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9" r:id="rId1"/>
  </p:sldMasterIdLst>
  <p:notesMasterIdLst>
    <p:notesMasterId r:id="rId25"/>
  </p:notesMasterIdLst>
  <p:sldIdLst>
    <p:sldId id="258" r:id="rId2"/>
    <p:sldId id="263" r:id="rId3"/>
    <p:sldId id="273" r:id="rId4"/>
    <p:sldId id="341" r:id="rId5"/>
    <p:sldId id="327" r:id="rId6"/>
    <p:sldId id="316" r:id="rId7"/>
    <p:sldId id="333" r:id="rId8"/>
    <p:sldId id="334" r:id="rId9"/>
    <p:sldId id="312" r:id="rId10"/>
    <p:sldId id="314" r:id="rId11"/>
    <p:sldId id="320" r:id="rId12"/>
    <p:sldId id="294" r:id="rId13"/>
    <p:sldId id="295" r:id="rId14"/>
    <p:sldId id="308" r:id="rId15"/>
    <p:sldId id="335" r:id="rId16"/>
    <p:sldId id="318" r:id="rId17"/>
    <p:sldId id="337" r:id="rId18"/>
    <p:sldId id="339" r:id="rId19"/>
    <p:sldId id="338" r:id="rId20"/>
    <p:sldId id="332" r:id="rId21"/>
    <p:sldId id="340" r:id="rId22"/>
    <p:sldId id="328" r:id="rId23"/>
    <p:sldId id="30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FF"/>
    <a:srgbClr val="B81420"/>
    <a:srgbClr val="CA4147"/>
    <a:srgbClr val="005555"/>
    <a:srgbClr val="7AA4B9"/>
    <a:srgbClr val="82A9BD"/>
    <a:srgbClr val="CA4248"/>
    <a:srgbClr val="FF730D"/>
    <a:srgbClr val="2177B9"/>
    <a:srgbClr val="994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12" autoAdjust="0"/>
    <p:restoredTop sz="94660"/>
  </p:normalViewPr>
  <p:slideViewPr>
    <p:cSldViewPr snapToGrid="0">
      <p:cViewPr>
        <p:scale>
          <a:sx n="110" d="100"/>
          <a:sy n="110" d="100"/>
        </p:scale>
        <p:origin x="3216" y="1960"/>
      </p:cViewPr>
      <p:guideLst>
        <p:guide orient="horz" pos="2160"/>
        <p:guide pos="3840"/>
      </p:guideLst>
    </p:cSldViewPr>
  </p:slideViewPr>
  <p:notesTextViewPr>
    <p:cViewPr>
      <p:scale>
        <a:sx n="1" d="1"/>
        <a:sy n="1" d="1"/>
      </p:scale>
      <p:origin x="0" y="0"/>
    </p:cViewPr>
  </p:notesTextViewPr>
  <p:notesViewPr>
    <p:cSldViewPr snapToGrid="0">
      <p:cViewPr varScale="1">
        <p:scale>
          <a:sx n="120" d="100"/>
          <a:sy n="120" d="100"/>
        </p:scale>
        <p:origin x="504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08.04.25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‹Nr.›</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8710A-96BF-4995-88B2-A6BCD2A0902C}" type="slidenum">
              <a:rPr lang="de-DE" smtClean="0"/>
              <a:t>9</a:t>
            </a:fld>
            <a:endParaRPr lang="de-DE"/>
          </a:p>
        </p:txBody>
      </p:sp>
    </p:spTree>
    <p:extLst>
      <p:ext uri="{BB962C8B-B14F-4D97-AF65-F5344CB8AC3E}">
        <p14:creationId xmlns:p14="http://schemas.microsoft.com/office/powerpoint/2010/main" val="4292874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8710A-96BF-4995-88B2-A6BCD2A0902C}" type="slidenum">
              <a:rPr lang="de-DE" smtClean="0"/>
              <a:t>10</a:t>
            </a:fld>
            <a:endParaRPr lang="de-DE"/>
          </a:p>
        </p:txBody>
      </p:sp>
    </p:spTree>
    <p:extLst>
      <p:ext uri="{BB962C8B-B14F-4D97-AF65-F5344CB8AC3E}">
        <p14:creationId xmlns:p14="http://schemas.microsoft.com/office/powerpoint/2010/main" val="2634232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08710A-96BF-4995-88B2-A6BCD2A0902C}" type="slidenum">
              <a:rPr lang="de-DE" smtClean="0"/>
              <a:t>11</a:t>
            </a:fld>
            <a:endParaRPr lang="de-DE"/>
          </a:p>
        </p:txBody>
      </p:sp>
    </p:spTree>
    <p:extLst>
      <p:ext uri="{BB962C8B-B14F-4D97-AF65-F5344CB8AC3E}">
        <p14:creationId xmlns:p14="http://schemas.microsoft.com/office/powerpoint/2010/main" val="1317886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UROfusion_cover">
    <p:spTree>
      <p:nvGrpSpPr>
        <p:cNvPr id="1" name=""/>
        <p:cNvGrpSpPr/>
        <p:nvPr/>
      </p:nvGrpSpPr>
      <p:grpSpPr>
        <a:xfrm>
          <a:off x="0" y="0"/>
          <a:ext cx="0" cy="0"/>
          <a:chOff x="0" y="0"/>
          <a:chExt cx="0" cy="0"/>
        </a:xfrm>
      </p:grpSpPr>
      <p:grpSp>
        <p:nvGrpSpPr>
          <p:cNvPr id="4" name="Gruppieren 3"/>
          <p:cNvGrpSpPr/>
          <p:nvPr/>
        </p:nvGrpSpPr>
        <p:grpSpPr>
          <a:xfrm>
            <a:off x="411869" y="6034962"/>
            <a:ext cx="4392488" cy="497895"/>
            <a:chOff x="5735960" y="5717361"/>
            <a:chExt cx="6120680" cy="713919"/>
          </a:xfrm>
        </p:grpSpPr>
        <p:pic>
          <p:nvPicPr>
            <p:cNvPr id="25" name="Grafik 24"/>
            <p:cNvPicPr preferRelativeResize="0">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5735960" y="5774784"/>
              <a:ext cx="997207" cy="656496"/>
            </a:xfrm>
            <a:prstGeom prst="rect">
              <a:avLst/>
            </a:prstGeom>
            <a:noFill/>
            <a:ln>
              <a:noFill/>
            </a:ln>
          </p:spPr>
        </p:pic>
        <p:sp>
          <p:nvSpPr>
            <p:cNvPr id="3" name="Rechteck 2"/>
            <p:cNvSpPr/>
            <p:nvPr userDrawn="1"/>
          </p:nvSpPr>
          <p:spPr>
            <a:xfrm>
              <a:off x="6744072" y="5717361"/>
              <a:ext cx="5112568" cy="480131"/>
            </a:xfrm>
            <a:prstGeom prst="rect">
              <a:avLst/>
            </a:prstGeom>
          </p:spPr>
          <p:txBody>
            <a:bodyPr wrap="square">
              <a:spAutoFit/>
            </a:bodyPr>
            <a:lstStyle/>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GB" sz="700" b="0" i="0" u="none" strike="noStrike" kern="1200" cap="none" spc="0" normalizeH="0" baseline="0" noProof="0" dirty="0">
                  <a:ln>
                    <a:noFill/>
                  </a:ln>
                  <a:solidFill>
                    <a:prstClr val="black"/>
                  </a:solidFill>
                  <a:effectLst/>
                  <a:uLnTx/>
                  <a:uFillTx/>
                  <a:latin typeface="Calibri"/>
                  <a:ea typeface="+mn-ea"/>
                  <a:cs typeface="+mn-cs"/>
                </a:rPr>
                <a:t>This work has been carried out within the framework of the EUROfusion Consortium, funded by the European Union via the Euratom Research and Training Programme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p>
          </p:txBody>
        </p:sp>
      </p:grpSp>
      <p:pic>
        <p:nvPicPr>
          <p:cNvPr id="2060" name="Picture 12" descr="Contract between EC and EUROfusion is signed | FuseNet">
            <a:extLst>
              <a:ext uri="{FF2B5EF4-FFF2-40B4-BE49-F238E27FC236}">
                <a16:creationId xmlns:a16="http://schemas.microsoft.com/office/drawing/2014/main" id="{E55ACA25-9DC9-FAB0-0545-200C2AAAE0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5066" y="325143"/>
            <a:ext cx="2304256" cy="59634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20">
            <a:extLst>
              <a:ext uri="{FF2B5EF4-FFF2-40B4-BE49-F238E27FC236}">
                <a16:creationId xmlns:a16="http://schemas.microsoft.com/office/drawing/2014/main" id="{596FC8EF-089A-D210-0D75-51A8CBEF1EC8}"/>
              </a:ext>
            </a:extLst>
          </p:cNvPr>
          <p:cNvSpPr>
            <a:spLocks noGrp="1"/>
          </p:cNvSpPr>
          <p:nvPr>
            <p:ph type="title"/>
          </p:nvPr>
        </p:nvSpPr>
        <p:spPr>
          <a:xfrm>
            <a:off x="407368" y="2074188"/>
            <a:ext cx="5544615" cy="620251"/>
          </a:xfrm>
        </p:spPr>
        <p:txBody>
          <a:bodyPr/>
          <a:lstStyle>
            <a:lvl1pPr algn="l">
              <a:defRPr b="1"/>
            </a:lvl1pPr>
          </a:lstStyle>
          <a:p>
            <a:r>
              <a:rPr lang="en-US"/>
              <a:t>Click to edit Master title style</a:t>
            </a:r>
            <a:endParaRPr lang="en-DE" dirty="0"/>
          </a:p>
        </p:txBody>
      </p:sp>
      <p:sp>
        <p:nvSpPr>
          <p:cNvPr id="14" name="Text Placeholder 22">
            <a:extLst>
              <a:ext uri="{FF2B5EF4-FFF2-40B4-BE49-F238E27FC236}">
                <a16:creationId xmlns:a16="http://schemas.microsoft.com/office/drawing/2014/main" id="{A1DB4B7A-0368-ADFA-B0E8-5A32A1976D23}"/>
              </a:ext>
            </a:extLst>
          </p:cNvPr>
          <p:cNvSpPr>
            <a:spLocks noGrp="1"/>
          </p:cNvSpPr>
          <p:nvPr>
            <p:ph type="body" sz="quarter" idx="10" hasCustomPrompt="1"/>
          </p:nvPr>
        </p:nvSpPr>
        <p:spPr>
          <a:xfrm>
            <a:off x="407368" y="3693074"/>
            <a:ext cx="4375150" cy="457848"/>
          </a:xfrm>
        </p:spPr>
        <p:txBody>
          <a:bodyPr/>
          <a:lstStyle>
            <a:lvl1pPr marL="0" indent="0">
              <a:buNone/>
              <a:defRPr b="1"/>
            </a:lvl1pPr>
            <a:lvl2pPr marL="342900" indent="0">
              <a:buNone/>
              <a:defRPr/>
            </a:lvl2pPr>
          </a:lstStyle>
          <a:p>
            <a:pPr lvl="0"/>
            <a:r>
              <a:rPr lang="en-US" dirty="0"/>
              <a:t>Click to edit Lecturer’s name</a:t>
            </a:r>
          </a:p>
        </p:txBody>
      </p:sp>
      <p:sp>
        <p:nvSpPr>
          <p:cNvPr id="15" name="Text Placeholder 22">
            <a:extLst>
              <a:ext uri="{FF2B5EF4-FFF2-40B4-BE49-F238E27FC236}">
                <a16:creationId xmlns:a16="http://schemas.microsoft.com/office/drawing/2014/main" id="{29BB6B8D-6CB9-54B7-0DF9-DBDB0E37634E}"/>
              </a:ext>
            </a:extLst>
          </p:cNvPr>
          <p:cNvSpPr>
            <a:spLocks noGrp="1"/>
          </p:cNvSpPr>
          <p:nvPr>
            <p:ph type="body" sz="quarter" idx="11" hasCustomPrompt="1"/>
          </p:nvPr>
        </p:nvSpPr>
        <p:spPr>
          <a:xfrm>
            <a:off x="407368" y="4159260"/>
            <a:ext cx="4375150" cy="457848"/>
          </a:xfrm>
        </p:spPr>
        <p:txBody>
          <a:bodyPr/>
          <a:lstStyle>
            <a:lvl1pPr marL="0" indent="0">
              <a:buNone/>
              <a:defRPr b="0"/>
            </a:lvl1pPr>
            <a:lvl2pPr marL="342900" indent="0">
              <a:buNone/>
              <a:defRPr/>
            </a:lvl2pPr>
          </a:lstStyle>
          <a:p>
            <a:pPr lvl="0"/>
            <a:r>
              <a:rPr lang="en-US" dirty="0"/>
              <a:t>Click to edit Lecturer’s affiliation</a:t>
            </a:r>
          </a:p>
        </p:txBody>
      </p:sp>
      <p:sp>
        <p:nvSpPr>
          <p:cNvPr id="20" name="Text Placeholder 22">
            <a:extLst>
              <a:ext uri="{FF2B5EF4-FFF2-40B4-BE49-F238E27FC236}">
                <a16:creationId xmlns:a16="http://schemas.microsoft.com/office/drawing/2014/main" id="{4EC3B6D3-D545-C458-117A-3FC426AC87B1}"/>
              </a:ext>
            </a:extLst>
          </p:cNvPr>
          <p:cNvSpPr>
            <a:spLocks noGrp="1"/>
          </p:cNvSpPr>
          <p:nvPr>
            <p:ph type="body" sz="quarter" idx="12" hasCustomPrompt="1"/>
          </p:nvPr>
        </p:nvSpPr>
        <p:spPr>
          <a:xfrm>
            <a:off x="407368" y="1650286"/>
            <a:ext cx="5544614" cy="338554"/>
          </a:xfrm>
        </p:spPr>
        <p:txBody>
          <a:bodyPr>
            <a:normAutofit/>
          </a:bodyPr>
          <a:lstStyle>
            <a:lvl1pPr marL="0" indent="0">
              <a:buNone/>
              <a:defRPr sz="1600" b="0"/>
            </a:lvl1pPr>
            <a:lvl2pPr marL="342900" indent="0">
              <a:buNone/>
              <a:defRPr/>
            </a:lvl2pPr>
          </a:lstStyle>
          <a:p>
            <a:pPr lvl="0"/>
            <a:r>
              <a:rPr lang="en-US" dirty="0"/>
              <a:t>Click to edit Event title</a:t>
            </a:r>
          </a:p>
        </p:txBody>
      </p:sp>
      <p:pic>
        <p:nvPicPr>
          <p:cNvPr id="2" name="Picture 1">
            <a:extLst>
              <a:ext uri="{FF2B5EF4-FFF2-40B4-BE49-F238E27FC236}">
                <a16:creationId xmlns:a16="http://schemas.microsoft.com/office/drawing/2014/main" id="{54C79CBA-5ECC-767B-846D-8D461051DE87}"/>
              </a:ext>
            </a:extLst>
          </p:cNvPr>
          <p:cNvPicPr>
            <a:picLocks noChangeAspect="1"/>
          </p:cNvPicPr>
          <p:nvPr/>
        </p:nvPicPr>
        <p:blipFill>
          <a:blip r:embed="rId4" cstate="email">
            <a:alphaModFix/>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solidFill>
            <a:schemeClr val="bg1"/>
          </a:solidFill>
        </p:spPr>
      </p:pic>
    </p:spTree>
    <p:extLst>
      <p:ext uri="{BB962C8B-B14F-4D97-AF65-F5344CB8AC3E}">
        <p14:creationId xmlns:p14="http://schemas.microsoft.com/office/powerpoint/2010/main" val="1690887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EUROfusion_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609600" y="836712"/>
            <a:ext cx="11103024" cy="5688632"/>
          </a:xfrm>
        </p:spPr>
        <p:txBody>
          <a:bodyPr>
            <a:normAutofit/>
          </a:bodyPr>
          <a:lstStyle>
            <a:lvl1pPr marL="257175" indent="-257175">
              <a:buFont typeface="Arial" panose="020B0604020202020204" pitchFamily="34" charset="0"/>
              <a:buChar char="•"/>
              <a:defRPr sz="2400">
                <a:latin typeface="+mn-lt"/>
                <a:cs typeface="Calibri" panose="020F0502020204030204" pitchFamily="34" charset="0"/>
              </a:defRPr>
            </a:lvl1pPr>
            <a:lvl2pPr marL="557213" indent="-214313">
              <a:buFont typeface="Arial" panose="020B0604020202020204" pitchFamily="34" charset="0"/>
              <a:buChar char="•"/>
              <a:defRPr sz="1800">
                <a:latin typeface="+mn-lt"/>
                <a:cs typeface="Calibri" panose="020F0502020204030204" pitchFamily="34" charset="0"/>
              </a:defRPr>
            </a:lvl2pPr>
            <a:lvl3pPr marL="857250" indent="-171450">
              <a:buFont typeface="Arial" panose="020B0604020202020204" pitchFamily="34" charset="0"/>
              <a:buChar char="•"/>
              <a:defRPr sz="1600">
                <a:latin typeface="+mn-lt"/>
                <a:cs typeface="Calibri" panose="020F0502020204030204" pitchFamily="34" charset="0"/>
              </a:defRPr>
            </a:lvl3pPr>
            <a:lvl4pPr>
              <a:defRPr/>
            </a:lvl4pPr>
            <a:lvl5pPr>
              <a:defRPr/>
            </a:lvl5pPr>
          </a:lstStyle>
          <a:p>
            <a:pPr lvl="0"/>
            <a:r>
              <a:rPr lang="en-US" dirty="0"/>
              <a:t>Edit Master text styles</a:t>
            </a:r>
          </a:p>
          <a:p>
            <a:pPr lvl="1"/>
            <a:r>
              <a:rPr lang="en-US" dirty="0"/>
              <a:t>Second level</a:t>
            </a:r>
          </a:p>
          <a:p>
            <a:pPr lvl="2"/>
            <a:r>
              <a:rPr lang="en-US" dirty="0"/>
              <a:t>Third level</a:t>
            </a:r>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de-DE"/>
              <a:t>A. Bock, Flux Pumping at JET, PSD-DCT 2025-04-16</a:t>
            </a:r>
            <a:endParaRPr lang="de-DE"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ECE691D0-CC49-4FC7-9C4D-6112B0CB3A76}" type="slidenum">
              <a:rPr lang="de-DE" smtClean="0"/>
              <a:pPr/>
              <a:t>‹Nr.›</a:t>
            </a:fld>
            <a:endParaRPr lang="de-DE"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3793198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UROfusion_content_empt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7ECB478-BAE3-9650-1ED0-40553289DFEC}"/>
              </a:ext>
            </a:extLst>
          </p:cNvPr>
          <p:cNvSpPr/>
          <p:nvPr userDrawn="1"/>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Title 1"/>
          <p:cNvSpPr>
            <a:spLocks noGrp="1"/>
          </p:cNvSpPr>
          <p:nvPr>
            <p:ph type="title"/>
          </p:nvPr>
        </p:nvSpPr>
        <p:spPr>
          <a:xfrm>
            <a:off x="983432" y="192515"/>
            <a:ext cx="9451776" cy="457200"/>
          </a:xfrm>
        </p:spPr>
        <p:txBody>
          <a:bodyPr>
            <a:noAutofit/>
          </a:bodyPr>
          <a:lstStyle>
            <a:lvl1pPr algn="l">
              <a:lnSpc>
                <a:spcPts val="2400"/>
              </a:lnSpc>
              <a:defRPr sz="2800" b="1">
                <a:solidFill>
                  <a:schemeClr val="tx2"/>
                </a:solidFill>
                <a:latin typeface="+mn-lt"/>
                <a:cs typeface="Calibri" panose="020F0502020204030204" pitchFamily="34" charset="0"/>
              </a:defRPr>
            </a:lvl1pPr>
          </a:lstStyle>
          <a:p>
            <a:r>
              <a:rPr lang="en-US" dirty="0"/>
              <a:t>Click to edit Master title style</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de-DE"/>
              <a:t>A. Bock, Flux Pumping at JET, PSD-DCT 2025-04-16</a:t>
            </a:r>
            <a:endParaRPr lang="de-DE"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ECE691D0-CC49-4FC7-9C4D-6112B0CB3A76}" type="slidenum">
              <a:rPr lang="de-DE" smtClean="0"/>
              <a:pPr/>
              <a:t>‹Nr.›</a:t>
            </a:fld>
            <a:endParaRPr lang="de-DE"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3"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Tree>
    <p:extLst>
      <p:ext uri="{BB962C8B-B14F-4D97-AF65-F5344CB8AC3E}">
        <p14:creationId xmlns:p14="http://schemas.microsoft.com/office/powerpoint/2010/main" val="19937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EUROfusion_Valu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CFE93D-B60A-5519-67CA-2FB5FDAACE49}"/>
              </a:ext>
            </a:extLst>
          </p:cNvPr>
          <p:cNvPicPr>
            <a:picLocks noChangeAspect="1"/>
          </p:cNvPicPr>
          <p:nvPr/>
        </p:nvPicPr>
        <p:blipFill>
          <a:blip r:embed="rId2" cstate="email">
            <a:alphaModFix amt="65000"/>
            <a:extLst>
              <a:ext uri="{28A0092B-C50C-407E-A947-70E740481C1C}">
                <a14:useLocalDpi xmlns:a14="http://schemas.microsoft.com/office/drawing/2010/main"/>
              </a:ext>
            </a:extLst>
          </a:blip>
          <a:srcRect/>
          <a:stretch>
            <a:fillRect/>
          </a:stretch>
        </p:blipFill>
        <p:spPr>
          <a:xfrm>
            <a:off x="7247890" y="252412"/>
            <a:ext cx="4944110" cy="6353175"/>
          </a:xfrm>
          <a:prstGeom prst="rect">
            <a:avLst/>
          </a:prstGeom>
          <a:noFill/>
        </p:spPr>
      </p:pic>
      <p:sp>
        <p:nvSpPr>
          <p:cNvPr id="5" name="Rectangle 4">
            <a:extLst>
              <a:ext uri="{FF2B5EF4-FFF2-40B4-BE49-F238E27FC236}">
                <a16:creationId xmlns:a16="http://schemas.microsoft.com/office/drawing/2014/main" id="{A136BB05-CDE1-71D8-95B1-3A5C6CD699AD}"/>
              </a:ext>
            </a:extLst>
          </p:cNvPr>
          <p:cNvSpPr/>
          <p:nvPr/>
        </p:nvSpPr>
        <p:spPr>
          <a:xfrm>
            <a:off x="6408751" y="2146852"/>
            <a:ext cx="2170706" cy="161411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5464233-290E-F450-429D-1C58FA6BE3BA}"/>
              </a:ext>
            </a:extLst>
          </p:cNvPr>
          <p:cNvSpPr/>
          <p:nvPr/>
        </p:nvSpPr>
        <p:spPr>
          <a:xfrm>
            <a:off x="9129423" y="1957346"/>
            <a:ext cx="2170706" cy="187518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47ECB478-BAE3-9650-1ED0-40553289DFEC}"/>
              </a:ext>
            </a:extLst>
          </p:cNvPr>
          <p:cNvSpPr/>
          <p:nvPr/>
        </p:nvSpPr>
        <p:spPr>
          <a:xfrm>
            <a:off x="0" y="6525344"/>
            <a:ext cx="12192000" cy="332656"/>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hasCustomPrompt="1"/>
          </p:nvPr>
        </p:nvSpPr>
        <p:spPr>
          <a:xfrm>
            <a:off x="983432" y="192515"/>
            <a:ext cx="9451776" cy="457200"/>
          </a:xfrm>
        </p:spPr>
        <p:txBody>
          <a:bodyPr>
            <a:noAutofit/>
          </a:bodyPr>
          <a:lstStyle>
            <a:lvl1pPr algn="l">
              <a:lnSpc>
                <a:spcPts val="2400"/>
              </a:lnSpc>
              <a:defRPr sz="2800" b="1">
                <a:solidFill>
                  <a:schemeClr val="tx2"/>
                </a:solidFill>
                <a:latin typeface="+mn-lt"/>
                <a:cs typeface="Calibri" panose="020F0502020204030204" pitchFamily="34" charset="0"/>
              </a:defRPr>
            </a:lvl1pPr>
          </a:lstStyle>
          <a:p>
            <a:r>
              <a:rPr lang="en-US" dirty="0"/>
              <a:t>EUROfusion Values</a:t>
            </a:r>
            <a:endParaRPr lang="en-GB" dirty="0"/>
          </a:p>
        </p:txBody>
      </p:sp>
      <p:sp>
        <p:nvSpPr>
          <p:cNvPr id="8" name="Footer Placeholder 7"/>
          <p:cNvSpPr>
            <a:spLocks noGrp="1"/>
          </p:cNvSpPr>
          <p:nvPr>
            <p:ph type="ftr" sz="quarter" idx="11"/>
          </p:nvPr>
        </p:nvSpPr>
        <p:spPr>
          <a:xfrm>
            <a:off x="825624" y="6555770"/>
            <a:ext cx="3470176" cy="329614"/>
          </a:xfrm>
          <a:prstGeom prst="rect">
            <a:avLst/>
          </a:prstGeom>
        </p:spPr>
        <p:txBody>
          <a:bodyPr anchor="t"/>
          <a:lstStyle>
            <a:lvl1pPr>
              <a:defRPr sz="1200">
                <a:solidFill>
                  <a:schemeClr val="bg1"/>
                </a:solidFill>
              </a:defRPr>
            </a:lvl1pPr>
          </a:lstStyle>
          <a:p>
            <a:r>
              <a:rPr lang="de-DE"/>
              <a:t>A. Bock, Flux Pumping at JET, PSD-DCT 2025-04-16</a:t>
            </a:r>
            <a:endParaRPr lang="de-DE" dirty="0"/>
          </a:p>
        </p:txBody>
      </p:sp>
      <p:sp>
        <p:nvSpPr>
          <p:cNvPr id="9" name="Slide Number Placeholder 8"/>
          <p:cNvSpPr>
            <a:spLocks noGrp="1"/>
          </p:cNvSpPr>
          <p:nvPr>
            <p:ph type="sldNum" sz="quarter" idx="12"/>
          </p:nvPr>
        </p:nvSpPr>
        <p:spPr>
          <a:xfrm>
            <a:off x="0" y="6590037"/>
            <a:ext cx="720080" cy="199174"/>
          </a:xfrm>
        </p:spPr>
        <p:txBody>
          <a:bodyPr anchor="ctr"/>
          <a:lstStyle>
            <a:lvl1pPr>
              <a:defRPr sz="1400">
                <a:solidFill>
                  <a:schemeClr val="bg1"/>
                </a:solidFill>
              </a:defRPr>
            </a:lvl1pPr>
          </a:lstStyle>
          <a:p>
            <a:fld id="{ECE691D0-CC49-4FC7-9C4D-6112B0CB3A76}" type="slidenum">
              <a:rPr lang="de-DE" smtClean="0"/>
              <a:pPr/>
              <a:t>‹Nr.›</a:t>
            </a:fld>
            <a:endParaRPr lang="de-DE" dirty="0"/>
          </a:p>
        </p:txBody>
      </p:sp>
      <p:pic>
        <p:nvPicPr>
          <p:cNvPr id="1026" name="Picture 2" descr="EUROfusion - Realising Fusion Energy">
            <a:extLst>
              <a:ext uri="{FF2B5EF4-FFF2-40B4-BE49-F238E27FC236}">
                <a16:creationId xmlns:a16="http://schemas.microsoft.com/office/drawing/2014/main" id="{D76DEB2B-40A9-CD88-03A2-1B2D1E8A0C7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1344" y="57007"/>
            <a:ext cx="636023" cy="6360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D0878B-E5A6-2FA4-87BE-E46364DC8E55}"/>
              </a:ext>
            </a:extLst>
          </p:cNvPr>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14" y="979851"/>
            <a:ext cx="12181172" cy="5577840"/>
          </a:xfrm>
          <a:prstGeom prst="rect">
            <a:avLst/>
          </a:prstGeom>
        </p:spPr>
      </p:pic>
    </p:spTree>
    <p:extLst>
      <p:ext uri="{BB962C8B-B14F-4D97-AF65-F5344CB8AC3E}">
        <p14:creationId xmlns:p14="http://schemas.microsoft.com/office/powerpoint/2010/main" val="26642351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p:cNvSpPr>
            <a:spLocks noGrp="1"/>
          </p:cNvSpPr>
          <p:nvPr>
            <p:ph type="sldNum" sz="quarter" idx="4"/>
          </p:nvPr>
        </p:nvSpPr>
        <p:spPr>
          <a:xfrm>
            <a:off x="10848528" y="6356353"/>
            <a:ext cx="733872" cy="365125"/>
          </a:xfrm>
          <a:prstGeom prst="rect">
            <a:avLst/>
          </a:prstGeom>
        </p:spPr>
        <p:txBody>
          <a:bodyPr vert="horz" lIns="91440" tIns="45720" rIns="91440" bIns="45720" rtlCol="0" anchor="ctr"/>
          <a:lstStyle>
            <a:lvl1pPr algn="r">
              <a:defRPr sz="1000">
                <a:solidFill>
                  <a:schemeClr val="tx1">
                    <a:tint val="75000"/>
                  </a:schemeClr>
                </a:solidFill>
                <a:latin typeface="+mn-lt"/>
              </a:defRPr>
            </a:lvl1pPr>
          </a:lstStyle>
          <a:p>
            <a:fld id="{ECE691D0-CC49-4FC7-9C4D-6112B0CB3A76}" type="slidenum">
              <a:rPr lang="de-DE" smtClean="0"/>
              <a:pPr/>
              <a:t>‹Nr.›</a:t>
            </a:fld>
            <a:endParaRPr lang="de-DE" dirty="0"/>
          </a:p>
        </p:txBody>
      </p:sp>
    </p:spTree>
    <p:extLst>
      <p:ext uri="{BB962C8B-B14F-4D97-AF65-F5344CB8AC3E}">
        <p14:creationId xmlns:p14="http://schemas.microsoft.com/office/powerpoint/2010/main" val="142461603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Lst>
  <p:hf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BBA495C-E749-4D97-A2D3-A4195FBA044D}"/>
              </a:ext>
            </a:extLst>
          </p:cNvPr>
          <p:cNvSpPr/>
          <p:nvPr/>
        </p:nvSpPr>
        <p:spPr>
          <a:xfrm>
            <a:off x="7354737" y="18288"/>
            <a:ext cx="4825071" cy="7376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83430A80-8E64-4AC9-84AD-177C0BD5E261}"/>
              </a:ext>
            </a:extLst>
          </p:cNvPr>
          <p:cNvSpPr txBox="1">
            <a:spLocks/>
          </p:cNvSpPr>
          <p:nvPr/>
        </p:nvSpPr>
        <p:spPr>
          <a:xfrm>
            <a:off x="407368" y="2694438"/>
            <a:ext cx="6798104" cy="1853178"/>
          </a:xfrm>
          <a:prstGeom prst="rect">
            <a:avLst/>
          </a:prstGeom>
        </p:spPr>
        <p:txBody>
          <a:bodyPr vert="horz" lIns="91440" tIns="45720" rIns="91440" bIns="45720" rtlCol="0">
            <a:noAutofit/>
          </a:bodyPr>
          <a:lstStyle>
            <a:lvl1pPr marL="0" indent="0" algn="l" defTabSz="685800" rtl="0"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1pPr>
            <a:lvl2pPr marL="342900" indent="0" algn="l" defTabSz="685800" rtl="0" eaLnBrk="1" latinLnBrk="0" hangingPunct="1">
              <a:spcBef>
                <a:spcPct val="20000"/>
              </a:spcBef>
              <a:buFont typeface="Arial" panose="020B0604020202020204" pitchFamily="34" charset="0"/>
              <a:buNone/>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GB" dirty="0"/>
              <a:t>A Bock</a:t>
            </a:r>
            <a:r>
              <a:rPr lang="en-GB" baseline="30000" dirty="0"/>
              <a:t>1</a:t>
            </a:r>
            <a:r>
              <a:rPr lang="en-GB" dirty="0"/>
              <a:t>, A Burckhart</a:t>
            </a:r>
            <a:r>
              <a:rPr lang="en-GB" baseline="30000" dirty="0"/>
              <a:t>1</a:t>
            </a:r>
            <a:r>
              <a:rPr lang="en-GB" dirty="0"/>
              <a:t>, G Pucella</a:t>
            </a:r>
            <a:r>
              <a:rPr lang="en-GB" baseline="30000" dirty="0"/>
              <a:t>2</a:t>
            </a:r>
            <a:r>
              <a:rPr lang="en-GB" dirty="0"/>
              <a:t>, F Auriemma</a:t>
            </a:r>
            <a:r>
              <a:rPr lang="en-GB" baseline="30000" dirty="0"/>
              <a:t>3</a:t>
            </a:r>
            <a:r>
              <a:rPr lang="en-GB" dirty="0"/>
              <a:t>, </a:t>
            </a:r>
            <a:br>
              <a:rPr lang="en-GB" dirty="0"/>
            </a:br>
            <a:r>
              <a:rPr lang="en-GB" dirty="0"/>
              <a:t>D King</a:t>
            </a:r>
            <a:r>
              <a:rPr lang="en-GB" baseline="30000" dirty="0"/>
              <a:t>4</a:t>
            </a:r>
            <a:r>
              <a:rPr lang="en-GB" dirty="0"/>
              <a:t>, M Poradzsinski</a:t>
            </a:r>
            <a:r>
              <a:rPr lang="en-GB" baseline="30000" dirty="0"/>
              <a:t>4</a:t>
            </a:r>
            <a:r>
              <a:rPr lang="en-GB" dirty="0"/>
              <a:t>, E Aymerich</a:t>
            </a:r>
            <a:r>
              <a:rPr lang="en-GB" baseline="30000" dirty="0"/>
              <a:t>5</a:t>
            </a:r>
            <a:r>
              <a:rPr lang="en-GB" dirty="0"/>
              <a:t>, D Keeling</a:t>
            </a:r>
            <a:r>
              <a:rPr lang="en-GB" baseline="30000" dirty="0"/>
              <a:t>4</a:t>
            </a:r>
            <a:r>
              <a:rPr lang="en-GB" dirty="0"/>
              <a:t>, </a:t>
            </a:r>
            <a:br>
              <a:rPr lang="en-GB" dirty="0"/>
            </a:br>
            <a:r>
              <a:rPr lang="en-GB" dirty="0"/>
              <a:t>C Challis</a:t>
            </a:r>
            <a:r>
              <a:rPr lang="en-GB" baseline="30000" dirty="0"/>
              <a:t>4</a:t>
            </a:r>
            <a:r>
              <a:rPr lang="en-GB" dirty="0"/>
              <a:t>, N Hawkes</a:t>
            </a:r>
            <a:r>
              <a:rPr lang="en-GB" baseline="30000" dirty="0"/>
              <a:t>4</a:t>
            </a:r>
            <a:r>
              <a:rPr lang="en-GB" dirty="0"/>
              <a:t>, P Jacquet</a:t>
            </a:r>
            <a:r>
              <a:rPr lang="en-GB" baseline="30000" dirty="0"/>
              <a:t>4</a:t>
            </a:r>
            <a:r>
              <a:rPr lang="en-GB" dirty="0"/>
              <a:t>, E Joffrin</a:t>
            </a:r>
            <a:r>
              <a:rPr lang="en-GB" baseline="30000" dirty="0"/>
              <a:t>6</a:t>
            </a:r>
            <a:r>
              <a:rPr lang="en-GB" dirty="0"/>
              <a:t>, </a:t>
            </a:r>
            <a:br>
              <a:rPr lang="en-GB" dirty="0"/>
            </a:br>
            <a:r>
              <a:rPr lang="en-GB" dirty="0"/>
              <a:t>M Baruzzo</a:t>
            </a:r>
            <a:r>
              <a:rPr lang="en-GB" baseline="30000" dirty="0"/>
              <a:t>2</a:t>
            </a:r>
            <a:r>
              <a:rPr lang="en-GB" dirty="0"/>
              <a:t>, R Dumont</a:t>
            </a:r>
            <a:r>
              <a:rPr lang="en-GB" baseline="30000" dirty="0"/>
              <a:t>6</a:t>
            </a:r>
            <a:r>
              <a:rPr lang="en-GB" dirty="0"/>
              <a:t>, C Piron</a:t>
            </a:r>
            <a:r>
              <a:rPr lang="en-GB" baseline="30000" dirty="0"/>
              <a:t>2</a:t>
            </a:r>
            <a:r>
              <a:rPr lang="en-GB" dirty="0"/>
              <a:t>, E Giovannozzi</a:t>
            </a:r>
            <a:r>
              <a:rPr lang="en-GB" baseline="30000" dirty="0"/>
              <a:t>2</a:t>
            </a:r>
            <a:r>
              <a:rPr lang="en-GB" dirty="0"/>
              <a:t>, </a:t>
            </a:r>
            <a:br>
              <a:rPr lang="en-GB" dirty="0"/>
            </a:br>
            <a:r>
              <a:rPr lang="en-GB" dirty="0"/>
              <a:t>T Pütterich</a:t>
            </a:r>
            <a:r>
              <a:rPr lang="en-GB" baseline="30000" dirty="0"/>
              <a:t>1</a:t>
            </a:r>
            <a:r>
              <a:rPr lang="en-GB" dirty="0"/>
              <a:t>, G Sias</a:t>
            </a:r>
            <a:r>
              <a:rPr lang="en-GB" baseline="30000" dirty="0"/>
              <a:t>5</a:t>
            </a:r>
            <a:r>
              <a:rPr lang="en-GB" dirty="0"/>
              <a:t>,  R Schramm</a:t>
            </a:r>
            <a:r>
              <a:rPr lang="en-GB" baseline="30000" dirty="0"/>
              <a:t>1</a:t>
            </a:r>
            <a:r>
              <a:rPr lang="en-GB" dirty="0"/>
              <a:t>, JET Contributors</a:t>
            </a:r>
            <a:r>
              <a:rPr lang="en-GB" baseline="30000" dirty="0"/>
              <a:t>7</a:t>
            </a:r>
            <a:br>
              <a:rPr lang="en-GB" baseline="30000" dirty="0"/>
            </a:br>
            <a:endParaRPr lang="en-US" dirty="0"/>
          </a:p>
        </p:txBody>
      </p:sp>
      <p:sp>
        <p:nvSpPr>
          <p:cNvPr id="7" name="Titel 6"/>
          <p:cNvSpPr>
            <a:spLocks noGrp="1"/>
          </p:cNvSpPr>
          <p:nvPr>
            <p:ph type="title"/>
          </p:nvPr>
        </p:nvSpPr>
        <p:spPr/>
        <p:txBody>
          <a:bodyPr/>
          <a:lstStyle/>
          <a:p>
            <a:r>
              <a:rPr lang="en-GB" dirty="0">
                <a:latin typeface="+mn-lt"/>
              </a:rPr>
              <a:t>Magnetic Flux Pumping at JET</a:t>
            </a:r>
          </a:p>
        </p:txBody>
      </p:sp>
      <p:sp>
        <p:nvSpPr>
          <p:cNvPr id="11" name="Text Placeholder 10">
            <a:extLst>
              <a:ext uri="{FF2B5EF4-FFF2-40B4-BE49-F238E27FC236}">
                <a16:creationId xmlns:a16="http://schemas.microsoft.com/office/drawing/2014/main" id="{C1CE53BE-5CE3-41EE-9535-9FD03126EDDD}"/>
              </a:ext>
            </a:extLst>
          </p:cNvPr>
          <p:cNvSpPr>
            <a:spLocks noGrp="1"/>
          </p:cNvSpPr>
          <p:nvPr>
            <p:ph type="body" sz="quarter" idx="11"/>
          </p:nvPr>
        </p:nvSpPr>
        <p:spPr>
          <a:xfrm>
            <a:off x="407368" y="4626986"/>
            <a:ext cx="7758732" cy="1456822"/>
          </a:xfrm>
        </p:spPr>
        <p:txBody>
          <a:bodyPr>
            <a:normAutofit/>
          </a:bodyPr>
          <a:lstStyle/>
          <a:p>
            <a:pPr>
              <a:lnSpc>
                <a:spcPts val="1400"/>
              </a:lnSpc>
              <a:spcBef>
                <a:spcPts val="0"/>
              </a:spcBef>
            </a:pPr>
            <a:r>
              <a:rPr lang="en-GB" sz="1600" baseline="30000" dirty="0"/>
              <a:t>1 </a:t>
            </a:r>
            <a:r>
              <a:rPr lang="en-GB" sz="1600" dirty="0"/>
              <a:t>Max-Planck-</a:t>
            </a:r>
            <a:r>
              <a:rPr lang="en-GB" sz="1600" dirty="0" err="1"/>
              <a:t>Institut</a:t>
            </a:r>
            <a:r>
              <a:rPr lang="en-GB" sz="1600" dirty="0"/>
              <a:t> </a:t>
            </a:r>
            <a:r>
              <a:rPr lang="en-GB" sz="1600" dirty="0" err="1"/>
              <a:t>für</a:t>
            </a:r>
            <a:r>
              <a:rPr lang="en-GB" sz="1600" dirty="0"/>
              <a:t> </a:t>
            </a:r>
            <a:r>
              <a:rPr lang="en-GB" sz="1600" dirty="0" err="1"/>
              <a:t>Plasmaphysik</a:t>
            </a:r>
            <a:r>
              <a:rPr lang="en-GB" sz="1600" dirty="0"/>
              <a:t>, Garching, Germany</a:t>
            </a:r>
          </a:p>
          <a:p>
            <a:pPr>
              <a:lnSpc>
                <a:spcPts val="1400"/>
              </a:lnSpc>
              <a:spcBef>
                <a:spcPts val="0"/>
              </a:spcBef>
            </a:pPr>
            <a:r>
              <a:rPr lang="en-GB" sz="1600" baseline="30000" dirty="0"/>
              <a:t>2 </a:t>
            </a:r>
            <a:r>
              <a:rPr lang="en-GB" sz="1600" dirty="0"/>
              <a:t>ENEA, Fusion and Nuclear Safety Department, Frascati, Italy</a:t>
            </a:r>
            <a:br>
              <a:rPr lang="en-GB" sz="1600" dirty="0"/>
            </a:br>
            <a:r>
              <a:rPr lang="it-IT" sz="1600" baseline="30000" dirty="0"/>
              <a:t>3 </a:t>
            </a:r>
            <a:r>
              <a:rPr lang="it-IT" sz="1600" dirty="0"/>
              <a:t>Consorzio RFX-CNR, ENEA, INFN, Università di Padova, Aiaierie Venete SpA, Padova, Italy </a:t>
            </a:r>
          </a:p>
          <a:p>
            <a:pPr>
              <a:lnSpc>
                <a:spcPts val="1400"/>
              </a:lnSpc>
              <a:spcBef>
                <a:spcPts val="0"/>
              </a:spcBef>
            </a:pPr>
            <a:r>
              <a:rPr lang="en-GB" sz="1600" baseline="30000" dirty="0"/>
              <a:t>4 </a:t>
            </a:r>
            <a:r>
              <a:rPr lang="en-GB" sz="1600" dirty="0"/>
              <a:t>CCFE, </a:t>
            </a:r>
            <a:r>
              <a:rPr lang="en-GB" sz="1600" dirty="0" err="1"/>
              <a:t>Culham</a:t>
            </a:r>
            <a:r>
              <a:rPr lang="en-GB" sz="1600" dirty="0"/>
              <a:t> Science Centre, Abingdon, United Kingdom</a:t>
            </a:r>
            <a:br>
              <a:rPr lang="it-IT" sz="1600"/>
            </a:br>
            <a:r>
              <a:rPr lang="it-IT" sz="1600" baseline="30000"/>
              <a:t>5 </a:t>
            </a:r>
            <a:r>
              <a:rPr lang="it-IT" sz="1600" dirty="0"/>
              <a:t>CNR-ISTP, Corso Stati Uniti 4, 35127 Padova, Italy </a:t>
            </a:r>
            <a:br>
              <a:rPr lang="en-GB" sz="1600" dirty="0"/>
            </a:br>
            <a:r>
              <a:rPr lang="en-GB" sz="1600" baseline="30000" dirty="0"/>
              <a:t>6 </a:t>
            </a:r>
            <a:r>
              <a:rPr lang="en-GB" sz="1600" dirty="0"/>
              <a:t>CEA, IRFM, Saint-Paul-</a:t>
            </a:r>
            <a:r>
              <a:rPr lang="en-GB" sz="1600" dirty="0" err="1"/>
              <a:t>lez</a:t>
            </a:r>
            <a:r>
              <a:rPr lang="en-GB" sz="1600" dirty="0"/>
              <a:t>-Durance, France</a:t>
            </a:r>
            <a:br>
              <a:rPr lang="en-GB" sz="1600" dirty="0"/>
            </a:br>
            <a:r>
              <a:rPr lang="en-GB" sz="1600" baseline="30000" dirty="0"/>
              <a:t>7 </a:t>
            </a:r>
            <a:r>
              <a:rPr lang="en-GB" sz="1600" dirty="0"/>
              <a:t>See author list of J. Mailloux et al. </a:t>
            </a:r>
            <a:r>
              <a:rPr lang="en-GB" sz="1600" dirty="0" err="1"/>
              <a:t>Nucl</a:t>
            </a:r>
            <a:r>
              <a:rPr lang="en-GB" sz="1600" dirty="0"/>
              <a:t>. Fusion </a:t>
            </a:r>
            <a:r>
              <a:rPr lang="en-GB" sz="1600" b="1" dirty="0"/>
              <a:t>62</a:t>
            </a:r>
            <a:r>
              <a:rPr lang="en-GB" sz="1600" dirty="0"/>
              <a:t> (2022) </a:t>
            </a:r>
            <a:r>
              <a:rPr lang="de-DE" sz="1600" dirty="0"/>
              <a:t>042026</a:t>
            </a:r>
            <a:endParaRPr lang="en-US" sz="1600" dirty="0"/>
          </a:p>
        </p:txBody>
      </p:sp>
      <p:sp>
        <p:nvSpPr>
          <p:cNvPr id="12" name="Text Placeholder 11">
            <a:extLst>
              <a:ext uri="{FF2B5EF4-FFF2-40B4-BE49-F238E27FC236}">
                <a16:creationId xmlns:a16="http://schemas.microsoft.com/office/drawing/2014/main" id="{A3406256-F8DE-4622-8935-A55B6D609E3E}"/>
              </a:ext>
            </a:extLst>
          </p:cNvPr>
          <p:cNvSpPr>
            <a:spLocks noGrp="1"/>
          </p:cNvSpPr>
          <p:nvPr>
            <p:ph type="body" sz="quarter" idx="12"/>
          </p:nvPr>
        </p:nvSpPr>
        <p:spPr/>
        <p:txBody>
          <a:bodyPr/>
          <a:lstStyle/>
          <a:p>
            <a:r>
              <a:rPr lang="en-US" dirty="0"/>
              <a:t>PSD-DCT Coordination Meeting</a:t>
            </a:r>
          </a:p>
        </p:txBody>
      </p:sp>
      <p:sp>
        <p:nvSpPr>
          <p:cNvPr id="4" name="Foliennummernplatzhalter 3"/>
          <p:cNvSpPr>
            <a:spLocks noGrp="1"/>
          </p:cNvSpPr>
          <p:nvPr>
            <p:ph type="sldNum" sz="quarter" idx="4294967295"/>
          </p:nvPr>
        </p:nvSpPr>
        <p:spPr>
          <a:xfrm>
            <a:off x="11458575" y="6356350"/>
            <a:ext cx="733425" cy="365125"/>
          </a:xfrm>
        </p:spPr>
        <p:txBody>
          <a:bodyPr/>
          <a:lstStyle/>
          <a:p>
            <a:fld id="{3B1A4699-952B-42DA-8DC4-38A59B49610C}" type="slidenum">
              <a:rPr lang="de-DE" smtClean="0"/>
              <a:pPr/>
              <a:t>1</a:t>
            </a:fld>
            <a:endParaRPr lang="de-DE" dirty="0"/>
          </a:p>
        </p:txBody>
      </p:sp>
      <p:pic>
        <p:nvPicPr>
          <p:cNvPr id="5" name="Picture 2" descr="\\de-ews-fs01\efdawork\PI team\PICTURES AND GRAPHICS\LOGOS\JET-LOGO (by Dolp)\OtherJPG\JET.jpg">
            <a:extLst>
              <a:ext uri="{FF2B5EF4-FFF2-40B4-BE49-F238E27FC236}">
                <a16:creationId xmlns:a16="http://schemas.microsoft.com/office/drawing/2014/main" id="{56043B19-EEEA-9973-8BC2-291BBE278477}"/>
              </a:ext>
            </a:extLst>
          </p:cNvPr>
          <p:cNvPicPr>
            <a:picLocks noChangeAspect="1" noChangeArrowheads="1"/>
          </p:cNvPicPr>
          <p:nvPr/>
        </p:nvPicPr>
        <p:blipFill>
          <a:blip r:embed="rId2">
            <a:clrChange>
              <a:clrFrom>
                <a:srgbClr val="034DA3"/>
              </a:clrFrom>
              <a:clrTo>
                <a:srgbClr val="034DA3">
                  <a:alpha val="0"/>
                </a:srgbClr>
              </a:clrTo>
            </a:clrChange>
            <a:extLst>
              <a:ext uri="{BEBA8EAE-BF5A-486C-A8C5-ECC9F3942E4B}">
                <a14:imgProps xmlns:a14="http://schemas.microsoft.com/office/drawing/2010/main">
                  <a14:imgLayer r:embed="rId3">
                    <a14:imgEffect>
                      <a14:saturation sat="66000"/>
                    </a14:imgEffect>
                  </a14:imgLayer>
                </a14:imgProps>
              </a:ext>
            </a:extLst>
          </a:blip>
          <a:stretch/>
        </p:blipFill>
        <p:spPr bwMode="auto">
          <a:xfrm>
            <a:off x="7366929" y="197310"/>
            <a:ext cx="1088971" cy="432000"/>
          </a:xfrm>
          <a:prstGeom prst="rect">
            <a:avLst/>
          </a:prstGeom>
          <a:noFill/>
          <a:ln w="41275">
            <a:solidFill>
              <a:schemeClr val="bg1"/>
            </a:solidFill>
          </a:ln>
        </p:spPr>
      </p:pic>
      <p:pic>
        <p:nvPicPr>
          <p:cNvPr id="6" name="Picture 25">
            <a:extLst>
              <a:ext uri="{FF2B5EF4-FFF2-40B4-BE49-F238E27FC236}">
                <a16:creationId xmlns:a16="http://schemas.microsoft.com/office/drawing/2014/main" id="{95A4A28F-16B0-A44D-7D99-0023D27CBD3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8598251" y="125311"/>
            <a:ext cx="615724" cy="503999"/>
          </a:xfrm>
          <a:prstGeom prst="rect">
            <a:avLst/>
          </a:prstGeom>
          <a:ln w="41275">
            <a:solidFill>
              <a:srgbClr val="B81420"/>
            </a:solidFill>
          </a:ln>
        </p:spPr>
      </p:pic>
      <p:pic>
        <p:nvPicPr>
          <p:cNvPr id="9" name="Picture 26">
            <a:extLst>
              <a:ext uri="{FF2B5EF4-FFF2-40B4-BE49-F238E27FC236}">
                <a16:creationId xmlns:a16="http://schemas.microsoft.com/office/drawing/2014/main" id="{6D5E8645-FC0C-26AD-112C-44E6EBFF82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9942471" y="125311"/>
            <a:ext cx="1459862" cy="503999"/>
          </a:xfrm>
          <a:prstGeom prst="rect">
            <a:avLst/>
          </a:prstGeom>
          <a:ln w="41275">
            <a:solidFill>
              <a:schemeClr val="bg1"/>
            </a:solidFill>
          </a:ln>
        </p:spPr>
      </p:pic>
      <p:pic>
        <p:nvPicPr>
          <p:cNvPr id="10" name="Picture 32" descr="Text&#10;&#10;Description automatically generated with low confidence">
            <a:extLst>
              <a:ext uri="{FF2B5EF4-FFF2-40B4-BE49-F238E27FC236}">
                <a16:creationId xmlns:a16="http://schemas.microsoft.com/office/drawing/2014/main" id="{466F7F49-E56B-EB6C-0E30-89E331751E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31830" y="103736"/>
            <a:ext cx="554399" cy="554399"/>
          </a:xfrm>
          <a:prstGeom prst="rect">
            <a:avLst/>
          </a:prstGeom>
          <a:solidFill>
            <a:schemeClr val="bg1"/>
          </a:solidFill>
          <a:ln w="41275">
            <a:solidFill>
              <a:schemeClr val="bg1"/>
            </a:solidFill>
          </a:ln>
        </p:spPr>
      </p:pic>
      <p:pic>
        <p:nvPicPr>
          <p:cNvPr id="13" name="Grafik 10">
            <a:extLst>
              <a:ext uri="{FF2B5EF4-FFF2-40B4-BE49-F238E27FC236}">
                <a16:creationId xmlns:a16="http://schemas.microsoft.com/office/drawing/2014/main" id="{A5574862-879E-4FFF-AA26-F8B37CD0160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1458575" y="60286"/>
            <a:ext cx="597849" cy="597849"/>
          </a:xfrm>
          <a:prstGeom prst="rect">
            <a:avLst/>
          </a:prstGeom>
        </p:spPr>
      </p:pic>
    </p:spTree>
    <p:extLst>
      <p:ext uri="{BB962C8B-B14F-4D97-AF65-F5344CB8AC3E}">
        <p14:creationId xmlns:p14="http://schemas.microsoft.com/office/powerpoint/2010/main" val="884112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19E415-81DC-417D-820B-881DB1D1B96A}"/>
              </a:ext>
            </a:extLst>
          </p:cNvPr>
          <p:cNvPicPr>
            <a:picLocks noChangeAspect="1"/>
          </p:cNvPicPr>
          <p:nvPr/>
        </p:nvPicPr>
        <p:blipFill>
          <a:blip r:embed="rId3"/>
          <a:stretch>
            <a:fillRect/>
          </a:stretch>
        </p:blipFill>
        <p:spPr>
          <a:xfrm>
            <a:off x="6380879" y="849630"/>
            <a:ext cx="5695951" cy="5158740"/>
          </a:xfrm>
          <a:prstGeom prst="rect">
            <a:avLst/>
          </a:prstGeom>
        </p:spPr>
      </p:pic>
      <p:sp>
        <p:nvSpPr>
          <p:cNvPr id="12" name="TextBox 11">
            <a:extLst>
              <a:ext uri="{FF2B5EF4-FFF2-40B4-BE49-F238E27FC236}">
                <a16:creationId xmlns:a16="http://schemas.microsoft.com/office/drawing/2014/main" id="{A4EF74F6-F968-4679-9769-9CA5C02558F7}"/>
              </a:ext>
            </a:extLst>
          </p:cNvPr>
          <p:cNvSpPr txBox="1"/>
          <p:nvPr/>
        </p:nvSpPr>
        <p:spPr>
          <a:xfrm>
            <a:off x="7780319" y="3442202"/>
            <a:ext cx="1821332" cy="461665"/>
          </a:xfrm>
          <a:prstGeom prst="rect">
            <a:avLst/>
          </a:prstGeom>
          <a:noFill/>
        </p:spPr>
        <p:txBody>
          <a:bodyPr wrap="none" rtlCol="0">
            <a:spAutoFit/>
          </a:bodyPr>
          <a:lstStyle/>
          <a:p>
            <a:r>
              <a:rPr lang="en-US" sz="2400" b="1" dirty="0">
                <a:solidFill>
                  <a:srgbClr val="CA4248"/>
                </a:solidFill>
              </a:rPr>
              <a:t>After 1</a:t>
            </a:r>
            <a:r>
              <a:rPr lang="en-US" sz="2400" b="1" baseline="30000" dirty="0">
                <a:solidFill>
                  <a:srgbClr val="CA4248"/>
                </a:solidFill>
              </a:rPr>
              <a:t>st</a:t>
            </a:r>
            <a:r>
              <a:rPr lang="en-US" sz="2400" b="1" dirty="0">
                <a:solidFill>
                  <a:srgbClr val="CA4248"/>
                </a:solidFill>
              </a:rPr>
              <a:t> ST</a:t>
            </a:r>
          </a:p>
        </p:txBody>
      </p:sp>
      <p:sp>
        <p:nvSpPr>
          <p:cNvPr id="13" name="TextBox 12">
            <a:extLst>
              <a:ext uri="{FF2B5EF4-FFF2-40B4-BE49-F238E27FC236}">
                <a16:creationId xmlns:a16="http://schemas.microsoft.com/office/drawing/2014/main" id="{DFA35814-F648-45DE-824D-CD95441995C4}"/>
              </a:ext>
            </a:extLst>
          </p:cNvPr>
          <p:cNvSpPr txBox="1"/>
          <p:nvPr/>
        </p:nvSpPr>
        <p:spPr>
          <a:xfrm>
            <a:off x="10133084" y="1465902"/>
            <a:ext cx="1470274" cy="830997"/>
          </a:xfrm>
          <a:prstGeom prst="rect">
            <a:avLst/>
          </a:prstGeom>
          <a:noFill/>
        </p:spPr>
        <p:txBody>
          <a:bodyPr wrap="none" rtlCol="0">
            <a:spAutoFit/>
          </a:bodyPr>
          <a:lstStyle/>
          <a:p>
            <a:r>
              <a:rPr lang="en-US" sz="2400" b="1" dirty="0">
                <a:solidFill>
                  <a:srgbClr val="82A9BD"/>
                </a:solidFill>
              </a:rPr>
              <a:t>After ST </a:t>
            </a:r>
            <a:br>
              <a:rPr lang="en-US" sz="2400" b="1" dirty="0">
                <a:solidFill>
                  <a:srgbClr val="82A9BD"/>
                </a:solidFill>
              </a:rPr>
            </a:br>
            <a:r>
              <a:rPr lang="en-US" sz="2400" b="1" dirty="0">
                <a:solidFill>
                  <a:srgbClr val="82A9BD"/>
                </a:solidFill>
              </a:rPr>
              <a:t>recovery</a:t>
            </a:r>
          </a:p>
        </p:txBody>
      </p:sp>
      <p:cxnSp>
        <p:nvCxnSpPr>
          <p:cNvPr id="14" name="Straight Connector 13">
            <a:extLst>
              <a:ext uri="{FF2B5EF4-FFF2-40B4-BE49-F238E27FC236}">
                <a16:creationId xmlns:a16="http://schemas.microsoft.com/office/drawing/2014/main" id="{F9A13800-66A8-464E-8DA3-AA726B7336EC}"/>
              </a:ext>
            </a:extLst>
          </p:cNvPr>
          <p:cNvCxnSpPr>
            <a:cxnSpLocks/>
            <a:stCxn id="13" idx="1"/>
          </p:cNvCxnSpPr>
          <p:nvPr/>
        </p:nvCxnSpPr>
        <p:spPr>
          <a:xfrm flipH="1" flipV="1">
            <a:off x="9648396" y="1633827"/>
            <a:ext cx="484688" cy="247574"/>
          </a:xfrm>
          <a:prstGeom prst="line">
            <a:avLst/>
          </a:prstGeom>
          <a:ln w="19050">
            <a:solidFill>
              <a:srgbClr val="7AA4B9"/>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8553E4-DB98-4848-B575-C919B131FFC3}"/>
              </a:ext>
            </a:extLst>
          </p:cNvPr>
          <p:cNvCxnSpPr>
            <a:cxnSpLocks/>
          </p:cNvCxnSpPr>
          <p:nvPr/>
        </p:nvCxnSpPr>
        <p:spPr>
          <a:xfrm flipH="1">
            <a:off x="8890461" y="2327677"/>
            <a:ext cx="536036" cy="1053951"/>
          </a:xfrm>
          <a:prstGeom prst="line">
            <a:avLst/>
          </a:prstGeom>
          <a:ln w="19050">
            <a:solidFill>
              <a:srgbClr val="CA4147"/>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44289F2-F8BF-4BB8-9EBD-63B6C8848B54}"/>
              </a:ext>
            </a:extLst>
          </p:cNvPr>
          <p:cNvSpPr txBox="1"/>
          <p:nvPr/>
        </p:nvSpPr>
        <p:spPr>
          <a:xfrm rot="16200000">
            <a:off x="5493195" y="3356324"/>
            <a:ext cx="1295098" cy="461665"/>
          </a:xfrm>
          <a:prstGeom prst="rect">
            <a:avLst/>
          </a:prstGeom>
          <a:noFill/>
        </p:spPr>
        <p:txBody>
          <a:bodyPr wrap="none" rtlCol="0">
            <a:spAutoFit/>
          </a:bodyPr>
          <a:lstStyle/>
          <a:p>
            <a:r>
              <a:rPr lang="en-US" sz="2400" dirty="0" err="1"/>
              <a:t>Te</a:t>
            </a:r>
            <a:r>
              <a:rPr lang="en-US" sz="2400" dirty="0"/>
              <a:t> [keV]</a:t>
            </a:r>
          </a:p>
        </p:txBody>
      </p:sp>
      <p:sp>
        <p:nvSpPr>
          <p:cNvPr id="17" name="TextBox 16">
            <a:extLst>
              <a:ext uri="{FF2B5EF4-FFF2-40B4-BE49-F238E27FC236}">
                <a16:creationId xmlns:a16="http://schemas.microsoft.com/office/drawing/2014/main" id="{29BF063A-BA64-4F1B-895B-0A4BACC860B8}"/>
              </a:ext>
            </a:extLst>
          </p:cNvPr>
          <p:cNvSpPr txBox="1"/>
          <p:nvPr/>
        </p:nvSpPr>
        <p:spPr>
          <a:xfrm>
            <a:off x="8896576" y="6008370"/>
            <a:ext cx="918841" cy="461665"/>
          </a:xfrm>
          <a:prstGeom prst="rect">
            <a:avLst/>
          </a:prstGeom>
          <a:noFill/>
        </p:spPr>
        <p:txBody>
          <a:bodyPr wrap="none" rtlCol="0">
            <a:spAutoFit/>
          </a:bodyPr>
          <a:lstStyle/>
          <a:p>
            <a:r>
              <a:rPr lang="en-US" sz="2400" dirty="0"/>
              <a:t>R [m]</a:t>
            </a:r>
          </a:p>
        </p:txBody>
      </p:sp>
      <p:sp>
        <p:nvSpPr>
          <p:cNvPr id="19" name="TextBox 18">
            <a:extLst>
              <a:ext uri="{FF2B5EF4-FFF2-40B4-BE49-F238E27FC236}">
                <a16:creationId xmlns:a16="http://schemas.microsoft.com/office/drawing/2014/main" id="{019D14A2-9FFF-4ABE-BCBF-6AC38EF611AF}"/>
              </a:ext>
            </a:extLst>
          </p:cNvPr>
          <p:cNvSpPr txBox="1"/>
          <p:nvPr/>
        </p:nvSpPr>
        <p:spPr>
          <a:xfrm>
            <a:off x="6768076" y="1248730"/>
            <a:ext cx="2077813" cy="461665"/>
          </a:xfrm>
          <a:prstGeom prst="rect">
            <a:avLst/>
          </a:prstGeom>
          <a:noFill/>
        </p:spPr>
        <p:txBody>
          <a:bodyPr wrap="none" rtlCol="0">
            <a:spAutoFit/>
          </a:bodyPr>
          <a:lstStyle/>
          <a:p>
            <a:r>
              <a:rPr lang="en-US" sz="2400" b="1" dirty="0"/>
              <a:t>Before 1</a:t>
            </a:r>
            <a:r>
              <a:rPr lang="en-US" sz="2400" b="1" baseline="30000" dirty="0"/>
              <a:t>st</a:t>
            </a:r>
            <a:r>
              <a:rPr lang="en-US" sz="2400" b="1" dirty="0"/>
              <a:t> ST</a:t>
            </a:r>
          </a:p>
        </p:txBody>
      </p:sp>
      <p:cxnSp>
        <p:nvCxnSpPr>
          <p:cNvPr id="20" name="Straight Connector 19">
            <a:extLst>
              <a:ext uri="{FF2B5EF4-FFF2-40B4-BE49-F238E27FC236}">
                <a16:creationId xmlns:a16="http://schemas.microsoft.com/office/drawing/2014/main" id="{8A41EFA5-3EE1-42FB-8C42-2191C5FC3BDF}"/>
              </a:ext>
            </a:extLst>
          </p:cNvPr>
          <p:cNvCxnSpPr>
            <a:cxnSpLocks/>
          </p:cNvCxnSpPr>
          <p:nvPr/>
        </p:nvCxnSpPr>
        <p:spPr>
          <a:xfrm flipH="1">
            <a:off x="8613025" y="1314185"/>
            <a:ext cx="673737" cy="1807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itle 1">
            <a:extLst>
              <a:ext uri="{FF2B5EF4-FFF2-40B4-BE49-F238E27FC236}">
                <a16:creationId xmlns:a16="http://schemas.microsoft.com/office/drawing/2014/main" id="{A1CCF48F-3DF2-4985-B540-064E16E4459E}"/>
              </a:ext>
            </a:extLst>
          </p:cNvPr>
          <p:cNvSpPr>
            <a:spLocks noGrp="1"/>
          </p:cNvSpPr>
          <p:nvPr>
            <p:ph type="title"/>
          </p:nvPr>
        </p:nvSpPr>
        <p:spPr/>
        <p:txBody>
          <a:bodyPr/>
          <a:lstStyle/>
          <a:p>
            <a:r>
              <a:rPr lang="en-US" dirty="0"/>
              <a:t>Caveat for 1/1 FP: first sawtooth flattens </a:t>
            </a:r>
            <a:r>
              <a:rPr lang="en-US" dirty="0" err="1"/>
              <a:t>T</a:t>
            </a:r>
            <a:r>
              <a:rPr lang="en-US" baseline="-25000" dirty="0" err="1"/>
              <a:t>e</a:t>
            </a:r>
            <a:endParaRPr lang="en-US" baseline="-25000" dirty="0"/>
          </a:p>
        </p:txBody>
      </p:sp>
      <p:sp>
        <p:nvSpPr>
          <p:cNvPr id="2" name="Footer Placeholder 1">
            <a:extLst>
              <a:ext uri="{FF2B5EF4-FFF2-40B4-BE49-F238E27FC236}">
                <a16:creationId xmlns:a16="http://schemas.microsoft.com/office/drawing/2014/main" id="{A85D8ECD-6F22-4E4C-A685-3F61DE6F824C}"/>
              </a:ext>
            </a:extLst>
          </p:cNvPr>
          <p:cNvSpPr>
            <a:spLocks noGrp="1"/>
          </p:cNvSpPr>
          <p:nvPr>
            <p:ph type="ftr" sz="quarter" idx="11"/>
          </p:nvPr>
        </p:nvSpPr>
        <p:spPr/>
        <p:txBody>
          <a:bodyPr/>
          <a:lstStyle/>
          <a:p>
            <a:r>
              <a:rPr lang="de-DE"/>
              <a:t>A. Bock, Flux Pumping at JET, PSD-DCT 2025-04-16</a:t>
            </a:r>
            <a:endParaRPr lang="de-DE" dirty="0"/>
          </a:p>
        </p:txBody>
      </p:sp>
      <p:sp>
        <p:nvSpPr>
          <p:cNvPr id="4" name="Slide Number Placeholder 3">
            <a:extLst>
              <a:ext uri="{FF2B5EF4-FFF2-40B4-BE49-F238E27FC236}">
                <a16:creationId xmlns:a16="http://schemas.microsoft.com/office/drawing/2014/main" id="{975E308F-B5F2-4465-9B29-D176D5EFBCBD}"/>
              </a:ext>
            </a:extLst>
          </p:cNvPr>
          <p:cNvSpPr>
            <a:spLocks noGrp="1"/>
          </p:cNvSpPr>
          <p:nvPr>
            <p:ph type="sldNum" sz="quarter" idx="12"/>
          </p:nvPr>
        </p:nvSpPr>
        <p:spPr/>
        <p:txBody>
          <a:bodyPr/>
          <a:lstStyle/>
          <a:p>
            <a:fld id="{ECE691D0-CC49-4FC7-9C4D-6112B0CB3A76}" type="slidenum">
              <a:rPr lang="de-DE" smtClean="0"/>
              <a:pPr/>
              <a:t>10</a:t>
            </a:fld>
            <a:endParaRPr lang="de-DE" dirty="0"/>
          </a:p>
        </p:txBody>
      </p:sp>
      <p:sp>
        <p:nvSpPr>
          <p:cNvPr id="24" name="Content Placeholder 2">
            <a:extLst>
              <a:ext uri="{FF2B5EF4-FFF2-40B4-BE49-F238E27FC236}">
                <a16:creationId xmlns:a16="http://schemas.microsoft.com/office/drawing/2014/main" id="{E44CEC8A-73A5-4ADF-B24D-1D895D3B5734}"/>
              </a:ext>
            </a:extLst>
          </p:cNvPr>
          <p:cNvSpPr txBox="1">
            <a:spLocks/>
          </p:cNvSpPr>
          <p:nvPr/>
        </p:nvSpPr>
        <p:spPr bwMode="auto">
          <a:xfrm>
            <a:off x="-48683" y="1028734"/>
            <a:ext cx="10972800" cy="5615956"/>
          </a:xfrm>
          <a:prstGeom prst="rect">
            <a:avLst/>
          </a:prstGeom>
        </p:spPr>
        <p:txBody>
          <a:bodyPr vertOverflow="overflow" horzOverflow="overflow" vert="horz" wrap="square" lIns="121920" tIns="60960" rIns="121920" bIns="60960" numCol="1" spcCol="0" rtlCol="0" fromWordArt="0" anchor="t" anchorCtr="0" forceAA="0" compatLnSpc="0">
            <a:normAutofit fontScale="95000"/>
          </a:bodyPr>
          <a:lstStyle>
            <a:lvl1pPr marL="342900" indent="-342900" algn="l" defTabSz="914400">
              <a:spcBef>
                <a:spcPts val="0"/>
              </a:spcBef>
              <a:buFont typeface="Arial"/>
              <a:buChar char="•"/>
              <a:defRPr sz="2400">
                <a:solidFill>
                  <a:schemeClr val="tx1"/>
                </a:solidFill>
                <a:latin typeface="Arial"/>
                <a:ea typeface="+mn-ea"/>
                <a:cs typeface="Arial"/>
              </a:defRPr>
            </a:lvl1pPr>
            <a:lvl2pPr marL="742950" indent="-285750" algn="l" defTabSz="914400">
              <a:spcBef>
                <a:spcPts val="0"/>
              </a:spcBef>
              <a:buFont typeface="Arial"/>
              <a:buChar char="•"/>
              <a:defRPr sz="2000">
                <a:solidFill>
                  <a:schemeClr val="tx1"/>
                </a:solidFill>
                <a:latin typeface="Arial"/>
                <a:ea typeface="+mn-ea"/>
                <a:cs typeface="Arial"/>
              </a:defRPr>
            </a:lvl2pPr>
            <a:lvl3pPr marL="1143000" indent="-228600" algn="l" defTabSz="914400">
              <a:spcBef>
                <a:spcPts val="0"/>
              </a:spcBef>
              <a:buFont typeface="Arial"/>
              <a:buChar char="•"/>
              <a:defRPr sz="1800">
                <a:solidFill>
                  <a:schemeClr val="tx1"/>
                </a:solidFill>
                <a:latin typeface="Arial"/>
                <a:ea typeface="+mn-ea"/>
                <a:cs typeface="Arial"/>
              </a:defRPr>
            </a:lvl3pPr>
            <a:lvl4pPr marL="1600200" indent="-228600" algn="l" defTabSz="914400">
              <a:spcBef>
                <a:spcPts val="0"/>
              </a:spcBef>
              <a:buFont typeface="Arial"/>
              <a:buChar char="–"/>
              <a:defRPr sz="2000">
                <a:solidFill>
                  <a:schemeClr val="tx1"/>
                </a:solidFill>
                <a:latin typeface="Arial"/>
                <a:ea typeface="+mn-ea"/>
                <a:cs typeface="+mn-cs"/>
              </a:defRPr>
            </a:lvl4pPr>
            <a:lvl5pPr marL="2057400" indent="-228600" algn="l" defTabSz="914400">
              <a:spcBef>
                <a:spcPts val="0"/>
              </a:spcBef>
              <a:buFont typeface="Arial"/>
              <a:buChar char="»"/>
              <a:defRPr sz="2000">
                <a:solidFill>
                  <a:schemeClr val="tx1"/>
                </a:solidFill>
                <a:latin typeface="Arial"/>
                <a:ea typeface="+mn-ea"/>
                <a:cs typeface="+mn-cs"/>
              </a:defRPr>
            </a:lvl5pPr>
            <a:lvl6pPr marL="2514600" indent="-228600" algn="l" defTabSz="914400">
              <a:spcBef>
                <a:spcPts val="0"/>
              </a:spcBef>
              <a:buFont typeface="Arial"/>
              <a:buChar char="•"/>
              <a:defRPr sz="2000">
                <a:solidFill>
                  <a:schemeClr val="tx1"/>
                </a:solidFill>
                <a:latin typeface="+mn-lt"/>
                <a:ea typeface="+mn-ea"/>
                <a:cs typeface="+mn-cs"/>
              </a:defRPr>
            </a:lvl6pPr>
            <a:lvl7pPr marL="2971800" indent="-228600" algn="l" defTabSz="914400">
              <a:spcBef>
                <a:spcPts val="0"/>
              </a:spcBef>
              <a:buFont typeface="Arial"/>
              <a:buChar char="•"/>
              <a:defRPr sz="2000">
                <a:solidFill>
                  <a:schemeClr val="tx1"/>
                </a:solidFill>
                <a:latin typeface="+mn-lt"/>
                <a:ea typeface="+mn-ea"/>
                <a:cs typeface="+mn-cs"/>
              </a:defRPr>
            </a:lvl7pPr>
            <a:lvl8pPr marL="3429000" indent="-228600" algn="l" defTabSz="914400">
              <a:spcBef>
                <a:spcPts val="0"/>
              </a:spcBef>
              <a:buFont typeface="Arial"/>
              <a:buChar char="•"/>
              <a:defRPr sz="2000">
                <a:solidFill>
                  <a:schemeClr val="tx1"/>
                </a:solidFill>
                <a:latin typeface="+mn-lt"/>
                <a:ea typeface="+mn-ea"/>
                <a:cs typeface="+mn-cs"/>
              </a:defRPr>
            </a:lvl8pPr>
            <a:lvl9pPr marL="3886200" indent="-228600" algn="l" defTabSz="914400">
              <a:spcBef>
                <a:spcPts val="0"/>
              </a:spcBef>
              <a:buFont typeface="Arial"/>
              <a:buChar char="•"/>
              <a:defRPr sz="2000">
                <a:solidFill>
                  <a:schemeClr val="tx1"/>
                </a:solidFill>
                <a:latin typeface="+mn-lt"/>
                <a:ea typeface="+mn-ea"/>
                <a:cs typeface="+mn-cs"/>
              </a:defRPr>
            </a:lvl9pPr>
          </a:lstStyle>
          <a:p>
            <a:pPr>
              <a:defRPr/>
            </a:pPr>
            <a:endParaRPr lang="en-US" sz="3200" dirty="0">
              <a:latin typeface="Calibri" panose="020F0502020204030204" pitchFamily="34" charset="0"/>
              <a:cs typeface="Calibri" panose="020F0502020204030204" pitchFamily="34" charset="0"/>
            </a:endParaRPr>
          </a:p>
          <a:p>
            <a:pPr lvl="2">
              <a:defRPr/>
            </a:pPr>
            <a:endParaRPr lang="en-US" sz="2400" dirty="0">
              <a:latin typeface="Calibri" panose="020F0502020204030204" pitchFamily="34" charset="0"/>
              <a:cs typeface="Calibri" panose="020F0502020204030204" pitchFamily="34" charset="0"/>
            </a:endParaRPr>
          </a:p>
          <a:p>
            <a:pPr lvl="3">
              <a:defRPr/>
            </a:pPr>
            <a:endParaRPr lang="en-US" sz="2667" dirty="0">
              <a:latin typeface="Calibri" panose="020F0502020204030204" pitchFamily="34" charset="0"/>
            </a:endParaRPr>
          </a:p>
          <a:p>
            <a:pPr>
              <a:defRPr/>
            </a:pPr>
            <a:endParaRPr lang="en-US" sz="3200" dirty="0">
              <a:latin typeface="Calibri" panose="020F0502020204030204" pitchFamily="34" charset="0"/>
              <a:cs typeface="Calibri" panose="020F0502020204030204" pitchFamily="34" charset="0"/>
            </a:endParaRPr>
          </a:p>
        </p:txBody>
      </p:sp>
      <p:sp>
        <p:nvSpPr>
          <p:cNvPr id="23" name="Content Placeholder 2">
            <a:extLst>
              <a:ext uri="{FF2B5EF4-FFF2-40B4-BE49-F238E27FC236}">
                <a16:creationId xmlns:a16="http://schemas.microsoft.com/office/drawing/2014/main" id="{2977B155-0249-48CE-9940-8CB8DA00CBF9}"/>
              </a:ext>
            </a:extLst>
          </p:cNvPr>
          <p:cNvSpPr txBox="1">
            <a:spLocks/>
          </p:cNvSpPr>
          <p:nvPr/>
        </p:nvSpPr>
        <p:spPr bwMode="auto">
          <a:xfrm>
            <a:off x="555144" y="1199311"/>
            <a:ext cx="5727555" cy="3547190"/>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en-US" sz="1800" dirty="0">
                <a:latin typeface="+mn-lt"/>
                <a:ea typeface="Cambria Math" panose="02040503050406030204" pitchFamily="18" charset="0"/>
                <a:cs typeface="Calibri" panose="020F0502020204030204" pitchFamily="34" charset="0"/>
              </a:rPr>
              <a:t>Peaked core T necessary for flux pumping?</a:t>
            </a:r>
          </a:p>
          <a:p>
            <a:pPr>
              <a:defRPr/>
            </a:pPr>
            <a:endParaRPr lang="en-US" sz="1800" dirty="0">
              <a:latin typeface="+mn-lt"/>
              <a:ea typeface="Cambria Math" panose="02040503050406030204" pitchFamily="18" charset="0"/>
              <a:cs typeface="Calibri" panose="020F0502020204030204" pitchFamily="34" charset="0"/>
            </a:endParaRPr>
          </a:p>
          <a:p>
            <a:pPr>
              <a:defRPr/>
            </a:pPr>
            <a:r>
              <a:rPr lang="en-US" sz="1800" dirty="0">
                <a:latin typeface="+mn-lt"/>
                <a:ea typeface="Cambria Math" panose="02040503050406030204" pitchFamily="18" charset="0"/>
                <a:cs typeface="Calibri" panose="020F0502020204030204" pitchFamily="34" charset="0"/>
              </a:rPr>
              <a:t>At AUG, FP-regime accessible from </a:t>
            </a:r>
            <a:r>
              <a:rPr lang="en-US" sz="1800" dirty="0" err="1">
                <a:latin typeface="+mn-lt"/>
                <a:ea typeface="Cambria Math" panose="02040503050406030204" pitchFamily="18" charset="0"/>
                <a:cs typeface="Calibri" panose="020F0502020204030204" pitchFamily="34" charset="0"/>
              </a:rPr>
              <a:t>sawtoothing</a:t>
            </a:r>
            <a:r>
              <a:rPr lang="en-US" sz="1800" dirty="0">
                <a:latin typeface="+mn-lt"/>
                <a:ea typeface="Cambria Math" panose="02040503050406030204" pitchFamily="18" charset="0"/>
                <a:cs typeface="Calibri" panose="020F0502020204030204" pitchFamily="34" charset="0"/>
              </a:rPr>
              <a:t>, but: </a:t>
            </a:r>
            <a:r>
              <a:rPr lang="en-US" sz="1800" b="1" dirty="0">
                <a:solidFill>
                  <a:schemeClr val="accent2"/>
                </a:solidFill>
                <a:latin typeface="+mn-lt"/>
                <a:ea typeface="Cambria Math" panose="02040503050406030204" pitchFamily="18" charset="0"/>
                <a:cs typeface="Calibri" panose="020F0502020204030204" pitchFamily="34" charset="0"/>
              </a:rPr>
              <a:t>no ECRH at JET for core heating</a:t>
            </a:r>
          </a:p>
          <a:p>
            <a:pPr>
              <a:defRPr/>
            </a:pPr>
            <a:endParaRPr lang="en-US" sz="1800" dirty="0">
              <a:latin typeface="+mn-lt"/>
              <a:ea typeface="Cambria Math" panose="02040503050406030204" pitchFamily="18" charset="0"/>
              <a:cs typeface="Calibri" panose="020F0502020204030204" pitchFamily="34" charset="0"/>
            </a:endParaRPr>
          </a:p>
          <a:p>
            <a:pPr>
              <a:defRPr/>
            </a:pPr>
            <a:r>
              <a:rPr lang="en-US" sz="1800" b="1" dirty="0" err="1">
                <a:solidFill>
                  <a:schemeClr val="accent2"/>
                </a:solidFill>
                <a:latin typeface="+mn-lt"/>
                <a:ea typeface="Cambria Math" panose="02040503050406030204" pitchFamily="18" charset="0"/>
                <a:cs typeface="Calibri" panose="020F0502020204030204" pitchFamily="34" charset="0"/>
              </a:rPr>
              <a:t>Sawteeth</a:t>
            </a:r>
            <a:r>
              <a:rPr lang="en-US" sz="1800" b="1" dirty="0">
                <a:solidFill>
                  <a:schemeClr val="accent2"/>
                </a:solidFill>
                <a:latin typeface="+mn-lt"/>
                <a:ea typeface="Cambria Math" panose="02040503050406030204" pitchFamily="18" charset="0"/>
                <a:cs typeface="Calibri" panose="020F0502020204030204" pitchFamily="34" charset="0"/>
              </a:rPr>
              <a:t> can trigger 3/2</a:t>
            </a:r>
          </a:p>
          <a:p>
            <a:pPr>
              <a:defRPr/>
            </a:pPr>
            <a:endParaRPr lang="en-US" sz="1800" dirty="0">
              <a:latin typeface="+mn-lt"/>
              <a:ea typeface="Cambria Math" panose="02040503050406030204" pitchFamily="18" charset="0"/>
              <a:cs typeface="Calibri" panose="020F0502020204030204" pitchFamily="34" charset="0"/>
            </a:endParaRPr>
          </a:p>
          <a:p>
            <a:pPr>
              <a:defRPr/>
            </a:pPr>
            <a:r>
              <a:rPr lang="en-US" sz="1800" b="1" dirty="0">
                <a:solidFill>
                  <a:schemeClr val="tx2"/>
                </a:solidFill>
                <a:latin typeface="+mn-lt"/>
                <a:ea typeface="Cambria Math" panose="02040503050406030204" pitchFamily="18" charset="0"/>
                <a:cs typeface="Calibri" panose="020F0502020204030204" pitchFamily="34" charset="0"/>
              </a:rPr>
              <a:t>Solution: reach high-</a:t>
            </a:r>
            <a:r>
              <a:rPr lang="el-GR" sz="1800" b="1" dirty="0">
                <a:solidFill>
                  <a:schemeClr val="tx2"/>
                </a:solidFill>
                <a:latin typeface="+mn-lt"/>
                <a:ea typeface="Cambria Math" panose="02040503050406030204" pitchFamily="18" charset="0"/>
                <a:cs typeface="Calibri" panose="020F0502020204030204" pitchFamily="34" charset="0"/>
              </a:rPr>
              <a:t>β</a:t>
            </a:r>
            <a:r>
              <a:rPr lang="en-US" sz="1800" b="1" dirty="0">
                <a:solidFill>
                  <a:schemeClr val="tx2"/>
                </a:solidFill>
                <a:latin typeface="+mn-lt"/>
                <a:ea typeface="Cambria Math" panose="02040503050406030204" pitchFamily="18" charset="0"/>
                <a:cs typeface="Calibri" panose="020F0502020204030204" pitchFamily="34" charset="0"/>
              </a:rPr>
              <a:t> phase just before 1/1 </a:t>
            </a:r>
            <a:br>
              <a:rPr lang="en-US" sz="1800" b="1" dirty="0">
                <a:solidFill>
                  <a:schemeClr val="tx2"/>
                </a:solidFill>
                <a:latin typeface="+mn-lt"/>
                <a:ea typeface="Cambria Math" panose="02040503050406030204" pitchFamily="18" charset="0"/>
                <a:cs typeface="Calibri" panose="020F0502020204030204" pitchFamily="34" charset="0"/>
              </a:rPr>
            </a:br>
            <a:r>
              <a:rPr lang="en-US" sz="1800" b="1" dirty="0">
                <a:solidFill>
                  <a:schemeClr val="tx2"/>
                </a:solidFill>
                <a:latin typeface="+mn-lt"/>
                <a:ea typeface="Cambria Math" panose="02040503050406030204" pitchFamily="18" charset="0"/>
                <a:cs typeface="Calibri" panose="020F0502020204030204" pitchFamily="34" charset="0"/>
                <a:sym typeface="Wingdings" panose="05000000000000000000" pitchFamily="2" charset="2"/>
              </a:rPr>
              <a:t> </a:t>
            </a:r>
            <a:r>
              <a:rPr lang="en-US" sz="1800" b="1" dirty="0">
                <a:solidFill>
                  <a:schemeClr val="tx2"/>
                </a:solidFill>
                <a:latin typeface="+mn-lt"/>
                <a:ea typeface="Cambria Math" panose="02040503050406030204" pitchFamily="18" charset="0"/>
                <a:cs typeface="Calibri" panose="020F0502020204030204" pitchFamily="34" charset="0"/>
              </a:rPr>
              <a:t>avoiding </a:t>
            </a:r>
            <a:r>
              <a:rPr lang="en-US" sz="1800" b="1" dirty="0" err="1">
                <a:solidFill>
                  <a:schemeClr val="tx2"/>
                </a:solidFill>
                <a:latin typeface="+mn-lt"/>
                <a:ea typeface="Cambria Math" panose="02040503050406030204" pitchFamily="18" charset="0"/>
                <a:cs typeface="Calibri" panose="020F0502020204030204" pitchFamily="34" charset="0"/>
              </a:rPr>
              <a:t>sawteeth</a:t>
            </a:r>
            <a:r>
              <a:rPr lang="en-US" sz="1800" b="1" dirty="0">
                <a:solidFill>
                  <a:schemeClr val="tx2"/>
                </a:solidFill>
                <a:latin typeface="+mn-lt"/>
                <a:ea typeface="Cambria Math" panose="02040503050406030204" pitchFamily="18" charset="0"/>
                <a:cs typeface="Calibri" panose="020F0502020204030204" pitchFamily="34" charset="0"/>
              </a:rPr>
              <a:t> altogether </a:t>
            </a:r>
          </a:p>
        </p:txBody>
      </p:sp>
      <p:sp>
        <p:nvSpPr>
          <p:cNvPr id="25" name="TextBox 24">
            <a:extLst>
              <a:ext uri="{FF2B5EF4-FFF2-40B4-BE49-F238E27FC236}">
                <a16:creationId xmlns:a16="http://schemas.microsoft.com/office/drawing/2014/main" id="{388C8F8D-1600-4369-8CB2-48B543475AD4}"/>
              </a:ext>
            </a:extLst>
          </p:cNvPr>
          <p:cNvSpPr txBox="1"/>
          <p:nvPr/>
        </p:nvSpPr>
        <p:spPr>
          <a:xfrm>
            <a:off x="9735726" y="839555"/>
            <a:ext cx="1880643" cy="461665"/>
          </a:xfrm>
          <a:prstGeom prst="rect">
            <a:avLst/>
          </a:prstGeom>
          <a:noFill/>
        </p:spPr>
        <p:txBody>
          <a:bodyPr wrap="none" rtlCol="0">
            <a:spAutoFit/>
          </a:bodyPr>
          <a:lstStyle/>
          <a:p>
            <a:r>
              <a:rPr lang="en-US" sz="2400" dirty="0"/>
              <a:t>JPN 102440</a:t>
            </a:r>
          </a:p>
        </p:txBody>
      </p:sp>
      <p:sp>
        <p:nvSpPr>
          <p:cNvPr id="26" name="Rectangle 25">
            <a:extLst>
              <a:ext uri="{FF2B5EF4-FFF2-40B4-BE49-F238E27FC236}">
                <a16:creationId xmlns:a16="http://schemas.microsoft.com/office/drawing/2014/main" id="{18C4E816-E8A4-4AE5-B0A6-4F7A2FF37CE9}"/>
              </a:ext>
            </a:extLst>
          </p:cNvPr>
          <p:cNvSpPr/>
          <p:nvPr/>
        </p:nvSpPr>
        <p:spPr>
          <a:xfrm>
            <a:off x="11322050" y="939800"/>
            <a:ext cx="565150" cy="45212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6FC864E9-4BA7-4797-8070-34512BB4BCC6}"/>
              </a:ext>
            </a:extLst>
          </p:cNvPr>
          <p:cNvSpPr txBox="1"/>
          <p:nvPr/>
        </p:nvSpPr>
        <p:spPr>
          <a:xfrm rot="5400000">
            <a:off x="10458031" y="2610633"/>
            <a:ext cx="2415277" cy="461665"/>
          </a:xfrm>
          <a:prstGeom prst="rect">
            <a:avLst/>
          </a:prstGeom>
          <a:noFill/>
        </p:spPr>
        <p:txBody>
          <a:bodyPr wrap="none" rtlCol="0">
            <a:spAutoFit/>
          </a:bodyPr>
          <a:lstStyle/>
          <a:p>
            <a:r>
              <a:rPr lang="en-US" sz="2400" b="1" dirty="0"/>
              <a:t>ECE </a:t>
            </a:r>
            <a:r>
              <a:rPr lang="en-US" sz="2400" b="1" dirty="0" err="1"/>
              <a:t>shinethrough</a:t>
            </a:r>
            <a:endParaRPr lang="en-US" sz="2400" b="1" dirty="0"/>
          </a:p>
        </p:txBody>
      </p:sp>
    </p:spTree>
    <p:extLst>
      <p:ext uri="{BB962C8B-B14F-4D97-AF65-F5344CB8AC3E}">
        <p14:creationId xmlns:p14="http://schemas.microsoft.com/office/powerpoint/2010/main" val="329445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AEDA3EA5-A0FF-48B0-B4A5-203FED1D4CB2}"/>
              </a:ext>
            </a:extLst>
          </p:cNvPr>
          <p:cNvPicPr>
            <a:picLocks noChangeAspect="1"/>
          </p:cNvPicPr>
          <p:nvPr/>
        </p:nvPicPr>
        <p:blipFill rotWithShape="1">
          <a:blip r:embed="rId3">
            <a:extLst>
              <a:ext uri="{28A0092B-C50C-407E-A947-70E740481C1C}">
                <a14:useLocalDpi xmlns:a14="http://schemas.microsoft.com/office/drawing/2010/main" val="0"/>
              </a:ext>
            </a:extLst>
          </a:blip>
          <a:srcRect l="3625" r="-3472"/>
          <a:stretch/>
        </p:blipFill>
        <p:spPr>
          <a:xfrm>
            <a:off x="2011680" y="2430793"/>
            <a:ext cx="9144000" cy="4057896"/>
          </a:xfrm>
          <a:prstGeom prst="rect">
            <a:avLst/>
          </a:prstGeom>
        </p:spPr>
      </p:pic>
      <p:sp>
        <p:nvSpPr>
          <p:cNvPr id="3" name="Rectangle 2">
            <a:extLst>
              <a:ext uri="{FF2B5EF4-FFF2-40B4-BE49-F238E27FC236}">
                <a16:creationId xmlns:a16="http://schemas.microsoft.com/office/drawing/2014/main" id="{CFE81F3F-4B81-4305-9CD3-751626ED4BE4}"/>
              </a:ext>
            </a:extLst>
          </p:cNvPr>
          <p:cNvSpPr/>
          <p:nvPr/>
        </p:nvSpPr>
        <p:spPr>
          <a:xfrm>
            <a:off x="5989636" y="2430793"/>
            <a:ext cx="780639" cy="34429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8BE3413-B827-4794-80F3-C7A4007EF009}"/>
              </a:ext>
            </a:extLst>
          </p:cNvPr>
          <p:cNvSpPr/>
          <p:nvPr/>
        </p:nvSpPr>
        <p:spPr>
          <a:xfrm>
            <a:off x="1428750" y="5866964"/>
            <a:ext cx="9043889" cy="565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itle 1">
            <a:extLst>
              <a:ext uri="{FF2B5EF4-FFF2-40B4-BE49-F238E27FC236}">
                <a16:creationId xmlns:a16="http://schemas.microsoft.com/office/drawing/2014/main" id="{A1CCF48F-3DF2-4985-B540-064E16E4459E}"/>
              </a:ext>
            </a:extLst>
          </p:cNvPr>
          <p:cNvSpPr>
            <a:spLocks noGrp="1"/>
          </p:cNvSpPr>
          <p:nvPr>
            <p:ph type="title"/>
          </p:nvPr>
        </p:nvSpPr>
        <p:spPr/>
        <p:txBody>
          <a:bodyPr/>
          <a:lstStyle/>
          <a:p>
            <a:r>
              <a:rPr lang="en-US" dirty="0"/>
              <a:t>Ohmic pulses to determine necessary NBI timing</a:t>
            </a:r>
            <a:endParaRPr lang="en-US" baseline="-25000" dirty="0"/>
          </a:p>
        </p:txBody>
      </p:sp>
      <p:sp>
        <p:nvSpPr>
          <p:cNvPr id="2" name="Footer Placeholder 1">
            <a:extLst>
              <a:ext uri="{FF2B5EF4-FFF2-40B4-BE49-F238E27FC236}">
                <a16:creationId xmlns:a16="http://schemas.microsoft.com/office/drawing/2014/main" id="{A85D8ECD-6F22-4E4C-A685-3F61DE6F824C}"/>
              </a:ext>
            </a:extLst>
          </p:cNvPr>
          <p:cNvSpPr>
            <a:spLocks noGrp="1"/>
          </p:cNvSpPr>
          <p:nvPr>
            <p:ph type="ftr" sz="quarter" idx="11"/>
          </p:nvPr>
        </p:nvSpPr>
        <p:spPr/>
        <p:txBody>
          <a:bodyPr/>
          <a:lstStyle/>
          <a:p>
            <a:r>
              <a:rPr lang="de-DE"/>
              <a:t>A. Bock, Flux Pumping at JET, PSD-DCT 2025-04-16</a:t>
            </a:r>
            <a:endParaRPr lang="de-DE" dirty="0"/>
          </a:p>
        </p:txBody>
      </p:sp>
      <p:sp>
        <p:nvSpPr>
          <p:cNvPr id="4" name="Slide Number Placeholder 3">
            <a:extLst>
              <a:ext uri="{FF2B5EF4-FFF2-40B4-BE49-F238E27FC236}">
                <a16:creationId xmlns:a16="http://schemas.microsoft.com/office/drawing/2014/main" id="{975E308F-B5F2-4465-9B29-D176D5EFBCBD}"/>
              </a:ext>
            </a:extLst>
          </p:cNvPr>
          <p:cNvSpPr>
            <a:spLocks noGrp="1"/>
          </p:cNvSpPr>
          <p:nvPr>
            <p:ph type="sldNum" sz="quarter" idx="12"/>
          </p:nvPr>
        </p:nvSpPr>
        <p:spPr/>
        <p:txBody>
          <a:bodyPr/>
          <a:lstStyle/>
          <a:p>
            <a:fld id="{ECE691D0-CC49-4FC7-9C4D-6112B0CB3A76}" type="slidenum">
              <a:rPr lang="de-DE" smtClean="0"/>
              <a:pPr/>
              <a:t>11</a:t>
            </a:fld>
            <a:endParaRPr lang="de-DE" dirty="0"/>
          </a:p>
        </p:txBody>
      </p:sp>
      <p:sp>
        <p:nvSpPr>
          <p:cNvPr id="23" name="Content Placeholder 2">
            <a:extLst>
              <a:ext uri="{FF2B5EF4-FFF2-40B4-BE49-F238E27FC236}">
                <a16:creationId xmlns:a16="http://schemas.microsoft.com/office/drawing/2014/main" id="{2977B155-0249-48CE-9940-8CB8DA00CBF9}"/>
              </a:ext>
            </a:extLst>
          </p:cNvPr>
          <p:cNvSpPr txBox="1">
            <a:spLocks/>
          </p:cNvSpPr>
          <p:nvPr/>
        </p:nvSpPr>
        <p:spPr bwMode="auto">
          <a:xfrm>
            <a:off x="555144" y="1199311"/>
            <a:ext cx="6868518" cy="823110"/>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US" sz="1800" dirty="0">
                <a:latin typeface="Calibri" panose="020F0502020204030204" pitchFamily="34" charset="0"/>
                <a:cs typeface="Calibri" panose="020F0502020204030204" pitchFamily="34" charset="0"/>
              </a:rPr>
              <a:t>Ohmic discharges to determine q</a:t>
            </a:r>
            <a:r>
              <a:rPr lang="en-US" sz="1800" baseline="-25000" dirty="0">
                <a:latin typeface="Calibri" panose="020F0502020204030204" pitchFamily="34" charset="0"/>
                <a:cs typeface="Calibri" panose="020F0502020204030204" pitchFamily="34" charset="0"/>
              </a:rPr>
              <a:t>0</a:t>
            </a:r>
            <a:r>
              <a:rPr lang="en-US" sz="1800" dirty="0">
                <a:latin typeface="Calibri" panose="020F0502020204030204" pitchFamily="34" charset="0"/>
                <a:cs typeface="Calibri" panose="020F0502020204030204" pitchFamily="34" charset="0"/>
              </a:rPr>
              <a:t>=1 timing at different B</a:t>
            </a:r>
            <a:r>
              <a:rPr lang="en-US" sz="1800" baseline="-25000" dirty="0">
                <a:latin typeface="Calibri" panose="020F0502020204030204" pitchFamily="34" charset="0"/>
                <a:cs typeface="Calibri" panose="020F0502020204030204" pitchFamily="34" charset="0"/>
              </a:rPr>
              <a:t>T</a:t>
            </a:r>
          </a:p>
          <a:p>
            <a:pPr>
              <a:defRPr/>
            </a:pPr>
            <a:endParaRPr lang="en-US" sz="18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4B05821A-FCD2-4BEC-816C-2485B923256E}"/>
              </a:ext>
            </a:extLst>
          </p:cNvPr>
          <p:cNvSpPr txBox="1"/>
          <p:nvPr/>
        </p:nvSpPr>
        <p:spPr>
          <a:xfrm>
            <a:off x="1502900" y="4624177"/>
            <a:ext cx="672075" cy="297454"/>
          </a:xfrm>
          <a:prstGeom prst="rect">
            <a:avLst/>
          </a:prstGeom>
          <a:noFill/>
        </p:spPr>
        <p:txBody>
          <a:bodyPr wrap="square" rtlCol="0">
            <a:spAutoFit/>
          </a:bodyPr>
          <a:lstStyle/>
          <a:p>
            <a:r>
              <a:rPr lang="en-US" sz="1333" dirty="0"/>
              <a:t>1400</a:t>
            </a:r>
          </a:p>
        </p:txBody>
      </p:sp>
      <p:sp>
        <p:nvSpPr>
          <p:cNvPr id="27" name="TextBox 26">
            <a:extLst>
              <a:ext uri="{FF2B5EF4-FFF2-40B4-BE49-F238E27FC236}">
                <a16:creationId xmlns:a16="http://schemas.microsoft.com/office/drawing/2014/main" id="{EF65209A-C8FA-46DD-A54C-4606E76A41EC}"/>
              </a:ext>
            </a:extLst>
          </p:cNvPr>
          <p:cNvSpPr txBox="1"/>
          <p:nvPr/>
        </p:nvSpPr>
        <p:spPr>
          <a:xfrm>
            <a:off x="1502900" y="3137841"/>
            <a:ext cx="672075" cy="297454"/>
          </a:xfrm>
          <a:prstGeom prst="rect">
            <a:avLst/>
          </a:prstGeom>
          <a:noFill/>
        </p:spPr>
        <p:txBody>
          <a:bodyPr wrap="square" rtlCol="0">
            <a:spAutoFit/>
          </a:bodyPr>
          <a:lstStyle/>
          <a:p>
            <a:r>
              <a:rPr lang="en-US" sz="1333" dirty="0"/>
              <a:t>1800</a:t>
            </a:r>
          </a:p>
        </p:txBody>
      </p:sp>
      <p:sp>
        <p:nvSpPr>
          <p:cNvPr id="28" name="TextBox 27">
            <a:extLst>
              <a:ext uri="{FF2B5EF4-FFF2-40B4-BE49-F238E27FC236}">
                <a16:creationId xmlns:a16="http://schemas.microsoft.com/office/drawing/2014/main" id="{11D76BCC-5B38-42AC-8678-63997227B5C8}"/>
              </a:ext>
            </a:extLst>
          </p:cNvPr>
          <p:cNvSpPr txBox="1"/>
          <p:nvPr/>
        </p:nvSpPr>
        <p:spPr>
          <a:xfrm>
            <a:off x="1502900" y="5320774"/>
            <a:ext cx="672075" cy="297454"/>
          </a:xfrm>
          <a:prstGeom prst="rect">
            <a:avLst/>
          </a:prstGeom>
          <a:noFill/>
        </p:spPr>
        <p:txBody>
          <a:bodyPr wrap="square" rtlCol="0">
            <a:spAutoFit/>
          </a:bodyPr>
          <a:lstStyle/>
          <a:p>
            <a:r>
              <a:rPr lang="en-US" sz="1333" dirty="0"/>
              <a:t>1200</a:t>
            </a:r>
          </a:p>
        </p:txBody>
      </p:sp>
      <p:sp>
        <p:nvSpPr>
          <p:cNvPr id="29" name="TextBox 28">
            <a:extLst>
              <a:ext uri="{FF2B5EF4-FFF2-40B4-BE49-F238E27FC236}">
                <a16:creationId xmlns:a16="http://schemas.microsoft.com/office/drawing/2014/main" id="{93BC4C63-08F7-4F87-9883-CFEACC6AC0F4}"/>
              </a:ext>
            </a:extLst>
          </p:cNvPr>
          <p:cNvSpPr txBox="1"/>
          <p:nvPr/>
        </p:nvSpPr>
        <p:spPr>
          <a:xfrm>
            <a:off x="1502900" y="3879909"/>
            <a:ext cx="672075" cy="297454"/>
          </a:xfrm>
          <a:prstGeom prst="rect">
            <a:avLst/>
          </a:prstGeom>
          <a:noFill/>
        </p:spPr>
        <p:txBody>
          <a:bodyPr wrap="square" rtlCol="0">
            <a:spAutoFit/>
          </a:bodyPr>
          <a:lstStyle/>
          <a:p>
            <a:r>
              <a:rPr lang="en-US" sz="1333" dirty="0"/>
              <a:t>1600</a:t>
            </a:r>
          </a:p>
        </p:txBody>
      </p:sp>
      <p:sp>
        <p:nvSpPr>
          <p:cNvPr id="30" name="TextBox 29">
            <a:extLst>
              <a:ext uri="{FF2B5EF4-FFF2-40B4-BE49-F238E27FC236}">
                <a16:creationId xmlns:a16="http://schemas.microsoft.com/office/drawing/2014/main" id="{69D1FD04-84C4-49FA-B463-E8DE4F75CBC8}"/>
              </a:ext>
            </a:extLst>
          </p:cNvPr>
          <p:cNvSpPr txBox="1"/>
          <p:nvPr/>
        </p:nvSpPr>
        <p:spPr>
          <a:xfrm rot="16200000">
            <a:off x="927853" y="3881002"/>
            <a:ext cx="981807" cy="400110"/>
          </a:xfrm>
          <a:prstGeom prst="rect">
            <a:avLst/>
          </a:prstGeom>
          <a:noFill/>
        </p:spPr>
        <p:txBody>
          <a:bodyPr wrap="none" rtlCol="0">
            <a:spAutoFit/>
          </a:bodyPr>
          <a:lstStyle/>
          <a:p>
            <a:r>
              <a:rPr lang="en-US" sz="2000" dirty="0" err="1"/>
              <a:t>Te</a:t>
            </a:r>
            <a:r>
              <a:rPr lang="en-US" sz="2000" dirty="0"/>
              <a:t> [eV]</a:t>
            </a:r>
          </a:p>
        </p:txBody>
      </p:sp>
      <p:sp>
        <p:nvSpPr>
          <p:cNvPr id="31" name="TextBox 30">
            <a:extLst>
              <a:ext uri="{FF2B5EF4-FFF2-40B4-BE49-F238E27FC236}">
                <a16:creationId xmlns:a16="http://schemas.microsoft.com/office/drawing/2014/main" id="{B48A2675-1EBE-4E1F-AD3D-4E5D49558F9E}"/>
              </a:ext>
            </a:extLst>
          </p:cNvPr>
          <p:cNvSpPr txBox="1"/>
          <p:nvPr/>
        </p:nvSpPr>
        <p:spPr>
          <a:xfrm>
            <a:off x="1778807" y="5810059"/>
            <a:ext cx="480053" cy="297454"/>
          </a:xfrm>
          <a:prstGeom prst="rect">
            <a:avLst/>
          </a:prstGeom>
          <a:noFill/>
        </p:spPr>
        <p:txBody>
          <a:bodyPr wrap="square" rtlCol="0">
            <a:spAutoFit/>
          </a:bodyPr>
          <a:lstStyle/>
          <a:p>
            <a:r>
              <a:rPr lang="en-US" sz="1333" dirty="0"/>
              <a:t>44</a:t>
            </a:r>
          </a:p>
        </p:txBody>
      </p:sp>
      <p:sp>
        <p:nvSpPr>
          <p:cNvPr id="32" name="TextBox 31">
            <a:extLst>
              <a:ext uri="{FF2B5EF4-FFF2-40B4-BE49-F238E27FC236}">
                <a16:creationId xmlns:a16="http://schemas.microsoft.com/office/drawing/2014/main" id="{A6DF85B4-8694-4AD4-8565-F9C372C0A212}"/>
              </a:ext>
            </a:extLst>
          </p:cNvPr>
          <p:cNvSpPr txBox="1"/>
          <p:nvPr/>
        </p:nvSpPr>
        <p:spPr>
          <a:xfrm>
            <a:off x="3040592" y="5810059"/>
            <a:ext cx="480053" cy="297454"/>
          </a:xfrm>
          <a:prstGeom prst="rect">
            <a:avLst/>
          </a:prstGeom>
          <a:noFill/>
        </p:spPr>
        <p:txBody>
          <a:bodyPr wrap="square" rtlCol="0">
            <a:spAutoFit/>
          </a:bodyPr>
          <a:lstStyle/>
          <a:p>
            <a:r>
              <a:rPr lang="en-US" sz="1333" dirty="0"/>
              <a:t>45</a:t>
            </a:r>
          </a:p>
        </p:txBody>
      </p:sp>
      <p:sp>
        <p:nvSpPr>
          <p:cNvPr id="33" name="TextBox 32">
            <a:extLst>
              <a:ext uri="{FF2B5EF4-FFF2-40B4-BE49-F238E27FC236}">
                <a16:creationId xmlns:a16="http://schemas.microsoft.com/office/drawing/2014/main" id="{220FC7C4-7FDF-4E8A-98EA-25BC399A905B}"/>
              </a:ext>
            </a:extLst>
          </p:cNvPr>
          <p:cNvSpPr txBox="1"/>
          <p:nvPr/>
        </p:nvSpPr>
        <p:spPr>
          <a:xfrm>
            <a:off x="4257660" y="5810059"/>
            <a:ext cx="480053" cy="297454"/>
          </a:xfrm>
          <a:prstGeom prst="rect">
            <a:avLst/>
          </a:prstGeom>
          <a:noFill/>
        </p:spPr>
        <p:txBody>
          <a:bodyPr wrap="square" rtlCol="0">
            <a:spAutoFit/>
          </a:bodyPr>
          <a:lstStyle/>
          <a:p>
            <a:r>
              <a:rPr lang="en-US" sz="1333" dirty="0"/>
              <a:t>46</a:t>
            </a:r>
          </a:p>
        </p:txBody>
      </p:sp>
      <p:sp>
        <p:nvSpPr>
          <p:cNvPr id="34" name="TextBox 33">
            <a:extLst>
              <a:ext uri="{FF2B5EF4-FFF2-40B4-BE49-F238E27FC236}">
                <a16:creationId xmlns:a16="http://schemas.microsoft.com/office/drawing/2014/main" id="{81FFA432-83CF-4D15-B68F-F3B176B8E25A}"/>
              </a:ext>
            </a:extLst>
          </p:cNvPr>
          <p:cNvSpPr txBox="1"/>
          <p:nvPr/>
        </p:nvSpPr>
        <p:spPr>
          <a:xfrm>
            <a:off x="5509583" y="5810059"/>
            <a:ext cx="480053" cy="297454"/>
          </a:xfrm>
          <a:prstGeom prst="rect">
            <a:avLst/>
          </a:prstGeom>
          <a:noFill/>
        </p:spPr>
        <p:txBody>
          <a:bodyPr wrap="square" rtlCol="0">
            <a:spAutoFit/>
          </a:bodyPr>
          <a:lstStyle/>
          <a:p>
            <a:r>
              <a:rPr lang="en-US" sz="1333" dirty="0"/>
              <a:t>47</a:t>
            </a:r>
          </a:p>
        </p:txBody>
      </p:sp>
      <p:sp>
        <p:nvSpPr>
          <p:cNvPr id="35" name="TextBox 34">
            <a:extLst>
              <a:ext uri="{FF2B5EF4-FFF2-40B4-BE49-F238E27FC236}">
                <a16:creationId xmlns:a16="http://schemas.microsoft.com/office/drawing/2014/main" id="{84EAFCA9-2EF1-4631-8BA8-F8C76F5CDF0D}"/>
              </a:ext>
            </a:extLst>
          </p:cNvPr>
          <p:cNvSpPr txBox="1"/>
          <p:nvPr/>
        </p:nvSpPr>
        <p:spPr>
          <a:xfrm>
            <a:off x="3142261" y="5976457"/>
            <a:ext cx="1085682" cy="400110"/>
          </a:xfrm>
          <a:prstGeom prst="rect">
            <a:avLst/>
          </a:prstGeom>
          <a:noFill/>
        </p:spPr>
        <p:txBody>
          <a:bodyPr wrap="none" rtlCol="0">
            <a:spAutoFit/>
          </a:bodyPr>
          <a:lstStyle/>
          <a:p>
            <a:r>
              <a:rPr lang="en-US" sz="2000" dirty="0"/>
              <a:t>Time [s]</a:t>
            </a:r>
          </a:p>
        </p:txBody>
      </p:sp>
      <p:sp>
        <p:nvSpPr>
          <p:cNvPr id="18" name="TextBox 17">
            <a:extLst>
              <a:ext uri="{FF2B5EF4-FFF2-40B4-BE49-F238E27FC236}">
                <a16:creationId xmlns:a16="http://schemas.microsoft.com/office/drawing/2014/main" id="{CD329165-2B33-40CE-A70D-8DA98C280265}"/>
              </a:ext>
            </a:extLst>
          </p:cNvPr>
          <p:cNvSpPr txBox="1"/>
          <p:nvPr/>
        </p:nvSpPr>
        <p:spPr>
          <a:xfrm>
            <a:off x="6380198" y="4030276"/>
            <a:ext cx="672075" cy="297454"/>
          </a:xfrm>
          <a:prstGeom prst="rect">
            <a:avLst/>
          </a:prstGeom>
          <a:noFill/>
        </p:spPr>
        <p:txBody>
          <a:bodyPr wrap="square" rtlCol="0">
            <a:spAutoFit/>
          </a:bodyPr>
          <a:lstStyle/>
          <a:p>
            <a:r>
              <a:rPr lang="en-US" sz="1333" dirty="0"/>
              <a:t>45.0</a:t>
            </a:r>
          </a:p>
        </p:txBody>
      </p:sp>
      <p:sp>
        <p:nvSpPr>
          <p:cNvPr id="19" name="TextBox 18">
            <a:extLst>
              <a:ext uri="{FF2B5EF4-FFF2-40B4-BE49-F238E27FC236}">
                <a16:creationId xmlns:a16="http://schemas.microsoft.com/office/drawing/2014/main" id="{98D8870E-E230-4E15-95CC-48719E69713C}"/>
              </a:ext>
            </a:extLst>
          </p:cNvPr>
          <p:cNvSpPr txBox="1"/>
          <p:nvPr/>
        </p:nvSpPr>
        <p:spPr>
          <a:xfrm>
            <a:off x="6380198" y="2423290"/>
            <a:ext cx="672075" cy="297454"/>
          </a:xfrm>
          <a:prstGeom prst="rect">
            <a:avLst/>
          </a:prstGeom>
          <a:noFill/>
        </p:spPr>
        <p:txBody>
          <a:bodyPr wrap="square" rtlCol="0">
            <a:spAutoFit/>
          </a:bodyPr>
          <a:lstStyle/>
          <a:p>
            <a:r>
              <a:rPr lang="en-US" sz="1333" dirty="0"/>
              <a:t>46.0</a:t>
            </a:r>
          </a:p>
        </p:txBody>
      </p:sp>
      <p:sp>
        <p:nvSpPr>
          <p:cNvPr id="20" name="TextBox 19">
            <a:extLst>
              <a:ext uri="{FF2B5EF4-FFF2-40B4-BE49-F238E27FC236}">
                <a16:creationId xmlns:a16="http://schemas.microsoft.com/office/drawing/2014/main" id="{EC220833-F50B-4D5A-AB45-3112862A72C4}"/>
              </a:ext>
            </a:extLst>
          </p:cNvPr>
          <p:cNvSpPr txBox="1"/>
          <p:nvPr/>
        </p:nvSpPr>
        <p:spPr>
          <a:xfrm>
            <a:off x="6380198" y="4841173"/>
            <a:ext cx="672075" cy="297454"/>
          </a:xfrm>
          <a:prstGeom prst="rect">
            <a:avLst/>
          </a:prstGeom>
          <a:noFill/>
        </p:spPr>
        <p:txBody>
          <a:bodyPr wrap="square" rtlCol="0">
            <a:spAutoFit/>
          </a:bodyPr>
          <a:lstStyle/>
          <a:p>
            <a:r>
              <a:rPr lang="en-US" sz="1333" dirty="0"/>
              <a:t>44.5</a:t>
            </a:r>
          </a:p>
        </p:txBody>
      </p:sp>
      <p:sp>
        <p:nvSpPr>
          <p:cNvPr id="21" name="TextBox 20">
            <a:extLst>
              <a:ext uri="{FF2B5EF4-FFF2-40B4-BE49-F238E27FC236}">
                <a16:creationId xmlns:a16="http://schemas.microsoft.com/office/drawing/2014/main" id="{3C9C8B7F-17D8-49FD-BC6F-1F62036841F6}"/>
              </a:ext>
            </a:extLst>
          </p:cNvPr>
          <p:cNvSpPr txBox="1"/>
          <p:nvPr/>
        </p:nvSpPr>
        <p:spPr>
          <a:xfrm>
            <a:off x="6380198" y="3216158"/>
            <a:ext cx="672075" cy="297454"/>
          </a:xfrm>
          <a:prstGeom prst="rect">
            <a:avLst/>
          </a:prstGeom>
          <a:noFill/>
        </p:spPr>
        <p:txBody>
          <a:bodyPr wrap="square" rtlCol="0">
            <a:spAutoFit/>
          </a:bodyPr>
          <a:lstStyle/>
          <a:p>
            <a:r>
              <a:rPr lang="en-US" sz="1333" dirty="0"/>
              <a:t>45.5</a:t>
            </a:r>
          </a:p>
        </p:txBody>
      </p:sp>
      <p:sp>
        <p:nvSpPr>
          <p:cNvPr id="36" name="TextBox 35">
            <a:extLst>
              <a:ext uri="{FF2B5EF4-FFF2-40B4-BE49-F238E27FC236}">
                <a16:creationId xmlns:a16="http://schemas.microsoft.com/office/drawing/2014/main" id="{1904CF45-D9EB-4504-BC24-FB945030B8C8}"/>
              </a:ext>
            </a:extLst>
          </p:cNvPr>
          <p:cNvSpPr txBox="1"/>
          <p:nvPr/>
        </p:nvSpPr>
        <p:spPr>
          <a:xfrm rot="16200000">
            <a:off x="5810644" y="3977308"/>
            <a:ext cx="903132" cy="400110"/>
          </a:xfrm>
          <a:prstGeom prst="rect">
            <a:avLst/>
          </a:prstGeom>
          <a:noFill/>
        </p:spPr>
        <p:txBody>
          <a:bodyPr wrap="none" rtlCol="0">
            <a:spAutoFit/>
          </a:bodyPr>
          <a:lstStyle/>
          <a:p>
            <a:r>
              <a:rPr lang="en-US" sz="2000" dirty="0" err="1"/>
              <a:t>t</a:t>
            </a:r>
            <a:r>
              <a:rPr lang="en-US" sz="2000" baseline="-25000" dirty="0" err="1"/>
              <a:t>q</a:t>
            </a:r>
            <a:r>
              <a:rPr lang="en-US" sz="2000" baseline="-25000" dirty="0"/>
              <a:t>=1</a:t>
            </a:r>
            <a:r>
              <a:rPr lang="en-US" sz="2000" dirty="0"/>
              <a:t>  [s]</a:t>
            </a:r>
          </a:p>
        </p:txBody>
      </p:sp>
      <p:sp>
        <p:nvSpPr>
          <p:cNvPr id="37" name="TextBox 36">
            <a:extLst>
              <a:ext uri="{FF2B5EF4-FFF2-40B4-BE49-F238E27FC236}">
                <a16:creationId xmlns:a16="http://schemas.microsoft.com/office/drawing/2014/main" id="{D4713E59-A131-4EE3-AB1D-8C4FC3664937}"/>
              </a:ext>
            </a:extLst>
          </p:cNvPr>
          <p:cNvSpPr txBox="1"/>
          <p:nvPr/>
        </p:nvSpPr>
        <p:spPr>
          <a:xfrm>
            <a:off x="8432237" y="5976457"/>
            <a:ext cx="719171" cy="400110"/>
          </a:xfrm>
          <a:prstGeom prst="rect">
            <a:avLst/>
          </a:prstGeom>
          <a:noFill/>
        </p:spPr>
        <p:txBody>
          <a:bodyPr wrap="none" rtlCol="0">
            <a:spAutoFit/>
          </a:bodyPr>
          <a:lstStyle/>
          <a:p>
            <a:r>
              <a:rPr lang="en-US" sz="2000" dirty="0" err="1"/>
              <a:t>B</a:t>
            </a:r>
            <a:r>
              <a:rPr lang="en-US" sz="2000" baseline="-25000" dirty="0" err="1"/>
              <a:t>t</a:t>
            </a:r>
            <a:r>
              <a:rPr lang="en-US" sz="2000" dirty="0"/>
              <a:t> [T]</a:t>
            </a:r>
          </a:p>
        </p:txBody>
      </p:sp>
      <p:sp>
        <p:nvSpPr>
          <p:cNvPr id="38" name="TextBox 37">
            <a:extLst>
              <a:ext uri="{FF2B5EF4-FFF2-40B4-BE49-F238E27FC236}">
                <a16:creationId xmlns:a16="http://schemas.microsoft.com/office/drawing/2014/main" id="{7419E916-AB76-45DA-A506-28376B19BDC5}"/>
              </a:ext>
            </a:extLst>
          </p:cNvPr>
          <p:cNvSpPr txBox="1"/>
          <p:nvPr/>
        </p:nvSpPr>
        <p:spPr>
          <a:xfrm>
            <a:off x="6606980" y="5810059"/>
            <a:ext cx="480053" cy="297454"/>
          </a:xfrm>
          <a:prstGeom prst="rect">
            <a:avLst/>
          </a:prstGeom>
          <a:noFill/>
        </p:spPr>
        <p:txBody>
          <a:bodyPr wrap="square" rtlCol="0">
            <a:spAutoFit/>
          </a:bodyPr>
          <a:lstStyle/>
          <a:p>
            <a:r>
              <a:rPr lang="en-US" sz="1333" dirty="0"/>
              <a:t>1.6</a:t>
            </a:r>
          </a:p>
        </p:txBody>
      </p:sp>
      <p:sp>
        <p:nvSpPr>
          <p:cNvPr id="39" name="TextBox 38">
            <a:extLst>
              <a:ext uri="{FF2B5EF4-FFF2-40B4-BE49-F238E27FC236}">
                <a16:creationId xmlns:a16="http://schemas.microsoft.com/office/drawing/2014/main" id="{3E3D729A-91A7-4014-A132-DB44A658739A}"/>
              </a:ext>
            </a:extLst>
          </p:cNvPr>
          <p:cNvSpPr txBox="1"/>
          <p:nvPr/>
        </p:nvSpPr>
        <p:spPr>
          <a:xfrm>
            <a:off x="7189459" y="5810059"/>
            <a:ext cx="480053" cy="297454"/>
          </a:xfrm>
          <a:prstGeom prst="rect">
            <a:avLst/>
          </a:prstGeom>
          <a:noFill/>
        </p:spPr>
        <p:txBody>
          <a:bodyPr wrap="square" rtlCol="0">
            <a:spAutoFit/>
          </a:bodyPr>
          <a:lstStyle/>
          <a:p>
            <a:r>
              <a:rPr lang="en-US" sz="1333" dirty="0"/>
              <a:t>1.8</a:t>
            </a:r>
          </a:p>
        </p:txBody>
      </p:sp>
      <p:sp>
        <p:nvSpPr>
          <p:cNvPr id="40" name="TextBox 39">
            <a:extLst>
              <a:ext uri="{FF2B5EF4-FFF2-40B4-BE49-F238E27FC236}">
                <a16:creationId xmlns:a16="http://schemas.microsoft.com/office/drawing/2014/main" id="{68907CA5-3D21-423E-9E61-544780C5FD0D}"/>
              </a:ext>
            </a:extLst>
          </p:cNvPr>
          <p:cNvSpPr txBox="1"/>
          <p:nvPr/>
        </p:nvSpPr>
        <p:spPr>
          <a:xfrm>
            <a:off x="7755750" y="5810059"/>
            <a:ext cx="480053" cy="297454"/>
          </a:xfrm>
          <a:prstGeom prst="rect">
            <a:avLst/>
          </a:prstGeom>
          <a:noFill/>
        </p:spPr>
        <p:txBody>
          <a:bodyPr wrap="square" rtlCol="0">
            <a:spAutoFit/>
          </a:bodyPr>
          <a:lstStyle/>
          <a:p>
            <a:r>
              <a:rPr lang="en-US" sz="1333" dirty="0"/>
              <a:t>2.0</a:t>
            </a:r>
          </a:p>
        </p:txBody>
      </p:sp>
      <p:sp>
        <p:nvSpPr>
          <p:cNvPr id="41" name="TextBox 40">
            <a:extLst>
              <a:ext uri="{FF2B5EF4-FFF2-40B4-BE49-F238E27FC236}">
                <a16:creationId xmlns:a16="http://schemas.microsoft.com/office/drawing/2014/main" id="{7FAD2EAE-4D2E-4A54-AC38-ABCD064A524D}"/>
              </a:ext>
            </a:extLst>
          </p:cNvPr>
          <p:cNvSpPr txBox="1"/>
          <p:nvPr/>
        </p:nvSpPr>
        <p:spPr>
          <a:xfrm>
            <a:off x="8338956" y="5810059"/>
            <a:ext cx="480053" cy="297454"/>
          </a:xfrm>
          <a:prstGeom prst="rect">
            <a:avLst/>
          </a:prstGeom>
          <a:noFill/>
        </p:spPr>
        <p:txBody>
          <a:bodyPr wrap="square" rtlCol="0">
            <a:spAutoFit/>
          </a:bodyPr>
          <a:lstStyle/>
          <a:p>
            <a:r>
              <a:rPr lang="en-US" sz="1333" dirty="0"/>
              <a:t>2.2</a:t>
            </a:r>
          </a:p>
        </p:txBody>
      </p:sp>
      <p:sp>
        <p:nvSpPr>
          <p:cNvPr id="42" name="TextBox 41">
            <a:extLst>
              <a:ext uri="{FF2B5EF4-FFF2-40B4-BE49-F238E27FC236}">
                <a16:creationId xmlns:a16="http://schemas.microsoft.com/office/drawing/2014/main" id="{7231B753-7169-412C-98A0-0211989D4C7A}"/>
              </a:ext>
            </a:extLst>
          </p:cNvPr>
          <p:cNvSpPr txBox="1"/>
          <p:nvPr/>
        </p:nvSpPr>
        <p:spPr>
          <a:xfrm>
            <a:off x="8911381" y="5810059"/>
            <a:ext cx="480053" cy="297454"/>
          </a:xfrm>
          <a:prstGeom prst="rect">
            <a:avLst/>
          </a:prstGeom>
          <a:noFill/>
        </p:spPr>
        <p:txBody>
          <a:bodyPr wrap="square" rtlCol="0">
            <a:spAutoFit/>
          </a:bodyPr>
          <a:lstStyle/>
          <a:p>
            <a:r>
              <a:rPr lang="en-US" sz="1333" dirty="0"/>
              <a:t>2.4</a:t>
            </a:r>
          </a:p>
        </p:txBody>
      </p:sp>
      <p:sp>
        <p:nvSpPr>
          <p:cNvPr id="43" name="TextBox 42">
            <a:extLst>
              <a:ext uri="{FF2B5EF4-FFF2-40B4-BE49-F238E27FC236}">
                <a16:creationId xmlns:a16="http://schemas.microsoft.com/office/drawing/2014/main" id="{CC892F90-655F-4000-90F4-B3B1DB92FE5F}"/>
              </a:ext>
            </a:extLst>
          </p:cNvPr>
          <p:cNvSpPr txBox="1"/>
          <p:nvPr/>
        </p:nvSpPr>
        <p:spPr>
          <a:xfrm>
            <a:off x="9483806" y="5810059"/>
            <a:ext cx="480053" cy="297454"/>
          </a:xfrm>
          <a:prstGeom prst="rect">
            <a:avLst/>
          </a:prstGeom>
          <a:noFill/>
        </p:spPr>
        <p:txBody>
          <a:bodyPr wrap="square" rtlCol="0">
            <a:spAutoFit/>
          </a:bodyPr>
          <a:lstStyle/>
          <a:p>
            <a:r>
              <a:rPr lang="en-US" sz="1333" dirty="0"/>
              <a:t>2.6</a:t>
            </a:r>
          </a:p>
        </p:txBody>
      </p:sp>
      <p:sp>
        <p:nvSpPr>
          <p:cNvPr id="44" name="TextBox 43">
            <a:extLst>
              <a:ext uri="{FF2B5EF4-FFF2-40B4-BE49-F238E27FC236}">
                <a16:creationId xmlns:a16="http://schemas.microsoft.com/office/drawing/2014/main" id="{52BF71E0-413B-4F46-B918-E4F3740CF733}"/>
              </a:ext>
            </a:extLst>
          </p:cNvPr>
          <p:cNvSpPr txBox="1"/>
          <p:nvPr/>
        </p:nvSpPr>
        <p:spPr>
          <a:xfrm>
            <a:off x="10066864" y="5810059"/>
            <a:ext cx="480053" cy="297454"/>
          </a:xfrm>
          <a:prstGeom prst="rect">
            <a:avLst/>
          </a:prstGeom>
          <a:noFill/>
        </p:spPr>
        <p:txBody>
          <a:bodyPr wrap="square" rtlCol="0">
            <a:spAutoFit/>
          </a:bodyPr>
          <a:lstStyle/>
          <a:p>
            <a:r>
              <a:rPr lang="en-US" sz="1333" dirty="0"/>
              <a:t>2.8</a:t>
            </a:r>
          </a:p>
        </p:txBody>
      </p:sp>
      <p:sp>
        <p:nvSpPr>
          <p:cNvPr id="6" name="Rectangle 5">
            <a:extLst>
              <a:ext uri="{FF2B5EF4-FFF2-40B4-BE49-F238E27FC236}">
                <a16:creationId xmlns:a16="http://schemas.microsoft.com/office/drawing/2014/main" id="{EAC1994E-85D6-4709-9580-120C5AAD436D}"/>
              </a:ext>
            </a:extLst>
          </p:cNvPr>
          <p:cNvSpPr/>
          <p:nvPr/>
        </p:nvSpPr>
        <p:spPr>
          <a:xfrm>
            <a:off x="2009374" y="2559050"/>
            <a:ext cx="3686576" cy="32893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7175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1125939-B5A2-E31A-D583-4C2E9D6D3AC6}"/>
              </a:ext>
            </a:extLst>
          </p:cNvPr>
          <p:cNvSpPr>
            <a:spLocks noGrp="1"/>
          </p:cNvSpPr>
          <p:nvPr>
            <p:ph type="title"/>
          </p:nvPr>
        </p:nvSpPr>
        <p:spPr/>
        <p:txBody>
          <a:bodyPr/>
          <a:lstStyle/>
          <a:p>
            <a:r>
              <a:rPr lang="de-DE" dirty="0" err="1"/>
              <a:t>Result</a:t>
            </a:r>
            <a:r>
              <a:rPr lang="de-DE" dirty="0"/>
              <a:t> </a:t>
            </a:r>
            <a:r>
              <a:rPr lang="de-DE" dirty="0" err="1"/>
              <a:t>of</a:t>
            </a:r>
            <a:r>
              <a:rPr lang="de-DE" dirty="0"/>
              <a:t> </a:t>
            </a:r>
            <a:r>
              <a:rPr lang="de-DE" dirty="0" err="1"/>
              <a:t>Optimisation</a:t>
            </a:r>
            <a:r>
              <a:rPr lang="de-DE" dirty="0"/>
              <a:t>: </a:t>
            </a:r>
            <a:r>
              <a:rPr lang="de-DE" dirty="0" err="1"/>
              <a:t>Only</a:t>
            </a:r>
            <a:r>
              <a:rPr lang="de-DE" dirty="0"/>
              <a:t> 1/1-mode </a:t>
            </a:r>
            <a:r>
              <a:rPr lang="de-DE" dirty="0" err="1"/>
              <a:t>remains</a:t>
            </a:r>
            <a:r>
              <a:rPr lang="de-DE" dirty="0"/>
              <a:t>, </a:t>
            </a:r>
            <a:r>
              <a:rPr lang="de-DE" dirty="0" err="1"/>
              <a:t>no</a:t>
            </a:r>
            <a:r>
              <a:rPr lang="de-DE" dirty="0"/>
              <a:t> ST </a:t>
            </a:r>
            <a:r>
              <a:rPr lang="de-DE" dirty="0" err="1"/>
              <a:t>Crashes</a:t>
            </a:r>
            <a:endParaRPr lang="de-DE" dirty="0"/>
          </a:p>
        </p:txBody>
      </p:sp>
      <p:sp>
        <p:nvSpPr>
          <p:cNvPr id="4" name="Fußzeilenplatzhalter 3">
            <a:extLst>
              <a:ext uri="{FF2B5EF4-FFF2-40B4-BE49-F238E27FC236}">
                <a16:creationId xmlns:a16="http://schemas.microsoft.com/office/drawing/2014/main" id="{4099ADD3-9064-2073-06F7-AE7A9DD7F718}"/>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03E6AE21-6235-973F-6E1E-C14A5EACF7AB}"/>
              </a:ext>
            </a:extLst>
          </p:cNvPr>
          <p:cNvSpPr>
            <a:spLocks noGrp="1"/>
          </p:cNvSpPr>
          <p:nvPr>
            <p:ph type="sldNum" sz="quarter" idx="12"/>
          </p:nvPr>
        </p:nvSpPr>
        <p:spPr/>
        <p:txBody>
          <a:bodyPr/>
          <a:lstStyle/>
          <a:p>
            <a:fld id="{ECE691D0-CC49-4FC7-9C4D-6112B0CB3A76}" type="slidenum">
              <a:rPr lang="de-DE" smtClean="0"/>
              <a:pPr/>
              <a:t>12</a:t>
            </a:fld>
            <a:endParaRPr lang="de-DE" dirty="0"/>
          </a:p>
        </p:txBody>
      </p:sp>
      <p:sp>
        <p:nvSpPr>
          <p:cNvPr id="15" name="Content Placeholder 2">
            <a:extLst>
              <a:ext uri="{FF2B5EF4-FFF2-40B4-BE49-F238E27FC236}">
                <a16:creationId xmlns:a16="http://schemas.microsoft.com/office/drawing/2014/main" id="{9E26880B-5E12-4B90-92C2-2D7E5819CABD}"/>
              </a:ext>
            </a:extLst>
          </p:cNvPr>
          <p:cNvSpPr txBox="1">
            <a:spLocks/>
          </p:cNvSpPr>
          <p:nvPr/>
        </p:nvSpPr>
        <p:spPr bwMode="auto">
          <a:xfrm>
            <a:off x="555144" y="1199311"/>
            <a:ext cx="6868518" cy="2898679"/>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de-DE" sz="1800" dirty="0">
                <a:latin typeface="Calibri" panose="020F0502020204030204" pitchFamily="34" charset="0"/>
                <a:cs typeface="Calibri" panose="020F0502020204030204" pitchFamily="34" charset="0"/>
              </a:rPr>
              <a:t>JPN 103110:</a:t>
            </a:r>
          </a:p>
          <a:p>
            <a:pPr lvl="1">
              <a:defRPr/>
            </a:pPr>
            <a:r>
              <a:rPr lang="el-GR" sz="1800" b="0" dirty="0">
                <a:latin typeface="Calibri" panose="020F0502020204030204" pitchFamily="34" charset="0"/>
                <a:cs typeface="Calibri" panose="020F0502020204030204" pitchFamily="34" charset="0"/>
              </a:rPr>
              <a:t>β</a:t>
            </a:r>
            <a:r>
              <a:rPr lang="de-DE" sz="1800" b="0" baseline="-25000" dirty="0">
                <a:latin typeface="Calibri" panose="020F0502020204030204" pitchFamily="34" charset="0"/>
                <a:cs typeface="Calibri" panose="020F0502020204030204" pitchFamily="34" charset="0"/>
              </a:rPr>
              <a:t>N</a:t>
            </a:r>
            <a:r>
              <a:rPr lang="de-DE" sz="1800" b="0" dirty="0">
                <a:latin typeface="Calibri" panose="020F0502020204030204" pitchFamily="34" charset="0"/>
                <a:cs typeface="Calibri" panose="020F0502020204030204" pitchFamily="34" charset="0"/>
              </a:rPr>
              <a:t>= 2.3-2.5 </a:t>
            </a:r>
            <a:r>
              <a:rPr lang="de-DE" sz="1800" b="0" dirty="0">
                <a:latin typeface="Calibri" panose="020F0502020204030204" pitchFamily="34" charset="0"/>
                <a:cs typeface="Calibri" panose="020F0502020204030204" pitchFamily="34" charset="0"/>
                <a:sym typeface="Wingdings" pitchFamily="2" charset="2"/>
              </a:rPr>
              <a:t> marginal</a:t>
            </a:r>
          </a:p>
          <a:p>
            <a:pPr lvl="1">
              <a:defRPr/>
            </a:pPr>
            <a:r>
              <a:rPr lang="de-DE" sz="1800" b="0" i="1" dirty="0">
                <a:latin typeface="Calibri" panose="020F0502020204030204" pitchFamily="34" charset="0"/>
                <a:cs typeface="Calibri" panose="020F0502020204030204" pitchFamily="34" charset="0"/>
              </a:rPr>
              <a:t>B</a:t>
            </a:r>
            <a:r>
              <a:rPr lang="de-DE" sz="1800" b="0" baseline="-25000" dirty="0">
                <a:latin typeface="Calibri" panose="020F0502020204030204" pitchFamily="34" charset="0"/>
                <a:cs typeface="Calibri" panose="020F0502020204030204" pitchFamily="34" charset="0"/>
              </a:rPr>
              <a:t>T</a:t>
            </a:r>
            <a:r>
              <a:rPr lang="de-DE" sz="1800" b="0" dirty="0">
                <a:latin typeface="Calibri" panose="020F0502020204030204" pitchFamily="34" charset="0"/>
                <a:cs typeface="Calibri" panose="020F0502020204030204" pitchFamily="34" charset="0"/>
              </a:rPr>
              <a:t>= 2.25 T, </a:t>
            </a:r>
            <a:r>
              <a:rPr lang="de-DE" sz="1800" b="0" i="1" dirty="0" err="1">
                <a:latin typeface="Calibri" panose="020F0502020204030204" pitchFamily="34" charset="0"/>
                <a:cs typeface="Calibri" panose="020F0502020204030204" pitchFamily="34" charset="0"/>
              </a:rPr>
              <a:t>I</a:t>
            </a:r>
            <a:r>
              <a:rPr lang="de-DE" sz="1800" b="0" baseline="-25000" dirty="0" err="1">
                <a:latin typeface="Calibri" panose="020F0502020204030204" pitchFamily="34" charset="0"/>
                <a:cs typeface="Calibri" panose="020F0502020204030204" pitchFamily="34" charset="0"/>
              </a:rPr>
              <a:t>p</a:t>
            </a:r>
            <a:r>
              <a:rPr lang="de-DE" sz="1800" b="0" dirty="0">
                <a:latin typeface="Calibri" panose="020F0502020204030204" pitchFamily="34" charset="0"/>
                <a:cs typeface="Calibri" panose="020F0502020204030204" pitchFamily="34" charset="0"/>
              </a:rPr>
              <a:t>= 1.85 MA, </a:t>
            </a:r>
            <a:r>
              <a:rPr lang="de-DE" sz="1800" b="0" i="1" dirty="0">
                <a:latin typeface="Calibri" panose="020F0502020204030204" pitchFamily="34" charset="0"/>
                <a:cs typeface="Calibri" panose="020F0502020204030204" pitchFamily="34" charset="0"/>
              </a:rPr>
              <a:t>q</a:t>
            </a:r>
            <a:r>
              <a:rPr lang="de-DE" sz="1800" b="0" baseline="-25000" dirty="0">
                <a:latin typeface="Calibri" panose="020F0502020204030204" pitchFamily="34" charset="0"/>
                <a:cs typeface="Calibri" panose="020F0502020204030204" pitchFamily="34" charset="0"/>
              </a:rPr>
              <a:t>95</a:t>
            </a:r>
            <a:r>
              <a:rPr lang="de-DE" sz="1800" b="0" dirty="0">
                <a:latin typeface="Calibri" panose="020F0502020204030204" pitchFamily="34" charset="0"/>
                <a:cs typeface="Calibri" panose="020F0502020204030204" pitchFamily="34" charset="0"/>
              </a:rPr>
              <a:t>= 4</a:t>
            </a:r>
          </a:p>
          <a:p>
            <a:pPr lvl="1">
              <a:defRPr/>
            </a:pPr>
            <a:r>
              <a:rPr lang="de-DE" sz="1800" b="0" i="1" dirty="0">
                <a:latin typeface="Calibri" panose="020F0502020204030204" pitchFamily="34" charset="0"/>
                <a:cs typeface="Calibri" panose="020F0502020204030204" pitchFamily="34" charset="0"/>
              </a:rPr>
              <a:t>P</a:t>
            </a:r>
            <a:r>
              <a:rPr lang="de-DE" sz="1800" b="0" baseline="-25000" dirty="0">
                <a:latin typeface="Calibri" panose="020F0502020204030204" pitchFamily="34" charset="0"/>
                <a:cs typeface="Calibri" panose="020F0502020204030204" pitchFamily="34" charset="0"/>
              </a:rPr>
              <a:t>NBI</a:t>
            </a:r>
            <a:r>
              <a:rPr lang="de-DE" sz="1800" b="0" dirty="0">
                <a:latin typeface="Calibri" panose="020F0502020204030204" pitchFamily="34" charset="0"/>
                <a:cs typeface="Calibri" panose="020F0502020204030204" pitchFamily="34" charset="0"/>
              </a:rPr>
              <a:t>= 20 MW</a:t>
            </a:r>
          </a:p>
          <a:p>
            <a:pPr lvl="1">
              <a:buFont typeface="Wingdings" pitchFamily="2" charset="2"/>
              <a:buChar char="Ø"/>
              <a:defRPr/>
            </a:pPr>
            <a:r>
              <a:rPr lang="de-DE" sz="1800" dirty="0">
                <a:latin typeface="Calibri" panose="020F0502020204030204" pitchFamily="34" charset="0"/>
                <a:cs typeface="Calibri" panose="020F0502020204030204" pitchFamily="34" charset="0"/>
              </a:rPr>
              <a:t>Central n=1 </a:t>
            </a:r>
            <a:r>
              <a:rPr lang="de-DE" sz="1800" dirty="0" err="1">
                <a:latin typeface="Calibri" panose="020F0502020204030204" pitchFamily="34" charset="0"/>
                <a:cs typeface="Calibri" panose="020F0502020204030204" pitchFamily="34" charset="0"/>
              </a:rPr>
              <a:t>mode</a:t>
            </a:r>
            <a:r>
              <a:rPr lang="de-DE" sz="1800" dirty="0">
                <a:latin typeface="Calibri" panose="020F0502020204030204" pitchFamily="34" charset="0"/>
                <a:cs typeface="Calibri" panose="020F0502020204030204" pitchFamily="34" charset="0"/>
              </a:rPr>
              <a:t> </a:t>
            </a:r>
            <a:r>
              <a:rPr lang="de-DE" sz="1800" b="0" dirty="0">
                <a:latin typeface="Calibri" panose="020F0502020204030204" pitchFamily="34" charset="0"/>
                <a:cs typeface="Calibri" panose="020F0502020204030204" pitchFamily="34" charset="0"/>
              </a:rPr>
              <a:t>in high </a:t>
            </a:r>
            <a:r>
              <a:rPr lang="el-GR" sz="1800" b="0" dirty="0">
                <a:latin typeface="Calibri" panose="020F0502020204030204" pitchFamily="34" charset="0"/>
                <a:cs typeface="Calibri" panose="020F0502020204030204" pitchFamily="34" charset="0"/>
              </a:rPr>
              <a:t>β </a:t>
            </a:r>
            <a:r>
              <a:rPr lang="de-DE" sz="1800" b="0" dirty="0" err="1">
                <a:latin typeface="Calibri" panose="020F0502020204030204" pitchFamily="34" charset="0"/>
                <a:cs typeface="Calibri" panose="020F0502020204030204" pitchFamily="34" charset="0"/>
              </a:rPr>
              <a:t>phase</a:t>
            </a:r>
            <a:endParaRPr lang="de-DE" sz="1800" b="0" dirty="0">
              <a:latin typeface="Calibri" panose="020F0502020204030204" pitchFamily="34" charset="0"/>
              <a:cs typeface="Calibri" panose="020F0502020204030204" pitchFamily="34" charset="0"/>
            </a:endParaRPr>
          </a:p>
          <a:p>
            <a:pPr lvl="1">
              <a:buFont typeface="Wingdings" pitchFamily="2" charset="2"/>
              <a:buChar char="Ø"/>
              <a:defRPr/>
            </a:pPr>
            <a:r>
              <a:rPr lang="de-DE" sz="1800" dirty="0" err="1">
                <a:latin typeface="Calibri" panose="020F0502020204030204" pitchFamily="34" charset="0"/>
                <a:cs typeface="Calibri" panose="020F0502020204030204" pitchFamily="34" charset="0"/>
              </a:rPr>
              <a:t>No</a:t>
            </a:r>
            <a:r>
              <a:rPr lang="de-DE" sz="1800" dirty="0">
                <a:latin typeface="Calibri" panose="020F0502020204030204" pitchFamily="34" charset="0"/>
                <a:cs typeface="Calibri" panose="020F0502020204030204" pitchFamily="34" charset="0"/>
              </a:rPr>
              <a:t> </a:t>
            </a:r>
            <a:r>
              <a:rPr lang="de-DE" sz="1800" dirty="0" err="1">
                <a:latin typeface="Calibri" panose="020F0502020204030204" pitchFamily="34" charset="0"/>
                <a:cs typeface="Calibri" panose="020F0502020204030204" pitchFamily="34" charset="0"/>
              </a:rPr>
              <a:t>clear</a:t>
            </a:r>
            <a:r>
              <a:rPr lang="de-DE" sz="1800" dirty="0">
                <a:latin typeface="Calibri" panose="020F0502020204030204" pitchFamily="34" charset="0"/>
                <a:cs typeface="Calibri" panose="020F0502020204030204" pitchFamily="34" charset="0"/>
              </a:rPr>
              <a:t> </a:t>
            </a:r>
            <a:r>
              <a:rPr lang="de-DE" sz="1800" dirty="0" err="1">
                <a:latin typeface="Calibri" panose="020F0502020204030204" pitchFamily="34" charset="0"/>
                <a:cs typeface="Calibri" panose="020F0502020204030204" pitchFamily="34" charset="0"/>
              </a:rPr>
              <a:t>sawteeth</a:t>
            </a:r>
            <a:r>
              <a:rPr lang="de-DE" sz="1800" dirty="0">
                <a:latin typeface="Calibri" panose="020F0502020204030204" pitchFamily="34" charset="0"/>
                <a:cs typeface="Calibri" panose="020F0502020204030204" pitchFamily="34" charset="0"/>
              </a:rPr>
              <a:t>!</a:t>
            </a:r>
            <a:endParaRPr lang="de-DE" sz="1800" b="0" dirty="0">
              <a:latin typeface="Calibri" panose="020F0502020204030204" pitchFamily="34" charset="0"/>
              <a:cs typeface="Calibri" panose="020F0502020204030204" pitchFamily="34" charset="0"/>
            </a:endParaRPr>
          </a:p>
          <a:p>
            <a:pPr>
              <a:defRPr/>
            </a:pPr>
            <a:endParaRPr lang="en-US" sz="1800" dirty="0">
              <a:latin typeface="Calibri" panose="020F0502020204030204" pitchFamily="34" charset="0"/>
              <a:cs typeface="Calibri" panose="020F0502020204030204" pitchFamily="34" charset="0"/>
            </a:endParaRPr>
          </a:p>
        </p:txBody>
      </p:sp>
      <p:grpSp>
        <p:nvGrpSpPr>
          <p:cNvPr id="2" name="Group 1">
            <a:extLst>
              <a:ext uri="{FF2B5EF4-FFF2-40B4-BE49-F238E27FC236}">
                <a16:creationId xmlns:a16="http://schemas.microsoft.com/office/drawing/2014/main" id="{B87FD129-8B72-4F9D-95A2-8029FE714844}"/>
              </a:ext>
            </a:extLst>
          </p:cNvPr>
          <p:cNvGrpSpPr/>
          <p:nvPr/>
        </p:nvGrpSpPr>
        <p:grpSpPr>
          <a:xfrm>
            <a:off x="5149819" y="1539856"/>
            <a:ext cx="6920261" cy="4854577"/>
            <a:chOff x="5149819" y="1539856"/>
            <a:chExt cx="6920261" cy="4854577"/>
          </a:xfrm>
        </p:grpSpPr>
        <p:grpSp>
          <p:nvGrpSpPr>
            <p:cNvPr id="17" name="Gruppieren 16">
              <a:extLst>
                <a:ext uri="{FF2B5EF4-FFF2-40B4-BE49-F238E27FC236}">
                  <a16:creationId xmlns:a16="http://schemas.microsoft.com/office/drawing/2014/main" id="{5BF4F6AE-0697-0D5B-43EB-36C7B07E2093}"/>
                </a:ext>
              </a:extLst>
            </p:cNvPr>
            <p:cNvGrpSpPr/>
            <p:nvPr/>
          </p:nvGrpSpPr>
          <p:grpSpPr>
            <a:xfrm>
              <a:off x="5760720" y="1539856"/>
              <a:ext cx="6309360" cy="4705850"/>
              <a:chOff x="5581610" y="1631157"/>
              <a:chExt cx="6309360" cy="4705850"/>
            </a:xfrm>
          </p:grpSpPr>
          <p:pic>
            <p:nvPicPr>
              <p:cNvPr id="8" name="Picture 4">
                <a:extLst>
                  <a:ext uri="{FF2B5EF4-FFF2-40B4-BE49-F238E27FC236}">
                    <a16:creationId xmlns:a16="http://schemas.microsoft.com/office/drawing/2014/main" id="{23B4703E-0A64-D164-6A1E-339F93743070}"/>
                  </a:ext>
                </a:extLst>
              </p:cNvPr>
              <p:cNvPicPr>
                <a:picLocks noChangeAspect="1"/>
              </p:cNvPicPr>
              <p:nvPr/>
            </p:nvPicPr>
            <p:blipFill rotWithShape="1">
              <a:blip r:embed="rId2"/>
              <a:srcRect l="5512" t="4007" r="-1103"/>
              <a:stretch/>
            </p:blipFill>
            <p:spPr>
              <a:xfrm>
                <a:off x="5581610" y="1910674"/>
                <a:ext cx="6309360" cy="4426333"/>
              </a:xfrm>
              <a:prstGeom prst="rect">
                <a:avLst/>
              </a:prstGeom>
            </p:spPr>
          </p:pic>
          <p:sp>
            <p:nvSpPr>
              <p:cNvPr id="7" name="Textfeld 6">
                <a:extLst>
                  <a:ext uri="{FF2B5EF4-FFF2-40B4-BE49-F238E27FC236}">
                    <a16:creationId xmlns:a16="http://schemas.microsoft.com/office/drawing/2014/main" id="{73722017-D0C2-0D6C-13A7-0BC2E0F8C4D7}"/>
                  </a:ext>
                </a:extLst>
              </p:cNvPr>
              <p:cNvSpPr txBox="1"/>
              <p:nvPr/>
            </p:nvSpPr>
            <p:spPr>
              <a:xfrm>
                <a:off x="11623248" y="1631157"/>
                <a:ext cx="121828" cy="2092881"/>
              </a:xfrm>
              <a:prstGeom prst="rect">
                <a:avLst/>
              </a:prstGeom>
              <a:solidFill>
                <a:schemeClr val="bg1"/>
              </a:solidFill>
            </p:spPr>
            <p:txBody>
              <a:bodyPr wrap="none" lIns="0" tIns="0" rIns="0" bIns="0" rtlCol="0" anchor="t" anchorCtr="0">
                <a:spAutoFit/>
              </a:bodyPr>
              <a:lstStyle/>
              <a:p>
                <a:pPr algn="l">
                  <a:spcBef>
                    <a:spcPts val="1150"/>
                  </a:spcBef>
                </a:pPr>
                <a:r>
                  <a:rPr lang="de-DE" sz="1700" dirty="0" err="1"/>
                  <a:t>n</a:t>
                </a:r>
                <a:br>
                  <a:rPr lang="de-DE" sz="1700" dirty="0"/>
                </a:br>
                <a:r>
                  <a:rPr lang="de-DE" sz="1700" dirty="0"/>
                  <a:t>1</a:t>
                </a:r>
                <a:br>
                  <a:rPr lang="de-DE" sz="1700" dirty="0"/>
                </a:br>
                <a:r>
                  <a:rPr lang="de-DE" sz="1700" dirty="0"/>
                  <a:t>2</a:t>
                </a:r>
                <a:br>
                  <a:rPr lang="de-DE" sz="1700" dirty="0"/>
                </a:br>
                <a:r>
                  <a:rPr lang="de-DE" sz="1700" dirty="0"/>
                  <a:t>3</a:t>
                </a:r>
                <a:br>
                  <a:rPr lang="de-DE" sz="1700" dirty="0"/>
                </a:br>
                <a:r>
                  <a:rPr lang="de-DE" sz="1700" dirty="0"/>
                  <a:t>4</a:t>
                </a:r>
                <a:br>
                  <a:rPr lang="de-DE" sz="1700" dirty="0"/>
                </a:br>
                <a:r>
                  <a:rPr lang="de-DE" sz="1700" dirty="0"/>
                  <a:t>5</a:t>
                </a:r>
                <a:br>
                  <a:rPr lang="de-DE" sz="1700" dirty="0"/>
                </a:br>
                <a:r>
                  <a:rPr lang="de-DE" sz="1700" dirty="0"/>
                  <a:t>6</a:t>
                </a:r>
                <a:br>
                  <a:rPr lang="de-DE" sz="1700" dirty="0"/>
                </a:br>
                <a:r>
                  <a:rPr lang="de-DE" sz="1700" dirty="0"/>
                  <a:t>7</a:t>
                </a:r>
              </a:p>
            </p:txBody>
          </p:sp>
          <p:sp>
            <p:nvSpPr>
              <p:cNvPr id="9" name="TextBox 5">
                <a:extLst>
                  <a:ext uri="{FF2B5EF4-FFF2-40B4-BE49-F238E27FC236}">
                    <a16:creationId xmlns:a16="http://schemas.microsoft.com/office/drawing/2014/main" id="{204E8FA3-DF23-C775-3EEF-5627AA0386B8}"/>
                  </a:ext>
                </a:extLst>
              </p:cNvPr>
              <p:cNvSpPr txBox="1"/>
              <p:nvPr/>
            </p:nvSpPr>
            <p:spPr>
              <a:xfrm>
                <a:off x="6165737" y="4350220"/>
                <a:ext cx="518091" cy="369332"/>
              </a:xfrm>
              <a:prstGeom prst="rect">
                <a:avLst/>
              </a:prstGeom>
              <a:noFill/>
            </p:spPr>
            <p:txBody>
              <a:bodyPr wrap="none" rtlCol="0">
                <a:spAutoFit/>
              </a:bodyPr>
              <a:lstStyle/>
              <a:p>
                <a:r>
                  <a:rPr lang="en-US" b="1" dirty="0">
                    <a:solidFill>
                      <a:srgbClr val="FF0000"/>
                    </a:solidFill>
                  </a:rPr>
                  <a:t>1/1</a:t>
                </a:r>
              </a:p>
            </p:txBody>
          </p:sp>
          <p:sp>
            <p:nvSpPr>
              <p:cNvPr id="10" name="TextBox 6">
                <a:extLst>
                  <a:ext uri="{FF2B5EF4-FFF2-40B4-BE49-F238E27FC236}">
                    <a16:creationId xmlns:a16="http://schemas.microsoft.com/office/drawing/2014/main" id="{8441BFC1-309B-9B0F-217F-9A16A5655423}"/>
                  </a:ext>
                </a:extLst>
              </p:cNvPr>
              <p:cNvSpPr txBox="1"/>
              <p:nvPr/>
            </p:nvSpPr>
            <p:spPr>
              <a:xfrm>
                <a:off x="5879948" y="2184614"/>
                <a:ext cx="1548374" cy="369332"/>
              </a:xfrm>
              <a:prstGeom prst="rect">
                <a:avLst/>
              </a:prstGeom>
              <a:noFill/>
            </p:spPr>
            <p:txBody>
              <a:bodyPr wrap="square" rtlCol="0">
                <a:spAutoFit/>
              </a:bodyPr>
              <a:lstStyle/>
              <a:p>
                <a:r>
                  <a:rPr lang="en-US" b="1" dirty="0"/>
                  <a:t>harmonics</a:t>
                </a:r>
              </a:p>
            </p:txBody>
          </p:sp>
          <p:cxnSp>
            <p:nvCxnSpPr>
              <p:cNvPr id="11" name="Straight Connector 8">
                <a:extLst>
                  <a:ext uri="{FF2B5EF4-FFF2-40B4-BE49-F238E27FC236}">
                    <a16:creationId xmlns:a16="http://schemas.microsoft.com/office/drawing/2014/main" id="{158B009B-3DD4-A93A-C476-C9A20BE87397}"/>
                  </a:ext>
                </a:extLst>
              </p:cNvPr>
              <p:cNvCxnSpPr>
                <a:cxnSpLocks/>
              </p:cNvCxnSpPr>
              <p:nvPr/>
            </p:nvCxnSpPr>
            <p:spPr>
              <a:xfrm>
                <a:off x="6701642" y="2495294"/>
                <a:ext cx="566424" cy="1162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0">
                <a:extLst>
                  <a:ext uri="{FF2B5EF4-FFF2-40B4-BE49-F238E27FC236}">
                    <a16:creationId xmlns:a16="http://schemas.microsoft.com/office/drawing/2014/main" id="{9C718359-19DD-EAC7-DBEA-1C14022F8DC7}"/>
                  </a:ext>
                </a:extLst>
              </p:cNvPr>
              <p:cNvCxnSpPr>
                <a:cxnSpLocks/>
              </p:cNvCxnSpPr>
              <p:nvPr/>
            </p:nvCxnSpPr>
            <p:spPr>
              <a:xfrm>
                <a:off x="6701642" y="2495294"/>
                <a:ext cx="726680" cy="44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184AF706-88B2-4FA4-9DFA-FDB2FA441E7E}"/>
                </a:ext>
              </a:extLst>
            </p:cNvPr>
            <p:cNvSpPr txBox="1"/>
            <p:nvPr/>
          </p:nvSpPr>
          <p:spPr>
            <a:xfrm>
              <a:off x="10826496" y="1578864"/>
              <a:ext cx="667619" cy="267894"/>
            </a:xfrm>
            <a:prstGeom prst="rect">
              <a:avLst/>
            </a:prstGeom>
            <a:noFill/>
          </p:spPr>
          <p:txBody>
            <a:bodyPr wrap="none" lIns="0" tIns="0" rIns="0" bIns="0" rtlCol="0" anchor="t" anchorCtr="0">
              <a:spAutoFit/>
            </a:bodyPr>
            <a:lstStyle/>
            <a:p>
              <a:pPr algn="l">
                <a:lnSpc>
                  <a:spcPts val="2300"/>
                </a:lnSpc>
                <a:spcBef>
                  <a:spcPts val="1150"/>
                </a:spcBef>
              </a:pPr>
              <a:r>
                <a:rPr lang="en-US" sz="1600" dirty="0"/>
                <a:t>103110</a:t>
              </a:r>
            </a:p>
          </p:txBody>
        </p:sp>
        <p:sp>
          <p:nvSpPr>
            <p:cNvPr id="16" name="TextBox 15">
              <a:extLst>
                <a:ext uri="{FF2B5EF4-FFF2-40B4-BE49-F238E27FC236}">
                  <a16:creationId xmlns:a16="http://schemas.microsoft.com/office/drawing/2014/main" id="{F97A281A-DE76-42DF-8A1C-05E8202FBD82}"/>
                </a:ext>
              </a:extLst>
            </p:cNvPr>
            <p:cNvSpPr txBox="1"/>
            <p:nvPr/>
          </p:nvSpPr>
          <p:spPr>
            <a:xfrm>
              <a:off x="5460204" y="3606491"/>
              <a:ext cx="356341" cy="297454"/>
            </a:xfrm>
            <a:prstGeom prst="rect">
              <a:avLst/>
            </a:prstGeom>
            <a:solidFill>
              <a:schemeClr val="bg1"/>
            </a:solidFill>
          </p:spPr>
          <p:txBody>
            <a:bodyPr wrap="square" rtlCol="0">
              <a:spAutoFit/>
            </a:bodyPr>
            <a:lstStyle/>
            <a:p>
              <a:r>
                <a:rPr lang="en-US" sz="1333" dirty="0"/>
                <a:t>30</a:t>
              </a:r>
            </a:p>
          </p:txBody>
        </p:sp>
        <p:sp>
          <p:nvSpPr>
            <p:cNvPr id="18" name="TextBox 17">
              <a:extLst>
                <a:ext uri="{FF2B5EF4-FFF2-40B4-BE49-F238E27FC236}">
                  <a16:creationId xmlns:a16="http://schemas.microsoft.com/office/drawing/2014/main" id="{1ADA6833-0593-415D-9B83-96A0260AE7BB}"/>
                </a:ext>
              </a:extLst>
            </p:cNvPr>
            <p:cNvSpPr txBox="1"/>
            <p:nvPr/>
          </p:nvSpPr>
          <p:spPr>
            <a:xfrm>
              <a:off x="5460203" y="2196289"/>
              <a:ext cx="356341" cy="297454"/>
            </a:xfrm>
            <a:prstGeom prst="rect">
              <a:avLst/>
            </a:prstGeom>
            <a:solidFill>
              <a:schemeClr val="bg1"/>
            </a:solidFill>
          </p:spPr>
          <p:txBody>
            <a:bodyPr wrap="square" rtlCol="0">
              <a:spAutoFit/>
            </a:bodyPr>
            <a:lstStyle/>
            <a:p>
              <a:r>
                <a:rPr lang="en-US" sz="1333" dirty="0"/>
                <a:t>50</a:t>
              </a:r>
            </a:p>
          </p:txBody>
        </p:sp>
        <p:sp>
          <p:nvSpPr>
            <p:cNvPr id="19" name="TextBox 18">
              <a:extLst>
                <a:ext uri="{FF2B5EF4-FFF2-40B4-BE49-F238E27FC236}">
                  <a16:creationId xmlns:a16="http://schemas.microsoft.com/office/drawing/2014/main" id="{C6F4E033-315F-4CB0-B205-7F277D0EBF56}"/>
                </a:ext>
              </a:extLst>
            </p:cNvPr>
            <p:cNvSpPr txBox="1"/>
            <p:nvPr/>
          </p:nvSpPr>
          <p:spPr>
            <a:xfrm>
              <a:off x="5460205" y="4273223"/>
              <a:ext cx="356341" cy="297454"/>
            </a:xfrm>
            <a:prstGeom prst="rect">
              <a:avLst/>
            </a:prstGeom>
            <a:solidFill>
              <a:schemeClr val="bg1"/>
            </a:solidFill>
          </p:spPr>
          <p:txBody>
            <a:bodyPr wrap="square" rtlCol="0">
              <a:spAutoFit/>
            </a:bodyPr>
            <a:lstStyle/>
            <a:p>
              <a:r>
                <a:rPr lang="en-US" sz="1333" dirty="0"/>
                <a:t>20</a:t>
              </a:r>
            </a:p>
          </p:txBody>
        </p:sp>
        <p:sp>
          <p:nvSpPr>
            <p:cNvPr id="20" name="TextBox 19">
              <a:extLst>
                <a:ext uri="{FF2B5EF4-FFF2-40B4-BE49-F238E27FC236}">
                  <a16:creationId xmlns:a16="http://schemas.microsoft.com/office/drawing/2014/main" id="{35A0FEA6-EF42-4E3F-96F6-86057CB80BE6}"/>
                </a:ext>
              </a:extLst>
            </p:cNvPr>
            <p:cNvSpPr txBox="1"/>
            <p:nvPr/>
          </p:nvSpPr>
          <p:spPr>
            <a:xfrm>
              <a:off x="5460203" y="2895276"/>
              <a:ext cx="356341" cy="297454"/>
            </a:xfrm>
            <a:prstGeom prst="rect">
              <a:avLst/>
            </a:prstGeom>
            <a:solidFill>
              <a:schemeClr val="bg1"/>
            </a:solidFill>
          </p:spPr>
          <p:txBody>
            <a:bodyPr wrap="square" rtlCol="0">
              <a:spAutoFit/>
            </a:bodyPr>
            <a:lstStyle/>
            <a:p>
              <a:r>
                <a:rPr lang="en-US" sz="1333" dirty="0"/>
                <a:t>40</a:t>
              </a:r>
            </a:p>
          </p:txBody>
        </p:sp>
        <p:sp>
          <p:nvSpPr>
            <p:cNvPr id="21" name="TextBox 20">
              <a:extLst>
                <a:ext uri="{FF2B5EF4-FFF2-40B4-BE49-F238E27FC236}">
                  <a16:creationId xmlns:a16="http://schemas.microsoft.com/office/drawing/2014/main" id="{9F04747D-B3D0-47CC-86B4-265847427584}"/>
                </a:ext>
              </a:extLst>
            </p:cNvPr>
            <p:cNvSpPr txBox="1"/>
            <p:nvPr/>
          </p:nvSpPr>
          <p:spPr>
            <a:xfrm rot="16200000">
              <a:off x="4416060" y="3555162"/>
              <a:ext cx="1867627" cy="400110"/>
            </a:xfrm>
            <a:prstGeom prst="rect">
              <a:avLst/>
            </a:prstGeom>
            <a:noFill/>
          </p:spPr>
          <p:txBody>
            <a:bodyPr wrap="none" rtlCol="0">
              <a:spAutoFit/>
            </a:bodyPr>
            <a:lstStyle/>
            <a:p>
              <a:r>
                <a:rPr lang="en-US" sz="2000" dirty="0"/>
                <a:t>Frequency [kHz]</a:t>
              </a:r>
            </a:p>
          </p:txBody>
        </p:sp>
        <p:sp>
          <p:nvSpPr>
            <p:cNvPr id="22" name="TextBox 21">
              <a:extLst>
                <a:ext uri="{FF2B5EF4-FFF2-40B4-BE49-F238E27FC236}">
                  <a16:creationId xmlns:a16="http://schemas.microsoft.com/office/drawing/2014/main" id="{C6A63EAD-1F64-4015-BA3C-BE61F7038833}"/>
                </a:ext>
              </a:extLst>
            </p:cNvPr>
            <p:cNvSpPr txBox="1"/>
            <p:nvPr/>
          </p:nvSpPr>
          <p:spPr>
            <a:xfrm>
              <a:off x="5460205" y="4984438"/>
              <a:ext cx="356341" cy="297454"/>
            </a:xfrm>
            <a:prstGeom prst="rect">
              <a:avLst/>
            </a:prstGeom>
            <a:solidFill>
              <a:schemeClr val="bg1"/>
            </a:solidFill>
          </p:spPr>
          <p:txBody>
            <a:bodyPr wrap="square" rtlCol="0">
              <a:spAutoFit/>
            </a:bodyPr>
            <a:lstStyle/>
            <a:p>
              <a:r>
                <a:rPr lang="en-US" sz="1333" dirty="0"/>
                <a:t>10</a:t>
              </a:r>
            </a:p>
          </p:txBody>
        </p:sp>
        <p:sp>
          <p:nvSpPr>
            <p:cNvPr id="30" name="TextBox 29">
              <a:extLst>
                <a:ext uri="{FF2B5EF4-FFF2-40B4-BE49-F238E27FC236}">
                  <a16:creationId xmlns:a16="http://schemas.microsoft.com/office/drawing/2014/main" id="{6A62EAB5-0BB9-4882-BCA6-9ED531A14DF1}"/>
                </a:ext>
              </a:extLst>
            </p:cNvPr>
            <p:cNvSpPr txBox="1"/>
            <p:nvPr/>
          </p:nvSpPr>
          <p:spPr>
            <a:xfrm>
              <a:off x="5748364" y="5824692"/>
              <a:ext cx="432720" cy="297454"/>
            </a:xfrm>
            <a:prstGeom prst="rect">
              <a:avLst/>
            </a:prstGeom>
            <a:solidFill>
              <a:schemeClr val="bg1"/>
            </a:solidFill>
          </p:spPr>
          <p:txBody>
            <a:bodyPr wrap="square" rtlCol="0">
              <a:spAutoFit/>
            </a:bodyPr>
            <a:lstStyle/>
            <a:p>
              <a:pPr algn="ctr"/>
              <a:r>
                <a:rPr lang="en-US" sz="1333" dirty="0"/>
                <a:t>5</a:t>
              </a:r>
            </a:p>
          </p:txBody>
        </p:sp>
        <p:sp>
          <p:nvSpPr>
            <p:cNvPr id="31" name="TextBox 30">
              <a:extLst>
                <a:ext uri="{FF2B5EF4-FFF2-40B4-BE49-F238E27FC236}">
                  <a16:creationId xmlns:a16="http://schemas.microsoft.com/office/drawing/2014/main" id="{88B315B1-4B19-40B5-B1E2-E8DB00264AF7}"/>
                </a:ext>
              </a:extLst>
            </p:cNvPr>
            <p:cNvSpPr txBox="1"/>
            <p:nvPr/>
          </p:nvSpPr>
          <p:spPr>
            <a:xfrm>
              <a:off x="6664979" y="5824692"/>
              <a:ext cx="432720" cy="297454"/>
            </a:xfrm>
            <a:prstGeom prst="rect">
              <a:avLst/>
            </a:prstGeom>
            <a:solidFill>
              <a:schemeClr val="bg1"/>
            </a:solidFill>
          </p:spPr>
          <p:txBody>
            <a:bodyPr wrap="square" rtlCol="0">
              <a:spAutoFit/>
            </a:bodyPr>
            <a:lstStyle/>
            <a:p>
              <a:pPr algn="ctr"/>
              <a:r>
                <a:rPr lang="en-US" sz="1333" dirty="0"/>
                <a:t>6</a:t>
              </a:r>
            </a:p>
          </p:txBody>
        </p:sp>
        <p:sp>
          <p:nvSpPr>
            <p:cNvPr id="32" name="TextBox 31">
              <a:extLst>
                <a:ext uri="{FF2B5EF4-FFF2-40B4-BE49-F238E27FC236}">
                  <a16:creationId xmlns:a16="http://schemas.microsoft.com/office/drawing/2014/main" id="{F5DAE1DB-1045-4B3B-A130-56A022F440C1}"/>
                </a:ext>
              </a:extLst>
            </p:cNvPr>
            <p:cNvSpPr txBox="1"/>
            <p:nvPr/>
          </p:nvSpPr>
          <p:spPr>
            <a:xfrm>
              <a:off x="7555540" y="5824692"/>
              <a:ext cx="432720" cy="297454"/>
            </a:xfrm>
            <a:prstGeom prst="rect">
              <a:avLst/>
            </a:prstGeom>
            <a:solidFill>
              <a:schemeClr val="bg1"/>
            </a:solidFill>
          </p:spPr>
          <p:txBody>
            <a:bodyPr wrap="square" rtlCol="0">
              <a:spAutoFit/>
            </a:bodyPr>
            <a:lstStyle/>
            <a:p>
              <a:pPr algn="ctr"/>
              <a:r>
                <a:rPr lang="en-US" sz="1333" dirty="0"/>
                <a:t>7</a:t>
              </a:r>
            </a:p>
          </p:txBody>
        </p:sp>
        <p:sp>
          <p:nvSpPr>
            <p:cNvPr id="33" name="TextBox 32">
              <a:extLst>
                <a:ext uri="{FF2B5EF4-FFF2-40B4-BE49-F238E27FC236}">
                  <a16:creationId xmlns:a16="http://schemas.microsoft.com/office/drawing/2014/main" id="{E260D102-85FE-4A4A-829E-0C0E1D6D854A}"/>
                </a:ext>
              </a:extLst>
            </p:cNvPr>
            <p:cNvSpPr txBox="1"/>
            <p:nvPr/>
          </p:nvSpPr>
          <p:spPr>
            <a:xfrm>
              <a:off x="8466399" y="5824692"/>
              <a:ext cx="432720" cy="297454"/>
            </a:xfrm>
            <a:prstGeom prst="rect">
              <a:avLst/>
            </a:prstGeom>
            <a:solidFill>
              <a:schemeClr val="bg1"/>
            </a:solidFill>
          </p:spPr>
          <p:txBody>
            <a:bodyPr wrap="square" rtlCol="0">
              <a:spAutoFit/>
            </a:bodyPr>
            <a:lstStyle/>
            <a:p>
              <a:pPr algn="ctr"/>
              <a:r>
                <a:rPr lang="en-US" sz="1333" dirty="0"/>
                <a:t>8</a:t>
              </a:r>
            </a:p>
          </p:txBody>
        </p:sp>
        <p:sp>
          <p:nvSpPr>
            <p:cNvPr id="34" name="TextBox 33">
              <a:extLst>
                <a:ext uri="{FF2B5EF4-FFF2-40B4-BE49-F238E27FC236}">
                  <a16:creationId xmlns:a16="http://schemas.microsoft.com/office/drawing/2014/main" id="{AF092B89-7706-4C18-BE04-9D0205E86DC8}"/>
                </a:ext>
              </a:extLst>
            </p:cNvPr>
            <p:cNvSpPr txBox="1"/>
            <p:nvPr/>
          </p:nvSpPr>
          <p:spPr>
            <a:xfrm>
              <a:off x="9360279" y="5824692"/>
              <a:ext cx="432720" cy="297454"/>
            </a:xfrm>
            <a:prstGeom prst="rect">
              <a:avLst/>
            </a:prstGeom>
            <a:solidFill>
              <a:schemeClr val="bg1"/>
            </a:solidFill>
          </p:spPr>
          <p:txBody>
            <a:bodyPr wrap="square" rtlCol="0">
              <a:spAutoFit/>
            </a:bodyPr>
            <a:lstStyle/>
            <a:p>
              <a:pPr algn="ctr"/>
              <a:r>
                <a:rPr lang="en-US" sz="1333" dirty="0"/>
                <a:t>9</a:t>
              </a:r>
            </a:p>
          </p:txBody>
        </p:sp>
        <p:sp>
          <p:nvSpPr>
            <p:cNvPr id="35" name="TextBox 34">
              <a:extLst>
                <a:ext uri="{FF2B5EF4-FFF2-40B4-BE49-F238E27FC236}">
                  <a16:creationId xmlns:a16="http://schemas.microsoft.com/office/drawing/2014/main" id="{0E2F2526-353F-4DD9-9782-1A711ABC8E66}"/>
                </a:ext>
              </a:extLst>
            </p:cNvPr>
            <p:cNvSpPr txBox="1"/>
            <p:nvPr/>
          </p:nvSpPr>
          <p:spPr>
            <a:xfrm>
              <a:off x="10256815" y="5824692"/>
              <a:ext cx="432720" cy="297454"/>
            </a:xfrm>
            <a:prstGeom prst="rect">
              <a:avLst/>
            </a:prstGeom>
            <a:solidFill>
              <a:schemeClr val="bg1"/>
            </a:solidFill>
          </p:spPr>
          <p:txBody>
            <a:bodyPr wrap="square" rtlCol="0">
              <a:spAutoFit/>
            </a:bodyPr>
            <a:lstStyle/>
            <a:p>
              <a:pPr algn="ctr"/>
              <a:r>
                <a:rPr lang="en-US" sz="1333" dirty="0"/>
                <a:t>10</a:t>
              </a:r>
            </a:p>
          </p:txBody>
        </p:sp>
        <p:sp>
          <p:nvSpPr>
            <p:cNvPr id="36" name="TextBox 35">
              <a:extLst>
                <a:ext uri="{FF2B5EF4-FFF2-40B4-BE49-F238E27FC236}">
                  <a16:creationId xmlns:a16="http://schemas.microsoft.com/office/drawing/2014/main" id="{C75A7125-E38C-4AAE-8C88-CFBED2465766}"/>
                </a:ext>
              </a:extLst>
            </p:cNvPr>
            <p:cNvSpPr txBox="1"/>
            <p:nvPr/>
          </p:nvSpPr>
          <p:spPr>
            <a:xfrm>
              <a:off x="11175356" y="5824692"/>
              <a:ext cx="432720" cy="297454"/>
            </a:xfrm>
            <a:prstGeom prst="rect">
              <a:avLst/>
            </a:prstGeom>
            <a:solidFill>
              <a:schemeClr val="bg1"/>
            </a:solidFill>
          </p:spPr>
          <p:txBody>
            <a:bodyPr wrap="square" rtlCol="0">
              <a:spAutoFit/>
            </a:bodyPr>
            <a:lstStyle/>
            <a:p>
              <a:pPr algn="ctr"/>
              <a:r>
                <a:rPr lang="en-US" sz="1333" dirty="0"/>
                <a:t>11</a:t>
              </a:r>
            </a:p>
          </p:txBody>
        </p:sp>
        <p:sp>
          <p:nvSpPr>
            <p:cNvPr id="37" name="TextBox 36">
              <a:extLst>
                <a:ext uri="{FF2B5EF4-FFF2-40B4-BE49-F238E27FC236}">
                  <a16:creationId xmlns:a16="http://schemas.microsoft.com/office/drawing/2014/main" id="{1B7987E8-F080-46F0-806D-03F6F24688C9}"/>
                </a:ext>
              </a:extLst>
            </p:cNvPr>
            <p:cNvSpPr txBox="1"/>
            <p:nvPr/>
          </p:nvSpPr>
          <p:spPr>
            <a:xfrm>
              <a:off x="8474081" y="6096979"/>
              <a:ext cx="822381" cy="297454"/>
            </a:xfrm>
            <a:prstGeom prst="rect">
              <a:avLst/>
            </a:prstGeom>
            <a:solidFill>
              <a:schemeClr val="bg1"/>
            </a:solidFill>
          </p:spPr>
          <p:txBody>
            <a:bodyPr wrap="square" rtlCol="0">
              <a:spAutoFit/>
            </a:bodyPr>
            <a:lstStyle/>
            <a:p>
              <a:r>
                <a:rPr lang="en-US" sz="1333" dirty="0"/>
                <a:t>Time [s]</a:t>
              </a:r>
            </a:p>
          </p:txBody>
        </p:sp>
      </p:grpSp>
      <p:pic>
        <p:nvPicPr>
          <p:cNvPr id="23" name="Grafik 22" descr="Ein Bild, das Text, Diagramm, Karte enthält.&#10;&#10;KI-generierte Inhalte können fehlerhaft sein.">
            <a:extLst>
              <a:ext uri="{FF2B5EF4-FFF2-40B4-BE49-F238E27FC236}">
                <a16:creationId xmlns:a16="http://schemas.microsoft.com/office/drawing/2014/main" id="{38B13984-53B7-FAFB-47D3-A0C754610EA6}"/>
              </a:ext>
            </a:extLst>
          </p:cNvPr>
          <p:cNvPicPr>
            <a:picLocks noChangeAspect="1"/>
          </p:cNvPicPr>
          <p:nvPr/>
        </p:nvPicPr>
        <p:blipFill rotWithShape="1">
          <a:blip r:embed="rId3"/>
          <a:srcRect l="7049" t="15731" r="2653" b="2781"/>
          <a:stretch/>
        </p:blipFill>
        <p:spPr>
          <a:xfrm>
            <a:off x="591512" y="3768132"/>
            <a:ext cx="4254820" cy="2715727"/>
          </a:xfrm>
          <a:prstGeom prst="rect">
            <a:avLst/>
          </a:prstGeom>
        </p:spPr>
      </p:pic>
      <p:sp>
        <p:nvSpPr>
          <p:cNvPr id="24" name="Textfeld 23">
            <a:extLst>
              <a:ext uri="{FF2B5EF4-FFF2-40B4-BE49-F238E27FC236}">
                <a16:creationId xmlns:a16="http://schemas.microsoft.com/office/drawing/2014/main" id="{8C45096B-4916-E393-B501-FF9AAAF727FB}"/>
              </a:ext>
            </a:extLst>
          </p:cNvPr>
          <p:cNvSpPr txBox="1"/>
          <p:nvPr/>
        </p:nvSpPr>
        <p:spPr>
          <a:xfrm>
            <a:off x="3025584" y="4930646"/>
            <a:ext cx="1875835" cy="276999"/>
          </a:xfrm>
          <a:prstGeom prst="rect">
            <a:avLst/>
          </a:prstGeom>
          <a:noFill/>
        </p:spPr>
        <p:txBody>
          <a:bodyPr wrap="none" rtlCol="0">
            <a:spAutoFit/>
          </a:bodyPr>
          <a:lstStyle/>
          <a:p>
            <a:pPr algn="l"/>
            <a:r>
              <a:rPr lang="en-GB" sz="1200" dirty="0"/>
              <a:t>β</a:t>
            </a:r>
            <a:r>
              <a:rPr lang="en-GB" sz="1200" baseline="-25000" dirty="0"/>
              <a:t>N  </a:t>
            </a:r>
            <a:r>
              <a:rPr lang="en-GB" sz="1200" dirty="0"/>
              <a:t>               </a:t>
            </a:r>
            <a:r>
              <a:rPr lang="en-GB" sz="1200" dirty="0">
                <a:solidFill>
                  <a:srgbClr val="2828FF"/>
                </a:solidFill>
              </a:rPr>
              <a:t>96830</a:t>
            </a:r>
            <a:r>
              <a:rPr lang="en-GB" sz="1200" dirty="0"/>
              <a:t>  </a:t>
            </a:r>
            <a:r>
              <a:rPr lang="en-GB" sz="1200" dirty="0">
                <a:solidFill>
                  <a:srgbClr val="FF0000"/>
                </a:solidFill>
              </a:rPr>
              <a:t>103110</a:t>
            </a:r>
          </a:p>
        </p:txBody>
      </p:sp>
      <p:sp>
        <p:nvSpPr>
          <p:cNvPr id="25" name="Textfeld 24">
            <a:extLst>
              <a:ext uri="{FF2B5EF4-FFF2-40B4-BE49-F238E27FC236}">
                <a16:creationId xmlns:a16="http://schemas.microsoft.com/office/drawing/2014/main" id="{76594B0A-0DBB-1966-39B9-95BD7CEA771A}"/>
              </a:ext>
            </a:extLst>
          </p:cNvPr>
          <p:cNvSpPr txBox="1"/>
          <p:nvPr/>
        </p:nvSpPr>
        <p:spPr>
          <a:xfrm>
            <a:off x="3027895" y="3741600"/>
            <a:ext cx="707373" cy="276999"/>
          </a:xfrm>
          <a:prstGeom prst="rect">
            <a:avLst/>
          </a:prstGeom>
          <a:noFill/>
        </p:spPr>
        <p:txBody>
          <a:bodyPr wrap="none" rtlCol="0">
            <a:spAutoFit/>
          </a:bodyPr>
          <a:lstStyle/>
          <a:p>
            <a:pPr algn="l"/>
            <a:r>
              <a:rPr lang="en-GB" sz="1200" dirty="0" err="1"/>
              <a:t>T</a:t>
            </a:r>
            <a:r>
              <a:rPr lang="en-GB" sz="1200" baseline="-25000" dirty="0" err="1"/>
              <a:t>e</a:t>
            </a:r>
            <a:r>
              <a:rPr lang="en-GB" sz="1200" dirty="0"/>
              <a:t> [keV] </a:t>
            </a:r>
            <a:endParaRPr lang="en-GB" sz="1200" baseline="-25000" dirty="0"/>
          </a:p>
        </p:txBody>
      </p:sp>
      <p:sp>
        <p:nvSpPr>
          <p:cNvPr id="26" name="Textfeld 25">
            <a:extLst>
              <a:ext uri="{FF2B5EF4-FFF2-40B4-BE49-F238E27FC236}">
                <a16:creationId xmlns:a16="http://schemas.microsoft.com/office/drawing/2014/main" id="{0594F462-167C-A62B-0691-1BD63BB482EE}"/>
              </a:ext>
            </a:extLst>
          </p:cNvPr>
          <p:cNvSpPr txBox="1"/>
          <p:nvPr/>
        </p:nvSpPr>
        <p:spPr>
          <a:xfrm>
            <a:off x="846654" y="4925474"/>
            <a:ext cx="922047" cy="276999"/>
          </a:xfrm>
          <a:prstGeom prst="rect">
            <a:avLst/>
          </a:prstGeom>
          <a:noFill/>
        </p:spPr>
        <p:txBody>
          <a:bodyPr wrap="none" rtlCol="0">
            <a:spAutoFit/>
          </a:bodyPr>
          <a:lstStyle/>
          <a:p>
            <a:pPr algn="l"/>
            <a:r>
              <a:rPr lang="en-GB" sz="1200" dirty="0"/>
              <a:t>n</a:t>
            </a:r>
            <a:r>
              <a:rPr lang="en-GB" sz="1200" baseline="-25000" dirty="0"/>
              <a:t>e</a:t>
            </a:r>
            <a:r>
              <a:rPr lang="en-GB" sz="1200" dirty="0"/>
              <a:t> [10</a:t>
            </a:r>
            <a:r>
              <a:rPr lang="en-GB" sz="1200" baseline="30000" dirty="0"/>
              <a:t>19</a:t>
            </a:r>
            <a:r>
              <a:rPr lang="en-GB" sz="1200" dirty="0"/>
              <a:t>m</a:t>
            </a:r>
            <a:r>
              <a:rPr lang="en-GB" sz="1200" baseline="30000" dirty="0"/>
              <a:t>-3</a:t>
            </a:r>
            <a:r>
              <a:rPr lang="en-GB" sz="1200" dirty="0"/>
              <a:t>]</a:t>
            </a:r>
          </a:p>
        </p:txBody>
      </p:sp>
      <p:sp>
        <p:nvSpPr>
          <p:cNvPr id="27" name="Textfeld 26">
            <a:extLst>
              <a:ext uri="{FF2B5EF4-FFF2-40B4-BE49-F238E27FC236}">
                <a16:creationId xmlns:a16="http://schemas.microsoft.com/office/drawing/2014/main" id="{FAB8A098-980B-5A0B-2339-E0D03E89044A}"/>
              </a:ext>
            </a:extLst>
          </p:cNvPr>
          <p:cNvSpPr txBox="1"/>
          <p:nvPr/>
        </p:nvSpPr>
        <p:spPr>
          <a:xfrm>
            <a:off x="865807" y="3755217"/>
            <a:ext cx="1835759" cy="276999"/>
          </a:xfrm>
          <a:prstGeom prst="rect">
            <a:avLst/>
          </a:prstGeom>
          <a:noFill/>
        </p:spPr>
        <p:txBody>
          <a:bodyPr wrap="none" rtlCol="0">
            <a:spAutoFit/>
          </a:bodyPr>
          <a:lstStyle/>
          <a:p>
            <a:pPr algn="l"/>
            <a:r>
              <a:rPr lang="en-GB" sz="1200" dirty="0"/>
              <a:t>I</a:t>
            </a:r>
            <a:r>
              <a:rPr lang="en-GB" sz="1200" baseline="-25000" dirty="0"/>
              <a:t>p </a:t>
            </a:r>
            <a:r>
              <a:rPr lang="en-GB" sz="1200" dirty="0"/>
              <a:t>[100kA]            P</a:t>
            </a:r>
            <a:r>
              <a:rPr lang="en-GB" sz="1200" baseline="-25000" dirty="0"/>
              <a:t>NBI</a:t>
            </a:r>
            <a:r>
              <a:rPr lang="en-GB" sz="1200" dirty="0"/>
              <a:t> [MW]</a:t>
            </a:r>
          </a:p>
        </p:txBody>
      </p:sp>
    </p:spTree>
    <p:extLst>
      <p:ext uri="{BB962C8B-B14F-4D97-AF65-F5344CB8AC3E}">
        <p14:creationId xmlns:p14="http://schemas.microsoft.com/office/powerpoint/2010/main" val="127356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E1125939-B5A2-E31A-D583-4C2E9D6D3AC6}"/>
              </a:ext>
            </a:extLst>
          </p:cNvPr>
          <p:cNvSpPr>
            <a:spLocks noGrp="1"/>
          </p:cNvSpPr>
          <p:nvPr>
            <p:ph type="title"/>
          </p:nvPr>
        </p:nvSpPr>
        <p:spPr>
          <a:xfrm>
            <a:off x="983432" y="192515"/>
            <a:ext cx="10700568" cy="457200"/>
          </a:xfrm>
        </p:spPr>
        <p:txBody>
          <a:bodyPr/>
          <a:lstStyle/>
          <a:p>
            <a:r>
              <a:rPr lang="de-DE" dirty="0" err="1"/>
              <a:t>No</a:t>
            </a:r>
            <a:r>
              <a:rPr lang="de-DE" dirty="0"/>
              <a:t> ST </a:t>
            </a:r>
            <a:r>
              <a:rPr lang="de-DE" dirty="0" err="1"/>
              <a:t>Crashes</a:t>
            </a:r>
            <a:r>
              <a:rPr lang="de-DE" dirty="0"/>
              <a:t> and </a:t>
            </a:r>
            <a:r>
              <a:rPr lang="de-DE" dirty="0" err="1"/>
              <a:t>preliminary</a:t>
            </a:r>
            <a:r>
              <a:rPr lang="de-DE" dirty="0"/>
              <a:t> </a:t>
            </a:r>
            <a:r>
              <a:rPr lang="de-DE" dirty="0" err="1"/>
              <a:t>modeling</a:t>
            </a:r>
            <a:r>
              <a:rPr lang="de-DE" dirty="0"/>
              <a:t> </a:t>
            </a:r>
            <a:r>
              <a:rPr lang="de-DE" dirty="0" err="1"/>
              <a:t>suggest</a:t>
            </a:r>
            <a:r>
              <a:rPr lang="de-DE" dirty="0"/>
              <a:t> </a:t>
            </a:r>
            <a:r>
              <a:rPr lang="de-DE" dirty="0" err="1"/>
              <a:t>flux</a:t>
            </a:r>
            <a:r>
              <a:rPr lang="de-DE" dirty="0"/>
              <a:t> </a:t>
            </a:r>
            <a:r>
              <a:rPr lang="de-DE" dirty="0" err="1"/>
              <a:t>pumping</a:t>
            </a:r>
            <a:endParaRPr lang="de-DE" dirty="0"/>
          </a:p>
        </p:txBody>
      </p:sp>
      <p:sp>
        <p:nvSpPr>
          <p:cNvPr id="4" name="Fußzeilenplatzhalter 3">
            <a:extLst>
              <a:ext uri="{FF2B5EF4-FFF2-40B4-BE49-F238E27FC236}">
                <a16:creationId xmlns:a16="http://schemas.microsoft.com/office/drawing/2014/main" id="{4099ADD3-9064-2073-06F7-AE7A9DD7F718}"/>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03E6AE21-6235-973F-6E1E-C14A5EACF7AB}"/>
              </a:ext>
            </a:extLst>
          </p:cNvPr>
          <p:cNvSpPr>
            <a:spLocks noGrp="1"/>
          </p:cNvSpPr>
          <p:nvPr>
            <p:ph type="sldNum" sz="quarter" idx="12"/>
          </p:nvPr>
        </p:nvSpPr>
        <p:spPr/>
        <p:txBody>
          <a:bodyPr/>
          <a:lstStyle/>
          <a:p>
            <a:fld id="{ECE691D0-CC49-4FC7-9C4D-6112B0CB3A76}" type="slidenum">
              <a:rPr lang="de-DE" smtClean="0"/>
              <a:pPr/>
              <a:t>13</a:t>
            </a:fld>
            <a:endParaRPr lang="de-DE" dirty="0"/>
          </a:p>
        </p:txBody>
      </p:sp>
      <p:grpSp>
        <p:nvGrpSpPr>
          <p:cNvPr id="20" name="Group 19">
            <a:extLst>
              <a:ext uri="{FF2B5EF4-FFF2-40B4-BE49-F238E27FC236}">
                <a16:creationId xmlns:a16="http://schemas.microsoft.com/office/drawing/2014/main" id="{A63E5C57-8B06-452C-87D0-689F16501D75}"/>
              </a:ext>
            </a:extLst>
          </p:cNvPr>
          <p:cNvGrpSpPr/>
          <p:nvPr/>
        </p:nvGrpSpPr>
        <p:grpSpPr>
          <a:xfrm>
            <a:off x="5149819" y="1539856"/>
            <a:ext cx="6920261" cy="4854577"/>
            <a:chOff x="5149819" y="1539856"/>
            <a:chExt cx="6920261" cy="4854577"/>
          </a:xfrm>
        </p:grpSpPr>
        <p:grpSp>
          <p:nvGrpSpPr>
            <p:cNvPr id="23" name="Gruppieren 16">
              <a:extLst>
                <a:ext uri="{FF2B5EF4-FFF2-40B4-BE49-F238E27FC236}">
                  <a16:creationId xmlns:a16="http://schemas.microsoft.com/office/drawing/2014/main" id="{612AB06A-A158-4843-B9AF-93ECF64053F1}"/>
                </a:ext>
              </a:extLst>
            </p:cNvPr>
            <p:cNvGrpSpPr/>
            <p:nvPr/>
          </p:nvGrpSpPr>
          <p:grpSpPr>
            <a:xfrm>
              <a:off x="5760720" y="1539856"/>
              <a:ext cx="6309360" cy="4705850"/>
              <a:chOff x="5581610" y="1631157"/>
              <a:chExt cx="6309360" cy="4705850"/>
            </a:xfrm>
          </p:grpSpPr>
          <p:pic>
            <p:nvPicPr>
              <p:cNvPr id="39" name="Picture 4">
                <a:extLst>
                  <a:ext uri="{FF2B5EF4-FFF2-40B4-BE49-F238E27FC236}">
                    <a16:creationId xmlns:a16="http://schemas.microsoft.com/office/drawing/2014/main" id="{EE424123-FE52-4C51-9251-53E681CE9EE2}"/>
                  </a:ext>
                </a:extLst>
              </p:cNvPr>
              <p:cNvPicPr>
                <a:picLocks noChangeAspect="1"/>
              </p:cNvPicPr>
              <p:nvPr/>
            </p:nvPicPr>
            <p:blipFill rotWithShape="1">
              <a:blip r:embed="rId2"/>
              <a:srcRect l="5512" t="4007" r="-1103"/>
              <a:stretch/>
            </p:blipFill>
            <p:spPr>
              <a:xfrm>
                <a:off x="5581610" y="1910674"/>
                <a:ext cx="6309360" cy="4426333"/>
              </a:xfrm>
              <a:prstGeom prst="rect">
                <a:avLst/>
              </a:prstGeom>
            </p:spPr>
          </p:pic>
          <p:sp>
            <p:nvSpPr>
              <p:cNvPr id="40" name="Textfeld 6">
                <a:extLst>
                  <a:ext uri="{FF2B5EF4-FFF2-40B4-BE49-F238E27FC236}">
                    <a16:creationId xmlns:a16="http://schemas.microsoft.com/office/drawing/2014/main" id="{ABA0EBDC-B562-4D49-B198-8C16193FB6B5}"/>
                  </a:ext>
                </a:extLst>
              </p:cNvPr>
              <p:cNvSpPr txBox="1"/>
              <p:nvPr/>
            </p:nvSpPr>
            <p:spPr>
              <a:xfrm>
                <a:off x="11623248" y="1631157"/>
                <a:ext cx="121828" cy="2092881"/>
              </a:xfrm>
              <a:prstGeom prst="rect">
                <a:avLst/>
              </a:prstGeom>
              <a:solidFill>
                <a:schemeClr val="bg1"/>
              </a:solidFill>
            </p:spPr>
            <p:txBody>
              <a:bodyPr wrap="none" lIns="0" tIns="0" rIns="0" bIns="0" rtlCol="0" anchor="t" anchorCtr="0">
                <a:spAutoFit/>
              </a:bodyPr>
              <a:lstStyle/>
              <a:p>
                <a:pPr algn="l">
                  <a:spcBef>
                    <a:spcPts val="1150"/>
                  </a:spcBef>
                </a:pPr>
                <a:r>
                  <a:rPr lang="de-DE" sz="1700" dirty="0" err="1"/>
                  <a:t>n</a:t>
                </a:r>
                <a:br>
                  <a:rPr lang="de-DE" sz="1700" dirty="0"/>
                </a:br>
                <a:r>
                  <a:rPr lang="de-DE" sz="1700" dirty="0"/>
                  <a:t>1</a:t>
                </a:r>
                <a:br>
                  <a:rPr lang="de-DE" sz="1700" dirty="0"/>
                </a:br>
                <a:r>
                  <a:rPr lang="de-DE" sz="1700" dirty="0"/>
                  <a:t>2</a:t>
                </a:r>
                <a:br>
                  <a:rPr lang="de-DE" sz="1700" dirty="0"/>
                </a:br>
                <a:r>
                  <a:rPr lang="de-DE" sz="1700" dirty="0"/>
                  <a:t>3</a:t>
                </a:r>
                <a:br>
                  <a:rPr lang="de-DE" sz="1700" dirty="0"/>
                </a:br>
                <a:r>
                  <a:rPr lang="de-DE" sz="1700" dirty="0"/>
                  <a:t>4</a:t>
                </a:r>
                <a:br>
                  <a:rPr lang="de-DE" sz="1700" dirty="0"/>
                </a:br>
                <a:r>
                  <a:rPr lang="de-DE" sz="1700" dirty="0"/>
                  <a:t>5</a:t>
                </a:r>
                <a:br>
                  <a:rPr lang="de-DE" sz="1700" dirty="0"/>
                </a:br>
                <a:r>
                  <a:rPr lang="de-DE" sz="1700" dirty="0"/>
                  <a:t>6</a:t>
                </a:r>
                <a:br>
                  <a:rPr lang="de-DE" sz="1700" dirty="0"/>
                </a:br>
                <a:r>
                  <a:rPr lang="de-DE" sz="1700" dirty="0"/>
                  <a:t>7</a:t>
                </a:r>
              </a:p>
            </p:txBody>
          </p:sp>
          <p:sp>
            <p:nvSpPr>
              <p:cNvPr id="41" name="TextBox 5">
                <a:extLst>
                  <a:ext uri="{FF2B5EF4-FFF2-40B4-BE49-F238E27FC236}">
                    <a16:creationId xmlns:a16="http://schemas.microsoft.com/office/drawing/2014/main" id="{1E228390-1341-42B1-8614-0B0AFF6A1BE5}"/>
                  </a:ext>
                </a:extLst>
              </p:cNvPr>
              <p:cNvSpPr txBox="1"/>
              <p:nvPr/>
            </p:nvSpPr>
            <p:spPr>
              <a:xfrm>
                <a:off x="6165737" y="4350220"/>
                <a:ext cx="518091" cy="369332"/>
              </a:xfrm>
              <a:prstGeom prst="rect">
                <a:avLst/>
              </a:prstGeom>
              <a:noFill/>
            </p:spPr>
            <p:txBody>
              <a:bodyPr wrap="none" rtlCol="0">
                <a:spAutoFit/>
              </a:bodyPr>
              <a:lstStyle/>
              <a:p>
                <a:r>
                  <a:rPr lang="en-US" b="1" dirty="0">
                    <a:solidFill>
                      <a:srgbClr val="FF0000"/>
                    </a:solidFill>
                  </a:rPr>
                  <a:t>1/1</a:t>
                </a:r>
              </a:p>
            </p:txBody>
          </p:sp>
          <p:sp>
            <p:nvSpPr>
              <p:cNvPr id="42" name="TextBox 6">
                <a:extLst>
                  <a:ext uri="{FF2B5EF4-FFF2-40B4-BE49-F238E27FC236}">
                    <a16:creationId xmlns:a16="http://schemas.microsoft.com/office/drawing/2014/main" id="{880F54D1-8ECF-4F50-B5B8-7E55135DC0BE}"/>
                  </a:ext>
                </a:extLst>
              </p:cNvPr>
              <p:cNvSpPr txBox="1"/>
              <p:nvPr/>
            </p:nvSpPr>
            <p:spPr>
              <a:xfrm>
                <a:off x="5879948" y="2184614"/>
                <a:ext cx="1548374" cy="369332"/>
              </a:xfrm>
              <a:prstGeom prst="rect">
                <a:avLst/>
              </a:prstGeom>
              <a:noFill/>
            </p:spPr>
            <p:txBody>
              <a:bodyPr wrap="square" rtlCol="0">
                <a:spAutoFit/>
              </a:bodyPr>
              <a:lstStyle/>
              <a:p>
                <a:r>
                  <a:rPr lang="en-US" b="1" dirty="0"/>
                  <a:t>harmonics</a:t>
                </a:r>
              </a:p>
            </p:txBody>
          </p:sp>
          <p:cxnSp>
            <p:nvCxnSpPr>
              <p:cNvPr id="43" name="Straight Connector 8">
                <a:extLst>
                  <a:ext uri="{FF2B5EF4-FFF2-40B4-BE49-F238E27FC236}">
                    <a16:creationId xmlns:a16="http://schemas.microsoft.com/office/drawing/2014/main" id="{9DC5BDA5-3F18-42F3-9444-5EC4AC82C0B8}"/>
                  </a:ext>
                </a:extLst>
              </p:cNvPr>
              <p:cNvCxnSpPr>
                <a:cxnSpLocks/>
              </p:cNvCxnSpPr>
              <p:nvPr/>
            </p:nvCxnSpPr>
            <p:spPr>
              <a:xfrm>
                <a:off x="6701642" y="2495294"/>
                <a:ext cx="566424" cy="11623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10">
                <a:extLst>
                  <a:ext uri="{FF2B5EF4-FFF2-40B4-BE49-F238E27FC236}">
                    <a16:creationId xmlns:a16="http://schemas.microsoft.com/office/drawing/2014/main" id="{0892BF93-A43D-43FC-A227-356DF1BC0748}"/>
                  </a:ext>
                </a:extLst>
              </p:cNvPr>
              <p:cNvCxnSpPr>
                <a:cxnSpLocks/>
              </p:cNvCxnSpPr>
              <p:nvPr/>
            </p:nvCxnSpPr>
            <p:spPr>
              <a:xfrm>
                <a:off x="6701642" y="2495294"/>
                <a:ext cx="726680" cy="445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3FAD28F0-E8F0-4C15-A5A7-B0D1E17318F2}"/>
                </a:ext>
              </a:extLst>
            </p:cNvPr>
            <p:cNvSpPr txBox="1"/>
            <p:nvPr/>
          </p:nvSpPr>
          <p:spPr>
            <a:xfrm>
              <a:off x="10826496" y="1578864"/>
              <a:ext cx="667619" cy="267894"/>
            </a:xfrm>
            <a:prstGeom prst="rect">
              <a:avLst/>
            </a:prstGeom>
            <a:noFill/>
          </p:spPr>
          <p:txBody>
            <a:bodyPr wrap="none" lIns="0" tIns="0" rIns="0" bIns="0" rtlCol="0" anchor="t" anchorCtr="0">
              <a:spAutoFit/>
            </a:bodyPr>
            <a:lstStyle/>
            <a:p>
              <a:pPr algn="l">
                <a:lnSpc>
                  <a:spcPts val="2300"/>
                </a:lnSpc>
                <a:spcBef>
                  <a:spcPts val="1150"/>
                </a:spcBef>
              </a:pPr>
              <a:r>
                <a:rPr lang="en-US" sz="1600" dirty="0"/>
                <a:t>103110</a:t>
              </a:r>
            </a:p>
          </p:txBody>
        </p:sp>
        <p:sp>
          <p:nvSpPr>
            <p:cNvPr id="25" name="TextBox 24">
              <a:extLst>
                <a:ext uri="{FF2B5EF4-FFF2-40B4-BE49-F238E27FC236}">
                  <a16:creationId xmlns:a16="http://schemas.microsoft.com/office/drawing/2014/main" id="{C6A209F7-12F0-467D-819E-06CEF2EEB2AC}"/>
                </a:ext>
              </a:extLst>
            </p:cNvPr>
            <p:cNvSpPr txBox="1"/>
            <p:nvPr/>
          </p:nvSpPr>
          <p:spPr>
            <a:xfrm>
              <a:off x="5460204" y="3606491"/>
              <a:ext cx="356341" cy="297454"/>
            </a:xfrm>
            <a:prstGeom prst="rect">
              <a:avLst/>
            </a:prstGeom>
            <a:solidFill>
              <a:schemeClr val="bg1"/>
            </a:solidFill>
          </p:spPr>
          <p:txBody>
            <a:bodyPr wrap="square" rtlCol="0">
              <a:spAutoFit/>
            </a:bodyPr>
            <a:lstStyle/>
            <a:p>
              <a:r>
                <a:rPr lang="en-US" sz="1333" dirty="0"/>
                <a:t>30</a:t>
              </a:r>
            </a:p>
          </p:txBody>
        </p:sp>
        <p:sp>
          <p:nvSpPr>
            <p:cNvPr id="26" name="TextBox 25">
              <a:extLst>
                <a:ext uri="{FF2B5EF4-FFF2-40B4-BE49-F238E27FC236}">
                  <a16:creationId xmlns:a16="http://schemas.microsoft.com/office/drawing/2014/main" id="{21403702-6BF9-4EA2-8E6D-3D97351FBB99}"/>
                </a:ext>
              </a:extLst>
            </p:cNvPr>
            <p:cNvSpPr txBox="1"/>
            <p:nvPr/>
          </p:nvSpPr>
          <p:spPr>
            <a:xfrm>
              <a:off x="5460203" y="2196289"/>
              <a:ext cx="356341" cy="297454"/>
            </a:xfrm>
            <a:prstGeom prst="rect">
              <a:avLst/>
            </a:prstGeom>
            <a:solidFill>
              <a:schemeClr val="bg1"/>
            </a:solidFill>
          </p:spPr>
          <p:txBody>
            <a:bodyPr wrap="square" rtlCol="0">
              <a:spAutoFit/>
            </a:bodyPr>
            <a:lstStyle/>
            <a:p>
              <a:r>
                <a:rPr lang="en-US" sz="1333" dirty="0"/>
                <a:t>50</a:t>
              </a:r>
            </a:p>
          </p:txBody>
        </p:sp>
        <p:sp>
          <p:nvSpPr>
            <p:cNvPr id="27" name="TextBox 26">
              <a:extLst>
                <a:ext uri="{FF2B5EF4-FFF2-40B4-BE49-F238E27FC236}">
                  <a16:creationId xmlns:a16="http://schemas.microsoft.com/office/drawing/2014/main" id="{0EFFBB12-A0D7-4CE5-AE06-AF4296D0F2D4}"/>
                </a:ext>
              </a:extLst>
            </p:cNvPr>
            <p:cNvSpPr txBox="1"/>
            <p:nvPr/>
          </p:nvSpPr>
          <p:spPr>
            <a:xfrm>
              <a:off x="5460205" y="4273223"/>
              <a:ext cx="356341" cy="297454"/>
            </a:xfrm>
            <a:prstGeom prst="rect">
              <a:avLst/>
            </a:prstGeom>
            <a:solidFill>
              <a:schemeClr val="bg1"/>
            </a:solidFill>
          </p:spPr>
          <p:txBody>
            <a:bodyPr wrap="square" rtlCol="0">
              <a:spAutoFit/>
            </a:bodyPr>
            <a:lstStyle/>
            <a:p>
              <a:r>
                <a:rPr lang="en-US" sz="1333" dirty="0"/>
                <a:t>20</a:t>
              </a:r>
            </a:p>
          </p:txBody>
        </p:sp>
        <p:sp>
          <p:nvSpPr>
            <p:cNvPr id="28" name="TextBox 27">
              <a:extLst>
                <a:ext uri="{FF2B5EF4-FFF2-40B4-BE49-F238E27FC236}">
                  <a16:creationId xmlns:a16="http://schemas.microsoft.com/office/drawing/2014/main" id="{5676F7E2-201B-4B3E-9D1B-D2AF01A2E480}"/>
                </a:ext>
              </a:extLst>
            </p:cNvPr>
            <p:cNvSpPr txBox="1"/>
            <p:nvPr/>
          </p:nvSpPr>
          <p:spPr>
            <a:xfrm>
              <a:off x="5460203" y="2895276"/>
              <a:ext cx="356341" cy="297454"/>
            </a:xfrm>
            <a:prstGeom prst="rect">
              <a:avLst/>
            </a:prstGeom>
            <a:solidFill>
              <a:schemeClr val="bg1"/>
            </a:solidFill>
          </p:spPr>
          <p:txBody>
            <a:bodyPr wrap="square" rtlCol="0">
              <a:spAutoFit/>
            </a:bodyPr>
            <a:lstStyle/>
            <a:p>
              <a:r>
                <a:rPr lang="en-US" sz="1333" dirty="0"/>
                <a:t>40</a:t>
              </a:r>
            </a:p>
          </p:txBody>
        </p:sp>
        <p:sp>
          <p:nvSpPr>
            <p:cNvPr id="29" name="TextBox 28">
              <a:extLst>
                <a:ext uri="{FF2B5EF4-FFF2-40B4-BE49-F238E27FC236}">
                  <a16:creationId xmlns:a16="http://schemas.microsoft.com/office/drawing/2014/main" id="{E60C31EA-4A0E-4BB4-9EE2-5394EFE974E0}"/>
                </a:ext>
              </a:extLst>
            </p:cNvPr>
            <p:cNvSpPr txBox="1"/>
            <p:nvPr/>
          </p:nvSpPr>
          <p:spPr>
            <a:xfrm rot="16200000">
              <a:off x="4416060" y="3555162"/>
              <a:ext cx="1867627" cy="400110"/>
            </a:xfrm>
            <a:prstGeom prst="rect">
              <a:avLst/>
            </a:prstGeom>
            <a:noFill/>
          </p:spPr>
          <p:txBody>
            <a:bodyPr wrap="none" rtlCol="0">
              <a:spAutoFit/>
            </a:bodyPr>
            <a:lstStyle/>
            <a:p>
              <a:r>
                <a:rPr lang="en-US" sz="2000" dirty="0"/>
                <a:t>Frequency [kHz]</a:t>
              </a:r>
            </a:p>
          </p:txBody>
        </p:sp>
        <p:sp>
          <p:nvSpPr>
            <p:cNvPr id="30" name="TextBox 29">
              <a:extLst>
                <a:ext uri="{FF2B5EF4-FFF2-40B4-BE49-F238E27FC236}">
                  <a16:creationId xmlns:a16="http://schemas.microsoft.com/office/drawing/2014/main" id="{5D4286DC-F56C-4F35-9DE6-0AF503A6A067}"/>
                </a:ext>
              </a:extLst>
            </p:cNvPr>
            <p:cNvSpPr txBox="1"/>
            <p:nvPr/>
          </p:nvSpPr>
          <p:spPr>
            <a:xfrm>
              <a:off x="5460205" y="4984438"/>
              <a:ext cx="356341" cy="297454"/>
            </a:xfrm>
            <a:prstGeom prst="rect">
              <a:avLst/>
            </a:prstGeom>
            <a:solidFill>
              <a:schemeClr val="bg1"/>
            </a:solidFill>
          </p:spPr>
          <p:txBody>
            <a:bodyPr wrap="square" rtlCol="0">
              <a:spAutoFit/>
            </a:bodyPr>
            <a:lstStyle/>
            <a:p>
              <a:r>
                <a:rPr lang="en-US" sz="1333" dirty="0"/>
                <a:t>10</a:t>
              </a:r>
            </a:p>
          </p:txBody>
        </p:sp>
        <p:sp>
          <p:nvSpPr>
            <p:cNvPr id="31" name="TextBox 30">
              <a:extLst>
                <a:ext uri="{FF2B5EF4-FFF2-40B4-BE49-F238E27FC236}">
                  <a16:creationId xmlns:a16="http://schemas.microsoft.com/office/drawing/2014/main" id="{A5577253-E880-400A-898B-9CA3FBC934F6}"/>
                </a:ext>
              </a:extLst>
            </p:cNvPr>
            <p:cNvSpPr txBox="1"/>
            <p:nvPr/>
          </p:nvSpPr>
          <p:spPr>
            <a:xfrm>
              <a:off x="5748364" y="5824692"/>
              <a:ext cx="432720" cy="297454"/>
            </a:xfrm>
            <a:prstGeom prst="rect">
              <a:avLst/>
            </a:prstGeom>
            <a:solidFill>
              <a:schemeClr val="bg1"/>
            </a:solidFill>
          </p:spPr>
          <p:txBody>
            <a:bodyPr wrap="square" rtlCol="0">
              <a:spAutoFit/>
            </a:bodyPr>
            <a:lstStyle/>
            <a:p>
              <a:pPr algn="ctr"/>
              <a:r>
                <a:rPr lang="en-US" sz="1333" dirty="0"/>
                <a:t>5</a:t>
              </a:r>
            </a:p>
          </p:txBody>
        </p:sp>
        <p:sp>
          <p:nvSpPr>
            <p:cNvPr id="32" name="TextBox 31">
              <a:extLst>
                <a:ext uri="{FF2B5EF4-FFF2-40B4-BE49-F238E27FC236}">
                  <a16:creationId xmlns:a16="http://schemas.microsoft.com/office/drawing/2014/main" id="{C05C8374-D1B4-4C3C-99F9-009ADE8BD0AE}"/>
                </a:ext>
              </a:extLst>
            </p:cNvPr>
            <p:cNvSpPr txBox="1"/>
            <p:nvPr/>
          </p:nvSpPr>
          <p:spPr>
            <a:xfrm>
              <a:off x="6664979" y="5824692"/>
              <a:ext cx="432720" cy="297454"/>
            </a:xfrm>
            <a:prstGeom prst="rect">
              <a:avLst/>
            </a:prstGeom>
            <a:solidFill>
              <a:schemeClr val="bg1"/>
            </a:solidFill>
          </p:spPr>
          <p:txBody>
            <a:bodyPr wrap="square" rtlCol="0">
              <a:spAutoFit/>
            </a:bodyPr>
            <a:lstStyle/>
            <a:p>
              <a:pPr algn="ctr"/>
              <a:r>
                <a:rPr lang="en-US" sz="1333" dirty="0"/>
                <a:t>6</a:t>
              </a:r>
            </a:p>
          </p:txBody>
        </p:sp>
        <p:sp>
          <p:nvSpPr>
            <p:cNvPr id="33" name="TextBox 32">
              <a:extLst>
                <a:ext uri="{FF2B5EF4-FFF2-40B4-BE49-F238E27FC236}">
                  <a16:creationId xmlns:a16="http://schemas.microsoft.com/office/drawing/2014/main" id="{EF2E4937-F272-4A1C-BF48-B217D4F1541D}"/>
                </a:ext>
              </a:extLst>
            </p:cNvPr>
            <p:cNvSpPr txBox="1"/>
            <p:nvPr/>
          </p:nvSpPr>
          <p:spPr>
            <a:xfrm>
              <a:off x="7555540" y="5824692"/>
              <a:ext cx="432720" cy="297454"/>
            </a:xfrm>
            <a:prstGeom prst="rect">
              <a:avLst/>
            </a:prstGeom>
            <a:solidFill>
              <a:schemeClr val="bg1"/>
            </a:solidFill>
          </p:spPr>
          <p:txBody>
            <a:bodyPr wrap="square" rtlCol="0">
              <a:spAutoFit/>
            </a:bodyPr>
            <a:lstStyle/>
            <a:p>
              <a:pPr algn="ctr"/>
              <a:r>
                <a:rPr lang="en-US" sz="1333" dirty="0"/>
                <a:t>7</a:t>
              </a:r>
            </a:p>
          </p:txBody>
        </p:sp>
        <p:sp>
          <p:nvSpPr>
            <p:cNvPr id="34" name="TextBox 33">
              <a:extLst>
                <a:ext uri="{FF2B5EF4-FFF2-40B4-BE49-F238E27FC236}">
                  <a16:creationId xmlns:a16="http://schemas.microsoft.com/office/drawing/2014/main" id="{5C1C51C3-EC7F-40C1-977F-9F027CAE7C8C}"/>
                </a:ext>
              </a:extLst>
            </p:cNvPr>
            <p:cNvSpPr txBox="1"/>
            <p:nvPr/>
          </p:nvSpPr>
          <p:spPr>
            <a:xfrm>
              <a:off x="8466399" y="5824692"/>
              <a:ext cx="432720" cy="297454"/>
            </a:xfrm>
            <a:prstGeom prst="rect">
              <a:avLst/>
            </a:prstGeom>
            <a:solidFill>
              <a:schemeClr val="bg1"/>
            </a:solidFill>
          </p:spPr>
          <p:txBody>
            <a:bodyPr wrap="square" rtlCol="0">
              <a:spAutoFit/>
            </a:bodyPr>
            <a:lstStyle/>
            <a:p>
              <a:pPr algn="ctr"/>
              <a:r>
                <a:rPr lang="en-US" sz="1333" dirty="0"/>
                <a:t>8</a:t>
              </a:r>
            </a:p>
          </p:txBody>
        </p:sp>
        <p:sp>
          <p:nvSpPr>
            <p:cNvPr id="35" name="TextBox 34">
              <a:extLst>
                <a:ext uri="{FF2B5EF4-FFF2-40B4-BE49-F238E27FC236}">
                  <a16:creationId xmlns:a16="http://schemas.microsoft.com/office/drawing/2014/main" id="{C8AEEABC-ADE7-4EF6-9CB7-253276DABFDB}"/>
                </a:ext>
              </a:extLst>
            </p:cNvPr>
            <p:cNvSpPr txBox="1"/>
            <p:nvPr/>
          </p:nvSpPr>
          <p:spPr>
            <a:xfrm>
              <a:off x="9360279" y="5824692"/>
              <a:ext cx="432720" cy="297454"/>
            </a:xfrm>
            <a:prstGeom prst="rect">
              <a:avLst/>
            </a:prstGeom>
            <a:solidFill>
              <a:schemeClr val="bg1"/>
            </a:solidFill>
          </p:spPr>
          <p:txBody>
            <a:bodyPr wrap="square" rtlCol="0">
              <a:spAutoFit/>
            </a:bodyPr>
            <a:lstStyle/>
            <a:p>
              <a:pPr algn="ctr"/>
              <a:r>
                <a:rPr lang="en-US" sz="1333" dirty="0"/>
                <a:t>9</a:t>
              </a:r>
            </a:p>
          </p:txBody>
        </p:sp>
        <p:sp>
          <p:nvSpPr>
            <p:cNvPr id="36" name="TextBox 35">
              <a:extLst>
                <a:ext uri="{FF2B5EF4-FFF2-40B4-BE49-F238E27FC236}">
                  <a16:creationId xmlns:a16="http://schemas.microsoft.com/office/drawing/2014/main" id="{AABA6D97-DC13-41E4-8D53-DF216549C4E1}"/>
                </a:ext>
              </a:extLst>
            </p:cNvPr>
            <p:cNvSpPr txBox="1"/>
            <p:nvPr/>
          </p:nvSpPr>
          <p:spPr>
            <a:xfrm>
              <a:off x="10256815" y="5824692"/>
              <a:ext cx="432720" cy="297454"/>
            </a:xfrm>
            <a:prstGeom prst="rect">
              <a:avLst/>
            </a:prstGeom>
            <a:solidFill>
              <a:schemeClr val="bg1"/>
            </a:solidFill>
          </p:spPr>
          <p:txBody>
            <a:bodyPr wrap="square" rtlCol="0">
              <a:spAutoFit/>
            </a:bodyPr>
            <a:lstStyle/>
            <a:p>
              <a:pPr algn="ctr"/>
              <a:r>
                <a:rPr lang="en-US" sz="1333" dirty="0"/>
                <a:t>10</a:t>
              </a:r>
            </a:p>
          </p:txBody>
        </p:sp>
        <p:sp>
          <p:nvSpPr>
            <p:cNvPr id="37" name="TextBox 36">
              <a:extLst>
                <a:ext uri="{FF2B5EF4-FFF2-40B4-BE49-F238E27FC236}">
                  <a16:creationId xmlns:a16="http://schemas.microsoft.com/office/drawing/2014/main" id="{4D6A09B7-9531-44C7-B1EC-15F8A05CC093}"/>
                </a:ext>
              </a:extLst>
            </p:cNvPr>
            <p:cNvSpPr txBox="1"/>
            <p:nvPr/>
          </p:nvSpPr>
          <p:spPr>
            <a:xfrm>
              <a:off x="11175356" y="5824692"/>
              <a:ext cx="432720" cy="297454"/>
            </a:xfrm>
            <a:prstGeom prst="rect">
              <a:avLst/>
            </a:prstGeom>
            <a:solidFill>
              <a:schemeClr val="bg1"/>
            </a:solidFill>
          </p:spPr>
          <p:txBody>
            <a:bodyPr wrap="square" rtlCol="0">
              <a:spAutoFit/>
            </a:bodyPr>
            <a:lstStyle/>
            <a:p>
              <a:pPr algn="ctr"/>
              <a:r>
                <a:rPr lang="en-US" sz="1333" dirty="0"/>
                <a:t>11</a:t>
              </a:r>
            </a:p>
          </p:txBody>
        </p:sp>
        <p:sp>
          <p:nvSpPr>
            <p:cNvPr id="38" name="TextBox 37">
              <a:extLst>
                <a:ext uri="{FF2B5EF4-FFF2-40B4-BE49-F238E27FC236}">
                  <a16:creationId xmlns:a16="http://schemas.microsoft.com/office/drawing/2014/main" id="{B8BE87F0-9A89-4D03-84B7-04E93DB96824}"/>
                </a:ext>
              </a:extLst>
            </p:cNvPr>
            <p:cNvSpPr txBox="1"/>
            <p:nvPr/>
          </p:nvSpPr>
          <p:spPr>
            <a:xfrm>
              <a:off x="8474081" y="6096979"/>
              <a:ext cx="822381" cy="297454"/>
            </a:xfrm>
            <a:prstGeom prst="rect">
              <a:avLst/>
            </a:prstGeom>
            <a:solidFill>
              <a:schemeClr val="bg1"/>
            </a:solidFill>
          </p:spPr>
          <p:txBody>
            <a:bodyPr wrap="square" rtlCol="0">
              <a:spAutoFit/>
            </a:bodyPr>
            <a:lstStyle/>
            <a:p>
              <a:r>
                <a:rPr lang="en-US" sz="1333" dirty="0"/>
                <a:t>Time [s]</a:t>
              </a:r>
            </a:p>
          </p:txBody>
        </p:sp>
      </p:grpSp>
      <p:grpSp>
        <p:nvGrpSpPr>
          <p:cNvPr id="8" name="Group 7">
            <a:extLst>
              <a:ext uri="{FF2B5EF4-FFF2-40B4-BE49-F238E27FC236}">
                <a16:creationId xmlns:a16="http://schemas.microsoft.com/office/drawing/2014/main" id="{7C995EBB-AD5E-4EA8-BA98-2A71A39D0CA6}"/>
              </a:ext>
            </a:extLst>
          </p:cNvPr>
          <p:cNvGrpSpPr/>
          <p:nvPr/>
        </p:nvGrpSpPr>
        <p:grpSpPr>
          <a:xfrm>
            <a:off x="-5613870" y="2196289"/>
            <a:ext cx="5640713" cy="4360888"/>
            <a:chOff x="1865" y="1945831"/>
            <a:chExt cx="4044216" cy="3126624"/>
          </a:xfrm>
        </p:grpSpPr>
        <p:pic>
          <p:nvPicPr>
            <p:cNvPr id="14" name="Immagine 7">
              <a:extLst>
                <a:ext uri="{FF2B5EF4-FFF2-40B4-BE49-F238E27FC236}">
                  <a16:creationId xmlns:a16="http://schemas.microsoft.com/office/drawing/2014/main" id="{29EE1951-47DF-B551-7BDB-8C98E6388B2C}"/>
                </a:ext>
              </a:extLst>
            </p:cNvPr>
            <p:cNvPicPr>
              <a:picLocks noChangeAspect="1"/>
            </p:cNvPicPr>
            <p:nvPr/>
          </p:nvPicPr>
          <p:blipFill rotWithShape="1">
            <a:blip r:embed="rId3"/>
            <a:srcRect l="17576" t="-7352" r="1937" b="7829"/>
            <a:stretch/>
          </p:blipFill>
          <p:spPr>
            <a:xfrm>
              <a:off x="644163" y="1945831"/>
              <a:ext cx="3017520" cy="2743200"/>
            </a:xfrm>
            <a:prstGeom prst="rect">
              <a:avLst/>
            </a:prstGeom>
          </p:spPr>
        </p:pic>
        <p:sp>
          <p:nvSpPr>
            <p:cNvPr id="18" name="TextBox 17">
              <a:extLst>
                <a:ext uri="{FF2B5EF4-FFF2-40B4-BE49-F238E27FC236}">
                  <a16:creationId xmlns:a16="http://schemas.microsoft.com/office/drawing/2014/main" id="{72AD4B15-BFC7-4B29-8CBD-5E9720945AB2}"/>
                </a:ext>
              </a:extLst>
            </p:cNvPr>
            <p:cNvSpPr txBox="1"/>
            <p:nvPr/>
          </p:nvSpPr>
          <p:spPr>
            <a:xfrm>
              <a:off x="2536526" y="4272267"/>
              <a:ext cx="620746" cy="211472"/>
            </a:xfrm>
            <a:prstGeom prst="rect">
              <a:avLst/>
            </a:prstGeom>
            <a:solidFill>
              <a:schemeClr val="bg1"/>
            </a:solidFill>
            <a:ln>
              <a:solidFill>
                <a:schemeClr val="tx1"/>
              </a:solidFill>
            </a:ln>
          </p:spPr>
          <p:txBody>
            <a:bodyPr wrap="square" lIns="0" tIns="0" rIns="0" bIns="0" rtlCol="0" anchor="t" anchorCtr="0">
              <a:spAutoFit/>
            </a:bodyPr>
            <a:lstStyle/>
            <a:p>
              <a:pPr algn="l">
                <a:lnSpc>
                  <a:spcPts val="2300"/>
                </a:lnSpc>
                <a:spcBef>
                  <a:spcPts val="1150"/>
                </a:spcBef>
              </a:pPr>
              <a:r>
                <a:rPr lang="en-US" sz="2000" b="1" dirty="0"/>
                <a:t>TRANSP</a:t>
              </a:r>
            </a:p>
          </p:txBody>
        </p:sp>
        <p:sp>
          <p:nvSpPr>
            <p:cNvPr id="13" name="TextBox 12">
              <a:extLst>
                <a:ext uri="{FF2B5EF4-FFF2-40B4-BE49-F238E27FC236}">
                  <a16:creationId xmlns:a16="http://schemas.microsoft.com/office/drawing/2014/main" id="{7C5DB1BE-CA49-4974-9AC4-27869062C238}"/>
                </a:ext>
              </a:extLst>
            </p:cNvPr>
            <p:cNvSpPr txBox="1"/>
            <p:nvPr/>
          </p:nvSpPr>
          <p:spPr>
            <a:xfrm>
              <a:off x="2600172" y="2840632"/>
              <a:ext cx="1445909" cy="268600"/>
            </a:xfrm>
            <a:prstGeom prst="rect">
              <a:avLst/>
            </a:prstGeom>
            <a:noFill/>
          </p:spPr>
          <p:txBody>
            <a:bodyPr wrap="square" lIns="0" tIns="0" rIns="0" bIns="0" rtlCol="0" anchor="t" anchorCtr="0">
              <a:spAutoFit/>
            </a:bodyPr>
            <a:lstStyle/>
            <a:p>
              <a:pPr algn="l">
                <a:lnSpc>
                  <a:spcPts val="2300"/>
                </a:lnSpc>
                <a:spcBef>
                  <a:spcPts val="1150"/>
                </a:spcBef>
              </a:pPr>
              <a:r>
                <a:rPr lang="en-US" sz="1400" dirty="0"/>
                <a:t>Exp (MSE &amp; POL)</a:t>
              </a:r>
            </a:p>
          </p:txBody>
        </p:sp>
        <p:cxnSp>
          <p:nvCxnSpPr>
            <p:cNvPr id="19" name="Straight Connector 18">
              <a:extLst>
                <a:ext uri="{FF2B5EF4-FFF2-40B4-BE49-F238E27FC236}">
                  <a16:creationId xmlns:a16="http://schemas.microsoft.com/office/drawing/2014/main" id="{53152BB9-8AFE-49E4-AE6E-AE809327DAD2}"/>
                </a:ext>
              </a:extLst>
            </p:cNvPr>
            <p:cNvCxnSpPr>
              <a:cxnSpLocks/>
            </p:cNvCxnSpPr>
            <p:nvPr/>
          </p:nvCxnSpPr>
          <p:spPr>
            <a:xfrm flipH="1">
              <a:off x="2838932" y="3085495"/>
              <a:ext cx="185405" cy="218780"/>
            </a:xfrm>
            <a:prstGeom prst="line">
              <a:avLst/>
            </a:prstGeom>
            <a:ln w="1905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2EEB2F-A932-4AA0-B354-7C3CA2AE1B91}"/>
                </a:ext>
              </a:extLst>
            </p:cNvPr>
            <p:cNvCxnSpPr>
              <a:cxnSpLocks/>
            </p:cNvCxnSpPr>
            <p:nvPr/>
          </p:nvCxnSpPr>
          <p:spPr>
            <a:xfrm flipH="1" flipV="1">
              <a:off x="3077165" y="3085495"/>
              <a:ext cx="186083" cy="527019"/>
            </a:xfrm>
            <a:prstGeom prst="line">
              <a:avLst/>
            </a:prstGeom>
            <a:ln w="19050" cmpd="sng">
              <a:solidFill>
                <a:schemeClr val="tx1"/>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F6A23B9F-001D-40FD-945F-69955E70718C}"/>
                </a:ext>
              </a:extLst>
            </p:cNvPr>
            <p:cNvSpPr txBox="1"/>
            <p:nvPr/>
          </p:nvSpPr>
          <p:spPr>
            <a:xfrm>
              <a:off x="505374" y="4654928"/>
              <a:ext cx="432720" cy="297454"/>
            </a:xfrm>
            <a:prstGeom prst="rect">
              <a:avLst/>
            </a:prstGeom>
            <a:noFill/>
          </p:spPr>
          <p:txBody>
            <a:bodyPr wrap="square" rtlCol="0">
              <a:spAutoFit/>
            </a:bodyPr>
            <a:lstStyle/>
            <a:p>
              <a:pPr algn="ctr"/>
              <a:r>
                <a:rPr lang="en-US" sz="1333" dirty="0"/>
                <a:t>5</a:t>
              </a:r>
            </a:p>
          </p:txBody>
        </p:sp>
        <p:sp>
          <p:nvSpPr>
            <p:cNvPr id="54" name="TextBox 53">
              <a:extLst>
                <a:ext uri="{FF2B5EF4-FFF2-40B4-BE49-F238E27FC236}">
                  <a16:creationId xmlns:a16="http://schemas.microsoft.com/office/drawing/2014/main" id="{5EEB7A85-59E8-4682-A5F1-85C3123C804D}"/>
                </a:ext>
              </a:extLst>
            </p:cNvPr>
            <p:cNvSpPr txBox="1"/>
            <p:nvPr/>
          </p:nvSpPr>
          <p:spPr>
            <a:xfrm>
              <a:off x="983325" y="4654928"/>
              <a:ext cx="432720" cy="297454"/>
            </a:xfrm>
            <a:prstGeom prst="rect">
              <a:avLst/>
            </a:prstGeom>
            <a:noFill/>
          </p:spPr>
          <p:txBody>
            <a:bodyPr wrap="square" rtlCol="0">
              <a:spAutoFit/>
            </a:bodyPr>
            <a:lstStyle/>
            <a:p>
              <a:pPr algn="ctr"/>
              <a:r>
                <a:rPr lang="en-US" sz="1333" dirty="0"/>
                <a:t>6</a:t>
              </a:r>
            </a:p>
          </p:txBody>
        </p:sp>
        <p:sp>
          <p:nvSpPr>
            <p:cNvPr id="55" name="TextBox 54">
              <a:extLst>
                <a:ext uri="{FF2B5EF4-FFF2-40B4-BE49-F238E27FC236}">
                  <a16:creationId xmlns:a16="http://schemas.microsoft.com/office/drawing/2014/main" id="{51F4128D-FCE2-454D-A286-57BBC8789DC8}"/>
                </a:ext>
              </a:extLst>
            </p:cNvPr>
            <p:cNvSpPr txBox="1"/>
            <p:nvPr/>
          </p:nvSpPr>
          <p:spPr>
            <a:xfrm>
              <a:off x="1484565" y="4654928"/>
              <a:ext cx="432720" cy="297454"/>
            </a:xfrm>
            <a:prstGeom prst="rect">
              <a:avLst/>
            </a:prstGeom>
            <a:noFill/>
          </p:spPr>
          <p:txBody>
            <a:bodyPr wrap="square" rtlCol="0">
              <a:spAutoFit/>
            </a:bodyPr>
            <a:lstStyle/>
            <a:p>
              <a:pPr algn="ctr"/>
              <a:r>
                <a:rPr lang="en-US" sz="1333" dirty="0"/>
                <a:t>7</a:t>
              </a:r>
            </a:p>
          </p:txBody>
        </p:sp>
        <p:sp>
          <p:nvSpPr>
            <p:cNvPr id="56" name="TextBox 55">
              <a:extLst>
                <a:ext uri="{FF2B5EF4-FFF2-40B4-BE49-F238E27FC236}">
                  <a16:creationId xmlns:a16="http://schemas.microsoft.com/office/drawing/2014/main" id="{E353B510-AF14-459A-BB38-05CB7F8CC86F}"/>
                </a:ext>
              </a:extLst>
            </p:cNvPr>
            <p:cNvSpPr txBox="1"/>
            <p:nvPr/>
          </p:nvSpPr>
          <p:spPr>
            <a:xfrm>
              <a:off x="1981352" y="4654928"/>
              <a:ext cx="432720" cy="297454"/>
            </a:xfrm>
            <a:prstGeom prst="rect">
              <a:avLst/>
            </a:prstGeom>
            <a:noFill/>
          </p:spPr>
          <p:txBody>
            <a:bodyPr wrap="square" rtlCol="0">
              <a:spAutoFit/>
            </a:bodyPr>
            <a:lstStyle/>
            <a:p>
              <a:pPr algn="ctr"/>
              <a:r>
                <a:rPr lang="en-US" sz="1333" dirty="0"/>
                <a:t>8</a:t>
              </a:r>
            </a:p>
          </p:txBody>
        </p:sp>
        <p:sp>
          <p:nvSpPr>
            <p:cNvPr id="57" name="TextBox 56">
              <a:extLst>
                <a:ext uri="{FF2B5EF4-FFF2-40B4-BE49-F238E27FC236}">
                  <a16:creationId xmlns:a16="http://schemas.microsoft.com/office/drawing/2014/main" id="{B277C2D8-B1A5-4AC8-9D02-C53E1F08ECB9}"/>
                </a:ext>
              </a:extLst>
            </p:cNvPr>
            <p:cNvSpPr txBox="1"/>
            <p:nvPr/>
          </p:nvSpPr>
          <p:spPr>
            <a:xfrm>
              <a:off x="2467460" y="4654928"/>
              <a:ext cx="432720" cy="297454"/>
            </a:xfrm>
            <a:prstGeom prst="rect">
              <a:avLst/>
            </a:prstGeom>
            <a:noFill/>
          </p:spPr>
          <p:txBody>
            <a:bodyPr wrap="square" rtlCol="0">
              <a:spAutoFit/>
            </a:bodyPr>
            <a:lstStyle/>
            <a:p>
              <a:pPr algn="ctr"/>
              <a:r>
                <a:rPr lang="en-US" sz="1333" dirty="0"/>
                <a:t>9</a:t>
              </a:r>
            </a:p>
          </p:txBody>
        </p:sp>
        <p:sp>
          <p:nvSpPr>
            <p:cNvPr id="58" name="TextBox 57">
              <a:extLst>
                <a:ext uri="{FF2B5EF4-FFF2-40B4-BE49-F238E27FC236}">
                  <a16:creationId xmlns:a16="http://schemas.microsoft.com/office/drawing/2014/main" id="{27A6AD26-D154-456D-B8D3-EDD5FECCF706}"/>
                </a:ext>
              </a:extLst>
            </p:cNvPr>
            <p:cNvSpPr txBox="1"/>
            <p:nvPr/>
          </p:nvSpPr>
          <p:spPr>
            <a:xfrm>
              <a:off x="2950046" y="4654928"/>
              <a:ext cx="432720" cy="297454"/>
            </a:xfrm>
            <a:prstGeom prst="rect">
              <a:avLst/>
            </a:prstGeom>
            <a:noFill/>
          </p:spPr>
          <p:txBody>
            <a:bodyPr wrap="square" rtlCol="0">
              <a:spAutoFit/>
            </a:bodyPr>
            <a:lstStyle/>
            <a:p>
              <a:pPr algn="ctr"/>
              <a:r>
                <a:rPr lang="en-US" sz="1333" dirty="0"/>
                <a:t>10</a:t>
              </a:r>
            </a:p>
          </p:txBody>
        </p:sp>
        <p:sp>
          <p:nvSpPr>
            <p:cNvPr id="59" name="TextBox 58">
              <a:extLst>
                <a:ext uri="{FF2B5EF4-FFF2-40B4-BE49-F238E27FC236}">
                  <a16:creationId xmlns:a16="http://schemas.microsoft.com/office/drawing/2014/main" id="{88287955-1D2A-4EDA-BEB7-F43651A9F349}"/>
                </a:ext>
              </a:extLst>
            </p:cNvPr>
            <p:cNvSpPr txBox="1"/>
            <p:nvPr/>
          </p:nvSpPr>
          <p:spPr>
            <a:xfrm>
              <a:off x="1645438" y="4775001"/>
              <a:ext cx="822381" cy="297454"/>
            </a:xfrm>
            <a:prstGeom prst="rect">
              <a:avLst/>
            </a:prstGeom>
            <a:noFill/>
          </p:spPr>
          <p:txBody>
            <a:bodyPr wrap="square" rtlCol="0">
              <a:spAutoFit/>
            </a:bodyPr>
            <a:lstStyle/>
            <a:p>
              <a:r>
                <a:rPr lang="en-US" sz="1333" dirty="0"/>
                <a:t>Time [s]</a:t>
              </a:r>
            </a:p>
          </p:txBody>
        </p:sp>
        <p:sp>
          <p:nvSpPr>
            <p:cNvPr id="60" name="TextBox 59">
              <a:extLst>
                <a:ext uri="{FF2B5EF4-FFF2-40B4-BE49-F238E27FC236}">
                  <a16:creationId xmlns:a16="http://schemas.microsoft.com/office/drawing/2014/main" id="{2BFF9396-A9FD-4A3A-981A-9ACAAF76FEE4}"/>
                </a:ext>
              </a:extLst>
            </p:cNvPr>
            <p:cNvSpPr txBox="1"/>
            <p:nvPr/>
          </p:nvSpPr>
          <p:spPr>
            <a:xfrm>
              <a:off x="370083" y="3314535"/>
              <a:ext cx="400111" cy="297454"/>
            </a:xfrm>
            <a:prstGeom prst="rect">
              <a:avLst/>
            </a:prstGeom>
            <a:noFill/>
          </p:spPr>
          <p:txBody>
            <a:bodyPr wrap="square" rtlCol="0">
              <a:spAutoFit/>
            </a:bodyPr>
            <a:lstStyle/>
            <a:p>
              <a:r>
                <a:rPr lang="en-US" sz="1333" dirty="0"/>
                <a:t>1.0</a:t>
              </a:r>
            </a:p>
          </p:txBody>
        </p:sp>
        <p:sp>
          <p:nvSpPr>
            <p:cNvPr id="61" name="TextBox 60">
              <a:extLst>
                <a:ext uri="{FF2B5EF4-FFF2-40B4-BE49-F238E27FC236}">
                  <a16:creationId xmlns:a16="http://schemas.microsoft.com/office/drawing/2014/main" id="{5D18B908-EFD0-495F-9357-1758471E72A8}"/>
                </a:ext>
              </a:extLst>
            </p:cNvPr>
            <p:cNvSpPr txBox="1"/>
            <p:nvPr/>
          </p:nvSpPr>
          <p:spPr>
            <a:xfrm>
              <a:off x="370083" y="2408192"/>
              <a:ext cx="400111" cy="297454"/>
            </a:xfrm>
            <a:prstGeom prst="rect">
              <a:avLst/>
            </a:prstGeom>
            <a:noFill/>
          </p:spPr>
          <p:txBody>
            <a:bodyPr wrap="square" rtlCol="0">
              <a:spAutoFit/>
            </a:bodyPr>
            <a:lstStyle/>
            <a:p>
              <a:r>
                <a:rPr lang="en-US" sz="1333" dirty="0"/>
                <a:t>1.4</a:t>
              </a:r>
            </a:p>
          </p:txBody>
        </p:sp>
        <p:sp>
          <p:nvSpPr>
            <p:cNvPr id="62" name="TextBox 61">
              <a:extLst>
                <a:ext uri="{FF2B5EF4-FFF2-40B4-BE49-F238E27FC236}">
                  <a16:creationId xmlns:a16="http://schemas.microsoft.com/office/drawing/2014/main" id="{78F6CA89-2C95-4E35-8974-31D1FEFDFBE1}"/>
                </a:ext>
              </a:extLst>
            </p:cNvPr>
            <p:cNvSpPr txBox="1"/>
            <p:nvPr/>
          </p:nvSpPr>
          <p:spPr>
            <a:xfrm>
              <a:off x="370083" y="3754251"/>
              <a:ext cx="400111" cy="297454"/>
            </a:xfrm>
            <a:prstGeom prst="rect">
              <a:avLst/>
            </a:prstGeom>
            <a:noFill/>
          </p:spPr>
          <p:txBody>
            <a:bodyPr wrap="square" rtlCol="0">
              <a:spAutoFit/>
            </a:bodyPr>
            <a:lstStyle/>
            <a:p>
              <a:r>
                <a:rPr lang="en-US" sz="1333" dirty="0"/>
                <a:t>0.8</a:t>
              </a:r>
            </a:p>
          </p:txBody>
        </p:sp>
        <p:sp>
          <p:nvSpPr>
            <p:cNvPr id="63" name="TextBox 62">
              <a:extLst>
                <a:ext uri="{FF2B5EF4-FFF2-40B4-BE49-F238E27FC236}">
                  <a16:creationId xmlns:a16="http://schemas.microsoft.com/office/drawing/2014/main" id="{D24CA559-9A7C-4FAC-8DAD-10694DEEB340}"/>
                </a:ext>
              </a:extLst>
            </p:cNvPr>
            <p:cNvSpPr txBox="1"/>
            <p:nvPr/>
          </p:nvSpPr>
          <p:spPr>
            <a:xfrm>
              <a:off x="370083" y="2850980"/>
              <a:ext cx="400111" cy="297454"/>
            </a:xfrm>
            <a:prstGeom prst="rect">
              <a:avLst/>
            </a:prstGeom>
            <a:noFill/>
          </p:spPr>
          <p:txBody>
            <a:bodyPr wrap="square" rtlCol="0">
              <a:spAutoFit/>
            </a:bodyPr>
            <a:lstStyle/>
            <a:p>
              <a:r>
                <a:rPr lang="en-US" sz="1333" dirty="0"/>
                <a:t>1.2</a:t>
              </a:r>
            </a:p>
          </p:txBody>
        </p:sp>
        <p:sp>
          <p:nvSpPr>
            <p:cNvPr id="64" name="TextBox 63">
              <a:extLst>
                <a:ext uri="{FF2B5EF4-FFF2-40B4-BE49-F238E27FC236}">
                  <a16:creationId xmlns:a16="http://schemas.microsoft.com/office/drawing/2014/main" id="{5FDB2AD7-08D8-4784-A4ED-1FD1ECDE99BA}"/>
                </a:ext>
              </a:extLst>
            </p:cNvPr>
            <p:cNvSpPr txBox="1"/>
            <p:nvPr/>
          </p:nvSpPr>
          <p:spPr>
            <a:xfrm rot="16200000">
              <a:off x="-89987" y="3329758"/>
              <a:ext cx="583814" cy="400110"/>
            </a:xfrm>
            <a:prstGeom prst="rect">
              <a:avLst/>
            </a:prstGeom>
            <a:noFill/>
          </p:spPr>
          <p:txBody>
            <a:bodyPr wrap="square" rtlCol="0">
              <a:spAutoFit/>
            </a:bodyPr>
            <a:lstStyle/>
            <a:p>
              <a:r>
                <a:rPr lang="en-US" sz="2000" dirty="0" err="1"/>
                <a:t>q</a:t>
              </a:r>
              <a:r>
                <a:rPr lang="en-US" sz="2000" baseline="-25000" dirty="0" err="1"/>
                <a:t>min</a:t>
              </a:r>
              <a:endParaRPr lang="en-US" sz="2000" baseline="-25000" dirty="0"/>
            </a:p>
          </p:txBody>
        </p:sp>
        <p:sp>
          <p:nvSpPr>
            <p:cNvPr id="65" name="TextBox 64">
              <a:extLst>
                <a:ext uri="{FF2B5EF4-FFF2-40B4-BE49-F238E27FC236}">
                  <a16:creationId xmlns:a16="http://schemas.microsoft.com/office/drawing/2014/main" id="{E6825E7B-3475-4A57-9417-274897B80199}"/>
                </a:ext>
              </a:extLst>
            </p:cNvPr>
            <p:cNvSpPr txBox="1"/>
            <p:nvPr/>
          </p:nvSpPr>
          <p:spPr>
            <a:xfrm>
              <a:off x="370083" y="4210030"/>
              <a:ext cx="400111" cy="297454"/>
            </a:xfrm>
            <a:prstGeom prst="rect">
              <a:avLst/>
            </a:prstGeom>
            <a:noFill/>
          </p:spPr>
          <p:txBody>
            <a:bodyPr wrap="square" rtlCol="0">
              <a:spAutoFit/>
            </a:bodyPr>
            <a:lstStyle/>
            <a:p>
              <a:r>
                <a:rPr lang="en-US" sz="1333" dirty="0"/>
                <a:t>0.6</a:t>
              </a:r>
            </a:p>
          </p:txBody>
        </p:sp>
      </p:grpSp>
      <p:sp>
        <p:nvSpPr>
          <p:cNvPr id="73" name="Content Placeholder 2">
            <a:extLst>
              <a:ext uri="{FF2B5EF4-FFF2-40B4-BE49-F238E27FC236}">
                <a16:creationId xmlns:a16="http://schemas.microsoft.com/office/drawing/2014/main" id="{9A1FDCC2-2CC2-4534-87D3-728E38208B9F}"/>
              </a:ext>
            </a:extLst>
          </p:cNvPr>
          <p:cNvSpPr txBox="1">
            <a:spLocks/>
          </p:cNvSpPr>
          <p:nvPr/>
        </p:nvSpPr>
        <p:spPr bwMode="auto">
          <a:xfrm>
            <a:off x="555144" y="1199311"/>
            <a:ext cx="7750656" cy="1386662"/>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r>
              <a:rPr lang="en-US" sz="1800" dirty="0">
                <a:latin typeface="Calibri" panose="020F0502020204030204" pitchFamily="34" charset="0"/>
                <a:cs typeface="Calibri" panose="020F0502020204030204" pitchFamily="34" charset="0"/>
              </a:rPr>
              <a:t>TRANSP suggests </a:t>
            </a:r>
            <a:r>
              <a:rPr lang="en-US" sz="1800" dirty="0" err="1">
                <a:latin typeface="Calibri" panose="020F0502020204030204" pitchFamily="34" charset="0"/>
                <a:cs typeface="Calibri" panose="020F0502020204030204" pitchFamily="34" charset="0"/>
              </a:rPr>
              <a:t>q</a:t>
            </a:r>
            <a:r>
              <a:rPr lang="en-US" sz="1800" baseline="-25000" dirty="0" err="1">
                <a:latin typeface="Calibri" panose="020F0502020204030204" pitchFamily="34" charset="0"/>
                <a:cs typeface="Calibri" panose="020F0502020204030204" pitchFamily="34" charset="0"/>
              </a:rPr>
              <a:t>min</a:t>
            </a:r>
            <a:r>
              <a:rPr lang="en-US" sz="1800" dirty="0">
                <a:latin typeface="Calibri" panose="020F0502020204030204" pitchFamily="34" charset="0"/>
                <a:cs typeface="Calibri" panose="020F0502020204030204" pitchFamily="34" charset="0"/>
              </a:rPr>
              <a:t> &lt; 1, but experimental </a:t>
            </a:r>
            <a:r>
              <a:rPr lang="en-US" sz="1800" dirty="0" err="1">
                <a:latin typeface="Calibri" panose="020F0502020204030204" pitchFamily="34" charset="0"/>
                <a:cs typeface="Calibri" panose="020F0502020204030204" pitchFamily="34" charset="0"/>
              </a:rPr>
              <a:t>q</a:t>
            </a:r>
            <a:r>
              <a:rPr lang="en-US" sz="1800" baseline="-25000" dirty="0" err="1">
                <a:latin typeface="Calibri" panose="020F0502020204030204" pitchFamily="34" charset="0"/>
                <a:cs typeface="Calibri" panose="020F0502020204030204" pitchFamily="34" charset="0"/>
              </a:rPr>
              <a:t>min</a:t>
            </a:r>
            <a:r>
              <a:rPr lang="en-US" sz="1800" dirty="0">
                <a:latin typeface="Calibri" panose="020F0502020204030204" pitchFamily="34" charset="0"/>
                <a:cs typeface="Calibri" panose="020F0502020204030204" pitchFamily="34" charset="0"/>
              </a:rPr>
              <a:t> ~ 1 and no </a:t>
            </a:r>
            <a:r>
              <a:rPr lang="en-US" sz="1800" dirty="0" err="1">
                <a:latin typeface="Calibri" panose="020F0502020204030204" pitchFamily="34" charset="0"/>
                <a:cs typeface="Calibri" panose="020F0502020204030204" pitchFamily="34" charset="0"/>
              </a:rPr>
              <a:t>sawteeth</a:t>
            </a:r>
            <a:br>
              <a:rPr lang="en-US" sz="1800" dirty="0">
                <a:latin typeface="Calibri" panose="020F0502020204030204" pitchFamily="34" charset="0"/>
                <a:cs typeface="Calibri" panose="020F0502020204030204" pitchFamily="34" charset="0"/>
              </a:rPr>
            </a:br>
            <a:br>
              <a:rPr lang="en-US" sz="800" dirty="0">
                <a:latin typeface="Calibri" panose="020F0502020204030204" pitchFamily="34" charset="0"/>
                <a:cs typeface="Calibri" panose="020F0502020204030204" pitchFamily="34" charset="0"/>
              </a:rPr>
            </a:br>
            <a:r>
              <a:rPr lang="en-US" sz="800" dirty="0">
                <a:latin typeface="Calibri" panose="020F0502020204030204" pitchFamily="34" charset="0"/>
                <a:cs typeface="Calibri" panose="020F0502020204030204" pitchFamily="34" charset="0"/>
              </a:rPr>
              <a:t> </a:t>
            </a:r>
            <a:r>
              <a:rPr lang="en-US" sz="1800" dirty="0">
                <a:latin typeface="Calibri" panose="020F0502020204030204" pitchFamily="34" charset="0"/>
                <a:cs typeface="Calibri" panose="020F0502020204030204" pitchFamily="34" charset="0"/>
                <a:sym typeface="Wingdings" panose="05000000000000000000" pitchFamily="2" charset="2"/>
              </a:rPr>
              <a:t> </a:t>
            </a:r>
            <a:r>
              <a:rPr lang="en-US" sz="2200" b="1" dirty="0">
                <a:solidFill>
                  <a:schemeClr val="tx2"/>
                </a:solidFill>
                <a:latin typeface="Calibri" panose="020F0502020204030204" pitchFamily="34" charset="0"/>
                <a:cs typeface="Calibri" panose="020F0502020204030204" pitchFamily="34" charset="0"/>
                <a:sym typeface="Wingdings" panose="05000000000000000000" pitchFamily="2" charset="2"/>
              </a:rPr>
              <a:t>Evidence for flux pumping</a:t>
            </a:r>
            <a:endParaRPr lang="en-US" sz="2200" b="1" baseline="-25000" dirty="0">
              <a:solidFill>
                <a:schemeClr val="tx2"/>
              </a:solidFill>
              <a:latin typeface="Calibri" panose="020F0502020204030204" pitchFamily="34" charset="0"/>
              <a:cs typeface="Calibri" panose="020F0502020204030204" pitchFamily="34" charset="0"/>
            </a:endParaRPr>
          </a:p>
          <a:p>
            <a:pPr>
              <a:defRPr/>
            </a:pPr>
            <a:endParaRPr lang="en-US" sz="1800" dirty="0">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765E8963-F59C-00A4-7B7A-2343128E628C}"/>
              </a:ext>
            </a:extLst>
          </p:cNvPr>
          <p:cNvPicPr>
            <a:picLocks noChangeAspect="1"/>
          </p:cNvPicPr>
          <p:nvPr/>
        </p:nvPicPr>
        <p:blipFill>
          <a:blip r:embed="rId4"/>
          <a:stretch>
            <a:fillRect/>
          </a:stretch>
        </p:blipFill>
        <p:spPr>
          <a:xfrm>
            <a:off x="100525" y="2230056"/>
            <a:ext cx="5125152" cy="3846644"/>
          </a:xfrm>
          <a:prstGeom prst="rect">
            <a:avLst/>
          </a:prstGeom>
        </p:spPr>
      </p:pic>
    </p:spTree>
    <p:extLst>
      <p:ext uri="{BB962C8B-B14F-4D97-AF65-F5344CB8AC3E}">
        <p14:creationId xmlns:p14="http://schemas.microsoft.com/office/powerpoint/2010/main" val="172874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D1DBCC-17EC-4FCA-8AC5-F35F71D84D6F}"/>
              </a:ext>
            </a:extLst>
          </p:cNvPr>
          <p:cNvPicPr>
            <a:picLocks noChangeAspect="1"/>
          </p:cNvPicPr>
          <p:nvPr/>
        </p:nvPicPr>
        <p:blipFill>
          <a:blip r:embed="rId2"/>
          <a:stretch>
            <a:fillRect/>
          </a:stretch>
        </p:blipFill>
        <p:spPr>
          <a:xfrm>
            <a:off x="188208" y="2842373"/>
            <a:ext cx="5533324" cy="3627863"/>
          </a:xfrm>
          <a:prstGeom prst="rect">
            <a:avLst/>
          </a:prstGeom>
        </p:spPr>
      </p:pic>
      <p:sp>
        <p:nvSpPr>
          <p:cNvPr id="6" name="Title 5">
            <a:extLst>
              <a:ext uri="{FF2B5EF4-FFF2-40B4-BE49-F238E27FC236}">
                <a16:creationId xmlns:a16="http://schemas.microsoft.com/office/drawing/2014/main" id="{9146E836-8613-433C-9F04-661942B21F05}"/>
              </a:ext>
            </a:extLst>
          </p:cNvPr>
          <p:cNvSpPr>
            <a:spLocks noGrp="1"/>
          </p:cNvSpPr>
          <p:nvPr>
            <p:ph type="title"/>
          </p:nvPr>
        </p:nvSpPr>
        <p:spPr/>
        <p:txBody>
          <a:bodyPr/>
          <a:lstStyle/>
          <a:p>
            <a:r>
              <a:rPr lang="en-US" dirty="0"/>
              <a:t>3 pulses suggesting the presence flux pumping</a:t>
            </a:r>
          </a:p>
        </p:txBody>
      </p:sp>
      <p:sp>
        <p:nvSpPr>
          <p:cNvPr id="4" name="Footer Placeholder 3">
            <a:extLst>
              <a:ext uri="{FF2B5EF4-FFF2-40B4-BE49-F238E27FC236}">
                <a16:creationId xmlns:a16="http://schemas.microsoft.com/office/drawing/2014/main" id="{69901BB9-8B53-4DA8-A153-A5EDA5C8AB5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64806CD7-D70F-4490-98AC-2F685C25CD54}"/>
              </a:ext>
            </a:extLst>
          </p:cNvPr>
          <p:cNvSpPr>
            <a:spLocks noGrp="1"/>
          </p:cNvSpPr>
          <p:nvPr>
            <p:ph type="sldNum" sz="quarter" idx="12"/>
          </p:nvPr>
        </p:nvSpPr>
        <p:spPr/>
        <p:txBody>
          <a:bodyPr/>
          <a:lstStyle/>
          <a:p>
            <a:fld id="{ECE691D0-CC49-4FC7-9C4D-6112B0CB3A76}" type="slidenum">
              <a:rPr lang="de-DE" smtClean="0"/>
              <a:pPr/>
              <a:t>14</a:t>
            </a:fld>
            <a:endParaRPr lang="de-DE" dirty="0"/>
          </a:p>
        </p:txBody>
      </p:sp>
      <p:sp>
        <p:nvSpPr>
          <p:cNvPr id="9" name="Titel 1">
            <a:extLst>
              <a:ext uri="{FF2B5EF4-FFF2-40B4-BE49-F238E27FC236}">
                <a16:creationId xmlns:a16="http://schemas.microsoft.com/office/drawing/2014/main" id="{94773A2B-DC88-4E50-8D16-8FC1B66F8DD5}"/>
              </a:ext>
            </a:extLst>
          </p:cNvPr>
          <p:cNvSpPr txBox="1">
            <a:spLocks/>
          </p:cNvSpPr>
          <p:nvPr/>
        </p:nvSpPr>
        <p:spPr>
          <a:xfrm>
            <a:off x="1250950" y="1223963"/>
            <a:ext cx="7543800" cy="3429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endParaRPr lang="de-DE" sz="2800" dirty="0"/>
          </a:p>
        </p:txBody>
      </p:sp>
      <p:sp>
        <p:nvSpPr>
          <p:cNvPr id="28" name="TextBox 27">
            <a:extLst>
              <a:ext uri="{FF2B5EF4-FFF2-40B4-BE49-F238E27FC236}">
                <a16:creationId xmlns:a16="http://schemas.microsoft.com/office/drawing/2014/main" id="{E3C644A7-7327-4875-B541-4542243F47BE}"/>
              </a:ext>
            </a:extLst>
          </p:cNvPr>
          <p:cNvSpPr txBox="1"/>
          <p:nvPr/>
        </p:nvSpPr>
        <p:spPr>
          <a:xfrm>
            <a:off x="4970852" y="3046167"/>
            <a:ext cx="732893" cy="307777"/>
          </a:xfrm>
          <a:prstGeom prst="rect">
            <a:avLst/>
          </a:prstGeom>
          <a:noFill/>
        </p:spPr>
        <p:txBody>
          <a:bodyPr wrap="none" rtlCol="0">
            <a:spAutoFit/>
          </a:bodyPr>
          <a:lstStyle/>
          <a:p>
            <a:r>
              <a:rPr lang="en-US" sz="1400" dirty="0">
                <a:solidFill>
                  <a:schemeClr val="accent1"/>
                </a:solidFill>
              </a:rPr>
              <a:t>103818</a:t>
            </a:r>
          </a:p>
        </p:txBody>
      </p:sp>
      <p:sp>
        <p:nvSpPr>
          <p:cNvPr id="29" name="TextBox 28">
            <a:extLst>
              <a:ext uri="{FF2B5EF4-FFF2-40B4-BE49-F238E27FC236}">
                <a16:creationId xmlns:a16="http://schemas.microsoft.com/office/drawing/2014/main" id="{FDC3CE04-293A-49C2-AA80-2947BB17CF36}"/>
              </a:ext>
            </a:extLst>
          </p:cNvPr>
          <p:cNvSpPr txBox="1"/>
          <p:nvPr/>
        </p:nvSpPr>
        <p:spPr>
          <a:xfrm>
            <a:off x="4968966" y="2851629"/>
            <a:ext cx="732893" cy="307777"/>
          </a:xfrm>
          <a:prstGeom prst="rect">
            <a:avLst/>
          </a:prstGeom>
          <a:noFill/>
        </p:spPr>
        <p:txBody>
          <a:bodyPr wrap="none" rtlCol="0">
            <a:spAutoFit/>
          </a:bodyPr>
          <a:lstStyle/>
          <a:p>
            <a:r>
              <a:rPr lang="en-US" sz="1400" dirty="0">
                <a:solidFill>
                  <a:srgbClr val="FF0000"/>
                </a:solidFill>
              </a:rPr>
              <a:t>103110</a:t>
            </a:r>
          </a:p>
        </p:txBody>
      </p:sp>
      <p:sp>
        <p:nvSpPr>
          <p:cNvPr id="30" name="Content Placeholder 2">
            <a:extLst>
              <a:ext uri="{FF2B5EF4-FFF2-40B4-BE49-F238E27FC236}">
                <a16:creationId xmlns:a16="http://schemas.microsoft.com/office/drawing/2014/main" id="{CF141B95-67AE-4097-85C1-1DBF18F1EEED}"/>
              </a:ext>
            </a:extLst>
          </p:cNvPr>
          <p:cNvSpPr txBox="1">
            <a:spLocks/>
          </p:cNvSpPr>
          <p:nvPr/>
        </p:nvSpPr>
        <p:spPr bwMode="auto">
          <a:xfrm>
            <a:off x="555144" y="1199311"/>
            <a:ext cx="8544406" cy="1238224"/>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sz="1800" dirty="0">
                <a:latin typeface="+mn-lt"/>
              </a:rPr>
              <a:t>Pulses relatively stable, some impurities, but scenario seems to be robust:</a:t>
            </a:r>
          </a:p>
          <a:p>
            <a:pPr marL="285750" indent="-285750">
              <a:buFont typeface="Arial" panose="020B0604020202020204" pitchFamily="34" charset="0"/>
              <a:buChar char="•"/>
            </a:pPr>
            <a:r>
              <a:rPr lang="en-US" sz="1800" b="1" dirty="0">
                <a:solidFill>
                  <a:schemeClr val="tx2"/>
                </a:solidFill>
                <a:latin typeface="+mn-lt"/>
              </a:rPr>
              <a:t>1/1 throughout</a:t>
            </a:r>
          </a:p>
          <a:p>
            <a:pPr marL="285750" indent="-285750">
              <a:buFont typeface="Arial" panose="020B0604020202020204" pitchFamily="34" charset="0"/>
              <a:buChar char="•"/>
            </a:pPr>
            <a:r>
              <a:rPr lang="en-US" sz="1800" b="1" dirty="0">
                <a:solidFill>
                  <a:schemeClr val="tx2"/>
                </a:solidFill>
                <a:latin typeface="+mn-lt"/>
              </a:rPr>
              <a:t>Reasonably constant </a:t>
            </a:r>
            <a:r>
              <a:rPr lang="el-GR" sz="1800" b="1" dirty="0">
                <a:solidFill>
                  <a:schemeClr val="tx2"/>
                </a:solidFill>
                <a:latin typeface="+mn-lt"/>
              </a:rPr>
              <a:t>β</a:t>
            </a:r>
            <a:endParaRPr lang="en-US" sz="1800" b="1" dirty="0">
              <a:solidFill>
                <a:schemeClr val="tx2"/>
              </a:solidFill>
              <a:latin typeface="+mn-lt"/>
            </a:endParaRPr>
          </a:p>
        </p:txBody>
      </p:sp>
    </p:spTree>
    <p:extLst>
      <p:ext uri="{BB962C8B-B14F-4D97-AF65-F5344CB8AC3E}">
        <p14:creationId xmlns:p14="http://schemas.microsoft.com/office/powerpoint/2010/main" val="3094558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9CAEC55-3279-4328-8244-09C0B7ADEEA4}"/>
              </a:ext>
            </a:extLst>
          </p:cNvPr>
          <p:cNvPicPr>
            <a:picLocks noChangeAspect="1"/>
          </p:cNvPicPr>
          <p:nvPr/>
        </p:nvPicPr>
        <p:blipFill>
          <a:blip r:embed="rId2"/>
          <a:stretch>
            <a:fillRect/>
          </a:stretch>
        </p:blipFill>
        <p:spPr>
          <a:xfrm>
            <a:off x="6402701" y="2355174"/>
            <a:ext cx="3952576" cy="2516257"/>
          </a:xfrm>
          <a:prstGeom prst="rect">
            <a:avLst/>
          </a:prstGeom>
        </p:spPr>
      </p:pic>
      <p:pic>
        <p:nvPicPr>
          <p:cNvPr id="3" name="Picture 2">
            <a:extLst>
              <a:ext uri="{FF2B5EF4-FFF2-40B4-BE49-F238E27FC236}">
                <a16:creationId xmlns:a16="http://schemas.microsoft.com/office/drawing/2014/main" id="{68D1DBCC-17EC-4FCA-8AC5-F35F71D84D6F}"/>
              </a:ext>
            </a:extLst>
          </p:cNvPr>
          <p:cNvPicPr>
            <a:picLocks noChangeAspect="1"/>
          </p:cNvPicPr>
          <p:nvPr/>
        </p:nvPicPr>
        <p:blipFill>
          <a:blip r:embed="rId3"/>
          <a:stretch>
            <a:fillRect/>
          </a:stretch>
        </p:blipFill>
        <p:spPr>
          <a:xfrm>
            <a:off x="188208" y="2842373"/>
            <a:ext cx="5533324" cy="3627863"/>
          </a:xfrm>
          <a:prstGeom prst="rect">
            <a:avLst/>
          </a:prstGeom>
        </p:spPr>
      </p:pic>
      <p:sp>
        <p:nvSpPr>
          <p:cNvPr id="6" name="Title 5">
            <a:extLst>
              <a:ext uri="{FF2B5EF4-FFF2-40B4-BE49-F238E27FC236}">
                <a16:creationId xmlns:a16="http://schemas.microsoft.com/office/drawing/2014/main" id="{9146E836-8613-433C-9F04-661942B21F05}"/>
              </a:ext>
            </a:extLst>
          </p:cNvPr>
          <p:cNvSpPr>
            <a:spLocks noGrp="1"/>
          </p:cNvSpPr>
          <p:nvPr>
            <p:ph type="title"/>
          </p:nvPr>
        </p:nvSpPr>
        <p:spPr/>
        <p:txBody>
          <a:bodyPr/>
          <a:lstStyle/>
          <a:p>
            <a:r>
              <a:rPr lang="en-US" dirty="0"/>
              <a:t>3 pulses suggesting the presence flux pumping</a:t>
            </a:r>
          </a:p>
        </p:txBody>
      </p:sp>
      <p:sp>
        <p:nvSpPr>
          <p:cNvPr id="4" name="Footer Placeholder 3">
            <a:extLst>
              <a:ext uri="{FF2B5EF4-FFF2-40B4-BE49-F238E27FC236}">
                <a16:creationId xmlns:a16="http://schemas.microsoft.com/office/drawing/2014/main" id="{69901BB9-8B53-4DA8-A153-A5EDA5C8AB5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64806CD7-D70F-4490-98AC-2F685C25CD54}"/>
              </a:ext>
            </a:extLst>
          </p:cNvPr>
          <p:cNvSpPr>
            <a:spLocks noGrp="1"/>
          </p:cNvSpPr>
          <p:nvPr>
            <p:ph type="sldNum" sz="quarter" idx="12"/>
          </p:nvPr>
        </p:nvSpPr>
        <p:spPr/>
        <p:txBody>
          <a:bodyPr/>
          <a:lstStyle/>
          <a:p>
            <a:fld id="{ECE691D0-CC49-4FC7-9C4D-6112B0CB3A76}" type="slidenum">
              <a:rPr lang="de-DE" smtClean="0"/>
              <a:pPr/>
              <a:t>15</a:t>
            </a:fld>
            <a:endParaRPr lang="de-DE" dirty="0"/>
          </a:p>
        </p:txBody>
      </p:sp>
      <p:sp>
        <p:nvSpPr>
          <p:cNvPr id="9" name="Titel 1">
            <a:extLst>
              <a:ext uri="{FF2B5EF4-FFF2-40B4-BE49-F238E27FC236}">
                <a16:creationId xmlns:a16="http://schemas.microsoft.com/office/drawing/2014/main" id="{94773A2B-DC88-4E50-8D16-8FC1B66F8DD5}"/>
              </a:ext>
            </a:extLst>
          </p:cNvPr>
          <p:cNvSpPr txBox="1">
            <a:spLocks/>
          </p:cNvSpPr>
          <p:nvPr/>
        </p:nvSpPr>
        <p:spPr>
          <a:xfrm>
            <a:off x="1250950" y="1223963"/>
            <a:ext cx="7543800" cy="342900"/>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endParaRPr lang="de-DE" sz="2800" dirty="0"/>
          </a:p>
        </p:txBody>
      </p:sp>
      <p:sp>
        <p:nvSpPr>
          <p:cNvPr id="24" name="Oval 23">
            <a:extLst>
              <a:ext uri="{FF2B5EF4-FFF2-40B4-BE49-F238E27FC236}">
                <a16:creationId xmlns:a16="http://schemas.microsoft.com/office/drawing/2014/main" id="{25585D96-4F16-4EED-AE9F-7D29B06BE7FF}"/>
              </a:ext>
            </a:extLst>
          </p:cNvPr>
          <p:cNvSpPr/>
          <p:nvPr/>
        </p:nvSpPr>
        <p:spPr>
          <a:xfrm>
            <a:off x="8398969" y="2685791"/>
            <a:ext cx="456741" cy="85847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cxnSp>
        <p:nvCxnSpPr>
          <p:cNvPr id="25" name="Straight Connector 24">
            <a:extLst>
              <a:ext uri="{FF2B5EF4-FFF2-40B4-BE49-F238E27FC236}">
                <a16:creationId xmlns:a16="http://schemas.microsoft.com/office/drawing/2014/main" id="{3E01DA4F-BFF9-4933-AA52-DF0BBFB7D710}"/>
              </a:ext>
            </a:extLst>
          </p:cNvPr>
          <p:cNvCxnSpPr>
            <a:cxnSpLocks/>
          </p:cNvCxnSpPr>
          <p:nvPr/>
        </p:nvCxnSpPr>
        <p:spPr>
          <a:xfrm>
            <a:off x="3626418" y="3957243"/>
            <a:ext cx="0" cy="108559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1861DBB-8F14-49AE-8181-A6A3151F95F6}"/>
              </a:ext>
            </a:extLst>
          </p:cNvPr>
          <p:cNvCxnSpPr>
            <a:cxnSpLocks/>
          </p:cNvCxnSpPr>
          <p:nvPr/>
        </p:nvCxnSpPr>
        <p:spPr>
          <a:xfrm flipV="1">
            <a:off x="3626418" y="4328160"/>
            <a:ext cx="3272984" cy="705155"/>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3C644A7-7327-4875-B541-4542243F47BE}"/>
              </a:ext>
            </a:extLst>
          </p:cNvPr>
          <p:cNvSpPr txBox="1"/>
          <p:nvPr/>
        </p:nvSpPr>
        <p:spPr>
          <a:xfrm>
            <a:off x="4970852" y="3046167"/>
            <a:ext cx="732893" cy="307777"/>
          </a:xfrm>
          <a:prstGeom prst="rect">
            <a:avLst/>
          </a:prstGeom>
          <a:noFill/>
        </p:spPr>
        <p:txBody>
          <a:bodyPr wrap="none" rtlCol="0">
            <a:spAutoFit/>
          </a:bodyPr>
          <a:lstStyle/>
          <a:p>
            <a:r>
              <a:rPr lang="en-US" sz="1400" dirty="0">
                <a:solidFill>
                  <a:schemeClr val="accent1"/>
                </a:solidFill>
              </a:rPr>
              <a:t>103818</a:t>
            </a:r>
          </a:p>
        </p:txBody>
      </p:sp>
      <p:sp>
        <p:nvSpPr>
          <p:cNvPr id="29" name="TextBox 28">
            <a:extLst>
              <a:ext uri="{FF2B5EF4-FFF2-40B4-BE49-F238E27FC236}">
                <a16:creationId xmlns:a16="http://schemas.microsoft.com/office/drawing/2014/main" id="{FDC3CE04-293A-49C2-AA80-2947BB17CF36}"/>
              </a:ext>
            </a:extLst>
          </p:cNvPr>
          <p:cNvSpPr txBox="1"/>
          <p:nvPr/>
        </p:nvSpPr>
        <p:spPr>
          <a:xfrm>
            <a:off x="4968966" y="2851629"/>
            <a:ext cx="732893" cy="307777"/>
          </a:xfrm>
          <a:prstGeom prst="rect">
            <a:avLst/>
          </a:prstGeom>
          <a:noFill/>
        </p:spPr>
        <p:txBody>
          <a:bodyPr wrap="none" rtlCol="0">
            <a:spAutoFit/>
          </a:bodyPr>
          <a:lstStyle/>
          <a:p>
            <a:r>
              <a:rPr lang="en-US" sz="1400" dirty="0">
                <a:solidFill>
                  <a:srgbClr val="FF0000"/>
                </a:solidFill>
              </a:rPr>
              <a:t>103110</a:t>
            </a:r>
          </a:p>
        </p:txBody>
      </p:sp>
      <p:sp>
        <p:nvSpPr>
          <p:cNvPr id="30" name="Content Placeholder 2">
            <a:extLst>
              <a:ext uri="{FF2B5EF4-FFF2-40B4-BE49-F238E27FC236}">
                <a16:creationId xmlns:a16="http://schemas.microsoft.com/office/drawing/2014/main" id="{CF141B95-67AE-4097-85C1-1DBF18F1EEED}"/>
              </a:ext>
            </a:extLst>
          </p:cNvPr>
          <p:cNvSpPr txBox="1">
            <a:spLocks/>
          </p:cNvSpPr>
          <p:nvPr/>
        </p:nvSpPr>
        <p:spPr bwMode="auto">
          <a:xfrm>
            <a:off x="555144" y="1199311"/>
            <a:ext cx="8544406" cy="1653338"/>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sz="1800" dirty="0">
                <a:latin typeface="+mn-lt"/>
              </a:rPr>
              <a:t>Pulses relatively stable, some impurities, but scenario seems to be robust:</a:t>
            </a:r>
          </a:p>
          <a:p>
            <a:pPr marL="285750" indent="-285750">
              <a:buFont typeface="Arial" panose="020B0604020202020204" pitchFamily="34" charset="0"/>
              <a:buChar char="•"/>
            </a:pPr>
            <a:r>
              <a:rPr lang="en-US" sz="1800" b="1" dirty="0">
                <a:solidFill>
                  <a:schemeClr val="tx2"/>
                </a:solidFill>
                <a:latin typeface="+mn-lt"/>
              </a:rPr>
              <a:t>1/1 throughout</a:t>
            </a:r>
          </a:p>
          <a:p>
            <a:pPr marL="285750" indent="-285750">
              <a:buFont typeface="Arial" panose="020B0604020202020204" pitchFamily="34" charset="0"/>
              <a:buChar char="•"/>
            </a:pPr>
            <a:r>
              <a:rPr lang="en-US" sz="1800" b="1" dirty="0">
                <a:solidFill>
                  <a:schemeClr val="tx2"/>
                </a:solidFill>
                <a:latin typeface="+mn-lt"/>
              </a:rPr>
              <a:t>Reasonably constant </a:t>
            </a:r>
            <a:r>
              <a:rPr lang="el-GR" sz="1800" b="1" dirty="0">
                <a:solidFill>
                  <a:schemeClr val="tx2"/>
                </a:solidFill>
                <a:latin typeface="+mn-lt"/>
              </a:rPr>
              <a:t>β</a:t>
            </a:r>
            <a:endParaRPr lang="en-US" sz="1800" b="1" dirty="0">
              <a:solidFill>
                <a:schemeClr val="tx2"/>
              </a:solidFill>
              <a:latin typeface="+mn-lt"/>
            </a:endParaRPr>
          </a:p>
          <a:p>
            <a:pPr marL="285750" indent="-285750">
              <a:buFont typeface="Arial" panose="020B0604020202020204" pitchFamily="34" charset="0"/>
              <a:buChar char="•"/>
            </a:pPr>
            <a:r>
              <a:rPr lang="en-US" sz="1800" b="1" dirty="0">
                <a:solidFill>
                  <a:schemeClr val="tx2"/>
                </a:solidFill>
                <a:latin typeface="+mn-lt"/>
              </a:rPr>
              <a:t>Caveat: 2 off-axis events (Double tearing mode?)</a:t>
            </a:r>
          </a:p>
        </p:txBody>
      </p:sp>
      <p:sp>
        <p:nvSpPr>
          <p:cNvPr id="11" name="Rectangle 10">
            <a:extLst>
              <a:ext uri="{FF2B5EF4-FFF2-40B4-BE49-F238E27FC236}">
                <a16:creationId xmlns:a16="http://schemas.microsoft.com/office/drawing/2014/main" id="{87E0DD41-6F7D-49DA-A7A6-ADAA8DAA6B33}"/>
              </a:ext>
            </a:extLst>
          </p:cNvPr>
          <p:cNvSpPr/>
          <p:nvPr/>
        </p:nvSpPr>
        <p:spPr>
          <a:xfrm>
            <a:off x="6899402" y="2409825"/>
            <a:ext cx="3435223" cy="191833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2DE25151-5BCB-4319-85FE-F83966148441}"/>
              </a:ext>
            </a:extLst>
          </p:cNvPr>
          <p:cNvCxnSpPr>
            <a:cxnSpLocks/>
          </p:cNvCxnSpPr>
          <p:nvPr/>
        </p:nvCxnSpPr>
        <p:spPr>
          <a:xfrm flipV="1">
            <a:off x="3621660" y="2421032"/>
            <a:ext cx="3272984" cy="158432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083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5A1FCF-2700-4F35-9A29-828D22E6EE64}"/>
              </a:ext>
            </a:extLst>
          </p:cNvPr>
          <p:cNvPicPr>
            <a:picLocks noChangeAspect="1"/>
          </p:cNvPicPr>
          <p:nvPr/>
        </p:nvPicPr>
        <p:blipFill>
          <a:blip r:embed="rId2"/>
          <a:stretch>
            <a:fillRect/>
          </a:stretch>
        </p:blipFill>
        <p:spPr>
          <a:xfrm>
            <a:off x="8333405" y="2311452"/>
            <a:ext cx="3853563" cy="3291840"/>
          </a:xfrm>
          <a:prstGeom prst="rect">
            <a:avLst/>
          </a:prstGeom>
        </p:spPr>
      </p:pic>
      <p:pic>
        <p:nvPicPr>
          <p:cNvPr id="2" name="Picture 1">
            <a:extLst>
              <a:ext uri="{FF2B5EF4-FFF2-40B4-BE49-F238E27FC236}">
                <a16:creationId xmlns:a16="http://schemas.microsoft.com/office/drawing/2014/main" id="{DBA9E2B6-5774-490B-B851-79DDDCEA3A51}"/>
              </a:ext>
            </a:extLst>
          </p:cNvPr>
          <p:cNvPicPr>
            <a:picLocks noChangeAspect="1"/>
          </p:cNvPicPr>
          <p:nvPr/>
        </p:nvPicPr>
        <p:blipFill>
          <a:blip r:embed="rId3"/>
          <a:stretch>
            <a:fillRect/>
          </a:stretch>
        </p:blipFill>
        <p:spPr>
          <a:xfrm>
            <a:off x="4607791" y="2311452"/>
            <a:ext cx="3728961" cy="3291840"/>
          </a:xfrm>
          <a:prstGeom prst="rect">
            <a:avLst/>
          </a:prstGeom>
        </p:spPr>
      </p:pic>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16</a:t>
            </a:fld>
            <a:endParaRPr lang="de-DE" dirty="0"/>
          </a:p>
        </p:txBody>
      </p:sp>
      <p:sp>
        <p:nvSpPr>
          <p:cNvPr id="9" name="TextBox 8">
            <a:extLst>
              <a:ext uri="{FF2B5EF4-FFF2-40B4-BE49-F238E27FC236}">
                <a16:creationId xmlns:a16="http://schemas.microsoft.com/office/drawing/2014/main" id="{9740F770-96A1-4265-9BAA-92DCD25E985E}"/>
              </a:ext>
            </a:extLst>
          </p:cNvPr>
          <p:cNvSpPr txBox="1"/>
          <p:nvPr/>
        </p:nvSpPr>
        <p:spPr>
          <a:xfrm>
            <a:off x="7581416" y="2091531"/>
            <a:ext cx="732893" cy="307777"/>
          </a:xfrm>
          <a:prstGeom prst="rect">
            <a:avLst/>
          </a:prstGeom>
          <a:noFill/>
        </p:spPr>
        <p:txBody>
          <a:bodyPr wrap="none" rtlCol="0">
            <a:spAutoFit/>
          </a:bodyPr>
          <a:lstStyle/>
          <a:p>
            <a:r>
              <a:rPr lang="en-US" sz="1400" dirty="0"/>
              <a:t>103818</a:t>
            </a:r>
          </a:p>
        </p:txBody>
      </p:sp>
      <p:sp>
        <p:nvSpPr>
          <p:cNvPr id="10" name="TextBox 9">
            <a:extLst>
              <a:ext uri="{FF2B5EF4-FFF2-40B4-BE49-F238E27FC236}">
                <a16:creationId xmlns:a16="http://schemas.microsoft.com/office/drawing/2014/main" id="{1F3268D3-DACA-4BF8-A11D-DB347E5B1F66}"/>
              </a:ext>
            </a:extLst>
          </p:cNvPr>
          <p:cNvSpPr txBox="1"/>
          <p:nvPr/>
        </p:nvSpPr>
        <p:spPr>
          <a:xfrm>
            <a:off x="11412890" y="2091531"/>
            <a:ext cx="732893" cy="307777"/>
          </a:xfrm>
          <a:prstGeom prst="rect">
            <a:avLst/>
          </a:prstGeom>
          <a:noFill/>
        </p:spPr>
        <p:txBody>
          <a:bodyPr wrap="none" rtlCol="0">
            <a:spAutoFit/>
          </a:bodyPr>
          <a:lstStyle/>
          <a:p>
            <a:r>
              <a:rPr lang="en-US" sz="1400" dirty="0"/>
              <a:t>105293</a:t>
            </a:r>
          </a:p>
        </p:txBody>
      </p:sp>
      <p:sp>
        <p:nvSpPr>
          <p:cNvPr id="13" name="Content Placeholder 2">
            <a:extLst>
              <a:ext uri="{FF2B5EF4-FFF2-40B4-BE49-F238E27FC236}">
                <a16:creationId xmlns:a16="http://schemas.microsoft.com/office/drawing/2014/main" id="{BD2D3978-8119-4760-81C9-AC35356FFF9F}"/>
              </a:ext>
            </a:extLst>
          </p:cNvPr>
          <p:cNvSpPr txBox="1">
            <a:spLocks/>
          </p:cNvSpPr>
          <p:nvPr/>
        </p:nvSpPr>
        <p:spPr bwMode="auto">
          <a:xfrm>
            <a:off x="555144" y="1199311"/>
            <a:ext cx="8544406" cy="2406621"/>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marL="285750" indent="-285750">
              <a:buFont typeface="Arial" panose="020B0604020202020204" pitchFamily="34" charset="0"/>
              <a:buChar char="•"/>
            </a:pPr>
            <a:r>
              <a:rPr lang="en-US" sz="1800" dirty="0">
                <a:latin typeface="+mn-lt"/>
              </a:rPr>
              <a:t>Off-axis events with clear </a:t>
            </a:r>
            <a:br>
              <a:rPr lang="en-US" sz="1800" dirty="0">
                <a:latin typeface="+mn-lt"/>
              </a:rPr>
            </a:br>
            <a:r>
              <a:rPr lang="en-US" sz="1800" dirty="0">
                <a:latin typeface="+mn-lt"/>
              </a:rPr>
              <a:t>inversion radius</a:t>
            </a:r>
          </a:p>
          <a:p>
            <a:pPr marL="285750" indent="-285750">
              <a:buFont typeface="Arial" panose="020B0604020202020204" pitchFamily="34" charset="0"/>
              <a:buChar char="•"/>
            </a:pPr>
            <a:r>
              <a:rPr lang="en-US" sz="1800" dirty="0">
                <a:latin typeface="+mn-lt"/>
              </a:rPr>
              <a:t>Density below ECE cutoff</a:t>
            </a:r>
          </a:p>
          <a:p>
            <a:pPr marL="285750" indent="-285750">
              <a:buFont typeface="Arial" panose="020B0604020202020204" pitchFamily="34" charset="0"/>
              <a:buChar char="•"/>
            </a:pPr>
            <a:r>
              <a:rPr lang="en-US" sz="1800" dirty="0">
                <a:latin typeface="+mn-lt"/>
              </a:rPr>
              <a:t>Appears to be double tearing mode</a:t>
            </a:r>
          </a:p>
          <a:p>
            <a:pPr marL="285750" indent="-285750">
              <a:buFont typeface="Arial" panose="020B0604020202020204" pitchFamily="34" charset="0"/>
              <a:buChar char="•"/>
            </a:pPr>
            <a:endParaRPr lang="en-US" sz="1800" dirty="0">
              <a:latin typeface="+mn-lt"/>
            </a:endParaRPr>
          </a:p>
          <a:p>
            <a:pPr>
              <a:defRPr/>
            </a:pPr>
            <a:endParaRPr lang="en-US" sz="1800" dirty="0">
              <a:latin typeface="+mn-lt"/>
              <a:cs typeface="Calibri" panose="020F0502020204030204" pitchFamily="34" charset="0"/>
            </a:endParaRPr>
          </a:p>
        </p:txBody>
      </p:sp>
      <p:sp>
        <p:nvSpPr>
          <p:cNvPr id="8" name="TextBox 7">
            <a:extLst>
              <a:ext uri="{FF2B5EF4-FFF2-40B4-BE49-F238E27FC236}">
                <a16:creationId xmlns:a16="http://schemas.microsoft.com/office/drawing/2014/main" id="{B7D7598F-7292-43AE-BDC7-C792963958A7}"/>
              </a:ext>
            </a:extLst>
          </p:cNvPr>
          <p:cNvSpPr txBox="1"/>
          <p:nvPr/>
        </p:nvSpPr>
        <p:spPr>
          <a:xfrm>
            <a:off x="6889271" y="2633288"/>
            <a:ext cx="1384290" cy="369332"/>
          </a:xfrm>
          <a:prstGeom prst="rect">
            <a:avLst/>
          </a:prstGeom>
          <a:noFill/>
        </p:spPr>
        <p:txBody>
          <a:bodyPr wrap="none" rtlCol="0">
            <a:spAutoFit/>
          </a:bodyPr>
          <a:lstStyle/>
          <a:p>
            <a:pPr algn="l"/>
            <a:r>
              <a:rPr lang="en-US" dirty="0"/>
              <a:t>Before event</a:t>
            </a:r>
          </a:p>
        </p:txBody>
      </p:sp>
      <p:sp>
        <p:nvSpPr>
          <p:cNvPr id="12" name="TextBox 11">
            <a:extLst>
              <a:ext uri="{FF2B5EF4-FFF2-40B4-BE49-F238E27FC236}">
                <a16:creationId xmlns:a16="http://schemas.microsoft.com/office/drawing/2014/main" id="{13FEE802-12D1-4D77-B03C-7770DD1B046A}"/>
              </a:ext>
            </a:extLst>
          </p:cNvPr>
          <p:cNvSpPr txBox="1"/>
          <p:nvPr/>
        </p:nvSpPr>
        <p:spPr>
          <a:xfrm>
            <a:off x="6889271" y="2889031"/>
            <a:ext cx="1239442" cy="369332"/>
          </a:xfrm>
          <a:prstGeom prst="rect">
            <a:avLst/>
          </a:prstGeom>
          <a:noFill/>
        </p:spPr>
        <p:txBody>
          <a:bodyPr wrap="none" rtlCol="0">
            <a:spAutoFit/>
          </a:bodyPr>
          <a:lstStyle/>
          <a:p>
            <a:pPr algn="l"/>
            <a:r>
              <a:rPr lang="en-US" dirty="0">
                <a:solidFill>
                  <a:srgbClr val="CA4147"/>
                </a:solidFill>
              </a:rPr>
              <a:t>After event</a:t>
            </a:r>
          </a:p>
        </p:txBody>
      </p:sp>
      <p:sp>
        <p:nvSpPr>
          <p:cNvPr id="14" name="TextBox 13">
            <a:extLst>
              <a:ext uri="{FF2B5EF4-FFF2-40B4-BE49-F238E27FC236}">
                <a16:creationId xmlns:a16="http://schemas.microsoft.com/office/drawing/2014/main" id="{755D2FB5-4592-4C8E-889F-9946375328C8}"/>
              </a:ext>
            </a:extLst>
          </p:cNvPr>
          <p:cNvSpPr txBox="1"/>
          <p:nvPr/>
        </p:nvSpPr>
        <p:spPr>
          <a:xfrm>
            <a:off x="10671955" y="2633288"/>
            <a:ext cx="1384290" cy="369332"/>
          </a:xfrm>
          <a:prstGeom prst="rect">
            <a:avLst/>
          </a:prstGeom>
          <a:noFill/>
        </p:spPr>
        <p:txBody>
          <a:bodyPr wrap="none" rtlCol="0">
            <a:spAutoFit/>
          </a:bodyPr>
          <a:lstStyle/>
          <a:p>
            <a:pPr algn="l"/>
            <a:r>
              <a:rPr lang="en-US" dirty="0"/>
              <a:t>Before event</a:t>
            </a:r>
          </a:p>
        </p:txBody>
      </p:sp>
      <p:sp>
        <p:nvSpPr>
          <p:cNvPr id="15" name="TextBox 14">
            <a:extLst>
              <a:ext uri="{FF2B5EF4-FFF2-40B4-BE49-F238E27FC236}">
                <a16:creationId xmlns:a16="http://schemas.microsoft.com/office/drawing/2014/main" id="{5D219165-358C-4887-9A40-C130650DFE92}"/>
              </a:ext>
            </a:extLst>
          </p:cNvPr>
          <p:cNvSpPr txBox="1"/>
          <p:nvPr/>
        </p:nvSpPr>
        <p:spPr>
          <a:xfrm>
            <a:off x="10671955" y="2889031"/>
            <a:ext cx="1239442" cy="369332"/>
          </a:xfrm>
          <a:prstGeom prst="rect">
            <a:avLst/>
          </a:prstGeom>
          <a:noFill/>
        </p:spPr>
        <p:txBody>
          <a:bodyPr wrap="none" rtlCol="0">
            <a:spAutoFit/>
          </a:bodyPr>
          <a:lstStyle/>
          <a:p>
            <a:pPr algn="l"/>
            <a:r>
              <a:rPr lang="en-US" dirty="0">
                <a:solidFill>
                  <a:srgbClr val="CA4147"/>
                </a:solidFill>
              </a:rPr>
              <a:t>After event</a:t>
            </a:r>
          </a:p>
        </p:txBody>
      </p:sp>
      <p:sp>
        <p:nvSpPr>
          <p:cNvPr id="11" name="TextBox 10">
            <a:extLst>
              <a:ext uri="{FF2B5EF4-FFF2-40B4-BE49-F238E27FC236}">
                <a16:creationId xmlns:a16="http://schemas.microsoft.com/office/drawing/2014/main" id="{06CF8BAD-BC29-4DA8-AB6D-24140D265C51}"/>
              </a:ext>
            </a:extLst>
          </p:cNvPr>
          <p:cNvSpPr txBox="1"/>
          <p:nvPr/>
        </p:nvSpPr>
        <p:spPr>
          <a:xfrm>
            <a:off x="5164447" y="1665993"/>
            <a:ext cx="2885149" cy="461665"/>
          </a:xfrm>
          <a:prstGeom prst="rect">
            <a:avLst/>
          </a:prstGeom>
          <a:noFill/>
        </p:spPr>
        <p:txBody>
          <a:bodyPr wrap="none" rtlCol="0">
            <a:spAutoFit/>
          </a:bodyPr>
          <a:lstStyle/>
          <a:p>
            <a:pPr algn="l"/>
            <a:r>
              <a:rPr lang="en-US" sz="2400" b="1" dirty="0"/>
              <a:t>Double tearing mode</a:t>
            </a:r>
          </a:p>
        </p:txBody>
      </p:sp>
      <p:sp>
        <p:nvSpPr>
          <p:cNvPr id="16" name="TextBox 15">
            <a:extLst>
              <a:ext uri="{FF2B5EF4-FFF2-40B4-BE49-F238E27FC236}">
                <a16:creationId xmlns:a16="http://schemas.microsoft.com/office/drawing/2014/main" id="{D3F1C2C5-29A0-47D6-BC0B-55EFE28987F7}"/>
              </a:ext>
            </a:extLst>
          </p:cNvPr>
          <p:cNvSpPr txBox="1"/>
          <p:nvPr/>
        </p:nvSpPr>
        <p:spPr>
          <a:xfrm>
            <a:off x="8995223" y="1663997"/>
            <a:ext cx="2895473" cy="461665"/>
          </a:xfrm>
          <a:prstGeom prst="rect">
            <a:avLst/>
          </a:prstGeom>
          <a:noFill/>
        </p:spPr>
        <p:txBody>
          <a:bodyPr wrap="none" rtlCol="0">
            <a:spAutoFit/>
          </a:bodyPr>
          <a:lstStyle/>
          <a:p>
            <a:pPr algn="l"/>
            <a:r>
              <a:rPr lang="en-US" sz="2400" b="1" dirty="0"/>
              <a:t>Sawtooth (reference)</a:t>
            </a:r>
          </a:p>
        </p:txBody>
      </p:sp>
    </p:spTree>
    <p:extLst>
      <p:ext uri="{BB962C8B-B14F-4D97-AF65-F5344CB8AC3E}">
        <p14:creationId xmlns:p14="http://schemas.microsoft.com/office/powerpoint/2010/main" val="969808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C106D451-C39A-4708-B909-A78203EF8B93}"/>
              </a:ext>
            </a:extLst>
          </p:cNvPr>
          <p:cNvPicPr>
            <a:picLocks noChangeAspect="1"/>
          </p:cNvPicPr>
          <p:nvPr/>
        </p:nvPicPr>
        <p:blipFill rotWithShape="1">
          <a:blip r:embed="rId2"/>
          <a:srcRect l="7851" t="1" r="-138" b="6818"/>
          <a:stretch/>
        </p:blipFill>
        <p:spPr>
          <a:xfrm>
            <a:off x="5120640" y="1074585"/>
            <a:ext cx="6949440" cy="4297680"/>
          </a:xfrm>
          <a:prstGeom prst="rect">
            <a:avLst/>
          </a:prstGeom>
        </p:spPr>
      </p:pic>
      <p:sp>
        <p:nvSpPr>
          <p:cNvPr id="68" name="Rectangle 67">
            <a:extLst>
              <a:ext uri="{FF2B5EF4-FFF2-40B4-BE49-F238E27FC236}">
                <a16:creationId xmlns:a16="http://schemas.microsoft.com/office/drawing/2014/main" id="{8B62558A-86A1-4A14-8399-A80C4953EAE0}"/>
              </a:ext>
            </a:extLst>
          </p:cNvPr>
          <p:cNvSpPr/>
          <p:nvPr/>
        </p:nvSpPr>
        <p:spPr>
          <a:xfrm>
            <a:off x="4393730" y="3149944"/>
            <a:ext cx="7798270" cy="33525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a:xfrm>
            <a:off x="983432" y="192515"/>
            <a:ext cx="9451776" cy="457200"/>
          </a:xfrm>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17</a:t>
            </a:fld>
            <a:endParaRPr lang="de-DE" dirty="0"/>
          </a:p>
        </p:txBody>
      </p:sp>
      <p:sp>
        <p:nvSpPr>
          <p:cNvPr id="8" name="Content Placeholder 1">
            <a:extLst>
              <a:ext uri="{FF2B5EF4-FFF2-40B4-BE49-F238E27FC236}">
                <a16:creationId xmlns:a16="http://schemas.microsoft.com/office/drawing/2014/main" id="{B790ACD3-BF49-4515-BC05-558800F6E7A9}"/>
              </a:ext>
            </a:extLst>
          </p:cNvPr>
          <p:cNvSpPr txBox="1">
            <a:spLocks/>
          </p:cNvSpPr>
          <p:nvPr/>
        </p:nvSpPr>
        <p:spPr>
          <a:xfrm>
            <a:off x="658812" y="974726"/>
            <a:ext cx="10837863" cy="4843462"/>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pPr marL="285750" indent="-285750">
              <a:buFont typeface="Arial" panose="020B0604020202020204" pitchFamily="34" charset="0"/>
              <a:buChar char="•"/>
            </a:pPr>
            <a:endParaRPr lang="en-US" dirty="0"/>
          </a:p>
        </p:txBody>
      </p:sp>
      <p:cxnSp>
        <p:nvCxnSpPr>
          <p:cNvPr id="25" name="Straight Connector 24">
            <a:extLst>
              <a:ext uri="{FF2B5EF4-FFF2-40B4-BE49-F238E27FC236}">
                <a16:creationId xmlns:a16="http://schemas.microsoft.com/office/drawing/2014/main" id="{9C39221D-10B3-D169-82EA-49B0D394B6F2}"/>
              </a:ext>
            </a:extLst>
          </p:cNvPr>
          <p:cNvCxnSpPr>
            <a:cxnSpLocks/>
            <a:endCxn id="16" idx="0"/>
          </p:cNvCxnSpPr>
          <p:nvPr/>
        </p:nvCxnSpPr>
        <p:spPr>
          <a:xfrm>
            <a:off x="9104376" y="1004260"/>
            <a:ext cx="0" cy="411028"/>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754D0F-FDB2-4A2C-8A1B-F1BEFCF4A867}"/>
              </a:ext>
            </a:extLst>
          </p:cNvPr>
          <p:cNvSpPr/>
          <p:nvPr/>
        </p:nvSpPr>
        <p:spPr>
          <a:xfrm>
            <a:off x="5132832" y="1415288"/>
            <a:ext cx="457200" cy="1750016"/>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5" name="Rectangle 14">
            <a:extLst>
              <a:ext uri="{FF2B5EF4-FFF2-40B4-BE49-F238E27FC236}">
                <a16:creationId xmlns:a16="http://schemas.microsoft.com/office/drawing/2014/main" id="{FE1992AC-34F2-48B8-B9C7-415F8B431BB8}"/>
              </a:ext>
            </a:extLst>
          </p:cNvPr>
          <p:cNvSpPr/>
          <p:nvPr/>
        </p:nvSpPr>
        <p:spPr>
          <a:xfrm>
            <a:off x="6803554" y="1415288"/>
            <a:ext cx="676656" cy="1750016"/>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6" name="Rectangle 15">
            <a:extLst>
              <a:ext uri="{FF2B5EF4-FFF2-40B4-BE49-F238E27FC236}">
                <a16:creationId xmlns:a16="http://schemas.microsoft.com/office/drawing/2014/main" id="{753474EC-195C-4F5E-9EB6-6B34B440B31A}"/>
              </a:ext>
            </a:extLst>
          </p:cNvPr>
          <p:cNvSpPr/>
          <p:nvPr/>
        </p:nvSpPr>
        <p:spPr>
          <a:xfrm>
            <a:off x="8766048" y="1415288"/>
            <a:ext cx="676656" cy="1750016"/>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7" name="TextBox 16">
            <a:extLst>
              <a:ext uri="{FF2B5EF4-FFF2-40B4-BE49-F238E27FC236}">
                <a16:creationId xmlns:a16="http://schemas.microsoft.com/office/drawing/2014/main" id="{2F738598-F3F6-4E49-A4F3-DA632EEFB80A}"/>
              </a:ext>
            </a:extLst>
          </p:cNvPr>
          <p:cNvSpPr txBox="1"/>
          <p:nvPr/>
        </p:nvSpPr>
        <p:spPr>
          <a:xfrm>
            <a:off x="10203638" y="871029"/>
            <a:ext cx="856004" cy="294953"/>
          </a:xfrm>
          <a:prstGeom prst="rect">
            <a:avLst/>
          </a:prstGeom>
          <a:noFill/>
          <a:ln>
            <a:solidFill>
              <a:schemeClr val="tx1"/>
            </a:solidFill>
          </a:ln>
        </p:spPr>
        <p:txBody>
          <a:bodyPr wrap="none" lIns="0" tIns="0" rIns="0" bIns="0" rtlCol="0" anchor="t" anchorCtr="0">
            <a:spAutoFit/>
          </a:bodyPr>
          <a:lstStyle/>
          <a:p>
            <a:pPr algn="l">
              <a:lnSpc>
                <a:spcPts val="2300"/>
              </a:lnSpc>
              <a:spcBef>
                <a:spcPts val="1150"/>
              </a:spcBef>
            </a:pPr>
            <a:r>
              <a:rPr lang="en-US" sz="2000" dirty="0"/>
              <a:t>103818</a:t>
            </a:r>
          </a:p>
        </p:txBody>
      </p:sp>
      <p:sp>
        <p:nvSpPr>
          <p:cNvPr id="20" name="TextBox 19">
            <a:extLst>
              <a:ext uri="{FF2B5EF4-FFF2-40B4-BE49-F238E27FC236}">
                <a16:creationId xmlns:a16="http://schemas.microsoft.com/office/drawing/2014/main" id="{446F8620-4764-4B17-97AA-460C4069032B}"/>
              </a:ext>
            </a:extLst>
          </p:cNvPr>
          <p:cNvSpPr txBox="1"/>
          <p:nvPr/>
        </p:nvSpPr>
        <p:spPr>
          <a:xfrm>
            <a:off x="4800369" y="1212253"/>
            <a:ext cx="432720" cy="297454"/>
          </a:xfrm>
          <a:prstGeom prst="rect">
            <a:avLst/>
          </a:prstGeom>
          <a:noFill/>
        </p:spPr>
        <p:txBody>
          <a:bodyPr wrap="square" rtlCol="0">
            <a:spAutoFit/>
          </a:bodyPr>
          <a:lstStyle/>
          <a:p>
            <a:pPr algn="ctr"/>
            <a:r>
              <a:rPr lang="en-US" sz="1333" dirty="0"/>
              <a:t>5</a:t>
            </a:r>
          </a:p>
        </p:txBody>
      </p:sp>
      <p:sp>
        <p:nvSpPr>
          <p:cNvPr id="22" name="TextBox 21">
            <a:extLst>
              <a:ext uri="{FF2B5EF4-FFF2-40B4-BE49-F238E27FC236}">
                <a16:creationId xmlns:a16="http://schemas.microsoft.com/office/drawing/2014/main" id="{8977DCEA-1D56-4764-9414-808D8DA6576B}"/>
              </a:ext>
            </a:extLst>
          </p:cNvPr>
          <p:cNvSpPr txBox="1"/>
          <p:nvPr/>
        </p:nvSpPr>
        <p:spPr>
          <a:xfrm>
            <a:off x="4800369" y="1765315"/>
            <a:ext cx="432720" cy="297454"/>
          </a:xfrm>
          <a:prstGeom prst="rect">
            <a:avLst/>
          </a:prstGeom>
          <a:noFill/>
        </p:spPr>
        <p:txBody>
          <a:bodyPr wrap="square" rtlCol="0">
            <a:spAutoFit/>
          </a:bodyPr>
          <a:lstStyle/>
          <a:p>
            <a:pPr algn="ctr"/>
            <a:r>
              <a:rPr lang="en-US" sz="1333" dirty="0"/>
              <a:t>4</a:t>
            </a:r>
          </a:p>
        </p:txBody>
      </p:sp>
      <p:sp>
        <p:nvSpPr>
          <p:cNvPr id="24" name="TextBox 23">
            <a:extLst>
              <a:ext uri="{FF2B5EF4-FFF2-40B4-BE49-F238E27FC236}">
                <a16:creationId xmlns:a16="http://schemas.microsoft.com/office/drawing/2014/main" id="{5FCD76EC-B395-4E32-AAA8-88F8ED76A8E7}"/>
              </a:ext>
            </a:extLst>
          </p:cNvPr>
          <p:cNvSpPr txBox="1"/>
          <p:nvPr/>
        </p:nvSpPr>
        <p:spPr>
          <a:xfrm>
            <a:off x="6039710" y="3110281"/>
            <a:ext cx="432720" cy="297454"/>
          </a:xfrm>
          <a:prstGeom prst="rect">
            <a:avLst/>
          </a:prstGeom>
          <a:noFill/>
        </p:spPr>
        <p:txBody>
          <a:bodyPr wrap="square" rtlCol="0">
            <a:spAutoFit/>
          </a:bodyPr>
          <a:lstStyle/>
          <a:p>
            <a:pPr algn="ctr"/>
            <a:r>
              <a:rPr lang="en-US" sz="1333" dirty="0"/>
              <a:t>7</a:t>
            </a:r>
          </a:p>
        </p:txBody>
      </p:sp>
      <p:sp>
        <p:nvSpPr>
          <p:cNvPr id="26" name="TextBox 25">
            <a:extLst>
              <a:ext uri="{FF2B5EF4-FFF2-40B4-BE49-F238E27FC236}">
                <a16:creationId xmlns:a16="http://schemas.microsoft.com/office/drawing/2014/main" id="{525E300C-DA7E-4E89-A6F4-E0027663D7F0}"/>
              </a:ext>
            </a:extLst>
          </p:cNvPr>
          <p:cNvSpPr txBox="1"/>
          <p:nvPr/>
        </p:nvSpPr>
        <p:spPr>
          <a:xfrm>
            <a:off x="8270613" y="3110281"/>
            <a:ext cx="432720" cy="297454"/>
          </a:xfrm>
          <a:prstGeom prst="rect">
            <a:avLst/>
          </a:prstGeom>
          <a:noFill/>
        </p:spPr>
        <p:txBody>
          <a:bodyPr wrap="square" rtlCol="0">
            <a:spAutoFit/>
          </a:bodyPr>
          <a:lstStyle/>
          <a:p>
            <a:pPr algn="ctr"/>
            <a:r>
              <a:rPr lang="en-US" sz="1333" dirty="0"/>
              <a:t>8</a:t>
            </a:r>
          </a:p>
        </p:txBody>
      </p:sp>
      <p:sp>
        <p:nvSpPr>
          <p:cNvPr id="27" name="TextBox 26">
            <a:extLst>
              <a:ext uri="{FF2B5EF4-FFF2-40B4-BE49-F238E27FC236}">
                <a16:creationId xmlns:a16="http://schemas.microsoft.com/office/drawing/2014/main" id="{26468FD4-09C8-426C-8263-5396F1C4296F}"/>
              </a:ext>
            </a:extLst>
          </p:cNvPr>
          <p:cNvSpPr txBox="1"/>
          <p:nvPr/>
        </p:nvSpPr>
        <p:spPr>
          <a:xfrm>
            <a:off x="10501516" y="3110281"/>
            <a:ext cx="432720" cy="297454"/>
          </a:xfrm>
          <a:prstGeom prst="rect">
            <a:avLst/>
          </a:prstGeom>
          <a:noFill/>
        </p:spPr>
        <p:txBody>
          <a:bodyPr wrap="square" rtlCol="0">
            <a:spAutoFit/>
          </a:bodyPr>
          <a:lstStyle/>
          <a:p>
            <a:pPr algn="ctr"/>
            <a:r>
              <a:rPr lang="en-US" sz="1333" dirty="0"/>
              <a:t>9</a:t>
            </a:r>
          </a:p>
        </p:txBody>
      </p:sp>
      <p:sp>
        <p:nvSpPr>
          <p:cNvPr id="28" name="TextBox 27">
            <a:extLst>
              <a:ext uri="{FF2B5EF4-FFF2-40B4-BE49-F238E27FC236}">
                <a16:creationId xmlns:a16="http://schemas.microsoft.com/office/drawing/2014/main" id="{4F924855-56A5-4D9E-A03A-A9C8D4090AD3}"/>
              </a:ext>
            </a:extLst>
          </p:cNvPr>
          <p:cNvSpPr txBox="1"/>
          <p:nvPr/>
        </p:nvSpPr>
        <p:spPr>
          <a:xfrm>
            <a:off x="4800369" y="2329204"/>
            <a:ext cx="432720" cy="297454"/>
          </a:xfrm>
          <a:prstGeom prst="rect">
            <a:avLst/>
          </a:prstGeom>
          <a:noFill/>
        </p:spPr>
        <p:txBody>
          <a:bodyPr wrap="square" rtlCol="0">
            <a:spAutoFit/>
          </a:bodyPr>
          <a:lstStyle/>
          <a:p>
            <a:pPr algn="ctr"/>
            <a:r>
              <a:rPr lang="en-US" sz="1333" dirty="0"/>
              <a:t>3</a:t>
            </a:r>
          </a:p>
        </p:txBody>
      </p:sp>
      <p:sp>
        <p:nvSpPr>
          <p:cNvPr id="29" name="TextBox 28">
            <a:extLst>
              <a:ext uri="{FF2B5EF4-FFF2-40B4-BE49-F238E27FC236}">
                <a16:creationId xmlns:a16="http://schemas.microsoft.com/office/drawing/2014/main" id="{8CF8B5B8-7411-4A1C-AFD8-909B5E6E4E46}"/>
              </a:ext>
            </a:extLst>
          </p:cNvPr>
          <p:cNvSpPr txBox="1"/>
          <p:nvPr/>
        </p:nvSpPr>
        <p:spPr>
          <a:xfrm>
            <a:off x="4800369" y="2867850"/>
            <a:ext cx="432720" cy="297454"/>
          </a:xfrm>
          <a:prstGeom prst="rect">
            <a:avLst/>
          </a:prstGeom>
          <a:noFill/>
        </p:spPr>
        <p:txBody>
          <a:bodyPr wrap="square" rtlCol="0">
            <a:spAutoFit/>
          </a:bodyPr>
          <a:lstStyle/>
          <a:p>
            <a:pPr algn="ctr"/>
            <a:r>
              <a:rPr lang="en-US" sz="1333" dirty="0"/>
              <a:t>2</a:t>
            </a:r>
          </a:p>
        </p:txBody>
      </p:sp>
      <p:sp>
        <p:nvSpPr>
          <p:cNvPr id="30" name="TextBox 29">
            <a:extLst>
              <a:ext uri="{FF2B5EF4-FFF2-40B4-BE49-F238E27FC236}">
                <a16:creationId xmlns:a16="http://schemas.microsoft.com/office/drawing/2014/main" id="{87F79500-5CB7-46D9-A4AB-64B1C21F4AE4}"/>
              </a:ext>
            </a:extLst>
          </p:cNvPr>
          <p:cNvSpPr txBox="1"/>
          <p:nvPr/>
        </p:nvSpPr>
        <p:spPr>
          <a:xfrm>
            <a:off x="8075782" y="3390131"/>
            <a:ext cx="822381" cy="297454"/>
          </a:xfrm>
          <a:prstGeom prst="rect">
            <a:avLst/>
          </a:prstGeom>
          <a:noFill/>
        </p:spPr>
        <p:txBody>
          <a:bodyPr wrap="square" rtlCol="0">
            <a:spAutoFit/>
          </a:bodyPr>
          <a:lstStyle/>
          <a:p>
            <a:r>
              <a:rPr lang="en-US" sz="1333" dirty="0"/>
              <a:t>Time [s]</a:t>
            </a:r>
          </a:p>
        </p:txBody>
      </p:sp>
      <p:sp>
        <p:nvSpPr>
          <p:cNvPr id="40" name="TextBox 39">
            <a:extLst>
              <a:ext uri="{FF2B5EF4-FFF2-40B4-BE49-F238E27FC236}">
                <a16:creationId xmlns:a16="http://schemas.microsoft.com/office/drawing/2014/main" id="{E303D1AC-CD13-48D1-A9C7-A2799C2665CF}"/>
              </a:ext>
            </a:extLst>
          </p:cNvPr>
          <p:cNvSpPr txBox="1"/>
          <p:nvPr/>
        </p:nvSpPr>
        <p:spPr>
          <a:xfrm rot="16200000">
            <a:off x="4123084" y="1972961"/>
            <a:ext cx="1285904" cy="297454"/>
          </a:xfrm>
          <a:prstGeom prst="rect">
            <a:avLst/>
          </a:prstGeom>
          <a:noFill/>
        </p:spPr>
        <p:txBody>
          <a:bodyPr wrap="square" rtlCol="0">
            <a:spAutoFit/>
          </a:bodyPr>
          <a:lstStyle/>
          <a:p>
            <a:pPr algn="ctr"/>
            <a:r>
              <a:rPr lang="en-US" sz="1333" dirty="0"/>
              <a:t>ECE    </a:t>
            </a:r>
            <a:r>
              <a:rPr lang="en-US" sz="1333" dirty="0" err="1"/>
              <a:t>T</a:t>
            </a:r>
            <a:r>
              <a:rPr lang="en-US" sz="1333" baseline="-25000" dirty="0" err="1"/>
              <a:t>e</a:t>
            </a:r>
            <a:r>
              <a:rPr lang="en-US" sz="1333" dirty="0"/>
              <a:t> [keV]</a:t>
            </a:r>
          </a:p>
        </p:txBody>
      </p:sp>
      <p:grpSp>
        <p:nvGrpSpPr>
          <p:cNvPr id="3" name="Group 2">
            <a:extLst>
              <a:ext uri="{FF2B5EF4-FFF2-40B4-BE49-F238E27FC236}">
                <a16:creationId xmlns:a16="http://schemas.microsoft.com/office/drawing/2014/main" id="{ECE98E37-2EAF-40B1-A707-9E4E240D4E87}"/>
              </a:ext>
            </a:extLst>
          </p:cNvPr>
          <p:cNvGrpSpPr/>
          <p:nvPr/>
        </p:nvGrpSpPr>
        <p:grpSpPr>
          <a:xfrm>
            <a:off x="595703" y="656890"/>
            <a:ext cx="3556501" cy="3496717"/>
            <a:chOff x="786899" y="3040075"/>
            <a:chExt cx="3556501" cy="3496717"/>
          </a:xfrm>
        </p:grpSpPr>
        <p:grpSp>
          <p:nvGrpSpPr>
            <p:cNvPr id="12" name="Group 11">
              <a:extLst>
                <a:ext uri="{FF2B5EF4-FFF2-40B4-BE49-F238E27FC236}">
                  <a16:creationId xmlns:a16="http://schemas.microsoft.com/office/drawing/2014/main" id="{AE62E8A4-B770-4B6F-9480-051DA5614E1E}"/>
                </a:ext>
              </a:extLst>
            </p:cNvPr>
            <p:cNvGrpSpPr/>
            <p:nvPr/>
          </p:nvGrpSpPr>
          <p:grpSpPr>
            <a:xfrm>
              <a:off x="786899" y="3040075"/>
              <a:ext cx="3556501" cy="3496717"/>
              <a:chOff x="786899" y="3040075"/>
              <a:chExt cx="3556501" cy="3496717"/>
            </a:xfrm>
          </p:grpSpPr>
          <p:pic>
            <p:nvPicPr>
              <p:cNvPr id="19" name="Picture 18">
                <a:extLst>
                  <a:ext uri="{FF2B5EF4-FFF2-40B4-BE49-F238E27FC236}">
                    <a16:creationId xmlns:a16="http://schemas.microsoft.com/office/drawing/2014/main" id="{29A8B5EC-9230-D757-88AA-10BAC8045AE0}"/>
                  </a:ext>
                </a:extLst>
              </p:cNvPr>
              <p:cNvPicPr>
                <a:picLocks noChangeAspect="1"/>
              </p:cNvPicPr>
              <p:nvPr/>
            </p:nvPicPr>
            <p:blipFill rotWithShape="1">
              <a:blip r:embed="rId3"/>
              <a:srcRect l="10641" r="-3166" b="9918"/>
              <a:stretch/>
            </p:blipFill>
            <p:spPr>
              <a:xfrm>
                <a:off x="1325880" y="3040075"/>
                <a:ext cx="3017520" cy="3108960"/>
              </a:xfrm>
              <a:prstGeom prst="rect">
                <a:avLst/>
              </a:prstGeom>
            </p:spPr>
          </p:pic>
          <p:sp>
            <p:nvSpPr>
              <p:cNvPr id="42" name="TextBox 41">
                <a:extLst>
                  <a:ext uri="{FF2B5EF4-FFF2-40B4-BE49-F238E27FC236}">
                    <a16:creationId xmlns:a16="http://schemas.microsoft.com/office/drawing/2014/main" id="{1B6BB667-5266-4910-B033-1F4125A233C1}"/>
                  </a:ext>
                </a:extLst>
              </p:cNvPr>
              <p:cNvSpPr txBox="1"/>
              <p:nvPr/>
            </p:nvSpPr>
            <p:spPr>
              <a:xfrm rot="16200000">
                <a:off x="524117" y="3654330"/>
                <a:ext cx="823018" cy="297454"/>
              </a:xfrm>
              <a:prstGeom prst="rect">
                <a:avLst/>
              </a:prstGeom>
              <a:noFill/>
            </p:spPr>
            <p:txBody>
              <a:bodyPr wrap="square" rtlCol="0">
                <a:spAutoFit/>
              </a:bodyPr>
              <a:lstStyle/>
              <a:p>
                <a:pPr algn="ctr"/>
                <a:r>
                  <a:rPr lang="en-US" sz="1333" dirty="0" err="1"/>
                  <a:t>T</a:t>
                </a:r>
                <a:r>
                  <a:rPr lang="en-US" sz="1333" baseline="-25000" dirty="0" err="1"/>
                  <a:t>e</a:t>
                </a:r>
                <a:r>
                  <a:rPr lang="en-US" sz="1333" dirty="0"/>
                  <a:t> [keV]</a:t>
                </a:r>
              </a:p>
            </p:txBody>
          </p:sp>
          <p:sp>
            <p:nvSpPr>
              <p:cNvPr id="43" name="TextBox 42">
                <a:extLst>
                  <a:ext uri="{FF2B5EF4-FFF2-40B4-BE49-F238E27FC236}">
                    <a16:creationId xmlns:a16="http://schemas.microsoft.com/office/drawing/2014/main" id="{05A5A6D9-F031-4878-AFF7-93CDBD06F10A}"/>
                  </a:ext>
                </a:extLst>
              </p:cNvPr>
              <p:cNvSpPr txBox="1"/>
              <p:nvPr/>
            </p:nvSpPr>
            <p:spPr>
              <a:xfrm rot="16200000">
                <a:off x="524117" y="4604176"/>
                <a:ext cx="823018" cy="297454"/>
              </a:xfrm>
              <a:prstGeom prst="rect">
                <a:avLst/>
              </a:prstGeom>
              <a:noFill/>
            </p:spPr>
            <p:txBody>
              <a:bodyPr wrap="square" rtlCol="0">
                <a:spAutoFit/>
              </a:bodyPr>
              <a:lstStyle/>
              <a:p>
                <a:pPr algn="ctr"/>
                <a:r>
                  <a:rPr lang="el-GR" sz="1333" dirty="0"/>
                  <a:t>Δ</a:t>
                </a:r>
                <a:r>
                  <a:rPr lang="en-US" sz="1333" dirty="0" err="1"/>
                  <a:t>T</a:t>
                </a:r>
                <a:r>
                  <a:rPr lang="en-US" sz="1333" baseline="-25000" dirty="0" err="1"/>
                  <a:t>e</a:t>
                </a:r>
                <a:r>
                  <a:rPr lang="en-US" sz="1333" dirty="0"/>
                  <a:t> [eV]</a:t>
                </a:r>
              </a:p>
            </p:txBody>
          </p:sp>
          <p:sp>
            <p:nvSpPr>
              <p:cNvPr id="44" name="TextBox 43">
                <a:extLst>
                  <a:ext uri="{FF2B5EF4-FFF2-40B4-BE49-F238E27FC236}">
                    <a16:creationId xmlns:a16="http://schemas.microsoft.com/office/drawing/2014/main" id="{11BA0609-88EC-45F9-9532-92B2660E37D8}"/>
                  </a:ext>
                </a:extLst>
              </p:cNvPr>
              <p:cNvSpPr txBox="1"/>
              <p:nvPr/>
            </p:nvSpPr>
            <p:spPr>
              <a:xfrm rot="16200000">
                <a:off x="524117" y="5572484"/>
                <a:ext cx="823018" cy="297454"/>
              </a:xfrm>
              <a:prstGeom prst="rect">
                <a:avLst/>
              </a:prstGeom>
              <a:noFill/>
            </p:spPr>
            <p:txBody>
              <a:bodyPr wrap="square" rtlCol="0">
                <a:spAutoFit/>
              </a:bodyPr>
              <a:lstStyle/>
              <a:p>
                <a:pPr algn="ctr"/>
                <a:r>
                  <a:rPr lang="en-US" sz="1333" dirty="0"/>
                  <a:t>Phase/</a:t>
                </a:r>
                <a:r>
                  <a:rPr lang="el-GR" sz="1333" dirty="0"/>
                  <a:t>π</a:t>
                </a:r>
                <a:endParaRPr lang="en-US" sz="1333" dirty="0"/>
              </a:p>
            </p:txBody>
          </p:sp>
          <p:sp>
            <p:nvSpPr>
              <p:cNvPr id="54" name="TextBox 53">
                <a:extLst>
                  <a:ext uri="{FF2B5EF4-FFF2-40B4-BE49-F238E27FC236}">
                    <a16:creationId xmlns:a16="http://schemas.microsoft.com/office/drawing/2014/main" id="{2CED6419-8418-47B4-906F-28CCFB330A9B}"/>
                  </a:ext>
                </a:extLst>
              </p:cNvPr>
              <p:cNvSpPr txBox="1"/>
              <p:nvPr/>
            </p:nvSpPr>
            <p:spPr>
              <a:xfrm>
                <a:off x="1037612" y="5125963"/>
                <a:ext cx="502971" cy="246221"/>
              </a:xfrm>
              <a:prstGeom prst="rect">
                <a:avLst/>
              </a:prstGeom>
              <a:noFill/>
            </p:spPr>
            <p:txBody>
              <a:bodyPr wrap="square" rtlCol="0">
                <a:spAutoFit/>
              </a:bodyPr>
              <a:lstStyle/>
              <a:p>
                <a:pPr algn="ctr"/>
                <a:r>
                  <a:rPr lang="en-US" sz="1000" dirty="0"/>
                  <a:t>1</a:t>
                </a:r>
              </a:p>
            </p:txBody>
          </p:sp>
          <p:sp>
            <p:nvSpPr>
              <p:cNvPr id="45" name="TextBox 44">
                <a:extLst>
                  <a:ext uri="{FF2B5EF4-FFF2-40B4-BE49-F238E27FC236}">
                    <a16:creationId xmlns:a16="http://schemas.microsoft.com/office/drawing/2014/main" id="{A386DE9C-9059-4A46-A5A0-D22E8B96DAAC}"/>
                  </a:ext>
                </a:extLst>
              </p:cNvPr>
              <p:cNvSpPr txBox="1"/>
              <p:nvPr/>
            </p:nvSpPr>
            <p:spPr>
              <a:xfrm>
                <a:off x="1020452" y="3963891"/>
                <a:ext cx="432720" cy="246221"/>
              </a:xfrm>
              <a:prstGeom prst="rect">
                <a:avLst/>
              </a:prstGeom>
              <a:noFill/>
            </p:spPr>
            <p:txBody>
              <a:bodyPr wrap="square" rtlCol="0">
                <a:spAutoFit/>
              </a:bodyPr>
              <a:lstStyle/>
              <a:p>
                <a:pPr algn="ctr"/>
                <a:r>
                  <a:rPr lang="en-US" sz="1000" dirty="0"/>
                  <a:t>4.0</a:t>
                </a:r>
              </a:p>
            </p:txBody>
          </p:sp>
          <p:sp>
            <p:nvSpPr>
              <p:cNvPr id="46" name="TextBox 45">
                <a:extLst>
                  <a:ext uri="{FF2B5EF4-FFF2-40B4-BE49-F238E27FC236}">
                    <a16:creationId xmlns:a16="http://schemas.microsoft.com/office/drawing/2014/main" id="{FAF990DB-73EB-4C33-948B-B74DF99DCE7F}"/>
                  </a:ext>
                </a:extLst>
              </p:cNvPr>
              <p:cNvSpPr txBox="1"/>
              <p:nvPr/>
            </p:nvSpPr>
            <p:spPr>
              <a:xfrm>
                <a:off x="1020452" y="3805278"/>
                <a:ext cx="432720" cy="246221"/>
              </a:xfrm>
              <a:prstGeom prst="rect">
                <a:avLst/>
              </a:prstGeom>
              <a:noFill/>
            </p:spPr>
            <p:txBody>
              <a:bodyPr wrap="square" rtlCol="0">
                <a:spAutoFit/>
              </a:bodyPr>
              <a:lstStyle/>
              <a:p>
                <a:pPr algn="ctr"/>
                <a:r>
                  <a:rPr lang="en-US" sz="1000" dirty="0"/>
                  <a:t>4.2</a:t>
                </a:r>
              </a:p>
            </p:txBody>
          </p:sp>
          <p:sp>
            <p:nvSpPr>
              <p:cNvPr id="47" name="TextBox 46">
                <a:extLst>
                  <a:ext uri="{FF2B5EF4-FFF2-40B4-BE49-F238E27FC236}">
                    <a16:creationId xmlns:a16="http://schemas.microsoft.com/office/drawing/2014/main" id="{81CDB648-1ECC-4BDC-920A-25B58DFE5843}"/>
                  </a:ext>
                </a:extLst>
              </p:cNvPr>
              <p:cNvSpPr txBox="1"/>
              <p:nvPr/>
            </p:nvSpPr>
            <p:spPr>
              <a:xfrm>
                <a:off x="1020452" y="3632148"/>
                <a:ext cx="432720" cy="246221"/>
              </a:xfrm>
              <a:prstGeom prst="rect">
                <a:avLst/>
              </a:prstGeom>
              <a:noFill/>
            </p:spPr>
            <p:txBody>
              <a:bodyPr wrap="square" rtlCol="0">
                <a:spAutoFit/>
              </a:bodyPr>
              <a:lstStyle/>
              <a:p>
                <a:pPr algn="ctr"/>
                <a:r>
                  <a:rPr lang="en-US" sz="1000" dirty="0"/>
                  <a:t>4.4</a:t>
                </a:r>
              </a:p>
            </p:txBody>
          </p:sp>
          <p:sp>
            <p:nvSpPr>
              <p:cNvPr id="48" name="TextBox 47">
                <a:extLst>
                  <a:ext uri="{FF2B5EF4-FFF2-40B4-BE49-F238E27FC236}">
                    <a16:creationId xmlns:a16="http://schemas.microsoft.com/office/drawing/2014/main" id="{B6DF4D3D-856A-4AD5-BD85-C1FBF8E6B455}"/>
                  </a:ext>
                </a:extLst>
              </p:cNvPr>
              <p:cNvSpPr txBox="1"/>
              <p:nvPr/>
            </p:nvSpPr>
            <p:spPr>
              <a:xfrm>
                <a:off x="1020452" y="3471247"/>
                <a:ext cx="432720" cy="246221"/>
              </a:xfrm>
              <a:prstGeom prst="rect">
                <a:avLst/>
              </a:prstGeom>
              <a:noFill/>
            </p:spPr>
            <p:txBody>
              <a:bodyPr wrap="square" rtlCol="0">
                <a:spAutoFit/>
              </a:bodyPr>
              <a:lstStyle/>
              <a:p>
                <a:pPr algn="ctr"/>
                <a:r>
                  <a:rPr lang="en-US" sz="1000" dirty="0"/>
                  <a:t>4.6</a:t>
                </a:r>
              </a:p>
            </p:txBody>
          </p:sp>
          <p:sp>
            <p:nvSpPr>
              <p:cNvPr id="49" name="TextBox 48">
                <a:extLst>
                  <a:ext uri="{FF2B5EF4-FFF2-40B4-BE49-F238E27FC236}">
                    <a16:creationId xmlns:a16="http://schemas.microsoft.com/office/drawing/2014/main" id="{02BC9EFD-E27E-47F1-9CA4-0285C8D2FB72}"/>
                  </a:ext>
                </a:extLst>
              </p:cNvPr>
              <p:cNvSpPr txBox="1"/>
              <p:nvPr/>
            </p:nvSpPr>
            <p:spPr>
              <a:xfrm>
                <a:off x="1020452" y="3296299"/>
                <a:ext cx="432720" cy="246221"/>
              </a:xfrm>
              <a:prstGeom prst="rect">
                <a:avLst/>
              </a:prstGeom>
              <a:noFill/>
            </p:spPr>
            <p:txBody>
              <a:bodyPr wrap="square" rtlCol="0">
                <a:spAutoFit/>
              </a:bodyPr>
              <a:lstStyle/>
              <a:p>
                <a:pPr algn="ctr"/>
                <a:r>
                  <a:rPr lang="en-US" sz="1000" dirty="0"/>
                  <a:t>4.8</a:t>
                </a:r>
              </a:p>
            </p:txBody>
          </p:sp>
          <p:sp>
            <p:nvSpPr>
              <p:cNvPr id="50" name="TextBox 49">
                <a:extLst>
                  <a:ext uri="{FF2B5EF4-FFF2-40B4-BE49-F238E27FC236}">
                    <a16:creationId xmlns:a16="http://schemas.microsoft.com/office/drawing/2014/main" id="{F5C177EA-EB4B-4C1F-9DC6-E2386D99A46F}"/>
                  </a:ext>
                </a:extLst>
              </p:cNvPr>
              <p:cNvSpPr txBox="1"/>
              <p:nvPr/>
            </p:nvSpPr>
            <p:spPr>
              <a:xfrm>
                <a:off x="1020452" y="4135916"/>
                <a:ext cx="432720" cy="246221"/>
              </a:xfrm>
              <a:prstGeom prst="rect">
                <a:avLst/>
              </a:prstGeom>
              <a:noFill/>
            </p:spPr>
            <p:txBody>
              <a:bodyPr wrap="square" rtlCol="0">
                <a:spAutoFit/>
              </a:bodyPr>
              <a:lstStyle/>
              <a:p>
                <a:pPr algn="ctr"/>
                <a:r>
                  <a:rPr lang="en-US" sz="1000" dirty="0"/>
                  <a:t>3.8</a:t>
                </a:r>
              </a:p>
            </p:txBody>
          </p:sp>
          <p:sp>
            <p:nvSpPr>
              <p:cNvPr id="51" name="TextBox 50">
                <a:extLst>
                  <a:ext uri="{FF2B5EF4-FFF2-40B4-BE49-F238E27FC236}">
                    <a16:creationId xmlns:a16="http://schemas.microsoft.com/office/drawing/2014/main" id="{DF360FC1-F19B-4EFA-8289-CFEB1237DEC4}"/>
                  </a:ext>
                </a:extLst>
              </p:cNvPr>
              <p:cNvSpPr txBox="1"/>
              <p:nvPr/>
            </p:nvSpPr>
            <p:spPr>
              <a:xfrm>
                <a:off x="950201" y="4362158"/>
                <a:ext cx="502971" cy="246221"/>
              </a:xfrm>
              <a:prstGeom prst="rect">
                <a:avLst/>
              </a:prstGeom>
              <a:noFill/>
            </p:spPr>
            <p:txBody>
              <a:bodyPr wrap="square" rtlCol="0">
                <a:spAutoFit/>
              </a:bodyPr>
              <a:lstStyle/>
              <a:p>
                <a:pPr algn="ctr"/>
                <a:r>
                  <a:rPr lang="en-US" sz="1000" dirty="0"/>
                  <a:t>100</a:t>
                </a:r>
              </a:p>
            </p:txBody>
          </p:sp>
          <p:sp>
            <p:nvSpPr>
              <p:cNvPr id="52" name="TextBox 51">
                <a:extLst>
                  <a:ext uri="{FF2B5EF4-FFF2-40B4-BE49-F238E27FC236}">
                    <a16:creationId xmlns:a16="http://schemas.microsoft.com/office/drawing/2014/main" id="{45C51825-7B59-454E-B672-FE69B8281199}"/>
                  </a:ext>
                </a:extLst>
              </p:cNvPr>
              <p:cNvSpPr txBox="1"/>
              <p:nvPr/>
            </p:nvSpPr>
            <p:spPr>
              <a:xfrm>
                <a:off x="950201" y="5021294"/>
                <a:ext cx="502971" cy="246221"/>
              </a:xfrm>
              <a:prstGeom prst="rect">
                <a:avLst/>
              </a:prstGeom>
              <a:noFill/>
            </p:spPr>
            <p:txBody>
              <a:bodyPr wrap="square" rtlCol="0">
                <a:spAutoFit/>
              </a:bodyPr>
              <a:lstStyle/>
              <a:p>
                <a:pPr algn="ctr"/>
                <a:r>
                  <a:rPr lang="en-US" sz="1000" dirty="0"/>
                  <a:t>-100</a:t>
                </a:r>
              </a:p>
            </p:txBody>
          </p:sp>
          <p:sp>
            <p:nvSpPr>
              <p:cNvPr id="53" name="TextBox 52">
                <a:extLst>
                  <a:ext uri="{FF2B5EF4-FFF2-40B4-BE49-F238E27FC236}">
                    <a16:creationId xmlns:a16="http://schemas.microsoft.com/office/drawing/2014/main" id="{12A0E23C-8E1C-441E-83A4-C491372D3E21}"/>
                  </a:ext>
                </a:extLst>
              </p:cNvPr>
              <p:cNvSpPr txBox="1"/>
              <p:nvPr/>
            </p:nvSpPr>
            <p:spPr>
              <a:xfrm>
                <a:off x="950201" y="4701044"/>
                <a:ext cx="502971" cy="246221"/>
              </a:xfrm>
              <a:prstGeom prst="rect">
                <a:avLst/>
              </a:prstGeom>
              <a:noFill/>
            </p:spPr>
            <p:txBody>
              <a:bodyPr wrap="square" rtlCol="0">
                <a:spAutoFit/>
              </a:bodyPr>
              <a:lstStyle/>
              <a:p>
                <a:pPr algn="ctr"/>
                <a:r>
                  <a:rPr lang="en-US" sz="1000" dirty="0"/>
                  <a:t>0</a:t>
                </a:r>
              </a:p>
            </p:txBody>
          </p:sp>
          <p:sp>
            <p:nvSpPr>
              <p:cNvPr id="55" name="TextBox 54">
                <a:extLst>
                  <a:ext uri="{FF2B5EF4-FFF2-40B4-BE49-F238E27FC236}">
                    <a16:creationId xmlns:a16="http://schemas.microsoft.com/office/drawing/2014/main" id="{16696AA0-B968-4FF5-8512-2DCC60BB33E1}"/>
                  </a:ext>
                </a:extLst>
              </p:cNvPr>
              <p:cNvSpPr txBox="1"/>
              <p:nvPr/>
            </p:nvSpPr>
            <p:spPr>
              <a:xfrm>
                <a:off x="1037612" y="5556614"/>
                <a:ext cx="502971" cy="246221"/>
              </a:xfrm>
              <a:prstGeom prst="rect">
                <a:avLst/>
              </a:prstGeom>
              <a:noFill/>
            </p:spPr>
            <p:txBody>
              <a:bodyPr wrap="square" rtlCol="0">
                <a:spAutoFit/>
              </a:bodyPr>
              <a:lstStyle/>
              <a:p>
                <a:pPr algn="ctr"/>
                <a:r>
                  <a:rPr lang="en-US" sz="1000" dirty="0"/>
                  <a:t>0</a:t>
                </a:r>
              </a:p>
            </p:txBody>
          </p:sp>
          <p:sp>
            <p:nvSpPr>
              <p:cNvPr id="56" name="TextBox 55">
                <a:extLst>
                  <a:ext uri="{FF2B5EF4-FFF2-40B4-BE49-F238E27FC236}">
                    <a16:creationId xmlns:a16="http://schemas.microsoft.com/office/drawing/2014/main" id="{32F55976-5A33-4EEC-8F2E-14F9AA1395CA}"/>
                  </a:ext>
                </a:extLst>
              </p:cNvPr>
              <p:cNvSpPr txBox="1"/>
              <p:nvPr/>
            </p:nvSpPr>
            <p:spPr>
              <a:xfrm>
                <a:off x="1037612" y="5998032"/>
                <a:ext cx="502971" cy="246221"/>
              </a:xfrm>
              <a:prstGeom prst="rect">
                <a:avLst/>
              </a:prstGeom>
              <a:noFill/>
            </p:spPr>
            <p:txBody>
              <a:bodyPr wrap="square" rtlCol="0">
                <a:spAutoFit/>
              </a:bodyPr>
              <a:lstStyle/>
              <a:p>
                <a:pPr algn="ctr"/>
                <a:r>
                  <a:rPr lang="en-US" sz="1000" dirty="0"/>
                  <a:t>-1</a:t>
                </a:r>
              </a:p>
            </p:txBody>
          </p:sp>
          <p:sp>
            <p:nvSpPr>
              <p:cNvPr id="57" name="TextBox 56">
                <a:extLst>
                  <a:ext uri="{FF2B5EF4-FFF2-40B4-BE49-F238E27FC236}">
                    <a16:creationId xmlns:a16="http://schemas.microsoft.com/office/drawing/2014/main" id="{305F4100-DFA1-473C-8EAB-1A240D7F4BCD}"/>
                  </a:ext>
                </a:extLst>
              </p:cNvPr>
              <p:cNvSpPr txBox="1"/>
              <p:nvPr/>
            </p:nvSpPr>
            <p:spPr>
              <a:xfrm>
                <a:off x="2238130" y="6239338"/>
                <a:ext cx="822381" cy="297454"/>
              </a:xfrm>
              <a:prstGeom prst="rect">
                <a:avLst/>
              </a:prstGeom>
              <a:noFill/>
            </p:spPr>
            <p:txBody>
              <a:bodyPr wrap="square" rtlCol="0">
                <a:spAutoFit/>
              </a:bodyPr>
              <a:lstStyle/>
              <a:p>
                <a:r>
                  <a:rPr lang="en-US" sz="1333" dirty="0"/>
                  <a:t>R [m]</a:t>
                </a:r>
              </a:p>
            </p:txBody>
          </p:sp>
          <p:sp>
            <p:nvSpPr>
              <p:cNvPr id="58" name="TextBox 57">
                <a:extLst>
                  <a:ext uri="{FF2B5EF4-FFF2-40B4-BE49-F238E27FC236}">
                    <a16:creationId xmlns:a16="http://schemas.microsoft.com/office/drawing/2014/main" id="{DDB287AC-4052-4178-AF75-88207DAAF346}"/>
                  </a:ext>
                </a:extLst>
              </p:cNvPr>
              <p:cNvSpPr txBox="1"/>
              <p:nvPr/>
            </p:nvSpPr>
            <p:spPr>
              <a:xfrm>
                <a:off x="1157398" y="6081840"/>
                <a:ext cx="432720" cy="246221"/>
              </a:xfrm>
              <a:prstGeom prst="rect">
                <a:avLst/>
              </a:prstGeom>
              <a:noFill/>
            </p:spPr>
            <p:txBody>
              <a:bodyPr wrap="square" rtlCol="0">
                <a:spAutoFit/>
              </a:bodyPr>
              <a:lstStyle/>
              <a:p>
                <a:pPr algn="ctr"/>
                <a:r>
                  <a:rPr lang="en-US" sz="1000" dirty="0"/>
                  <a:t>2.6</a:t>
                </a:r>
              </a:p>
            </p:txBody>
          </p:sp>
          <p:sp>
            <p:nvSpPr>
              <p:cNvPr id="59" name="TextBox 58">
                <a:extLst>
                  <a:ext uri="{FF2B5EF4-FFF2-40B4-BE49-F238E27FC236}">
                    <a16:creationId xmlns:a16="http://schemas.microsoft.com/office/drawing/2014/main" id="{FC2342EE-48CD-4C85-B0AD-5B2A88EB5C8A}"/>
                  </a:ext>
                </a:extLst>
              </p:cNvPr>
              <p:cNvSpPr txBox="1"/>
              <p:nvPr/>
            </p:nvSpPr>
            <p:spPr>
              <a:xfrm>
                <a:off x="1469245" y="6081840"/>
                <a:ext cx="432720" cy="246221"/>
              </a:xfrm>
              <a:prstGeom prst="rect">
                <a:avLst/>
              </a:prstGeom>
              <a:noFill/>
            </p:spPr>
            <p:txBody>
              <a:bodyPr wrap="square" rtlCol="0">
                <a:spAutoFit/>
              </a:bodyPr>
              <a:lstStyle/>
              <a:p>
                <a:pPr algn="ctr"/>
                <a:r>
                  <a:rPr lang="en-US" sz="1000" dirty="0"/>
                  <a:t>2.7</a:t>
                </a:r>
              </a:p>
            </p:txBody>
          </p:sp>
          <p:sp>
            <p:nvSpPr>
              <p:cNvPr id="60" name="TextBox 59">
                <a:extLst>
                  <a:ext uri="{FF2B5EF4-FFF2-40B4-BE49-F238E27FC236}">
                    <a16:creationId xmlns:a16="http://schemas.microsoft.com/office/drawing/2014/main" id="{411858FA-21CB-4310-BE77-EDEF5BF03114}"/>
                  </a:ext>
                </a:extLst>
              </p:cNvPr>
              <p:cNvSpPr txBox="1"/>
              <p:nvPr/>
            </p:nvSpPr>
            <p:spPr>
              <a:xfrm>
                <a:off x="1785435" y="6081840"/>
                <a:ext cx="432720" cy="246221"/>
              </a:xfrm>
              <a:prstGeom prst="rect">
                <a:avLst/>
              </a:prstGeom>
              <a:noFill/>
            </p:spPr>
            <p:txBody>
              <a:bodyPr wrap="square" rtlCol="0">
                <a:spAutoFit/>
              </a:bodyPr>
              <a:lstStyle/>
              <a:p>
                <a:pPr algn="ctr"/>
                <a:r>
                  <a:rPr lang="en-US" sz="1000" dirty="0"/>
                  <a:t>2.8</a:t>
                </a:r>
              </a:p>
            </p:txBody>
          </p:sp>
          <p:sp>
            <p:nvSpPr>
              <p:cNvPr id="61" name="TextBox 60">
                <a:extLst>
                  <a:ext uri="{FF2B5EF4-FFF2-40B4-BE49-F238E27FC236}">
                    <a16:creationId xmlns:a16="http://schemas.microsoft.com/office/drawing/2014/main" id="{710B6C05-A981-4F65-9F62-527D60C25CC2}"/>
                  </a:ext>
                </a:extLst>
              </p:cNvPr>
              <p:cNvSpPr txBox="1"/>
              <p:nvPr/>
            </p:nvSpPr>
            <p:spPr>
              <a:xfrm>
                <a:off x="2096820" y="6081840"/>
                <a:ext cx="432720" cy="246221"/>
              </a:xfrm>
              <a:prstGeom prst="rect">
                <a:avLst/>
              </a:prstGeom>
              <a:noFill/>
            </p:spPr>
            <p:txBody>
              <a:bodyPr wrap="square" rtlCol="0">
                <a:spAutoFit/>
              </a:bodyPr>
              <a:lstStyle/>
              <a:p>
                <a:pPr algn="ctr"/>
                <a:r>
                  <a:rPr lang="en-US" sz="1000" dirty="0"/>
                  <a:t>2.9</a:t>
                </a:r>
              </a:p>
            </p:txBody>
          </p:sp>
          <p:sp>
            <p:nvSpPr>
              <p:cNvPr id="62" name="TextBox 61">
                <a:extLst>
                  <a:ext uri="{FF2B5EF4-FFF2-40B4-BE49-F238E27FC236}">
                    <a16:creationId xmlns:a16="http://schemas.microsoft.com/office/drawing/2014/main" id="{B18ADC5B-E830-4BEC-85FF-FCFBF3243390}"/>
                  </a:ext>
                </a:extLst>
              </p:cNvPr>
              <p:cNvSpPr txBox="1"/>
              <p:nvPr/>
            </p:nvSpPr>
            <p:spPr>
              <a:xfrm>
                <a:off x="2410383" y="6081840"/>
                <a:ext cx="432720" cy="246221"/>
              </a:xfrm>
              <a:prstGeom prst="rect">
                <a:avLst/>
              </a:prstGeom>
              <a:noFill/>
            </p:spPr>
            <p:txBody>
              <a:bodyPr wrap="square" rtlCol="0">
                <a:spAutoFit/>
              </a:bodyPr>
              <a:lstStyle/>
              <a:p>
                <a:pPr algn="ctr"/>
                <a:r>
                  <a:rPr lang="en-US" sz="1000" dirty="0"/>
                  <a:t>3.0</a:t>
                </a:r>
              </a:p>
            </p:txBody>
          </p:sp>
          <p:sp>
            <p:nvSpPr>
              <p:cNvPr id="63" name="TextBox 62">
                <a:extLst>
                  <a:ext uri="{FF2B5EF4-FFF2-40B4-BE49-F238E27FC236}">
                    <a16:creationId xmlns:a16="http://schemas.microsoft.com/office/drawing/2014/main" id="{A228B6E3-C3C3-4FF4-A16C-487A4B2E1727}"/>
                  </a:ext>
                </a:extLst>
              </p:cNvPr>
              <p:cNvSpPr txBox="1"/>
              <p:nvPr/>
            </p:nvSpPr>
            <p:spPr>
              <a:xfrm>
                <a:off x="2729849" y="6081840"/>
                <a:ext cx="432720" cy="246221"/>
              </a:xfrm>
              <a:prstGeom prst="rect">
                <a:avLst/>
              </a:prstGeom>
              <a:noFill/>
            </p:spPr>
            <p:txBody>
              <a:bodyPr wrap="square" rtlCol="0">
                <a:spAutoFit/>
              </a:bodyPr>
              <a:lstStyle/>
              <a:p>
                <a:pPr algn="ctr"/>
                <a:r>
                  <a:rPr lang="en-US" sz="1000" dirty="0"/>
                  <a:t>3.1</a:t>
                </a:r>
              </a:p>
            </p:txBody>
          </p:sp>
          <p:sp>
            <p:nvSpPr>
              <p:cNvPr id="64" name="TextBox 63">
                <a:extLst>
                  <a:ext uri="{FF2B5EF4-FFF2-40B4-BE49-F238E27FC236}">
                    <a16:creationId xmlns:a16="http://schemas.microsoft.com/office/drawing/2014/main" id="{C50B5E94-CAA5-4EFA-A19C-11A300048D4B}"/>
                  </a:ext>
                </a:extLst>
              </p:cNvPr>
              <p:cNvSpPr txBox="1"/>
              <p:nvPr/>
            </p:nvSpPr>
            <p:spPr>
              <a:xfrm>
                <a:off x="3044417" y="6081840"/>
                <a:ext cx="432720" cy="246221"/>
              </a:xfrm>
              <a:prstGeom prst="rect">
                <a:avLst/>
              </a:prstGeom>
              <a:noFill/>
            </p:spPr>
            <p:txBody>
              <a:bodyPr wrap="square" rtlCol="0">
                <a:spAutoFit/>
              </a:bodyPr>
              <a:lstStyle/>
              <a:p>
                <a:pPr algn="ctr"/>
                <a:r>
                  <a:rPr lang="en-US" sz="1000" dirty="0"/>
                  <a:t>3.2</a:t>
                </a:r>
              </a:p>
            </p:txBody>
          </p:sp>
          <p:sp>
            <p:nvSpPr>
              <p:cNvPr id="65" name="TextBox 64">
                <a:extLst>
                  <a:ext uri="{FF2B5EF4-FFF2-40B4-BE49-F238E27FC236}">
                    <a16:creationId xmlns:a16="http://schemas.microsoft.com/office/drawing/2014/main" id="{676A62C8-F9D4-4002-A112-450890243224}"/>
                  </a:ext>
                </a:extLst>
              </p:cNvPr>
              <p:cNvSpPr txBox="1"/>
              <p:nvPr/>
            </p:nvSpPr>
            <p:spPr>
              <a:xfrm>
                <a:off x="3353867" y="6081840"/>
                <a:ext cx="432720" cy="246221"/>
              </a:xfrm>
              <a:prstGeom prst="rect">
                <a:avLst/>
              </a:prstGeom>
              <a:noFill/>
            </p:spPr>
            <p:txBody>
              <a:bodyPr wrap="square" rtlCol="0">
                <a:spAutoFit/>
              </a:bodyPr>
              <a:lstStyle/>
              <a:p>
                <a:pPr algn="ctr"/>
                <a:r>
                  <a:rPr lang="en-US" sz="1000" dirty="0"/>
                  <a:t>3.3</a:t>
                </a:r>
              </a:p>
            </p:txBody>
          </p:sp>
          <p:sp>
            <p:nvSpPr>
              <p:cNvPr id="66" name="TextBox 65">
                <a:extLst>
                  <a:ext uri="{FF2B5EF4-FFF2-40B4-BE49-F238E27FC236}">
                    <a16:creationId xmlns:a16="http://schemas.microsoft.com/office/drawing/2014/main" id="{7BCEC753-A34A-44A9-89B8-FBFE9F41978E}"/>
                  </a:ext>
                </a:extLst>
              </p:cNvPr>
              <p:cNvSpPr txBox="1"/>
              <p:nvPr/>
            </p:nvSpPr>
            <p:spPr>
              <a:xfrm>
                <a:off x="3680452" y="6081840"/>
                <a:ext cx="432720" cy="246221"/>
              </a:xfrm>
              <a:prstGeom prst="rect">
                <a:avLst/>
              </a:prstGeom>
              <a:noFill/>
            </p:spPr>
            <p:txBody>
              <a:bodyPr wrap="square" rtlCol="0">
                <a:spAutoFit/>
              </a:bodyPr>
              <a:lstStyle/>
              <a:p>
                <a:pPr algn="ctr"/>
                <a:r>
                  <a:rPr lang="en-US" sz="1000" dirty="0"/>
                  <a:t>3.4</a:t>
                </a:r>
              </a:p>
            </p:txBody>
          </p:sp>
          <p:sp>
            <p:nvSpPr>
              <p:cNvPr id="7" name="Rectangle 6">
                <a:extLst>
                  <a:ext uri="{FF2B5EF4-FFF2-40B4-BE49-F238E27FC236}">
                    <a16:creationId xmlns:a16="http://schemas.microsoft.com/office/drawing/2014/main" id="{ACBFEC7A-5B7D-413A-A6C9-C7487A367ECA}"/>
                  </a:ext>
                </a:extLst>
              </p:cNvPr>
              <p:cNvSpPr/>
              <p:nvPr/>
            </p:nvSpPr>
            <p:spPr>
              <a:xfrm>
                <a:off x="1346113" y="3381656"/>
                <a:ext cx="2671056" cy="27480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FEDF584E-A8CE-F5CF-3E70-7947706AEDD3}"/>
                </a:ext>
              </a:extLst>
            </p:cNvPr>
            <p:cNvCxnSpPr>
              <a:cxnSpLocks/>
            </p:cNvCxnSpPr>
            <p:nvPr/>
          </p:nvCxnSpPr>
          <p:spPr>
            <a:xfrm flipH="1">
              <a:off x="3477137" y="3387445"/>
              <a:ext cx="4898" cy="2757171"/>
            </a:xfrm>
            <a:prstGeom prst="line">
              <a:avLst/>
            </a:prstGeom>
            <a:ln w="3810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EB062FE-386F-4169-9199-BF8A56312C18}"/>
                </a:ext>
              </a:extLst>
            </p:cNvPr>
            <p:cNvSpPr/>
            <p:nvPr/>
          </p:nvSpPr>
          <p:spPr>
            <a:xfrm>
              <a:off x="1344131" y="3377564"/>
              <a:ext cx="2671056" cy="2747723"/>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cxnSp>
        <p:nvCxnSpPr>
          <p:cNvPr id="23" name="Straight Connector 22">
            <a:extLst>
              <a:ext uri="{FF2B5EF4-FFF2-40B4-BE49-F238E27FC236}">
                <a16:creationId xmlns:a16="http://schemas.microsoft.com/office/drawing/2014/main" id="{B7F52F0C-9139-A79B-9A90-539087D0C3B4}"/>
              </a:ext>
            </a:extLst>
          </p:cNvPr>
          <p:cNvCxnSpPr>
            <a:cxnSpLocks/>
          </p:cNvCxnSpPr>
          <p:nvPr/>
        </p:nvCxnSpPr>
        <p:spPr>
          <a:xfrm>
            <a:off x="3823991" y="992546"/>
            <a:ext cx="5299068" cy="5925"/>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7537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C106D451-C39A-4708-B909-A78203EF8B93}"/>
              </a:ext>
            </a:extLst>
          </p:cNvPr>
          <p:cNvPicPr>
            <a:picLocks noChangeAspect="1"/>
          </p:cNvPicPr>
          <p:nvPr/>
        </p:nvPicPr>
        <p:blipFill rotWithShape="1">
          <a:blip r:embed="rId2"/>
          <a:srcRect l="7851" t="1" r="-138" b="6818"/>
          <a:stretch/>
        </p:blipFill>
        <p:spPr>
          <a:xfrm>
            <a:off x="5120640" y="1074585"/>
            <a:ext cx="6949440" cy="4297680"/>
          </a:xfrm>
          <a:prstGeom prst="rect">
            <a:avLst/>
          </a:prstGeom>
        </p:spPr>
      </p:pic>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a:xfrm>
            <a:off x="983432" y="192515"/>
            <a:ext cx="9451776" cy="457200"/>
          </a:xfrm>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18</a:t>
            </a:fld>
            <a:endParaRPr lang="de-DE" dirty="0"/>
          </a:p>
        </p:txBody>
      </p:sp>
      <p:sp>
        <p:nvSpPr>
          <p:cNvPr id="8" name="Content Placeholder 1">
            <a:extLst>
              <a:ext uri="{FF2B5EF4-FFF2-40B4-BE49-F238E27FC236}">
                <a16:creationId xmlns:a16="http://schemas.microsoft.com/office/drawing/2014/main" id="{B790ACD3-BF49-4515-BC05-558800F6E7A9}"/>
              </a:ext>
            </a:extLst>
          </p:cNvPr>
          <p:cNvSpPr txBox="1">
            <a:spLocks/>
          </p:cNvSpPr>
          <p:nvPr/>
        </p:nvSpPr>
        <p:spPr>
          <a:xfrm>
            <a:off x="658812" y="974726"/>
            <a:ext cx="10837863" cy="4843462"/>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pPr marL="285750" indent="-285750">
              <a:buFont typeface="Arial" panose="020B0604020202020204" pitchFamily="34" charset="0"/>
              <a:buChar char="•"/>
            </a:pPr>
            <a:endParaRPr lang="en-US" dirty="0"/>
          </a:p>
        </p:txBody>
      </p:sp>
      <p:cxnSp>
        <p:nvCxnSpPr>
          <p:cNvPr id="25" name="Straight Connector 24">
            <a:extLst>
              <a:ext uri="{FF2B5EF4-FFF2-40B4-BE49-F238E27FC236}">
                <a16:creationId xmlns:a16="http://schemas.microsoft.com/office/drawing/2014/main" id="{9C39221D-10B3-D169-82EA-49B0D394B6F2}"/>
              </a:ext>
            </a:extLst>
          </p:cNvPr>
          <p:cNvCxnSpPr>
            <a:cxnSpLocks/>
            <a:endCxn id="16" idx="0"/>
          </p:cNvCxnSpPr>
          <p:nvPr/>
        </p:nvCxnSpPr>
        <p:spPr>
          <a:xfrm>
            <a:off x="9104376" y="1004260"/>
            <a:ext cx="0" cy="411028"/>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754D0F-FDB2-4A2C-8A1B-F1BEFCF4A867}"/>
              </a:ext>
            </a:extLst>
          </p:cNvPr>
          <p:cNvSpPr/>
          <p:nvPr/>
        </p:nvSpPr>
        <p:spPr>
          <a:xfrm>
            <a:off x="5132832" y="1415288"/>
            <a:ext cx="457200"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5" name="Rectangle 14">
            <a:extLst>
              <a:ext uri="{FF2B5EF4-FFF2-40B4-BE49-F238E27FC236}">
                <a16:creationId xmlns:a16="http://schemas.microsoft.com/office/drawing/2014/main" id="{FE1992AC-34F2-48B8-B9C7-415F8B431BB8}"/>
              </a:ext>
            </a:extLst>
          </p:cNvPr>
          <p:cNvSpPr/>
          <p:nvPr/>
        </p:nvSpPr>
        <p:spPr>
          <a:xfrm>
            <a:off x="6803554"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6" name="Rectangle 15">
            <a:extLst>
              <a:ext uri="{FF2B5EF4-FFF2-40B4-BE49-F238E27FC236}">
                <a16:creationId xmlns:a16="http://schemas.microsoft.com/office/drawing/2014/main" id="{753474EC-195C-4F5E-9EB6-6B34B440B31A}"/>
              </a:ext>
            </a:extLst>
          </p:cNvPr>
          <p:cNvSpPr/>
          <p:nvPr/>
        </p:nvSpPr>
        <p:spPr>
          <a:xfrm>
            <a:off x="8766048"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7" name="TextBox 16">
            <a:extLst>
              <a:ext uri="{FF2B5EF4-FFF2-40B4-BE49-F238E27FC236}">
                <a16:creationId xmlns:a16="http://schemas.microsoft.com/office/drawing/2014/main" id="{2F738598-F3F6-4E49-A4F3-DA632EEFB80A}"/>
              </a:ext>
            </a:extLst>
          </p:cNvPr>
          <p:cNvSpPr txBox="1"/>
          <p:nvPr/>
        </p:nvSpPr>
        <p:spPr>
          <a:xfrm>
            <a:off x="10203638" y="871029"/>
            <a:ext cx="856004" cy="294953"/>
          </a:xfrm>
          <a:prstGeom prst="rect">
            <a:avLst/>
          </a:prstGeom>
          <a:noFill/>
          <a:ln>
            <a:solidFill>
              <a:schemeClr val="tx1"/>
            </a:solidFill>
          </a:ln>
        </p:spPr>
        <p:txBody>
          <a:bodyPr wrap="none" lIns="0" tIns="0" rIns="0" bIns="0" rtlCol="0" anchor="t" anchorCtr="0">
            <a:spAutoFit/>
          </a:bodyPr>
          <a:lstStyle/>
          <a:p>
            <a:pPr algn="l">
              <a:lnSpc>
                <a:spcPts val="2300"/>
              </a:lnSpc>
              <a:spcBef>
                <a:spcPts val="1150"/>
              </a:spcBef>
            </a:pPr>
            <a:r>
              <a:rPr lang="en-US" sz="2000" dirty="0"/>
              <a:t>103818</a:t>
            </a:r>
          </a:p>
        </p:txBody>
      </p:sp>
      <p:sp>
        <p:nvSpPr>
          <p:cNvPr id="20" name="TextBox 19">
            <a:extLst>
              <a:ext uri="{FF2B5EF4-FFF2-40B4-BE49-F238E27FC236}">
                <a16:creationId xmlns:a16="http://schemas.microsoft.com/office/drawing/2014/main" id="{446F8620-4764-4B17-97AA-460C4069032B}"/>
              </a:ext>
            </a:extLst>
          </p:cNvPr>
          <p:cNvSpPr txBox="1"/>
          <p:nvPr/>
        </p:nvSpPr>
        <p:spPr>
          <a:xfrm>
            <a:off x="4800369" y="1212253"/>
            <a:ext cx="432720" cy="297454"/>
          </a:xfrm>
          <a:prstGeom prst="rect">
            <a:avLst/>
          </a:prstGeom>
          <a:noFill/>
        </p:spPr>
        <p:txBody>
          <a:bodyPr wrap="square" rtlCol="0">
            <a:spAutoFit/>
          </a:bodyPr>
          <a:lstStyle/>
          <a:p>
            <a:pPr algn="ctr"/>
            <a:r>
              <a:rPr lang="en-US" sz="1333" dirty="0"/>
              <a:t>5</a:t>
            </a:r>
          </a:p>
        </p:txBody>
      </p:sp>
      <p:sp>
        <p:nvSpPr>
          <p:cNvPr id="22" name="TextBox 21">
            <a:extLst>
              <a:ext uri="{FF2B5EF4-FFF2-40B4-BE49-F238E27FC236}">
                <a16:creationId xmlns:a16="http://schemas.microsoft.com/office/drawing/2014/main" id="{8977DCEA-1D56-4764-9414-808D8DA6576B}"/>
              </a:ext>
            </a:extLst>
          </p:cNvPr>
          <p:cNvSpPr txBox="1"/>
          <p:nvPr/>
        </p:nvSpPr>
        <p:spPr>
          <a:xfrm>
            <a:off x="4800369" y="1765315"/>
            <a:ext cx="432720" cy="297454"/>
          </a:xfrm>
          <a:prstGeom prst="rect">
            <a:avLst/>
          </a:prstGeom>
          <a:noFill/>
        </p:spPr>
        <p:txBody>
          <a:bodyPr wrap="square" rtlCol="0">
            <a:spAutoFit/>
          </a:bodyPr>
          <a:lstStyle/>
          <a:p>
            <a:pPr algn="ctr"/>
            <a:r>
              <a:rPr lang="en-US" sz="1333" dirty="0"/>
              <a:t>4</a:t>
            </a:r>
          </a:p>
        </p:txBody>
      </p:sp>
      <p:sp>
        <p:nvSpPr>
          <p:cNvPr id="24" name="TextBox 23">
            <a:extLst>
              <a:ext uri="{FF2B5EF4-FFF2-40B4-BE49-F238E27FC236}">
                <a16:creationId xmlns:a16="http://schemas.microsoft.com/office/drawing/2014/main" id="{5FCD76EC-B395-4E32-AAA8-88F8ED76A8E7}"/>
              </a:ext>
            </a:extLst>
          </p:cNvPr>
          <p:cNvSpPr txBox="1"/>
          <p:nvPr/>
        </p:nvSpPr>
        <p:spPr>
          <a:xfrm>
            <a:off x="6039710" y="5349620"/>
            <a:ext cx="432720" cy="297454"/>
          </a:xfrm>
          <a:prstGeom prst="rect">
            <a:avLst/>
          </a:prstGeom>
          <a:noFill/>
        </p:spPr>
        <p:txBody>
          <a:bodyPr wrap="square" rtlCol="0">
            <a:spAutoFit/>
          </a:bodyPr>
          <a:lstStyle/>
          <a:p>
            <a:pPr algn="ctr"/>
            <a:r>
              <a:rPr lang="en-US" sz="1333" dirty="0"/>
              <a:t>7</a:t>
            </a:r>
          </a:p>
        </p:txBody>
      </p:sp>
      <p:sp>
        <p:nvSpPr>
          <p:cNvPr id="26" name="TextBox 25">
            <a:extLst>
              <a:ext uri="{FF2B5EF4-FFF2-40B4-BE49-F238E27FC236}">
                <a16:creationId xmlns:a16="http://schemas.microsoft.com/office/drawing/2014/main" id="{525E300C-DA7E-4E89-A6F4-E0027663D7F0}"/>
              </a:ext>
            </a:extLst>
          </p:cNvPr>
          <p:cNvSpPr txBox="1"/>
          <p:nvPr/>
        </p:nvSpPr>
        <p:spPr>
          <a:xfrm>
            <a:off x="8270613" y="5349620"/>
            <a:ext cx="432720" cy="297454"/>
          </a:xfrm>
          <a:prstGeom prst="rect">
            <a:avLst/>
          </a:prstGeom>
          <a:noFill/>
        </p:spPr>
        <p:txBody>
          <a:bodyPr wrap="square" rtlCol="0">
            <a:spAutoFit/>
          </a:bodyPr>
          <a:lstStyle/>
          <a:p>
            <a:pPr algn="ctr"/>
            <a:r>
              <a:rPr lang="en-US" sz="1333" dirty="0"/>
              <a:t>8</a:t>
            </a:r>
          </a:p>
        </p:txBody>
      </p:sp>
      <p:sp>
        <p:nvSpPr>
          <p:cNvPr id="27" name="TextBox 26">
            <a:extLst>
              <a:ext uri="{FF2B5EF4-FFF2-40B4-BE49-F238E27FC236}">
                <a16:creationId xmlns:a16="http://schemas.microsoft.com/office/drawing/2014/main" id="{26468FD4-09C8-426C-8263-5396F1C4296F}"/>
              </a:ext>
            </a:extLst>
          </p:cNvPr>
          <p:cNvSpPr txBox="1"/>
          <p:nvPr/>
        </p:nvSpPr>
        <p:spPr>
          <a:xfrm>
            <a:off x="10501516" y="5349620"/>
            <a:ext cx="432720" cy="297454"/>
          </a:xfrm>
          <a:prstGeom prst="rect">
            <a:avLst/>
          </a:prstGeom>
          <a:noFill/>
        </p:spPr>
        <p:txBody>
          <a:bodyPr wrap="square" rtlCol="0">
            <a:spAutoFit/>
          </a:bodyPr>
          <a:lstStyle/>
          <a:p>
            <a:pPr algn="ctr"/>
            <a:r>
              <a:rPr lang="en-US" sz="1333" dirty="0"/>
              <a:t>9</a:t>
            </a:r>
          </a:p>
        </p:txBody>
      </p:sp>
      <p:sp>
        <p:nvSpPr>
          <p:cNvPr id="28" name="TextBox 27">
            <a:extLst>
              <a:ext uri="{FF2B5EF4-FFF2-40B4-BE49-F238E27FC236}">
                <a16:creationId xmlns:a16="http://schemas.microsoft.com/office/drawing/2014/main" id="{4F924855-56A5-4D9E-A03A-A9C8D4090AD3}"/>
              </a:ext>
            </a:extLst>
          </p:cNvPr>
          <p:cNvSpPr txBox="1"/>
          <p:nvPr/>
        </p:nvSpPr>
        <p:spPr>
          <a:xfrm>
            <a:off x="4800369" y="2329204"/>
            <a:ext cx="432720" cy="297454"/>
          </a:xfrm>
          <a:prstGeom prst="rect">
            <a:avLst/>
          </a:prstGeom>
          <a:noFill/>
        </p:spPr>
        <p:txBody>
          <a:bodyPr wrap="square" rtlCol="0">
            <a:spAutoFit/>
          </a:bodyPr>
          <a:lstStyle/>
          <a:p>
            <a:pPr algn="ctr"/>
            <a:r>
              <a:rPr lang="en-US" sz="1333" dirty="0"/>
              <a:t>3</a:t>
            </a:r>
          </a:p>
        </p:txBody>
      </p:sp>
      <p:sp>
        <p:nvSpPr>
          <p:cNvPr id="29" name="TextBox 28">
            <a:extLst>
              <a:ext uri="{FF2B5EF4-FFF2-40B4-BE49-F238E27FC236}">
                <a16:creationId xmlns:a16="http://schemas.microsoft.com/office/drawing/2014/main" id="{8CF8B5B8-7411-4A1C-AFD8-909B5E6E4E46}"/>
              </a:ext>
            </a:extLst>
          </p:cNvPr>
          <p:cNvSpPr txBox="1"/>
          <p:nvPr/>
        </p:nvSpPr>
        <p:spPr>
          <a:xfrm>
            <a:off x="4800369" y="2867850"/>
            <a:ext cx="432720" cy="297454"/>
          </a:xfrm>
          <a:prstGeom prst="rect">
            <a:avLst/>
          </a:prstGeom>
          <a:noFill/>
        </p:spPr>
        <p:txBody>
          <a:bodyPr wrap="square" rtlCol="0">
            <a:spAutoFit/>
          </a:bodyPr>
          <a:lstStyle/>
          <a:p>
            <a:pPr algn="ctr"/>
            <a:r>
              <a:rPr lang="en-US" sz="1333" dirty="0"/>
              <a:t>2</a:t>
            </a:r>
          </a:p>
        </p:txBody>
      </p:sp>
      <p:sp>
        <p:nvSpPr>
          <p:cNvPr id="30" name="TextBox 29">
            <a:extLst>
              <a:ext uri="{FF2B5EF4-FFF2-40B4-BE49-F238E27FC236}">
                <a16:creationId xmlns:a16="http://schemas.microsoft.com/office/drawing/2014/main" id="{87F79500-5CB7-46D9-A4AB-64B1C21F4AE4}"/>
              </a:ext>
            </a:extLst>
          </p:cNvPr>
          <p:cNvSpPr txBox="1"/>
          <p:nvPr/>
        </p:nvSpPr>
        <p:spPr>
          <a:xfrm>
            <a:off x="8075782" y="5629470"/>
            <a:ext cx="822381" cy="297454"/>
          </a:xfrm>
          <a:prstGeom prst="rect">
            <a:avLst/>
          </a:prstGeom>
          <a:noFill/>
        </p:spPr>
        <p:txBody>
          <a:bodyPr wrap="square" rtlCol="0">
            <a:spAutoFit/>
          </a:bodyPr>
          <a:lstStyle/>
          <a:p>
            <a:r>
              <a:rPr lang="en-US" sz="1333" dirty="0"/>
              <a:t>Time [s]</a:t>
            </a:r>
          </a:p>
        </p:txBody>
      </p:sp>
      <p:sp>
        <p:nvSpPr>
          <p:cNvPr id="31" name="TextBox 30">
            <a:extLst>
              <a:ext uri="{FF2B5EF4-FFF2-40B4-BE49-F238E27FC236}">
                <a16:creationId xmlns:a16="http://schemas.microsoft.com/office/drawing/2014/main" id="{A70CEE21-E2E4-4F25-9A1D-707540D03F91}"/>
              </a:ext>
            </a:extLst>
          </p:cNvPr>
          <p:cNvSpPr txBox="1"/>
          <p:nvPr/>
        </p:nvSpPr>
        <p:spPr>
          <a:xfrm>
            <a:off x="4767451" y="3036093"/>
            <a:ext cx="432720" cy="297454"/>
          </a:xfrm>
          <a:prstGeom prst="rect">
            <a:avLst/>
          </a:prstGeom>
          <a:noFill/>
        </p:spPr>
        <p:txBody>
          <a:bodyPr wrap="square" rtlCol="0">
            <a:spAutoFit/>
          </a:bodyPr>
          <a:lstStyle/>
          <a:p>
            <a:pPr algn="ctr"/>
            <a:r>
              <a:rPr lang="en-US" sz="1333" dirty="0"/>
              <a:t>3.4</a:t>
            </a:r>
          </a:p>
        </p:txBody>
      </p:sp>
      <p:sp>
        <p:nvSpPr>
          <p:cNvPr id="32" name="TextBox 31">
            <a:extLst>
              <a:ext uri="{FF2B5EF4-FFF2-40B4-BE49-F238E27FC236}">
                <a16:creationId xmlns:a16="http://schemas.microsoft.com/office/drawing/2014/main" id="{BF7CCECB-FF3A-451D-927B-A64506708254}"/>
              </a:ext>
            </a:extLst>
          </p:cNvPr>
          <p:cNvSpPr txBox="1"/>
          <p:nvPr/>
        </p:nvSpPr>
        <p:spPr>
          <a:xfrm>
            <a:off x="4767451" y="3315006"/>
            <a:ext cx="432720" cy="297454"/>
          </a:xfrm>
          <a:prstGeom prst="rect">
            <a:avLst/>
          </a:prstGeom>
          <a:noFill/>
        </p:spPr>
        <p:txBody>
          <a:bodyPr wrap="square" rtlCol="0">
            <a:spAutoFit/>
          </a:bodyPr>
          <a:lstStyle/>
          <a:p>
            <a:pPr algn="ctr"/>
            <a:r>
              <a:rPr lang="en-US" sz="1333" dirty="0"/>
              <a:t>3.3</a:t>
            </a:r>
          </a:p>
        </p:txBody>
      </p:sp>
      <p:sp>
        <p:nvSpPr>
          <p:cNvPr id="33" name="TextBox 32">
            <a:extLst>
              <a:ext uri="{FF2B5EF4-FFF2-40B4-BE49-F238E27FC236}">
                <a16:creationId xmlns:a16="http://schemas.microsoft.com/office/drawing/2014/main" id="{6C096D46-22DA-4694-9C7D-152366AC247D}"/>
              </a:ext>
            </a:extLst>
          </p:cNvPr>
          <p:cNvSpPr txBox="1"/>
          <p:nvPr/>
        </p:nvSpPr>
        <p:spPr>
          <a:xfrm>
            <a:off x="4767451" y="3562279"/>
            <a:ext cx="432720" cy="297454"/>
          </a:xfrm>
          <a:prstGeom prst="rect">
            <a:avLst/>
          </a:prstGeom>
          <a:noFill/>
        </p:spPr>
        <p:txBody>
          <a:bodyPr wrap="square" rtlCol="0">
            <a:spAutoFit/>
          </a:bodyPr>
          <a:lstStyle/>
          <a:p>
            <a:pPr algn="ctr"/>
            <a:r>
              <a:rPr lang="en-US" sz="1333" dirty="0"/>
              <a:t>3.2</a:t>
            </a:r>
          </a:p>
        </p:txBody>
      </p:sp>
      <p:sp>
        <p:nvSpPr>
          <p:cNvPr id="34" name="TextBox 33">
            <a:extLst>
              <a:ext uri="{FF2B5EF4-FFF2-40B4-BE49-F238E27FC236}">
                <a16:creationId xmlns:a16="http://schemas.microsoft.com/office/drawing/2014/main" id="{1613079F-04A2-4D49-AF09-A0CC16FF667B}"/>
              </a:ext>
            </a:extLst>
          </p:cNvPr>
          <p:cNvSpPr txBox="1"/>
          <p:nvPr/>
        </p:nvSpPr>
        <p:spPr>
          <a:xfrm>
            <a:off x="4767451" y="3862646"/>
            <a:ext cx="432720" cy="297454"/>
          </a:xfrm>
          <a:prstGeom prst="rect">
            <a:avLst/>
          </a:prstGeom>
          <a:noFill/>
        </p:spPr>
        <p:txBody>
          <a:bodyPr wrap="square" rtlCol="0">
            <a:spAutoFit/>
          </a:bodyPr>
          <a:lstStyle/>
          <a:p>
            <a:pPr algn="ctr"/>
            <a:r>
              <a:rPr lang="en-US" sz="1333" dirty="0"/>
              <a:t>3.1</a:t>
            </a:r>
          </a:p>
        </p:txBody>
      </p:sp>
      <p:sp>
        <p:nvSpPr>
          <p:cNvPr id="35" name="TextBox 34">
            <a:extLst>
              <a:ext uri="{FF2B5EF4-FFF2-40B4-BE49-F238E27FC236}">
                <a16:creationId xmlns:a16="http://schemas.microsoft.com/office/drawing/2014/main" id="{C9B5DB1B-868B-493E-8567-D7C852895A4E}"/>
              </a:ext>
            </a:extLst>
          </p:cNvPr>
          <p:cNvSpPr txBox="1"/>
          <p:nvPr/>
        </p:nvSpPr>
        <p:spPr>
          <a:xfrm>
            <a:off x="4760289" y="4176536"/>
            <a:ext cx="432720" cy="297454"/>
          </a:xfrm>
          <a:prstGeom prst="rect">
            <a:avLst/>
          </a:prstGeom>
          <a:noFill/>
        </p:spPr>
        <p:txBody>
          <a:bodyPr wrap="square" rtlCol="0">
            <a:spAutoFit/>
          </a:bodyPr>
          <a:lstStyle/>
          <a:p>
            <a:pPr algn="ctr"/>
            <a:r>
              <a:rPr lang="en-US" sz="1333" dirty="0"/>
              <a:t>3.4</a:t>
            </a:r>
          </a:p>
        </p:txBody>
      </p:sp>
      <p:sp>
        <p:nvSpPr>
          <p:cNvPr id="36" name="TextBox 35">
            <a:extLst>
              <a:ext uri="{FF2B5EF4-FFF2-40B4-BE49-F238E27FC236}">
                <a16:creationId xmlns:a16="http://schemas.microsoft.com/office/drawing/2014/main" id="{7FD9231B-F04E-456D-93C0-0EAA9BA500F3}"/>
              </a:ext>
            </a:extLst>
          </p:cNvPr>
          <p:cNvSpPr txBox="1"/>
          <p:nvPr/>
        </p:nvSpPr>
        <p:spPr>
          <a:xfrm>
            <a:off x="4760289" y="4455449"/>
            <a:ext cx="432720" cy="297454"/>
          </a:xfrm>
          <a:prstGeom prst="rect">
            <a:avLst/>
          </a:prstGeom>
          <a:noFill/>
        </p:spPr>
        <p:txBody>
          <a:bodyPr wrap="square" rtlCol="0">
            <a:spAutoFit/>
          </a:bodyPr>
          <a:lstStyle/>
          <a:p>
            <a:pPr algn="ctr"/>
            <a:r>
              <a:rPr lang="en-US" sz="1333" dirty="0"/>
              <a:t>3.3</a:t>
            </a:r>
          </a:p>
        </p:txBody>
      </p:sp>
      <p:sp>
        <p:nvSpPr>
          <p:cNvPr id="37" name="TextBox 36">
            <a:extLst>
              <a:ext uri="{FF2B5EF4-FFF2-40B4-BE49-F238E27FC236}">
                <a16:creationId xmlns:a16="http://schemas.microsoft.com/office/drawing/2014/main" id="{CFFDE96B-3EC6-458A-A08B-B62534E88AB3}"/>
              </a:ext>
            </a:extLst>
          </p:cNvPr>
          <p:cNvSpPr txBox="1"/>
          <p:nvPr/>
        </p:nvSpPr>
        <p:spPr>
          <a:xfrm>
            <a:off x="4760289" y="4702722"/>
            <a:ext cx="432720" cy="297454"/>
          </a:xfrm>
          <a:prstGeom prst="rect">
            <a:avLst/>
          </a:prstGeom>
          <a:noFill/>
        </p:spPr>
        <p:txBody>
          <a:bodyPr wrap="square" rtlCol="0">
            <a:spAutoFit/>
          </a:bodyPr>
          <a:lstStyle/>
          <a:p>
            <a:pPr algn="ctr"/>
            <a:r>
              <a:rPr lang="en-US" sz="1333" dirty="0"/>
              <a:t>3.2</a:t>
            </a:r>
          </a:p>
        </p:txBody>
      </p:sp>
      <p:sp>
        <p:nvSpPr>
          <p:cNvPr id="38" name="TextBox 37">
            <a:extLst>
              <a:ext uri="{FF2B5EF4-FFF2-40B4-BE49-F238E27FC236}">
                <a16:creationId xmlns:a16="http://schemas.microsoft.com/office/drawing/2014/main" id="{0FC1B062-69A8-483C-AB1B-4589B39E7D36}"/>
              </a:ext>
            </a:extLst>
          </p:cNvPr>
          <p:cNvSpPr txBox="1"/>
          <p:nvPr/>
        </p:nvSpPr>
        <p:spPr>
          <a:xfrm>
            <a:off x="4760289" y="5003089"/>
            <a:ext cx="432720" cy="297454"/>
          </a:xfrm>
          <a:prstGeom prst="rect">
            <a:avLst/>
          </a:prstGeom>
          <a:noFill/>
        </p:spPr>
        <p:txBody>
          <a:bodyPr wrap="square" rtlCol="0">
            <a:spAutoFit/>
          </a:bodyPr>
          <a:lstStyle/>
          <a:p>
            <a:pPr algn="ctr"/>
            <a:r>
              <a:rPr lang="en-US" sz="1333" dirty="0"/>
              <a:t>3.1</a:t>
            </a:r>
          </a:p>
        </p:txBody>
      </p:sp>
      <p:sp>
        <p:nvSpPr>
          <p:cNvPr id="39" name="TextBox 38">
            <a:extLst>
              <a:ext uri="{FF2B5EF4-FFF2-40B4-BE49-F238E27FC236}">
                <a16:creationId xmlns:a16="http://schemas.microsoft.com/office/drawing/2014/main" id="{52B5DBCA-2F85-4FB3-9661-7E90CC7F1886}"/>
              </a:ext>
            </a:extLst>
          </p:cNvPr>
          <p:cNvSpPr txBox="1"/>
          <p:nvPr/>
        </p:nvSpPr>
        <p:spPr>
          <a:xfrm rot="16200000">
            <a:off x="4123084" y="3562279"/>
            <a:ext cx="1285904" cy="297454"/>
          </a:xfrm>
          <a:prstGeom prst="rect">
            <a:avLst/>
          </a:prstGeom>
          <a:noFill/>
        </p:spPr>
        <p:txBody>
          <a:bodyPr wrap="square" rtlCol="0">
            <a:spAutoFit/>
          </a:bodyPr>
          <a:lstStyle/>
          <a:p>
            <a:pPr algn="ctr"/>
            <a:r>
              <a:rPr lang="en-US" sz="1333" dirty="0" err="1"/>
              <a:t>Ampl</a:t>
            </a:r>
            <a:r>
              <a:rPr lang="en-US" sz="1333" dirty="0"/>
              <a:t>. Vs R [m]</a:t>
            </a:r>
          </a:p>
        </p:txBody>
      </p:sp>
      <p:sp>
        <p:nvSpPr>
          <p:cNvPr id="40" name="TextBox 39">
            <a:extLst>
              <a:ext uri="{FF2B5EF4-FFF2-40B4-BE49-F238E27FC236}">
                <a16:creationId xmlns:a16="http://schemas.microsoft.com/office/drawing/2014/main" id="{E303D1AC-CD13-48D1-A9C7-A2799C2665CF}"/>
              </a:ext>
            </a:extLst>
          </p:cNvPr>
          <p:cNvSpPr txBox="1"/>
          <p:nvPr/>
        </p:nvSpPr>
        <p:spPr>
          <a:xfrm rot="16200000">
            <a:off x="4123084" y="1972961"/>
            <a:ext cx="1285904" cy="297454"/>
          </a:xfrm>
          <a:prstGeom prst="rect">
            <a:avLst/>
          </a:prstGeom>
          <a:noFill/>
        </p:spPr>
        <p:txBody>
          <a:bodyPr wrap="square" rtlCol="0">
            <a:spAutoFit/>
          </a:bodyPr>
          <a:lstStyle/>
          <a:p>
            <a:pPr algn="ctr"/>
            <a:r>
              <a:rPr lang="en-US" sz="1333" dirty="0"/>
              <a:t>ECE    </a:t>
            </a:r>
            <a:r>
              <a:rPr lang="en-US" sz="1333" dirty="0" err="1"/>
              <a:t>T</a:t>
            </a:r>
            <a:r>
              <a:rPr lang="en-US" sz="1333" baseline="-25000" dirty="0" err="1"/>
              <a:t>e</a:t>
            </a:r>
            <a:r>
              <a:rPr lang="en-US" sz="1333" dirty="0"/>
              <a:t> [keV]</a:t>
            </a:r>
          </a:p>
        </p:txBody>
      </p:sp>
      <p:sp>
        <p:nvSpPr>
          <p:cNvPr id="41" name="TextBox 40">
            <a:extLst>
              <a:ext uri="{FF2B5EF4-FFF2-40B4-BE49-F238E27FC236}">
                <a16:creationId xmlns:a16="http://schemas.microsoft.com/office/drawing/2014/main" id="{22330E68-8510-49D9-8EE6-13E1676FE39F}"/>
              </a:ext>
            </a:extLst>
          </p:cNvPr>
          <p:cNvSpPr txBox="1"/>
          <p:nvPr/>
        </p:nvSpPr>
        <p:spPr>
          <a:xfrm rot="16200000">
            <a:off x="4123084" y="4697281"/>
            <a:ext cx="1285904" cy="297454"/>
          </a:xfrm>
          <a:prstGeom prst="rect">
            <a:avLst/>
          </a:prstGeom>
          <a:noFill/>
        </p:spPr>
        <p:txBody>
          <a:bodyPr wrap="square" rtlCol="0">
            <a:spAutoFit/>
          </a:bodyPr>
          <a:lstStyle/>
          <a:p>
            <a:pPr algn="ctr"/>
            <a:r>
              <a:rPr lang="en-US" sz="1333" dirty="0"/>
              <a:t>Phase Vs R [m]</a:t>
            </a:r>
          </a:p>
        </p:txBody>
      </p:sp>
      <p:grpSp>
        <p:nvGrpSpPr>
          <p:cNvPr id="3" name="Group 2">
            <a:extLst>
              <a:ext uri="{FF2B5EF4-FFF2-40B4-BE49-F238E27FC236}">
                <a16:creationId xmlns:a16="http://schemas.microsoft.com/office/drawing/2014/main" id="{ECE98E37-2EAF-40B1-A707-9E4E240D4E87}"/>
              </a:ext>
            </a:extLst>
          </p:cNvPr>
          <p:cNvGrpSpPr/>
          <p:nvPr/>
        </p:nvGrpSpPr>
        <p:grpSpPr>
          <a:xfrm>
            <a:off x="595703" y="656890"/>
            <a:ext cx="3556501" cy="3496717"/>
            <a:chOff x="786899" y="3040075"/>
            <a:chExt cx="3556501" cy="3496717"/>
          </a:xfrm>
        </p:grpSpPr>
        <p:grpSp>
          <p:nvGrpSpPr>
            <p:cNvPr id="12" name="Group 11">
              <a:extLst>
                <a:ext uri="{FF2B5EF4-FFF2-40B4-BE49-F238E27FC236}">
                  <a16:creationId xmlns:a16="http://schemas.microsoft.com/office/drawing/2014/main" id="{AE62E8A4-B770-4B6F-9480-051DA5614E1E}"/>
                </a:ext>
              </a:extLst>
            </p:cNvPr>
            <p:cNvGrpSpPr/>
            <p:nvPr/>
          </p:nvGrpSpPr>
          <p:grpSpPr>
            <a:xfrm>
              <a:off x="786899" y="3040075"/>
              <a:ext cx="3556501" cy="3496717"/>
              <a:chOff x="786899" y="3040075"/>
              <a:chExt cx="3556501" cy="3496717"/>
            </a:xfrm>
          </p:grpSpPr>
          <p:pic>
            <p:nvPicPr>
              <p:cNvPr id="19" name="Picture 18">
                <a:extLst>
                  <a:ext uri="{FF2B5EF4-FFF2-40B4-BE49-F238E27FC236}">
                    <a16:creationId xmlns:a16="http://schemas.microsoft.com/office/drawing/2014/main" id="{29A8B5EC-9230-D757-88AA-10BAC8045AE0}"/>
                  </a:ext>
                </a:extLst>
              </p:cNvPr>
              <p:cNvPicPr>
                <a:picLocks noChangeAspect="1"/>
              </p:cNvPicPr>
              <p:nvPr/>
            </p:nvPicPr>
            <p:blipFill rotWithShape="1">
              <a:blip r:embed="rId3"/>
              <a:srcRect l="10641" r="-3166" b="9918"/>
              <a:stretch/>
            </p:blipFill>
            <p:spPr>
              <a:xfrm>
                <a:off x="1325880" y="3040075"/>
                <a:ext cx="3017520" cy="3108960"/>
              </a:xfrm>
              <a:prstGeom prst="rect">
                <a:avLst/>
              </a:prstGeom>
            </p:spPr>
          </p:pic>
          <p:sp>
            <p:nvSpPr>
              <p:cNvPr id="42" name="TextBox 41">
                <a:extLst>
                  <a:ext uri="{FF2B5EF4-FFF2-40B4-BE49-F238E27FC236}">
                    <a16:creationId xmlns:a16="http://schemas.microsoft.com/office/drawing/2014/main" id="{1B6BB667-5266-4910-B033-1F4125A233C1}"/>
                  </a:ext>
                </a:extLst>
              </p:cNvPr>
              <p:cNvSpPr txBox="1"/>
              <p:nvPr/>
            </p:nvSpPr>
            <p:spPr>
              <a:xfrm rot="16200000">
                <a:off x="524117" y="3654330"/>
                <a:ext cx="823018" cy="297454"/>
              </a:xfrm>
              <a:prstGeom prst="rect">
                <a:avLst/>
              </a:prstGeom>
              <a:noFill/>
            </p:spPr>
            <p:txBody>
              <a:bodyPr wrap="square" rtlCol="0">
                <a:spAutoFit/>
              </a:bodyPr>
              <a:lstStyle/>
              <a:p>
                <a:pPr algn="ctr"/>
                <a:r>
                  <a:rPr lang="en-US" sz="1333" dirty="0" err="1"/>
                  <a:t>T</a:t>
                </a:r>
                <a:r>
                  <a:rPr lang="en-US" sz="1333" baseline="-25000" dirty="0" err="1"/>
                  <a:t>e</a:t>
                </a:r>
                <a:r>
                  <a:rPr lang="en-US" sz="1333" dirty="0"/>
                  <a:t> [keV]</a:t>
                </a:r>
              </a:p>
            </p:txBody>
          </p:sp>
          <p:sp>
            <p:nvSpPr>
              <p:cNvPr id="43" name="TextBox 42">
                <a:extLst>
                  <a:ext uri="{FF2B5EF4-FFF2-40B4-BE49-F238E27FC236}">
                    <a16:creationId xmlns:a16="http://schemas.microsoft.com/office/drawing/2014/main" id="{05A5A6D9-F031-4878-AFF7-93CDBD06F10A}"/>
                  </a:ext>
                </a:extLst>
              </p:cNvPr>
              <p:cNvSpPr txBox="1"/>
              <p:nvPr/>
            </p:nvSpPr>
            <p:spPr>
              <a:xfrm rot="16200000">
                <a:off x="524117" y="4604176"/>
                <a:ext cx="823018" cy="297454"/>
              </a:xfrm>
              <a:prstGeom prst="rect">
                <a:avLst/>
              </a:prstGeom>
              <a:noFill/>
            </p:spPr>
            <p:txBody>
              <a:bodyPr wrap="square" rtlCol="0">
                <a:spAutoFit/>
              </a:bodyPr>
              <a:lstStyle/>
              <a:p>
                <a:pPr algn="ctr"/>
                <a:r>
                  <a:rPr lang="el-GR" sz="1333" dirty="0"/>
                  <a:t>Δ</a:t>
                </a:r>
                <a:r>
                  <a:rPr lang="en-US" sz="1333" dirty="0" err="1"/>
                  <a:t>T</a:t>
                </a:r>
                <a:r>
                  <a:rPr lang="en-US" sz="1333" baseline="-25000" dirty="0" err="1"/>
                  <a:t>e</a:t>
                </a:r>
                <a:r>
                  <a:rPr lang="en-US" sz="1333" dirty="0"/>
                  <a:t> [eV]</a:t>
                </a:r>
              </a:p>
            </p:txBody>
          </p:sp>
          <p:sp>
            <p:nvSpPr>
              <p:cNvPr id="44" name="TextBox 43">
                <a:extLst>
                  <a:ext uri="{FF2B5EF4-FFF2-40B4-BE49-F238E27FC236}">
                    <a16:creationId xmlns:a16="http://schemas.microsoft.com/office/drawing/2014/main" id="{11BA0609-88EC-45F9-9532-92B2660E37D8}"/>
                  </a:ext>
                </a:extLst>
              </p:cNvPr>
              <p:cNvSpPr txBox="1"/>
              <p:nvPr/>
            </p:nvSpPr>
            <p:spPr>
              <a:xfrm rot="16200000">
                <a:off x="524117" y="5572484"/>
                <a:ext cx="823018" cy="297454"/>
              </a:xfrm>
              <a:prstGeom prst="rect">
                <a:avLst/>
              </a:prstGeom>
              <a:noFill/>
            </p:spPr>
            <p:txBody>
              <a:bodyPr wrap="square" rtlCol="0">
                <a:spAutoFit/>
              </a:bodyPr>
              <a:lstStyle/>
              <a:p>
                <a:pPr algn="ctr"/>
                <a:r>
                  <a:rPr lang="en-US" sz="1333" dirty="0"/>
                  <a:t>Phase/</a:t>
                </a:r>
                <a:r>
                  <a:rPr lang="el-GR" sz="1333" dirty="0"/>
                  <a:t>π</a:t>
                </a:r>
                <a:endParaRPr lang="en-US" sz="1333" dirty="0"/>
              </a:p>
            </p:txBody>
          </p:sp>
          <p:sp>
            <p:nvSpPr>
              <p:cNvPr id="54" name="TextBox 53">
                <a:extLst>
                  <a:ext uri="{FF2B5EF4-FFF2-40B4-BE49-F238E27FC236}">
                    <a16:creationId xmlns:a16="http://schemas.microsoft.com/office/drawing/2014/main" id="{2CED6419-8418-47B4-906F-28CCFB330A9B}"/>
                  </a:ext>
                </a:extLst>
              </p:cNvPr>
              <p:cNvSpPr txBox="1"/>
              <p:nvPr/>
            </p:nvSpPr>
            <p:spPr>
              <a:xfrm>
                <a:off x="1037612" y="5125963"/>
                <a:ext cx="502971" cy="246221"/>
              </a:xfrm>
              <a:prstGeom prst="rect">
                <a:avLst/>
              </a:prstGeom>
              <a:noFill/>
            </p:spPr>
            <p:txBody>
              <a:bodyPr wrap="square" rtlCol="0">
                <a:spAutoFit/>
              </a:bodyPr>
              <a:lstStyle/>
              <a:p>
                <a:pPr algn="ctr"/>
                <a:r>
                  <a:rPr lang="en-US" sz="1000" dirty="0"/>
                  <a:t>1</a:t>
                </a:r>
              </a:p>
            </p:txBody>
          </p:sp>
          <p:sp>
            <p:nvSpPr>
              <p:cNvPr id="45" name="TextBox 44">
                <a:extLst>
                  <a:ext uri="{FF2B5EF4-FFF2-40B4-BE49-F238E27FC236}">
                    <a16:creationId xmlns:a16="http://schemas.microsoft.com/office/drawing/2014/main" id="{A386DE9C-9059-4A46-A5A0-D22E8B96DAAC}"/>
                  </a:ext>
                </a:extLst>
              </p:cNvPr>
              <p:cNvSpPr txBox="1"/>
              <p:nvPr/>
            </p:nvSpPr>
            <p:spPr>
              <a:xfrm>
                <a:off x="1020452" y="3963891"/>
                <a:ext cx="432720" cy="246221"/>
              </a:xfrm>
              <a:prstGeom prst="rect">
                <a:avLst/>
              </a:prstGeom>
              <a:noFill/>
            </p:spPr>
            <p:txBody>
              <a:bodyPr wrap="square" rtlCol="0">
                <a:spAutoFit/>
              </a:bodyPr>
              <a:lstStyle/>
              <a:p>
                <a:pPr algn="ctr"/>
                <a:r>
                  <a:rPr lang="en-US" sz="1000" dirty="0"/>
                  <a:t>4.0</a:t>
                </a:r>
              </a:p>
            </p:txBody>
          </p:sp>
          <p:sp>
            <p:nvSpPr>
              <p:cNvPr id="46" name="TextBox 45">
                <a:extLst>
                  <a:ext uri="{FF2B5EF4-FFF2-40B4-BE49-F238E27FC236}">
                    <a16:creationId xmlns:a16="http://schemas.microsoft.com/office/drawing/2014/main" id="{FAF990DB-73EB-4C33-948B-B74DF99DCE7F}"/>
                  </a:ext>
                </a:extLst>
              </p:cNvPr>
              <p:cNvSpPr txBox="1"/>
              <p:nvPr/>
            </p:nvSpPr>
            <p:spPr>
              <a:xfrm>
                <a:off x="1020452" y="3805278"/>
                <a:ext cx="432720" cy="246221"/>
              </a:xfrm>
              <a:prstGeom prst="rect">
                <a:avLst/>
              </a:prstGeom>
              <a:noFill/>
            </p:spPr>
            <p:txBody>
              <a:bodyPr wrap="square" rtlCol="0">
                <a:spAutoFit/>
              </a:bodyPr>
              <a:lstStyle/>
              <a:p>
                <a:pPr algn="ctr"/>
                <a:r>
                  <a:rPr lang="en-US" sz="1000" dirty="0"/>
                  <a:t>4.2</a:t>
                </a:r>
              </a:p>
            </p:txBody>
          </p:sp>
          <p:sp>
            <p:nvSpPr>
              <p:cNvPr id="47" name="TextBox 46">
                <a:extLst>
                  <a:ext uri="{FF2B5EF4-FFF2-40B4-BE49-F238E27FC236}">
                    <a16:creationId xmlns:a16="http://schemas.microsoft.com/office/drawing/2014/main" id="{81CDB648-1ECC-4BDC-920A-25B58DFE5843}"/>
                  </a:ext>
                </a:extLst>
              </p:cNvPr>
              <p:cNvSpPr txBox="1"/>
              <p:nvPr/>
            </p:nvSpPr>
            <p:spPr>
              <a:xfrm>
                <a:off x="1020452" y="3632148"/>
                <a:ext cx="432720" cy="246221"/>
              </a:xfrm>
              <a:prstGeom prst="rect">
                <a:avLst/>
              </a:prstGeom>
              <a:noFill/>
            </p:spPr>
            <p:txBody>
              <a:bodyPr wrap="square" rtlCol="0">
                <a:spAutoFit/>
              </a:bodyPr>
              <a:lstStyle/>
              <a:p>
                <a:pPr algn="ctr"/>
                <a:r>
                  <a:rPr lang="en-US" sz="1000" dirty="0"/>
                  <a:t>4.4</a:t>
                </a:r>
              </a:p>
            </p:txBody>
          </p:sp>
          <p:sp>
            <p:nvSpPr>
              <p:cNvPr id="48" name="TextBox 47">
                <a:extLst>
                  <a:ext uri="{FF2B5EF4-FFF2-40B4-BE49-F238E27FC236}">
                    <a16:creationId xmlns:a16="http://schemas.microsoft.com/office/drawing/2014/main" id="{B6DF4D3D-856A-4AD5-BD85-C1FBF8E6B455}"/>
                  </a:ext>
                </a:extLst>
              </p:cNvPr>
              <p:cNvSpPr txBox="1"/>
              <p:nvPr/>
            </p:nvSpPr>
            <p:spPr>
              <a:xfrm>
                <a:off x="1020452" y="3471247"/>
                <a:ext cx="432720" cy="246221"/>
              </a:xfrm>
              <a:prstGeom prst="rect">
                <a:avLst/>
              </a:prstGeom>
              <a:noFill/>
            </p:spPr>
            <p:txBody>
              <a:bodyPr wrap="square" rtlCol="0">
                <a:spAutoFit/>
              </a:bodyPr>
              <a:lstStyle/>
              <a:p>
                <a:pPr algn="ctr"/>
                <a:r>
                  <a:rPr lang="en-US" sz="1000" dirty="0"/>
                  <a:t>4.6</a:t>
                </a:r>
              </a:p>
            </p:txBody>
          </p:sp>
          <p:sp>
            <p:nvSpPr>
              <p:cNvPr id="49" name="TextBox 48">
                <a:extLst>
                  <a:ext uri="{FF2B5EF4-FFF2-40B4-BE49-F238E27FC236}">
                    <a16:creationId xmlns:a16="http://schemas.microsoft.com/office/drawing/2014/main" id="{02BC9EFD-E27E-47F1-9CA4-0285C8D2FB72}"/>
                  </a:ext>
                </a:extLst>
              </p:cNvPr>
              <p:cNvSpPr txBox="1"/>
              <p:nvPr/>
            </p:nvSpPr>
            <p:spPr>
              <a:xfrm>
                <a:off x="1020452" y="3296299"/>
                <a:ext cx="432720" cy="246221"/>
              </a:xfrm>
              <a:prstGeom prst="rect">
                <a:avLst/>
              </a:prstGeom>
              <a:noFill/>
            </p:spPr>
            <p:txBody>
              <a:bodyPr wrap="square" rtlCol="0">
                <a:spAutoFit/>
              </a:bodyPr>
              <a:lstStyle/>
              <a:p>
                <a:pPr algn="ctr"/>
                <a:r>
                  <a:rPr lang="en-US" sz="1000" dirty="0"/>
                  <a:t>4.8</a:t>
                </a:r>
              </a:p>
            </p:txBody>
          </p:sp>
          <p:sp>
            <p:nvSpPr>
              <p:cNvPr id="50" name="TextBox 49">
                <a:extLst>
                  <a:ext uri="{FF2B5EF4-FFF2-40B4-BE49-F238E27FC236}">
                    <a16:creationId xmlns:a16="http://schemas.microsoft.com/office/drawing/2014/main" id="{F5C177EA-EB4B-4C1F-9DC6-E2386D99A46F}"/>
                  </a:ext>
                </a:extLst>
              </p:cNvPr>
              <p:cNvSpPr txBox="1"/>
              <p:nvPr/>
            </p:nvSpPr>
            <p:spPr>
              <a:xfrm>
                <a:off x="1020452" y="4135916"/>
                <a:ext cx="432720" cy="246221"/>
              </a:xfrm>
              <a:prstGeom prst="rect">
                <a:avLst/>
              </a:prstGeom>
              <a:noFill/>
            </p:spPr>
            <p:txBody>
              <a:bodyPr wrap="square" rtlCol="0">
                <a:spAutoFit/>
              </a:bodyPr>
              <a:lstStyle/>
              <a:p>
                <a:pPr algn="ctr"/>
                <a:r>
                  <a:rPr lang="en-US" sz="1000" dirty="0"/>
                  <a:t>3.8</a:t>
                </a:r>
              </a:p>
            </p:txBody>
          </p:sp>
          <p:sp>
            <p:nvSpPr>
              <p:cNvPr id="51" name="TextBox 50">
                <a:extLst>
                  <a:ext uri="{FF2B5EF4-FFF2-40B4-BE49-F238E27FC236}">
                    <a16:creationId xmlns:a16="http://schemas.microsoft.com/office/drawing/2014/main" id="{DF360FC1-F19B-4EFA-8289-CFEB1237DEC4}"/>
                  </a:ext>
                </a:extLst>
              </p:cNvPr>
              <p:cNvSpPr txBox="1"/>
              <p:nvPr/>
            </p:nvSpPr>
            <p:spPr>
              <a:xfrm>
                <a:off x="950201" y="4362158"/>
                <a:ext cx="502971" cy="246221"/>
              </a:xfrm>
              <a:prstGeom prst="rect">
                <a:avLst/>
              </a:prstGeom>
              <a:noFill/>
            </p:spPr>
            <p:txBody>
              <a:bodyPr wrap="square" rtlCol="0">
                <a:spAutoFit/>
              </a:bodyPr>
              <a:lstStyle/>
              <a:p>
                <a:pPr algn="ctr"/>
                <a:r>
                  <a:rPr lang="en-US" sz="1000" dirty="0"/>
                  <a:t>100</a:t>
                </a:r>
              </a:p>
            </p:txBody>
          </p:sp>
          <p:sp>
            <p:nvSpPr>
              <p:cNvPr id="52" name="TextBox 51">
                <a:extLst>
                  <a:ext uri="{FF2B5EF4-FFF2-40B4-BE49-F238E27FC236}">
                    <a16:creationId xmlns:a16="http://schemas.microsoft.com/office/drawing/2014/main" id="{45C51825-7B59-454E-B672-FE69B8281199}"/>
                  </a:ext>
                </a:extLst>
              </p:cNvPr>
              <p:cNvSpPr txBox="1"/>
              <p:nvPr/>
            </p:nvSpPr>
            <p:spPr>
              <a:xfrm>
                <a:off x="950201" y="5021294"/>
                <a:ext cx="502971" cy="246221"/>
              </a:xfrm>
              <a:prstGeom prst="rect">
                <a:avLst/>
              </a:prstGeom>
              <a:noFill/>
            </p:spPr>
            <p:txBody>
              <a:bodyPr wrap="square" rtlCol="0">
                <a:spAutoFit/>
              </a:bodyPr>
              <a:lstStyle/>
              <a:p>
                <a:pPr algn="ctr"/>
                <a:r>
                  <a:rPr lang="en-US" sz="1000" dirty="0"/>
                  <a:t>-100</a:t>
                </a:r>
              </a:p>
            </p:txBody>
          </p:sp>
          <p:sp>
            <p:nvSpPr>
              <p:cNvPr id="53" name="TextBox 52">
                <a:extLst>
                  <a:ext uri="{FF2B5EF4-FFF2-40B4-BE49-F238E27FC236}">
                    <a16:creationId xmlns:a16="http://schemas.microsoft.com/office/drawing/2014/main" id="{12A0E23C-8E1C-441E-83A4-C491372D3E21}"/>
                  </a:ext>
                </a:extLst>
              </p:cNvPr>
              <p:cNvSpPr txBox="1"/>
              <p:nvPr/>
            </p:nvSpPr>
            <p:spPr>
              <a:xfrm>
                <a:off x="950201" y="4701044"/>
                <a:ext cx="502971" cy="246221"/>
              </a:xfrm>
              <a:prstGeom prst="rect">
                <a:avLst/>
              </a:prstGeom>
              <a:noFill/>
            </p:spPr>
            <p:txBody>
              <a:bodyPr wrap="square" rtlCol="0">
                <a:spAutoFit/>
              </a:bodyPr>
              <a:lstStyle/>
              <a:p>
                <a:pPr algn="ctr"/>
                <a:r>
                  <a:rPr lang="en-US" sz="1000" dirty="0"/>
                  <a:t>0</a:t>
                </a:r>
              </a:p>
            </p:txBody>
          </p:sp>
          <p:sp>
            <p:nvSpPr>
              <p:cNvPr id="55" name="TextBox 54">
                <a:extLst>
                  <a:ext uri="{FF2B5EF4-FFF2-40B4-BE49-F238E27FC236}">
                    <a16:creationId xmlns:a16="http://schemas.microsoft.com/office/drawing/2014/main" id="{16696AA0-B968-4FF5-8512-2DCC60BB33E1}"/>
                  </a:ext>
                </a:extLst>
              </p:cNvPr>
              <p:cNvSpPr txBox="1"/>
              <p:nvPr/>
            </p:nvSpPr>
            <p:spPr>
              <a:xfrm>
                <a:off x="1037612" y="5556614"/>
                <a:ext cx="502971" cy="246221"/>
              </a:xfrm>
              <a:prstGeom prst="rect">
                <a:avLst/>
              </a:prstGeom>
              <a:noFill/>
            </p:spPr>
            <p:txBody>
              <a:bodyPr wrap="square" rtlCol="0">
                <a:spAutoFit/>
              </a:bodyPr>
              <a:lstStyle/>
              <a:p>
                <a:pPr algn="ctr"/>
                <a:r>
                  <a:rPr lang="en-US" sz="1000" dirty="0"/>
                  <a:t>0</a:t>
                </a:r>
              </a:p>
            </p:txBody>
          </p:sp>
          <p:sp>
            <p:nvSpPr>
              <p:cNvPr id="56" name="TextBox 55">
                <a:extLst>
                  <a:ext uri="{FF2B5EF4-FFF2-40B4-BE49-F238E27FC236}">
                    <a16:creationId xmlns:a16="http://schemas.microsoft.com/office/drawing/2014/main" id="{32F55976-5A33-4EEC-8F2E-14F9AA1395CA}"/>
                  </a:ext>
                </a:extLst>
              </p:cNvPr>
              <p:cNvSpPr txBox="1"/>
              <p:nvPr/>
            </p:nvSpPr>
            <p:spPr>
              <a:xfrm>
                <a:off x="1037612" y="5998032"/>
                <a:ext cx="502971" cy="246221"/>
              </a:xfrm>
              <a:prstGeom prst="rect">
                <a:avLst/>
              </a:prstGeom>
              <a:noFill/>
            </p:spPr>
            <p:txBody>
              <a:bodyPr wrap="square" rtlCol="0">
                <a:spAutoFit/>
              </a:bodyPr>
              <a:lstStyle/>
              <a:p>
                <a:pPr algn="ctr"/>
                <a:r>
                  <a:rPr lang="en-US" sz="1000" dirty="0"/>
                  <a:t>-1</a:t>
                </a:r>
              </a:p>
            </p:txBody>
          </p:sp>
          <p:sp>
            <p:nvSpPr>
              <p:cNvPr id="57" name="TextBox 56">
                <a:extLst>
                  <a:ext uri="{FF2B5EF4-FFF2-40B4-BE49-F238E27FC236}">
                    <a16:creationId xmlns:a16="http://schemas.microsoft.com/office/drawing/2014/main" id="{305F4100-DFA1-473C-8EAB-1A240D7F4BCD}"/>
                  </a:ext>
                </a:extLst>
              </p:cNvPr>
              <p:cNvSpPr txBox="1"/>
              <p:nvPr/>
            </p:nvSpPr>
            <p:spPr>
              <a:xfrm>
                <a:off x="2238130" y="6239338"/>
                <a:ext cx="822381" cy="297454"/>
              </a:xfrm>
              <a:prstGeom prst="rect">
                <a:avLst/>
              </a:prstGeom>
              <a:noFill/>
            </p:spPr>
            <p:txBody>
              <a:bodyPr wrap="square" rtlCol="0">
                <a:spAutoFit/>
              </a:bodyPr>
              <a:lstStyle/>
              <a:p>
                <a:r>
                  <a:rPr lang="en-US" sz="1333" dirty="0"/>
                  <a:t>R [m]</a:t>
                </a:r>
              </a:p>
            </p:txBody>
          </p:sp>
          <p:sp>
            <p:nvSpPr>
              <p:cNvPr id="58" name="TextBox 57">
                <a:extLst>
                  <a:ext uri="{FF2B5EF4-FFF2-40B4-BE49-F238E27FC236}">
                    <a16:creationId xmlns:a16="http://schemas.microsoft.com/office/drawing/2014/main" id="{DDB287AC-4052-4178-AF75-88207DAAF346}"/>
                  </a:ext>
                </a:extLst>
              </p:cNvPr>
              <p:cNvSpPr txBox="1"/>
              <p:nvPr/>
            </p:nvSpPr>
            <p:spPr>
              <a:xfrm>
                <a:off x="1157398" y="6081840"/>
                <a:ext cx="432720" cy="246221"/>
              </a:xfrm>
              <a:prstGeom prst="rect">
                <a:avLst/>
              </a:prstGeom>
              <a:noFill/>
            </p:spPr>
            <p:txBody>
              <a:bodyPr wrap="square" rtlCol="0">
                <a:spAutoFit/>
              </a:bodyPr>
              <a:lstStyle/>
              <a:p>
                <a:pPr algn="ctr"/>
                <a:r>
                  <a:rPr lang="en-US" sz="1000" dirty="0"/>
                  <a:t>2.6</a:t>
                </a:r>
              </a:p>
            </p:txBody>
          </p:sp>
          <p:sp>
            <p:nvSpPr>
              <p:cNvPr id="59" name="TextBox 58">
                <a:extLst>
                  <a:ext uri="{FF2B5EF4-FFF2-40B4-BE49-F238E27FC236}">
                    <a16:creationId xmlns:a16="http://schemas.microsoft.com/office/drawing/2014/main" id="{FC2342EE-48CD-4C85-B0AD-5B2A88EB5C8A}"/>
                  </a:ext>
                </a:extLst>
              </p:cNvPr>
              <p:cNvSpPr txBox="1"/>
              <p:nvPr/>
            </p:nvSpPr>
            <p:spPr>
              <a:xfrm>
                <a:off x="1469245" y="6081840"/>
                <a:ext cx="432720" cy="246221"/>
              </a:xfrm>
              <a:prstGeom prst="rect">
                <a:avLst/>
              </a:prstGeom>
              <a:noFill/>
            </p:spPr>
            <p:txBody>
              <a:bodyPr wrap="square" rtlCol="0">
                <a:spAutoFit/>
              </a:bodyPr>
              <a:lstStyle/>
              <a:p>
                <a:pPr algn="ctr"/>
                <a:r>
                  <a:rPr lang="en-US" sz="1000" dirty="0"/>
                  <a:t>2.7</a:t>
                </a:r>
              </a:p>
            </p:txBody>
          </p:sp>
          <p:sp>
            <p:nvSpPr>
              <p:cNvPr id="60" name="TextBox 59">
                <a:extLst>
                  <a:ext uri="{FF2B5EF4-FFF2-40B4-BE49-F238E27FC236}">
                    <a16:creationId xmlns:a16="http://schemas.microsoft.com/office/drawing/2014/main" id="{411858FA-21CB-4310-BE77-EDEF5BF03114}"/>
                  </a:ext>
                </a:extLst>
              </p:cNvPr>
              <p:cNvSpPr txBox="1"/>
              <p:nvPr/>
            </p:nvSpPr>
            <p:spPr>
              <a:xfrm>
                <a:off x="1785435" y="6081840"/>
                <a:ext cx="432720" cy="246221"/>
              </a:xfrm>
              <a:prstGeom prst="rect">
                <a:avLst/>
              </a:prstGeom>
              <a:noFill/>
            </p:spPr>
            <p:txBody>
              <a:bodyPr wrap="square" rtlCol="0">
                <a:spAutoFit/>
              </a:bodyPr>
              <a:lstStyle/>
              <a:p>
                <a:pPr algn="ctr"/>
                <a:r>
                  <a:rPr lang="en-US" sz="1000" dirty="0"/>
                  <a:t>2.8</a:t>
                </a:r>
              </a:p>
            </p:txBody>
          </p:sp>
          <p:sp>
            <p:nvSpPr>
              <p:cNvPr id="61" name="TextBox 60">
                <a:extLst>
                  <a:ext uri="{FF2B5EF4-FFF2-40B4-BE49-F238E27FC236}">
                    <a16:creationId xmlns:a16="http://schemas.microsoft.com/office/drawing/2014/main" id="{710B6C05-A981-4F65-9F62-527D60C25CC2}"/>
                  </a:ext>
                </a:extLst>
              </p:cNvPr>
              <p:cNvSpPr txBox="1"/>
              <p:nvPr/>
            </p:nvSpPr>
            <p:spPr>
              <a:xfrm>
                <a:off x="2096820" y="6081840"/>
                <a:ext cx="432720" cy="246221"/>
              </a:xfrm>
              <a:prstGeom prst="rect">
                <a:avLst/>
              </a:prstGeom>
              <a:noFill/>
            </p:spPr>
            <p:txBody>
              <a:bodyPr wrap="square" rtlCol="0">
                <a:spAutoFit/>
              </a:bodyPr>
              <a:lstStyle/>
              <a:p>
                <a:pPr algn="ctr"/>
                <a:r>
                  <a:rPr lang="en-US" sz="1000" dirty="0"/>
                  <a:t>2.9</a:t>
                </a:r>
              </a:p>
            </p:txBody>
          </p:sp>
          <p:sp>
            <p:nvSpPr>
              <p:cNvPr id="62" name="TextBox 61">
                <a:extLst>
                  <a:ext uri="{FF2B5EF4-FFF2-40B4-BE49-F238E27FC236}">
                    <a16:creationId xmlns:a16="http://schemas.microsoft.com/office/drawing/2014/main" id="{B18ADC5B-E830-4BEC-85FF-FCFBF3243390}"/>
                  </a:ext>
                </a:extLst>
              </p:cNvPr>
              <p:cNvSpPr txBox="1"/>
              <p:nvPr/>
            </p:nvSpPr>
            <p:spPr>
              <a:xfrm>
                <a:off x="2410383" y="6081840"/>
                <a:ext cx="432720" cy="246221"/>
              </a:xfrm>
              <a:prstGeom prst="rect">
                <a:avLst/>
              </a:prstGeom>
              <a:noFill/>
            </p:spPr>
            <p:txBody>
              <a:bodyPr wrap="square" rtlCol="0">
                <a:spAutoFit/>
              </a:bodyPr>
              <a:lstStyle/>
              <a:p>
                <a:pPr algn="ctr"/>
                <a:r>
                  <a:rPr lang="en-US" sz="1000" dirty="0"/>
                  <a:t>3.0</a:t>
                </a:r>
              </a:p>
            </p:txBody>
          </p:sp>
          <p:sp>
            <p:nvSpPr>
              <p:cNvPr id="63" name="TextBox 62">
                <a:extLst>
                  <a:ext uri="{FF2B5EF4-FFF2-40B4-BE49-F238E27FC236}">
                    <a16:creationId xmlns:a16="http://schemas.microsoft.com/office/drawing/2014/main" id="{A228B6E3-C3C3-4FF4-A16C-487A4B2E1727}"/>
                  </a:ext>
                </a:extLst>
              </p:cNvPr>
              <p:cNvSpPr txBox="1"/>
              <p:nvPr/>
            </p:nvSpPr>
            <p:spPr>
              <a:xfrm>
                <a:off x="2729849" y="6081840"/>
                <a:ext cx="432720" cy="246221"/>
              </a:xfrm>
              <a:prstGeom prst="rect">
                <a:avLst/>
              </a:prstGeom>
              <a:noFill/>
            </p:spPr>
            <p:txBody>
              <a:bodyPr wrap="square" rtlCol="0">
                <a:spAutoFit/>
              </a:bodyPr>
              <a:lstStyle/>
              <a:p>
                <a:pPr algn="ctr"/>
                <a:r>
                  <a:rPr lang="en-US" sz="1000" dirty="0"/>
                  <a:t>3.1</a:t>
                </a:r>
              </a:p>
            </p:txBody>
          </p:sp>
          <p:sp>
            <p:nvSpPr>
              <p:cNvPr id="64" name="TextBox 63">
                <a:extLst>
                  <a:ext uri="{FF2B5EF4-FFF2-40B4-BE49-F238E27FC236}">
                    <a16:creationId xmlns:a16="http://schemas.microsoft.com/office/drawing/2014/main" id="{C50B5E94-CAA5-4EFA-A19C-11A300048D4B}"/>
                  </a:ext>
                </a:extLst>
              </p:cNvPr>
              <p:cNvSpPr txBox="1"/>
              <p:nvPr/>
            </p:nvSpPr>
            <p:spPr>
              <a:xfrm>
                <a:off x="3044417" y="6081840"/>
                <a:ext cx="432720" cy="246221"/>
              </a:xfrm>
              <a:prstGeom prst="rect">
                <a:avLst/>
              </a:prstGeom>
              <a:noFill/>
            </p:spPr>
            <p:txBody>
              <a:bodyPr wrap="square" rtlCol="0">
                <a:spAutoFit/>
              </a:bodyPr>
              <a:lstStyle/>
              <a:p>
                <a:pPr algn="ctr"/>
                <a:r>
                  <a:rPr lang="en-US" sz="1000" dirty="0"/>
                  <a:t>3.2</a:t>
                </a:r>
              </a:p>
            </p:txBody>
          </p:sp>
          <p:sp>
            <p:nvSpPr>
              <p:cNvPr id="65" name="TextBox 64">
                <a:extLst>
                  <a:ext uri="{FF2B5EF4-FFF2-40B4-BE49-F238E27FC236}">
                    <a16:creationId xmlns:a16="http://schemas.microsoft.com/office/drawing/2014/main" id="{676A62C8-F9D4-4002-A112-450890243224}"/>
                  </a:ext>
                </a:extLst>
              </p:cNvPr>
              <p:cNvSpPr txBox="1"/>
              <p:nvPr/>
            </p:nvSpPr>
            <p:spPr>
              <a:xfrm>
                <a:off x="3353867" y="6081840"/>
                <a:ext cx="432720" cy="246221"/>
              </a:xfrm>
              <a:prstGeom prst="rect">
                <a:avLst/>
              </a:prstGeom>
              <a:noFill/>
            </p:spPr>
            <p:txBody>
              <a:bodyPr wrap="square" rtlCol="0">
                <a:spAutoFit/>
              </a:bodyPr>
              <a:lstStyle/>
              <a:p>
                <a:pPr algn="ctr"/>
                <a:r>
                  <a:rPr lang="en-US" sz="1000" dirty="0"/>
                  <a:t>3.3</a:t>
                </a:r>
              </a:p>
            </p:txBody>
          </p:sp>
          <p:sp>
            <p:nvSpPr>
              <p:cNvPr id="66" name="TextBox 65">
                <a:extLst>
                  <a:ext uri="{FF2B5EF4-FFF2-40B4-BE49-F238E27FC236}">
                    <a16:creationId xmlns:a16="http://schemas.microsoft.com/office/drawing/2014/main" id="{7BCEC753-A34A-44A9-89B8-FBFE9F41978E}"/>
                  </a:ext>
                </a:extLst>
              </p:cNvPr>
              <p:cNvSpPr txBox="1"/>
              <p:nvPr/>
            </p:nvSpPr>
            <p:spPr>
              <a:xfrm>
                <a:off x="3680452" y="6081840"/>
                <a:ext cx="432720" cy="246221"/>
              </a:xfrm>
              <a:prstGeom prst="rect">
                <a:avLst/>
              </a:prstGeom>
              <a:noFill/>
            </p:spPr>
            <p:txBody>
              <a:bodyPr wrap="square" rtlCol="0">
                <a:spAutoFit/>
              </a:bodyPr>
              <a:lstStyle/>
              <a:p>
                <a:pPr algn="ctr"/>
                <a:r>
                  <a:rPr lang="en-US" sz="1000" dirty="0"/>
                  <a:t>3.4</a:t>
                </a:r>
              </a:p>
            </p:txBody>
          </p:sp>
          <p:sp>
            <p:nvSpPr>
              <p:cNvPr id="7" name="Rectangle 6">
                <a:extLst>
                  <a:ext uri="{FF2B5EF4-FFF2-40B4-BE49-F238E27FC236}">
                    <a16:creationId xmlns:a16="http://schemas.microsoft.com/office/drawing/2014/main" id="{ACBFEC7A-5B7D-413A-A6C9-C7487A367ECA}"/>
                  </a:ext>
                </a:extLst>
              </p:cNvPr>
              <p:cNvSpPr/>
              <p:nvPr/>
            </p:nvSpPr>
            <p:spPr>
              <a:xfrm>
                <a:off x="1346113" y="3381656"/>
                <a:ext cx="2671056" cy="27480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FEDF584E-A8CE-F5CF-3E70-7947706AEDD3}"/>
                </a:ext>
              </a:extLst>
            </p:cNvPr>
            <p:cNvCxnSpPr>
              <a:cxnSpLocks/>
            </p:cNvCxnSpPr>
            <p:nvPr/>
          </p:nvCxnSpPr>
          <p:spPr>
            <a:xfrm flipH="1">
              <a:off x="3477137" y="3387445"/>
              <a:ext cx="4898" cy="2757171"/>
            </a:xfrm>
            <a:prstGeom prst="line">
              <a:avLst/>
            </a:prstGeom>
            <a:ln w="3810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EB062FE-386F-4169-9199-BF8A56312C18}"/>
                </a:ext>
              </a:extLst>
            </p:cNvPr>
            <p:cNvSpPr/>
            <p:nvPr/>
          </p:nvSpPr>
          <p:spPr>
            <a:xfrm>
              <a:off x="1344131" y="3377564"/>
              <a:ext cx="2671056" cy="2747723"/>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cxnSp>
        <p:nvCxnSpPr>
          <p:cNvPr id="23" name="Straight Connector 22">
            <a:extLst>
              <a:ext uri="{FF2B5EF4-FFF2-40B4-BE49-F238E27FC236}">
                <a16:creationId xmlns:a16="http://schemas.microsoft.com/office/drawing/2014/main" id="{B7F52F0C-9139-A79B-9A90-539087D0C3B4}"/>
              </a:ext>
            </a:extLst>
          </p:cNvPr>
          <p:cNvCxnSpPr>
            <a:cxnSpLocks/>
          </p:cNvCxnSpPr>
          <p:nvPr/>
        </p:nvCxnSpPr>
        <p:spPr>
          <a:xfrm>
            <a:off x="3823991" y="992546"/>
            <a:ext cx="5299068" cy="5925"/>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486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Picture 66">
            <a:extLst>
              <a:ext uri="{FF2B5EF4-FFF2-40B4-BE49-F238E27FC236}">
                <a16:creationId xmlns:a16="http://schemas.microsoft.com/office/drawing/2014/main" id="{C106D451-C39A-4708-B909-A78203EF8B93}"/>
              </a:ext>
            </a:extLst>
          </p:cNvPr>
          <p:cNvPicPr>
            <a:picLocks noChangeAspect="1"/>
          </p:cNvPicPr>
          <p:nvPr/>
        </p:nvPicPr>
        <p:blipFill rotWithShape="1">
          <a:blip r:embed="rId2"/>
          <a:srcRect l="7851" t="1" r="-138" b="6818"/>
          <a:stretch/>
        </p:blipFill>
        <p:spPr>
          <a:xfrm>
            <a:off x="5120640" y="1074585"/>
            <a:ext cx="6949440" cy="4297680"/>
          </a:xfrm>
          <a:prstGeom prst="rect">
            <a:avLst/>
          </a:prstGeom>
        </p:spPr>
      </p:pic>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a:xfrm>
            <a:off x="983432" y="192515"/>
            <a:ext cx="9451776" cy="457200"/>
          </a:xfrm>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19</a:t>
            </a:fld>
            <a:endParaRPr lang="de-DE" dirty="0"/>
          </a:p>
        </p:txBody>
      </p:sp>
      <p:sp>
        <p:nvSpPr>
          <p:cNvPr id="8" name="Content Placeholder 1">
            <a:extLst>
              <a:ext uri="{FF2B5EF4-FFF2-40B4-BE49-F238E27FC236}">
                <a16:creationId xmlns:a16="http://schemas.microsoft.com/office/drawing/2014/main" id="{B790ACD3-BF49-4515-BC05-558800F6E7A9}"/>
              </a:ext>
            </a:extLst>
          </p:cNvPr>
          <p:cNvSpPr txBox="1">
            <a:spLocks/>
          </p:cNvSpPr>
          <p:nvPr/>
        </p:nvSpPr>
        <p:spPr>
          <a:xfrm>
            <a:off x="658812" y="974726"/>
            <a:ext cx="10837863" cy="4843462"/>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endParaRPr lang="de-DE" dirty="0">
              <a:sym typeface="Wingdings" panose="05000000000000000000" pitchFamily="2" charset="2"/>
            </a:endParaRPr>
          </a:p>
          <a:p>
            <a:pPr marL="285750" indent="-285750">
              <a:buFont typeface="Arial" panose="020B0604020202020204" pitchFamily="34" charset="0"/>
              <a:buChar char="•"/>
            </a:pPr>
            <a:endParaRPr lang="en-US" dirty="0"/>
          </a:p>
        </p:txBody>
      </p:sp>
      <p:cxnSp>
        <p:nvCxnSpPr>
          <p:cNvPr id="25" name="Straight Connector 24">
            <a:extLst>
              <a:ext uri="{FF2B5EF4-FFF2-40B4-BE49-F238E27FC236}">
                <a16:creationId xmlns:a16="http://schemas.microsoft.com/office/drawing/2014/main" id="{9C39221D-10B3-D169-82EA-49B0D394B6F2}"/>
              </a:ext>
            </a:extLst>
          </p:cNvPr>
          <p:cNvCxnSpPr>
            <a:cxnSpLocks/>
            <a:endCxn id="16" idx="0"/>
          </p:cNvCxnSpPr>
          <p:nvPr/>
        </p:nvCxnSpPr>
        <p:spPr>
          <a:xfrm>
            <a:off x="9104376" y="1004260"/>
            <a:ext cx="0" cy="411028"/>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FD754D0F-FDB2-4A2C-8A1B-F1BEFCF4A867}"/>
              </a:ext>
            </a:extLst>
          </p:cNvPr>
          <p:cNvSpPr/>
          <p:nvPr/>
        </p:nvSpPr>
        <p:spPr>
          <a:xfrm>
            <a:off x="5132832" y="1415288"/>
            <a:ext cx="457200"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5" name="Rectangle 14">
            <a:extLst>
              <a:ext uri="{FF2B5EF4-FFF2-40B4-BE49-F238E27FC236}">
                <a16:creationId xmlns:a16="http://schemas.microsoft.com/office/drawing/2014/main" id="{FE1992AC-34F2-48B8-B9C7-415F8B431BB8}"/>
              </a:ext>
            </a:extLst>
          </p:cNvPr>
          <p:cNvSpPr/>
          <p:nvPr/>
        </p:nvSpPr>
        <p:spPr>
          <a:xfrm>
            <a:off x="6803554"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6" name="Rectangle 15">
            <a:extLst>
              <a:ext uri="{FF2B5EF4-FFF2-40B4-BE49-F238E27FC236}">
                <a16:creationId xmlns:a16="http://schemas.microsoft.com/office/drawing/2014/main" id="{753474EC-195C-4F5E-9EB6-6B34B440B31A}"/>
              </a:ext>
            </a:extLst>
          </p:cNvPr>
          <p:cNvSpPr/>
          <p:nvPr/>
        </p:nvSpPr>
        <p:spPr>
          <a:xfrm>
            <a:off x="8766048"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17" name="TextBox 16">
            <a:extLst>
              <a:ext uri="{FF2B5EF4-FFF2-40B4-BE49-F238E27FC236}">
                <a16:creationId xmlns:a16="http://schemas.microsoft.com/office/drawing/2014/main" id="{2F738598-F3F6-4E49-A4F3-DA632EEFB80A}"/>
              </a:ext>
            </a:extLst>
          </p:cNvPr>
          <p:cNvSpPr txBox="1"/>
          <p:nvPr/>
        </p:nvSpPr>
        <p:spPr>
          <a:xfrm>
            <a:off x="10203638" y="871029"/>
            <a:ext cx="856004" cy="294953"/>
          </a:xfrm>
          <a:prstGeom prst="rect">
            <a:avLst/>
          </a:prstGeom>
          <a:noFill/>
          <a:ln>
            <a:solidFill>
              <a:schemeClr val="tx1"/>
            </a:solidFill>
          </a:ln>
        </p:spPr>
        <p:txBody>
          <a:bodyPr wrap="none" lIns="0" tIns="0" rIns="0" bIns="0" rtlCol="0" anchor="t" anchorCtr="0">
            <a:spAutoFit/>
          </a:bodyPr>
          <a:lstStyle/>
          <a:p>
            <a:pPr algn="l">
              <a:lnSpc>
                <a:spcPts val="2300"/>
              </a:lnSpc>
              <a:spcBef>
                <a:spcPts val="1150"/>
              </a:spcBef>
            </a:pPr>
            <a:r>
              <a:rPr lang="en-US" sz="2000" dirty="0"/>
              <a:t>103818</a:t>
            </a:r>
          </a:p>
        </p:txBody>
      </p:sp>
      <p:sp>
        <p:nvSpPr>
          <p:cNvPr id="20" name="TextBox 19">
            <a:extLst>
              <a:ext uri="{FF2B5EF4-FFF2-40B4-BE49-F238E27FC236}">
                <a16:creationId xmlns:a16="http://schemas.microsoft.com/office/drawing/2014/main" id="{446F8620-4764-4B17-97AA-460C4069032B}"/>
              </a:ext>
            </a:extLst>
          </p:cNvPr>
          <p:cNvSpPr txBox="1"/>
          <p:nvPr/>
        </p:nvSpPr>
        <p:spPr>
          <a:xfrm>
            <a:off x="4800369" y="1212253"/>
            <a:ext cx="432720" cy="297454"/>
          </a:xfrm>
          <a:prstGeom prst="rect">
            <a:avLst/>
          </a:prstGeom>
          <a:noFill/>
        </p:spPr>
        <p:txBody>
          <a:bodyPr wrap="square" rtlCol="0">
            <a:spAutoFit/>
          </a:bodyPr>
          <a:lstStyle/>
          <a:p>
            <a:pPr algn="ctr"/>
            <a:r>
              <a:rPr lang="en-US" sz="1333" dirty="0"/>
              <a:t>5</a:t>
            </a:r>
          </a:p>
        </p:txBody>
      </p:sp>
      <p:sp>
        <p:nvSpPr>
          <p:cNvPr id="22" name="TextBox 21">
            <a:extLst>
              <a:ext uri="{FF2B5EF4-FFF2-40B4-BE49-F238E27FC236}">
                <a16:creationId xmlns:a16="http://schemas.microsoft.com/office/drawing/2014/main" id="{8977DCEA-1D56-4764-9414-808D8DA6576B}"/>
              </a:ext>
            </a:extLst>
          </p:cNvPr>
          <p:cNvSpPr txBox="1"/>
          <p:nvPr/>
        </p:nvSpPr>
        <p:spPr>
          <a:xfrm>
            <a:off x="4800369" y="1765315"/>
            <a:ext cx="432720" cy="297454"/>
          </a:xfrm>
          <a:prstGeom prst="rect">
            <a:avLst/>
          </a:prstGeom>
          <a:noFill/>
        </p:spPr>
        <p:txBody>
          <a:bodyPr wrap="square" rtlCol="0">
            <a:spAutoFit/>
          </a:bodyPr>
          <a:lstStyle/>
          <a:p>
            <a:pPr algn="ctr"/>
            <a:r>
              <a:rPr lang="en-US" sz="1333" dirty="0"/>
              <a:t>4</a:t>
            </a:r>
          </a:p>
        </p:txBody>
      </p:sp>
      <p:sp>
        <p:nvSpPr>
          <p:cNvPr id="24" name="TextBox 23">
            <a:extLst>
              <a:ext uri="{FF2B5EF4-FFF2-40B4-BE49-F238E27FC236}">
                <a16:creationId xmlns:a16="http://schemas.microsoft.com/office/drawing/2014/main" id="{5FCD76EC-B395-4E32-AAA8-88F8ED76A8E7}"/>
              </a:ext>
            </a:extLst>
          </p:cNvPr>
          <p:cNvSpPr txBox="1"/>
          <p:nvPr/>
        </p:nvSpPr>
        <p:spPr>
          <a:xfrm>
            <a:off x="6039710" y="5349620"/>
            <a:ext cx="432720" cy="297454"/>
          </a:xfrm>
          <a:prstGeom prst="rect">
            <a:avLst/>
          </a:prstGeom>
          <a:noFill/>
        </p:spPr>
        <p:txBody>
          <a:bodyPr wrap="square" rtlCol="0">
            <a:spAutoFit/>
          </a:bodyPr>
          <a:lstStyle/>
          <a:p>
            <a:pPr algn="ctr"/>
            <a:r>
              <a:rPr lang="en-US" sz="1333" dirty="0"/>
              <a:t>7</a:t>
            </a:r>
          </a:p>
        </p:txBody>
      </p:sp>
      <p:sp>
        <p:nvSpPr>
          <p:cNvPr id="26" name="TextBox 25">
            <a:extLst>
              <a:ext uri="{FF2B5EF4-FFF2-40B4-BE49-F238E27FC236}">
                <a16:creationId xmlns:a16="http://schemas.microsoft.com/office/drawing/2014/main" id="{525E300C-DA7E-4E89-A6F4-E0027663D7F0}"/>
              </a:ext>
            </a:extLst>
          </p:cNvPr>
          <p:cNvSpPr txBox="1"/>
          <p:nvPr/>
        </p:nvSpPr>
        <p:spPr>
          <a:xfrm>
            <a:off x="8270613" y="5349620"/>
            <a:ext cx="432720" cy="297454"/>
          </a:xfrm>
          <a:prstGeom prst="rect">
            <a:avLst/>
          </a:prstGeom>
          <a:noFill/>
        </p:spPr>
        <p:txBody>
          <a:bodyPr wrap="square" rtlCol="0">
            <a:spAutoFit/>
          </a:bodyPr>
          <a:lstStyle/>
          <a:p>
            <a:pPr algn="ctr"/>
            <a:r>
              <a:rPr lang="en-US" sz="1333" dirty="0"/>
              <a:t>8</a:t>
            </a:r>
          </a:p>
        </p:txBody>
      </p:sp>
      <p:sp>
        <p:nvSpPr>
          <p:cNvPr id="27" name="TextBox 26">
            <a:extLst>
              <a:ext uri="{FF2B5EF4-FFF2-40B4-BE49-F238E27FC236}">
                <a16:creationId xmlns:a16="http://schemas.microsoft.com/office/drawing/2014/main" id="{26468FD4-09C8-426C-8263-5396F1C4296F}"/>
              </a:ext>
            </a:extLst>
          </p:cNvPr>
          <p:cNvSpPr txBox="1"/>
          <p:nvPr/>
        </p:nvSpPr>
        <p:spPr>
          <a:xfrm>
            <a:off x="10501516" y="5349620"/>
            <a:ext cx="432720" cy="297454"/>
          </a:xfrm>
          <a:prstGeom prst="rect">
            <a:avLst/>
          </a:prstGeom>
          <a:noFill/>
        </p:spPr>
        <p:txBody>
          <a:bodyPr wrap="square" rtlCol="0">
            <a:spAutoFit/>
          </a:bodyPr>
          <a:lstStyle/>
          <a:p>
            <a:pPr algn="ctr"/>
            <a:r>
              <a:rPr lang="en-US" sz="1333" dirty="0"/>
              <a:t>9</a:t>
            </a:r>
          </a:p>
        </p:txBody>
      </p:sp>
      <p:sp>
        <p:nvSpPr>
          <p:cNvPr id="28" name="TextBox 27">
            <a:extLst>
              <a:ext uri="{FF2B5EF4-FFF2-40B4-BE49-F238E27FC236}">
                <a16:creationId xmlns:a16="http://schemas.microsoft.com/office/drawing/2014/main" id="{4F924855-56A5-4D9E-A03A-A9C8D4090AD3}"/>
              </a:ext>
            </a:extLst>
          </p:cNvPr>
          <p:cNvSpPr txBox="1"/>
          <p:nvPr/>
        </p:nvSpPr>
        <p:spPr>
          <a:xfrm>
            <a:off x="4800369" y="2329204"/>
            <a:ext cx="432720" cy="297454"/>
          </a:xfrm>
          <a:prstGeom prst="rect">
            <a:avLst/>
          </a:prstGeom>
          <a:noFill/>
        </p:spPr>
        <p:txBody>
          <a:bodyPr wrap="square" rtlCol="0">
            <a:spAutoFit/>
          </a:bodyPr>
          <a:lstStyle/>
          <a:p>
            <a:pPr algn="ctr"/>
            <a:r>
              <a:rPr lang="en-US" sz="1333" dirty="0"/>
              <a:t>3</a:t>
            </a:r>
          </a:p>
        </p:txBody>
      </p:sp>
      <p:sp>
        <p:nvSpPr>
          <p:cNvPr id="29" name="TextBox 28">
            <a:extLst>
              <a:ext uri="{FF2B5EF4-FFF2-40B4-BE49-F238E27FC236}">
                <a16:creationId xmlns:a16="http://schemas.microsoft.com/office/drawing/2014/main" id="{8CF8B5B8-7411-4A1C-AFD8-909B5E6E4E46}"/>
              </a:ext>
            </a:extLst>
          </p:cNvPr>
          <p:cNvSpPr txBox="1"/>
          <p:nvPr/>
        </p:nvSpPr>
        <p:spPr>
          <a:xfrm>
            <a:off x="4800369" y="2867850"/>
            <a:ext cx="432720" cy="297454"/>
          </a:xfrm>
          <a:prstGeom prst="rect">
            <a:avLst/>
          </a:prstGeom>
          <a:noFill/>
        </p:spPr>
        <p:txBody>
          <a:bodyPr wrap="square" rtlCol="0">
            <a:spAutoFit/>
          </a:bodyPr>
          <a:lstStyle/>
          <a:p>
            <a:pPr algn="ctr"/>
            <a:r>
              <a:rPr lang="en-US" sz="1333" dirty="0"/>
              <a:t>2</a:t>
            </a:r>
          </a:p>
        </p:txBody>
      </p:sp>
      <p:sp>
        <p:nvSpPr>
          <p:cNvPr id="30" name="TextBox 29">
            <a:extLst>
              <a:ext uri="{FF2B5EF4-FFF2-40B4-BE49-F238E27FC236}">
                <a16:creationId xmlns:a16="http://schemas.microsoft.com/office/drawing/2014/main" id="{87F79500-5CB7-46D9-A4AB-64B1C21F4AE4}"/>
              </a:ext>
            </a:extLst>
          </p:cNvPr>
          <p:cNvSpPr txBox="1"/>
          <p:nvPr/>
        </p:nvSpPr>
        <p:spPr>
          <a:xfrm>
            <a:off x="8075782" y="5629470"/>
            <a:ext cx="822381" cy="297454"/>
          </a:xfrm>
          <a:prstGeom prst="rect">
            <a:avLst/>
          </a:prstGeom>
          <a:noFill/>
        </p:spPr>
        <p:txBody>
          <a:bodyPr wrap="square" rtlCol="0">
            <a:spAutoFit/>
          </a:bodyPr>
          <a:lstStyle/>
          <a:p>
            <a:r>
              <a:rPr lang="en-US" sz="1333" dirty="0"/>
              <a:t>Time [s]</a:t>
            </a:r>
          </a:p>
        </p:txBody>
      </p:sp>
      <p:sp>
        <p:nvSpPr>
          <p:cNvPr id="31" name="TextBox 30">
            <a:extLst>
              <a:ext uri="{FF2B5EF4-FFF2-40B4-BE49-F238E27FC236}">
                <a16:creationId xmlns:a16="http://schemas.microsoft.com/office/drawing/2014/main" id="{A70CEE21-E2E4-4F25-9A1D-707540D03F91}"/>
              </a:ext>
            </a:extLst>
          </p:cNvPr>
          <p:cNvSpPr txBox="1"/>
          <p:nvPr/>
        </p:nvSpPr>
        <p:spPr>
          <a:xfrm>
            <a:off x="4767451" y="3036093"/>
            <a:ext cx="432720" cy="297454"/>
          </a:xfrm>
          <a:prstGeom prst="rect">
            <a:avLst/>
          </a:prstGeom>
          <a:noFill/>
        </p:spPr>
        <p:txBody>
          <a:bodyPr wrap="square" rtlCol="0">
            <a:spAutoFit/>
          </a:bodyPr>
          <a:lstStyle/>
          <a:p>
            <a:pPr algn="ctr"/>
            <a:r>
              <a:rPr lang="en-US" sz="1333" dirty="0"/>
              <a:t>3.4</a:t>
            </a:r>
          </a:p>
        </p:txBody>
      </p:sp>
      <p:sp>
        <p:nvSpPr>
          <p:cNvPr id="32" name="TextBox 31">
            <a:extLst>
              <a:ext uri="{FF2B5EF4-FFF2-40B4-BE49-F238E27FC236}">
                <a16:creationId xmlns:a16="http://schemas.microsoft.com/office/drawing/2014/main" id="{BF7CCECB-FF3A-451D-927B-A64506708254}"/>
              </a:ext>
            </a:extLst>
          </p:cNvPr>
          <p:cNvSpPr txBox="1"/>
          <p:nvPr/>
        </p:nvSpPr>
        <p:spPr>
          <a:xfrm>
            <a:off x="4767451" y="3315006"/>
            <a:ext cx="432720" cy="297454"/>
          </a:xfrm>
          <a:prstGeom prst="rect">
            <a:avLst/>
          </a:prstGeom>
          <a:noFill/>
        </p:spPr>
        <p:txBody>
          <a:bodyPr wrap="square" rtlCol="0">
            <a:spAutoFit/>
          </a:bodyPr>
          <a:lstStyle/>
          <a:p>
            <a:pPr algn="ctr"/>
            <a:r>
              <a:rPr lang="en-US" sz="1333" dirty="0"/>
              <a:t>3.3</a:t>
            </a:r>
          </a:p>
        </p:txBody>
      </p:sp>
      <p:sp>
        <p:nvSpPr>
          <p:cNvPr id="33" name="TextBox 32">
            <a:extLst>
              <a:ext uri="{FF2B5EF4-FFF2-40B4-BE49-F238E27FC236}">
                <a16:creationId xmlns:a16="http://schemas.microsoft.com/office/drawing/2014/main" id="{6C096D46-22DA-4694-9C7D-152366AC247D}"/>
              </a:ext>
            </a:extLst>
          </p:cNvPr>
          <p:cNvSpPr txBox="1"/>
          <p:nvPr/>
        </p:nvSpPr>
        <p:spPr>
          <a:xfrm>
            <a:off x="4767451" y="3562279"/>
            <a:ext cx="432720" cy="297454"/>
          </a:xfrm>
          <a:prstGeom prst="rect">
            <a:avLst/>
          </a:prstGeom>
          <a:noFill/>
        </p:spPr>
        <p:txBody>
          <a:bodyPr wrap="square" rtlCol="0">
            <a:spAutoFit/>
          </a:bodyPr>
          <a:lstStyle/>
          <a:p>
            <a:pPr algn="ctr"/>
            <a:r>
              <a:rPr lang="en-US" sz="1333" dirty="0"/>
              <a:t>3.2</a:t>
            </a:r>
          </a:p>
        </p:txBody>
      </p:sp>
      <p:sp>
        <p:nvSpPr>
          <p:cNvPr id="34" name="TextBox 33">
            <a:extLst>
              <a:ext uri="{FF2B5EF4-FFF2-40B4-BE49-F238E27FC236}">
                <a16:creationId xmlns:a16="http://schemas.microsoft.com/office/drawing/2014/main" id="{1613079F-04A2-4D49-AF09-A0CC16FF667B}"/>
              </a:ext>
            </a:extLst>
          </p:cNvPr>
          <p:cNvSpPr txBox="1"/>
          <p:nvPr/>
        </p:nvSpPr>
        <p:spPr>
          <a:xfrm>
            <a:off x="4767451" y="3862646"/>
            <a:ext cx="432720" cy="297454"/>
          </a:xfrm>
          <a:prstGeom prst="rect">
            <a:avLst/>
          </a:prstGeom>
          <a:noFill/>
        </p:spPr>
        <p:txBody>
          <a:bodyPr wrap="square" rtlCol="0">
            <a:spAutoFit/>
          </a:bodyPr>
          <a:lstStyle/>
          <a:p>
            <a:pPr algn="ctr"/>
            <a:r>
              <a:rPr lang="en-US" sz="1333" dirty="0"/>
              <a:t>3.1</a:t>
            </a:r>
          </a:p>
        </p:txBody>
      </p:sp>
      <p:sp>
        <p:nvSpPr>
          <p:cNvPr id="35" name="TextBox 34">
            <a:extLst>
              <a:ext uri="{FF2B5EF4-FFF2-40B4-BE49-F238E27FC236}">
                <a16:creationId xmlns:a16="http://schemas.microsoft.com/office/drawing/2014/main" id="{C9B5DB1B-868B-493E-8567-D7C852895A4E}"/>
              </a:ext>
            </a:extLst>
          </p:cNvPr>
          <p:cNvSpPr txBox="1"/>
          <p:nvPr/>
        </p:nvSpPr>
        <p:spPr>
          <a:xfrm>
            <a:off x="4760289" y="4176536"/>
            <a:ext cx="432720" cy="297454"/>
          </a:xfrm>
          <a:prstGeom prst="rect">
            <a:avLst/>
          </a:prstGeom>
          <a:noFill/>
        </p:spPr>
        <p:txBody>
          <a:bodyPr wrap="square" rtlCol="0">
            <a:spAutoFit/>
          </a:bodyPr>
          <a:lstStyle/>
          <a:p>
            <a:pPr algn="ctr"/>
            <a:r>
              <a:rPr lang="en-US" sz="1333" dirty="0"/>
              <a:t>3.4</a:t>
            </a:r>
          </a:p>
        </p:txBody>
      </p:sp>
      <p:sp>
        <p:nvSpPr>
          <p:cNvPr id="36" name="TextBox 35">
            <a:extLst>
              <a:ext uri="{FF2B5EF4-FFF2-40B4-BE49-F238E27FC236}">
                <a16:creationId xmlns:a16="http://schemas.microsoft.com/office/drawing/2014/main" id="{7FD9231B-F04E-456D-93C0-0EAA9BA500F3}"/>
              </a:ext>
            </a:extLst>
          </p:cNvPr>
          <p:cNvSpPr txBox="1"/>
          <p:nvPr/>
        </p:nvSpPr>
        <p:spPr>
          <a:xfrm>
            <a:off x="4760289" y="4455449"/>
            <a:ext cx="432720" cy="297454"/>
          </a:xfrm>
          <a:prstGeom prst="rect">
            <a:avLst/>
          </a:prstGeom>
          <a:noFill/>
        </p:spPr>
        <p:txBody>
          <a:bodyPr wrap="square" rtlCol="0">
            <a:spAutoFit/>
          </a:bodyPr>
          <a:lstStyle/>
          <a:p>
            <a:pPr algn="ctr"/>
            <a:r>
              <a:rPr lang="en-US" sz="1333" dirty="0"/>
              <a:t>3.3</a:t>
            </a:r>
          </a:p>
        </p:txBody>
      </p:sp>
      <p:sp>
        <p:nvSpPr>
          <p:cNvPr id="37" name="TextBox 36">
            <a:extLst>
              <a:ext uri="{FF2B5EF4-FFF2-40B4-BE49-F238E27FC236}">
                <a16:creationId xmlns:a16="http://schemas.microsoft.com/office/drawing/2014/main" id="{CFFDE96B-3EC6-458A-A08B-B62534E88AB3}"/>
              </a:ext>
            </a:extLst>
          </p:cNvPr>
          <p:cNvSpPr txBox="1"/>
          <p:nvPr/>
        </p:nvSpPr>
        <p:spPr>
          <a:xfrm>
            <a:off x="4760289" y="4702722"/>
            <a:ext cx="432720" cy="297454"/>
          </a:xfrm>
          <a:prstGeom prst="rect">
            <a:avLst/>
          </a:prstGeom>
          <a:noFill/>
        </p:spPr>
        <p:txBody>
          <a:bodyPr wrap="square" rtlCol="0">
            <a:spAutoFit/>
          </a:bodyPr>
          <a:lstStyle/>
          <a:p>
            <a:pPr algn="ctr"/>
            <a:r>
              <a:rPr lang="en-US" sz="1333" dirty="0"/>
              <a:t>3.2</a:t>
            </a:r>
          </a:p>
        </p:txBody>
      </p:sp>
      <p:sp>
        <p:nvSpPr>
          <p:cNvPr id="38" name="TextBox 37">
            <a:extLst>
              <a:ext uri="{FF2B5EF4-FFF2-40B4-BE49-F238E27FC236}">
                <a16:creationId xmlns:a16="http://schemas.microsoft.com/office/drawing/2014/main" id="{0FC1B062-69A8-483C-AB1B-4589B39E7D36}"/>
              </a:ext>
            </a:extLst>
          </p:cNvPr>
          <p:cNvSpPr txBox="1"/>
          <p:nvPr/>
        </p:nvSpPr>
        <p:spPr>
          <a:xfrm>
            <a:off x="4760289" y="5003089"/>
            <a:ext cx="432720" cy="297454"/>
          </a:xfrm>
          <a:prstGeom prst="rect">
            <a:avLst/>
          </a:prstGeom>
          <a:noFill/>
        </p:spPr>
        <p:txBody>
          <a:bodyPr wrap="square" rtlCol="0">
            <a:spAutoFit/>
          </a:bodyPr>
          <a:lstStyle/>
          <a:p>
            <a:pPr algn="ctr"/>
            <a:r>
              <a:rPr lang="en-US" sz="1333" dirty="0"/>
              <a:t>3.1</a:t>
            </a:r>
          </a:p>
        </p:txBody>
      </p:sp>
      <p:sp>
        <p:nvSpPr>
          <p:cNvPr id="39" name="TextBox 38">
            <a:extLst>
              <a:ext uri="{FF2B5EF4-FFF2-40B4-BE49-F238E27FC236}">
                <a16:creationId xmlns:a16="http://schemas.microsoft.com/office/drawing/2014/main" id="{52B5DBCA-2F85-4FB3-9661-7E90CC7F1886}"/>
              </a:ext>
            </a:extLst>
          </p:cNvPr>
          <p:cNvSpPr txBox="1"/>
          <p:nvPr/>
        </p:nvSpPr>
        <p:spPr>
          <a:xfrm rot="16200000">
            <a:off x="4123084" y="3562279"/>
            <a:ext cx="1285904" cy="297454"/>
          </a:xfrm>
          <a:prstGeom prst="rect">
            <a:avLst/>
          </a:prstGeom>
          <a:noFill/>
        </p:spPr>
        <p:txBody>
          <a:bodyPr wrap="square" rtlCol="0">
            <a:spAutoFit/>
          </a:bodyPr>
          <a:lstStyle/>
          <a:p>
            <a:pPr algn="ctr"/>
            <a:r>
              <a:rPr lang="en-US" sz="1333" dirty="0" err="1"/>
              <a:t>Ampl</a:t>
            </a:r>
            <a:r>
              <a:rPr lang="en-US" sz="1333" dirty="0"/>
              <a:t>. Vs R [m]</a:t>
            </a:r>
          </a:p>
        </p:txBody>
      </p:sp>
      <p:sp>
        <p:nvSpPr>
          <p:cNvPr id="40" name="TextBox 39">
            <a:extLst>
              <a:ext uri="{FF2B5EF4-FFF2-40B4-BE49-F238E27FC236}">
                <a16:creationId xmlns:a16="http://schemas.microsoft.com/office/drawing/2014/main" id="{E303D1AC-CD13-48D1-A9C7-A2799C2665CF}"/>
              </a:ext>
            </a:extLst>
          </p:cNvPr>
          <p:cNvSpPr txBox="1"/>
          <p:nvPr/>
        </p:nvSpPr>
        <p:spPr>
          <a:xfrm rot="16200000">
            <a:off x="4123084" y="1972961"/>
            <a:ext cx="1285904" cy="297454"/>
          </a:xfrm>
          <a:prstGeom prst="rect">
            <a:avLst/>
          </a:prstGeom>
          <a:noFill/>
        </p:spPr>
        <p:txBody>
          <a:bodyPr wrap="square" rtlCol="0">
            <a:spAutoFit/>
          </a:bodyPr>
          <a:lstStyle/>
          <a:p>
            <a:pPr algn="ctr"/>
            <a:r>
              <a:rPr lang="en-US" sz="1333" dirty="0"/>
              <a:t>ECE    </a:t>
            </a:r>
            <a:r>
              <a:rPr lang="en-US" sz="1333" dirty="0" err="1"/>
              <a:t>T</a:t>
            </a:r>
            <a:r>
              <a:rPr lang="en-US" sz="1333" baseline="-25000" dirty="0" err="1"/>
              <a:t>e</a:t>
            </a:r>
            <a:r>
              <a:rPr lang="en-US" sz="1333" dirty="0"/>
              <a:t> [keV]</a:t>
            </a:r>
          </a:p>
        </p:txBody>
      </p:sp>
      <p:sp>
        <p:nvSpPr>
          <p:cNvPr id="41" name="TextBox 40">
            <a:extLst>
              <a:ext uri="{FF2B5EF4-FFF2-40B4-BE49-F238E27FC236}">
                <a16:creationId xmlns:a16="http://schemas.microsoft.com/office/drawing/2014/main" id="{22330E68-8510-49D9-8EE6-13E1676FE39F}"/>
              </a:ext>
            </a:extLst>
          </p:cNvPr>
          <p:cNvSpPr txBox="1"/>
          <p:nvPr/>
        </p:nvSpPr>
        <p:spPr>
          <a:xfrm rot="16200000">
            <a:off x="4123084" y="4697281"/>
            <a:ext cx="1285904" cy="297454"/>
          </a:xfrm>
          <a:prstGeom prst="rect">
            <a:avLst/>
          </a:prstGeom>
          <a:noFill/>
        </p:spPr>
        <p:txBody>
          <a:bodyPr wrap="square" rtlCol="0">
            <a:spAutoFit/>
          </a:bodyPr>
          <a:lstStyle/>
          <a:p>
            <a:pPr algn="ctr"/>
            <a:r>
              <a:rPr lang="en-US" sz="1333" dirty="0"/>
              <a:t>Phase Vs R [m]</a:t>
            </a:r>
          </a:p>
        </p:txBody>
      </p:sp>
      <p:grpSp>
        <p:nvGrpSpPr>
          <p:cNvPr id="3" name="Group 2">
            <a:extLst>
              <a:ext uri="{FF2B5EF4-FFF2-40B4-BE49-F238E27FC236}">
                <a16:creationId xmlns:a16="http://schemas.microsoft.com/office/drawing/2014/main" id="{ECE98E37-2EAF-40B1-A707-9E4E240D4E87}"/>
              </a:ext>
            </a:extLst>
          </p:cNvPr>
          <p:cNvGrpSpPr/>
          <p:nvPr/>
        </p:nvGrpSpPr>
        <p:grpSpPr>
          <a:xfrm>
            <a:off x="595703" y="656890"/>
            <a:ext cx="3556501" cy="3496717"/>
            <a:chOff x="786899" y="3040075"/>
            <a:chExt cx="3556501" cy="3496717"/>
          </a:xfrm>
        </p:grpSpPr>
        <p:grpSp>
          <p:nvGrpSpPr>
            <p:cNvPr id="12" name="Group 11">
              <a:extLst>
                <a:ext uri="{FF2B5EF4-FFF2-40B4-BE49-F238E27FC236}">
                  <a16:creationId xmlns:a16="http://schemas.microsoft.com/office/drawing/2014/main" id="{AE62E8A4-B770-4B6F-9480-051DA5614E1E}"/>
                </a:ext>
              </a:extLst>
            </p:cNvPr>
            <p:cNvGrpSpPr/>
            <p:nvPr/>
          </p:nvGrpSpPr>
          <p:grpSpPr>
            <a:xfrm>
              <a:off x="786899" y="3040075"/>
              <a:ext cx="3556501" cy="3496717"/>
              <a:chOff x="786899" y="3040075"/>
              <a:chExt cx="3556501" cy="3496717"/>
            </a:xfrm>
          </p:grpSpPr>
          <p:pic>
            <p:nvPicPr>
              <p:cNvPr id="19" name="Picture 18">
                <a:extLst>
                  <a:ext uri="{FF2B5EF4-FFF2-40B4-BE49-F238E27FC236}">
                    <a16:creationId xmlns:a16="http://schemas.microsoft.com/office/drawing/2014/main" id="{29A8B5EC-9230-D757-88AA-10BAC8045AE0}"/>
                  </a:ext>
                </a:extLst>
              </p:cNvPr>
              <p:cNvPicPr>
                <a:picLocks noChangeAspect="1"/>
              </p:cNvPicPr>
              <p:nvPr/>
            </p:nvPicPr>
            <p:blipFill rotWithShape="1">
              <a:blip r:embed="rId3"/>
              <a:srcRect l="10641" r="-3166" b="9918"/>
              <a:stretch/>
            </p:blipFill>
            <p:spPr>
              <a:xfrm>
                <a:off x="1325880" y="3040075"/>
                <a:ext cx="3017520" cy="3108960"/>
              </a:xfrm>
              <a:prstGeom prst="rect">
                <a:avLst/>
              </a:prstGeom>
            </p:spPr>
          </p:pic>
          <p:sp>
            <p:nvSpPr>
              <p:cNvPr id="42" name="TextBox 41">
                <a:extLst>
                  <a:ext uri="{FF2B5EF4-FFF2-40B4-BE49-F238E27FC236}">
                    <a16:creationId xmlns:a16="http://schemas.microsoft.com/office/drawing/2014/main" id="{1B6BB667-5266-4910-B033-1F4125A233C1}"/>
                  </a:ext>
                </a:extLst>
              </p:cNvPr>
              <p:cNvSpPr txBox="1"/>
              <p:nvPr/>
            </p:nvSpPr>
            <p:spPr>
              <a:xfrm rot="16200000">
                <a:off x="524117" y="3654330"/>
                <a:ext cx="823018" cy="297454"/>
              </a:xfrm>
              <a:prstGeom prst="rect">
                <a:avLst/>
              </a:prstGeom>
              <a:noFill/>
            </p:spPr>
            <p:txBody>
              <a:bodyPr wrap="square" rtlCol="0">
                <a:spAutoFit/>
              </a:bodyPr>
              <a:lstStyle/>
              <a:p>
                <a:pPr algn="ctr"/>
                <a:r>
                  <a:rPr lang="en-US" sz="1333" dirty="0" err="1"/>
                  <a:t>T</a:t>
                </a:r>
                <a:r>
                  <a:rPr lang="en-US" sz="1333" baseline="-25000" dirty="0" err="1"/>
                  <a:t>e</a:t>
                </a:r>
                <a:r>
                  <a:rPr lang="en-US" sz="1333" dirty="0"/>
                  <a:t> [keV]</a:t>
                </a:r>
              </a:p>
            </p:txBody>
          </p:sp>
          <p:sp>
            <p:nvSpPr>
              <p:cNvPr id="43" name="TextBox 42">
                <a:extLst>
                  <a:ext uri="{FF2B5EF4-FFF2-40B4-BE49-F238E27FC236}">
                    <a16:creationId xmlns:a16="http://schemas.microsoft.com/office/drawing/2014/main" id="{05A5A6D9-F031-4878-AFF7-93CDBD06F10A}"/>
                  </a:ext>
                </a:extLst>
              </p:cNvPr>
              <p:cNvSpPr txBox="1"/>
              <p:nvPr/>
            </p:nvSpPr>
            <p:spPr>
              <a:xfrm rot="16200000">
                <a:off x="524117" y="4604176"/>
                <a:ext cx="823018" cy="297454"/>
              </a:xfrm>
              <a:prstGeom prst="rect">
                <a:avLst/>
              </a:prstGeom>
              <a:noFill/>
            </p:spPr>
            <p:txBody>
              <a:bodyPr wrap="square" rtlCol="0">
                <a:spAutoFit/>
              </a:bodyPr>
              <a:lstStyle/>
              <a:p>
                <a:pPr algn="ctr"/>
                <a:r>
                  <a:rPr lang="el-GR" sz="1333" dirty="0"/>
                  <a:t>Δ</a:t>
                </a:r>
                <a:r>
                  <a:rPr lang="en-US" sz="1333" dirty="0" err="1"/>
                  <a:t>T</a:t>
                </a:r>
                <a:r>
                  <a:rPr lang="en-US" sz="1333" baseline="-25000" dirty="0" err="1"/>
                  <a:t>e</a:t>
                </a:r>
                <a:r>
                  <a:rPr lang="en-US" sz="1333" dirty="0"/>
                  <a:t> [eV]</a:t>
                </a:r>
              </a:p>
            </p:txBody>
          </p:sp>
          <p:sp>
            <p:nvSpPr>
              <p:cNvPr id="44" name="TextBox 43">
                <a:extLst>
                  <a:ext uri="{FF2B5EF4-FFF2-40B4-BE49-F238E27FC236}">
                    <a16:creationId xmlns:a16="http://schemas.microsoft.com/office/drawing/2014/main" id="{11BA0609-88EC-45F9-9532-92B2660E37D8}"/>
                  </a:ext>
                </a:extLst>
              </p:cNvPr>
              <p:cNvSpPr txBox="1"/>
              <p:nvPr/>
            </p:nvSpPr>
            <p:spPr>
              <a:xfrm rot="16200000">
                <a:off x="524117" y="5572484"/>
                <a:ext cx="823018" cy="297454"/>
              </a:xfrm>
              <a:prstGeom prst="rect">
                <a:avLst/>
              </a:prstGeom>
              <a:noFill/>
            </p:spPr>
            <p:txBody>
              <a:bodyPr wrap="square" rtlCol="0">
                <a:spAutoFit/>
              </a:bodyPr>
              <a:lstStyle/>
              <a:p>
                <a:pPr algn="ctr"/>
                <a:r>
                  <a:rPr lang="en-US" sz="1333" dirty="0"/>
                  <a:t>Phase/</a:t>
                </a:r>
                <a:r>
                  <a:rPr lang="el-GR" sz="1333" dirty="0"/>
                  <a:t>π</a:t>
                </a:r>
                <a:endParaRPr lang="en-US" sz="1333" dirty="0"/>
              </a:p>
            </p:txBody>
          </p:sp>
          <p:sp>
            <p:nvSpPr>
              <p:cNvPr id="54" name="TextBox 53">
                <a:extLst>
                  <a:ext uri="{FF2B5EF4-FFF2-40B4-BE49-F238E27FC236}">
                    <a16:creationId xmlns:a16="http://schemas.microsoft.com/office/drawing/2014/main" id="{2CED6419-8418-47B4-906F-28CCFB330A9B}"/>
                  </a:ext>
                </a:extLst>
              </p:cNvPr>
              <p:cNvSpPr txBox="1"/>
              <p:nvPr/>
            </p:nvSpPr>
            <p:spPr>
              <a:xfrm>
                <a:off x="1037612" y="5125963"/>
                <a:ext cx="502971" cy="246221"/>
              </a:xfrm>
              <a:prstGeom prst="rect">
                <a:avLst/>
              </a:prstGeom>
              <a:noFill/>
            </p:spPr>
            <p:txBody>
              <a:bodyPr wrap="square" rtlCol="0">
                <a:spAutoFit/>
              </a:bodyPr>
              <a:lstStyle/>
              <a:p>
                <a:pPr algn="ctr"/>
                <a:r>
                  <a:rPr lang="en-US" sz="1000" dirty="0"/>
                  <a:t>1</a:t>
                </a:r>
              </a:p>
            </p:txBody>
          </p:sp>
          <p:sp>
            <p:nvSpPr>
              <p:cNvPr id="45" name="TextBox 44">
                <a:extLst>
                  <a:ext uri="{FF2B5EF4-FFF2-40B4-BE49-F238E27FC236}">
                    <a16:creationId xmlns:a16="http://schemas.microsoft.com/office/drawing/2014/main" id="{A386DE9C-9059-4A46-A5A0-D22E8B96DAAC}"/>
                  </a:ext>
                </a:extLst>
              </p:cNvPr>
              <p:cNvSpPr txBox="1"/>
              <p:nvPr/>
            </p:nvSpPr>
            <p:spPr>
              <a:xfrm>
                <a:off x="1020452" y="3963891"/>
                <a:ext cx="432720" cy="246221"/>
              </a:xfrm>
              <a:prstGeom prst="rect">
                <a:avLst/>
              </a:prstGeom>
              <a:noFill/>
            </p:spPr>
            <p:txBody>
              <a:bodyPr wrap="square" rtlCol="0">
                <a:spAutoFit/>
              </a:bodyPr>
              <a:lstStyle/>
              <a:p>
                <a:pPr algn="ctr"/>
                <a:r>
                  <a:rPr lang="en-US" sz="1000" dirty="0"/>
                  <a:t>4.0</a:t>
                </a:r>
              </a:p>
            </p:txBody>
          </p:sp>
          <p:sp>
            <p:nvSpPr>
              <p:cNvPr id="46" name="TextBox 45">
                <a:extLst>
                  <a:ext uri="{FF2B5EF4-FFF2-40B4-BE49-F238E27FC236}">
                    <a16:creationId xmlns:a16="http://schemas.microsoft.com/office/drawing/2014/main" id="{FAF990DB-73EB-4C33-948B-B74DF99DCE7F}"/>
                  </a:ext>
                </a:extLst>
              </p:cNvPr>
              <p:cNvSpPr txBox="1"/>
              <p:nvPr/>
            </p:nvSpPr>
            <p:spPr>
              <a:xfrm>
                <a:off x="1020452" y="3805278"/>
                <a:ext cx="432720" cy="246221"/>
              </a:xfrm>
              <a:prstGeom prst="rect">
                <a:avLst/>
              </a:prstGeom>
              <a:noFill/>
            </p:spPr>
            <p:txBody>
              <a:bodyPr wrap="square" rtlCol="0">
                <a:spAutoFit/>
              </a:bodyPr>
              <a:lstStyle/>
              <a:p>
                <a:pPr algn="ctr"/>
                <a:r>
                  <a:rPr lang="en-US" sz="1000" dirty="0"/>
                  <a:t>4.2</a:t>
                </a:r>
              </a:p>
            </p:txBody>
          </p:sp>
          <p:sp>
            <p:nvSpPr>
              <p:cNvPr id="47" name="TextBox 46">
                <a:extLst>
                  <a:ext uri="{FF2B5EF4-FFF2-40B4-BE49-F238E27FC236}">
                    <a16:creationId xmlns:a16="http://schemas.microsoft.com/office/drawing/2014/main" id="{81CDB648-1ECC-4BDC-920A-25B58DFE5843}"/>
                  </a:ext>
                </a:extLst>
              </p:cNvPr>
              <p:cNvSpPr txBox="1"/>
              <p:nvPr/>
            </p:nvSpPr>
            <p:spPr>
              <a:xfrm>
                <a:off x="1020452" y="3632148"/>
                <a:ext cx="432720" cy="246221"/>
              </a:xfrm>
              <a:prstGeom prst="rect">
                <a:avLst/>
              </a:prstGeom>
              <a:noFill/>
            </p:spPr>
            <p:txBody>
              <a:bodyPr wrap="square" rtlCol="0">
                <a:spAutoFit/>
              </a:bodyPr>
              <a:lstStyle/>
              <a:p>
                <a:pPr algn="ctr"/>
                <a:r>
                  <a:rPr lang="en-US" sz="1000" dirty="0"/>
                  <a:t>4.4</a:t>
                </a:r>
              </a:p>
            </p:txBody>
          </p:sp>
          <p:sp>
            <p:nvSpPr>
              <p:cNvPr id="48" name="TextBox 47">
                <a:extLst>
                  <a:ext uri="{FF2B5EF4-FFF2-40B4-BE49-F238E27FC236}">
                    <a16:creationId xmlns:a16="http://schemas.microsoft.com/office/drawing/2014/main" id="{B6DF4D3D-856A-4AD5-BD85-C1FBF8E6B455}"/>
                  </a:ext>
                </a:extLst>
              </p:cNvPr>
              <p:cNvSpPr txBox="1"/>
              <p:nvPr/>
            </p:nvSpPr>
            <p:spPr>
              <a:xfrm>
                <a:off x="1020452" y="3471247"/>
                <a:ext cx="432720" cy="246221"/>
              </a:xfrm>
              <a:prstGeom prst="rect">
                <a:avLst/>
              </a:prstGeom>
              <a:noFill/>
            </p:spPr>
            <p:txBody>
              <a:bodyPr wrap="square" rtlCol="0">
                <a:spAutoFit/>
              </a:bodyPr>
              <a:lstStyle/>
              <a:p>
                <a:pPr algn="ctr"/>
                <a:r>
                  <a:rPr lang="en-US" sz="1000" dirty="0"/>
                  <a:t>4.6</a:t>
                </a:r>
              </a:p>
            </p:txBody>
          </p:sp>
          <p:sp>
            <p:nvSpPr>
              <p:cNvPr id="49" name="TextBox 48">
                <a:extLst>
                  <a:ext uri="{FF2B5EF4-FFF2-40B4-BE49-F238E27FC236}">
                    <a16:creationId xmlns:a16="http://schemas.microsoft.com/office/drawing/2014/main" id="{02BC9EFD-E27E-47F1-9CA4-0285C8D2FB72}"/>
                  </a:ext>
                </a:extLst>
              </p:cNvPr>
              <p:cNvSpPr txBox="1"/>
              <p:nvPr/>
            </p:nvSpPr>
            <p:spPr>
              <a:xfrm>
                <a:off x="1020452" y="3296299"/>
                <a:ext cx="432720" cy="246221"/>
              </a:xfrm>
              <a:prstGeom prst="rect">
                <a:avLst/>
              </a:prstGeom>
              <a:noFill/>
            </p:spPr>
            <p:txBody>
              <a:bodyPr wrap="square" rtlCol="0">
                <a:spAutoFit/>
              </a:bodyPr>
              <a:lstStyle/>
              <a:p>
                <a:pPr algn="ctr"/>
                <a:r>
                  <a:rPr lang="en-US" sz="1000" dirty="0"/>
                  <a:t>4.8</a:t>
                </a:r>
              </a:p>
            </p:txBody>
          </p:sp>
          <p:sp>
            <p:nvSpPr>
              <p:cNvPr id="50" name="TextBox 49">
                <a:extLst>
                  <a:ext uri="{FF2B5EF4-FFF2-40B4-BE49-F238E27FC236}">
                    <a16:creationId xmlns:a16="http://schemas.microsoft.com/office/drawing/2014/main" id="{F5C177EA-EB4B-4C1F-9DC6-E2386D99A46F}"/>
                  </a:ext>
                </a:extLst>
              </p:cNvPr>
              <p:cNvSpPr txBox="1"/>
              <p:nvPr/>
            </p:nvSpPr>
            <p:spPr>
              <a:xfrm>
                <a:off x="1020452" y="4135916"/>
                <a:ext cx="432720" cy="246221"/>
              </a:xfrm>
              <a:prstGeom prst="rect">
                <a:avLst/>
              </a:prstGeom>
              <a:noFill/>
            </p:spPr>
            <p:txBody>
              <a:bodyPr wrap="square" rtlCol="0">
                <a:spAutoFit/>
              </a:bodyPr>
              <a:lstStyle/>
              <a:p>
                <a:pPr algn="ctr"/>
                <a:r>
                  <a:rPr lang="en-US" sz="1000" dirty="0"/>
                  <a:t>3.8</a:t>
                </a:r>
              </a:p>
            </p:txBody>
          </p:sp>
          <p:sp>
            <p:nvSpPr>
              <p:cNvPr id="51" name="TextBox 50">
                <a:extLst>
                  <a:ext uri="{FF2B5EF4-FFF2-40B4-BE49-F238E27FC236}">
                    <a16:creationId xmlns:a16="http://schemas.microsoft.com/office/drawing/2014/main" id="{DF360FC1-F19B-4EFA-8289-CFEB1237DEC4}"/>
                  </a:ext>
                </a:extLst>
              </p:cNvPr>
              <p:cNvSpPr txBox="1"/>
              <p:nvPr/>
            </p:nvSpPr>
            <p:spPr>
              <a:xfrm>
                <a:off x="950201" y="4362158"/>
                <a:ext cx="502971" cy="246221"/>
              </a:xfrm>
              <a:prstGeom prst="rect">
                <a:avLst/>
              </a:prstGeom>
              <a:noFill/>
            </p:spPr>
            <p:txBody>
              <a:bodyPr wrap="square" rtlCol="0">
                <a:spAutoFit/>
              </a:bodyPr>
              <a:lstStyle/>
              <a:p>
                <a:pPr algn="ctr"/>
                <a:r>
                  <a:rPr lang="en-US" sz="1000" dirty="0"/>
                  <a:t>100</a:t>
                </a:r>
              </a:p>
            </p:txBody>
          </p:sp>
          <p:sp>
            <p:nvSpPr>
              <p:cNvPr id="52" name="TextBox 51">
                <a:extLst>
                  <a:ext uri="{FF2B5EF4-FFF2-40B4-BE49-F238E27FC236}">
                    <a16:creationId xmlns:a16="http://schemas.microsoft.com/office/drawing/2014/main" id="{45C51825-7B59-454E-B672-FE69B8281199}"/>
                  </a:ext>
                </a:extLst>
              </p:cNvPr>
              <p:cNvSpPr txBox="1"/>
              <p:nvPr/>
            </p:nvSpPr>
            <p:spPr>
              <a:xfrm>
                <a:off x="950201" y="5021294"/>
                <a:ext cx="502971" cy="246221"/>
              </a:xfrm>
              <a:prstGeom prst="rect">
                <a:avLst/>
              </a:prstGeom>
              <a:noFill/>
            </p:spPr>
            <p:txBody>
              <a:bodyPr wrap="square" rtlCol="0">
                <a:spAutoFit/>
              </a:bodyPr>
              <a:lstStyle/>
              <a:p>
                <a:pPr algn="ctr"/>
                <a:r>
                  <a:rPr lang="en-US" sz="1000" dirty="0"/>
                  <a:t>-100</a:t>
                </a:r>
              </a:p>
            </p:txBody>
          </p:sp>
          <p:sp>
            <p:nvSpPr>
              <p:cNvPr id="53" name="TextBox 52">
                <a:extLst>
                  <a:ext uri="{FF2B5EF4-FFF2-40B4-BE49-F238E27FC236}">
                    <a16:creationId xmlns:a16="http://schemas.microsoft.com/office/drawing/2014/main" id="{12A0E23C-8E1C-441E-83A4-C491372D3E21}"/>
                  </a:ext>
                </a:extLst>
              </p:cNvPr>
              <p:cNvSpPr txBox="1"/>
              <p:nvPr/>
            </p:nvSpPr>
            <p:spPr>
              <a:xfrm>
                <a:off x="950201" y="4701044"/>
                <a:ext cx="502971" cy="246221"/>
              </a:xfrm>
              <a:prstGeom prst="rect">
                <a:avLst/>
              </a:prstGeom>
              <a:noFill/>
            </p:spPr>
            <p:txBody>
              <a:bodyPr wrap="square" rtlCol="0">
                <a:spAutoFit/>
              </a:bodyPr>
              <a:lstStyle/>
              <a:p>
                <a:pPr algn="ctr"/>
                <a:r>
                  <a:rPr lang="en-US" sz="1000" dirty="0"/>
                  <a:t>0</a:t>
                </a:r>
              </a:p>
            </p:txBody>
          </p:sp>
          <p:sp>
            <p:nvSpPr>
              <p:cNvPr id="55" name="TextBox 54">
                <a:extLst>
                  <a:ext uri="{FF2B5EF4-FFF2-40B4-BE49-F238E27FC236}">
                    <a16:creationId xmlns:a16="http://schemas.microsoft.com/office/drawing/2014/main" id="{16696AA0-B968-4FF5-8512-2DCC60BB33E1}"/>
                  </a:ext>
                </a:extLst>
              </p:cNvPr>
              <p:cNvSpPr txBox="1"/>
              <p:nvPr/>
            </p:nvSpPr>
            <p:spPr>
              <a:xfrm>
                <a:off x="1037612" y="5556614"/>
                <a:ext cx="502971" cy="246221"/>
              </a:xfrm>
              <a:prstGeom prst="rect">
                <a:avLst/>
              </a:prstGeom>
              <a:noFill/>
            </p:spPr>
            <p:txBody>
              <a:bodyPr wrap="square" rtlCol="0">
                <a:spAutoFit/>
              </a:bodyPr>
              <a:lstStyle/>
              <a:p>
                <a:pPr algn="ctr"/>
                <a:r>
                  <a:rPr lang="en-US" sz="1000" dirty="0"/>
                  <a:t>0</a:t>
                </a:r>
              </a:p>
            </p:txBody>
          </p:sp>
          <p:sp>
            <p:nvSpPr>
              <p:cNvPr id="56" name="TextBox 55">
                <a:extLst>
                  <a:ext uri="{FF2B5EF4-FFF2-40B4-BE49-F238E27FC236}">
                    <a16:creationId xmlns:a16="http://schemas.microsoft.com/office/drawing/2014/main" id="{32F55976-5A33-4EEC-8F2E-14F9AA1395CA}"/>
                  </a:ext>
                </a:extLst>
              </p:cNvPr>
              <p:cNvSpPr txBox="1"/>
              <p:nvPr/>
            </p:nvSpPr>
            <p:spPr>
              <a:xfrm>
                <a:off x="1037612" y="5998032"/>
                <a:ext cx="502971" cy="246221"/>
              </a:xfrm>
              <a:prstGeom prst="rect">
                <a:avLst/>
              </a:prstGeom>
              <a:noFill/>
            </p:spPr>
            <p:txBody>
              <a:bodyPr wrap="square" rtlCol="0">
                <a:spAutoFit/>
              </a:bodyPr>
              <a:lstStyle/>
              <a:p>
                <a:pPr algn="ctr"/>
                <a:r>
                  <a:rPr lang="en-US" sz="1000" dirty="0"/>
                  <a:t>-1</a:t>
                </a:r>
              </a:p>
            </p:txBody>
          </p:sp>
          <p:sp>
            <p:nvSpPr>
              <p:cNvPr id="57" name="TextBox 56">
                <a:extLst>
                  <a:ext uri="{FF2B5EF4-FFF2-40B4-BE49-F238E27FC236}">
                    <a16:creationId xmlns:a16="http://schemas.microsoft.com/office/drawing/2014/main" id="{305F4100-DFA1-473C-8EAB-1A240D7F4BCD}"/>
                  </a:ext>
                </a:extLst>
              </p:cNvPr>
              <p:cNvSpPr txBox="1"/>
              <p:nvPr/>
            </p:nvSpPr>
            <p:spPr>
              <a:xfrm>
                <a:off x="2238130" y="6239338"/>
                <a:ext cx="822381" cy="297454"/>
              </a:xfrm>
              <a:prstGeom prst="rect">
                <a:avLst/>
              </a:prstGeom>
              <a:noFill/>
            </p:spPr>
            <p:txBody>
              <a:bodyPr wrap="square" rtlCol="0">
                <a:spAutoFit/>
              </a:bodyPr>
              <a:lstStyle/>
              <a:p>
                <a:r>
                  <a:rPr lang="en-US" sz="1333" dirty="0"/>
                  <a:t>R [m]</a:t>
                </a:r>
              </a:p>
            </p:txBody>
          </p:sp>
          <p:sp>
            <p:nvSpPr>
              <p:cNvPr id="58" name="TextBox 57">
                <a:extLst>
                  <a:ext uri="{FF2B5EF4-FFF2-40B4-BE49-F238E27FC236}">
                    <a16:creationId xmlns:a16="http://schemas.microsoft.com/office/drawing/2014/main" id="{DDB287AC-4052-4178-AF75-88207DAAF346}"/>
                  </a:ext>
                </a:extLst>
              </p:cNvPr>
              <p:cNvSpPr txBox="1"/>
              <p:nvPr/>
            </p:nvSpPr>
            <p:spPr>
              <a:xfrm>
                <a:off x="1157398" y="6081840"/>
                <a:ext cx="432720" cy="246221"/>
              </a:xfrm>
              <a:prstGeom prst="rect">
                <a:avLst/>
              </a:prstGeom>
              <a:noFill/>
            </p:spPr>
            <p:txBody>
              <a:bodyPr wrap="square" rtlCol="0">
                <a:spAutoFit/>
              </a:bodyPr>
              <a:lstStyle/>
              <a:p>
                <a:pPr algn="ctr"/>
                <a:r>
                  <a:rPr lang="en-US" sz="1000" dirty="0"/>
                  <a:t>2.6</a:t>
                </a:r>
              </a:p>
            </p:txBody>
          </p:sp>
          <p:sp>
            <p:nvSpPr>
              <p:cNvPr id="59" name="TextBox 58">
                <a:extLst>
                  <a:ext uri="{FF2B5EF4-FFF2-40B4-BE49-F238E27FC236}">
                    <a16:creationId xmlns:a16="http://schemas.microsoft.com/office/drawing/2014/main" id="{FC2342EE-48CD-4C85-B0AD-5B2A88EB5C8A}"/>
                  </a:ext>
                </a:extLst>
              </p:cNvPr>
              <p:cNvSpPr txBox="1"/>
              <p:nvPr/>
            </p:nvSpPr>
            <p:spPr>
              <a:xfrm>
                <a:off x="1469245" y="6081840"/>
                <a:ext cx="432720" cy="246221"/>
              </a:xfrm>
              <a:prstGeom prst="rect">
                <a:avLst/>
              </a:prstGeom>
              <a:noFill/>
            </p:spPr>
            <p:txBody>
              <a:bodyPr wrap="square" rtlCol="0">
                <a:spAutoFit/>
              </a:bodyPr>
              <a:lstStyle/>
              <a:p>
                <a:pPr algn="ctr"/>
                <a:r>
                  <a:rPr lang="en-US" sz="1000" dirty="0"/>
                  <a:t>2.7</a:t>
                </a:r>
              </a:p>
            </p:txBody>
          </p:sp>
          <p:sp>
            <p:nvSpPr>
              <p:cNvPr id="60" name="TextBox 59">
                <a:extLst>
                  <a:ext uri="{FF2B5EF4-FFF2-40B4-BE49-F238E27FC236}">
                    <a16:creationId xmlns:a16="http://schemas.microsoft.com/office/drawing/2014/main" id="{411858FA-21CB-4310-BE77-EDEF5BF03114}"/>
                  </a:ext>
                </a:extLst>
              </p:cNvPr>
              <p:cNvSpPr txBox="1"/>
              <p:nvPr/>
            </p:nvSpPr>
            <p:spPr>
              <a:xfrm>
                <a:off x="1785435" y="6081840"/>
                <a:ext cx="432720" cy="246221"/>
              </a:xfrm>
              <a:prstGeom prst="rect">
                <a:avLst/>
              </a:prstGeom>
              <a:noFill/>
            </p:spPr>
            <p:txBody>
              <a:bodyPr wrap="square" rtlCol="0">
                <a:spAutoFit/>
              </a:bodyPr>
              <a:lstStyle/>
              <a:p>
                <a:pPr algn="ctr"/>
                <a:r>
                  <a:rPr lang="en-US" sz="1000" dirty="0"/>
                  <a:t>2.8</a:t>
                </a:r>
              </a:p>
            </p:txBody>
          </p:sp>
          <p:sp>
            <p:nvSpPr>
              <p:cNvPr id="61" name="TextBox 60">
                <a:extLst>
                  <a:ext uri="{FF2B5EF4-FFF2-40B4-BE49-F238E27FC236}">
                    <a16:creationId xmlns:a16="http://schemas.microsoft.com/office/drawing/2014/main" id="{710B6C05-A981-4F65-9F62-527D60C25CC2}"/>
                  </a:ext>
                </a:extLst>
              </p:cNvPr>
              <p:cNvSpPr txBox="1"/>
              <p:nvPr/>
            </p:nvSpPr>
            <p:spPr>
              <a:xfrm>
                <a:off x="2096820" y="6081840"/>
                <a:ext cx="432720" cy="246221"/>
              </a:xfrm>
              <a:prstGeom prst="rect">
                <a:avLst/>
              </a:prstGeom>
              <a:noFill/>
            </p:spPr>
            <p:txBody>
              <a:bodyPr wrap="square" rtlCol="0">
                <a:spAutoFit/>
              </a:bodyPr>
              <a:lstStyle/>
              <a:p>
                <a:pPr algn="ctr"/>
                <a:r>
                  <a:rPr lang="en-US" sz="1000" dirty="0"/>
                  <a:t>2.9</a:t>
                </a:r>
              </a:p>
            </p:txBody>
          </p:sp>
          <p:sp>
            <p:nvSpPr>
              <p:cNvPr id="62" name="TextBox 61">
                <a:extLst>
                  <a:ext uri="{FF2B5EF4-FFF2-40B4-BE49-F238E27FC236}">
                    <a16:creationId xmlns:a16="http://schemas.microsoft.com/office/drawing/2014/main" id="{B18ADC5B-E830-4BEC-85FF-FCFBF3243390}"/>
                  </a:ext>
                </a:extLst>
              </p:cNvPr>
              <p:cNvSpPr txBox="1"/>
              <p:nvPr/>
            </p:nvSpPr>
            <p:spPr>
              <a:xfrm>
                <a:off x="2410383" y="6081840"/>
                <a:ext cx="432720" cy="246221"/>
              </a:xfrm>
              <a:prstGeom prst="rect">
                <a:avLst/>
              </a:prstGeom>
              <a:noFill/>
            </p:spPr>
            <p:txBody>
              <a:bodyPr wrap="square" rtlCol="0">
                <a:spAutoFit/>
              </a:bodyPr>
              <a:lstStyle/>
              <a:p>
                <a:pPr algn="ctr"/>
                <a:r>
                  <a:rPr lang="en-US" sz="1000" dirty="0"/>
                  <a:t>3.0</a:t>
                </a:r>
              </a:p>
            </p:txBody>
          </p:sp>
          <p:sp>
            <p:nvSpPr>
              <p:cNvPr id="63" name="TextBox 62">
                <a:extLst>
                  <a:ext uri="{FF2B5EF4-FFF2-40B4-BE49-F238E27FC236}">
                    <a16:creationId xmlns:a16="http://schemas.microsoft.com/office/drawing/2014/main" id="{A228B6E3-C3C3-4FF4-A16C-487A4B2E1727}"/>
                  </a:ext>
                </a:extLst>
              </p:cNvPr>
              <p:cNvSpPr txBox="1"/>
              <p:nvPr/>
            </p:nvSpPr>
            <p:spPr>
              <a:xfrm>
                <a:off x="2729849" y="6081840"/>
                <a:ext cx="432720" cy="246221"/>
              </a:xfrm>
              <a:prstGeom prst="rect">
                <a:avLst/>
              </a:prstGeom>
              <a:noFill/>
            </p:spPr>
            <p:txBody>
              <a:bodyPr wrap="square" rtlCol="0">
                <a:spAutoFit/>
              </a:bodyPr>
              <a:lstStyle/>
              <a:p>
                <a:pPr algn="ctr"/>
                <a:r>
                  <a:rPr lang="en-US" sz="1000" dirty="0"/>
                  <a:t>3.1</a:t>
                </a:r>
              </a:p>
            </p:txBody>
          </p:sp>
          <p:sp>
            <p:nvSpPr>
              <p:cNvPr id="64" name="TextBox 63">
                <a:extLst>
                  <a:ext uri="{FF2B5EF4-FFF2-40B4-BE49-F238E27FC236}">
                    <a16:creationId xmlns:a16="http://schemas.microsoft.com/office/drawing/2014/main" id="{C50B5E94-CAA5-4EFA-A19C-11A300048D4B}"/>
                  </a:ext>
                </a:extLst>
              </p:cNvPr>
              <p:cNvSpPr txBox="1"/>
              <p:nvPr/>
            </p:nvSpPr>
            <p:spPr>
              <a:xfrm>
                <a:off x="3044417" y="6081840"/>
                <a:ext cx="432720" cy="246221"/>
              </a:xfrm>
              <a:prstGeom prst="rect">
                <a:avLst/>
              </a:prstGeom>
              <a:noFill/>
            </p:spPr>
            <p:txBody>
              <a:bodyPr wrap="square" rtlCol="0">
                <a:spAutoFit/>
              </a:bodyPr>
              <a:lstStyle/>
              <a:p>
                <a:pPr algn="ctr"/>
                <a:r>
                  <a:rPr lang="en-US" sz="1000" dirty="0"/>
                  <a:t>3.2</a:t>
                </a:r>
              </a:p>
            </p:txBody>
          </p:sp>
          <p:sp>
            <p:nvSpPr>
              <p:cNvPr id="65" name="TextBox 64">
                <a:extLst>
                  <a:ext uri="{FF2B5EF4-FFF2-40B4-BE49-F238E27FC236}">
                    <a16:creationId xmlns:a16="http://schemas.microsoft.com/office/drawing/2014/main" id="{676A62C8-F9D4-4002-A112-450890243224}"/>
                  </a:ext>
                </a:extLst>
              </p:cNvPr>
              <p:cNvSpPr txBox="1"/>
              <p:nvPr/>
            </p:nvSpPr>
            <p:spPr>
              <a:xfrm>
                <a:off x="3353867" y="6081840"/>
                <a:ext cx="432720" cy="246221"/>
              </a:xfrm>
              <a:prstGeom prst="rect">
                <a:avLst/>
              </a:prstGeom>
              <a:noFill/>
            </p:spPr>
            <p:txBody>
              <a:bodyPr wrap="square" rtlCol="0">
                <a:spAutoFit/>
              </a:bodyPr>
              <a:lstStyle/>
              <a:p>
                <a:pPr algn="ctr"/>
                <a:r>
                  <a:rPr lang="en-US" sz="1000" dirty="0"/>
                  <a:t>3.3</a:t>
                </a:r>
              </a:p>
            </p:txBody>
          </p:sp>
          <p:sp>
            <p:nvSpPr>
              <p:cNvPr id="66" name="TextBox 65">
                <a:extLst>
                  <a:ext uri="{FF2B5EF4-FFF2-40B4-BE49-F238E27FC236}">
                    <a16:creationId xmlns:a16="http://schemas.microsoft.com/office/drawing/2014/main" id="{7BCEC753-A34A-44A9-89B8-FBFE9F41978E}"/>
                  </a:ext>
                </a:extLst>
              </p:cNvPr>
              <p:cNvSpPr txBox="1"/>
              <p:nvPr/>
            </p:nvSpPr>
            <p:spPr>
              <a:xfrm>
                <a:off x="3680452" y="6081840"/>
                <a:ext cx="432720" cy="246221"/>
              </a:xfrm>
              <a:prstGeom prst="rect">
                <a:avLst/>
              </a:prstGeom>
              <a:noFill/>
            </p:spPr>
            <p:txBody>
              <a:bodyPr wrap="square" rtlCol="0">
                <a:spAutoFit/>
              </a:bodyPr>
              <a:lstStyle/>
              <a:p>
                <a:pPr algn="ctr"/>
                <a:r>
                  <a:rPr lang="en-US" sz="1000" dirty="0"/>
                  <a:t>3.4</a:t>
                </a:r>
              </a:p>
            </p:txBody>
          </p:sp>
          <p:sp>
            <p:nvSpPr>
              <p:cNvPr id="7" name="Rectangle 6">
                <a:extLst>
                  <a:ext uri="{FF2B5EF4-FFF2-40B4-BE49-F238E27FC236}">
                    <a16:creationId xmlns:a16="http://schemas.microsoft.com/office/drawing/2014/main" id="{ACBFEC7A-5B7D-413A-A6C9-C7487A367ECA}"/>
                  </a:ext>
                </a:extLst>
              </p:cNvPr>
              <p:cNvSpPr/>
              <p:nvPr/>
            </p:nvSpPr>
            <p:spPr>
              <a:xfrm>
                <a:off x="1346113" y="3381656"/>
                <a:ext cx="2671056" cy="274805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1" name="Straight Connector 20">
              <a:extLst>
                <a:ext uri="{FF2B5EF4-FFF2-40B4-BE49-F238E27FC236}">
                  <a16:creationId xmlns:a16="http://schemas.microsoft.com/office/drawing/2014/main" id="{FEDF584E-A8CE-F5CF-3E70-7947706AEDD3}"/>
                </a:ext>
              </a:extLst>
            </p:cNvPr>
            <p:cNvCxnSpPr>
              <a:cxnSpLocks/>
            </p:cNvCxnSpPr>
            <p:nvPr/>
          </p:nvCxnSpPr>
          <p:spPr>
            <a:xfrm flipH="1">
              <a:off x="3477137" y="3387445"/>
              <a:ext cx="4898" cy="2757171"/>
            </a:xfrm>
            <a:prstGeom prst="line">
              <a:avLst/>
            </a:prstGeom>
            <a:ln w="38100" cmpd="sng">
              <a:solidFill>
                <a:srgbClr val="FF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EEB062FE-386F-4169-9199-BF8A56312C18}"/>
                </a:ext>
              </a:extLst>
            </p:cNvPr>
            <p:cNvSpPr/>
            <p:nvPr/>
          </p:nvSpPr>
          <p:spPr>
            <a:xfrm>
              <a:off x="1344131" y="3377564"/>
              <a:ext cx="2671056" cy="2747723"/>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grpSp>
      <p:grpSp>
        <p:nvGrpSpPr>
          <p:cNvPr id="13" name="Group 12">
            <a:extLst>
              <a:ext uri="{FF2B5EF4-FFF2-40B4-BE49-F238E27FC236}">
                <a16:creationId xmlns:a16="http://schemas.microsoft.com/office/drawing/2014/main" id="{C8619077-D7BF-49D3-98EE-D71640667C53}"/>
              </a:ext>
            </a:extLst>
          </p:cNvPr>
          <p:cNvGrpSpPr/>
          <p:nvPr/>
        </p:nvGrpSpPr>
        <p:grpSpPr>
          <a:xfrm>
            <a:off x="747200" y="4066351"/>
            <a:ext cx="3202710" cy="2432639"/>
            <a:chOff x="873403" y="683636"/>
            <a:chExt cx="3202710" cy="2432639"/>
          </a:xfrm>
        </p:grpSpPr>
        <p:pic>
          <p:nvPicPr>
            <p:cNvPr id="10" name="Picture 9">
              <a:extLst>
                <a:ext uri="{FF2B5EF4-FFF2-40B4-BE49-F238E27FC236}">
                  <a16:creationId xmlns:a16="http://schemas.microsoft.com/office/drawing/2014/main" id="{A177618F-9692-7A25-EE89-FFD5DCCE7E80}"/>
                </a:ext>
              </a:extLst>
            </p:cNvPr>
            <p:cNvPicPr>
              <a:picLocks noChangeAspect="1"/>
            </p:cNvPicPr>
            <p:nvPr/>
          </p:nvPicPr>
          <p:blipFill>
            <a:blip r:embed="rId4"/>
            <a:stretch>
              <a:fillRect/>
            </a:stretch>
          </p:blipFill>
          <p:spPr>
            <a:xfrm>
              <a:off x="873403" y="854819"/>
              <a:ext cx="3202710" cy="2261456"/>
            </a:xfrm>
            <a:prstGeom prst="rect">
              <a:avLst/>
            </a:prstGeom>
          </p:spPr>
        </p:pic>
        <p:cxnSp>
          <p:nvCxnSpPr>
            <p:cNvPr id="9" name="Straight Arrow Connector 8">
              <a:extLst>
                <a:ext uri="{FF2B5EF4-FFF2-40B4-BE49-F238E27FC236}">
                  <a16:creationId xmlns:a16="http://schemas.microsoft.com/office/drawing/2014/main" id="{6CF02895-9E5B-4139-9CA0-69D57B621C39}"/>
                </a:ext>
              </a:extLst>
            </p:cNvPr>
            <p:cNvCxnSpPr>
              <a:cxnSpLocks/>
            </p:cNvCxnSpPr>
            <p:nvPr/>
          </p:nvCxnSpPr>
          <p:spPr>
            <a:xfrm>
              <a:off x="3252005" y="1794395"/>
              <a:ext cx="0" cy="654586"/>
            </a:xfrm>
            <a:prstGeom prst="straightConnector1">
              <a:avLst/>
            </a:prstGeom>
            <a:ln w="57150" cmpd="sng">
              <a:solidFill>
                <a:srgbClr val="FF0000"/>
              </a:solidFill>
              <a:prstDash val="solid"/>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F2254CD-70B7-4D03-879F-2B60F02ADBBD}"/>
                </a:ext>
              </a:extLst>
            </p:cNvPr>
            <p:cNvSpPr txBox="1"/>
            <p:nvPr/>
          </p:nvSpPr>
          <p:spPr>
            <a:xfrm>
              <a:off x="2838373" y="683636"/>
              <a:ext cx="1187826" cy="255070"/>
            </a:xfrm>
            <a:prstGeom prst="rect">
              <a:avLst/>
            </a:prstGeom>
            <a:noFill/>
          </p:spPr>
          <p:txBody>
            <a:bodyPr wrap="none" lIns="0" tIns="0" rIns="0" bIns="0" rtlCol="0" anchor="t" anchorCtr="0">
              <a:spAutoFit/>
            </a:bodyPr>
            <a:lstStyle/>
            <a:p>
              <a:pPr algn="l">
                <a:lnSpc>
                  <a:spcPts val="2300"/>
                </a:lnSpc>
                <a:spcBef>
                  <a:spcPts val="1150"/>
                </a:spcBef>
              </a:pPr>
              <a:r>
                <a:rPr lang="de-DE" sz="1000" b="1" dirty="0">
                  <a:latin typeface="Calibri" panose="020F0502020204030204" pitchFamily="34" charset="0"/>
                  <a:cs typeface="Calibri" panose="020F0502020204030204" pitchFamily="34" charset="0"/>
                </a:rPr>
                <a:t>[Kawagoe, PPCF 2022]</a:t>
              </a:r>
              <a:endParaRPr lang="en-US" sz="1000" b="1" dirty="0" err="1">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5FA68687-E05C-426F-A266-98A618984FBB}"/>
                </a:ext>
              </a:extLst>
            </p:cNvPr>
            <p:cNvSpPr txBox="1"/>
            <p:nvPr/>
          </p:nvSpPr>
          <p:spPr>
            <a:xfrm>
              <a:off x="1350474" y="2368375"/>
              <a:ext cx="2693430" cy="338554"/>
            </a:xfrm>
            <a:prstGeom prst="rect">
              <a:avLst/>
            </a:prstGeom>
            <a:noFill/>
          </p:spPr>
          <p:txBody>
            <a:bodyPr wrap="none" rtlCol="0">
              <a:spAutoFit/>
            </a:bodyPr>
            <a:lstStyle/>
            <a:p>
              <a:pPr algn="l"/>
              <a:r>
                <a:rPr lang="en-US" sz="1600" b="1" dirty="0"/>
                <a:t>Illustration (generic tokamak)</a:t>
              </a:r>
            </a:p>
          </p:txBody>
        </p:sp>
      </p:grpSp>
      <p:cxnSp>
        <p:nvCxnSpPr>
          <p:cNvPr id="23" name="Straight Connector 22">
            <a:extLst>
              <a:ext uri="{FF2B5EF4-FFF2-40B4-BE49-F238E27FC236}">
                <a16:creationId xmlns:a16="http://schemas.microsoft.com/office/drawing/2014/main" id="{B7F52F0C-9139-A79B-9A90-539087D0C3B4}"/>
              </a:ext>
            </a:extLst>
          </p:cNvPr>
          <p:cNvCxnSpPr>
            <a:cxnSpLocks/>
          </p:cNvCxnSpPr>
          <p:nvPr/>
        </p:nvCxnSpPr>
        <p:spPr>
          <a:xfrm>
            <a:off x="3823991" y="992546"/>
            <a:ext cx="5299068" cy="5925"/>
          </a:xfrm>
          <a:prstGeom prst="line">
            <a:avLst/>
          </a:prstGeom>
          <a:ln w="28575" cmpd="sng">
            <a:solidFill>
              <a:srgbClr val="00B0F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148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E3EBB93-6824-8E58-FA5E-0869D7CE4DE5}"/>
              </a:ext>
            </a:extLst>
          </p:cNvPr>
          <p:cNvSpPr>
            <a:spLocks noGrp="1"/>
          </p:cNvSpPr>
          <p:nvPr>
            <p:ph type="title"/>
          </p:nvPr>
        </p:nvSpPr>
        <p:spPr/>
        <p:txBody>
          <a:bodyPr/>
          <a:lstStyle/>
          <a:p>
            <a:r>
              <a:rPr lang="en-GB" dirty="0"/>
              <a:t>Outline</a:t>
            </a:r>
          </a:p>
        </p:txBody>
      </p:sp>
      <p:sp>
        <p:nvSpPr>
          <p:cNvPr id="4" name="Fußzeilenplatzhalter 3">
            <a:extLst>
              <a:ext uri="{FF2B5EF4-FFF2-40B4-BE49-F238E27FC236}">
                <a16:creationId xmlns:a16="http://schemas.microsoft.com/office/drawing/2014/main" id="{3C2759DF-DBF2-4EE8-B6EB-718A4DCA1470}"/>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C9CFBF61-916C-15E5-6740-55BDE6D5FEA5}"/>
              </a:ext>
            </a:extLst>
          </p:cNvPr>
          <p:cNvSpPr>
            <a:spLocks noGrp="1"/>
          </p:cNvSpPr>
          <p:nvPr>
            <p:ph type="sldNum" sz="quarter" idx="12"/>
          </p:nvPr>
        </p:nvSpPr>
        <p:spPr/>
        <p:txBody>
          <a:bodyPr/>
          <a:lstStyle/>
          <a:p>
            <a:fld id="{ECE691D0-CC49-4FC7-9C4D-6112B0CB3A76}" type="slidenum">
              <a:rPr lang="de-DE" smtClean="0"/>
              <a:pPr/>
              <a:t>2</a:t>
            </a:fld>
            <a:endParaRPr lang="de-DE" dirty="0"/>
          </a:p>
        </p:txBody>
      </p:sp>
      <p:sp>
        <p:nvSpPr>
          <p:cNvPr id="2" name="Inhaltsplatzhalter 1">
            <a:extLst>
              <a:ext uri="{FF2B5EF4-FFF2-40B4-BE49-F238E27FC236}">
                <a16:creationId xmlns:a16="http://schemas.microsoft.com/office/drawing/2014/main" id="{9C50856C-F44C-4503-3597-3DF261290360}"/>
              </a:ext>
            </a:extLst>
          </p:cNvPr>
          <p:cNvSpPr>
            <a:spLocks noGrp="1"/>
          </p:cNvSpPr>
          <p:nvPr>
            <p:ph sz="quarter" idx="4294967295"/>
          </p:nvPr>
        </p:nvSpPr>
        <p:spPr>
          <a:xfrm>
            <a:off x="1438657" y="1609725"/>
            <a:ext cx="5766816" cy="2876931"/>
          </a:xfrm>
        </p:spPr>
        <p:txBody>
          <a:bodyPr>
            <a:normAutofit/>
          </a:bodyPr>
          <a:lstStyle/>
          <a:p>
            <a:pPr algn="ctr"/>
            <a:endParaRPr lang="en-GB" sz="2400" b="1" dirty="0">
              <a:solidFill>
                <a:srgbClr val="005555"/>
              </a:solidFill>
            </a:endParaRPr>
          </a:p>
          <a:p>
            <a:r>
              <a:rPr lang="en-GB" sz="2400" b="1" dirty="0">
                <a:solidFill>
                  <a:schemeClr val="accent1">
                    <a:lumMod val="50000"/>
                  </a:schemeClr>
                </a:solidFill>
              </a:rPr>
              <a:t>About 1/1 Flux Pumping</a:t>
            </a:r>
          </a:p>
          <a:p>
            <a:pPr marL="0" indent="0" algn="ctr">
              <a:buNone/>
            </a:pPr>
            <a:endParaRPr lang="en-GB" sz="2400" b="1" dirty="0">
              <a:solidFill>
                <a:schemeClr val="bg1">
                  <a:lumMod val="75000"/>
                </a:schemeClr>
              </a:solidFill>
            </a:endParaRPr>
          </a:p>
          <a:p>
            <a:r>
              <a:rPr lang="en-GB" sz="2400" b="1" dirty="0">
                <a:solidFill>
                  <a:schemeClr val="bg1">
                    <a:lumMod val="75000"/>
                  </a:schemeClr>
                </a:solidFill>
              </a:rPr>
              <a:t>Experimental Results in JET</a:t>
            </a:r>
          </a:p>
          <a:p>
            <a:endParaRPr lang="en-GB" b="1" dirty="0">
              <a:solidFill>
                <a:schemeClr val="bg1">
                  <a:lumMod val="75000"/>
                </a:schemeClr>
              </a:solidFill>
            </a:endParaRPr>
          </a:p>
          <a:p>
            <a:r>
              <a:rPr lang="en-GB" sz="2400" b="1" dirty="0">
                <a:solidFill>
                  <a:schemeClr val="bg1">
                    <a:lumMod val="75000"/>
                  </a:schemeClr>
                </a:solidFill>
              </a:rPr>
              <a:t>Conclusions and Outlook</a:t>
            </a:r>
          </a:p>
        </p:txBody>
      </p:sp>
    </p:spTree>
    <p:extLst>
      <p:ext uri="{BB962C8B-B14F-4D97-AF65-F5344CB8AC3E}">
        <p14:creationId xmlns:p14="http://schemas.microsoft.com/office/powerpoint/2010/main" val="3176925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B790ACD3-BF49-4515-BC05-558800F6E7A9}"/>
              </a:ext>
            </a:extLst>
          </p:cNvPr>
          <p:cNvSpPr txBox="1">
            <a:spLocks/>
          </p:cNvSpPr>
          <p:nvPr/>
        </p:nvSpPr>
        <p:spPr>
          <a:xfrm>
            <a:off x="658812" y="974726"/>
            <a:ext cx="5085930" cy="4843462"/>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de-DE" dirty="0">
              <a:sym typeface="Wingdings" panose="05000000000000000000" pitchFamily="2" charset="2"/>
            </a:endParaRPr>
          </a:p>
          <a:p>
            <a:r>
              <a:rPr lang="de-DE" dirty="0">
                <a:sym typeface="Wingdings" panose="05000000000000000000" pitchFamily="2" charset="2"/>
              </a:rPr>
              <a:t> „</a:t>
            </a:r>
            <a:r>
              <a:rPr lang="de-DE" dirty="0" err="1">
                <a:sym typeface="Wingdings" panose="05000000000000000000" pitchFamily="2" charset="2"/>
              </a:rPr>
              <a:t>too</a:t>
            </a:r>
            <a:r>
              <a:rPr lang="de-DE" dirty="0">
                <a:sym typeface="Wingdings" panose="05000000000000000000" pitchFamily="2" charset="2"/>
              </a:rPr>
              <a:t>“ </a:t>
            </a:r>
            <a:r>
              <a:rPr lang="de-DE" dirty="0" err="1">
                <a:sym typeface="Wingdings" panose="05000000000000000000" pitchFamily="2" charset="2"/>
              </a:rPr>
              <a:t>much</a:t>
            </a:r>
            <a:r>
              <a:rPr lang="de-DE" dirty="0">
                <a:sym typeface="Wingdings" panose="05000000000000000000" pitchFamily="2" charset="2"/>
              </a:rPr>
              <a:t> </a:t>
            </a:r>
            <a:r>
              <a:rPr lang="de-DE" dirty="0" err="1">
                <a:sym typeface="Wingdings" panose="05000000000000000000" pitchFamily="2" charset="2"/>
              </a:rPr>
              <a:t>current</a:t>
            </a:r>
            <a:r>
              <a:rPr lang="de-DE" dirty="0">
                <a:sym typeface="Wingdings" panose="05000000000000000000" pitchFamily="2" charset="2"/>
              </a:rPr>
              <a:t> </a:t>
            </a:r>
            <a:r>
              <a:rPr lang="de-DE" dirty="0" err="1">
                <a:sym typeface="Wingdings" panose="05000000000000000000" pitchFamily="2" charset="2"/>
              </a:rPr>
              <a:t>redistribution</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     off-</a:t>
            </a:r>
            <a:r>
              <a:rPr lang="de-DE" dirty="0" err="1">
                <a:sym typeface="Wingdings" panose="05000000000000000000" pitchFamily="2" charset="2"/>
              </a:rPr>
              <a:t>axis</a:t>
            </a:r>
            <a:r>
              <a:rPr lang="de-DE" dirty="0">
                <a:sym typeface="Wingdings" panose="05000000000000000000" pitchFamily="2" charset="2"/>
              </a:rPr>
              <a:t> q </a:t>
            </a:r>
            <a:r>
              <a:rPr lang="de-DE" dirty="0" err="1">
                <a:sym typeface="Wingdings" panose="05000000000000000000" pitchFamily="2" charset="2"/>
              </a:rPr>
              <a:t>below</a:t>
            </a:r>
            <a:r>
              <a:rPr lang="de-DE" dirty="0">
                <a:sym typeface="Wingdings" panose="05000000000000000000" pitchFamily="2" charset="2"/>
              </a:rPr>
              <a:t> 1?</a:t>
            </a:r>
          </a:p>
          <a:p>
            <a:pPr marL="285750" indent="-285750">
              <a:buFont typeface="Arial" panose="020B0604020202020204" pitchFamily="34" charset="0"/>
              <a:buChar char="•"/>
            </a:pPr>
            <a:r>
              <a:rPr lang="en-US" dirty="0"/>
              <a:t>Avoid double tearing mode?</a:t>
            </a:r>
          </a:p>
          <a:p>
            <a:endParaRPr lang="en-US" dirty="0"/>
          </a:p>
          <a:p>
            <a:pPr marL="285750" indent="-285750">
              <a:buFont typeface="Arial" panose="020B0604020202020204" pitchFamily="34" charset="0"/>
              <a:buChar char="•"/>
            </a:pPr>
            <a:endParaRPr lang="en-US" dirty="0"/>
          </a:p>
        </p:txBody>
      </p:sp>
      <p:pic>
        <p:nvPicPr>
          <p:cNvPr id="48" name="Picture 47">
            <a:extLst>
              <a:ext uri="{FF2B5EF4-FFF2-40B4-BE49-F238E27FC236}">
                <a16:creationId xmlns:a16="http://schemas.microsoft.com/office/drawing/2014/main" id="{BABDAFEF-7234-41A4-9916-EEE2BC360FD7}"/>
              </a:ext>
            </a:extLst>
          </p:cNvPr>
          <p:cNvPicPr>
            <a:picLocks noChangeAspect="1"/>
          </p:cNvPicPr>
          <p:nvPr/>
        </p:nvPicPr>
        <p:blipFill rotWithShape="1">
          <a:blip r:embed="rId2"/>
          <a:srcRect l="7851" t="1" r="-138" b="6818"/>
          <a:stretch/>
        </p:blipFill>
        <p:spPr>
          <a:xfrm>
            <a:off x="5120640" y="1074585"/>
            <a:ext cx="6949440" cy="4297680"/>
          </a:xfrm>
          <a:prstGeom prst="rect">
            <a:avLst/>
          </a:prstGeom>
        </p:spPr>
      </p:pic>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20</a:t>
            </a:fld>
            <a:endParaRPr lang="de-DE" dirty="0"/>
          </a:p>
        </p:txBody>
      </p:sp>
      <p:sp>
        <p:nvSpPr>
          <p:cNvPr id="27" name="TextBox 26">
            <a:extLst>
              <a:ext uri="{FF2B5EF4-FFF2-40B4-BE49-F238E27FC236}">
                <a16:creationId xmlns:a16="http://schemas.microsoft.com/office/drawing/2014/main" id="{F5CA3357-D5A3-468B-9EB2-CB325D39B516}"/>
              </a:ext>
            </a:extLst>
          </p:cNvPr>
          <p:cNvSpPr txBox="1"/>
          <p:nvPr/>
        </p:nvSpPr>
        <p:spPr>
          <a:xfrm>
            <a:off x="10203638" y="871029"/>
            <a:ext cx="856004" cy="294953"/>
          </a:xfrm>
          <a:prstGeom prst="rect">
            <a:avLst/>
          </a:prstGeom>
          <a:noFill/>
          <a:ln>
            <a:solidFill>
              <a:schemeClr val="tx1"/>
            </a:solidFill>
          </a:ln>
        </p:spPr>
        <p:txBody>
          <a:bodyPr wrap="none" lIns="0" tIns="0" rIns="0" bIns="0" rtlCol="0" anchor="t" anchorCtr="0">
            <a:spAutoFit/>
          </a:bodyPr>
          <a:lstStyle/>
          <a:p>
            <a:pPr algn="l">
              <a:lnSpc>
                <a:spcPts val="2300"/>
              </a:lnSpc>
              <a:spcBef>
                <a:spcPts val="1150"/>
              </a:spcBef>
            </a:pPr>
            <a:r>
              <a:rPr lang="en-US" sz="2000" dirty="0"/>
              <a:t>103818</a:t>
            </a:r>
          </a:p>
        </p:txBody>
      </p:sp>
      <p:sp>
        <p:nvSpPr>
          <p:cNvPr id="28" name="TextBox 27">
            <a:extLst>
              <a:ext uri="{FF2B5EF4-FFF2-40B4-BE49-F238E27FC236}">
                <a16:creationId xmlns:a16="http://schemas.microsoft.com/office/drawing/2014/main" id="{CE92D942-73CA-4959-A85B-29564A4A03A3}"/>
              </a:ext>
            </a:extLst>
          </p:cNvPr>
          <p:cNvSpPr txBox="1"/>
          <p:nvPr/>
        </p:nvSpPr>
        <p:spPr>
          <a:xfrm>
            <a:off x="4800369" y="1212253"/>
            <a:ext cx="432720" cy="297454"/>
          </a:xfrm>
          <a:prstGeom prst="rect">
            <a:avLst/>
          </a:prstGeom>
          <a:noFill/>
        </p:spPr>
        <p:txBody>
          <a:bodyPr wrap="square" rtlCol="0">
            <a:spAutoFit/>
          </a:bodyPr>
          <a:lstStyle/>
          <a:p>
            <a:pPr algn="ctr"/>
            <a:r>
              <a:rPr lang="en-US" sz="1333" dirty="0"/>
              <a:t>5</a:t>
            </a:r>
          </a:p>
        </p:txBody>
      </p:sp>
      <p:sp>
        <p:nvSpPr>
          <p:cNvPr id="29" name="TextBox 28">
            <a:extLst>
              <a:ext uri="{FF2B5EF4-FFF2-40B4-BE49-F238E27FC236}">
                <a16:creationId xmlns:a16="http://schemas.microsoft.com/office/drawing/2014/main" id="{68806006-AC91-4F8B-BFDC-B891750BAF9F}"/>
              </a:ext>
            </a:extLst>
          </p:cNvPr>
          <p:cNvSpPr txBox="1"/>
          <p:nvPr/>
        </p:nvSpPr>
        <p:spPr>
          <a:xfrm>
            <a:off x="4800369" y="1765315"/>
            <a:ext cx="432720" cy="297454"/>
          </a:xfrm>
          <a:prstGeom prst="rect">
            <a:avLst/>
          </a:prstGeom>
          <a:noFill/>
        </p:spPr>
        <p:txBody>
          <a:bodyPr wrap="square" rtlCol="0">
            <a:spAutoFit/>
          </a:bodyPr>
          <a:lstStyle/>
          <a:p>
            <a:pPr algn="ctr"/>
            <a:r>
              <a:rPr lang="en-US" sz="1333" dirty="0"/>
              <a:t>4</a:t>
            </a:r>
          </a:p>
        </p:txBody>
      </p:sp>
      <p:sp>
        <p:nvSpPr>
          <p:cNvPr id="30" name="TextBox 29">
            <a:extLst>
              <a:ext uri="{FF2B5EF4-FFF2-40B4-BE49-F238E27FC236}">
                <a16:creationId xmlns:a16="http://schemas.microsoft.com/office/drawing/2014/main" id="{41D672CB-4BC4-487A-B5E2-2F13A22E1002}"/>
              </a:ext>
            </a:extLst>
          </p:cNvPr>
          <p:cNvSpPr txBox="1"/>
          <p:nvPr/>
        </p:nvSpPr>
        <p:spPr>
          <a:xfrm>
            <a:off x="6039710" y="5349620"/>
            <a:ext cx="432720" cy="297454"/>
          </a:xfrm>
          <a:prstGeom prst="rect">
            <a:avLst/>
          </a:prstGeom>
          <a:noFill/>
        </p:spPr>
        <p:txBody>
          <a:bodyPr wrap="square" rtlCol="0">
            <a:spAutoFit/>
          </a:bodyPr>
          <a:lstStyle/>
          <a:p>
            <a:pPr algn="ctr"/>
            <a:r>
              <a:rPr lang="en-US" sz="1333" dirty="0"/>
              <a:t>7</a:t>
            </a:r>
          </a:p>
        </p:txBody>
      </p:sp>
      <p:sp>
        <p:nvSpPr>
          <p:cNvPr id="31" name="TextBox 30">
            <a:extLst>
              <a:ext uri="{FF2B5EF4-FFF2-40B4-BE49-F238E27FC236}">
                <a16:creationId xmlns:a16="http://schemas.microsoft.com/office/drawing/2014/main" id="{247AF111-E0F4-4B37-87E6-338983A82902}"/>
              </a:ext>
            </a:extLst>
          </p:cNvPr>
          <p:cNvSpPr txBox="1"/>
          <p:nvPr/>
        </p:nvSpPr>
        <p:spPr>
          <a:xfrm>
            <a:off x="8270613" y="5349620"/>
            <a:ext cx="432720" cy="297454"/>
          </a:xfrm>
          <a:prstGeom prst="rect">
            <a:avLst/>
          </a:prstGeom>
          <a:noFill/>
        </p:spPr>
        <p:txBody>
          <a:bodyPr wrap="square" rtlCol="0">
            <a:spAutoFit/>
          </a:bodyPr>
          <a:lstStyle/>
          <a:p>
            <a:pPr algn="ctr"/>
            <a:r>
              <a:rPr lang="en-US" sz="1333" dirty="0"/>
              <a:t>8</a:t>
            </a:r>
          </a:p>
        </p:txBody>
      </p:sp>
      <p:sp>
        <p:nvSpPr>
          <p:cNvPr id="32" name="TextBox 31">
            <a:extLst>
              <a:ext uri="{FF2B5EF4-FFF2-40B4-BE49-F238E27FC236}">
                <a16:creationId xmlns:a16="http://schemas.microsoft.com/office/drawing/2014/main" id="{22E3A959-BDE8-4719-8930-87DC260B0927}"/>
              </a:ext>
            </a:extLst>
          </p:cNvPr>
          <p:cNvSpPr txBox="1"/>
          <p:nvPr/>
        </p:nvSpPr>
        <p:spPr>
          <a:xfrm>
            <a:off x="10501516" y="5349620"/>
            <a:ext cx="432720" cy="297454"/>
          </a:xfrm>
          <a:prstGeom prst="rect">
            <a:avLst/>
          </a:prstGeom>
          <a:noFill/>
        </p:spPr>
        <p:txBody>
          <a:bodyPr wrap="square" rtlCol="0">
            <a:spAutoFit/>
          </a:bodyPr>
          <a:lstStyle/>
          <a:p>
            <a:pPr algn="ctr"/>
            <a:r>
              <a:rPr lang="en-US" sz="1333" dirty="0"/>
              <a:t>9</a:t>
            </a:r>
          </a:p>
        </p:txBody>
      </p:sp>
      <p:sp>
        <p:nvSpPr>
          <p:cNvPr id="33" name="TextBox 32">
            <a:extLst>
              <a:ext uri="{FF2B5EF4-FFF2-40B4-BE49-F238E27FC236}">
                <a16:creationId xmlns:a16="http://schemas.microsoft.com/office/drawing/2014/main" id="{9C846F34-DD62-4B4D-8F13-3FF8D6C1EAAD}"/>
              </a:ext>
            </a:extLst>
          </p:cNvPr>
          <p:cNvSpPr txBox="1"/>
          <p:nvPr/>
        </p:nvSpPr>
        <p:spPr>
          <a:xfrm>
            <a:off x="4800369" y="2329204"/>
            <a:ext cx="432720" cy="297454"/>
          </a:xfrm>
          <a:prstGeom prst="rect">
            <a:avLst/>
          </a:prstGeom>
          <a:noFill/>
        </p:spPr>
        <p:txBody>
          <a:bodyPr wrap="square" rtlCol="0">
            <a:spAutoFit/>
          </a:bodyPr>
          <a:lstStyle/>
          <a:p>
            <a:pPr algn="ctr"/>
            <a:r>
              <a:rPr lang="en-US" sz="1333" dirty="0"/>
              <a:t>3</a:t>
            </a:r>
          </a:p>
        </p:txBody>
      </p:sp>
      <p:sp>
        <p:nvSpPr>
          <p:cNvPr id="34" name="TextBox 33">
            <a:extLst>
              <a:ext uri="{FF2B5EF4-FFF2-40B4-BE49-F238E27FC236}">
                <a16:creationId xmlns:a16="http://schemas.microsoft.com/office/drawing/2014/main" id="{83423FFF-83C3-46FC-9FD6-5DE54527F56D}"/>
              </a:ext>
            </a:extLst>
          </p:cNvPr>
          <p:cNvSpPr txBox="1"/>
          <p:nvPr/>
        </p:nvSpPr>
        <p:spPr>
          <a:xfrm>
            <a:off x="4800369" y="2867850"/>
            <a:ext cx="432720" cy="297454"/>
          </a:xfrm>
          <a:prstGeom prst="rect">
            <a:avLst/>
          </a:prstGeom>
          <a:noFill/>
        </p:spPr>
        <p:txBody>
          <a:bodyPr wrap="square" rtlCol="0">
            <a:spAutoFit/>
          </a:bodyPr>
          <a:lstStyle/>
          <a:p>
            <a:pPr algn="ctr"/>
            <a:r>
              <a:rPr lang="en-US" sz="1333" dirty="0"/>
              <a:t>2</a:t>
            </a:r>
          </a:p>
        </p:txBody>
      </p:sp>
      <p:sp>
        <p:nvSpPr>
          <p:cNvPr id="35" name="TextBox 34">
            <a:extLst>
              <a:ext uri="{FF2B5EF4-FFF2-40B4-BE49-F238E27FC236}">
                <a16:creationId xmlns:a16="http://schemas.microsoft.com/office/drawing/2014/main" id="{03F88605-9170-4B67-9386-075AD4F72E16}"/>
              </a:ext>
            </a:extLst>
          </p:cNvPr>
          <p:cNvSpPr txBox="1"/>
          <p:nvPr/>
        </p:nvSpPr>
        <p:spPr>
          <a:xfrm>
            <a:off x="8075782" y="5629470"/>
            <a:ext cx="822381" cy="297454"/>
          </a:xfrm>
          <a:prstGeom prst="rect">
            <a:avLst/>
          </a:prstGeom>
          <a:noFill/>
        </p:spPr>
        <p:txBody>
          <a:bodyPr wrap="square" rtlCol="0">
            <a:spAutoFit/>
          </a:bodyPr>
          <a:lstStyle/>
          <a:p>
            <a:r>
              <a:rPr lang="en-US" sz="1333" dirty="0"/>
              <a:t>Time [s]</a:t>
            </a:r>
          </a:p>
        </p:txBody>
      </p:sp>
      <p:sp>
        <p:nvSpPr>
          <p:cNvPr id="36" name="TextBox 35">
            <a:extLst>
              <a:ext uri="{FF2B5EF4-FFF2-40B4-BE49-F238E27FC236}">
                <a16:creationId xmlns:a16="http://schemas.microsoft.com/office/drawing/2014/main" id="{6D90B3CE-A22B-414D-8A9B-5D24825C51AC}"/>
              </a:ext>
            </a:extLst>
          </p:cNvPr>
          <p:cNvSpPr txBox="1"/>
          <p:nvPr/>
        </p:nvSpPr>
        <p:spPr>
          <a:xfrm>
            <a:off x="4767451" y="3036093"/>
            <a:ext cx="432720" cy="297454"/>
          </a:xfrm>
          <a:prstGeom prst="rect">
            <a:avLst/>
          </a:prstGeom>
          <a:noFill/>
        </p:spPr>
        <p:txBody>
          <a:bodyPr wrap="square" rtlCol="0">
            <a:spAutoFit/>
          </a:bodyPr>
          <a:lstStyle/>
          <a:p>
            <a:pPr algn="ctr"/>
            <a:r>
              <a:rPr lang="en-US" sz="1333" dirty="0"/>
              <a:t>3.4</a:t>
            </a:r>
          </a:p>
        </p:txBody>
      </p:sp>
      <p:sp>
        <p:nvSpPr>
          <p:cNvPr id="37" name="TextBox 36">
            <a:extLst>
              <a:ext uri="{FF2B5EF4-FFF2-40B4-BE49-F238E27FC236}">
                <a16:creationId xmlns:a16="http://schemas.microsoft.com/office/drawing/2014/main" id="{8F19A572-7E88-4A3A-8556-280EF859B27D}"/>
              </a:ext>
            </a:extLst>
          </p:cNvPr>
          <p:cNvSpPr txBox="1"/>
          <p:nvPr/>
        </p:nvSpPr>
        <p:spPr>
          <a:xfrm>
            <a:off x="4767451" y="3315006"/>
            <a:ext cx="432720" cy="297454"/>
          </a:xfrm>
          <a:prstGeom prst="rect">
            <a:avLst/>
          </a:prstGeom>
          <a:noFill/>
        </p:spPr>
        <p:txBody>
          <a:bodyPr wrap="square" rtlCol="0">
            <a:spAutoFit/>
          </a:bodyPr>
          <a:lstStyle/>
          <a:p>
            <a:pPr algn="ctr"/>
            <a:r>
              <a:rPr lang="en-US" sz="1333" dirty="0"/>
              <a:t>3.3</a:t>
            </a:r>
          </a:p>
        </p:txBody>
      </p:sp>
      <p:sp>
        <p:nvSpPr>
          <p:cNvPr id="38" name="TextBox 37">
            <a:extLst>
              <a:ext uri="{FF2B5EF4-FFF2-40B4-BE49-F238E27FC236}">
                <a16:creationId xmlns:a16="http://schemas.microsoft.com/office/drawing/2014/main" id="{12653F02-B996-477C-83E5-C82014CFBE4A}"/>
              </a:ext>
            </a:extLst>
          </p:cNvPr>
          <p:cNvSpPr txBox="1"/>
          <p:nvPr/>
        </p:nvSpPr>
        <p:spPr>
          <a:xfrm>
            <a:off x="4767451" y="3562279"/>
            <a:ext cx="432720" cy="297454"/>
          </a:xfrm>
          <a:prstGeom prst="rect">
            <a:avLst/>
          </a:prstGeom>
          <a:noFill/>
        </p:spPr>
        <p:txBody>
          <a:bodyPr wrap="square" rtlCol="0">
            <a:spAutoFit/>
          </a:bodyPr>
          <a:lstStyle/>
          <a:p>
            <a:pPr algn="ctr"/>
            <a:r>
              <a:rPr lang="en-US" sz="1333" dirty="0"/>
              <a:t>3.2</a:t>
            </a:r>
          </a:p>
        </p:txBody>
      </p:sp>
      <p:sp>
        <p:nvSpPr>
          <p:cNvPr id="39" name="TextBox 38">
            <a:extLst>
              <a:ext uri="{FF2B5EF4-FFF2-40B4-BE49-F238E27FC236}">
                <a16:creationId xmlns:a16="http://schemas.microsoft.com/office/drawing/2014/main" id="{754E2928-A49E-4956-A39E-DB4DE5412C5D}"/>
              </a:ext>
            </a:extLst>
          </p:cNvPr>
          <p:cNvSpPr txBox="1"/>
          <p:nvPr/>
        </p:nvSpPr>
        <p:spPr>
          <a:xfrm>
            <a:off x="4767451" y="3862646"/>
            <a:ext cx="432720" cy="297454"/>
          </a:xfrm>
          <a:prstGeom prst="rect">
            <a:avLst/>
          </a:prstGeom>
          <a:noFill/>
        </p:spPr>
        <p:txBody>
          <a:bodyPr wrap="square" rtlCol="0">
            <a:spAutoFit/>
          </a:bodyPr>
          <a:lstStyle/>
          <a:p>
            <a:pPr algn="ctr"/>
            <a:r>
              <a:rPr lang="en-US" sz="1333" dirty="0"/>
              <a:t>3.1</a:t>
            </a:r>
          </a:p>
        </p:txBody>
      </p:sp>
      <p:sp>
        <p:nvSpPr>
          <p:cNvPr id="40" name="TextBox 39">
            <a:extLst>
              <a:ext uri="{FF2B5EF4-FFF2-40B4-BE49-F238E27FC236}">
                <a16:creationId xmlns:a16="http://schemas.microsoft.com/office/drawing/2014/main" id="{EF526964-73EB-45FC-9F6E-A5C3E077189A}"/>
              </a:ext>
            </a:extLst>
          </p:cNvPr>
          <p:cNvSpPr txBox="1"/>
          <p:nvPr/>
        </p:nvSpPr>
        <p:spPr>
          <a:xfrm>
            <a:off x="4760289" y="4176536"/>
            <a:ext cx="432720" cy="297454"/>
          </a:xfrm>
          <a:prstGeom prst="rect">
            <a:avLst/>
          </a:prstGeom>
          <a:noFill/>
        </p:spPr>
        <p:txBody>
          <a:bodyPr wrap="square" rtlCol="0">
            <a:spAutoFit/>
          </a:bodyPr>
          <a:lstStyle/>
          <a:p>
            <a:pPr algn="ctr"/>
            <a:r>
              <a:rPr lang="en-US" sz="1333" dirty="0"/>
              <a:t>3.4</a:t>
            </a:r>
          </a:p>
        </p:txBody>
      </p:sp>
      <p:sp>
        <p:nvSpPr>
          <p:cNvPr id="41" name="TextBox 40">
            <a:extLst>
              <a:ext uri="{FF2B5EF4-FFF2-40B4-BE49-F238E27FC236}">
                <a16:creationId xmlns:a16="http://schemas.microsoft.com/office/drawing/2014/main" id="{652E28EF-7C4B-455F-AEC5-173448A49027}"/>
              </a:ext>
            </a:extLst>
          </p:cNvPr>
          <p:cNvSpPr txBox="1"/>
          <p:nvPr/>
        </p:nvSpPr>
        <p:spPr>
          <a:xfrm>
            <a:off x="4760289" y="4455449"/>
            <a:ext cx="432720" cy="297454"/>
          </a:xfrm>
          <a:prstGeom prst="rect">
            <a:avLst/>
          </a:prstGeom>
          <a:noFill/>
        </p:spPr>
        <p:txBody>
          <a:bodyPr wrap="square" rtlCol="0">
            <a:spAutoFit/>
          </a:bodyPr>
          <a:lstStyle/>
          <a:p>
            <a:pPr algn="ctr"/>
            <a:r>
              <a:rPr lang="en-US" sz="1333" dirty="0"/>
              <a:t>3.3</a:t>
            </a:r>
          </a:p>
        </p:txBody>
      </p:sp>
      <p:sp>
        <p:nvSpPr>
          <p:cNvPr id="42" name="TextBox 41">
            <a:extLst>
              <a:ext uri="{FF2B5EF4-FFF2-40B4-BE49-F238E27FC236}">
                <a16:creationId xmlns:a16="http://schemas.microsoft.com/office/drawing/2014/main" id="{22578C5F-D5CE-4516-B056-FE7154DB44B3}"/>
              </a:ext>
            </a:extLst>
          </p:cNvPr>
          <p:cNvSpPr txBox="1"/>
          <p:nvPr/>
        </p:nvSpPr>
        <p:spPr>
          <a:xfrm>
            <a:off x="4760289" y="4702722"/>
            <a:ext cx="432720" cy="297454"/>
          </a:xfrm>
          <a:prstGeom prst="rect">
            <a:avLst/>
          </a:prstGeom>
          <a:noFill/>
        </p:spPr>
        <p:txBody>
          <a:bodyPr wrap="square" rtlCol="0">
            <a:spAutoFit/>
          </a:bodyPr>
          <a:lstStyle/>
          <a:p>
            <a:pPr algn="ctr"/>
            <a:r>
              <a:rPr lang="en-US" sz="1333" dirty="0"/>
              <a:t>3.2</a:t>
            </a:r>
          </a:p>
        </p:txBody>
      </p:sp>
      <p:sp>
        <p:nvSpPr>
          <p:cNvPr id="43" name="TextBox 42">
            <a:extLst>
              <a:ext uri="{FF2B5EF4-FFF2-40B4-BE49-F238E27FC236}">
                <a16:creationId xmlns:a16="http://schemas.microsoft.com/office/drawing/2014/main" id="{D334E8B2-D4BB-443B-918F-7B20A89050D2}"/>
              </a:ext>
            </a:extLst>
          </p:cNvPr>
          <p:cNvSpPr txBox="1"/>
          <p:nvPr/>
        </p:nvSpPr>
        <p:spPr>
          <a:xfrm>
            <a:off x="4760289" y="5003089"/>
            <a:ext cx="432720" cy="297454"/>
          </a:xfrm>
          <a:prstGeom prst="rect">
            <a:avLst/>
          </a:prstGeom>
          <a:noFill/>
        </p:spPr>
        <p:txBody>
          <a:bodyPr wrap="square" rtlCol="0">
            <a:spAutoFit/>
          </a:bodyPr>
          <a:lstStyle/>
          <a:p>
            <a:pPr algn="ctr"/>
            <a:r>
              <a:rPr lang="en-US" sz="1333" dirty="0"/>
              <a:t>3.1</a:t>
            </a:r>
          </a:p>
        </p:txBody>
      </p:sp>
      <p:sp>
        <p:nvSpPr>
          <p:cNvPr id="44" name="TextBox 43">
            <a:extLst>
              <a:ext uri="{FF2B5EF4-FFF2-40B4-BE49-F238E27FC236}">
                <a16:creationId xmlns:a16="http://schemas.microsoft.com/office/drawing/2014/main" id="{61ECFD51-254D-4F48-B7E3-252FA79627CD}"/>
              </a:ext>
            </a:extLst>
          </p:cNvPr>
          <p:cNvSpPr txBox="1"/>
          <p:nvPr/>
        </p:nvSpPr>
        <p:spPr>
          <a:xfrm rot="16200000">
            <a:off x="4123084" y="3562279"/>
            <a:ext cx="1285904" cy="297454"/>
          </a:xfrm>
          <a:prstGeom prst="rect">
            <a:avLst/>
          </a:prstGeom>
          <a:noFill/>
        </p:spPr>
        <p:txBody>
          <a:bodyPr wrap="square" rtlCol="0">
            <a:spAutoFit/>
          </a:bodyPr>
          <a:lstStyle/>
          <a:p>
            <a:pPr algn="ctr"/>
            <a:r>
              <a:rPr lang="en-US" sz="1333" dirty="0" err="1"/>
              <a:t>Ampl</a:t>
            </a:r>
            <a:r>
              <a:rPr lang="en-US" sz="1333" dirty="0"/>
              <a:t>. Vs R [m]</a:t>
            </a:r>
          </a:p>
        </p:txBody>
      </p:sp>
      <p:sp>
        <p:nvSpPr>
          <p:cNvPr id="45" name="TextBox 44">
            <a:extLst>
              <a:ext uri="{FF2B5EF4-FFF2-40B4-BE49-F238E27FC236}">
                <a16:creationId xmlns:a16="http://schemas.microsoft.com/office/drawing/2014/main" id="{10B211A0-D8FA-4FEA-8C9A-EA5F96CBCDBF}"/>
              </a:ext>
            </a:extLst>
          </p:cNvPr>
          <p:cNvSpPr txBox="1"/>
          <p:nvPr/>
        </p:nvSpPr>
        <p:spPr>
          <a:xfrm rot="16200000">
            <a:off x="4123084" y="1972961"/>
            <a:ext cx="1285904" cy="297454"/>
          </a:xfrm>
          <a:prstGeom prst="rect">
            <a:avLst/>
          </a:prstGeom>
          <a:noFill/>
        </p:spPr>
        <p:txBody>
          <a:bodyPr wrap="square" rtlCol="0">
            <a:spAutoFit/>
          </a:bodyPr>
          <a:lstStyle/>
          <a:p>
            <a:pPr algn="ctr"/>
            <a:r>
              <a:rPr lang="en-US" sz="1333" dirty="0"/>
              <a:t>ECE    </a:t>
            </a:r>
            <a:r>
              <a:rPr lang="en-US" sz="1333" dirty="0" err="1"/>
              <a:t>T</a:t>
            </a:r>
            <a:r>
              <a:rPr lang="en-US" sz="1333" baseline="-25000" dirty="0" err="1"/>
              <a:t>e</a:t>
            </a:r>
            <a:r>
              <a:rPr lang="en-US" sz="1333" dirty="0"/>
              <a:t> [keV]</a:t>
            </a:r>
          </a:p>
        </p:txBody>
      </p:sp>
      <p:sp>
        <p:nvSpPr>
          <p:cNvPr id="46" name="TextBox 45">
            <a:extLst>
              <a:ext uri="{FF2B5EF4-FFF2-40B4-BE49-F238E27FC236}">
                <a16:creationId xmlns:a16="http://schemas.microsoft.com/office/drawing/2014/main" id="{AC00D974-A601-4454-8266-D35AC1771938}"/>
              </a:ext>
            </a:extLst>
          </p:cNvPr>
          <p:cNvSpPr txBox="1"/>
          <p:nvPr/>
        </p:nvSpPr>
        <p:spPr>
          <a:xfrm rot="16200000">
            <a:off x="4123084" y="4697281"/>
            <a:ext cx="1285904" cy="297454"/>
          </a:xfrm>
          <a:prstGeom prst="rect">
            <a:avLst/>
          </a:prstGeom>
          <a:noFill/>
        </p:spPr>
        <p:txBody>
          <a:bodyPr wrap="square" rtlCol="0">
            <a:spAutoFit/>
          </a:bodyPr>
          <a:lstStyle/>
          <a:p>
            <a:pPr algn="ctr"/>
            <a:r>
              <a:rPr lang="en-US" sz="1333" dirty="0"/>
              <a:t>Phase Vs R [m]</a:t>
            </a:r>
          </a:p>
        </p:txBody>
      </p:sp>
      <p:sp>
        <p:nvSpPr>
          <p:cNvPr id="49" name="Rectangle 48">
            <a:extLst>
              <a:ext uri="{FF2B5EF4-FFF2-40B4-BE49-F238E27FC236}">
                <a16:creationId xmlns:a16="http://schemas.microsoft.com/office/drawing/2014/main" id="{D2BE1320-EC15-4408-B5B3-DD1425A60603}"/>
              </a:ext>
            </a:extLst>
          </p:cNvPr>
          <p:cNvSpPr/>
          <p:nvPr/>
        </p:nvSpPr>
        <p:spPr>
          <a:xfrm>
            <a:off x="5132832" y="1415288"/>
            <a:ext cx="457200"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0" name="Rectangle 49">
            <a:extLst>
              <a:ext uri="{FF2B5EF4-FFF2-40B4-BE49-F238E27FC236}">
                <a16:creationId xmlns:a16="http://schemas.microsoft.com/office/drawing/2014/main" id="{7C8898FB-8C51-425E-9A14-E6446D6232E2}"/>
              </a:ext>
            </a:extLst>
          </p:cNvPr>
          <p:cNvSpPr/>
          <p:nvPr/>
        </p:nvSpPr>
        <p:spPr>
          <a:xfrm>
            <a:off x="6803554"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1" name="Rectangle 50">
            <a:extLst>
              <a:ext uri="{FF2B5EF4-FFF2-40B4-BE49-F238E27FC236}">
                <a16:creationId xmlns:a16="http://schemas.microsoft.com/office/drawing/2014/main" id="{0A5B9202-178C-467E-ABC7-218AB80090A4}"/>
              </a:ext>
            </a:extLst>
          </p:cNvPr>
          <p:cNvSpPr/>
          <p:nvPr/>
        </p:nvSpPr>
        <p:spPr>
          <a:xfrm>
            <a:off x="8766048"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Tree>
    <p:extLst>
      <p:ext uri="{BB962C8B-B14F-4D97-AF65-F5344CB8AC3E}">
        <p14:creationId xmlns:p14="http://schemas.microsoft.com/office/powerpoint/2010/main" val="1732109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a:extLst>
              <a:ext uri="{FF2B5EF4-FFF2-40B4-BE49-F238E27FC236}">
                <a16:creationId xmlns:a16="http://schemas.microsoft.com/office/drawing/2014/main" id="{B790ACD3-BF49-4515-BC05-558800F6E7A9}"/>
              </a:ext>
            </a:extLst>
          </p:cNvPr>
          <p:cNvSpPr txBox="1">
            <a:spLocks/>
          </p:cNvSpPr>
          <p:nvPr/>
        </p:nvSpPr>
        <p:spPr>
          <a:xfrm>
            <a:off x="658812" y="974726"/>
            <a:ext cx="5085930" cy="4843462"/>
          </a:xfrm>
          <a:prstGeom prst="rect">
            <a:avLst/>
          </a:prstGeom>
        </p:spPr>
        <p:txBody>
          <a:bodyPr vert="horz" lIns="0" tIns="45720" rIns="0" bIns="45720" rtlCol="0">
            <a:no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0" i="0" kern="600" spc="40" baseline="0" dirty="0" smtClean="0">
                <a:solidFill>
                  <a:schemeClr val="tx1"/>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b="1" kern="600" spc="40" baseline="0">
                <a:solidFill>
                  <a:schemeClr val="tx2"/>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endParaRPr lang="de-DE" dirty="0">
              <a:sym typeface="Wingdings" panose="05000000000000000000" pitchFamily="2" charset="2"/>
            </a:endParaRPr>
          </a:p>
          <a:p>
            <a:r>
              <a:rPr lang="de-DE" dirty="0">
                <a:sym typeface="Wingdings" panose="05000000000000000000" pitchFamily="2" charset="2"/>
              </a:rPr>
              <a:t> „</a:t>
            </a:r>
            <a:r>
              <a:rPr lang="de-DE" dirty="0" err="1">
                <a:sym typeface="Wingdings" panose="05000000000000000000" pitchFamily="2" charset="2"/>
              </a:rPr>
              <a:t>too</a:t>
            </a:r>
            <a:r>
              <a:rPr lang="de-DE" dirty="0">
                <a:sym typeface="Wingdings" panose="05000000000000000000" pitchFamily="2" charset="2"/>
              </a:rPr>
              <a:t>“ </a:t>
            </a:r>
            <a:r>
              <a:rPr lang="de-DE" dirty="0" err="1">
                <a:sym typeface="Wingdings" panose="05000000000000000000" pitchFamily="2" charset="2"/>
              </a:rPr>
              <a:t>much</a:t>
            </a:r>
            <a:r>
              <a:rPr lang="de-DE" dirty="0">
                <a:sym typeface="Wingdings" panose="05000000000000000000" pitchFamily="2" charset="2"/>
              </a:rPr>
              <a:t> </a:t>
            </a:r>
            <a:r>
              <a:rPr lang="de-DE" dirty="0" err="1">
                <a:sym typeface="Wingdings" panose="05000000000000000000" pitchFamily="2" charset="2"/>
              </a:rPr>
              <a:t>current</a:t>
            </a:r>
            <a:r>
              <a:rPr lang="de-DE" dirty="0">
                <a:sym typeface="Wingdings" panose="05000000000000000000" pitchFamily="2" charset="2"/>
              </a:rPr>
              <a:t> </a:t>
            </a:r>
            <a:r>
              <a:rPr lang="de-DE" dirty="0" err="1">
                <a:sym typeface="Wingdings" panose="05000000000000000000" pitchFamily="2" charset="2"/>
              </a:rPr>
              <a:t>redistribution</a:t>
            </a:r>
            <a:r>
              <a:rPr lang="de-DE" dirty="0">
                <a:sym typeface="Wingdings" panose="05000000000000000000" pitchFamily="2" charset="2"/>
              </a:rPr>
              <a:t>, </a:t>
            </a:r>
            <a:br>
              <a:rPr lang="de-DE" dirty="0">
                <a:sym typeface="Wingdings" panose="05000000000000000000" pitchFamily="2" charset="2"/>
              </a:rPr>
            </a:br>
            <a:r>
              <a:rPr lang="de-DE" dirty="0">
                <a:sym typeface="Wingdings" panose="05000000000000000000" pitchFamily="2" charset="2"/>
              </a:rPr>
              <a:t>     off-</a:t>
            </a:r>
            <a:r>
              <a:rPr lang="de-DE" dirty="0" err="1">
                <a:sym typeface="Wingdings" panose="05000000000000000000" pitchFamily="2" charset="2"/>
              </a:rPr>
              <a:t>axis</a:t>
            </a:r>
            <a:r>
              <a:rPr lang="de-DE" dirty="0">
                <a:sym typeface="Wingdings" panose="05000000000000000000" pitchFamily="2" charset="2"/>
              </a:rPr>
              <a:t> q </a:t>
            </a:r>
            <a:r>
              <a:rPr lang="de-DE" dirty="0" err="1">
                <a:sym typeface="Wingdings" panose="05000000000000000000" pitchFamily="2" charset="2"/>
              </a:rPr>
              <a:t>below</a:t>
            </a:r>
            <a:r>
              <a:rPr lang="de-DE" dirty="0">
                <a:sym typeface="Wingdings" panose="05000000000000000000" pitchFamily="2" charset="2"/>
              </a:rPr>
              <a:t> 1?</a:t>
            </a:r>
          </a:p>
          <a:p>
            <a:pPr marL="285750" indent="-285750">
              <a:buFont typeface="Arial" panose="020B0604020202020204" pitchFamily="34" charset="0"/>
              <a:buChar char="•"/>
            </a:pPr>
            <a:r>
              <a:rPr lang="en-US" dirty="0"/>
              <a:t>Avoid double tearing mode?</a:t>
            </a:r>
          </a:p>
          <a:p>
            <a:endParaRPr lang="en-US" dirty="0"/>
          </a:p>
          <a:p>
            <a:endParaRPr lang="en-US" dirty="0"/>
          </a:p>
          <a:p>
            <a:r>
              <a:rPr lang="en-US" b="1" dirty="0"/>
              <a:t>Other open questions:</a:t>
            </a:r>
          </a:p>
          <a:p>
            <a:pPr marL="285750" indent="-285750">
              <a:buFont typeface="Arial" panose="020B0604020202020204" pitchFamily="34" charset="0"/>
              <a:buChar char="•"/>
            </a:pPr>
            <a:r>
              <a:rPr lang="en-US" dirty="0"/>
              <a:t>Existence conditions</a:t>
            </a:r>
            <a:br>
              <a:rPr lang="en-US" dirty="0"/>
            </a:br>
            <a:r>
              <a:rPr lang="en-US" dirty="0">
                <a:sym typeface="Wingdings" panose="05000000000000000000" pitchFamily="2" charset="2"/>
              </a:rPr>
              <a:t> needs cross-machine comparison</a:t>
            </a:r>
            <a:endParaRPr lang="en-US" dirty="0"/>
          </a:p>
          <a:p>
            <a:pPr marL="285750" indent="-285750">
              <a:buFont typeface="Arial" panose="020B0604020202020204" pitchFamily="34" charset="0"/>
              <a:buChar char="•"/>
            </a:pPr>
            <a:r>
              <a:rPr lang="en-US" dirty="0"/>
              <a:t>Is flux pumping too close to </a:t>
            </a:r>
            <a:br>
              <a:rPr lang="en-US" dirty="0"/>
            </a:br>
            <a:r>
              <a:rPr lang="en-US" dirty="0"/>
              <a:t>operational limits of large machines ? </a:t>
            </a:r>
            <a:br>
              <a:rPr lang="en-US" dirty="0"/>
            </a:br>
            <a:br>
              <a:rPr lang="en-US" dirty="0"/>
            </a:br>
            <a:r>
              <a:rPr lang="en-US" dirty="0"/>
              <a:t>(Central gradients not strong enough in JET? </a:t>
            </a:r>
            <a:br>
              <a:rPr lang="en-US" dirty="0"/>
            </a:br>
            <a:r>
              <a:rPr lang="en-US" dirty="0"/>
              <a:t>Different with alpha heating or core ECRH?)</a:t>
            </a:r>
          </a:p>
          <a:p>
            <a:pPr marL="285750" indent="-285750">
              <a:buFont typeface="Arial" panose="020B0604020202020204" pitchFamily="34" charset="0"/>
              <a:buChar char="•"/>
            </a:pPr>
            <a:endParaRPr lang="en-US" dirty="0"/>
          </a:p>
        </p:txBody>
      </p:sp>
      <p:pic>
        <p:nvPicPr>
          <p:cNvPr id="48" name="Picture 47">
            <a:extLst>
              <a:ext uri="{FF2B5EF4-FFF2-40B4-BE49-F238E27FC236}">
                <a16:creationId xmlns:a16="http://schemas.microsoft.com/office/drawing/2014/main" id="{BABDAFEF-7234-41A4-9916-EEE2BC360FD7}"/>
              </a:ext>
            </a:extLst>
          </p:cNvPr>
          <p:cNvPicPr>
            <a:picLocks noChangeAspect="1"/>
          </p:cNvPicPr>
          <p:nvPr/>
        </p:nvPicPr>
        <p:blipFill rotWithShape="1">
          <a:blip r:embed="rId2"/>
          <a:srcRect l="7851" t="1" r="-138" b="6818"/>
          <a:stretch/>
        </p:blipFill>
        <p:spPr>
          <a:xfrm>
            <a:off x="5120640" y="1074585"/>
            <a:ext cx="6949440" cy="4297680"/>
          </a:xfrm>
          <a:prstGeom prst="rect">
            <a:avLst/>
          </a:prstGeom>
        </p:spPr>
      </p:pic>
      <p:sp>
        <p:nvSpPr>
          <p:cNvPr id="6" name="Title 5">
            <a:extLst>
              <a:ext uri="{FF2B5EF4-FFF2-40B4-BE49-F238E27FC236}">
                <a16:creationId xmlns:a16="http://schemas.microsoft.com/office/drawing/2014/main" id="{5A3972F0-C775-401A-B5CA-EB26BCB6FA36}"/>
              </a:ext>
            </a:extLst>
          </p:cNvPr>
          <p:cNvSpPr>
            <a:spLocks noGrp="1"/>
          </p:cNvSpPr>
          <p:nvPr>
            <p:ph type="title"/>
          </p:nvPr>
        </p:nvSpPr>
        <p:spPr/>
        <p:txBody>
          <a:bodyPr/>
          <a:lstStyle/>
          <a:p>
            <a:r>
              <a:rPr lang="en-US" dirty="0"/>
              <a:t>Sporadic events: double tearing mode?</a:t>
            </a:r>
          </a:p>
        </p:txBody>
      </p:sp>
      <p:sp>
        <p:nvSpPr>
          <p:cNvPr id="4" name="Footer Placeholder 3">
            <a:extLst>
              <a:ext uri="{FF2B5EF4-FFF2-40B4-BE49-F238E27FC236}">
                <a16:creationId xmlns:a16="http://schemas.microsoft.com/office/drawing/2014/main" id="{12898E0E-15BE-4CF0-916E-90CED7438B27}"/>
              </a:ext>
            </a:extLst>
          </p:cNvPr>
          <p:cNvSpPr>
            <a:spLocks noGrp="1"/>
          </p:cNvSpPr>
          <p:nvPr>
            <p:ph type="ftr" sz="quarter" idx="11"/>
          </p:nvPr>
        </p:nvSpPr>
        <p:spPr/>
        <p:txBody>
          <a:bodyPr/>
          <a:lstStyle/>
          <a:p>
            <a:r>
              <a:rPr lang="de-DE"/>
              <a:t>A. Bock, Flux Pumping at JET, PSD-DCT 2025-04-16</a:t>
            </a:r>
            <a:endParaRPr lang="de-DE" dirty="0"/>
          </a:p>
        </p:txBody>
      </p:sp>
      <p:sp>
        <p:nvSpPr>
          <p:cNvPr id="5" name="Slide Number Placeholder 4">
            <a:extLst>
              <a:ext uri="{FF2B5EF4-FFF2-40B4-BE49-F238E27FC236}">
                <a16:creationId xmlns:a16="http://schemas.microsoft.com/office/drawing/2014/main" id="{14FBAC7B-9FB7-454B-B804-041276770310}"/>
              </a:ext>
            </a:extLst>
          </p:cNvPr>
          <p:cNvSpPr>
            <a:spLocks noGrp="1"/>
          </p:cNvSpPr>
          <p:nvPr>
            <p:ph type="sldNum" sz="quarter" idx="12"/>
          </p:nvPr>
        </p:nvSpPr>
        <p:spPr/>
        <p:txBody>
          <a:bodyPr/>
          <a:lstStyle/>
          <a:p>
            <a:fld id="{ECE691D0-CC49-4FC7-9C4D-6112B0CB3A76}" type="slidenum">
              <a:rPr lang="de-DE" smtClean="0"/>
              <a:pPr/>
              <a:t>21</a:t>
            </a:fld>
            <a:endParaRPr lang="de-DE" dirty="0"/>
          </a:p>
        </p:txBody>
      </p:sp>
      <p:sp>
        <p:nvSpPr>
          <p:cNvPr id="27" name="TextBox 26">
            <a:extLst>
              <a:ext uri="{FF2B5EF4-FFF2-40B4-BE49-F238E27FC236}">
                <a16:creationId xmlns:a16="http://schemas.microsoft.com/office/drawing/2014/main" id="{F5CA3357-D5A3-468B-9EB2-CB325D39B516}"/>
              </a:ext>
            </a:extLst>
          </p:cNvPr>
          <p:cNvSpPr txBox="1"/>
          <p:nvPr/>
        </p:nvSpPr>
        <p:spPr>
          <a:xfrm>
            <a:off x="10203638" y="871029"/>
            <a:ext cx="856004" cy="294953"/>
          </a:xfrm>
          <a:prstGeom prst="rect">
            <a:avLst/>
          </a:prstGeom>
          <a:noFill/>
          <a:ln>
            <a:solidFill>
              <a:schemeClr val="tx1"/>
            </a:solidFill>
          </a:ln>
        </p:spPr>
        <p:txBody>
          <a:bodyPr wrap="none" lIns="0" tIns="0" rIns="0" bIns="0" rtlCol="0" anchor="t" anchorCtr="0">
            <a:spAutoFit/>
          </a:bodyPr>
          <a:lstStyle/>
          <a:p>
            <a:pPr algn="l">
              <a:lnSpc>
                <a:spcPts val="2300"/>
              </a:lnSpc>
              <a:spcBef>
                <a:spcPts val="1150"/>
              </a:spcBef>
            </a:pPr>
            <a:r>
              <a:rPr lang="en-US" sz="2000" dirty="0"/>
              <a:t>103818</a:t>
            </a:r>
          </a:p>
        </p:txBody>
      </p:sp>
      <p:sp>
        <p:nvSpPr>
          <p:cNvPr id="28" name="TextBox 27">
            <a:extLst>
              <a:ext uri="{FF2B5EF4-FFF2-40B4-BE49-F238E27FC236}">
                <a16:creationId xmlns:a16="http://schemas.microsoft.com/office/drawing/2014/main" id="{CE92D942-73CA-4959-A85B-29564A4A03A3}"/>
              </a:ext>
            </a:extLst>
          </p:cNvPr>
          <p:cNvSpPr txBox="1"/>
          <p:nvPr/>
        </p:nvSpPr>
        <p:spPr>
          <a:xfrm>
            <a:off x="4800369" y="1212253"/>
            <a:ext cx="432720" cy="297454"/>
          </a:xfrm>
          <a:prstGeom prst="rect">
            <a:avLst/>
          </a:prstGeom>
          <a:noFill/>
        </p:spPr>
        <p:txBody>
          <a:bodyPr wrap="square" rtlCol="0">
            <a:spAutoFit/>
          </a:bodyPr>
          <a:lstStyle/>
          <a:p>
            <a:pPr algn="ctr"/>
            <a:r>
              <a:rPr lang="en-US" sz="1333" dirty="0"/>
              <a:t>5</a:t>
            </a:r>
          </a:p>
        </p:txBody>
      </p:sp>
      <p:sp>
        <p:nvSpPr>
          <p:cNvPr id="29" name="TextBox 28">
            <a:extLst>
              <a:ext uri="{FF2B5EF4-FFF2-40B4-BE49-F238E27FC236}">
                <a16:creationId xmlns:a16="http://schemas.microsoft.com/office/drawing/2014/main" id="{68806006-AC91-4F8B-BFDC-B891750BAF9F}"/>
              </a:ext>
            </a:extLst>
          </p:cNvPr>
          <p:cNvSpPr txBox="1"/>
          <p:nvPr/>
        </p:nvSpPr>
        <p:spPr>
          <a:xfrm>
            <a:off x="4800369" y="1765315"/>
            <a:ext cx="432720" cy="297454"/>
          </a:xfrm>
          <a:prstGeom prst="rect">
            <a:avLst/>
          </a:prstGeom>
          <a:noFill/>
        </p:spPr>
        <p:txBody>
          <a:bodyPr wrap="square" rtlCol="0">
            <a:spAutoFit/>
          </a:bodyPr>
          <a:lstStyle/>
          <a:p>
            <a:pPr algn="ctr"/>
            <a:r>
              <a:rPr lang="en-US" sz="1333" dirty="0"/>
              <a:t>4</a:t>
            </a:r>
          </a:p>
        </p:txBody>
      </p:sp>
      <p:sp>
        <p:nvSpPr>
          <p:cNvPr id="30" name="TextBox 29">
            <a:extLst>
              <a:ext uri="{FF2B5EF4-FFF2-40B4-BE49-F238E27FC236}">
                <a16:creationId xmlns:a16="http://schemas.microsoft.com/office/drawing/2014/main" id="{41D672CB-4BC4-487A-B5E2-2F13A22E1002}"/>
              </a:ext>
            </a:extLst>
          </p:cNvPr>
          <p:cNvSpPr txBox="1"/>
          <p:nvPr/>
        </p:nvSpPr>
        <p:spPr>
          <a:xfrm>
            <a:off x="6039710" y="5349620"/>
            <a:ext cx="432720" cy="297454"/>
          </a:xfrm>
          <a:prstGeom prst="rect">
            <a:avLst/>
          </a:prstGeom>
          <a:noFill/>
        </p:spPr>
        <p:txBody>
          <a:bodyPr wrap="square" rtlCol="0">
            <a:spAutoFit/>
          </a:bodyPr>
          <a:lstStyle/>
          <a:p>
            <a:pPr algn="ctr"/>
            <a:r>
              <a:rPr lang="en-US" sz="1333" dirty="0"/>
              <a:t>7</a:t>
            </a:r>
          </a:p>
        </p:txBody>
      </p:sp>
      <p:sp>
        <p:nvSpPr>
          <p:cNvPr id="31" name="TextBox 30">
            <a:extLst>
              <a:ext uri="{FF2B5EF4-FFF2-40B4-BE49-F238E27FC236}">
                <a16:creationId xmlns:a16="http://schemas.microsoft.com/office/drawing/2014/main" id="{247AF111-E0F4-4B37-87E6-338983A82902}"/>
              </a:ext>
            </a:extLst>
          </p:cNvPr>
          <p:cNvSpPr txBox="1"/>
          <p:nvPr/>
        </p:nvSpPr>
        <p:spPr>
          <a:xfrm>
            <a:off x="8270613" y="5349620"/>
            <a:ext cx="432720" cy="297454"/>
          </a:xfrm>
          <a:prstGeom prst="rect">
            <a:avLst/>
          </a:prstGeom>
          <a:noFill/>
        </p:spPr>
        <p:txBody>
          <a:bodyPr wrap="square" rtlCol="0">
            <a:spAutoFit/>
          </a:bodyPr>
          <a:lstStyle/>
          <a:p>
            <a:pPr algn="ctr"/>
            <a:r>
              <a:rPr lang="en-US" sz="1333" dirty="0"/>
              <a:t>8</a:t>
            </a:r>
          </a:p>
        </p:txBody>
      </p:sp>
      <p:sp>
        <p:nvSpPr>
          <p:cNvPr id="32" name="TextBox 31">
            <a:extLst>
              <a:ext uri="{FF2B5EF4-FFF2-40B4-BE49-F238E27FC236}">
                <a16:creationId xmlns:a16="http://schemas.microsoft.com/office/drawing/2014/main" id="{22E3A959-BDE8-4719-8930-87DC260B0927}"/>
              </a:ext>
            </a:extLst>
          </p:cNvPr>
          <p:cNvSpPr txBox="1"/>
          <p:nvPr/>
        </p:nvSpPr>
        <p:spPr>
          <a:xfrm>
            <a:off x="10501516" y="5349620"/>
            <a:ext cx="432720" cy="297454"/>
          </a:xfrm>
          <a:prstGeom prst="rect">
            <a:avLst/>
          </a:prstGeom>
          <a:noFill/>
        </p:spPr>
        <p:txBody>
          <a:bodyPr wrap="square" rtlCol="0">
            <a:spAutoFit/>
          </a:bodyPr>
          <a:lstStyle/>
          <a:p>
            <a:pPr algn="ctr"/>
            <a:r>
              <a:rPr lang="en-US" sz="1333" dirty="0"/>
              <a:t>9</a:t>
            </a:r>
          </a:p>
        </p:txBody>
      </p:sp>
      <p:sp>
        <p:nvSpPr>
          <p:cNvPr id="33" name="TextBox 32">
            <a:extLst>
              <a:ext uri="{FF2B5EF4-FFF2-40B4-BE49-F238E27FC236}">
                <a16:creationId xmlns:a16="http://schemas.microsoft.com/office/drawing/2014/main" id="{9C846F34-DD62-4B4D-8F13-3FF8D6C1EAAD}"/>
              </a:ext>
            </a:extLst>
          </p:cNvPr>
          <p:cNvSpPr txBox="1"/>
          <p:nvPr/>
        </p:nvSpPr>
        <p:spPr>
          <a:xfrm>
            <a:off x="4800369" y="2329204"/>
            <a:ext cx="432720" cy="297454"/>
          </a:xfrm>
          <a:prstGeom prst="rect">
            <a:avLst/>
          </a:prstGeom>
          <a:noFill/>
        </p:spPr>
        <p:txBody>
          <a:bodyPr wrap="square" rtlCol="0">
            <a:spAutoFit/>
          </a:bodyPr>
          <a:lstStyle/>
          <a:p>
            <a:pPr algn="ctr"/>
            <a:r>
              <a:rPr lang="en-US" sz="1333" dirty="0"/>
              <a:t>3</a:t>
            </a:r>
          </a:p>
        </p:txBody>
      </p:sp>
      <p:sp>
        <p:nvSpPr>
          <p:cNvPr id="34" name="TextBox 33">
            <a:extLst>
              <a:ext uri="{FF2B5EF4-FFF2-40B4-BE49-F238E27FC236}">
                <a16:creationId xmlns:a16="http://schemas.microsoft.com/office/drawing/2014/main" id="{83423FFF-83C3-46FC-9FD6-5DE54527F56D}"/>
              </a:ext>
            </a:extLst>
          </p:cNvPr>
          <p:cNvSpPr txBox="1"/>
          <p:nvPr/>
        </p:nvSpPr>
        <p:spPr>
          <a:xfrm>
            <a:off x="4800369" y="2867850"/>
            <a:ext cx="432720" cy="297454"/>
          </a:xfrm>
          <a:prstGeom prst="rect">
            <a:avLst/>
          </a:prstGeom>
          <a:noFill/>
        </p:spPr>
        <p:txBody>
          <a:bodyPr wrap="square" rtlCol="0">
            <a:spAutoFit/>
          </a:bodyPr>
          <a:lstStyle/>
          <a:p>
            <a:pPr algn="ctr"/>
            <a:r>
              <a:rPr lang="en-US" sz="1333" dirty="0"/>
              <a:t>2</a:t>
            </a:r>
          </a:p>
        </p:txBody>
      </p:sp>
      <p:sp>
        <p:nvSpPr>
          <p:cNvPr id="35" name="TextBox 34">
            <a:extLst>
              <a:ext uri="{FF2B5EF4-FFF2-40B4-BE49-F238E27FC236}">
                <a16:creationId xmlns:a16="http://schemas.microsoft.com/office/drawing/2014/main" id="{03F88605-9170-4B67-9386-075AD4F72E16}"/>
              </a:ext>
            </a:extLst>
          </p:cNvPr>
          <p:cNvSpPr txBox="1"/>
          <p:nvPr/>
        </p:nvSpPr>
        <p:spPr>
          <a:xfrm>
            <a:off x="8075782" y="5629470"/>
            <a:ext cx="822381" cy="297454"/>
          </a:xfrm>
          <a:prstGeom prst="rect">
            <a:avLst/>
          </a:prstGeom>
          <a:noFill/>
        </p:spPr>
        <p:txBody>
          <a:bodyPr wrap="square" rtlCol="0">
            <a:spAutoFit/>
          </a:bodyPr>
          <a:lstStyle/>
          <a:p>
            <a:r>
              <a:rPr lang="en-US" sz="1333" dirty="0"/>
              <a:t>Time [s]</a:t>
            </a:r>
          </a:p>
        </p:txBody>
      </p:sp>
      <p:sp>
        <p:nvSpPr>
          <p:cNvPr id="36" name="TextBox 35">
            <a:extLst>
              <a:ext uri="{FF2B5EF4-FFF2-40B4-BE49-F238E27FC236}">
                <a16:creationId xmlns:a16="http://schemas.microsoft.com/office/drawing/2014/main" id="{6D90B3CE-A22B-414D-8A9B-5D24825C51AC}"/>
              </a:ext>
            </a:extLst>
          </p:cNvPr>
          <p:cNvSpPr txBox="1"/>
          <p:nvPr/>
        </p:nvSpPr>
        <p:spPr>
          <a:xfrm>
            <a:off x="4767451" y="3036093"/>
            <a:ext cx="432720" cy="297454"/>
          </a:xfrm>
          <a:prstGeom prst="rect">
            <a:avLst/>
          </a:prstGeom>
          <a:noFill/>
        </p:spPr>
        <p:txBody>
          <a:bodyPr wrap="square" rtlCol="0">
            <a:spAutoFit/>
          </a:bodyPr>
          <a:lstStyle/>
          <a:p>
            <a:pPr algn="ctr"/>
            <a:r>
              <a:rPr lang="en-US" sz="1333" dirty="0"/>
              <a:t>3.4</a:t>
            </a:r>
          </a:p>
        </p:txBody>
      </p:sp>
      <p:sp>
        <p:nvSpPr>
          <p:cNvPr id="37" name="TextBox 36">
            <a:extLst>
              <a:ext uri="{FF2B5EF4-FFF2-40B4-BE49-F238E27FC236}">
                <a16:creationId xmlns:a16="http://schemas.microsoft.com/office/drawing/2014/main" id="{8F19A572-7E88-4A3A-8556-280EF859B27D}"/>
              </a:ext>
            </a:extLst>
          </p:cNvPr>
          <p:cNvSpPr txBox="1"/>
          <p:nvPr/>
        </p:nvSpPr>
        <p:spPr>
          <a:xfrm>
            <a:off x="4767451" y="3315006"/>
            <a:ext cx="432720" cy="297454"/>
          </a:xfrm>
          <a:prstGeom prst="rect">
            <a:avLst/>
          </a:prstGeom>
          <a:noFill/>
        </p:spPr>
        <p:txBody>
          <a:bodyPr wrap="square" rtlCol="0">
            <a:spAutoFit/>
          </a:bodyPr>
          <a:lstStyle/>
          <a:p>
            <a:pPr algn="ctr"/>
            <a:r>
              <a:rPr lang="en-US" sz="1333" dirty="0"/>
              <a:t>3.3</a:t>
            </a:r>
          </a:p>
        </p:txBody>
      </p:sp>
      <p:sp>
        <p:nvSpPr>
          <p:cNvPr id="38" name="TextBox 37">
            <a:extLst>
              <a:ext uri="{FF2B5EF4-FFF2-40B4-BE49-F238E27FC236}">
                <a16:creationId xmlns:a16="http://schemas.microsoft.com/office/drawing/2014/main" id="{12653F02-B996-477C-83E5-C82014CFBE4A}"/>
              </a:ext>
            </a:extLst>
          </p:cNvPr>
          <p:cNvSpPr txBox="1"/>
          <p:nvPr/>
        </p:nvSpPr>
        <p:spPr>
          <a:xfrm>
            <a:off x="4767451" y="3562279"/>
            <a:ext cx="432720" cy="297454"/>
          </a:xfrm>
          <a:prstGeom prst="rect">
            <a:avLst/>
          </a:prstGeom>
          <a:noFill/>
        </p:spPr>
        <p:txBody>
          <a:bodyPr wrap="square" rtlCol="0">
            <a:spAutoFit/>
          </a:bodyPr>
          <a:lstStyle/>
          <a:p>
            <a:pPr algn="ctr"/>
            <a:r>
              <a:rPr lang="en-US" sz="1333" dirty="0"/>
              <a:t>3.2</a:t>
            </a:r>
          </a:p>
        </p:txBody>
      </p:sp>
      <p:sp>
        <p:nvSpPr>
          <p:cNvPr id="39" name="TextBox 38">
            <a:extLst>
              <a:ext uri="{FF2B5EF4-FFF2-40B4-BE49-F238E27FC236}">
                <a16:creationId xmlns:a16="http://schemas.microsoft.com/office/drawing/2014/main" id="{754E2928-A49E-4956-A39E-DB4DE5412C5D}"/>
              </a:ext>
            </a:extLst>
          </p:cNvPr>
          <p:cNvSpPr txBox="1"/>
          <p:nvPr/>
        </p:nvSpPr>
        <p:spPr>
          <a:xfrm>
            <a:off x="4767451" y="3862646"/>
            <a:ext cx="432720" cy="297454"/>
          </a:xfrm>
          <a:prstGeom prst="rect">
            <a:avLst/>
          </a:prstGeom>
          <a:noFill/>
        </p:spPr>
        <p:txBody>
          <a:bodyPr wrap="square" rtlCol="0">
            <a:spAutoFit/>
          </a:bodyPr>
          <a:lstStyle/>
          <a:p>
            <a:pPr algn="ctr"/>
            <a:r>
              <a:rPr lang="en-US" sz="1333" dirty="0"/>
              <a:t>3.1</a:t>
            </a:r>
          </a:p>
        </p:txBody>
      </p:sp>
      <p:sp>
        <p:nvSpPr>
          <p:cNvPr id="40" name="TextBox 39">
            <a:extLst>
              <a:ext uri="{FF2B5EF4-FFF2-40B4-BE49-F238E27FC236}">
                <a16:creationId xmlns:a16="http://schemas.microsoft.com/office/drawing/2014/main" id="{EF526964-73EB-45FC-9F6E-A5C3E077189A}"/>
              </a:ext>
            </a:extLst>
          </p:cNvPr>
          <p:cNvSpPr txBox="1"/>
          <p:nvPr/>
        </p:nvSpPr>
        <p:spPr>
          <a:xfrm>
            <a:off x="4760289" y="4176536"/>
            <a:ext cx="432720" cy="297454"/>
          </a:xfrm>
          <a:prstGeom prst="rect">
            <a:avLst/>
          </a:prstGeom>
          <a:noFill/>
        </p:spPr>
        <p:txBody>
          <a:bodyPr wrap="square" rtlCol="0">
            <a:spAutoFit/>
          </a:bodyPr>
          <a:lstStyle/>
          <a:p>
            <a:pPr algn="ctr"/>
            <a:r>
              <a:rPr lang="en-US" sz="1333" dirty="0"/>
              <a:t>3.4</a:t>
            </a:r>
          </a:p>
        </p:txBody>
      </p:sp>
      <p:sp>
        <p:nvSpPr>
          <p:cNvPr id="41" name="TextBox 40">
            <a:extLst>
              <a:ext uri="{FF2B5EF4-FFF2-40B4-BE49-F238E27FC236}">
                <a16:creationId xmlns:a16="http://schemas.microsoft.com/office/drawing/2014/main" id="{652E28EF-7C4B-455F-AEC5-173448A49027}"/>
              </a:ext>
            </a:extLst>
          </p:cNvPr>
          <p:cNvSpPr txBox="1"/>
          <p:nvPr/>
        </p:nvSpPr>
        <p:spPr>
          <a:xfrm>
            <a:off x="4760289" y="4455449"/>
            <a:ext cx="432720" cy="297454"/>
          </a:xfrm>
          <a:prstGeom prst="rect">
            <a:avLst/>
          </a:prstGeom>
          <a:noFill/>
        </p:spPr>
        <p:txBody>
          <a:bodyPr wrap="square" rtlCol="0">
            <a:spAutoFit/>
          </a:bodyPr>
          <a:lstStyle/>
          <a:p>
            <a:pPr algn="ctr"/>
            <a:r>
              <a:rPr lang="en-US" sz="1333" dirty="0"/>
              <a:t>3.3</a:t>
            </a:r>
          </a:p>
        </p:txBody>
      </p:sp>
      <p:sp>
        <p:nvSpPr>
          <p:cNvPr id="42" name="TextBox 41">
            <a:extLst>
              <a:ext uri="{FF2B5EF4-FFF2-40B4-BE49-F238E27FC236}">
                <a16:creationId xmlns:a16="http://schemas.microsoft.com/office/drawing/2014/main" id="{22578C5F-D5CE-4516-B056-FE7154DB44B3}"/>
              </a:ext>
            </a:extLst>
          </p:cNvPr>
          <p:cNvSpPr txBox="1"/>
          <p:nvPr/>
        </p:nvSpPr>
        <p:spPr>
          <a:xfrm>
            <a:off x="4760289" y="4702722"/>
            <a:ext cx="432720" cy="297454"/>
          </a:xfrm>
          <a:prstGeom prst="rect">
            <a:avLst/>
          </a:prstGeom>
          <a:noFill/>
        </p:spPr>
        <p:txBody>
          <a:bodyPr wrap="square" rtlCol="0">
            <a:spAutoFit/>
          </a:bodyPr>
          <a:lstStyle/>
          <a:p>
            <a:pPr algn="ctr"/>
            <a:r>
              <a:rPr lang="en-US" sz="1333" dirty="0"/>
              <a:t>3.2</a:t>
            </a:r>
          </a:p>
        </p:txBody>
      </p:sp>
      <p:sp>
        <p:nvSpPr>
          <p:cNvPr id="43" name="TextBox 42">
            <a:extLst>
              <a:ext uri="{FF2B5EF4-FFF2-40B4-BE49-F238E27FC236}">
                <a16:creationId xmlns:a16="http://schemas.microsoft.com/office/drawing/2014/main" id="{D334E8B2-D4BB-443B-918F-7B20A89050D2}"/>
              </a:ext>
            </a:extLst>
          </p:cNvPr>
          <p:cNvSpPr txBox="1"/>
          <p:nvPr/>
        </p:nvSpPr>
        <p:spPr>
          <a:xfrm>
            <a:off x="4760289" y="5003089"/>
            <a:ext cx="432720" cy="297454"/>
          </a:xfrm>
          <a:prstGeom prst="rect">
            <a:avLst/>
          </a:prstGeom>
          <a:noFill/>
        </p:spPr>
        <p:txBody>
          <a:bodyPr wrap="square" rtlCol="0">
            <a:spAutoFit/>
          </a:bodyPr>
          <a:lstStyle/>
          <a:p>
            <a:pPr algn="ctr"/>
            <a:r>
              <a:rPr lang="en-US" sz="1333" dirty="0"/>
              <a:t>3.1</a:t>
            </a:r>
          </a:p>
        </p:txBody>
      </p:sp>
      <p:sp>
        <p:nvSpPr>
          <p:cNvPr id="44" name="TextBox 43">
            <a:extLst>
              <a:ext uri="{FF2B5EF4-FFF2-40B4-BE49-F238E27FC236}">
                <a16:creationId xmlns:a16="http://schemas.microsoft.com/office/drawing/2014/main" id="{61ECFD51-254D-4F48-B7E3-252FA79627CD}"/>
              </a:ext>
            </a:extLst>
          </p:cNvPr>
          <p:cNvSpPr txBox="1"/>
          <p:nvPr/>
        </p:nvSpPr>
        <p:spPr>
          <a:xfrm rot="16200000">
            <a:off x="4123084" y="3562279"/>
            <a:ext cx="1285904" cy="297454"/>
          </a:xfrm>
          <a:prstGeom prst="rect">
            <a:avLst/>
          </a:prstGeom>
          <a:noFill/>
        </p:spPr>
        <p:txBody>
          <a:bodyPr wrap="square" rtlCol="0">
            <a:spAutoFit/>
          </a:bodyPr>
          <a:lstStyle/>
          <a:p>
            <a:pPr algn="ctr"/>
            <a:r>
              <a:rPr lang="en-US" sz="1333" dirty="0" err="1"/>
              <a:t>Ampl</a:t>
            </a:r>
            <a:r>
              <a:rPr lang="en-US" sz="1333" dirty="0"/>
              <a:t>. Vs R [m]</a:t>
            </a:r>
          </a:p>
        </p:txBody>
      </p:sp>
      <p:sp>
        <p:nvSpPr>
          <p:cNvPr id="45" name="TextBox 44">
            <a:extLst>
              <a:ext uri="{FF2B5EF4-FFF2-40B4-BE49-F238E27FC236}">
                <a16:creationId xmlns:a16="http://schemas.microsoft.com/office/drawing/2014/main" id="{10B211A0-D8FA-4FEA-8C9A-EA5F96CBCDBF}"/>
              </a:ext>
            </a:extLst>
          </p:cNvPr>
          <p:cNvSpPr txBox="1"/>
          <p:nvPr/>
        </p:nvSpPr>
        <p:spPr>
          <a:xfrm rot="16200000">
            <a:off x="4123084" y="1972961"/>
            <a:ext cx="1285904" cy="297454"/>
          </a:xfrm>
          <a:prstGeom prst="rect">
            <a:avLst/>
          </a:prstGeom>
          <a:noFill/>
        </p:spPr>
        <p:txBody>
          <a:bodyPr wrap="square" rtlCol="0">
            <a:spAutoFit/>
          </a:bodyPr>
          <a:lstStyle/>
          <a:p>
            <a:pPr algn="ctr"/>
            <a:r>
              <a:rPr lang="en-US" sz="1333" dirty="0"/>
              <a:t>ECE    </a:t>
            </a:r>
            <a:r>
              <a:rPr lang="en-US" sz="1333" dirty="0" err="1"/>
              <a:t>T</a:t>
            </a:r>
            <a:r>
              <a:rPr lang="en-US" sz="1333" baseline="-25000" dirty="0" err="1"/>
              <a:t>e</a:t>
            </a:r>
            <a:r>
              <a:rPr lang="en-US" sz="1333" dirty="0"/>
              <a:t> [keV]</a:t>
            </a:r>
          </a:p>
        </p:txBody>
      </p:sp>
      <p:sp>
        <p:nvSpPr>
          <p:cNvPr id="46" name="TextBox 45">
            <a:extLst>
              <a:ext uri="{FF2B5EF4-FFF2-40B4-BE49-F238E27FC236}">
                <a16:creationId xmlns:a16="http://schemas.microsoft.com/office/drawing/2014/main" id="{AC00D974-A601-4454-8266-D35AC1771938}"/>
              </a:ext>
            </a:extLst>
          </p:cNvPr>
          <p:cNvSpPr txBox="1"/>
          <p:nvPr/>
        </p:nvSpPr>
        <p:spPr>
          <a:xfrm rot="16200000">
            <a:off x="4123084" y="4697281"/>
            <a:ext cx="1285904" cy="297454"/>
          </a:xfrm>
          <a:prstGeom prst="rect">
            <a:avLst/>
          </a:prstGeom>
          <a:noFill/>
        </p:spPr>
        <p:txBody>
          <a:bodyPr wrap="square" rtlCol="0">
            <a:spAutoFit/>
          </a:bodyPr>
          <a:lstStyle/>
          <a:p>
            <a:pPr algn="ctr"/>
            <a:r>
              <a:rPr lang="en-US" sz="1333" dirty="0"/>
              <a:t>Phase Vs R [m]</a:t>
            </a:r>
          </a:p>
        </p:txBody>
      </p:sp>
      <p:sp>
        <p:nvSpPr>
          <p:cNvPr id="49" name="Rectangle 48">
            <a:extLst>
              <a:ext uri="{FF2B5EF4-FFF2-40B4-BE49-F238E27FC236}">
                <a16:creationId xmlns:a16="http://schemas.microsoft.com/office/drawing/2014/main" id="{D2BE1320-EC15-4408-B5B3-DD1425A60603}"/>
              </a:ext>
            </a:extLst>
          </p:cNvPr>
          <p:cNvSpPr/>
          <p:nvPr/>
        </p:nvSpPr>
        <p:spPr>
          <a:xfrm>
            <a:off x="5132832" y="1415288"/>
            <a:ext cx="457200"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0" name="Rectangle 49">
            <a:extLst>
              <a:ext uri="{FF2B5EF4-FFF2-40B4-BE49-F238E27FC236}">
                <a16:creationId xmlns:a16="http://schemas.microsoft.com/office/drawing/2014/main" id="{7C8898FB-8C51-425E-9A14-E6446D6232E2}"/>
              </a:ext>
            </a:extLst>
          </p:cNvPr>
          <p:cNvSpPr/>
          <p:nvPr/>
        </p:nvSpPr>
        <p:spPr>
          <a:xfrm>
            <a:off x="6803554"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
        <p:nvSpPr>
          <p:cNvPr id="51" name="Rectangle 50">
            <a:extLst>
              <a:ext uri="{FF2B5EF4-FFF2-40B4-BE49-F238E27FC236}">
                <a16:creationId xmlns:a16="http://schemas.microsoft.com/office/drawing/2014/main" id="{0A5B9202-178C-467E-ABC7-218AB80090A4}"/>
              </a:ext>
            </a:extLst>
          </p:cNvPr>
          <p:cNvSpPr/>
          <p:nvPr/>
        </p:nvSpPr>
        <p:spPr>
          <a:xfrm>
            <a:off x="8766048" y="1415288"/>
            <a:ext cx="676656" cy="3944112"/>
          </a:xfrm>
          <a:prstGeom prst="rect">
            <a:avLst/>
          </a:prstGeom>
          <a:noFill/>
          <a:ln w="28575" cmpd="sng">
            <a:solidFill>
              <a:srgbClr val="00B0F0"/>
            </a:solidFill>
            <a:prstDash val="solid"/>
            <a:tailEnd type="triangle" w="lg" len="med"/>
          </a:ln>
        </p:spPr>
        <p:style>
          <a:lnRef idx="1">
            <a:schemeClr val="accent1"/>
          </a:lnRef>
          <a:fillRef idx="0">
            <a:schemeClr val="accent1"/>
          </a:fillRef>
          <a:effectRef idx="0">
            <a:schemeClr val="accent1"/>
          </a:effectRef>
          <a:fontRef idx="minor">
            <a:schemeClr val="tx1"/>
          </a:fontRef>
        </p:style>
        <p:txBody>
          <a:bodyPr wrap="square" lIns="144000" tIns="108000" rIns="144000" bIns="144000" rtlCol="0" anchor="t" anchorCtr="0"/>
          <a:lstStyle/>
          <a:p>
            <a:pPr algn="l">
              <a:spcBef>
                <a:spcPts val="1150"/>
              </a:spcBef>
              <a:buClr>
                <a:srgbClr val="116656"/>
              </a:buClr>
              <a:buSzPct val="120000"/>
            </a:pPr>
            <a:endParaRPr lang="en-US" sz="1300" b="1" dirty="0">
              <a:solidFill>
                <a:schemeClr val="bg1"/>
              </a:solidFill>
            </a:endParaRPr>
          </a:p>
        </p:txBody>
      </p:sp>
    </p:spTree>
    <p:extLst>
      <p:ext uri="{BB962C8B-B14F-4D97-AF65-F5344CB8AC3E}">
        <p14:creationId xmlns:p14="http://schemas.microsoft.com/office/powerpoint/2010/main" val="118681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E3EBB93-6824-8E58-FA5E-0869D7CE4DE5}"/>
              </a:ext>
            </a:extLst>
          </p:cNvPr>
          <p:cNvSpPr>
            <a:spLocks noGrp="1"/>
          </p:cNvSpPr>
          <p:nvPr>
            <p:ph type="title"/>
          </p:nvPr>
        </p:nvSpPr>
        <p:spPr/>
        <p:txBody>
          <a:bodyPr/>
          <a:lstStyle/>
          <a:p>
            <a:r>
              <a:rPr lang="en-GB" dirty="0"/>
              <a:t>Outline</a:t>
            </a:r>
          </a:p>
        </p:txBody>
      </p:sp>
      <p:sp>
        <p:nvSpPr>
          <p:cNvPr id="4" name="Fußzeilenplatzhalter 3">
            <a:extLst>
              <a:ext uri="{FF2B5EF4-FFF2-40B4-BE49-F238E27FC236}">
                <a16:creationId xmlns:a16="http://schemas.microsoft.com/office/drawing/2014/main" id="{3C2759DF-DBF2-4EE8-B6EB-718A4DCA1470}"/>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C9CFBF61-916C-15E5-6740-55BDE6D5FEA5}"/>
              </a:ext>
            </a:extLst>
          </p:cNvPr>
          <p:cNvSpPr>
            <a:spLocks noGrp="1"/>
          </p:cNvSpPr>
          <p:nvPr>
            <p:ph type="sldNum" sz="quarter" idx="12"/>
          </p:nvPr>
        </p:nvSpPr>
        <p:spPr/>
        <p:txBody>
          <a:bodyPr/>
          <a:lstStyle/>
          <a:p>
            <a:fld id="{ECE691D0-CC49-4FC7-9C4D-6112B0CB3A76}" type="slidenum">
              <a:rPr lang="de-DE" smtClean="0"/>
              <a:pPr/>
              <a:t>22</a:t>
            </a:fld>
            <a:endParaRPr lang="de-DE" dirty="0"/>
          </a:p>
        </p:txBody>
      </p:sp>
      <p:sp>
        <p:nvSpPr>
          <p:cNvPr id="2" name="Inhaltsplatzhalter 1">
            <a:extLst>
              <a:ext uri="{FF2B5EF4-FFF2-40B4-BE49-F238E27FC236}">
                <a16:creationId xmlns:a16="http://schemas.microsoft.com/office/drawing/2014/main" id="{9C50856C-F44C-4503-3597-3DF261290360}"/>
              </a:ext>
            </a:extLst>
          </p:cNvPr>
          <p:cNvSpPr>
            <a:spLocks noGrp="1"/>
          </p:cNvSpPr>
          <p:nvPr>
            <p:ph sz="quarter" idx="4294967295"/>
          </p:nvPr>
        </p:nvSpPr>
        <p:spPr>
          <a:xfrm>
            <a:off x="1438657" y="1609725"/>
            <a:ext cx="5766816" cy="2876931"/>
          </a:xfrm>
        </p:spPr>
        <p:txBody>
          <a:bodyPr>
            <a:normAutofit/>
          </a:bodyPr>
          <a:lstStyle/>
          <a:p>
            <a:pPr algn="ctr"/>
            <a:endParaRPr lang="en-GB" sz="2400" b="1" dirty="0">
              <a:solidFill>
                <a:srgbClr val="005555"/>
              </a:solidFill>
            </a:endParaRPr>
          </a:p>
          <a:p>
            <a:r>
              <a:rPr lang="en-GB" sz="2400" b="1" dirty="0">
                <a:solidFill>
                  <a:schemeClr val="bg1">
                    <a:lumMod val="75000"/>
                  </a:schemeClr>
                </a:solidFill>
              </a:rPr>
              <a:t>About 1/1 Flux Pumping</a:t>
            </a:r>
          </a:p>
          <a:p>
            <a:pPr marL="0" indent="0" algn="ctr">
              <a:buNone/>
            </a:pPr>
            <a:endParaRPr lang="en-GB" sz="2400" b="1" dirty="0">
              <a:solidFill>
                <a:schemeClr val="bg1">
                  <a:lumMod val="75000"/>
                </a:schemeClr>
              </a:solidFill>
            </a:endParaRPr>
          </a:p>
          <a:p>
            <a:r>
              <a:rPr lang="en-GB" sz="2400" b="1" dirty="0">
                <a:solidFill>
                  <a:schemeClr val="bg1">
                    <a:lumMod val="75000"/>
                  </a:schemeClr>
                </a:solidFill>
              </a:rPr>
              <a:t>Experimental Results in JET</a:t>
            </a:r>
          </a:p>
          <a:p>
            <a:endParaRPr lang="en-GB" b="1" dirty="0">
              <a:solidFill>
                <a:schemeClr val="bg1">
                  <a:lumMod val="75000"/>
                </a:schemeClr>
              </a:solidFill>
            </a:endParaRPr>
          </a:p>
          <a:p>
            <a:r>
              <a:rPr lang="en-GB" sz="2400" b="1" dirty="0">
                <a:solidFill>
                  <a:schemeClr val="tx2"/>
                </a:solidFill>
              </a:rPr>
              <a:t>Conclusions and Outlook</a:t>
            </a:r>
          </a:p>
        </p:txBody>
      </p:sp>
    </p:spTree>
    <p:extLst>
      <p:ext uri="{BB962C8B-B14F-4D97-AF65-F5344CB8AC3E}">
        <p14:creationId xmlns:p14="http://schemas.microsoft.com/office/powerpoint/2010/main" val="75356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5761F27-313E-561E-AD71-FA21A2794A55}"/>
              </a:ext>
            </a:extLst>
          </p:cNvPr>
          <p:cNvSpPr>
            <a:spLocks noGrp="1"/>
          </p:cNvSpPr>
          <p:nvPr>
            <p:ph type="title"/>
          </p:nvPr>
        </p:nvSpPr>
        <p:spPr/>
        <p:txBody>
          <a:bodyPr/>
          <a:lstStyle/>
          <a:p>
            <a:r>
              <a:rPr lang="en-GB" dirty="0"/>
              <a:t>Summary and Outlook</a:t>
            </a:r>
          </a:p>
        </p:txBody>
      </p:sp>
      <p:sp>
        <p:nvSpPr>
          <p:cNvPr id="4" name="Fußzeilenplatzhalter 3">
            <a:extLst>
              <a:ext uri="{FF2B5EF4-FFF2-40B4-BE49-F238E27FC236}">
                <a16:creationId xmlns:a16="http://schemas.microsoft.com/office/drawing/2014/main" id="{6EA4F0E8-306F-A765-9AA9-EFCA77C6EF97}"/>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C82A779F-31D5-A631-6619-4B9E80ED9CAE}"/>
              </a:ext>
            </a:extLst>
          </p:cNvPr>
          <p:cNvSpPr>
            <a:spLocks noGrp="1"/>
          </p:cNvSpPr>
          <p:nvPr>
            <p:ph type="sldNum" sz="quarter" idx="12"/>
          </p:nvPr>
        </p:nvSpPr>
        <p:spPr/>
        <p:txBody>
          <a:bodyPr/>
          <a:lstStyle/>
          <a:p>
            <a:fld id="{ECE691D0-CC49-4FC7-9C4D-6112B0CB3A76}" type="slidenum">
              <a:rPr lang="de-DE" smtClean="0"/>
              <a:pPr/>
              <a:t>23</a:t>
            </a:fld>
            <a:endParaRPr lang="de-DE" dirty="0"/>
          </a:p>
        </p:txBody>
      </p:sp>
      <p:sp>
        <p:nvSpPr>
          <p:cNvPr id="2" name="Inhaltsplatzhalter 1">
            <a:extLst>
              <a:ext uri="{FF2B5EF4-FFF2-40B4-BE49-F238E27FC236}">
                <a16:creationId xmlns:a16="http://schemas.microsoft.com/office/drawing/2014/main" id="{B9D4A7B8-C572-2759-5F50-C4EF4698132D}"/>
              </a:ext>
            </a:extLst>
          </p:cNvPr>
          <p:cNvSpPr>
            <a:spLocks noGrp="1"/>
          </p:cNvSpPr>
          <p:nvPr>
            <p:ph sz="quarter" idx="4294967295"/>
          </p:nvPr>
        </p:nvSpPr>
        <p:spPr>
          <a:xfrm>
            <a:off x="360040" y="1425575"/>
            <a:ext cx="11108060" cy="4843463"/>
          </a:xfrm>
        </p:spPr>
        <p:txBody>
          <a:bodyPr numCol="2" spcCol="360000">
            <a:noAutofit/>
          </a:bodyPr>
          <a:lstStyle/>
          <a:p>
            <a:pPr marL="342900" indent="-342900">
              <a:lnSpc>
                <a:spcPct val="100000"/>
              </a:lnSpc>
              <a:buFont typeface="Arial" panose="020B0604020202020204" pitchFamily="34" charset="0"/>
              <a:buChar char="•"/>
            </a:pPr>
            <a:r>
              <a:rPr lang="en-GB" sz="2000" dirty="0"/>
              <a:t>FP has potential to tangibly improve FPP designs through </a:t>
            </a:r>
            <a:r>
              <a:rPr lang="en-GB" sz="2000" b="1" dirty="0"/>
              <a:t>increased ideal stability and external current drive efficiency</a:t>
            </a:r>
          </a:p>
          <a:p>
            <a:pPr marL="342900" indent="-342900">
              <a:lnSpc>
                <a:spcPct val="100000"/>
              </a:lnSpc>
              <a:buFont typeface="Arial" panose="020B0604020202020204" pitchFamily="34" charset="0"/>
              <a:buChar char="•"/>
            </a:pPr>
            <a:r>
              <a:rPr lang="en-GB" sz="2000" dirty="0"/>
              <a:t>Experiments at JET seem to </a:t>
            </a:r>
            <a:r>
              <a:rPr lang="en-GB" sz="2000" b="1" dirty="0"/>
              <a:t>confirm existence of FP in larger devices</a:t>
            </a:r>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b="1"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Continue FP investigations in AUG and MAST-U:</a:t>
            </a:r>
          </a:p>
          <a:p>
            <a:pPr marL="522288" lvl="2" indent="-342900"/>
            <a:r>
              <a:rPr lang="en-GB" sz="2000" dirty="0"/>
              <a:t>Integrate FP with Exhaust Solutions</a:t>
            </a:r>
          </a:p>
          <a:p>
            <a:pPr marL="522288" lvl="2" indent="-342900"/>
            <a:r>
              <a:rPr lang="en-US" sz="2000" dirty="0"/>
              <a:t>Quantify parameter space of 1/1 FP</a:t>
            </a:r>
            <a:endParaRPr lang="en-GB" sz="2000" dirty="0"/>
          </a:p>
          <a:p>
            <a:pPr marL="522288" lvl="2" indent="-342900"/>
            <a:r>
              <a:rPr lang="en-US" sz="2000" dirty="0"/>
              <a:t>ECCD efficiency studies</a:t>
            </a:r>
          </a:p>
          <a:p>
            <a:pPr marL="342900" indent="-342900">
              <a:buFont typeface="Arial" panose="020B0604020202020204" pitchFamily="34" charset="0"/>
              <a:buChar char="•"/>
            </a:pPr>
            <a:r>
              <a:rPr lang="en-GB" sz="2000" dirty="0"/>
              <a:t>Develop a </a:t>
            </a:r>
            <a:r>
              <a:rPr lang="en-GB" sz="2000" b="1" dirty="0"/>
              <a:t>quantitative FP model </a:t>
            </a:r>
            <a:r>
              <a:rPr lang="en-GB" sz="2000" dirty="0"/>
              <a:t>describing</a:t>
            </a:r>
            <a:r>
              <a:rPr lang="en-GB" sz="2000" b="1" dirty="0"/>
              <a:t> ALL current machines </a:t>
            </a:r>
            <a:r>
              <a:rPr lang="en-GB" sz="2000" dirty="0"/>
              <a:t>and capable of extrapolation</a:t>
            </a:r>
            <a:r>
              <a:rPr lang="en-GB" sz="2000" b="1" dirty="0"/>
              <a:t> </a:t>
            </a:r>
            <a:r>
              <a:rPr lang="en-GB" sz="2000" dirty="0"/>
              <a:t>to </a:t>
            </a:r>
            <a:r>
              <a:rPr lang="en-GB" sz="2000" b="1" dirty="0"/>
              <a:t>larger devices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endParaRPr lang="en-GB" sz="2000" dirty="0"/>
          </a:p>
        </p:txBody>
      </p:sp>
    </p:spTree>
    <p:extLst>
      <p:ext uri="{BB962C8B-B14F-4D97-AF65-F5344CB8AC3E}">
        <p14:creationId xmlns:p14="http://schemas.microsoft.com/office/powerpoint/2010/main" val="164707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A41376-4722-437C-850D-06F0DFC44BA7}"/>
              </a:ext>
            </a:extLst>
          </p:cNvPr>
          <p:cNvPicPr>
            <a:picLocks noChangeAspect="1"/>
          </p:cNvPicPr>
          <p:nvPr/>
        </p:nvPicPr>
        <p:blipFill>
          <a:blip r:embed="rId2"/>
          <a:stretch>
            <a:fillRect/>
          </a:stretch>
        </p:blipFill>
        <p:spPr>
          <a:xfrm>
            <a:off x="1471033" y="2979395"/>
            <a:ext cx="4671042" cy="3228090"/>
          </a:xfrm>
          <a:prstGeom prst="rect">
            <a:avLst/>
          </a:prstGeom>
        </p:spPr>
      </p:pic>
      <p:sp>
        <p:nvSpPr>
          <p:cNvPr id="17" name="TextBox 32">
            <a:extLst>
              <a:ext uri="{FF2B5EF4-FFF2-40B4-BE49-F238E27FC236}">
                <a16:creationId xmlns:a16="http://schemas.microsoft.com/office/drawing/2014/main" id="{D0810747-2405-40B8-8956-30E9CC143632}"/>
              </a:ext>
            </a:extLst>
          </p:cNvPr>
          <p:cNvSpPr txBox="1"/>
          <p:nvPr/>
        </p:nvSpPr>
        <p:spPr>
          <a:xfrm rot="16200000">
            <a:off x="-383243" y="4387656"/>
            <a:ext cx="3386761" cy="369332"/>
          </a:xfrm>
          <a:prstGeom prst="rect">
            <a:avLst/>
          </a:prstGeom>
          <a:noFill/>
        </p:spPr>
        <p:txBody>
          <a:bodyPr wrap="none">
            <a:spAutoFit/>
          </a:bodyPr>
          <a:lstStyle/>
          <a:p>
            <a:pPr defTabSz="914400" eaLnBrk="0" fontAlgn="base" hangingPunct="0">
              <a:spcBef>
                <a:spcPct val="0"/>
              </a:spcBef>
              <a:spcAft>
                <a:spcPct val="0"/>
              </a:spcAft>
              <a:defRPr/>
            </a:pPr>
            <a:r>
              <a:rPr lang="de-DE" b="1" dirty="0">
                <a:solidFill>
                  <a:srgbClr val="2D2DB9"/>
                </a:solidFill>
                <a:latin typeface="Calibri" panose="020F0502020204030204" pitchFamily="34" charset="0"/>
                <a:ea typeface="ＭＳ Ｐゴシック" panose="020B0600070205080204" pitchFamily="34" charset="-128"/>
              </a:rPr>
              <a:t>Electric field created by the mode</a:t>
            </a:r>
          </a:p>
        </p:txBody>
      </p:sp>
      <p:sp>
        <p:nvSpPr>
          <p:cNvPr id="18" name="TextBox 33">
            <a:extLst>
              <a:ext uri="{FF2B5EF4-FFF2-40B4-BE49-F238E27FC236}">
                <a16:creationId xmlns:a16="http://schemas.microsoft.com/office/drawing/2014/main" id="{CC62BF00-BC20-4524-A332-AD3089AB0167}"/>
              </a:ext>
            </a:extLst>
          </p:cNvPr>
          <p:cNvSpPr txBox="1"/>
          <p:nvPr/>
        </p:nvSpPr>
        <p:spPr>
          <a:xfrm>
            <a:off x="2224583" y="6180530"/>
            <a:ext cx="3484737" cy="369332"/>
          </a:xfrm>
          <a:prstGeom prst="rect">
            <a:avLst/>
          </a:prstGeom>
          <a:noFill/>
        </p:spPr>
        <p:txBody>
          <a:bodyPr wrap="none">
            <a:spAutoFit/>
          </a:bodyPr>
          <a:lstStyle/>
          <a:p>
            <a:pPr defTabSz="914400" eaLnBrk="0" fontAlgn="base" hangingPunct="0">
              <a:spcBef>
                <a:spcPct val="0"/>
              </a:spcBef>
              <a:spcAft>
                <a:spcPct val="0"/>
              </a:spcAft>
              <a:defRPr/>
            </a:pPr>
            <a:r>
              <a:rPr lang="de-DE" b="1" dirty="0">
                <a:solidFill>
                  <a:srgbClr val="2D2DB9"/>
                </a:solidFill>
                <a:latin typeface="Calibri" panose="020F0502020204030204" pitchFamily="34" charset="0"/>
                <a:ea typeface="ＭＳ Ｐゴシック" panose="020B0600070205080204" pitchFamily="34" charset="-128"/>
              </a:rPr>
              <a:t>Electric field needed to keep q</a:t>
            </a:r>
            <a:r>
              <a:rPr lang="de-DE" b="1" baseline="-25000" dirty="0">
                <a:solidFill>
                  <a:srgbClr val="2D2DB9"/>
                </a:solidFill>
                <a:latin typeface="Calibri" panose="020F0502020204030204" pitchFamily="34" charset="0"/>
                <a:ea typeface="ＭＳ Ｐゴシック" panose="020B0600070205080204" pitchFamily="34" charset="-128"/>
              </a:rPr>
              <a:t>0</a:t>
            </a:r>
            <a:r>
              <a:rPr lang="de-DE" b="1" dirty="0">
                <a:solidFill>
                  <a:srgbClr val="2D2DB9"/>
                </a:solidFill>
                <a:latin typeface="Calibri" panose="020F0502020204030204" pitchFamily="34" charset="0"/>
                <a:ea typeface="ＭＳ Ｐゴシック" panose="020B0600070205080204" pitchFamily="34" charset="-128"/>
              </a:rPr>
              <a:t> ~ 1</a:t>
            </a:r>
          </a:p>
        </p:txBody>
      </p:sp>
      <p:sp>
        <p:nvSpPr>
          <p:cNvPr id="19" name="TextBox 39">
            <a:extLst>
              <a:ext uri="{FF2B5EF4-FFF2-40B4-BE49-F238E27FC236}">
                <a16:creationId xmlns:a16="http://schemas.microsoft.com/office/drawing/2014/main" id="{BE1FD8D4-3E9D-47AD-BAFC-295F1963FC8A}"/>
              </a:ext>
            </a:extLst>
          </p:cNvPr>
          <p:cNvSpPr txBox="1"/>
          <p:nvPr/>
        </p:nvSpPr>
        <p:spPr>
          <a:xfrm>
            <a:off x="3523198" y="2690258"/>
            <a:ext cx="1126117" cy="462064"/>
          </a:xfrm>
          <a:prstGeom prst="rect">
            <a:avLst/>
          </a:prstGeom>
          <a:noFill/>
        </p:spPr>
        <p:txBody>
          <a:bodyPr wrap="square">
            <a:spAutoFit/>
          </a:bodyPr>
          <a:lstStyle/>
          <a:p>
            <a:r>
              <a:rPr kumimoji="0" lang="de-DE" altLang="en-US" sz="1600" b="1" i="0" u="none" strike="noStrike" kern="1200" cap="none" spc="0" normalizeH="0" baseline="0" noProof="0" dirty="0">
                <a:ln>
                  <a:noFill/>
                </a:ln>
                <a:solidFill>
                  <a:srgbClr val="000000"/>
                </a:solidFill>
                <a:effectLst/>
                <a:uLnTx/>
                <a:uFillTx/>
                <a:latin typeface="Arial Narrow"/>
                <a:ea typeface="+mn-ea"/>
                <a:cs typeface="+mn-cs"/>
              </a:rPr>
              <a:t>Theory</a:t>
            </a:r>
            <a:endParaRPr lang="en-US" dirty="0"/>
          </a:p>
        </p:txBody>
      </p:sp>
      <p:sp>
        <p:nvSpPr>
          <p:cNvPr id="6" name="Titel 5">
            <a:extLst>
              <a:ext uri="{FF2B5EF4-FFF2-40B4-BE49-F238E27FC236}">
                <a16:creationId xmlns:a16="http://schemas.microsoft.com/office/drawing/2014/main" id="{812F6A95-EFA8-3825-0C25-516866E9EDC6}"/>
              </a:ext>
            </a:extLst>
          </p:cNvPr>
          <p:cNvSpPr>
            <a:spLocks noGrp="1"/>
          </p:cNvSpPr>
          <p:nvPr>
            <p:ph type="title"/>
          </p:nvPr>
        </p:nvSpPr>
        <p:spPr/>
        <p:txBody>
          <a:bodyPr/>
          <a:lstStyle/>
          <a:p>
            <a:r>
              <a:rPr lang="en-GB" dirty="0"/>
              <a:t>Flux Pumping: Theoretical Background</a:t>
            </a:r>
          </a:p>
        </p:txBody>
      </p:sp>
      <p:sp>
        <p:nvSpPr>
          <p:cNvPr id="4" name="Fußzeilenplatzhalter 3">
            <a:extLst>
              <a:ext uri="{FF2B5EF4-FFF2-40B4-BE49-F238E27FC236}">
                <a16:creationId xmlns:a16="http://schemas.microsoft.com/office/drawing/2014/main" id="{CE987DB4-3CBB-EC99-1CCC-BFE27AB791D2}"/>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DC33FAC3-8D67-1CB4-EC36-18C58318F4BD}"/>
              </a:ext>
            </a:extLst>
          </p:cNvPr>
          <p:cNvSpPr>
            <a:spLocks noGrp="1"/>
          </p:cNvSpPr>
          <p:nvPr>
            <p:ph type="sldNum" sz="quarter" idx="12"/>
          </p:nvPr>
        </p:nvSpPr>
        <p:spPr/>
        <p:txBody>
          <a:bodyPr/>
          <a:lstStyle/>
          <a:p>
            <a:fld id="{ECE691D0-CC49-4FC7-9C4D-6112B0CB3A76}" type="slidenum">
              <a:rPr lang="de-DE" smtClean="0"/>
              <a:pPr/>
              <a:t>3</a:t>
            </a:fld>
            <a:endParaRPr lang="de-DE" dirty="0"/>
          </a:p>
        </p:txBody>
      </p:sp>
      <p:sp>
        <p:nvSpPr>
          <p:cNvPr id="15" name="TextBox 1">
            <a:extLst>
              <a:ext uri="{FF2B5EF4-FFF2-40B4-BE49-F238E27FC236}">
                <a16:creationId xmlns:a16="http://schemas.microsoft.com/office/drawing/2014/main" id="{3D342E11-7181-3914-195F-6914291ABC66}"/>
              </a:ext>
            </a:extLst>
          </p:cNvPr>
          <p:cNvSpPr txBox="1">
            <a:spLocks noChangeArrowheads="1"/>
          </p:cNvSpPr>
          <p:nvPr/>
        </p:nvSpPr>
        <p:spPr bwMode="auto">
          <a:xfrm>
            <a:off x="691659" y="1088302"/>
            <a:ext cx="9443804" cy="162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800" b="0" i="0" kern="600" spc="40" baseline="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lnSpc>
                <a:spcPct val="120000"/>
              </a:lnSpc>
              <a:spcBef>
                <a:spcPts val="600"/>
              </a:spcBef>
              <a:spcAft>
                <a:spcPts val="0"/>
              </a:spcAft>
              <a:buFont typeface="Arial" panose="020B0604020202020204" pitchFamily="34" charset="0"/>
              <a:buNone/>
              <a:defRPr sz="800" b="1" kern="600" spc="40" baseline="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800" b="1" kern="400" spc="40" baseline="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800" kern="600" spc="40" baseline="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lang="de-DE" sz="800" b="0" i="0" kern="600" spc="40" baseline="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lnSpc>
                <a:spcPct val="100000"/>
              </a:lnSpc>
              <a:spcBef>
                <a:spcPct val="0"/>
              </a:spcBef>
              <a:spcAft>
                <a:spcPct val="0"/>
              </a:spcAft>
              <a:buClr>
                <a:schemeClr val="tx1"/>
              </a:buClr>
              <a:buSzPct val="110000"/>
              <a:buFont typeface="Symbol" panose="05050102010706020507" pitchFamily="18" charset="2"/>
              <a:buChar char=""/>
              <a:defRPr sz="800" b="0" i="0" kern="600" spc="40" baseline="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lnSpc>
                <a:spcPct val="100000"/>
              </a:lnSpc>
              <a:spcBef>
                <a:spcPct val="0"/>
              </a:spcBef>
              <a:spcAft>
                <a:spcPct val="0"/>
              </a:spcAft>
              <a:buClr>
                <a:schemeClr val="tx2"/>
              </a:buClr>
              <a:buFont typeface="Wingdings 3" panose="05040102010807070707" pitchFamily="18" charset="2"/>
              <a:buChar char=""/>
              <a:defRPr sz="800" b="0" i="1" kern="600" spc="40" baseline="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lnSpc>
                <a:spcPct val="100000"/>
              </a:lnSpc>
              <a:spcBef>
                <a:spcPct val="0"/>
              </a:spcBef>
              <a:spcAft>
                <a:spcPct val="0"/>
              </a:spcAft>
              <a:buSzPct val="110000"/>
              <a:buFont typeface=".SF NS Symbols Regular"/>
              <a:buNone/>
              <a:defRPr sz="800" b="0" i="1" kern="600" spc="120" baseline="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lnSpc>
                <a:spcPts val="1100"/>
              </a:lnSpc>
              <a:spcBef>
                <a:spcPct val="0"/>
              </a:spcBef>
              <a:spcAft>
                <a:spcPct val="0"/>
              </a:spcAft>
              <a:buFont typeface="Arial" panose="020B0604020202020204" pitchFamily="34" charset="0"/>
              <a:buNone/>
              <a:defRPr sz="800" b="0" i="1" kern="600" spc="120" baseline="0">
                <a:solidFill>
                  <a:schemeClr val="tx1"/>
                </a:solidFill>
                <a:latin typeface="Arial" panose="020B0604020202020204" pitchFamily="34" charset="0"/>
                <a:ea typeface="ＭＳ Ｐゴシック" panose="020B0600070205080204" pitchFamily="34" charset="-128"/>
                <a:cs typeface="+mn-cs"/>
              </a:defRPr>
            </a:lvl9pPr>
          </a:lstStyle>
          <a:p>
            <a:r>
              <a:rPr lang="en-US" altLang="en-US" sz="1800" dirty="0">
                <a:latin typeface="+mn-lt"/>
              </a:rPr>
              <a:t>Magnetic flux pumping with 1/1 mode investigated theoretically</a:t>
            </a:r>
            <a:endParaRPr lang="en-US" altLang="de-DE" sz="1800" kern="0" spc="0" dirty="0">
              <a:solidFill>
                <a:srgbClr val="000000"/>
              </a:solidFill>
              <a:latin typeface="+mn-lt"/>
            </a:endParaRPr>
          </a:p>
          <a:p>
            <a:r>
              <a:rPr lang="en-US" altLang="en-US" sz="1800" dirty="0">
                <a:latin typeface="+mn-lt"/>
              </a:rPr>
              <a:t>Simulations with varying inputs reveal dependency on:</a:t>
            </a:r>
          </a:p>
          <a:p>
            <a:pPr lvl="1"/>
            <a:r>
              <a:rPr lang="en-US" altLang="en-US" sz="1800" dirty="0">
                <a:solidFill>
                  <a:schemeClr val="accent1">
                    <a:lumMod val="50000"/>
                  </a:schemeClr>
                </a:solidFill>
                <a:latin typeface="+mn-lt"/>
              </a:rPr>
              <a:t>Core pressure </a:t>
            </a:r>
            <a:r>
              <a:rPr lang="en-US" altLang="en-US" sz="1800" dirty="0">
                <a:latin typeface="+mn-lt"/>
                <a:sym typeface="Wingdings" panose="05000000000000000000" pitchFamily="2" charset="2"/>
              </a:rPr>
              <a:t> drives the mode, more flux pumping,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 1</a:t>
            </a:r>
          </a:p>
          <a:p>
            <a:pPr lvl="1"/>
            <a:r>
              <a:rPr lang="en-US" altLang="en-US" sz="1800" dirty="0">
                <a:solidFill>
                  <a:schemeClr val="accent1">
                    <a:lumMod val="50000"/>
                  </a:schemeClr>
                </a:solidFill>
                <a:latin typeface="+mn-lt"/>
                <a:sym typeface="Wingdings" panose="05000000000000000000" pitchFamily="2" charset="2"/>
              </a:rPr>
              <a:t>Current peaking </a:t>
            </a:r>
            <a:r>
              <a:rPr lang="en-US" altLang="en-US" sz="1800" dirty="0">
                <a:latin typeface="+mn-lt"/>
                <a:sym typeface="Wingdings" panose="05000000000000000000" pitchFamily="2" charset="2"/>
              </a:rPr>
              <a:t> drives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under 1. If too peaked, FP not sufficient to keep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at unity</a:t>
            </a:r>
          </a:p>
        </p:txBody>
      </p:sp>
      <p:sp>
        <p:nvSpPr>
          <p:cNvPr id="13" name="Rectangle 10">
            <a:extLst>
              <a:ext uri="{FF2B5EF4-FFF2-40B4-BE49-F238E27FC236}">
                <a16:creationId xmlns:a16="http://schemas.microsoft.com/office/drawing/2014/main" id="{51F626C6-64EE-4E95-BB9D-351A38BD6D78}"/>
              </a:ext>
            </a:extLst>
          </p:cNvPr>
          <p:cNvSpPr>
            <a:spLocks noChangeArrowheads="1"/>
          </p:cNvSpPr>
          <p:nvPr/>
        </p:nvSpPr>
        <p:spPr bwMode="auto">
          <a:xfrm>
            <a:off x="7149558" y="1194413"/>
            <a:ext cx="131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en-US"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rPr>
              <a:t>[Krebs, </a:t>
            </a:r>
            <a:r>
              <a:rPr kumimoji="0" lang="de-DE" altLang="en-US" sz="1200" b="1" i="0" u="none" strike="noStrike" kern="0" cap="none" spc="0" normalizeH="0" baseline="0" noProof="0" dirty="0" err="1">
                <a:ln>
                  <a:noFill/>
                </a:ln>
                <a:solidFill>
                  <a:srgbClr val="000000"/>
                </a:solidFill>
                <a:effectLst/>
                <a:uLnTx/>
                <a:uFillTx/>
                <a:latin typeface="+mn-lt"/>
                <a:ea typeface="ＭＳ Ｐゴシック" panose="020B0600070205080204" pitchFamily="34" charset="-128"/>
              </a:rPr>
              <a:t>PoP</a:t>
            </a:r>
            <a:r>
              <a:rPr kumimoji="0" lang="de-DE" altLang="en-US"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rPr>
              <a:t> 2017]</a:t>
            </a:r>
            <a:endParaRPr kumimoji="0" lang="de-DE" altLang="de-DE"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endParaRPr>
          </a:p>
        </p:txBody>
      </p:sp>
      <p:sp>
        <p:nvSpPr>
          <p:cNvPr id="20" name="Rectangle 10">
            <a:extLst>
              <a:ext uri="{FF2B5EF4-FFF2-40B4-BE49-F238E27FC236}">
                <a16:creationId xmlns:a16="http://schemas.microsoft.com/office/drawing/2014/main" id="{B53E89E0-7670-402D-8F5E-F38162B83D7D}"/>
              </a:ext>
            </a:extLst>
          </p:cNvPr>
          <p:cNvSpPr>
            <a:spLocks noChangeArrowheads="1"/>
          </p:cNvSpPr>
          <p:nvPr/>
        </p:nvSpPr>
        <p:spPr bwMode="auto">
          <a:xfrm>
            <a:off x="4939412" y="5603086"/>
            <a:ext cx="1128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en-US"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[Krebs, </a:t>
            </a:r>
            <a:r>
              <a:rPr kumimoji="0" lang="de-DE" altLang="en-US" sz="1000" b="1" i="0" u="none" strike="noStrike" kern="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rPr>
              <a:t>PoP</a:t>
            </a:r>
            <a:r>
              <a:rPr kumimoji="0" lang="de-DE" altLang="en-US"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 2017]</a:t>
            </a:r>
            <a:endParaRPr kumimoji="0" lang="de-DE" altLang="de-DE"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2671978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7A41376-4722-437C-850D-06F0DFC44BA7}"/>
              </a:ext>
            </a:extLst>
          </p:cNvPr>
          <p:cNvPicPr>
            <a:picLocks noChangeAspect="1"/>
          </p:cNvPicPr>
          <p:nvPr/>
        </p:nvPicPr>
        <p:blipFill>
          <a:blip r:embed="rId2"/>
          <a:stretch>
            <a:fillRect/>
          </a:stretch>
        </p:blipFill>
        <p:spPr>
          <a:xfrm>
            <a:off x="1471033" y="2979395"/>
            <a:ext cx="4671042" cy="3228090"/>
          </a:xfrm>
          <a:prstGeom prst="rect">
            <a:avLst/>
          </a:prstGeom>
        </p:spPr>
      </p:pic>
      <p:sp>
        <p:nvSpPr>
          <p:cNvPr id="17" name="TextBox 32">
            <a:extLst>
              <a:ext uri="{FF2B5EF4-FFF2-40B4-BE49-F238E27FC236}">
                <a16:creationId xmlns:a16="http://schemas.microsoft.com/office/drawing/2014/main" id="{D0810747-2405-40B8-8956-30E9CC143632}"/>
              </a:ext>
            </a:extLst>
          </p:cNvPr>
          <p:cNvSpPr txBox="1"/>
          <p:nvPr/>
        </p:nvSpPr>
        <p:spPr>
          <a:xfrm rot="16200000">
            <a:off x="-383243" y="4387656"/>
            <a:ext cx="3386761" cy="369332"/>
          </a:xfrm>
          <a:prstGeom prst="rect">
            <a:avLst/>
          </a:prstGeom>
          <a:noFill/>
        </p:spPr>
        <p:txBody>
          <a:bodyPr wrap="none">
            <a:spAutoFit/>
          </a:bodyPr>
          <a:lstStyle/>
          <a:p>
            <a:pPr defTabSz="914400" eaLnBrk="0" fontAlgn="base" hangingPunct="0">
              <a:spcBef>
                <a:spcPct val="0"/>
              </a:spcBef>
              <a:spcAft>
                <a:spcPct val="0"/>
              </a:spcAft>
              <a:defRPr/>
            </a:pPr>
            <a:r>
              <a:rPr lang="de-DE" b="1" dirty="0">
                <a:solidFill>
                  <a:srgbClr val="2D2DB9"/>
                </a:solidFill>
                <a:latin typeface="Calibri" panose="020F0502020204030204" pitchFamily="34" charset="0"/>
                <a:ea typeface="ＭＳ Ｐゴシック" panose="020B0600070205080204" pitchFamily="34" charset="-128"/>
              </a:rPr>
              <a:t>Electric field created by the mode</a:t>
            </a:r>
          </a:p>
        </p:txBody>
      </p:sp>
      <p:sp>
        <p:nvSpPr>
          <p:cNvPr id="18" name="TextBox 33">
            <a:extLst>
              <a:ext uri="{FF2B5EF4-FFF2-40B4-BE49-F238E27FC236}">
                <a16:creationId xmlns:a16="http://schemas.microsoft.com/office/drawing/2014/main" id="{CC62BF00-BC20-4524-A332-AD3089AB0167}"/>
              </a:ext>
            </a:extLst>
          </p:cNvPr>
          <p:cNvSpPr txBox="1"/>
          <p:nvPr/>
        </p:nvSpPr>
        <p:spPr>
          <a:xfrm>
            <a:off x="2224583" y="6180530"/>
            <a:ext cx="3484737" cy="369332"/>
          </a:xfrm>
          <a:prstGeom prst="rect">
            <a:avLst/>
          </a:prstGeom>
          <a:noFill/>
        </p:spPr>
        <p:txBody>
          <a:bodyPr wrap="none">
            <a:spAutoFit/>
          </a:bodyPr>
          <a:lstStyle/>
          <a:p>
            <a:pPr defTabSz="914400" eaLnBrk="0" fontAlgn="base" hangingPunct="0">
              <a:spcBef>
                <a:spcPct val="0"/>
              </a:spcBef>
              <a:spcAft>
                <a:spcPct val="0"/>
              </a:spcAft>
              <a:defRPr/>
            </a:pPr>
            <a:r>
              <a:rPr lang="de-DE" b="1" dirty="0">
                <a:solidFill>
                  <a:srgbClr val="2D2DB9"/>
                </a:solidFill>
                <a:latin typeface="Calibri" panose="020F0502020204030204" pitchFamily="34" charset="0"/>
                <a:ea typeface="ＭＳ Ｐゴシック" panose="020B0600070205080204" pitchFamily="34" charset="-128"/>
              </a:rPr>
              <a:t>Electric field needed to keep q</a:t>
            </a:r>
            <a:r>
              <a:rPr lang="de-DE" b="1" baseline="-25000" dirty="0">
                <a:solidFill>
                  <a:srgbClr val="2D2DB9"/>
                </a:solidFill>
                <a:latin typeface="Calibri" panose="020F0502020204030204" pitchFamily="34" charset="0"/>
                <a:ea typeface="ＭＳ Ｐゴシック" panose="020B0600070205080204" pitchFamily="34" charset="-128"/>
              </a:rPr>
              <a:t>0</a:t>
            </a:r>
            <a:r>
              <a:rPr lang="de-DE" b="1" dirty="0">
                <a:solidFill>
                  <a:srgbClr val="2D2DB9"/>
                </a:solidFill>
                <a:latin typeface="Calibri" panose="020F0502020204030204" pitchFamily="34" charset="0"/>
                <a:ea typeface="ＭＳ Ｐゴシック" panose="020B0600070205080204" pitchFamily="34" charset="-128"/>
              </a:rPr>
              <a:t> ~ 1</a:t>
            </a:r>
          </a:p>
        </p:txBody>
      </p:sp>
      <p:sp>
        <p:nvSpPr>
          <p:cNvPr id="19" name="TextBox 39">
            <a:extLst>
              <a:ext uri="{FF2B5EF4-FFF2-40B4-BE49-F238E27FC236}">
                <a16:creationId xmlns:a16="http://schemas.microsoft.com/office/drawing/2014/main" id="{BE1FD8D4-3E9D-47AD-BAFC-295F1963FC8A}"/>
              </a:ext>
            </a:extLst>
          </p:cNvPr>
          <p:cNvSpPr txBox="1"/>
          <p:nvPr/>
        </p:nvSpPr>
        <p:spPr>
          <a:xfrm>
            <a:off x="3523198" y="2690258"/>
            <a:ext cx="1126117" cy="462064"/>
          </a:xfrm>
          <a:prstGeom prst="rect">
            <a:avLst/>
          </a:prstGeom>
          <a:noFill/>
        </p:spPr>
        <p:txBody>
          <a:bodyPr wrap="square">
            <a:spAutoFit/>
          </a:bodyPr>
          <a:lstStyle/>
          <a:p>
            <a:r>
              <a:rPr kumimoji="0" lang="de-DE" altLang="en-US" sz="1600" b="1" i="0" u="none" strike="noStrike" kern="1200" cap="none" spc="0" normalizeH="0" baseline="0" noProof="0" dirty="0">
                <a:ln>
                  <a:noFill/>
                </a:ln>
                <a:solidFill>
                  <a:srgbClr val="000000"/>
                </a:solidFill>
                <a:effectLst/>
                <a:uLnTx/>
                <a:uFillTx/>
                <a:latin typeface="Arial Narrow"/>
                <a:ea typeface="+mn-ea"/>
                <a:cs typeface="+mn-cs"/>
              </a:rPr>
              <a:t>Theory</a:t>
            </a:r>
            <a:endParaRPr lang="en-US" dirty="0"/>
          </a:p>
        </p:txBody>
      </p:sp>
      <p:sp>
        <p:nvSpPr>
          <p:cNvPr id="6" name="Titel 5">
            <a:extLst>
              <a:ext uri="{FF2B5EF4-FFF2-40B4-BE49-F238E27FC236}">
                <a16:creationId xmlns:a16="http://schemas.microsoft.com/office/drawing/2014/main" id="{812F6A95-EFA8-3825-0C25-516866E9EDC6}"/>
              </a:ext>
            </a:extLst>
          </p:cNvPr>
          <p:cNvSpPr>
            <a:spLocks noGrp="1"/>
          </p:cNvSpPr>
          <p:nvPr>
            <p:ph type="title"/>
          </p:nvPr>
        </p:nvSpPr>
        <p:spPr/>
        <p:txBody>
          <a:bodyPr/>
          <a:lstStyle/>
          <a:p>
            <a:r>
              <a:rPr lang="en-GB" dirty="0"/>
              <a:t>Flux Pumping: Theoretical Background</a:t>
            </a:r>
          </a:p>
        </p:txBody>
      </p:sp>
      <p:sp>
        <p:nvSpPr>
          <p:cNvPr id="4" name="Fußzeilenplatzhalter 3">
            <a:extLst>
              <a:ext uri="{FF2B5EF4-FFF2-40B4-BE49-F238E27FC236}">
                <a16:creationId xmlns:a16="http://schemas.microsoft.com/office/drawing/2014/main" id="{CE987DB4-3CBB-EC99-1CCC-BFE27AB791D2}"/>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DC33FAC3-8D67-1CB4-EC36-18C58318F4BD}"/>
              </a:ext>
            </a:extLst>
          </p:cNvPr>
          <p:cNvSpPr>
            <a:spLocks noGrp="1"/>
          </p:cNvSpPr>
          <p:nvPr>
            <p:ph type="sldNum" sz="quarter" idx="12"/>
          </p:nvPr>
        </p:nvSpPr>
        <p:spPr/>
        <p:txBody>
          <a:bodyPr/>
          <a:lstStyle/>
          <a:p>
            <a:fld id="{ECE691D0-CC49-4FC7-9C4D-6112B0CB3A76}" type="slidenum">
              <a:rPr lang="de-DE" smtClean="0"/>
              <a:pPr/>
              <a:t>4</a:t>
            </a:fld>
            <a:endParaRPr lang="de-DE" dirty="0"/>
          </a:p>
        </p:txBody>
      </p:sp>
      <p:sp>
        <p:nvSpPr>
          <p:cNvPr id="15" name="TextBox 1">
            <a:extLst>
              <a:ext uri="{FF2B5EF4-FFF2-40B4-BE49-F238E27FC236}">
                <a16:creationId xmlns:a16="http://schemas.microsoft.com/office/drawing/2014/main" id="{3D342E11-7181-3914-195F-6914291ABC66}"/>
              </a:ext>
            </a:extLst>
          </p:cNvPr>
          <p:cNvSpPr txBox="1">
            <a:spLocks noChangeArrowheads="1"/>
          </p:cNvSpPr>
          <p:nvPr/>
        </p:nvSpPr>
        <p:spPr bwMode="auto">
          <a:xfrm>
            <a:off x="691659" y="1088302"/>
            <a:ext cx="9443804" cy="162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800" b="0" i="0" kern="600" spc="40" baseline="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lnSpc>
                <a:spcPct val="120000"/>
              </a:lnSpc>
              <a:spcBef>
                <a:spcPts val="600"/>
              </a:spcBef>
              <a:spcAft>
                <a:spcPts val="0"/>
              </a:spcAft>
              <a:buFont typeface="Arial" panose="020B0604020202020204" pitchFamily="34" charset="0"/>
              <a:buNone/>
              <a:defRPr sz="800" b="1" kern="600" spc="40" baseline="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lnSpc>
                <a:spcPct val="120000"/>
              </a:lnSpc>
              <a:spcBef>
                <a:spcPts val="600"/>
              </a:spcBef>
              <a:buFont typeface="Arial" panose="020B0604020202020204" pitchFamily="34" charset="0"/>
              <a:buChar char="•"/>
              <a:defRPr sz="800" b="1" kern="400" spc="40" baseline="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lnSpc>
                <a:spcPct val="120000"/>
              </a:lnSpc>
              <a:spcBef>
                <a:spcPts val="600"/>
              </a:spcBef>
              <a:buFont typeface="Arial" panose="020B0604020202020204" pitchFamily="34" charset="0"/>
              <a:buChar char="•"/>
              <a:defRPr sz="800" kern="600" spc="40" baseline="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lnSpc>
                <a:spcPct val="120000"/>
              </a:lnSpc>
              <a:spcBef>
                <a:spcPts val="600"/>
              </a:spcBef>
              <a:buFont typeface="Arial" panose="020B0604020202020204" pitchFamily="34" charset="0"/>
              <a:buChar char="•"/>
              <a:defRPr lang="de-DE" sz="800" b="0" i="0" kern="600" spc="40" baseline="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lnSpc>
                <a:spcPct val="100000"/>
              </a:lnSpc>
              <a:spcBef>
                <a:spcPct val="0"/>
              </a:spcBef>
              <a:spcAft>
                <a:spcPct val="0"/>
              </a:spcAft>
              <a:buClr>
                <a:schemeClr val="tx1"/>
              </a:buClr>
              <a:buSzPct val="110000"/>
              <a:buFont typeface="Symbol" panose="05050102010706020507" pitchFamily="18" charset="2"/>
              <a:buChar char=""/>
              <a:defRPr sz="800" b="0" i="0" kern="600" spc="40" baseline="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lnSpc>
                <a:spcPct val="100000"/>
              </a:lnSpc>
              <a:spcBef>
                <a:spcPct val="0"/>
              </a:spcBef>
              <a:spcAft>
                <a:spcPct val="0"/>
              </a:spcAft>
              <a:buClr>
                <a:schemeClr val="tx2"/>
              </a:buClr>
              <a:buFont typeface="Wingdings 3" panose="05040102010807070707" pitchFamily="18" charset="2"/>
              <a:buChar char=""/>
              <a:defRPr sz="800" b="0" i="1" kern="600" spc="40" baseline="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lnSpc>
                <a:spcPct val="100000"/>
              </a:lnSpc>
              <a:spcBef>
                <a:spcPct val="0"/>
              </a:spcBef>
              <a:spcAft>
                <a:spcPct val="0"/>
              </a:spcAft>
              <a:buSzPct val="110000"/>
              <a:buFont typeface=".SF NS Symbols Regular"/>
              <a:buNone/>
              <a:defRPr sz="800" b="0" i="1" kern="600" spc="120" baseline="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lnSpc>
                <a:spcPts val="1100"/>
              </a:lnSpc>
              <a:spcBef>
                <a:spcPct val="0"/>
              </a:spcBef>
              <a:spcAft>
                <a:spcPct val="0"/>
              </a:spcAft>
              <a:buFont typeface="Arial" panose="020B0604020202020204" pitchFamily="34" charset="0"/>
              <a:buNone/>
              <a:defRPr sz="800" b="0" i="1" kern="600" spc="120" baseline="0">
                <a:solidFill>
                  <a:schemeClr val="tx1"/>
                </a:solidFill>
                <a:latin typeface="Arial" panose="020B0604020202020204" pitchFamily="34" charset="0"/>
                <a:ea typeface="ＭＳ Ｐゴシック" panose="020B0600070205080204" pitchFamily="34" charset="-128"/>
                <a:cs typeface="+mn-cs"/>
              </a:defRPr>
            </a:lvl9pPr>
          </a:lstStyle>
          <a:p>
            <a:r>
              <a:rPr lang="en-US" altLang="en-US" sz="1800" dirty="0">
                <a:latin typeface="+mn-lt"/>
              </a:rPr>
              <a:t>Magnetic flux pumping with 1/1 mode investigated theoretically</a:t>
            </a:r>
            <a:endParaRPr lang="en-US" altLang="de-DE" sz="1800" kern="0" spc="0" dirty="0">
              <a:solidFill>
                <a:srgbClr val="000000"/>
              </a:solidFill>
              <a:latin typeface="+mn-lt"/>
            </a:endParaRPr>
          </a:p>
          <a:p>
            <a:r>
              <a:rPr lang="en-US" altLang="en-US" sz="1800" dirty="0">
                <a:latin typeface="+mn-lt"/>
              </a:rPr>
              <a:t>Simulations with varying inputs reveal dependency on:</a:t>
            </a:r>
          </a:p>
          <a:p>
            <a:pPr lvl="1"/>
            <a:r>
              <a:rPr lang="en-US" altLang="en-US" sz="1800" dirty="0">
                <a:solidFill>
                  <a:schemeClr val="accent1">
                    <a:lumMod val="50000"/>
                  </a:schemeClr>
                </a:solidFill>
                <a:latin typeface="+mn-lt"/>
              </a:rPr>
              <a:t>Core pressure </a:t>
            </a:r>
            <a:r>
              <a:rPr lang="en-US" altLang="en-US" sz="1800" dirty="0">
                <a:latin typeface="+mn-lt"/>
                <a:sym typeface="Wingdings" panose="05000000000000000000" pitchFamily="2" charset="2"/>
              </a:rPr>
              <a:t> drives the mode, more flux pumping,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 1</a:t>
            </a:r>
          </a:p>
          <a:p>
            <a:pPr lvl="1"/>
            <a:r>
              <a:rPr lang="en-US" altLang="en-US" sz="1800" dirty="0">
                <a:solidFill>
                  <a:schemeClr val="accent1">
                    <a:lumMod val="50000"/>
                  </a:schemeClr>
                </a:solidFill>
                <a:latin typeface="+mn-lt"/>
                <a:sym typeface="Wingdings" panose="05000000000000000000" pitchFamily="2" charset="2"/>
              </a:rPr>
              <a:t>Current peaking </a:t>
            </a:r>
            <a:r>
              <a:rPr lang="en-US" altLang="en-US" sz="1800" dirty="0">
                <a:latin typeface="+mn-lt"/>
                <a:sym typeface="Wingdings" panose="05000000000000000000" pitchFamily="2" charset="2"/>
              </a:rPr>
              <a:t> drives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under 1. If too peaked, FP not sufficient to keep </a:t>
            </a:r>
            <a:r>
              <a:rPr lang="en-US" altLang="en-US" sz="1800" i="1" dirty="0">
                <a:latin typeface="+mn-lt"/>
                <a:sym typeface="Wingdings" panose="05000000000000000000" pitchFamily="2" charset="2"/>
              </a:rPr>
              <a:t>q</a:t>
            </a:r>
            <a:r>
              <a:rPr lang="en-US" altLang="en-US" sz="1800" baseline="-25000" dirty="0">
                <a:latin typeface="+mn-lt"/>
                <a:sym typeface="Wingdings" panose="05000000000000000000" pitchFamily="2" charset="2"/>
              </a:rPr>
              <a:t>0</a:t>
            </a:r>
            <a:r>
              <a:rPr lang="en-US" altLang="en-US" sz="1800" dirty="0">
                <a:latin typeface="+mn-lt"/>
                <a:sym typeface="Wingdings" panose="05000000000000000000" pitchFamily="2" charset="2"/>
              </a:rPr>
              <a:t> at unity</a:t>
            </a:r>
          </a:p>
        </p:txBody>
      </p:sp>
      <p:sp>
        <p:nvSpPr>
          <p:cNvPr id="13" name="Rectangle 10">
            <a:extLst>
              <a:ext uri="{FF2B5EF4-FFF2-40B4-BE49-F238E27FC236}">
                <a16:creationId xmlns:a16="http://schemas.microsoft.com/office/drawing/2014/main" id="{51F626C6-64EE-4E95-BB9D-351A38BD6D78}"/>
              </a:ext>
            </a:extLst>
          </p:cNvPr>
          <p:cNvSpPr>
            <a:spLocks noChangeArrowheads="1"/>
          </p:cNvSpPr>
          <p:nvPr/>
        </p:nvSpPr>
        <p:spPr bwMode="auto">
          <a:xfrm>
            <a:off x="7149558" y="1194413"/>
            <a:ext cx="131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en-US"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rPr>
              <a:t>[Krebs, </a:t>
            </a:r>
            <a:r>
              <a:rPr kumimoji="0" lang="de-DE" altLang="en-US" sz="1200" b="1" i="0" u="none" strike="noStrike" kern="0" cap="none" spc="0" normalizeH="0" baseline="0" noProof="0" dirty="0" err="1">
                <a:ln>
                  <a:noFill/>
                </a:ln>
                <a:solidFill>
                  <a:srgbClr val="000000"/>
                </a:solidFill>
                <a:effectLst/>
                <a:uLnTx/>
                <a:uFillTx/>
                <a:latin typeface="+mn-lt"/>
                <a:ea typeface="ＭＳ Ｐゴシック" panose="020B0600070205080204" pitchFamily="34" charset="-128"/>
              </a:rPr>
              <a:t>PoP</a:t>
            </a:r>
            <a:r>
              <a:rPr kumimoji="0" lang="de-DE" altLang="en-US"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rPr>
              <a:t> 2017]</a:t>
            </a:r>
            <a:endParaRPr kumimoji="0" lang="de-DE" altLang="de-DE" sz="1200" b="1" i="0" u="none" strike="noStrike" kern="0" cap="none" spc="0" normalizeH="0" baseline="0" noProof="0" dirty="0">
              <a:ln>
                <a:noFill/>
              </a:ln>
              <a:solidFill>
                <a:srgbClr val="000000"/>
              </a:solidFill>
              <a:effectLst/>
              <a:uLnTx/>
              <a:uFillTx/>
              <a:latin typeface="+mn-lt"/>
              <a:ea typeface="ＭＳ Ｐゴシック" panose="020B0600070205080204" pitchFamily="34" charset="-128"/>
            </a:endParaRPr>
          </a:p>
        </p:txBody>
      </p:sp>
      <p:sp>
        <p:nvSpPr>
          <p:cNvPr id="20" name="Rectangle 10">
            <a:extLst>
              <a:ext uri="{FF2B5EF4-FFF2-40B4-BE49-F238E27FC236}">
                <a16:creationId xmlns:a16="http://schemas.microsoft.com/office/drawing/2014/main" id="{B53E89E0-7670-402D-8F5E-F38162B83D7D}"/>
              </a:ext>
            </a:extLst>
          </p:cNvPr>
          <p:cNvSpPr>
            <a:spLocks noChangeArrowheads="1"/>
          </p:cNvSpPr>
          <p:nvPr/>
        </p:nvSpPr>
        <p:spPr bwMode="auto">
          <a:xfrm>
            <a:off x="4939412" y="5603086"/>
            <a:ext cx="112883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altLang="en-US"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[Krebs, </a:t>
            </a:r>
            <a:r>
              <a:rPr kumimoji="0" lang="de-DE" altLang="en-US" sz="1000" b="1" i="0" u="none" strike="noStrike" kern="0" cap="none" spc="0" normalizeH="0" baseline="0" noProof="0" dirty="0" err="1">
                <a:ln>
                  <a:noFill/>
                </a:ln>
                <a:solidFill>
                  <a:srgbClr val="000000"/>
                </a:solidFill>
                <a:effectLst/>
                <a:uLnTx/>
                <a:uFillTx/>
                <a:latin typeface="Calibri" panose="020F0502020204030204" pitchFamily="34" charset="0"/>
                <a:ea typeface="ＭＳ Ｐゴシック" panose="020B0600070205080204" pitchFamily="34" charset="-128"/>
              </a:rPr>
              <a:t>PoP</a:t>
            </a:r>
            <a:r>
              <a:rPr kumimoji="0" lang="de-DE" altLang="en-US"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rPr>
              <a:t> 2017]</a:t>
            </a:r>
            <a:endParaRPr kumimoji="0" lang="de-DE" altLang="de-DE" sz="1000" b="1" i="0" u="none" strike="noStrike" kern="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endParaRPr>
          </a:p>
        </p:txBody>
      </p:sp>
      <p:pic>
        <p:nvPicPr>
          <p:cNvPr id="21" name="Picture 20">
            <a:extLst>
              <a:ext uri="{FF2B5EF4-FFF2-40B4-BE49-F238E27FC236}">
                <a16:creationId xmlns:a16="http://schemas.microsoft.com/office/drawing/2014/main" id="{646A35A2-A686-46EC-8C7B-3164F845F584}"/>
              </a:ext>
            </a:extLst>
          </p:cNvPr>
          <p:cNvPicPr>
            <a:picLocks noChangeAspect="1"/>
          </p:cNvPicPr>
          <p:nvPr/>
        </p:nvPicPr>
        <p:blipFill>
          <a:blip r:embed="rId3"/>
          <a:stretch>
            <a:fillRect/>
          </a:stretch>
        </p:blipFill>
        <p:spPr>
          <a:xfrm>
            <a:off x="6762621" y="2933451"/>
            <a:ext cx="4397048" cy="3323466"/>
          </a:xfrm>
          <a:prstGeom prst="rect">
            <a:avLst/>
          </a:prstGeom>
        </p:spPr>
      </p:pic>
      <p:sp>
        <p:nvSpPr>
          <p:cNvPr id="22" name="TextBox 40">
            <a:extLst>
              <a:ext uri="{FF2B5EF4-FFF2-40B4-BE49-F238E27FC236}">
                <a16:creationId xmlns:a16="http://schemas.microsoft.com/office/drawing/2014/main" id="{7E1A8A13-FAED-4ABC-9E1F-7FDCA9F325D5}"/>
              </a:ext>
            </a:extLst>
          </p:cNvPr>
          <p:cNvSpPr txBox="1"/>
          <p:nvPr/>
        </p:nvSpPr>
        <p:spPr>
          <a:xfrm>
            <a:off x="8643983" y="2638644"/>
            <a:ext cx="1606416" cy="462064"/>
          </a:xfrm>
          <a:prstGeom prst="rect">
            <a:avLst/>
          </a:prstGeom>
          <a:noFill/>
        </p:spPr>
        <p:txBody>
          <a:bodyPr wrap="square">
            <a:spAutoFit/>
          </a:bodyPr>
          <a:lstStyle/>
          <a:p>
            <a:r>
              <a:rPr kumimoji="0" lang="de-DE" altLang="en-US" sz="1600" b="1" i="0" u="none" strike="noStrike" kern="1200" cap="none" spc="0" normalizeH="0" baseline="0" noProof="0" dirty="0">
                <a:ln>
                  <a:noFill/>
                </a:ln>
                <a:solidFill>
                  <a:srgbClr val="000000"/>
                </a:solidFill>
                <a:effectLst/>
                <a:uLnTx/>
                <a:uFillTx/>
                <a:latin typeface="Arial Narrow"/>
                <a:ea typeface="+mn-ea"/>
                <a:cs typeface="+mn-cs"/>
              </a:rPr>
              <a:t>Experiment</a:t>
            </a:r>
            <a:endParaRPr lang="en-US" dirty="0"/>
          </a:p>
        </p:txBody>
      </p:sp>
      <p:sp>
        <p:nvSpPr>
          <p:cNvPr id="23" name="Rectangle 1">
            <a:extLst>
              <a:ext uri="{FF2B5EF4-FFF2-40B4-BE49-F238E27FC236}">
                <a16:creationId xmlns:a16="http://schemas.microsoft.com/office/drawing/2014/main" id="{5F74C1A1-B0AC-4C8A-B652-78D7490E189F}"/>
              </a:ext>
            </a:extLst>
          </p:cNvPr>
          <p:cNvSpPr>
            <a:spLocks noChangeArrowheads="1"/>
          </p:cNvSpPr>
          <p:nvPr/>
        </p:nvSpPr>
        <p:spPr bwMode="auto">
          <a:xfrm>
            <a:off x="9243225" y="5603086"/>
            <a:ext cx="128753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r>
              <a:rPr lang="de-DE" altLang="en-US" sz="1000" b="1" dirty="0">
                <a:latin typeface="Calibri" panose="020F0502020204030204" pitchFamily="34" charset="0"/>
              </a:rPr>
              <a:t>[Burckhart, NF 2023]</a:t>
            </a:r>
            <a:endParaRPr lang="de-DE" altLang="de-DE" sz="1000" b="1" dirty="0">
              <a:latin typeface="Calibri" panose="020F0502020204030204" pitchFamily="34" charset="0"/>
            </a:endParaRPr>
          </a:p>
        </p:txBody>
      </p:sp>
      <p:sp>
        <p:nvSpPr>
          <p:cNvPr id="24" name="TextBox 23">
            <a:extLst>
              <a:ext uri="{FF2B5EF4-FFF2-40B4-BE49-F238E27FC236}">
                <a16:creationId xmlns:a16="http://schemas.microsoft.com/office/drawing/2014/main" id="{176589DD-09A3-48F6-95ED-2D05C695AF48}"/>
              </a:ext>
            </a:extLst>
          </p:cNvPr>
          <p:cNvSpPr txBox="1"/>
          <p:nvPr/>
        </p:nvSpPr>
        <p:spPr>
          <a:xfrm>
            <a:off x="7181841" y="2878941"/>
            <a:ext cx="908989" cy="546076"/>
          </a:xfrm>
          <a:prstGeom prst="rect">
            <a:avLst/>
          </a:prstGeom>
          <a:noFill/>
        </p:spPr>
        <p:txBody>
          <a:bodyPr wrap="none" rtlCol="0">
            <a:spAutoFit/>
          </a:bodyPr>
          <a:lstStyle/>
          <a:p>
            <a:pPr algn="l"/>
            <a:r>
              <a:rPr lang="en-US" sz="2000" b="1" dirty="0"/>
              <a:t>AUG</a:t>
            </a:r>
          </a:p>
        </p:txBody>
      </p:sp>
      <p:sp>
        <p:nvSpPr>
          <p:cNvPr id="25" name="TextBox 1">
            <a:extLst>
              <a:ext uri="{FF2B5EF4-FFF2-40B4-BE49-F238E27FC236}">
                <a16:creationId xmlns:a16="http://schemas.microsoft.com/office/drawing/2014/main" id="{E779B2F0-942D-4FFC-B8B7-2F638646F2B5}"/>
              </a:ext>
            </a:extLst>
          </p:cNvPr>
          <p:cNvSpPr txBox="1">
            <a:spLocks noChangeArrowheads="1"/>
          </p:cNvSpPr>
          <p:nvPr/>
        </p:nvSpPr>
        <p:spPr bwMode="auto">
          <a:xfrm>
            <a:off x="7281532" y="6182392"/>
            <a:ext cx="427118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800">
                <a:solidFill>
                  <a:schemeClr val="tx1"/>
                </a:solidFill>
                <a:latin typeface="Arial" panose="020B0604020202020204" pitchFamily="34" charset="0"/>
                <a:ea typeface="ＭＳ Ｐゴシック" panose="020B0600070205080204" pitchFamily="34" charset="-128"/>
              </a:defRPr>
            </a:lvl1pPr>
            <a:lvl2pPr marL="742950" indent="-285750">
              <a:defRPr sz="800">
                <a:solidFill>
                  <a:schemeClr val="tx1"/>
                </a:solidFill>
                <a:latin typeface="Arial" panose="020B0604020202020204" pitchFamily="34" charset="0"/>
                <a:ea typeface="ＭＳ Ｐゴシック" panose="020B0600070205080204" pitchFamily="34" charset="-128"/>
              </a:defRPr>
            </a:lvl2pPr>
            <a:lvl3pPr marL="1143000" indent="-228600">
              <a:defRPr sz="800">
                <a:solidFill>
                  <a:schemeClr val="tx1"/>
                </a:solidFill>
                <a:latin typeface="Arial" panose="020B0604020202020204" pitchFamily="34" charset="0"/>
                <a:ea typeface="ＭＳ Ｐゴシック" panose="020B0600070205080204" pitchFamily="34" charset="-128"/>
              </a:defRPr>
            </a:lvl3pPr>
            <a:lvl4pPr marL="1600200" indent="-228600">
              <a:defRPr sz="800">
                <a:solidFill>
                  <a:schemeClr val="tx1"/>
                </a:solidFill>
                <a:latin typeface="Arial" panose="020B0604020202020204" pitchFamily="34" charset="0"/>
                <a:ea typeface="ＭＳ Ｐゴシック" panose="020B0600070205080204" pitchFamily="34" charset="-128"/>
              </a:defRPr>
            </a:lvl4pPr>
            <a:lvl5pPr marL="2057400" indent="-228600">
              <a:defRPr sz="8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800">
                <a:solidFill>
                  <a:schemeClr val="tx1"/>
                </a:solidFill>
                <a:latin typeface="Arial" panose="020B0604020202020204" pitchFamily="34" charset="0"/>
                <a:ea typeface="ＭＳ Ｐゴシック" panose="020B0600070205080204" pitchFamily="34" charset="-128"/>
              </a:defRPr>
            </a:lvl9pPr>
          </a:lstStyle>
          <a:p>
            <a:r>
              <a:rPr lang="de-DE" altLang="de-DE" sz="1800" b="1" dirty="0">
                <a:solidFill>
                  <a:srgbClr val="C00000"/>
                </a:solidFill>
                <a:latin typeface="Calibri" panose="020F0502020204030204" pitchFamily="34" charset="0"/>
              </a:rPr>
              <a:t>Co-</a:t>
            </a:r>
            <a:r>
              <a:rPr lang="de-DE" altLang="de-DE" sz="1800" b="1" dirty="0" err="1">
                <a:solidFill>
                  <a:srgbClr val="C00000"/>
                </a:solidFill>
                <a:latin typeface="Calibri" panose="020F0502020204030204" pitchFamily="34" charset="0"/>
              </a:rPr>
              <a:t>current</a:t>
            </a:r>
            <a:r>
              <a:rPr lang="de-DE" altLang="de-DE" sz="1800" b="1" dirty="0">
                <a:solidFill>
                  <a:srgbClr val="C00000"/>
                </a:solidFill>
                <a:latin typeface="Calibri" panose="020F0502020204030204" pitchFamily="34" charset="0"/>
              </a:rPr>
              <a:t> on-</a:t>
            </a:r>
            <a:r>
              <a:rPr lang="de-DE" altLang="de-DE" sz="1800" b="1" dirty="0" err="1">
                <a:solidFill>
                  <a:srgbClr val="C00000"/>
                </a:solidFill>
                <a:latin typeface="Calibri" panose="020F0502020204030204" pitchFamily="34" charset="0"/>
              </a:rPr>
              <a:t>axis</a:t>
            </a:r>
            <a:r>
              <a:rPr lang="de-DE" altLang="de-DE" sz="1800" b="1" dirty="0">
                <a:solidFill>
                  <a:srgbClr val="C00000"/>
                </a:solidFill>
                <a:latin typeface="Calibri" panose="020F0502020204030204" pitchFamily="34" charset="0"/>
              </a:rPr>
              <a:t> ECCD (</a:t>
            </a:r>
            <a:r>
              <a:rPr lang="de-DE" altLang="de-DE" sz="1800" b="1" dirty="0" err="1">
                <a:solidFill>
                  <a:srgbClr val="C00000"/>
                </a:solidFill>
                <a:latin typeface="Calibri" panose="020F0502020204030204" pitchFamily="34" charset="0"/>
              </a:rPr>
              <a:t>lowers</a:t>
            </a:r>
            <a:r>
              <a:rPr lang="de-DE" altLang="de-DE" sz="1800" b="1" dirty="0">
                <a:solidFill>
                  <a:srgbClr val="C00000"/>
                </a:solidFill>
                <a:latin typeface="Calibri" panose="020F0502020204030204" pitchFamily="34" charset="0"/>
              </a:rPr>
              <a:t> q</a:t>
            </a:r>
            <a:r>
              <a:rPr lang="de-DE" altLang="de-DE" sz="1800" b="1" baseline="-25000" dirty="0">
                <a:solidFill>
                  <a:srgbClr val="C00000"/>
                </a:solidFill>
                <a:latin typeface="Calibri" panose="020F0502020204030204" pitchFamily="34" charset="0"/>
              </a:rPr>
              <a:t>0</a:t>
            </a:r>
            <a:r>
              <a:rPr lang="de-DE" altLang="de-DE" sz="1800" b="1" dirty="0">
                <a:solidFill>
                  <a:srgbClr val="C00000"/>
                </a:solidFill>
                <a:latin typeface="Calibri" panose="020F0502020204030204" pitchFamily="34" charset="0"/>
              </a:rPr>
              <a:t>) </a:t>
            </a:r>
            <a:r>
              <a:rPr lang="de-DE" altLang="de-DE" sz="1800" b="1" dirty="0">
                <a:solidFill>
                  <a:srgbClr val="C00000"/>
                </a:solidFill>
                <a:latin typeface="Calibri" panose="020F0502020204030204" pitchFamily="34" charset="0"/>
                <a:sym typeface="Wingdings" panose="05000000000000000000" pitchFamily="2" charset="2"/>
              </a:rPr>
              <a:t></a:t>
            </a:r>
            <a:endParaRPr lang="de-DE" altLang="de-DE" sz="1800" b="1" dirty="0">
              <a:solidFill>
                <a:srgbClr val="C00000"/>
              </a:solidFill>
              <a:latin typeface="Calibri" panose="020F0502020204030204" pitchFamily="34" charset="0"/>
            </a:endParaRPr>
          </a:p>
        </p:txBody>
      </p:sp>
      <p:sp>
        <p:nvSpPr>
          <p:cNvPr id="2" name="TextBox 1">
            <a:extLst>
              <a:ext uri="{FF2B5EF4-FFF2-40B4-BE49-F238E27FC236}">
                <a16:creationId xmlns:a16="http://schemas.microsoft.com/office/drawing/2014/main" id="{35C775B8-4BE9-4E4D-927C-C68CACBB58EA}"/>
              </a:ext>
            </a:extLst>
          </p:cNvPr>
          <p:cNvSpPr txBox="1"/>
          <p:nvPr/>
        </p:nvSpPr>
        <p:spPr>
          <a:xfrm rot="16200000">
            <a:off x="6519290" y="4261419"/>
            <a:ext cx="412292" cy="369332"/>
          </a:xfrm>
          <a:prstGeom prst="rect">
            <a:avLst/>
          </a:prstGeom>
          <a:solidFill>
            <a:schemeClr val="bg1"/>
          </a:solidFill>
        </p:spPr>
        <p:txBody>
          <a:bodyPr wrap="none" rtlCol="0">
            <a:spAutoFit/>
          </a:bodyPr>
          <a:lstStyle/>
          <a:p>
            <a:pPr algn="l"/>
            <a:r>
              <a:rPr lang="el-GR" b="1" dirty="0"/>
              <a:t>β</a:t>
            </a:r>
            <a:r>
              <a:rPr lang="en-US" b="1" baseline="-25000" dirty="0"/>
              <a:t>N</a:t>
            </a:r>
          </a:p>
        </p:txBody>
      </p:sp>
    </p:spTree>
    <p:extLst>
      <p:ext uri="{BB962C8B-B14F-4D97-AF65-F5344CB8AC3E}">
        <p14:creationId xmlns:p14="http://schemas.microsoft.com/office/powerpoint/2010/main" val="165288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0E3EBB93-6824-8E58-FA5E-0869D7CE4DE5}"/>
              </a:ext>
            </a:extLst>
          </p:cNvPr>
          <p:cNvSpPr>
            <a:spLocks noGrp="1"/>
          </p:cNvSpPr>
          <p:nvPr>
            <p:ph type="title"/>
          </p:nvPr>
        </p:nvSpPr>
        <p:spPr/>
        <p:txBody>
          <a:bodyPr/>
          <a:lstStyle/>
          <a:p>
            <a:r>
              <a:rPr lang="en-GB" dirty="0"/>
              <a:t>Outline</a:t>
            </a:r>
          </a:p>
        </p:txBody>
      </p:sp>
      <p:sp>
        <p:nvSpPr>
          <p:cNvPr id="4" name="Fußzeilenplatzhalter 3">
            <a:extLst>
              <a:ext uri="{FF2B5EF4-FFF2-40B4-BE49-F238E27FC236}">
                <a16:creationId xmlns:a16="http://schemas.microsoft.com/office/drawing/2014/main" id="{3C2759DF-DBF2-4EE8-B6EB-718A4DCA1470}"/>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C9CFBF61-916C-15E5-6740-55BDE6D5FEA5}"/>
              </a:ext>
            </a:extLst>
          </p:cNvPr>
          <p:cNvSpPr>
            <a:spLocks noGrp="1"/>
          </p:cNvSpPr>
          <p:nvPr>
            <p:ph type="sldNum" sz="quarter" idx="12"/>
          </p:nvPr>
        </p:nvSpPr>
        <p:spPr/>
        <p:txBody>
          <a:bodyPr/>
          <a:lstStyle/>
          <a:p>
            <a:fld id="{ECE691D0-CC49-4FC7-9C4D-6112B0CB3A76}" type="slidenum">
              <a:rPr lang="de-DE" smtClean="0"/>
              <a:pPr/>
              <a:t>5</a:t>
            </a:fld>
            <a:endParaRPr lang="de-DE" dirty="0"/>
          </a:p>
        </p:txBody>
      </p:sp>
      <p:sp>
        <p:nvSpPr>
          <p:cNvPr id="2" name="Inhaltsplatzhalter 1">
            <a:extLst>
              <a:ext uri="{FF2B5EF4-FFF2-40B4-BE49-F238E27FC236}">
                <a16:creationId xmlns:a16="http://schemas.microsoft.com/office/drawing/2014/main" id="{9C50856C-F44C-4503-3597-3DF261290360}"/>
              </a:ext>
            </a:extLst>
          </p:cNvPr>
          <p:cNvSpPr>
            <a:spLocks noGrp="1"/>
          </p:cNvSpPr>
          <p:nvPr>
            <p:ph sz="quarter" idx="4294967295"/>
          </p:nvPr>
        </p:nvSpPr>
        <p:spPr>
          <a:xfrm>
            <a:off x="1438657" y="1609725"/>
            <a:ext cx="5766816" cy="2876931"/>
          </a:xfrm>
        </p:spPr>
        <p:txBody>
          <a:bodyPr>
            <a:normAutofit/>
          </a:bodyPr>
          <a:lstStyle/>
          <a:p>
            <a:pPr algn="ctr"/>
            <a:endParaRPr lang="en-GB" sz="2400" b="1" dirty="0">
              <a:solidFill>
                <a:srgbClr val="005555"/>
              </a:solidFill>
            </a:endParaRPr>
          </a:p>
          <a:p>
            <a:r>
              <a:rPr lang="en-GB" sz="2400" b="1" dirty="0">
                <a:solidFill>
                  <a:schemeClr val="bg1">
                    <a:lumMod val="75000"/>
                  </a:schemeClr>
                </a:solidFill>
              </a:rPr>
              <a:t>About 1/1 Flux Pumping</a:t>
            </a:r>
          </a:p>
          <a:p>
            <a:pPr marL="0" indent="0" algn="ctr">
              <a:buNone/>
            </a:pPr>
            <a:endParaRPr lang="en-GB" sz="2400" b="1" dirty="0">
              <a:solidFill>
                <a:schemeClr val="bg1">
                  <a:lumMod val="75000"/>
                </a:schemeClr>
              </a:solidFill>
            </a:endParaRPr>
          </a:p>
          <a:p>
            <a:r>
              <a:rPr lang="en-GB" sz="2400" b="1" dirty="0">
                <a:solidFill>
                  <a:schemeClr val="accent1">
                    <a:lumMod val="50000"/>
                  </a:schemeClr>
                </a:solidFill>
              </a:rPr>
              <a:t>Experimental Results in JET</a:t>
            </a:r>
          </a:p>
          <a:p>
            <a:endParaRPr lang="en-GB" b="1" dirty="0">
              <a:solidFill>
                <a:schemeClr val="bg1">
                  <a:lumMod val="75000"/>
                </a:schemeClr>
              </a:solidFill>
            </a:endParaRPr>
          </a:p>
          <a:p>
            <a:r>
              <a:rPr lang="en-GB" sz="2400" b="1" dirty="0">
                <a:solidFill>
                  <a:schemeClr val="bg1">
                    <a:lumMod val="75000"/>
                  </a:schemeClr>
                </a:solidFill>
              </a:rPr>
              <a:t>Conclusions and Outlook</a:t>
            </a:r>
          </a:p>
        </p:txBody>
      </p:sp>
    </p:spTree>
    <p:extLst>
      <p:ext uri="{BB962C8B-B14F-4D97-AF65-F5344CB8AC3E}">
        <p14:creationId xmlns:p14="http://schemas.microsoft.com/office/powerpoint/2010/main" val="213866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1170436824">
            <a:extLst>
              <a:ext uri="{FF2B5EF4-FFF2-40B4-BE49-F238E27FC236}">
                <a16:creationId xmlns:a16="http://schemas.microsoft.com/office/drawing/2014/main" id="{16A052C0-0D46-A528-7B98-6287F14546F2}"/>
              </a:ext>
            </a:extLst>
          </p:cNvPr>
          <p:cNvPicPr>
            <a:picLocks noChangeAspect="1"/>
          </p:cNvPicPr>
          <p:nvPr/>
        </p:nvPicPr>
        <p:blipFill rotWithShape="1">
          <a:blip r:embed="rId2"/>
          <a:srcRect l="48750" t="15062" r="11770" b="41923"/>
          <a:stretch/>
        </p:blipFill>
        <p:spPr bwMode="auto">
          <a:xfrm>
            <a:off x="6839712" y="3017520"/>
            <a:ext cx="4297680" cy="3017521"/>
          </a:xfrm>
          <a:prstGeom prst="rect">
            <a:avLst/>
          </a:prstGeom>
        </p:spPr>
      </p:pic>
      <p:sp>
        <p:nvSpPr>
          <p:cNvPr id="25" name="Rectangle 568141110">
            <a:extLst>
              <a:ext uri="{FF2B5EF4-FFF2-40B4-BE49-F238E27FC236}">
                <a16:creationId xmlns:a16="http://schemas.microsoft.com/office/drawing/2014/main" id="{DCEC4A00-C336-0296-CC11-41E5FCF67491}"/>
              </a:ext>
            </a:extLst>
          </p:cNvPr>
          <p:cNvSpPr/>
          <p:nvPr/>
        </p:nvSpPr>
        <p:spPr bwMode="auto">
          <a:xfrm>
            <a:off x="8101432" y="3122150"/>
            <a:ext cx="831468" cy="290165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sp>
      <p:sp>
        <p:nvSpPr>
          <p:cNvPr id="30" name="TextBox 2083922886">
            <a:extLst>
              <a:ext uri="{FF2B5EF4-FFF2-40B4-BE49-F238E27FC236}">
                <a16:creationId xmlns:a16="http://schemas.microsoft.com/office/drawing/2014/main" id="{0B358117-82AD-FC60-9EC5-49101009D00E}"/>
              </a:ext>
            </a:extLst>
          </p:cNvPr>
          <p:cNvSpPr txBox="1"/>
          <p:nvPr/>
        </p:nvSpPr>
        <p:spPr bwMode="auto">
          <a:xfrm>
            <a:off x="7917899" y="2908477"/>
            <a:ext cx="1198533" cy="622864"/>
          </a:xfrm>
          <a:prstGeom prst="rect">
            <a:avLst/>
          </a:prstGeom>
          <a:solidFill>
            <a:schemeClr val="bg1"/>
          </a:solidFill>
          <a:ln w="6349">
            <a:solidFill>
              <a:schemeClr val="accent1">
                <a:lumMod val="50196"/>
              </a:schemeClr>
            </a:solidFill>
            <a:prstDash val="solid"/>
          </a:ln>
        </p:spPr>
        <p:txBody>
          <a:bodyPr vertOverflow="overflow" horzOverflow="overflow" vert="horz" wrap="none" lIns="91440" tIns="45720" rIns="91440" bIns="45720" numCol="1" spcCol="0" rtlCol="0" fromWordArt="0" anchor="t" anchorCtr="0" forceAA="0" compatLnSpc="0">
            <a:spAutoFit/>
          </a:bodyPr>
          <a:lstStyle/>
          <a:p>
            <a:pPr algn="ctr">
              <a:defRPr/>
            </a:pPr>
            <a:r>
              <a:rPr dirty="0">
                <a:solidFill>
                  <a:schemeClr val="tx2"/>
                </a:solidFill>
              </a:rPr>
              <a:t>high beta </a:t>
            </a:r>
            <a:br>
              <a:rPr dirty="0">
                <a:solidFill>
                  <a:schemeClr val="tx2"/>
                </a:solidFill>
              </a:rPr>
            </a:br>
            <a:r>
              <a:rPr dirty="0">
                <a:solidFill>
                  <a:schemeClr val="tx2"/>
                </a:solidFill>
              </a:rPr>
              <a:t>phase</a:t>
            </a:r>
          </a:p>
        </p:txBody>
      </p:sp>
      <p:sp>
        <p:nvSpPr>
          <p:cNvPr id="6" name="Titel 5">
            <a:extLst>
              <a:ext uri="{FF2B5EF4-FFF2-40B4-BE49-F238E27FC236}">
                <a16:creationId xmlns:a16="http://schemas.microsoft.com/office/drawing/2014/main" id="{9FD964D2-BDAC-825A-1DF2-6BAC5DE71658}"/>
              </a:ext>
            </a:extLst>
          </p:cNvPr>
          <p:cNvSpPr>
            <a:spLocks noGrp="1"/>
          </p:cNvSpPr>
          <p:nvPr>
            <p:ph type="title"/>
          </p:nvPr>
        </p:nvSpPr>
        <p:spPr/>
        <p:txBody>
          <a:bodyPr/>
          <a:lstStyle/>
          <a:p>
            <a:r>
              <a:rPr lang="en-US" dirty="0"/>
              <a:t>Studying FP at JET: Starting Point</a:t>
            </a:r>
            <a:endParaRPr lang="de-DE" dirty="0"/>
          </a:p>
        </p:txBody>
      </p:sp>
      <p:sp>
        <p:nvSpPr>
          <p:cNvPr id="4" name="Fußzeilenplatzhalter 3">
            <a:extLst>
              <a:ext uri="{FF2B5EF4-FFF2-40B4-BE49-F238E27FC236}">
                <a16:creationId xmlns:a16="http://schemas.microsoft.com/office/drawing/2014/main" id="{6E00420D-7B22-5859-4F20-43E16C559632}"/>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8487FAD5-0104-9D49-57FD-9025EC815087}"/>
              </a:ext>
            </a:extLst>
          </p:cNvPr>
          <p:cNvSpPr>
            <a:spLocks noGrp="1"/>
          </p:cNvSpPr>
          <p:nvPr>
            <p:ph type="sldNum" sz="quarter" idx="12"/>
          </p:nvPr>
        </p:nvSpPr>
        <p:spPr/>
        <p:txBody>
          <a:bodyPr/>
          <a:lstStyle/>
          <a:p>
            <a:fld id="{ECE691D0-CC49-4FC7-9C4D-6112B0CB3A76}" type="slidenum">
              <a:rPr lang="de-DE" smtClean="0"/>
              <a:pPr/>
              <a:t>6</a:t>
            </a:fld>
            <a:endParaRPr lang="de-DE" dirty="0"/>
          </a:p>
        </p:txBody>
      </p:sp>
      <p:sp>
        <p:nvSpPr>
          <p:cNvPr id="34" name="Content Placeholder 2">
            <a:extLst>
              <a:ext uri="{FF2B5EF4-FFF2-40B4-BE49-F238E27FC236}">
                <a16:creationId xmlns:a16="http://schemas.microsoft.com/office/drawing/2014/main" id="{BA69A57C-90D4-29F5-AAD5-3DA508326B40}"/>
              </a:ext>
            </a:extLst>
          </p:cNvPr>
          <p:cNvSpPr txBox="1">
            <a:spLocks/>
          </p:cNvSpPr>
          <p:nvPr/>
        </p:nvSpPr>
        <p:spPr bwMode="auto">
          <a:xfrm>
            <a:off x="555144" y="1199311"/>
            <a:ext cx="6126373" cy="2068451"/>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de-DE" sz="1800" dirty="0" err="1">
                <a:latin typeface="+mn-lt"/>
                <a:cs typeface="Calibri" panose="020F0502020204030204" pitchFamily="34" charset="0"/>
              </a:rPr>
              <a:t>Flux</a:t>
            </a:r>
            <a:r>
              <a:rPr lang="de-DE" sz="1800" dirty="0">
                <a:latin typeface="+mn-lt"/>
                <a:cs typeface="Calibri" panose="020F0502020204030204" pitchFamily="34" charset="0"/>
              </a:rPr>
              <a:t> </a:t>
            </a:r>
            <a:r>
              <a:rPr lang="de-DE" sz="1800" dirty="0" err="1">
                <a:latin typeface="+mn-lt"/>
                <a:cs typeface="Calibri" panose="020F0502020204030204" pitchFamily="34" charset="0"/>
              </a:rPr>
              <a:t>pumping</a:t>
            </a:r>
            <a:r>
              <a:rPr lang="de-DE" sz="1800" dirty="0">
                <a:latin typeface="+mn-lt"/>
                <a:cs typeface="Calibri" panose="020F0502020204030204" pitchFamily="34" charset="0"/>
              </a:rPr>
              <a:t> not </a:t>
            </a:r>
            <a:r>
              <a:rPr lang="de-DE" sz="1800" dirty="0" err="1">
                <a:latin typeface="+mn-lt"/>
                <a:cs typeface="Calibri" panose="020F0502020204030204" pitchFamily="34" charset="0"/>
              </a:rPr>
              <a:t>yet</a:t>
            </a:r>
            <a:r>
              <a:rPr lang="de-DE" sz="1800" dirty="0">
                <a:latin typeface="+mn-lt"/>
                <a:cs typeface="Calibri" panose="020F0502020204030204" pitchFamily="34" charset="0"/>
              </a:rPr>
              <a:t> </a:t>
            </a:r>
            <a:r>
              <a:rPr lang="de-DE" sz="1800" dirty="0" err="1">
                <a:latin typeface="+mn-lt"/>
                <a:cs typeface="Calibri" panose="020F0502020204030204" pitchFamily="34" charset="0"/>
              </a:rPr>
              <a:t>observed</a:t>
            </a:r>
            <a:r>
              <a:rPr lang="de-DE" sz="1800" dirty="0">
                <a:latin typeface="+mn-lt"/>
                <a:cs typeface="Calibri" panose="020F0502020204030204" pitchFamily="34" charset="0"/>
              </a:rPr>
              <a:t> in large </a:t>
            </a:r>
            <a:r>
              <a:rPr lang="de-DE" sz="1800" dirty="0" err="1">
                <a:latin typeface="+mn-lt"/>
                <a:cs typeface="Calibri" panose="020F0502020204030204" pitchFamily="34" charset="0"/>
              </a:rPr>
              <a:t>machines</a:t>
            </a:r>
            <a:endParaRPr lang="de-DE" sz="1800" dirty="0">
              <a:latin typeface="+mn-lt"/>
              <a:cs typeface="Calibri" panose="020F0502020204030204" pitchFamily="34" charset="0"/>
            </a:endParaRPr>
          </a:p>
          <a:p>
            <a:pPr>
              <a:defRPr/>
            </a:pPr>
            <a:r>
              <a:rPr lang="de-DE" sz="1800" dirty="0">
                <a:latin typeface="+mn-lt"/>
                <a:cs typeface="Calibri" panose="020F0502020204030204" pitchFamily="34" charset="0"/>
              </a:rPr>
              <a:t>Start </a:t>
            </a:r>
            <a:r>
              <a:rPr lang="de-DE" sz="1800" dirty="0" err="1">
                <a:latin typeface="+mn-lt"/>
                <a:cs typeface="Calibri" panose="020F0502020204030204" pitchFamily="34" charset="0"/>
              </a:rPr>
              <a:t>from</a:t>
            </a:r>
            <a:r>
              <a:rPr lang="de-DE" sz="1800" dirty="0">
                <a:latin typeface="+mn-lt"/>
                <a:cs typeface="Calibri" panose="020F0502020204030204" pitchFamily="34" charset="0"/>
              </a:rPr>
              <a:t> JPN 96830:</a:t>
            </a:r>
          </a:p>
          <a:p>
            <a:pPr lvl="1">
              <a:defRPr/>
            </a:pPr>
            <a:r>
              <a:rPr lang="el-GR" sz="1800" b="0" dirty="0">
                <a:latin typeface="+mn-lt"/>
                <a:ea typeface="Cambria Math" panose="02040503050406030204" pitchFamily="18" charset="0"/>
                <a:cs typeface="Calibri" panose="020F0502020204030204" pitchFamily="34" charset="0"/>
              </a:rPr>
              <a:t>β</a:t>
            </a:r>
            <a:r>
              <a:rPr lang="de-DE" sz="1800" b="0" baseline="-25000" dirty="0">
                <a:latin typeface="+mn-lt"/>
                <a:cs typeface="Calibri" panose="020F0502020204030204" pitchFamily="34" charset="0"/>
              </a:rPr>
              <a:t>N</a:t>
            </a:r>
            <a:r>
              <a:rPr lang="de-DE" sz="1800" b="0" dirty="0">
                <a:latin typeface="+mn-lt"/>
                <a:cs typeface="Calibri" panose="020F0502020204030204" pitchFamily="34" charset="0"/>
              </a:rPr>
              <a:t>= 2.6, B</a:t>
            </a:r>
            <a:r>
              <a:rPr lang="de-DE" sz="1800" b="0" baseline="-25000" dirty="0">
                <a:latin typeface="+mn-lt"/>
                <a:cs typeface="Calibri" panose="020F0502020204030204" pitchFamily="34" charset="0"/>
              </a:rPr>
              <a:t>T</a:t>
            </a:r>
            <a:r>
              <a:rPr lang="de-DE" sz="1800" b="0" dirty="0">
                <a:latin typeface="+mn-lt"/>
                <a:cs typeface="Calibri" panose="020F0502020204030204" pitchFamily="34" charset="0"/>
              </a:rPr>
              <a:t>= 1.7 T, </a:t>
            </a:r>
            <a:r>
              <a:rPr lang="de-DE" sz="1800" b="0" dirty="0" err="1">
                <a:latin typeface="+mn-lt"/>
                <a:cs typeface="Calibri" panose="020F0502020204030204" pitchFamily="34" charset="0"/>
              </a:rPr>
              <a:t>I</a:t>
            </a:r>
            <a:r>
              <a:rPr lang="de-DE" sz="1800" b="0" baseline="-25000" dirty="0" err="1">
                <a:latin typeface="+mn-lt"/>
                <a:cs typeface="Calibri" panose="020F0502020204030204" pitchFamily="34" charset="0"/>
              </a:rPr>
              <a:t>p</a:t>
            </a:r>
            <a:r>
              <a:rPr lang="de-DE" sz="1800" b="0" dirty="0">
                <a:latin typeface="+mn-lt"/>
                <a:cs typeface="Calibri" panose="020F0502020204030204" pitchFamily="34" charset="0"/>
              </a:rPr>
              <a:t>= 1.4 MA, q</a:t>
            </a:r>
            <a:r>
              <a:rPr lang="de-DE" sz="1800" b="0" baseline="-25000" dirty="0">
                <a:latin typeface="+mn-lt"/>
                <a:cs typeface="Calibri" panose="020F0502020204030204" pitchFamily="34" charset="0"/>
              </a:rPr>
              <a:t>95</a:t>
            </a:r>
            <a:r>
              <a:rPr lang="de-DE" sz="1800" b="0" dirty="0">
                <a:latin typeface="+mn-lt"/>
                <a:cs typeface="Calibri" panose="020F0502020204030204" pitchFamily="34" charset="0"/>
              </a:rPr>
              <a:t>= 4</a:t>
            </a:r>
          </a:p>
          <a:p>
            <a:pPr lvl="1">
              <a:defRPr/>
            </a:pPr>
            <a:r>
              <a:rPr lang="de-DE" sz="1800" b="0" dirty="0">
                <a:latin typeface="+mn-lt"/>
                <a:cs typeface="Calibri" panose="020F0502020204030204" pitchFamily="34" charset="0"/>
              </a:rPr>
              <a:t>P</a:t>
            </a:r>
            <a:r>
              <a:rPr lang="de-DE" sz="1800" b="0" baseline="-25000" dirty="0">
                <a:latin typeface="+mn-lt"/>
                <a:cs typeface="Calibri" panose="020F0502020204030204" pitchFamily="34" charset="0"/>
              </a:rPr>
              <a:t>NBI</a:t>
            </a:r>
            <a:r>
              <a:rPr lang="de-DE" sz="1800" b="0" dirty="0">
                <a:latin typeface="+mn-lt"/>
                <a:cs typeface="Calibri" panose="020F0502020204030204" pitchFamily="34" charset="0"/>
              </a:rPr>
              <a:t>= 14 MW</a:t>
            </a:r>
          </a:p>
          <a:p>
            <a:pPr lvl="1">
              <a:defRPr/>
            </a:pPr>
            <a:r>
              <a:rPr lang="de-DE" sz="1800" dirty="0">
                <a:latin typeface="+mn-lt"/>
                <a:cs typeface="Calibri" panose="020F0502020204030204" pitchFamily="34" charset="0"/>
              </a:rPr>
              <a:t>Central </a:t>
            </a:r>
            <a:r>
              <a:rPr lang="de-DE" sz="1800" dirty="0" err="1">
                <a:latin typeface="+mn-lt"/>
                <a:cs typeface="Calibri" panose="020F0502020204030204" pitchFamily="34" charset="0"/>
              </a:rPr>
              <a:t>n</a:t>
            </a:r>
            <a:r>
              <a:rPr lang="de-DE" sz="1800" dirty="0">
                <a:latin typeface="+mn-lt"/>
                <a:cs typeface="Calibri" panose="020F0502020204030204" pitchFamily="34" charset="0"/>
              </a:rPr>
              <a:t>=1 </a:t>
            </a:r>
            <a:r>
              <a:rPr lang="de-DE" sz="1800" dirty="0" err="1">
                <a:latin typeface="+mn-lt"/>
                <a:cs typeface="Calibri" panose="020F0502020204030204" pitchFamily="34" charset="0"/>
              </a:rPr>
              <a:t>mode</a:t>
            </a:r>
            <a:r>
              <a:rPr lang="de-DE" sz="1800" dirty="0">
                <a:latin typeface="+mn-lt"/>
                <a:cs typeface="Calibri" panose="020F0502020204030204" pitchFamily="34" charset="0"/>
              </a:rPr>
              <a:t> in high </a:t>
            </a:r>
            <a:r>
              <a:rPr lang="el-GR" sz="1800" dirty="0">
                <a:latin typeface="+mn-lt"/>
                <a:ea typeface="Cambria Math" panose="02040503050406030204" pitchFamily="18" charset="0"/>
                <a:cs typeface="Calibri" panose="020F0502020204030204" pitchFamily="34" charset="0"/>
              </a:rPr>
              <a:t>β</a:t>
            </a:r>
            <a:r>
              <a:rPr lang="el-GR" sz="1800" dirty="0">
                <a:latin typeface="+mn-lt"/>
                <a:cs typeface="Calibri" panose="020F0502020204030204" pitchFamily="34" charset="0"/>
              </a:rPr>
              <a:t> </a:t>
            </a:r>
            <a:r>
              <a:rPr lang="de-DE" sz="1800" dirty="0" err="1">
                <a:latin typeface="+mn-lt"/>
                <a:cs typeface="Calibri" panose="020F0502020204030204" pitchFamily="34" charset="0"/>
              </a:rPr>
              <a:t>phase</a:t>
            </a:r>
            <a:endParaRPr lang="de-DE" sz="1800" dirty="0">
              <a:latin typeface="+mn-lt"/>
              <a:cs typeface="Calibri" panose="020F0502020204030204" pitchFamily="34" charset="0"/>
            </a:endParaRPr>
          </a:p>
        </p:txBody>
      </p:sp>
      <p:sp>
        <p:nvSpPr>
          <p:cNvPr id="37" name="Textfeld 36">
            <a:extLst>
              <a:ext uri="{FF2B5EF4-FFF2-40B4-BE49-F238E27FC236}">
                <a16:creationId xmlns:a16="http://schemas.microsoft.com/office/drawing/2014/main" id="{5D24F2CE-88A9-F3C8-6638-90E71B338D82}"/>
              </a:ext>
            </a:extLst>
          </p:cNvPr>
          <p:cNvSpPr txBox="1"/>
          <p:nvPr/>
        </p:nvSpPr>
        <p:spPr>
          <a:xfrm>
            <a:off x="8548419" y="6149475"/>
            <a:ext cx="723340" cy="267894"/>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de-DE" sz="1600" dirty="0"/>
              <a:t>Time [s]</a:t>
            </a:r>
          </a:p>
        </p:txBody>
      </p:sp>
      <p:sp>
        <p:nvSpPr>
          <p:cNvPr id="38" name="Textfeld 37">
            <a:extLst>
              <a:ext uri="{FF2B5EF4-FFF2-40B4-BE49-F238E27FC236}">
                <a16:creationId xmlns:a16="http://schemas.microsoft.com/office/drawing/2014/main" id="{F4F6B17C-FDEA-80AB-27FF-EB7283D98113}"/>
              </a:ext>
            </a:extLst>
          </p:cNvPr>
          <p:cNvSpPr txBox="1"/>
          <p:nvPr/>
        </p:nvSpPr>
        <p:spPr>
          <a:xfrm>
            <a:off x="11026184" y="2941164"/>
            <a:ext cx="84960" cy="1477328"/>
          </a:xfrm>
          <a:prstGeom prst="rect">
            <a:avLst/>
          </a:prstGeom>
          <a:solidFill>
            <a:schemeClr val="bg1"/>
          </a:solidFill>
        </p:spPr>
        <p:txBody>
          <a:bodyPr wrap="none" lIns="0" tIns="0" rIns="0" bIns="0" rtlCol="0" anchor="t" anchorCtr="0">
            <a:spAutoFit/>
          </a:bodyPr>
          <a:lstStyle/>
          <a:p>
            <a:pPr algn="l">
              <a:spcBef>
                <a:spcPts val="1150"/>
              </a:spcBef>
            </a:pPr>
            <a:r>
              <a:rPr lang="de-DE" sz="1200" dirty="0" err="1"/>
              <a:t>n</a:t>
            </a:r>
            <a:br>
              <a:rPr lang="de-DE" sz="1200" dirty="0"/>
            </a:br>
            <a:r>
              <a:rPr lang="de-DE" sz="1200" dirty="0"/>
              <a:t>1</a:t>
            </a:r>
            <a:br>
              <a:rPr lang="de-DE" sz="1200" dirty="0"/>
            </a:br>
            <a:r>
              <a:rPr lang="de-DE" sz="1200" dirty="0"/>
              <a:t>2</a:t>
            </a:r>
            <a:br>
              <a:rPr lang="de-DE" sz="1200" dirty="0"/>
            </a:br>
            <a:r>
              <a:rPr lang="de-DE" sz="1200" dirty="0"/>
              <a:t>3</a:t>
            </a:r>
            <a:br>
              <a:rPr lang="de-DE" sz="1200" dirty="0"/>
            </a:br>
            <a:r>
              <a:rPr lang="de-DE" sz="1200" dirty="0"/>
              <a:t>4</a:t>
            </a:r>
            <a:br>
              <a:rPr lang="de-DE" sz="1200" dirty="0"/>
            </a:br>
            <a:r>
              <a:rPr lang="de-DE" sz="1200" dirty="0"/>
              <a:t>5</a:t>
            </a:r>
            <a:br>
              <a:rPr lang="de-DE" sz="1200" dirty="0"/>
            </a:br>
            <a:r>
              <a:rPr lang="de-DE" sz="1200" dirty="0"/>
              <a:t>6</a:t>
            </a:r>
            <a:br>
              <a:rPr lang="de-DE" sz="1200" dirty="0"/>
            </a:br>
            <a:r>
              <a:rPr lang="de-DE" sz="1200" dirty="0"/>
              <a:t>7</a:t>
            </a:r>
          </a:p>
        </p:txBody>
      </p:sp>
      <p:sp>
        <p:nvSpPr>
          <p:cNvPr id="20" name="TextBox 19">
            <a:extLst>
              <a:ext uri="{FF2B5EF4-FFF2-40B4-BE49-F238E27FC236}">
                <a16:creationId xmlns:a16="http://schemas.microsoft.com/office/drawing/2014/main" id="{B5185B9A-8EE6-409B-828F-958C974777AD}"/>
              </a:ext>
            </a:extLst>
          </p:cNvPr>
          <p:cNvSpPr txBox="1"/>
          <p:nvPr/>
        </p:nvSpPr>
        <p:spPr>
          <a:xfrm>
            <a:off x="6567714" y="4401361"/>
            <a:ext cx="356341" cy="297454"/>
          </a:xfrm>
          <a:prstGeom prst="rect">
            <a:avLst/>
          </a:prstGeom>
          <a:noFill/>
        </p:spPr>
        <p:txBody>
          <a:bodyPr wrap="square" rtlCol="0">
            <a:spAutoFit/>
          </a:bodyPr>
          <a:lstStyle/>
          <a:p>
            <a:r>
              <a:rPr lang="en-US" sz="1333" dirty="0"/>
              <a:t>30</a:t>
            </a:r>
          </a:p>
        </p:txBody>
      </p:sp>
      <p:sp>
        <p:nvSpPr>
          <p:cNvPr id="21" name="TextBox 20">
            <a:extLst>
              <a:ext uri="{FF2B5EF4-FFF2-40B4-BE49-F238E27FC236}">
                <a16:creationId xmlns:a16="http://schemas.microsoft.com/office/drawing/2014/main" id="{686E1709-172F-4241-A879-1E5AEBB05D0D}"/>
              </a:ext>
            </a:extLst>
          </p:cNvPr>
          <p:cNvSpPr txBox="1"/>
          <p:nvPr/>
        </p:nvSpPr>
        <p:spPr>
          <a:xfrm>
            <a:off x="6567714" y="3429000"/>
            <a:ext cx="356341" cy="297454"/>
          </a:xfrm>
          <a:prstGeom prst="rect">
            <a:avLst/>
          </a:prstGeom>
          <a:noFill/>
        </p:spPr>
        <p:txBody>
          <a:bodyPr wrap="square" rtlCol="0">
            <a:spAutoFit/>
          </a:bodyPr>
          <a:lstStyle/>
          <a:p>
            <a:r>
              <a:rPr lang="en-US" sz="1333" dirty="0"/>
              <a:t>50</a:t>
            </a:r>
          </a:p>
        </p:txBody>
      </p:sp>
      <p:sp>
        <p:nvSpPr>
          <p:cNvPr id="22" name="TextBox 21">
            <a:extLst>
              <a:ext uri="{FF2B5EF4-FFF2-40B4-BE49-F238E27FC236}">
                <a16:creationId xmlns:a16="http://schemas.microsoft.com/office/drawing/2014/main" id="{0611FAA0-D89C-40CE-B54A-121496BBC6B0}"/>
              </a:ext>
            </a:extLst>
          </p:cNvPr>
          <p:cNvSpPr txBox="1"/>
          <p:nvPr/>
        </p:nvSpPr>
        <p:spPr>
          <a:xfrm>
            <a:off x="6567714" y="4895655"/>
            <a:ext cx="356341" cy="297454"/>
          </a:xfrm>
          <a:prstGeom prst="rect">
            <a:avLst/>
          </a:prstGeom>
          <a:noFill/>
        </p:spPr>
        <p:txBody>
          <a:bodyPr wrap="square" rtlCol="0">
            <a:spAutoFit/>
          </a:bodyPr>
          <a:lstStyle/>
          <a:p>
            <a:r>
              <a:rPr lang="en-US" sz="1333" dirty="0"/>
              <a:t>20</a:t>
            </a:r>
          </a:p>
        </p:txBody>
      </p:sp>
      <p:sp>
        <p:nvSpPr>
          <p:cNvPr id="24" name="TextBox 23">
            <a:extLst>
              <a:ext uri="{FF2B5EF4-FFF2-40B4-BE49-F238E27FC236}">
                <a16:creationId xmlns:a16="http://schemas.microsoft.com/office/drawing/2014/main" id="{4328BF41-AC68-4E28-906B-2B3CF7232CC0}"/>
              </a:ext>
            </a:extLst>
          </p:cNvPr>
          <p:cNvSpPr txBox="1"/>
          <p:nvPr/>
        </p:nvSpPr>
        <p:spPr>
          <a:xfrm>
            <a:off x="6567714" y="3918362"/>
            <a:ext cx="356341" cy="297454"/>
          </a:xfrm>
          <a:prstGeom prst="rect">
            <a:avLst/>
          </a:prstGeom>
          <a:noFill/>
        </p:spPr>
        <p:txBody>
          <a:bodyPr wrap="square" rtlCol="0">
            <a:spAutoFit/>
          </a:bodyPr>
          <a:lstStyle/>
          <a:p>
            <a:r>
              <a:rPr lang="en-US" sz="1333" dirty="0"/>
              <a:t>40</a:t>
            </a:r>
          </a:p>
        </p:txBody>
      </p:sp>
      <p:sp>
        <p:nvSpPr>
          <p:cNvPr id="39" name="TextBox 38">
            <a:extLst>
              <a:ext uri="{FF2B5EF4-FFF2-40B4-BE49-F238E27FC236}">
                <a16:creationId xmlns:a16="http://schemas.microsoft.com/office/drawing/2014/main" id="{586737E2-186D-41C5-B719-203BAB0F3FCB}"/>
              </a:ext>
            </a:extLst>
          </p:cNvPr>
          <p:cNvSpPr txBox="1"/>
          <p:nvPr/>
        </p:nvSpPr>
        <p:spPr>
          <a:xfrm rot="16200000">
            <a:off x="5448384" y="4497515"/>
            <a:ext cx="1867627" cy="400110"/>
          </a:xfrm>
          <a:prstGeom prst="rect">
            <a:avLst/>
          </a:prstGeom>
          <a:noFill/>
        </p:spPr>
        <p:txBody>
          <a:bodyPr wrap="none" rtlCol="0">
            <a:spAutoFit/>
          </a:bodyPr>
          <a:lstStyle/>
          <a:p>
            <a:r>
              <a:rPr lang="en-US" sz="2000" dirty="0"/>
              <a:t>Frequency [kHz]</a:t>
            </a:r>
          </a:p>
        </p:txBody>
      </p:sp>
      <p:sp>
        <p:nvSpPr>
          <p:cNvPr id="40" name="TextBox 39">
            <a:extLst>
              <a:ext uri="{FF2B5EF4-FFF2-40B4-BE49-F238E27FC236}">
                <a16:creationId xmlns:a16="http://schemas.microsoft.com/office/drawing/2014/main" id="{37EB3961-DC79-4CBD-A17C-B040B9798BEB}"/>
              </a:ext>
            </a:extLst>
          </p:cNvPr>
          <p:cNvSpPr txBox="1"/>
          <p:nvPr/>
        </p:nvSpPr>
        <p:spPr>
          <a:xfrm>
            <a:off x="6567714" y="5386923"/>
            <a:ext cx="356341" cy="297454"/>
          </a:xfrm>
          <a:prstGeom prst="rect">
            <a:avLst/>
          </a:prstGeom>
          <a:noFill/>
        </p:spPr>
        <p:txBody>
          <a:bodyPr wrap="square" rtlCol="0">
            <a:spAutoFit/>
          </a:bodyPr>
          <a:lstStyle/>
          <a:p>
            <a:r>
              <a:rPr lang="en-US" sz="1333" dirty="0"/>
              <a:t>10</a:t>
            </a:r>
          </a:p>
        </p:txBody>
      </p:sp>
      <p:sp>
        <p:nvSpPr>
          <p:cNvPr id="41" name="TextBox 40">
            <a:extLst>
              <a:ext uri="{FF2B5EF4-FFF2-40B4-BE49-F238E27FC236}">
                <a16:creationId xmlns:a16="http://schemas.microsoft.com/office/drawing/2014/main" id="{E54F5F8C-DE3A-48BC-BC2F-EE4F7328671A}"/>
              </a:ext>
            </a:extLst>
          </p:cNvPr>
          <p:cNvSpPr txBox="1"/>
          <p:nvPr/>
        </p:nvSpPr>
        <p:spPr>
          <a:xfrm>
            <a:off x="7919648" y="5971058"/>
            <a:ext cx="432720" cy="297454"/>
          </a:xfrm>
          <a:prstGeom prst="rect">
            <a:avLst/>
          </a:prstGeom>
          <a:noFill/>
        </p:spPr>
        <p:txBody>
          <a:bodyPr wrap="square" rtlCol="0">
            <a:spAutoFit/>
          </a:bodyPr>
          <a:lstStyle/>
          <a:p>
            <a:pPr algn="ctr"/>
            <a:r>
              <a:rPr lang="en-US" sz="1333" dirty="0"/>
              <a:t>5</a:t>
            </a:r>
          </a:p>
        </p:txBody>
      </p:sp>
      <p:sp>
        <p:nvSpPr>
          <p:cNvPr id="42" name="TextBox 41">
            <a:extLst>
              <a:ext uri="{FF2B5EF4-FFF2-40B4-BE49-F238E27FC236}">
                <a16:creationId xmlns:a16="http://schemas.microsoft.com/office/drawing/2014/main" id="{F9AFCF0E-1F9C-47EB-8986-C65D17A606DE}"/>
              </a:ext>
            </a:extLst>
          </p:cNvPr>
          <p:cNvSpPr txBox="1"/>
          <p:nvPr/>
        </p:nvSpPr>
        <p:spPr>
          <a:xfrm>
            <a:off x="8507138" y="5971058"/>
            <a:ext cx="432720" cy="297454"/>
          </a:xfrm>
          <a:prstGeom prst="rect">
            <a:avLst/>
          </a:prstGeom>
          <a:noFill/>
        </p:spPr>
        <p:txBody>
          <a:bodyPr wrap="square" rtlCol="0">
            <a:spAutoFit/>
          </a:bodyPr>
          <a:lstStyle/>
          <a:p>
            <a:pPr algn="ctr"/>
            <a:r>
              <a:rPr lang="en-US" sz="1333" dirty="0"/>
              <a:t>6</a:t>
            </a:r>
          </a:p>
        </p:txBody>
      </p:sp>
      <p:sp>
        <p:nvSpPr>
          <p:cNvPr id="43" name="TextBox 42">
            <a:extLst>
              <a:ext uri="{FF2B5EF4-FFF2-40B4-BE49-F238E27FC236}">
                <a16:creationId xmlns:a16="http://schemas.microsoft.com/office/drawing/2014/main" id="{DAE647F5-5433-4199-B589-1F16B7886539}"/>
              </a:ext>
            </a:extLst>
          </p:cNvPr>
          <p:cNvSpPr txBox="1"/>
          <p:nvPr/>
        </p:nvSpPr>
        <p:spPr>
          <a:xfrm>
            <a:off x="9098336" y="5971058"/>
            <a:ext cx="432720" cy="297454"/>
          </a:xfrm>
          <a:prstGeom prst="rect">
            <a:avLst/>
          </a:prstGeom>
          <a:noFill/>
        </p:spPr>
        <p:txBody>
          <a:bodyPr wrap="square" rtlCol="0">
            <a:spAutoFit/>
          </a:bodyPr>
          <a:lstStyle/>
          <a:p>
            <a:pPr algn="ctr"/>
            <a:r>
              <a:rPr lang="en-US" sz="1333" dirty="0"/>
              <a:t>7</a:t>
            </a:r>
          </a:p>
        </p:txBody>
      </p:sp>
      <p:sp>
        <p:nvSpPr>
          <p:cNvPr id="44" name="TextBox 43">
            <a:extLst>
              <a:ext uri="{FF2B5EF4-FFF2-40B4-BE49-F238E27FC236}">
                <a16:creationId xmlns:a16="http://schemas.microsoft.com/office/drawing/2014/main" id="{38A97B4F-BB59-4D61-8ECC-95F44F47EF0F}"/>
              </a:ext>
            </a:extLst>
          </p:cNvPr>
          <p:cNvSpPr txBox="1"/>
          <p:nvPr/>
        </p:nvSpPr>
        <p:spPr>
          <a:xfrm>
            <a:off x="9682575" y="5971058"/>
            <a:ext cx="432720" cy="297454"/>
          </a:xfrm>
          <a:prstGeom prst="rect">
            <a:avLst/>
          </a:prstGeom>
          <a:noFill/>
        </p:spPr>
        <p:txBody>
          <a:bodyPr wrap="square" rtlCol="0">
            <a:spAutoFit/>
          </a:bodyPr>
          <a:lstStyle/>
          <a:p>
            <a:pPr algn="ctr"/>
            <a:r>
              <a:rPr lang="en-US" sz="1333" dirty="0"/>
              <a:t>8</a:t>
            </a:r>
          </a:p>
        </p:txBody>
      </p:sp>
      <p:sp>
        <p:nvSpPr>
          <p:cNvPr id="45" name="TextBox 44">
            <a:extLst>
              <a:ext uri="{FF2B5EF4-FFF2-40B4-BE49-F238E27FC236}">
                <a16:creationId xmlns:a16="http://schemas.microsoft.com/office/drawing/2014/main" id="{84A6F4F9-46C2-4EC6-AB7C-570FE306C67E}"/>
              </a:ext>
            </a:extLst>
          </p:cNvPr>
          <p:cNvSpPr txBox="1"/>
          <p:nvPr/>
        </p:nvSpPr>
        <p:spPr>
          <a:xfrm>
            <a:off x="10280732" y="5971058"/>
            <a:ext cx="432720" cy="297454"/>
          </a:xfrm>
          <a:prstGeom prst="rect">
            <a:avLst/>
          </a:prstGeom>
          <a:noFill/>
        </p:spPr>
        <p:txBody>
          <a:bodyPr wrap="square" rtlCol="0">
            <a:spAutoFit/>
          </a:bodyPr>
          <a:lstStyle/>
          <a:p>
            <a:pPr algn="ctr"/>
            <a:r>
              <a:rPr lang="en-US" sz="1333" dirty="0"/>
              <a:t>9</a:t>
            </a:r>
          </a:p>
        </p:txBody>
      </p:sp>
      <p:sp>
        <p:nvSpPr>
          <p:cNvPr id="49" name="TextBox 48">
            <a:extLst>
              <a:ext uri="{FF2B5EF4-FFF2-40B4-BE49-F238E27FC236}">
                <a16:creationId xmlns:a16="http://schemas.microsoft.com/office/drawing/2014/main" id="{0D520292-E767-4332-A5E7-5AD515BF46F4}"/>
              </a:ext>
            </a:extLst>
          </p:cNvPr>
          <p:cNvSpPr txBox="1"/>
          <p:nvPr/>
        </p:nvSpPr>
        <p:spPr>
          <a:xfrm>
            <a:off x="7326574" y="5971058"/>
            <a:ext cx="432720" cy="297454"/>
          </a:xfrm>
          <a:prstGeom prst="rect">
            <a:avLst/>
          </a:prstGeom>
          <a:noFill/>
        </p:spPr>
        <p:txBody>
          <a:bodyPr wrap="square" rtlCol="0">
            <a:spAutoFit/>
          </a:bodyPr>
          <a:lstStyle/>
          <a:p>
            <a:pPr algn="ctr"/>
            <a:r>
              <a:rPr lang="en-US" sz="1333" dirty="0"/>
              <a:t>4</a:t>
            </a:r>
          </a:p>
        </p:txBody>
      </p:sp>
      <p:sp>
        <p:nvSpPr>
          <p:cNvPr id="50" name="TextBox 49">
            <a:extLst>
              <a:ext uri="{FF2B5EF4-FFF2-40B4-BE49-F238E27FC236}">
                <a16:creationId xmlns:a16="http://schemas.microsoft.com/office/drawing/2014/main" id="{2B0F883F-798E-4620-AD17-E91FC4B7CCA5}"/>
              </a:ext>
            </a:extLst>
          </p:cNvPr>
          <p:cNvSpPr txBox="1"/>
          <p:nvPr/>
        </p:nvSpPr>
        <p:spPr>
          <a:xfrm>
            <a:off x="6747214" y="5971058"/>
            <a:ext cx="432720" cy="297454"/>
          </a:xfrm>
          <a:prstGeom prst="rect">
            <a:avLst/>
          </a:prstGeom>
          <a:noFill/>
        </p:spPr>
        <p:txBody>
          <a:bodyPr wrap="square" rtlCol="0">
            <a:spAutoFit/>
          </a:bodyPr>
          <a:lstStyle/>
          <a:p>
            <a:pPr algn="ctr"/>
            <a:r>
              <a:rPr lang="en-US" sz="1333" dirty="0"/>
              <a:t>3</a:t>
            </a:r>
          </a:p>
        </p:txBody>
      </p:sp>
    </p:spTree>
    <p:extLst>
      <p:ext uri="{BB962C8B-B14F-4D97-AF65-F5344CB8AC3E}">
        <p14:creationId xmlns:p14="http://schemas.microsoft.com/office/powerpoint/2010/main" val="6032869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8A8BCD3C-9DF7-401A-97E2-3B8E15EDC811}"/>
              </a:ext>
            </a:extLst>
          </p:cNvPr>
          <p:cNvSpPr txBox="1"/>
          <p:nvPr/>
        </p:nvSpPr>
        <p:spPr>
          <a:xfrm>
            <a:off x="7919648" y="2645459"/>
            <a:ext cx="432720" cy="297454"/>
          </a:xfrm>
          <a:prstGeom prst="rect">
            <a:avLst/>
          </a:prstGeom>
          <a:noFill/>
        </p:spPr>
        <p:txBody>
          <a:bodyPr wrap="square" rtlCol="0">
            <a:spAutoFit/>
          </a:bodyPr>
          <a:lstStyle/>
          <a:p>
            <a:pPr algn="ctr"/>
            <a:r>
              <a:rPr lang="en-US" sz="1333" dirty="0"/>
              <a:t>5</a:t>
            </a:r>
          </a:p>
        </p:txBody>
      </p:sp>
      <p:grpSp>
        <p:nvGrpSpPr>
          <p:cNvPr id="35" name="Gruppieren 34">
            <a:extLst>
              <a:ext uri="{FF2B5EF4-FFF2-40B4-BE49-F238E27FC236}">
                <a16:creationId xmlns:a16="http://schemas.microsoft.com/office/drawing/2014/main" id="{AD5FF849-140F-7014-2CEA-9B56C1861330}"/>
              </a:ext>
            </a:extLst>
          </p:cNvPr>
          <p:cNvGrpSpPr/>
          <p:nvPr/>
        </p:nvGrpSpPr>
        <p:grpSpPr>
          <a:xfrm>
            <a:off x="6839712" y="1055156"/>
            <a:ext cx="4297680" cy="4979885"/>
            <a:chOff x="7210329" y="1556612"/>
            <a:chExt cx="3809053" cy="4413696"/>
          </a:xfrm>
        </p:grpSpPr>
        <p:pic>
          <p:nvPicPr>
            <p:cNvPr id="23" name="Picture 1170436824">
              <a:extLst>
                <a:ext uri="{FF2B5EF4-FFF2-40B4-BE49-F238E27FC236}">
                  <a16:creationId xmlns:a16="http://schemas.microsoft.com/office/drawing/2014/main" id="{16A052C0-0D46-A528-7B98-6287F14546F2}"/>
                </a:ext>
              </a:extLst>
            </p:cNvPr>
            <p:cNvPicPr>
              <a:picLocks noChangeAspect="1"/>
            </p:cNvPicPr>
            <p:nvPr/>
          </p:nvPicPr>
          <p:blipFill rotWithShape="1">
            <a:blip r:embed="rId2"/>
            <a:srcRect l="48750" t="15062" r="11770" b="41923"/>
            <a:stretch/>
          </p:blipFill>
          <p:spPr bwMode="auto">
            <a:xfrm>
              <a:off x="7210329" y="3295865"/>
              <a:ext cx="3809053" cy="2674443"/>
            </a:xfrm>
            <a:prstGeom prst="rect">
              <a:avLst/>
            </a:prstGeom>
          </p:spPr>
        </p:pic>
        <p:sp>
          <p:nvSpPr>
            <p:cNvPr id="25" name="Rectangle 568141110">
              <a:extLst>
                <a:ext uri="{FF2B5EF4-FFF2-40B4-BE49-F238E27FC236}">
                  <a16:creationId xmlns:a16="http://schemas.microsoft.com/office/drawing/2014/main" id="{DCEC4A00-C336-0296-CC11-41E5FCF67491}"/>
                </a:ext>
              </a:extLst>
            </p:cNvPr>
            <p:cNvSpPr/>
            <p:nvPr/>
          </p:nvSpPr>
          <p:spPr bwMode="auto">
            <a:xfrm>
              <a:off x="8328597" y="3388599"/>
              <a:ext cx="736934" cy="257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sp>
        <p:pic>
          <p:nvPicPr>
            <p:cNvPr id="26" name="Picture 1">
              <a:extLst>
                <a:ext uri="{FF2B5EF4-FFF2-40B4-BE49-F238E27FC236}">
                  <a16:creationId xmlns:a16="http://schemas.microsoft.com/office/drawing/2014/main" id="{71B70C16-057E-2909-0AE3-DAB490E9F131}"/>
                </a:ext>
              </a:extLst>
            </p:cNvPr>
            <p:cNvPicPr>
              <a:picLocks noChangeAspect="1"/>
            </p:cNvPicPr>
            <p:nvPr/>
          </p:nvPicPr>
          <p:blipFill rotWithShape="1">
            <a:blip r:embed="rId3"/>
            <a:srcRect l="2540" t="4225" r="-1808" b="11145"/>
            <a:stretch/>
          </p:blipFill>
          <p:spPr bwMode="auto">
            <a:xfrm>
              <a:off x="7777635" y="1861391"/>
              <a:ext cx="1945048" cy="1175134"/>
            </a:xfrm>
            <a:prstGeom prst="rect">
              <a:avLst/>
            </a:prstGeom>
          </p:spPr>
        </p:pic>
        <p:cxnSp>
          <p:nvCxnSpPr>
            <p:cNvPr id="27" name="Straight Connector 3">
              <a:extLst>
                <a:ext uri="{FF2B5EF4-FFF2-40B4-BE49-F238E27FC236}">
                  <a16:creationId xmlns:a16="http://schemas.microsoft.com/office/drawing/2014/main" id="{F723D5E3-FFEE-4037-4C10-B443A2D30C0E}"/>
                </a:ext>
              </a:extLst>
            </p:cNvPr>
            <p:cNvCxnSpPr>
              <a:cxnSpLocks/>
            </p:cNvCxnSpPr>
            <p:nvPr/>
          </p:nvCxnSpPr>
          <p:spPr bwMode="auto">
            <a:xfrm>
              <a:off x="8323548" y="2546637"/>
              <a:ext cx="5049" cy="8606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5">
              <a:extLst>
                <a:ext uri="{FF2B5EF4-FFF2-40B4-BE49-F238E27FC236}">
                  <a16:creationId xmlns:a16="http://schemas.microsoft.com/office/drawing/2014/main" id="{8BB681D0-3982-A3B0-207C-8CADCDB198EB}"/>
                </a:ext>
              </a:extLst>
            </p:cNvPr>
            <p:cNvCxnSpPr/>
            <p:nvPr/>
          </p:nvCxnSpPr>
          <p:spPr bwMode="auto">
            <a:xfrm>
              <a:off x="8707593" y="2496979"/>
              <a:ext cx="0" cy="8916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7">
              <a:extLst>
                <a:ext uri="{FF2B5EF4-FFF2-40B4-BE49-F238E27FC236}">
                  <a16:creationId xmlns:a16="http://schemas.microsoft.com/office/drawing/2014/main" id="{BE76B9AF-2D1F-D84F-8499-879EBBD59AC2}"/>
                </a:ext>
              </a:extLst>
            </p:cNvPr>
            <p:cNvCxnSpPr/>
            <p:nvPr/>
          </p:nvCxnSpPr>
          <p:spPr bwMode="auto">
            <a:xfrm>
              <a:off x="9029578" y="2496979"/>
              <a:ext cx="0" cy="9103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083922886">
              <a:extLst>
                <a:ext uri="{FF2B5EF4-FFF2-40B4-BE49-F238E27FC236}">
                  <a16:creationId xmlns:a16="http://schemas.microsoft.com/office/drawing/2014/main" id="{0B358117-82AD-FC60-9EC5-49101009D00E}"/>
                </a:ext>
              </a:extLst>
            </p:cNvPr>
            <p:cNvSpPr txBox="1"/>
            <p:nvPr/>
          </p:nvSpPr>
          <p:spPr bwMode="auto">
            <a:xfrm>
              <a:off x="8165931" y="3199219"/>
              <a:ext cx="1062265" cy="552047"/>
            </a:xfrm>
            <a:prstGeom prst="rect">
              <a:avLst/>
            </a:prstGeom>
            <a:solidFill>
              <a:schemeClr val="bg1"/>
            </a:solidFill>
            <a:ln w="6349">
              <a:solidFill>
                <a:schemeClr val="accent1">
                  <a:lumMod val="50196"/>
                </a:schemeClr>
              </a:solidFill>
              <a:prstDash val="solid"/>
            </a:ln>
          </p:spPr>
          <p:txBody>
            <a:bodyPr vertOverflow="overflow" horzOverflow="overflow" vert="horz" wrap="none" lIns="91440" tIns="45720" rIns="91440" bIns="45720" numCol="1" spcCol="0" rtlCol="0" fromWordArt="0" anchor="t" anchorCtr="0" forceAA="0" compatLnSpc="0">
              <a:spAutoFit/>
            </a:bodyPr>
            <a:lstStyle/>
            <a:p>
              <a:pPr algn="ctr">
                <a:defRPr/>
              </a:pPr>
              <a:r>
                <a:rPr dirty="0">
                  <a:solidFill>
                    <a:schemeClr val="tx2"/>
                  </a:solidFill>
                </a:rPr>
                <a:t>high beta </a:t>
              </a:r>
              <a:br>
                <a:rPr dirty="0">
                  <a:solidFill>
                    <a:schemeClr val="tx2"/>
                  </a:solidFill>
                </a:rPr>
              </a:br>
              <a:r>
                <a:rPr dirty="0">
                  <a:solidFill>
                    <a:schemeClr val="tx2"/>
                  </a:solidFill>
                </a:rPr>
                <a:t>phase</a:t>
              </a:r>
            </a:p>
          </p:txBody>
        </p:sp>
        <p:sp>
          <p:nvSpPr>
            <p:cNvPr id="31" name="TextBox 10">
              <a:extLst>
                <a:ext uri="{FF2B5EF4-FFF2-40B4-BE49-F238E27FC236}">
                  <a16:creationId xmlns:a16="http://schemas.microsoft.com/office/drawing/2014/main" id="{B586D692-E1FD-9B5A-5E2D-743EEFB5D010}"/>
                </a:ext>
              </a:extLst>
            </p:cNvPr>
            <p:cNvSpPr txBox="1"/>
            <p:nvPr/>
          </p:nvSpPr>
          <p:spPr bwMode="auto">
            <a:xfrm>
              <a:off x="9000012" y="2655231"/>
              <a:ext cx="932238" cy="327341"/>
            </a:xfrm>
            <a:prstGeom prst="rect">
              <a:avLst/>
            </a:prstGeom>
            <a:noFill/>
          </p:spPr>
          <p:txBody>
            <a:bodyPr wrap="none" rtlCol="0">
              <a:spAutoFit/>
            </a:bodyPr>
            <a:lstStyle/>
            <a:p>
              <a:r>
                <a:rPr lang="en-US" dirty="0" err="1">
                  <a:solidFill>
                    <a:schemeClr val="accent1"/>
                  </a:solidFill>
                </a:rPr>
                <a:t>sawteeth</a:t>
              </a:r>
              <a:endParaRPr lang="de-DE" dirty="0">
                <a:solidFill>
                  <a:schemeClr val="accent1"/>
                </a:solidFill>
              </a:endParaRPr>
            </a:p>
          </p:txBody>
        </p:sp>
        <p:sp>
          <p:nvSpPr>
            <p:cNvPr id="32" name="TextBox 11">
              <a:extLst>
                <a:ext uri="{FF2B5EF4-FFF2-40B4-BE49-F238E27FC236}">
                  <a16:creationId xmlns:a16="http://schemas.microsoft.com/office/drawing/2014/main" id="{41C5DD16-BC76-810C-D87F-F44C49DDD102}"/>
                </a:ext>
              </a:extLst>
            </p:cNvPr>
            <p:cNvSpPr txBox="1"/>
            <p:nvPr/>
          </p:nvSpPr>
          <p:spPr bwMode="auto">
            <a:xfrm>
              <a:off x="8283658" y="1556612"/>
              <a:ext cx="915635" cy="369332"/>
            </a:xfrm>
            <a:prstGeom prst="rect">
              <a:avLst/>
            </a:prstGeom>
            <a:noFill/>
          </p:spPr>
          <p:txBody>
            <a:bodyPr wrap="none" rtlCol="0">
              <a:spAutoFit/>
            </a:bodyPr>
            <a:lstStyle/>
            <a:p>
              <a:r>
                <a:rPr lang="en-US" dirty="0" err="1"/>
                <a:t>T</a:t>
              </a:r>
              <a:r>
                <a:rPr lang="en-US" baseline="-25000" dirty="0" err="1"/>
                <a:t>e</a:t>
              </a:r>
              <a:r>
                <a:rPr lang="en-US" dirty="0"/>
                <a:t> (ECE)</a:t>
              </a:r>
              <a:endParaRPr lang="de-DE" dirty="0"/>
            </a:p>
          </p:txBody>
        </p:sp>
        <p:sp>
          <p:nvSpPr>
            <p:cNvPr id="33" name="TextBox 12">
              <a:extLst>
                <a:ext uri="{FF2B5EF4-FFF2-40B4-BE49-F238E27FC236}">
                  <a16:creationId xmlns:a16="http://schemas.microsoft.com/office/drawing/2014/main" id="{C91AC187-BE51-E10C-0C08-CAA918107531}"/>
                </a:ext>
              </a:extLst>
            </p:cNvPr>
            <p:cNvSpPr txBox="1"/>
            <p:nvPr/>
          </p:nvSpPr>
          <p:spPr bwMode="auto">
            <a:xfrm rot="16200000">
              <a:off x="7289006" y="2296194"/>
              <a:ext cx="503003" cy="354619"/>
            </a:xfrm>
            <a:prstGeom prst="rect">
              <a:avLst/>
            </a:prstGeom>
            <a:noFill/>
          </p:spPr>
          <p:txBody>
            <a:bodyPr wrap="none" rtlCol="0">
              <a:spAutoFit/>
            </a:bodyPr>
            <a:lstStyle/>
            <a:p>
              <a:r>
                <a:rPr lang="en-US" sz="2000" dirty="0"/>
                <a:t>keV</a:t>
              </a:r>
              <a:endParaRPr lang="de-DE" sz="2000" dirty="0"/>
            </a:p>
          </p:txBody>
        </p:sp>
      </p:grpSp>
      <p:sp>
        <p:nvSpPr>
          <p:cNvPr id="6" name="Titel 5">
            <a:extLst>
              <a:ext uri="{FF2B5EF4-FFF2-40B4-BE49-F238E27FC236}">
                <a16:creationId xmlns:a16="http://schemas.microsoft.com/office/drawing/2014/main" id="{9FD964D2-BDAC-825A-1DF2-6BAC5DE71658}"/>
              </a:ext>
            </a:extLst>
          </p:cNvPr>
          <p:cNvSpPr>
            <a:spLocks noGrp="1"/>
          </p:cNvSpPr>
          <p:nvPr>
            <p:ph type="title"/>
          </p:nvPr>
        </p:nvSpPr>
        <p:spPr/>
        <p:txBody>
          <a:bodyPr/>
          <a:lstStyle/>
          <a:p>
            <a:r>
              <a:rPr lang="en-US" dirty="0"/>
              <a:t>Studying FP at JET: Starting Point</a:t>
            </a:r>
            <a:endParaRPr lang="de-DE" dirty="0"/>
          </a:p>
        </p:txBody>
      </p:sp>
      <p:sp>
        <p:nvSpPr>
          <p:cNvPr id="4" name="Fußzeilenplatzhalter 3">
            <a:extLst>
              <a:ext uri="{FF2B5EF4-FFF2-40B4-BE49-F238E27FC236}">
                <a16:creationId xmlns:a16="http://schemas.microsoft.com/office/drawing/2014/main" id="{6E00420D-7B22-5859-4F20-43E16C559632}"/>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8487FAD5-0104-9D49-57FD-9025EC815087}"/>
              </a:ext>
            </a:extLst>
          </p:cNvPr>
          <p:cNvSpPr>
            <a:spLocks noGrp="1"/>
          </p:cNvSpPr>
          <p:nvPr>
            <p:ph type="sldNum" sz="quarter" idx="12"/>
          </p:nvPr>
        </p:nvSpPr>
        <p:spPr/>
        <p:txBody>
          <a:bodyPr/>
          <a:lstStyle/>
          <a:p>
            <a:fld id="{ECE691D0-CC49-4FC7-9C4D-6112B0CB3A76}" type="slidenum">
              <a:rPr lang="de-DE" smtClean="0"/>
              <a:pPr/>
              <a:t>7</a:t>
            </a:fld>
            <a:endParaRPr lang="de-DE" dirty="0"/>
          </a:p>
        </p:txBody>
      </p:sp>
      <p:sp>
        <p:nvSpPr>
          <p:cNvPr id="34" name="Content Placeholder 2">
            <a:extLst>
              <a:ext uri="{FF2B5EF4-FFF2-40B4-BE49-F238E27FC236}">
                <a16:creationId xmlns:a16="http://schemas.microsoft.com/office/drawing/2014/main" id="{BA69A57C-90D4-29F5-AAD5-3DA508326B40}"/>
              </a:ext>
            </a:extLst>
          </p:cNvPr>
          <p:cNvSpPr txBox="1">
            <a:spLocks/>
          </p:cNvSpPr>
          <p:nvPr/>
        </p:nvSpPr>
        <p:spPr bwMode="auto">
          <a:xfrm>
            <a:off x="555144" y="1199311"/>
            <a:ext cx="6126373" cy="2871042"/>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en-US" sz="1800" dirty="0">
                <a:latin typeface="+mn-lt"/>
                <a:cs typeface="Calibri" panose="020F0502020204030204" pitchFamily="34" charset="0"/>
              </a:rPr>
              <a:t>Flux pumping not yet observed in large machines</a:t>
            </a:r>
          </a:p>
          <a:p>
            <a:pPr>
              <a:defRPr/>
            </a:pPr>
            <a:r>
              <a:rPr lang="de-DE" sz="1800" dirty="0">
                <a:latin typeface="+mn-lt"/>
                <a:cs typeface="Calibri" panose="020F0502020204030204" pitchFamily="34" charset="0"/>
              </a:rPr>
              <a:t>Start </a:t>
            </a:r>
            <a:r>
              <a:rPr lang="de-DE" sz="1800" dirty="0" err="1">
                <a:latin typeface="+mn-lt"/>
                <a:cs typeface="Calibri" panose="020F0502020204030204" pitchFamily="34" charset="0"/>
              </a:rPr>
              <a:t>from</a:t>
            </a:r>
            <a:r>
              <a:rPr lang="de-DE" sz="1800" dirty="0">
                <a:latin typeface="+mn-lt"/>
                <a:cs typeface="Calibri" panose="020F0502020204030204" pitchFamily="34" charset="0"/>
              </a:rPr>
              <a:t> JPN 96830:</a:t>
            </a:r>
          </a:p>
          <a:p>
            <a:pPr lvl="1">
              <a:defRPr/>
            </a:pPr>
            <a:r>
              <a:rPr lang="el-GR" sz="1800" b="0" dirty="0">
                <a:latin typeface="+mn-lt"/>
                <a:ea typeface="Cambria Math" panose="02040503050406030204" pitchFamily="18" charset="0"/>
                <a:cs typeface="Calibri" panose="020F0502020204030204" pitchFamily="34" charset="0"/>
              </a:rPr>
              <a:t>β</a:t>
            </a:r>
            <a:r>
              <a:rPr lang="de-DE" sz="1800" b="0" baseline="-25000" dirty="0">
                <a:latin typeface="+mn-lt"/>
                <a:cs typeface="Calibri" panose="020F0502020204030204" pitchFamily="34" charset="0"/>
              </a:rPr>
              <a:t>N</a:t>
            </a:r>
            <a:r>
              <a:rPr lang="de-DE" sz="1800" b="0" dirty="0">
                <a:latin typeface="+mn-lt"/>
                <a:cs typeface="Calibri" panose="020F0502020204030204" pitchFamily="34" charset="0"/>
              </a:rPr>
              <a:t>= 2.6, B</a:t>
            </a:r>
            <a:r>
              <a:rPr lang="de-DE" sz="1800" b="0" baseline="-25000" dirty="0">
                <a:latin typeface="+mn-lt"/>
                <a:cs typeface="Calibri" panose="020F0502020204030204" pitchFamily="34" charset="0"/>
              </a:rPr>
              <a:t>T</a:t>
            </a:r>
            <a:r>
              <a:rPr lang="de-DE" sz="1800" b="0" dirty="0">
                <a:latin typeface="+mn-lt"/>
                <a:cs typeface="Calibri" panose="020F0502020204030204" pitchFamily="34" charset="0"/>
              </a:rPr>
              <a:t>= 1.7 T, </a:t>
            </a:r>
            <a:r>
              <a:rPr lang="de-DE" sz="1800" b="0" dirty="0" err="1">
                <a:latin typeface="+mn-lt"/>
                <a:cs typeface="Calibri" panose="020F0502020204030204" pitchFamily="34" charset="0"/>
              </a:rPr>
              <a:t>I</a:t>
            </a:r>
            <a:r>
              <a:rPr lang="de-DE" sz="1800" b="0" baseline="-25000" dirty="0" err="1">
                <a:latin typeface="+mn-lt"/>
                <a:cs typeface="Calibri" panose="020F0502020204030204" pitchFamily="34" charset="0"/>
              </a:rPr>
              <a:t>p</a:t>
            </a:r>
            <a:r>
              <a:rPr lang="de-DE" sz="1800" b="0" dirty="0">
                <a:latin typeface="+mn-lt"/>
                <a:cs typeface="Calibri" panose="020F0502020204030204" pitchFamily="34" charset="0"/>
              </a:rPr>
              <a:t>= 1.4 MA, q</a:t>
            </a:r>
            <a:r>
              <a:rPr lang="de-DE" sz="1800" b="0" baseline="-25000" dirty="0">
                <a:latin typeface="+mn-lt"/>
                <a:cs typeface="Calibri" panose="020F0502020204030204" pitchFamily="34" charset="0"/>
              </a:rPr>
              <a:t>95</a:t>
            </a:r>
            <a:r>
              <a:rPr lang="de-DE" sz="1800" b="0" dirty="0">
                <a:latin typeface="+mn-lt"/>
                <a:cs typeface="Calibri" panose="020F0502020204030204" pitchFamily="34" charset="0"/>
              </a:rPr>
              <a:t>= 4</a:t>
            </a:r>
          </a:p>
          <a:p>
            <a:pPr lvl="1">
              <a:defRPr/>
            </a:pPr>
            <a:r>
              <a:rPr lang="de-DE" sz="1800" b="0" dirty="0">
                <a:latin typeface="+mn-lt"/>
                <a:cs typeface="Calibri" panose="020F0502020204030204" pitchFamily="34" charset="0"/>
              </a:rPr>
              <a:t>P</a:t>
            </a:r>
            <a:r>
              <a:rPr lang="de-DE" sz="1800" b="0" baseline="-25000" dirty="0">
                <a:latin typeface="+mn-lt"/>
                <a:cs typeface="Calibri" panose="020F0502020204030204" pitchFamily="34" charset="0"/>
              </a:rPr>
              <a:t>NBI</a:t>
            </a:r>
            <a:r>
              <a:rPr lang="de-DE" sz="1800" b="0" dirty="0">
                <a:latin typeface="+mn-lt"/>
                <a:cs typeface="Calibri" panose="020F0502020204030204" pitchFamily="34" charset="0"/>
              </a:rPr>
              <a:t>= 14 MW</a:t>
            </a:r>
          </a:p>
          <a:p>
            <a:pPr lvl="1">
              <a:defRPr/>
            </a:pPr>
            <a:r>
              <a:rPr lang="de-DE" sz="1800" dirty="0">
                <a:latin typeface="+mn-lt"/>
                <a:cs typeface="Calibri" panose="020F0502020204030204" pitchFamily="34" charset="0"/>
              </a:rPr>
              <a:t>Central </a:t>
            </a:r>
            <a:r>
              <a:rPr lang="de-DE" sz="1800" dirty="0" err="1">
                <a:latin typeface="+mn-lt"/>
                <a:cs typeface="Calibri" panose="020F0502020204030204" pitchFamily="34" charset="0"/>
              </a:rPr>
              <a:t>n</a:t>
            </a:r>
            <a:r>
              <a:rPr lang="de-DE" sz="1800" dirty="0">
                <a:latin typeface="+mn-lt"/>
                <a:cs typeface="Calibri" panose="020F0502020204030204" pitchFamily="34" charset="0"/>
              </a:rPr>
              <a:t>=1 </a:t>
            </a:r>
            <a:r>
              <a:rPr lang="de-DE" sz="1800" dirty="0" err="1">
                <a:latin typeface="+mn-lt"/>
                <a:cs typeface="Calibri" panose="020F0502020204030204" pitchFamily="34" charset="0"/>
              </a:rPr>
              <a:t>mode</a:t>
            </a:r>
            <a:r>
              <a:rPr lang="de-DE" sz="1800" dirty="0">
                <a:latin typeface="+mn-lt"/>
                <a:cs typeface="Calibri" panose="020F0502020204030204" pitchFamily="34" charset="0"/>
              </a:rPr>
              <a:t> in high </a:t>
            </a:r>
            <a:r>
              <a:rPr lang="el-GR" sz="1800" dirty="0">
                <a:latin typeface="+mn-lt"/>
                <a:ea typeface="Cambria Math" panose="02040503050406030204" pitchFamily="18" charset="0"/>
                <a:cs typeface="Calibri" panose="020F0502020204030204" pitchFamily="34" charset="0"/>
              </a:rPr>
              <a:t>β</a:t>
            </a:r>
            <a:r>
              <a:rPr lang="el-GR" sz="1800" dirty="0">
                <a:latin typeface="+mn-lt"/>
                <a:cs typeface="Calibri" panose="020F0502020204030204" pitchFamily="34" charset="0"/>
              </a:rPr>
              <a:t> </a:t>
            </a:r>
            <a:r>
              <a:rPr lang="de-DE" sz="1800" dirty="0" err="1">
                <a:latin typeface="+mn-lt"/>
                <a:cs typeface="Calibri" panose="020F0502020204030204" pitchFamily="34" charset="0"/>
              </a:rPr>
              <a:t>phase</a:t>
            </a:r>
            <a:endParaRPr lang="de-DE" sz="1800" dirty="0">
              <a:latin typeface="+mn-lt"/>
              <a:cs typeface="Calibri" panose="020F0502020204030204" pitchFamily="34" charset="0"/>
            </a:endParaRPr>
          </a:p>
          <a:p>
            <a:pPr lvl="1">
              <a:defRPr/>
            </a:pPr>
            <a:r>
              <a:rPr lang="de-DE" sz="1800" dirty="0" err="1">
                <a:latin typeface="+mn-lt"/>
                <a:cs typeface="Calibri" panose="020F0502020204030204" pitchFamily="34" charset="0"/>
              </a:rPr>
              <a:t>However</a:t>
            </a:r>
            <a:r>
              <a:rPr lang="de-DE" sz="1800" dirty="0">
                <a:latin typeface="+mn-lt"/>
                <a:cs typeface="Calibri" panose="020F0502020204030204" pitchFamily="34" charset="0"/>
              </a:rPr>
              <a:t>: </a:t>
            </a:r>
            <a:r>
              <a:rPr lang="de-DE" sz="1800" dirty="0" err="1">
                <a:latin typeface="+mn-lt"/>
                <a:cs typeface="Calibri" panose="020F0502020204030204" pitchFamily="34" charset="0"/>
              </a:rPr>
              <a:t>sawteeth</a:t>
            </a:r>
            <a:r>
              <a:rPr lang="de-DE" sz="1800" dirty="0">
                <a:latin typeface="+mn-lt"/>
                <a:cs typeface="Calibri" panose="020F0502020204030204" pitchFamily="34" charset="0"/>
              </a:rPr>
              <a:t> </a:t>
            </a:r>
            <a:br>
              <a:rPr lang="de-DE" sz="1800" dirty="0">
                <a:latin typeface="+mn-lt"/>
                <a:cs typeface="Calibri" panose="020F0502020204030204" pitchFamily="34" charset="0"/>
              </a:rPr>
            </a:br>
            <a:r>
              <a:rPr lang="de-DE" sz="1800" b="0" spc="0" dirty="0">
                <a:solidFill>
                  <a:schemeClr val="tx1"/>
                </a:solidFill>
                <a:latin typeface="+mn-lt"/>
                <a:ea typeface="Arial"/>
                <a:cs typeface="Calibri" panose="020F0502020204030204" pitchFamily="34" charset="0"/>
              </a:rPr>
              <a:t>High </a:t>
            </a:r>
            <a:r>
              <a:rPr lang="el-GR" sz="1800" b="0" dirty="0">
                <a:solidFill>
                  <a:schemeClr val="tx1"/>
                </a:solidFill>
                <a:latin typeface="+mn-lt"/>
                <a:ea typeface="Cambria Math" panose="02040503050406030204" pitchFamily="18" charset="0"/>
                <a:cs typeface="Calibri" panose="020F0502020204030204" pitchFamily="34" charset="0"/>
              </a:rPr>
              <a:t>β</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phase</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ended</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by</a:t>
            </a:r>
            <a:r>
              <a:rPr lang="de-DE" sz="1800" b="0" spc="0" dirty="0">
                <a:solidFill>
                  <a:schemeClr val="tx1"/>
                </a:solidFill>
                <a:latin typeface="+mn-lt"/>
                <a:ea typeface="Arial"/>
                <a:cs typeface="Calibri" panose="020F0502020204030204" pitchFamily="34" charset="0"/>
              </a:rPr>
              <a:t> ST-</a:t>
            </a:r>
            <a:r>
              <a:rPr lang="de-DE" sz="1800" b="0" spc="0" dirty="0" err="1">
                <a:solidFill>
                  <a:schemeClr val="tx1"/>
                </a:solidFill>
                <a:latin typeface="+mn-lt"/>
                <a:ea typeface="Arial"/>
                <a:cs typeface="Calibri" panose="020F0502020204030204" pitchFamily="34" charset="0"/>
              </a:rPr>
              <a:t>triggered</a:t>
            </a:r>
            <a:r>
              <a:rPr lang="de-DE" sz="1800" b="0" spc="0" dirty="0">
                <a:solidFill>
                  <a:schemeClr val="tx1"/>
                </a:solidFill>
                <a:latin typeface="+mn-lt"/>
                <a:ea typeface="Arial"/>
                <a:cs typeface="Calibri" panose="020F0502020204030204" pitchFamily="34" charset="0"/>
              </a:rPr>
              <a:t> 3/2 NTM </a:t>
            </a:r>
            <a:endParaRPr lang="de-DE" sz="1800" b="0" spc="0" dirty="0">
              <a:solidFill>
                <a:schemeClr val="tx1"/>
              </a:solidFill>
              <a:latin typeface="+mn-lt"/>
              <a:cs typeface="Times New Roman"/>
            </a:endParaRPr>
          </a:p>
        </p:txBody>
      </p:sp>
      <p:sp>
        <p:nvSpPr>
          <p:cNvPr id="37" name="Textfeld 36">
            <a:extLst>
              <a:ext uri="{FF2B5EF4-FFF2-40B4-BE49-F238E27FC236}">
                <a16:creationId xmlns:a16="http://schemas.microsoft.com/office/drawing/2014/main" id="{5D24F2CE-88A9-F3C8-6638-90E71B338D82}"/>
              </a:ext>
            </a:extLst>
          </p:cNvPr>
          <p:cNvSpPr txBox="1"/>
          <p:nvPr/>
        </p:nvSpPr>
        <p:spPr>
          <a:xfrm>
            <a:off x="8548419" y="6149475"/>
            <a:ext cx="723340" cy="267894"/>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de-DE" sz="1600" dirty="0"/>
              <a:t>Time [s]</a:t>
            </a:r>
          </a:p>
        </p:txBody>
      </p:sp>
      <p:sp>
        <p:nvSpPr>
          <p:cNvPr id="38" name="Textfeld 37">
            <a:extLst>
              <a:ext uri="{FF2B5EF4-FFF2-40B4-BE49-F238E27FC236}">
                <a16:creationId xmlns:a16="http://schemas.microsoft.com/office/drawing/2014/main" id="{F4F6B17C-FDEA-80AB-27FF-EB7283D98113}"/>
              </a:ext>
            </a:extLst>
          </p:cNvPr>
          <p:cNvSpPr txBox="1"/>
          <p:nvPr/>
        </p:nvSpPr>
        <p:spPr>
          <a:xfrm>
            <a:off x="11026184" y="2941164"/>
            <a:ext cx="84960" cy="1477328"/>
          </a:xfrm>
          <a:prstGeom prst="rect">
            <a:avLst/>
          </a:prstGeom>
          <a:solidFill>
            <a:schemeClr val="bg1"/>
          </a:solidFill>
        </p:spPr>
        <p:txBody>
          <a:bodyPr wrap="none" lIns="0" tIns="0" rIns="0" bIns="0" rtlCol="0" anchor="t" anchorCtr="0">
            <a:spAutoFit/>
          </a:bodyPr>
          <a:lstStyle/>
          <a:p>
            <a:pPr algn="l">
              <a:spcBef>
                <a:spcPts val="1150"/>
              </a:spcBef>
            </a:pPr>
            <a:r>
              <a:rPr lang="de-DE" sz="1200" dirty="0" err="1"/>
              <a:t>n</a:t>
            </a:r>
            <a:br>
              <a:rPr lang="de-DE" sz="1200" dirty="0"/>
            </a:br>
            <a:r>
              <a:rPr lang="de-DE" sz="1200" dirty="0"/>
              <a:t>1</a:t>
            </a:r>
            <a:br>
              <a:rPr lang="de-DE" sz="1200" dirty="0"/>
            </a:br>
            <a:r>
              <a:rPr lang="de-DE" sz="1200" dirty="0"/>
              <a:t>2</a:t>
            </a:r>
            <a:br>
              <a:rPr lang="de-DE" sz="1200" dirty="0"/>
            </a:br>
            <a:r>
              <a:rPr lang="de-DE" sz="1200" dirty="0"/>
              <a:t>3</a:t>
            </a:r>
            <a:br>
              <a:rPr lang="de-DE" sz="1200" dirty="0"/>
            </a:br>
            <a:r>
              <a:rPr lang="de-DE" sz="1200" dirty="0"/>
              <a:t>4</a:t>
            </a:r>
            <a:br>
              <a:rPr lang="de-DE" sz="1200" dirty="0"/>
            </a:br>
            <a:r>
              <a:rPr lang="de-DE" sz="1200" dirty="0"/>
              <a:t>5</a:t>
            </a:r>
            <a:br>
              <a:rPr lang="de-DE" sz="1200" dirty="0"/>
            </a:br>
            <a:r>
              <a:rPr lang="de-DE" sz="1200" dirty="0"/>
              <a:t>6</a:t>
            </a:r>
            <a:br>
              <a:rPr lang="de-DE" sz="1200" dirty="0"/>
            </a:br>
            <a:r>
              <a:rPr lang="de-DE" sz="1200" dirty="0"/>
              <a:t>7</a:t>
            </a:r>
          </a:p>
        </p:txBody>
      </p:sp>
      <p:sp>
        <p:nvSpPr>
          <p:cNvPr id="20" name="TextBox 19">
            <a:extLst>
              <a:ext uri="{FF2B5EF4-FFF2-40B4-BE49-F238E27FC236}">
                <a16:creationId xmlns:a16="http://schemas.microsoft.com/office/drawing/2014/main" id="{B5185B9A-8EE6-409B-828F-958C974777AD}"/>
              </a:ext>
            </a:extLst>
          </p:cNvPr>
          <p:cNvSpPr txBox="1"/>
          <p:nvPr/>
        </p:nvSpPr>
        <p:spPr>
          <a:xfrm>
            <a:off x="6567714" y="4401361"/>
            <a:ext cx="356341" cy="297454"/>
          </a:xfrm>
          <a:prstGeom prst="rect">
            <a:avLst/>
          </a:prstGeom>
          <a:noFill/>
        </p:spPr>
        <p:txBody>
          <a:bodyPr wrap="square" rtlCol="0">
            <a:spAutoFit/>
          </a:bodyPr>
          <a:lstStyle/>
          <a:p>
            <a:r>
              <a:rPr lang="en-US" sz="1333" dirty="0"/>
              <a:t>30</a:t>
            </a:r>
          </a:p>
        </p:txBody>
      </p:sp>
      <p:sp>
        <p:nvSpPr>
          <p:cNvPr id="21" name="TextBox 20">
            <a:extLst>
              <a:ext uri="{FF2B5EF4-FFF2-40B4-BE49-F238E27FC236}">
                <a16:creationId xmlns:a16="http://schemas.microsoft.com/office/drawing/2014/main" id="{686E1709-172F-4241-A879-1E5AEBB05D0D}"/>
              </a:ext>
            </a:extLst>
          </p:cNvPr>
          <p:cNvSpPr txBox="1"/>
          <p:nvPr/>
        </p:nvSpPr>
        <p:spPr>
          <a:xfrm>
            <a:off x="6567714" y="3429000"/>
            <a:ext cx="356341" cy="297454"/>
          </a:xfrm>
          <a:prstGeom prst="rect">
            <a:avLst/>
          </a:prstGeom>
          <a:noFill/>
        </p:spPr>
        <p:txBody>
          <a:bodyPr wrap="square" rtlCol="0">
            <a:spAutoFit/>
          </a:bodyPr>
          <a:lstStyle/>
          <a:p>
            <a:r>
              <a:rPr lang="en-US" sz="1333" dirty="0"/>
              <a:t>50</a:t>
            </a:r>
          </a:p>
        </p:txBody>
      </p:sp>
      <p:sp>
        <p:nvSpPr>
          <p:cNvPr id="22" name="TextBox 21">
            <a:extLst>
              <a:ext uri="{FF2B5EF4-FFF2-40B4-BE49-F238E27FC236}">
                <a16:creationId xmlns:a16="http://schemas.microsoft.com/office/drawing/2014/main" id="{0611FAA0-D89C-40CE-B54A-121496BBC6B0}"/>
              </a:ext>
            </a:extLst>
          </p:cNvPr>
          <p:cNvSpPr txBox="1"/>
          <p:nvPr/>
        </p:nvSpPr>
        <p:spPr>
          <a:xfrm>
            <a:off x="6567714" y="4895655"/>
            <a:ext cx="356341" cy="297454"/>
          </a:xfrm>
          <a:prstGeom prst="rect">
            <a:avLst/>
          </a:prstGeom>
          <a:noFill/>
        </p:spPr>
        <p:txBody>
          <a:bodyPr wrap="square" rtlCol="0">
            <a:spAutoFit/>
          </a:bodyPr>
          <a:lstStyle/>
          <a:p>
            <a:r>
              <a:rPr lang="en-US" sz="1333" dirty="0"/>
              <a:t>20</a:t>
            </a:r>
          </a:p>
        </p:txBody>
      </p:sp>
      <p:sp>
        <p:nvSpPr>
          <p:cNvPr id="24" name="TextBox 23">
            <a:extLst>
              <a:ext uri="{FF2B5EF4-FFF2-40B4-BE49-F238E27FC236}">
                <a16:creationId xmlns:a16="http://schemas.microsoft.com/office/drawing/2014/main" id="{4328BF41-AC68-4E28-906B-2B3CF7232CC0}"/>
              </a:ext>
            </a:extLst>
          </p:cNvPr>
          <p:cNvSpPr txBox="1"/>
          <p:nvPr/>
        </p:nvSpPr>
        <p:spPr>
          <a:xfrm>
            <a:off x="6567714" y="3918362"/>
            <a:ext cx="356341" cy="297454"/>
          </a:xfrm>
          <a:prstGeom prst="rect">
            <a:avLst/>
          </a:prstGeom>
          <a:noFill/>
        </p:spPr>
        <p:txBody>
          <a:bodyPr wrap="square" rtlCol="0">
            <a:spAutoFit/>
          </a:bodyPr>
          <a:lstStyle/>
          <a:p>
            <a:r>
              <a:rPr lang="en-US" sz="1333" dirty="0"/>
              <a:t>40</a:t>
            </a:r>
          </a:p>
        </p:txBody>
      </p:sp>
      <p:sp>
        <p:nvSpPr>
          <p:cNvPr id="39" name="TextBox 38">
            <a:extLst>
              <a:ext uri="{FF2B5EF4-FFF2-40B4-BE49-F238E27FC236}">
                <a16:creationId xmlns:a16="http://schemas.microsoft.com/office/drawing/2014/main" id="{586737E2-186D-41C5-B719-203BAB0F3FCB}"/>
              </a:ext>
            </a:extLst>
          </p:cNvPr>
          <p:cNvSpPr txBox="1"/>
          <p:nvPr/>
        </p:nvSpPr>
        <p:spPr>
          <a:xfrm rot="16200000">
            <a:off x="5448384" y="4497515"/>
            <a:ext cx="1867627" cy="400110"/>
          </a:xfrm>
          <a:prstGeom prst="rect">
            <a:avLst/>
          </a:prstGeom>
          <a:noFill/>
        </p:spPr>
        <p:txBody>
          <a:bodyPr wrap="none" rtlCol="0">
            <a:spAutoFit/>
          </a:bodyPr>
          <a:lstStyle/>
          <a:p>
            <a:r>
              <a:rPr lang="en-US" sz="2000" dirty="0"/>
              <a:t>Frequency [kHz]</a:t>
            </a:r>
          </a:p>
        </p:txBody>
      </p:sp>
      <p:sp>
        <p:nvSpPr>
          <p:cNvPr id="40" name="TextBox 39">
            <a:extLst>
              <a:ext uri="{FF2B5EF4-FFF2-40B4-BE49-F238E27FC236}">
                <a16:creationId xmlns:a16="http://schemas.microsoft.com/office/drawing/2014/main" id="{37EB3961-DC79-4CBD-A17C-B040B9798BEB}"/>
              </a:ext>
            </a:extLst>
          </p:cNvPr>
          <p:cNvSpPr txBox="1"/>
          <p:nvPr/>
        </p:nvSpPr>
        <p:spPr>
          <a:xfrm>
            <a:off x="6567714" y="5386923"/>
            <a:ext cx="356341" cy="297454"/>
          </a:xfrm>
          <a:prstGeom prst="rect">
            <a:avLst/>
          </a:prstGeom>
          <a:noFill/>
        </p:spPr>
        <p:txBody>
          <a:bodyPr wrap="square" rtlCol="0">
            <a:spAutoFit/>
          </a:bodyPr>
          <a:lstStyle/>
          <a:p>
            <a:r>
              <a:rPr lang="en-US" sz="1333" dirty="0"/>
              <a:t>10</a:t>
            </a:r>
          </a:p>
        </p:txBody>
      </p:sp>
      <p:sp>
        <p:nvSpPr>
          <p:cNvPr id="41" name="TextBox 40">
            <a:extLst>
              <a:ext uri="{FF2B5EF4-FFF2-40B4-BE49-F238E27FC236}">
                <a16:creationId xmlns:a16="http://schemas.microsoft.com/office/drawing/2014/main" id="{E54F5F8C-DE3A-48BC-BC2F-EE4F7328671A}"/>
              </a:ext>
            </a:extLst>
          </p:cNvPr>
          <p:cNvSpPr txBox="1"/>
          <p:nvPr/>
        </p:nvSpPr>
        <p:spPr>
          <a:xfrm>
            <a:off x="7919648" y="5971058"/>
            <a:ext cx="432720" cy="297454"/>
          </a:xfrm>
          <a:prstGeom prst="rect">
            <a:avLst/>
          </a:prstGeom>
          <a:noFill/>
        </p:spPr>
        <p:txBody>
          <a:bodyPr wrap="square" rtlCol="0">
            <a:spAutoFit/>
          </a:bodyPr>
          <a:lstStyle/>
          <a:p>
            <a:pPr algn="ctr"/>
            <a:r>
              <a:rPr lang="en-US" sz="1333" dirty="0"/>
              <a:t>5</a:t>
            </a:r>
          </a:p>
        </p:txBody>
      </p:sp>
      <p:sp>
        <p:nvSpPr>
          <p:cNvPr id="42" name="TextBox 41">
            <a:extLst>
              <a:ext uri="{FF2B5EF4-FFF2-40B4-BE49-F238E27FC236}">
                <a16:creationId xmlns:a16="http://schemas.microsoft.com/office/drawing/2014/main" id="{F9AFCF0E-1F9C-47EB-8986-C65D17A606DE}"/>
              </a:ext>
            </a:extLst>
          </p:cNvPr>
          <p:cNvSpPr txBox="1"/>
          <p:nvPr/>
        </p:nvSpPr>
        <p:spPr>
          <a:xfrm>
            <a:off x="8507138" y="5971058"/>
            <a:ext cx="432720" cy="297454"/>
          </a:xfrm>
          <a:prstGeom prst="rect">
            <a:avLst/>
          </a:prstGeom>
          <a:noFill/>
        </p:spPr>
        <p:txBody>
          <a:bodyPr wrap="square" rtlCol="0">
            <a:spAutoFit/>
          </a:bodyPr>
          <a:lstStyle/>
          <a:p>
            <a:pPr algn="ctr"/>
            <a:r>
              <a:rPr lang="en-US" sz="1333" dirty="0"/>
              <a:t>6</a:t>
            </a:r>
          </a:p>
        </p:txBody>
      </p:sp>
      <p:sp>
        <p:nvSpPr>
          <p:cNvPr id="43" name="TextBox 42">
            <a:extLst>
              <a:ext uri="{FF2B5EF4-FFF2-40B4-BE49-F238E27FC236}">
                <a16:creationId xmlns:a16="http://schemas.microsoft.com/office/drawing/2014/main" id="{DAE647F5-5433-4199-B589-1F16B7886539}"/>
              </a:ext>
            </a:extLst>
          </p:cNvPr>
          <p:cNvSpPr txBox="1"/>
          <p:nvPr/>
        </p:nvSpPr>
        <p:spPr>
          <a:xfrm>
            <a:off x="9098336" y="5971058"/>
            <a:ext cx="432720" cy="297454"/>
          </a:xfrm>
          <a:prstGeom prst="rect">
            <a:avLst/>
          </a:prstGeom>
          <a:noFill/>
        </p:spPr>
        <p:txBody>
          <a:bodyPr wrap="square" rtlCol="0">
            <a:spAutoFit/>
          </a:bodyPr>
          <a:lstStyle/>
          <a:p>
            <a:pPr algn="ctr"/>
            <a:r>
              <a:rPr lang="en-US" sz="1333" dirty="0"/>
              <a:t>7</a:t>
            </a:r>
          </a:p>
        </p:txBody>
      </p:sp>
      <p:sp>
        <p:nvSpPr>
          <p:cNvPr id="44" name="TextBox 43">
            <a:extLst>
              <a:ext uri="{FF2B5EF4-FFF2-40B4-BE49-F238E27FC236}">
                <a16:creationId xmlns:a16="http://schemas.microsoft.com/office/drawing/2014/main" id="{38A97B4F-BB59-4D61-8ECC-95F44F47EF0F}"/>
              </a:ext>
            </a:extLst>
          </p:cNvPr>
          <p:cNvSpPr txBox="1"/>
          <p:nvPr/>
        </p:nvSpPr>
        <p:spPr>
          <a:xfrm>
            <a:off x="9682575" y="5971058"/>
            <a:ext cx="432720" cy="297454"/>
          </a:xfrm>
          <a:prstGeom prst="rect">
            <a:avLst/>
          </a:prstGeom>
          <a:noFill/>
        </p:spPr>
        <p:txBody>
          <a:bodyPr wrap="square" rtlCol="0">
            <a:spAutoFit/>
          </a:bodyPr>
          <a:lstStyle/>
          <a:p>
            <a:pPr algn="ctr"/>
            <a:r>
              <a:rPr lang="en-US" sz="1333" dirty="0"/>
              <a:t>8</a:t>
            </a:r>
          </a:p>
        </p:txBody>
      </p:sp>
      <p:sp>
        <p:nvSpPr>
          <p:cNvPr id="45" name="TextBox 44">
            <a:extLst>
              <a:ext uri="{FF2B5EF4-FFF2-40B4-BE49-F238E27FC236}">
                <a16:creationId xmlns:a16="http://schemas.microsoft.com/office/drawing/2014/main" id="{84A6F4F9-46C2-4EC6-AB7C-570FE306C67E}"/>
              </a:ext>
            </a:extLst>
          </p:cNvPr>
          <p:cNvSpPr txBox="1"/>
          <p:nvPr/>
        </p:nvSpPr>
        <p:spPr>
          <a:xfrm>
            <a:off x="10280732" y="5971058"/>
            <a:ext cx="432720" cy="297454"/>
          </a:xfrm>
          <a:prstGeom prst="rect">
            <a:avLst/>
          </a:prstGeom>
          <a:noFill/>
        </p:spPr>
        <p:txBody>
          <a:bodyPr wrap="square" rtlCol="0">
            <a:spAutoFit/>
          </a:bodyPr>
          <a:lstStyle/>
          <a:p>
            <a:pPr algn="ctr"/>
            <a:r>
              <a:rPr lang="en-US" sz="1333" dirty="0"/>
              <a:t>9</a:t>
            </a:r>
          </a:p>
        </p:txBody>
      </p:sp>
      <p:sp>
        <p:nvSpPr>
          <p:cNvPr id="49" name="TextBox 48">
            <a:extLst>
              <a:ext uri="{FF2B5EF4-FFF2-40B4-BE49-F238E27FC236}">
                <a16:creationId xmlns:a16="http://schemas.microsoft.com/office/drawing/2014/main" id="{0D520292-E767-4332-A5E7-5AD515BF46F4}"/>
              </a:ext>
            </a:extLst>
          </p:cNvPr>
          <p:cNvSpPr txBox="1"/>
          <p:nvPr/>
        </p:nvSpPr>
        <p:spPr>
          <a:xfrm>
            <a:off x="7326574" y="5971058"/>
            <a:ext cx="432720" cy="297454"/>
          </a:xfrm>
          <a:prstGeom prst="rect">
            <a:avLst/>
          </a:prstGeom>
          <a:noFill/>
        </p:spPr>
        <p:txBody>
          <a:bodyPr wrap="square" rtlCol="0">
            <a:spAutoFit/>
          </a:bodyPr>
          <a:lstStyle/>
          <a:p>
            <a:pPr algn="ctr"/>
            <a:r>
              <a:rPr lang="en-US" sz="1333" dirty="0"/>
              <a:t>4</a:t>
            </a:r>
          </a:p>
        </p:txBody>
      </p:sp>
      <p:sp>
        <p:nvSpPr>
          <p:cNvPr id="50" name="TextBox 49">
            <a:extLst>
              <a:ext uri="{FF2B5EF4-FFF2-40B4-BE49-F238E27FC236}">
                <a16:creationId xmlns:a16="http://schemas.microsoft.com/office/drawing/2014/main" id="{2B0F883F-798E-4620-AD17-E91FC4B7CCA5}"/>
              </a:ext>
            </a:extLst>
          </p:cNvPr>
          <p:cNvSpPr txBox="1"/>
          <p:nvPr/>
        </p:nvSpPr>
        <p:spPr>
          <a:xfrm>
            <a:off x="6747214" y="5971058"/>
            <a:ext cx="432720" cy="297454"/>
          </a:xfrm>
          <a:prstGeom prst="rect">
            <a:avLst/>
          </a:prstGeom>
          <a:noFill/>
        </p:spPr>
        <p:txBody>
          <a:bodyPr wrap="square" rtlCol="0">
            <a:spAutoFit/>
          </a:bodyPr>
          <a:lstStyle/>
          <a:p>
            <a:pPr algn="ctr"/>
            <a:r>
              <a:rPr lang="en-US" sz="1333" dirty="0"/>
              <a:t>3</a:t>
            </a:r>
          </a:p>
        </p:txBody>
      </p:sp>
      <p:sp>
        <p:nvSpPr>
          <p:cNvPr id="51" name="TextBox 50">
            <a:extLst>
              <a:ext uri="{FF2B5EF4-FFF2-40B4-BE49-F238E27FC236}">
                <a16:creationId xmlns:a16="http://schemas.microsoft.com/office/drawing/2014/main" id="{C85956F8-D194-46B3-B97E-BA19205B1771}"/>
              </a:ext>
            </a:extLst>
          </p:cNvPr>
          <p:cNvSpPr txBox="1"/>
          <p:nvPr/>
        </p:nvSpPr>
        <p:spPr>
          <a:xfrm>
            <a:off x="7287600" y="1586689"/>
            <a:ext cx="356341" cy="297454"/>
          </a:xfrm>
          <a:prstGeom prst="rect">
            <a:avLst/>
          </a:prstGeom>
          <a:noFill/>
        </p:spPr>
        <p:txBody>
          <a:bodyPr wrap="square" rtlCol="0">
            <a:spAutoFit/>
          </a:bodyPr>
          <a:lstStyle/>
          <a:p>
            <a:r>
              <a:rPr lang="en-US" sz="1333" dirty="0"/>
              <a:t>3</a:t>
            </a:r>
          </a:p>
        </p:txBody>
      </p:sp>
      <p:sp>
        <p:nvSpPr>
          <p:cNvPr id="52" name="TextBox 51">
            <a:extLst>
              <a:ext uri="{FF2B5EF4-FFF2-40B4-BE49-F238E27FC236}">
                <a16:creationId xmlns:a16="http://schemas.microsoft.com/office/drawing/2014/main" id="{DCF7780D-9523-4306-8214-637D79D4E9F5}"/>
              </a:ext>
            </a:extLst>
          </p:cNvPr>
          <p:cNvSpPr txBox="1"/>
          <p:nvPr/>
        </p:nvSpPr>
        <p:spPr>
          <a:xfrm>
            <a:off x="7287600" y="1933695"/>
            <a:ext cx="356341" cy="297454"/>
          </a:xfrm>
          <a:prstGeom prst="rect">
            <a:avLst/>
          </a:prstGeom>
          <a:noFill/>
        </p:spPr>
        <p:txBody>
          <a:bodyPr wrap="square" rtlCol="0">
            <a:spAutoFit/>
          </a:bodyPr>
          <a:lstStyle/>
          <a:p>
            <a:r>
              <a:rPr lang="en-US" sz="1333" dirty="0"/>
              <a:t>2</a:t>
            </a:r>
          </a:p>
        </p:txBody>
      </p:sp>
      <p:sp>
        <p:nvSpPr>
          <p:cNvPr id="53" name="TextBox 52">
            <a:extLst>
              <a:ext uri="{FF2B5EF4-FFF2-40B4-BE49-F238E27FC236}">
                <a16:creationId xmlns:a16="http://schemas.microsoft.com/office/drawing/2014/main" id="{66F7AD16-DF3F-4DE7-A296-B39D86C38759}"/>
              </a:ext>
            </a:extLst>
          </p:cNvPr>
          <p:cNvSpPr txBox="1"/>
          <p:nvPr/>
        </p:nvSpPr>
        <p:spPr>
          <a:xfrm>
            <a:off x="7287600" y="2289949"/>
            <a:ext cx="356341" cy="297454"/>
          </a:xfrm>
          <a:prstGeom prst="rect">
            <a:avLst/>
          </a:prstGeom>
          <a:noFill/>
        </p:spPr>
        <p:txBody>
          <a:bodyPr wrap="square" rtlCol="0">
            <a:spAutoFit/>
          </a:bodyPr>
          <a:lstStyle/>
          <a:p>
            <a:r>
              <a:rPr lang="en-US" sz="1333" dirty="0"/>
              <a:t>1</a:t>
            </a:r>
          </a:p>
        </p:txBody>
      </p:sp>
      <p:sp>
        <p:nvSpPr>
          <p:cNvPr id="55" name="TextBox 54">
            <a:extLst>
              <a:ext uri="{FF2B5EF4-FFF2-40B4-BE49-F238E27FC236}">
                <a16:creationId xmlns:a16="http://schemas.microsoft.com/office/drawing/2014/main" id="{FA4D25E6-317D-403F-85A7-5B3CF020B3CA}"/>
              </a:ext>
            </a:extLst>
          </p:cNvPr>
          <p:cNvSpPr txBox="1"/>
          <p:nvPr/>
        </p:nvSpPr>
        <p:spPr>
          <a:xfrm>
            <a:off x="8507138" y="2645459"/>
            <a:ext cx="432720" cy="297454"/>
          </a:xfrm>
          <a:prstGeom prst="rect">
            <a:avLst/>
          </a:prstGeom>
          <a:noFill/>
        </p:spPr>
        <p:txBody>
          <a:bodyPr wrap="square" rtlCol="0">
            <a:spAutoFit/>
          </a:bodyPr>
          <a:lstStyle/>
          <a:p>
            <a:pPr algn="ctr"/>
            <a:r>
              <a:rPr lang="en-US" sz="1333" dirty="0"/>
              <a:t>6</a:t>
            </a:r>
          </a:p>
        </p:txBody>
      </p:sp>
      <p:sp>
        <p:nvSpPr>
          <p:cNvPr id="56" name="TextBox 55">
            <a:extLst>
              <a:ext uri="{FF2B5EF4-FFF2-40B4-BE49-F238E27FC236}">
                <a16:creationId xmlns:a16="http://schemas.microsoft.com/office/drawing/2014/main" id="{6527073A-7AC1-4D7B-927E-8F858DB3A4C7}"/>
              </a:ext>
            </a:extLst>
          </p:cNvPr>
          <p:cNvSpPr txBox="1"/>
          <p:nvPr/>
        </p:nvSpPr>
        <p:spPr>
          <a:xfrm>
            <a:off x="9098336" y="2645459"/>
            <a:ext cx="432720" cy="297454"/>
          </a:xfrm>
          <a:prstGeom prst="rect">
            <a:avLst/>
          </a:prstGeom>
          <a:noFill/>
        </p:spPr>
        <p:txBody>
          <a:bodyPr wrap="square" rtlCol="0">
            <a:spAutoFit/>
          </a:bodyPr>
          <a:lstStyle/>
          <a:p>
            <a:pPr algn="ctr"/>
            <a:r>
              <a:rPr lang="en-US" sz="1333" dirty="0"/>
              <a:t>7</a:t>
            </a:r>
          </a:p>
        </p:txBody>
      </p:sp>
      <p:sp>
        <p:nvSpPr>
          <p:cNvPr id="57" name="TextBox 56">
            <a:extLst>
              <a:ext uri="{FF2B5EF4-FFF2-40B4-BE49-F238E27FC236}">
                <a16:creationId xmlns:a16="http://schemas.microsoft.com/office/drawing/2014/main" id="{E205D593-EB13-490E-9287-223E7B14AFF7}"/>
              </a:ext>
            </a:extLst>
          </p:cNvPr>
          <p:cNvSpPr txBox="1"/>
          <p:nvPr/>
        </p:nvSpPr>
        <p:spPr>
          <a:xfrm>
            <a:off x="7326574" y="2645459"/>
            <a:ext cx="432720" cy="297454"/>
          </a:xfrm>
          <a:prstGeom prst="rect">
            <a:avLst/>
          </a:prstGeom>
          <a:noFill/>
        </p:spPr>
        <p:txBody>
          <a:bodyPr wrap="square" rtlCol="0">
            <a:spAutoFit/>
          </a:bodyPr>
          <a:lstStyle/>
          <a:p>
            <a:pPr algn="ctr"/>
            <a:r>
              <a:rPr lang="en-US" sz="1333" dirty="0"/>
              <a:t>4</a:t>
            </a:r>
          </a:p>
        </p:txBody>
      </p:sp>
    </p:spTree>
    <p:extLst>
      <p:ext uri="{BB962C8B-B14F-4D97-AF65-F5344CB8AC3E}">
        <p14:creationId xmlns:p14="http://schemas.microsoft.com/office/powerpoint/2010/main" val="282418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extBox 53">
            <a:extLst>
              <a:ext uri="{FF2B5EF4-FFF2-40B4-BE49-F238E27FC236}">
                <a16:creationId xmlns:a16="http://schemas.microsoft.com/office/drawing/2014/main" id="{8A8BCD3C-9DF7-401A-97E2-3B8E15EDC811}"/>
              </a:ext>
            </a:extLst>
          </p:cNvPr>
          <p:cNvSpPr txBox="1"/>
          <p:nvPr/>
        </p:nvSpPr>
        <p:spPr>
          <a:xfrm>
            <a:off x="7919648" y="2645459"/>
            <a:ext cx="432720" cy="297454"/>
          </a:xfrm>
          <a:prstGeom prst="rect">
            <a:avLst/>
          </a:prstGeom>
          <a:noFill/>
        </p:spPr>
        <p:txBody>
          <a:bodyPr wrap="square" rtlCol="0">
            <a:spAutoFit/>
          </a:bodyPr>
          <a:lstStyle/>
          <a:p>
            <a:pPr algn="ctr"/>
            <a:r>
              <a:rPr lang="en-US" sz="1333" dirty="0"/>
              <a:t>5</a:t>
            </a:r>
          </a:p>
        </p:txBody>
      </p:sp>
      <p:grpSp>
        <p:nvGrpSpPr>
          <p:cNvPr id="35" name="Gruppieren 34">
            <a:extLst>
              <a:ext uri="{FF2B5EF4-FFF2-40B4-BE49-F238E27FC236}">
                <a16:creationId xmlns:a16="http://schemas.microsoft.com/office/drawing/2014/main" id="{AD5FF849-140F-7014-2CEA-9B56C1861330}"/>
              </a:ext>
            </a:extLst>
          </p:cNvPr>
          <p:cNvGrpSpPr/>
          <p:nvPr/>
        </p:nvGrpSpPr>
        <p:grpSpPr>
          <a:xfrm>
            <a:off x="6839712" y="1055156"/>
            <a:ext cx="4297680" cy="4979885"/>
            <a:chOff x="7210329" y="1556612"/>
            <a:chExt cx="3809053" cy="4413696"/>
          </a:xfrm>
        </p:grpSpPr>
        <p:pic>
          <p:nvPicPr>
            <p:cNvPr id="23" name="Picture 1170436824">
              <a:extLst>
                <a:ext uri="{FF2B5EF4-FFF2-40B4-BE49-F238E27FC236}">
                  <a16:creationId xmlns:a16="http://schemas.microsoft.com/office/drawing/2014/main" id="{16A052C0-0D46-A528-7B98-6287F14546F2}"/>
                </a:ext>
              </a:extLst>
            </p:cNvPr>
            <p:cNvPicPr>
              <a:picLocks noChangeAspect="1"/>
            </p:cNvPicPr>
            <p:nvPr/>
          </p:nvPicPr>
          <p:blipFill rotWithShape="1">
            <a:blip r:embed="rId2"/>
            <a:srcRect l="48750" t="15062" r="11770" b="41923"/>
            <a:stretch/>
          </p:blipFill>
          <p:spPr bwMode="auto">
            <a:xfrm>
              <a:off x="7210329" y="3295865"/>
              <a:ext cx="3809053" cy="2674443"/>
            </a:xfrm>
            <a:prstGeom prst="rect">
              <a:avLst/>
            </a:prstGeom>
          </p:spPr>
        </p:pic>
        <p:sp>
          <p:nvSpPr>
            <p:cNvPr id="25" name="Rectangle 568141110">
              <a:extLst>
                <a:ext uri="{FF2B5EF4-FFF2-40B4-BE49-F238E27FC236}">
                  <a16:creationId xmlns:a16="http://schemas.microsoft.com/office/drawing/2014/main" id="{DCEC4A00-C336-0296-CC11-41E5FCF67491}"/>
                </a:ext>
              </a:extLst>
            </p:cNvPr>
            <p:cNvSpPr/>
            <p:nvPr/>
          </p:nvSpPr>
          <p:spPr bwMode="auto">
            <a:xfrm>
              <a:off x="8328597" y="3388599"/>
              <a:ext cx="736934" cy="2571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sp>
        <p:pic>
          <p:nvPicPr>
            <p:cNvPr id="26" name="Picture 1">
              <a:extLst>
                <a:ext uri="{FF2B5EF4-FFF2-40B4-BE49-F238E27FC236}">
                  <a16:creationId xmlns:a16="http://schemas.microsoft.com/office/drawing/2014/main" id="{71B70C16-057E-2909-0AE3-DAB490E9F131}"/>
                </a:ext>
              </a:extLst>
            </p:cNvPr>
            <p:cNvPicPr>
              <a:picLocks noChangeAspect="1"/>
            </p:cNvPicPr>
            <p:nvPr/>
          </p:nvPicPr>
          <p:blipFill rotWithShape="1">
            <a:blip r:embed="rId3"/>
            <a:srcRect l="2540" t="4225" r="-1808" b="11145"/>
            <a:stretch/>
          </p:blipFill>
          <p:spPr bwMode="auto">
            <a:xfrm>
              <a:off x="7777635" y="1861391"/>
              <a:ext cx="1945048" cy="1175134"/>
            </a:xfrm>
            <a:prstGeom prst="rect">
              <a:avLst/>
            </a:prstGeom>
          </p:spPr>
        </p:pic>
        <p:cxnSp>
          <p:nvCxnSpPr>
            <p:cNvPr id="27" name="Straight Connector 3">
              <a:extLst>
                <a:ext uri="{FF2B5EF4-FFF2-40B4-BE49-F238E27FC236}">
                  <a16:creationId xmlns:a16="http://schemas.microsoft.com/office/drawing/2014/main" id="{F723D5E3-FFEE-4037-4C10-B443A2D30C0E}"/>
                </a:ext>
              </a:extLst>
            </p:cNvPr>
            <p:cNvCxnSpPr>
              <a:cxnSpLocks/>
            </p:cNvCxnSpPr>
            <p:nvPr/>
          </p:nvCxnSpPr>
          <p:spPr bwMode="auto">
            <a:xfrm>
              <a:off x="8323548" y="2546637"/>
              <a:ext cx="5049" cy="86064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5">
              <a:extLst>
                <a:ext uri="{FF2B5EF4-FFF2-40B4-BE49-F238E27FC236}">
                  <a16:creationId xmlns:a16="http://schemas.microsoft.com/office/drawing/2014/main" id="{8BB681D0-3982-A3B0-207C-8CADCDB198EB}"/>
                </a:ext>
              </a:extLst>
            </p:cNvPr>
            <p:cNvCxnSpPr/>
            <p:nvPr/>
          </p:nvCxnSpPr>
          <p:spPr bwMode="auto">
            <a:xfrm>
              <a:off x="8707593" y="2496979"/>
              <a:ext cx="0" cy="8916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9" name="Straight Connector 7">
              <a:extLst>
                <a:ext uri="{FF2B5EF4-FFF2-40B4-BE49-F238E27FC236}">
                  <a16:creationId xmlns:a16="http://schemas.microsoft.com/office/drawing/2014/main" id="{BE76B9AF-2D1F-D84F-8499-879EBBD59AC2}"/>
                </a:ext>
              </a:extLst>
            </p:cNvPr>
            <p:cNvCxnSpPr/>
            <p:nvPr/>
          </p:nvCxnSpPr>
          <p:spPr bwMode="auto">
            <a:xfrm>
              <a:off x="9029578" y="2496979"/>
              <a:ext cx="0" cy="910307"/>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083922886">
              <a:extLst>
                <a:ext uri="{FF2B5EF4-FFF2-40B4-BE49-F238E27FC236}">
                  <a16:creationId xmlns:a16="http://schemas.microsoft.com/office/drawing/2014/main" id="{0B358117-82AD-FC60-9EC5-49101009D00E}"/>
                </a:ext>
              </a:extLst>
            </p:cNvPr>
            <p:cNvSpPr txBox="1"/>
            <p:nvPr/>
          </p:nvSpPr>
          <p:spPr bwMode="auto">
            <a:xfrm>
              <a:off x="8165931" y="3199219"/>
              <a:ext cx="1062265" cy="552047"/>
            </a:xfrm>
            <a:prstGeom prst="rect">
              <a:avLst/>
            </a:prstGeom>
            <a:solidFill>
              <a:schemeClr val="bg1"/>
            </a:solidFill>
            <a:ln w="6349">
              <a:solidFill>
                <a:schemeClr val="accent1">
                  <a:lumMod val="50196"/>
                </a:schemeClr>
              </a:solidFill>
              <a:prstDash val="solid"/>
            </a:ln>
          </p:spPr>
          <p:txBody>
            <a:bodyPr vertOverflow="overflow" horzOverflow="overflow" vert="horz" wrap="none" lIns="91440" tIns="45720" rIns="91440" bIns="45720" numCol="1" spcCol="0" rtlCol="0" fromWordArt="0" anchor="t" anchorCtr="0" forceAA="0" compatLnSpc="0">
              <a:spAutoFit/>
            </a:bodyPr>
            <a:lstStyle/>
            <a:p>
              <a:pPr algn="ctr">
                <a:defRPr/>
              </a:pPr>
              <a:r>
                <a:rPr dirty="0">
                  <a:solidFill>
                    <a:schemeClr val="tx2"/>
                  </a:solidFill>
                </a:rPr>
                <a:t>high beta </a:t>
              </a:r>
              <a:br>
                <a:rPr dirty="0">
                  <a:solidFill>
                    <a:schemeClr val="tx2"/>
                  </a:solidFill>
                </a:rPr>
              </a:br>
              <a:r>
                <a:rPr dirty="0">
                  <a:solidFill>
                    <a:schemeClr val="tx2"/>
                  </a:solidFill>
                </a:rPr>
                <a:t>phase</a:t>
              </a:r>
            </a:p>
          </p:txBody>
        </p:sp>
        <p:sp>
          <p:nvSpPr>
            <p:cNvPr id="31" name="TextBox 10">
              <a:extLst>
                <a:ext uri="{FF2B5EF4-FFF2-40B4-BE49-F238E27FC236}">
                  <a16:creationId xmlns:a16="http://schemas.microsoft.com/office/drawing/2014/main" id="{B586D692-E1FD-9B5A-5E2D-743EEFB5D010}"/>
                </a:ext>
              </a:extLst>
            </p:cNvPr>
            <p:cNvSpPr txBox="1"/>
            <p:nvPr/>
          </p:nvSpPr>
          <p:spPr bwMode="auto">
            <a:xfrm>
              <a:off x="9000012" y="2655231"/>
              <a:ext cx="932238" cy="327341"/>
            </a:xfrm>
            <a:prstGeom prst="rect">
              <a:avLst/>
            </a:prstGeom>
            <a:noFill/>
          </p:spPr>
          <p:txBody>
            <a:bodyPr wrap="none" rtlCol="0">
              <a:spAutoFit/>
            </a:bodyPr>
            <a:lstStyle/>
            <a:p>
              <a:r>
                <a:rPr lang="en-US" dirty="0" err="1">
                  <a:solidFill>
                    <a:schemeClr val="accent1"/>
                  </a:solidFill>
                </a:rPr>
                <a:t>sawteeth</a:t>
              </a:r>
              <a:endParaRPr lang="de-DE" dirty="0">
                <a:solidFill>
                  <a:schemeClr val="accent1"/>
                </a:solidFill>
              </a:endParaRPr>
            </a:p>
          </p:txBody>
        </p:sp>
        <p:sp>
          <p:nvSpPr>
            <p:cNvPr id="32" name="TextBox 11">
              <a:extLst>
                <a:ext uri="{FF2B5EF4-FFF2-40B4-BE49-F238E27FC236}">
                  <a16:creationId xmlns:a16="http://schemas.microsoft.com/office/drawing/2014/main" id="{41C5DD16-BC76-810C-D87F-F44C49DDD102}"/>
                </a:ext>
              </a:extLst>
            </p:cNvPr>
            <p:cNvSpPr txBox="1"/>
            <p:nvPr/>
          </p:nvSpPr>
          <p:spPr bwMode="auto">
            <a:xfrm>
              <a:off x="8283658" y="1556612"/>
              <a:ext cx="915635" cy="369332"/>
            </a:xfrm>
            <a:prstGeom prst="rect">
              <a:avLst/>
            </a:prstGeom>
            <a:noFill/>
          </p:spPr>
          <p:txBody>
            <a:bodyPr wrap="none" rtlCol="0">
              <a:spAutoFit/>
            </a:bodyPr>
            <a:lstStyle/>
            <a:p>
              <a:r>
                <a:rPr lang="en-US" dirty="0" err="1"/>
                <a:t>T</a:t>
              </a:r>
              <a:r>
                <a:rPr lang="en-US" baseline="-25000" dirty="0" err="1"/>
                <a:t>e</a:t>
              </a:r>
              <a:r>
                <a:rPr lang="en-US" dirty="0"/>
                <a:t> (ECE)</a:t>
              </a:r>
              <a:endParaRPr lang="de-DE" dirty="0"/>
            </a:p>
          </p:txBody>
        </p:sp>
        <p:sp>
          <p:nvSpPr>
            <p:cNvPr id="33" name="TextBox 12">
              <a:extLst>
                <a:ext uri="{FF2B5EF4-FFF2-40B4-BE49-F238E27FC236}">
                  <a16:creationId xmlns:a16="http://schemas.microsoft.com/office/drawing/2014/main" id="{C91AC187-BE51-E10C-0C08-CAA918107531}"/>
                </a:ext>
              </a:extLst>
            </p:cNvPr>
            <p:cNvSpPr txBox="1"/>
            <p:nvPr/>
          </p:nvSpPr>
          <p:spPr bwMode="auto">
            <a:xfrm rot="16200000">
              <a:off x="7289006" y="2296194"/>
              <a:ext cx="503003" cy="354619"/>
            </a:xfrm>
            <a:prstGeom prst="rect">
              <a:avLst/>
            </a:prstGeom>
            <a:noFill/>
          </p:spPr>
          <p:txBody>
            <a:bodyPr wrap="none" rtlCol="0">
              <a:spAutoFit/>
            </a:bodyPr>
            <a:lstStyle/>
            <a:p>
              <a:r>
                <a:rPr lang="en-US" sz="2000" dirty="0"/>
                <a:t>keV</a:t>
              </a:r>
              <a:endParaRPr lang="de-DE" sz="2000" dirty="0"/>
            </a:p>
          </p:txBody>
        </p:sp>
      </p:grpSp>
      <p:sp>
        <p:nvSpPr>
          <p:cNvPr id="6" name="Titel 5">
            <a:extLst>
              <a:ext uri="{FF2B5EF4-FFF2-40B4-BE49-F238E27FC236}">
                <a16:creationId xmlns:a16="http://schemas.microsoft.com/office/drawing/2014/main" id="{9FD964D2-BDAC-825A-1DF2-6BAC5DE71658}"/>
              </a:ext>
            </a:extLst>
          </p:cNvPr>
          <p:cNvSpPr>
            <a:spLocks noGrp="1"/>
          </p:cNvSpPr>
          <p:nvPr>
            <p:ph type="title"/>
          </p:nvPr>
        </p:nvSpPr>
        <p:spPr/>
        <p:txBody>
          <a:bodyPr/>
          <a:lstStyle/>
          <a:p>
            <a:r>
              <a:rPr lang="en-US" dirty="0"/>
              <a:t>Studying FP at JET: Starting Point</a:t>
            </a:r>
            <a:endParaRPr lang="de-DE" dirty="0"/>
          </a:p>
        </p:txBody>
      </p:sp>
      <p:sp>
        <p:nvSpPr>
          <p:cNvPr id="4" name="Fußzeilenplatzhalter 3">
            <a:extLst>
              <a:ext uri="{FF2B5EF4-FFF2-40B4-BE49-F238E27FC236}">
                <a16:creationId xmlns:a16="http://schemas.microsoft.com/office/drawing/2014/main" id="{6E00420D-7B22-5859-4F20-43E16C559632}"/>
              </a:ext>
            </a:extLst>
          </p:cNvPr>
          <p:cNvSpPr>
            <a:spLocks noGrp="1"/>
          </p:cNvSpPr>
          <p:nvPr>
            <p:ph type="ftr" sz="quarter" idx="11"/>
          </p:nvPr>
        </p:nvSpPr>
        <p:spPr/>
        <p:txBody>
          <a:bodyPr/>
          <a:lstStyle/>
          <a:p>
            <a:r>
              <a:rPr lang="de-DE"/>
              <a:t>A. Bock, Flux Pumping at JET, PSD-DCT 2025-04-16</a:t>
            </a:r>
            <a:endParaRPr lang="de-DE" dirty="0"/>
          </a:p>
        </p:txBody>
      </p:sp>
      <p:sp>
        <p:nvSpPr>
          <p:cNvPr id="5" name="Foliennummernplatzhalter 4">
            <a:extLst>
              <a:ext uri="{FF2B5EF4-FFF2-40B4-BE49-F238E27FC236}">
                <a16:creationId xmlns:a16="http://schemas.microsoft.com/office/drawing/2014/main" id="{8487FAD5-0104-9D49-57FD-9025EC815087}"/>
              </a:ext>
            </a:extLst>
          </p:cNvPr>
          <p:cNvSpPr>
            <a:spLocks noGrp="1"/>
          </p:cNvSpPr>
          <p:nvPr>
            <p:ph type="sldNum" sz="quarter" idx="12"/>
          </p:nvPr>
        </p:nvSpPr>
        <p:spPr/>
        <p:txBody>
          <a:bodyPr/>
          <a:lstStyle/>
          <a:p>
            <a:fld id="{ECE691D0-CC49-4FC7-9C4D-6112B0CB3A76}" type="slidenum">
              <a:rPr lang="de-DE" smtClean="0"/>
              <a:pPr/>
              <a:t>8</a:t>
            </a:fld>
            <a:endParaRPr lang="de-DE" dirty="0"/>
          </a:p>
        </p:txBody>
      </p:sp>
      <p:sp>
        <p:nvSpPr>
          <p:cNvPr id="34" name="Content Placeholder 2">
            <a:extLst>
              <a:ext uri="{FF2B5EF4-FFF2-40B4-BE49-F238E27FC236}">
                <a16:creationId xmlns:a16="http://schemas.microsoft.com/office/drawing/2014/main" id="{BA69A57C-90D4-29F5-AAD5-3DA508326B40}"/>
              </a:ext>
            </a:extLst>
          </p:cNvPr>
          <p:cNvSpPr txBox="1">
            <a:spLocks/>
          </p:cNvSpPr>
          <p:nvPr/>
        </p:nvSpPr>
        <p:spPr bwMode="auto">
          <a:xfrm>
            <a:off x="555144" y="1199311"/>
            <a:ext cx="6126373" cy="4482189"/>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en-US" sz="1800" dirty="0">
                <a:latin typeface="+mn-lt"/>
                <a:cs typeface="Calibri" panose="020F0502020204030204" pitchFamily="34" charset="0"/>
              </a:rPr>
              <a:t>Flux pumping not yet observed in large machines</a:t>
            </a:r>
          </a:p>
          <a:p>
            <a:pPr>
              <a:defRPr/>
            </a:pPr>
            <a:r>
              <a:rPr lang="de-DE" sz="1800" dirty="0">
                <a:latin typeface="+mn-lt"/>
                <a:cs typeface="Calibri" panose="020F0502020204030204" pitchFamily="34" charset="0"/>
              </a:rPr>
              <a:t>Start </a:t>
            </a:r>
            <a:r>
              <a:rPr lang="de-DE" sz="1800" dirty="0" err="1">
                <a:latin typeface="+mn-lt"/>
                <a:cs typeface="Calibri" panose="020F0502020204030204" pitchFamily="34" charset="0"/>
              </a:rPr>
              <a:t>from</a:t>
            </a:r>
            <a:r>
              <a:rPr lang="de-DE" sz="1800" dirty="0">
                <a:latin typeface="+mn-lt"/>
                <a:cs typeface="Calibri" panose="020F0502020204030204" pitchFamily="34" charset="0"/>
              </a:rPr>
              <a:t> JPN 96830:</a:t>
            </a:r>
          </a:p>
          <a:p>
            <a:pPr lvl="1">
              <a:defRPr/>
            </a:pPr>
            <a:r>
              <a:rPr lang="el-GR" sz="1800" b="0" dirty="0">
                <a:latin typeface="+mn-lt"/>
                <a:ea typeface="Cambria Math" panose="02040503050406030204" pitchFamily="18" charset="0"/>
                <a:cs typeface="Calibri" panose="020F0502020204030204" pitchFamily="34" charset="0"/>
              </a:rPr>
              <a:t>β</a:t>
            </a:r>
            <a:r>
              <a:rPr lang="de-DE" sz="1800" b="0" baseline="-25000" dirty="0">
                <a:latin typeface="+mn-lt"/>
                <a:cs typeface="Calibri" panose="020F0502020204030204" pitchFamily="34" charset="0"/>
              </a:rPr>
              <a:t>N</a:t>
            </a:r>
            <a:r>
              <a:rPr lang="de-DE" sz="1800" b="0" dirty="0">
                <a:latin typeface="+mn-lt"/>
                <a:cs typeface="Calibri" panose="020F0502020204030204" pitchFamily="34" charset="0"/>
              </a:rPr>
              <a:t>= 2.6, B</a:t>
            </a:r>
            <a:r>
              <a:rPr lang="de-DE" sz="1800" b="0" baseline="-25000" dirty="0">
                <a:latin typeface="+mn-lt"/>
                <a:cs typeface="Calibri" panose="020F0502020204030204" pitchFamily="34" charset="0"/>
              </a:rPr>
              <a:t>T</a:t>
            </a:r>
            <a:r>
              <a:rPr lang="de-DE" sz="1800" b="0" dirty="0">
                <a:latin typeface="+mn-lt"/>
                <a:cs typeface="Calibri" panose="020F0502020204030204" pitchFamily="34" charset="0"/>
              </a:rPr>
              <a:t>= 1.7 T, </a:t>
            </a:r>
            <a:r>
              <a:rPr lang="de-DE" sz="1800" b="0" dirty="0" err="1">
                <a:latin typeface="+mn-lt"/>
                <a:cs typeface="Calibri" panose="020F0502020204030204" pitchFamily="34" charset="0"/>
              </a:rPr>
              <a:t>I</a:t>
            </a:r>
            <a:r>
              <a:rPr lang="de-DE" sz="1800" b="0" baseline="-25000" dirty="0" err="1">
                <a:latin typeface="+mn-lt"/>
                <a:cs typeface="Calibri" panose="020F0502020204030204" pitchFamily="34" charset="0"/>
              </a:rPr>
              <a:t>p</a:t>
            </a:r>
            <a:r>
              <a:rPr lang="de-DE" sz="1800" b="0" dirty="0">
                <a:latin typeface="+mn-lt"/>
                <a:cs typeface="Calibri" panose="020F0502020204030204" pitchFamily="34" charset="0"/>
              </a:rPr>
              <a:t>= 1.4 MA, q</a:t>
            </a:r>
            <a:r>
              <a:rPr lang="de-DE" sz="1800" b="0" baseline="-25000" dirty="0">
                <a:latin typeface="+mn-lt"/>
                <a:cs typeface="Calibri" panose="020F0502020204030204" pitchFamily="34" charset="0"/>
              </a:rPr>
              <a:t>95</a:t>
            </a:r>
            <a:r>
              <a:rPr lang="de-DE" sz="1800" b="0" dirty="0">
                <a:latin typeface="+mn-lt"/>
                <a:cs typeface="Calibri" panose="020F0502020204030204" pitchFamily="34" charset="0"/>
              </a:rPr>
              <a:t>= 4</a:t>
            </a:r>
          </a:p>
          <a:p>
            <a:pPr lvl="1">
              <a:defRPr/>
            </a:pPr>
            <a:r>
              <a:rPr lang="de-DE" sz="1800" b="0" dirty="0">
                <a:latin typeface="+mn-lt"/>
                <a:cs typeface="Calibri" panose="020F0502020204030204" pitchFamily="34" charset="0"/>
              </a:rPr>
              <a:t>P</a:t>
            </a:r>
            <a:r>
              <a:rPr lang="de-DE" sz="1800" b="0" baseline="-25000" dirty="0">
                <a:latin typeface="+mn-lt"/>
                <a:cs typeface="Calibri" panose="020F0502020204030204" pitchFamily="34" charset="0"/>
              </a:rPr>
              <a:t>NBI</a:t>
            </a:r>
            <a:r>
              <a:rPr lang="de-DE" sz="1800" b="0" dirty="0">
                <a:latin typeface="+mn-lt"/>
                <a:cs typeface="Calibri" panose="020F0502020204030204" pitchFamily="34" charset="0"/>
              </a:rPr>
              <a:t>= 14 MW</a:t>
            </a:r>
          </a:p>
          <a:p>
            <a:pPr lvl="1">
              <a:defRPr/>
            </a:pPr>
            <a:r>
              <a:rPr lang="de-DE" sz="1800" dirty="0">
                <a:latin typeface="+mn-lt"/>
                <a:cs typeface="Calibri" panose="020F0502020204030204" pitchFamily="34" charset="0"/>
              </a:rPr>
              <a:t>Central </a:t>
            </a:r>
            <a:r>
              <a:rPr lang="de-DE" sz="1800" dirty="0" err="1">
                <a:latin typeface="+mn-lt"/>
                <a:cs typeface="Calibri" panose="020F0502020204030204" pitchFamily="34" charset="0"/>
              </a:rPr>
              <a:t>n</a:t>
            </a:r>
            <a:r>
              <a:rPr lang="de-DE" sz="1800" dirty="0">
                <a:latin typeface="+mn-lt"/>
                <a:cs typeface="Calibri" panose="020F0502020204030204" pitchFamily="34" charset="0"/>
              </a:rPr>
              <a:t>=1 </a:t>
            </a:r>
            <a:r>
              <a:rPr lang="de-DE" sz="1800" dirty="0" err="1">
                <a:latin typeface="+mn-lt"/>
                <a:cs typeface="Calibri" panose="020F0502020204030204" pitchFamily="34" charset="0"/>
              </a:rPr>
              <a:t>mode</a:t>
            </a:r>
            <a:r>
              <a:rPr lang="de-DE" sz="1800" dirty="0">
                <a:latin typeface="+mn-lt"/>
                <a:cs typeface="Calibri" panose="020F0502020204030204" pitchFamily="34" charset="0"/>
              </a:rPr>
              <a:t> in high </a:t>
            </a:r>
            <a:r>
              <a:rPr lang="el-GR" sz="1800" dirty="0">
                <a:latin typeface="+mn-lt"/>
                <a:ea typeface="Cambria Math" panose="02040503050406030204" pitchFamily="18" charset="0"/>
                <a:cs typeface="Calibri" panose="020F0502020204030204" pitchFamily="34" charset="0"/>
              </a:rPr>
              <a:t>β</a:t>
            </a:r>
            <a:r>
              <a:rPr lang="el-GR" sz="1800" dirty="0">
                <a:latin typeface="+mn-lt"/>
                <a:cs typeface="Calibri" panose="020F0502020204030204" pitchFamily="34" charset="0"/>
              </a:rPr>
              <a:t> </a:t>
            </a:r>
            <a:r>
              <a:rPr lang="de-DE" sz="1800" dirty="0" err="1">
                <a:latin typeface="+mn-lt"/>
                <a:cs typeface="Calibri" panose="020F0502020204030204" pitchFamily="34" charset="0"/>
              </a:rPr>
              <a:t>phase</a:t>
            </a:r>
            <a:endParaRPr lang="de-DE" sz="1800" dirty="0">
              <a:latin typeface="+mn-lt"/>
              <a:cs typeface="Calibri" panose="020F0502020204030204" pitchFamily="34" charset="0"/>
            </a:endParaRPr>
          </a:p>
          <a:p>
            <a:pPr lvl="1">
              <a:defRPr/>
            </a:pPr>
            <a:r>
              <a:rPr lang="de-DE" sz="1800" dirty="0" err="1">
                <a:latin typeface="+mn-lt"/>
                <a:cs typeface="Calibri" panose="020F0502020204030204" pitchFamily="34" charset="0"/>
              </a:rPr>
              <a:t>However</a:t>
            </a:r>
            <a:r>
              <a:rPr lang="de-DE" sz="1800" dirty="0">
                <a:latin typeface="+mn-lt"/>
                <a:cs typeface="Calibri" panose="020F0502020204030204" pitchFamily="34" charset="0"/>
              </a:rPr>
              <a:t>: </a:t>
            </a:r>
            <a:r>
              <a:rPr lang="de-DE" sz="1800" dirty="0" err="1">
                <a:latin typeface="+mn-lt"/>
                <a:cs typeface="Calibri" panose="020F0502020204030204" pitchFamily="34" charset="0"/>
              </a:rPr>
              <a:t>sawteeth</a:t>
            </a:r>
            <a:r>
              <a:rPr lang="de-DE" sz="1800" dirty="0">
                <a:latin typeface="+mn-lt"/>
                <a:cs typeface="Calibri" panose="020F0502020204030204" pitchFamily="34" charset="0"/>
              </a:rPr>
              <a:t> </a:t>
            </a:r>
            <a:br>
              <a:rPr lang="de-DE" sz="1800" dirty="0">
                <a:latin typeface="+mn-lt"/>
                <a:cs typeface="Calibri" panose="020F0502020204030204" pitchFamily="34" charset="0"/>
              </a:rPr>
            </a:br>
            <a:r>
              <a:rPr lang="de-DE" sz="1800" b="0" spc="0" dirty="0">
                <a:solidFill>
                  <a:schemeClr val="tx1"/>
                </a:solidFill>
                <a:latin typeface="+mn-lt"/>
                <a:ea typeface="Arial"/>
                <a:cs typeface="Calibri" panose="020F0502020204030204" pitchFamily="34" charset="0"/>
              </a:rPr>
              <a:t>High </a:t>
            </a:r>
            <a:r>
              <a:rPr lang="el-GR" sz="1800" b="0" dirty="0">
                <a:solidFill>
                  <a:schemeClr val="tx1"/>
                </a:solidFill>
                <a:latin typeface="+mn-lt"/>
                <a:ea typeface="Cambria Math" panose="02040503050406030204" pitchFamily="18" charset="0"/>
                <a:cs typeface="Calibri" panose="020F0502020204030204" pitchFamily="34" charset="0"/>
              </a:rPr>
              <a:t>β</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phase</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ended</a:t>
            </a:r>
            <a:r>
              <a:rPr lang="de-DE" sz="1800" b="0" spc="0" dirty="0">
                <a:solidFill>
                  <a:schemeClr val="tx1"/>
                </a:solidFill>
                <a:latin typeface="+mn-lt"/>
                <a:ea typeface="Arial"/>
                <a:cs typeface="Calibri" panose="020F0502020204030204" pitchFamily="34" charset="0"/>
              </a:rPr>
              <a:t> </a:t>
            </a:r>
            <a:r>
              <a:rPr lang="de-DE" sz="1800" b="0" spc="0" dirty="0" err="1">
                <a:solidFill>
                  <a:schemeClr val="tx1"/>
                </a:solidFill>
                <a:latin typeface="+mn-lt"/>
                <a:ea typeface="Arial"/>
                <a:cs typeface="Calibri" panose="020F0502020204030204" pitchFamily="34" charset="0"/>
              </a:rPr>
              <a:t>by</a:t>
            </a:r>
            <a:r>
              <a:rPr lang="de-DE" sz="1800" b="0" spc="0" dirty="0">
                <a:solidFill>
                  <a:schemeClr val="tx1"/>
                </a:solidFill>
                <a:latin typeface="+mn-lt"/>
                <a:ea typeface="Arial"/>
                <a:cs typeface="Calibri" panose="020F0502020204030204" pitchFamily="34" charset="0"/>
              </a:rPr>
              <a:t> ST-</a:t>
            </a:r>
            <a:r>
              <a:rPr lang="de-DE" sz="1800" b="0" spc="0" dirty="0" err="1">
                <a:solidFill>
                  <a:schemeClr val="tx1"/>
                </a:solidFill>
                <a:latin typeface="+mn-lt"/>
                <a:ea typeface="Arial"/>
                <a:cs typeface="Calibri" panose="020F0502020204030204" pitchFamily="34" charset="0"/>
              </a:rPr>
              <a:t>triggered</a:t>
            </a:r>
            <a:r>
              <a:rPr lang="de-DE" sz="1800" b="0" spc="0" dirty="0">
                <a:solidFill>
                  <a:schemeClr val="tx1"/>
                </a:solidFill>
                <a:latin typeface="+mn-lt"/>
                <a:ea typeface="Arial"/>
                <a:cs typeface="Calibri" panose="020F0502020204030204" pitchFamily="34" charset="0"/>
              </a:rPr>
              <a:t> 3/2 NTM</a:t>
            </a:r>
          </a:p>
          <a:p>
            <a:pPr lvl="1">
              <a:defRPr/>
            </a:pPr>
            <a:r>
              <a:rPr lang="de-DE" sz="1800" dirty="0">
                <a:latin typeface="+mn-lt"/>
                <a:cs typeface="Calibri" panose="020F0502020204030204" pitchFamily="34" charset="0"/>
              </a:rPr>
              <a:t>3/2 NTMs in subsequent </a:t>
            </a:r>
            <a:r>
              <a:rPr lang="de-DE" sz="1800" dirty="0" err="1">
                <a:latin typeface="+mn-lt"/>
                <a:cs typeface="Calibri" panose="020F0502020204030204" pitchFamily="34" charset="0"/>
              </a:rPr>
              <a:t>experiments</a:t>
            </a:r>
            <a:endParaRPr lang="de-DE" sz="1800" dirty="0">
              <a:latin typeface="+mn-lt"/>
              <a:cs typeface="Calibri" panose="020F0502020204030204" pitchFamily="34" charset="0"/>
            </a:endParaRPr>
          </a:p>
          <a:p>
            <a:pPr lvl="1">
              <a:defRPr/>
            </a:pPr>
            <a:endParaRPr lang="de-DE" sz="1800" dirty="0">
              <a:latin typeface="+mn-lt"/>
              <a:cs typeface="Calibri" panose="020F0502020204030204" pitchFamily="34" charset="0"/>
            </a:endParaRPr>
          </a:p>
          <a:p>
            <a:pPr>
              <a:buFont typeface="Wingdings" pitchFamily="2" charset="2"/>
              <a:buChar char="à"/>
              <a:defRPr/>
            </a:pPr>
            <a:r>
              <a:rPr lang="de-DE" sz="1800" dirty="0" err="1">
                <a:latin typeface="+mn-lt"/>
                <a:cs typeface="Calibri" panose="020F0502020204030204" pitchFamily="34" charset="0"/>
                <a:sym typeface="Wingdings" pitchFamily="2" charset="2"/>
              </a:rPr>
              <a:t>Optimise</a:t>
            </a:r>
            <a:r>
              <a:rPr lang="de-DE" sz="1800" dirty="0">
                <a:latin typeface="+mn-lt"/>
                <a:cs typeface="Calibri" panose="020F0502020204030204" pitchFamily="34" charset="0"/>
                <a:sym typeface="Wingdings" pitchFamily="2" charset="2"/>
              </a:rPr>
              <a:t> q-profile </a:t>
            </a:r>
            <a:r>
              <a:rPr lang="de-DE" sz="1800" dirty="0" err="1">
                <a:latin typeface="+mn-lt"/>
                <a:cs typeface="Calibri" panose="020F0502020204030204" pitchFamily="34" charset="0"/>
                <a:sym typeface="Wingdings" pitchFamily="2" charset="2"/>
              </a:rPr>
              <a:t>to</a:t>
            </a:r>
            <a:r>
              <a:rPr lang="de-DE" sz="1800" dirty="0">
                <a:latin typeface="+mn-lt"/>
                <a:cs typeface="Calibri" panose="020F0502020204030204" pitchFamily="34" charset="0"/>
                <a:sym typeface="Wingdings" pitchFamily="2" charset="2"/>
              </a:rPr>
              <a:t> </a:t>
            </a:r>
            <a:r>
              <a:rPr lang="de-DE" sz="1800" dirty="0" err="1">
                <a:latin typeface="+mn-lt"/>
                <a:cs typeface="Calibri" panose="020F0502020204030204" pitchFamily="34" charset="0"/>
                <a:sym typeface="Wingdings" pitchFamily="2" charset="2"/>
              </a:rPr>
              <a:t>avoid</a:t>
            </a:r>
            <a:r>
              <a:rPr lang="de-DE" sz="1800" dirty="0">
                <a:latin typeface="+mn-lt"/>
                <a:cs typeface="Calibri" panose="020F0502020204030204" pitchFamily="34" charset="0"/>
                <a:sym typeface="Wingdings" pitchFamily="2" charset="2"/>
              </a:rPr>
              <a:t> NTM (</a:t>
            </a:r>
            <a:r>
              <a:rPr lang="de-DE" sz="1800" dirty="0" err="1">
                <a:latin typeface="+mn-lt"/>
                <a:cs typeface="Calibri" panose="020F0502020204030204" pitchFamily="34" charset="0"/>
                <a:sym typeface="Wingdings" pitchFamily="2" charset="2"/>
              </a:rPr>
              <a:t>lower</a:t>
            </a:r>
            <a:r>
              <a:rPr lang="de-DE" sz="1800" dirty="0">
                <a:latin typeface="+mn-lt"/>
                <a:cs typeface="Calibri" panose="020F0502020204030204" pitchFamily="34" charset="0"/>
                <a:sym typeface="Wingdings" pitchFamily="2" charset="2"/>
              </a:rPr>
              <a:t> q</a:t>
            </a:r>
            <a:r>
              <a:rPr lang="de-DE" sz="1800" baseline="-25000" dirty="0">
                <a:latin typeface="+mn-lt"/>
                <a:cs typeface="Calibri" panose="020F0502020204030204" pitchFamily="34" charset="0"/>
                <a:sym typeface="Wingdings" pitchFamily="2" charset="2"/>
              </a:rPr>
              <a:t>95</a:t>
            </a:r>
            <a:r>
              <a:rPr lang="de-DE" sz="1800" dirty="0">
                <a:latin typeface="+mn-lt"/>
                <a:cs typeface="Calibri" panose="020F0502020204030204" pitchFamily="34" charset="0"/>
                <a:sym typeface="Wingdings" pitchFamily="2" charset="2"/>
              </a:rPr>
              <a:t>)</a:t>
            </a:r>
          </a:p>
          <a:p>
            <a:pPr marL="457200" lvl="1" indent="0">
              <a:buNone/>
              <a:defRPr/>
            </a:pPr>
            <a:r>
              <a:rPr lang="de-DE" sz="1800" b="0" spc="0" dirty="0">
                <a:solidFill>
                  <a:schemeClr val="tx1"/>
                </a:solidFill>
                <a:latin typeface="+mn-lt"/>
                <a:ea typeface="Arial"/>
                <a:cs typeface="Calibri" panose="020F0502020204030204" pitchFamily="34" charset="0"/>
              </a:rPr>
              <a:t> </a:t>
            </a:r>
            <a:endParaRPr lang="de-DE" sz="1800" b="0" spc="0" dirty="0">
              <a:solidFill>
                <a:schemeClr val="tx1"/>
              </a:solidFill>
              <a:latin typeface="+mn-lt"/>
              <a:cs typeface="Times New Roman"/>
            </a:endParaRPr>
          </a:p>
        </p:txBody>
      </p:sp>
      <p:sp>
        <p:nvSpPr>
          <p:cNvPr id="37" name="Textfeld 36">
            <a:extLst>
              <a:ext uri="{FF2B5EF4-FFF2-40B4-BE49-F238E27FC236}">
                <a16:creationId xmlns:a16="http://schemas.microsoft.com/office/drawing/2014/main" id="{5D24F2CE-88A9-F3C8-6638-90E71B338D82}"/>
              </a:ext>
            </a:extLst>
          </p:cNvPr>
          <p:cNvSpPr txBox="1"/>
          <p:nvPr/>
        </p:nvSpPr>
        <p:spPr>
          <a:xfrm>
            <a:off x="8548419" y="6149475"/>
            <a:ext cx="723340" cy="267894"/>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de-DE" sz="1600" dirty="0"/>
              <a:t>Time [s]</a:t>
            </a:r>
          </a:p>
        </p:txBody>
      </p:sp>
      <p:sp>
        <p:nvSpPr>
          <p:cNvPr id="38" name="Textfeld 37">
            <a:extLst>
              <a:ext uri="{FF2B5EF4-FFF2-40B4-BE49-F238E27FC236}">
                <a16:creationId xmlns:a16="http://schemas.microsoft.com/office/drawing/2014/main" id="{F4F6B17C-FDEA-80AB-27FF-EB7283D98113}"/>
              </a:ext>
            </a:extLst>
          </p:cNvPr>
          <p:cNvSpPr txBox="1"/>
          <p:nvPr/>
        </p:nvSpPr>
        <p:spPr>
          <a:xfrm>
            <a:off x="11026184" y="2941164"/>
            <a:ext cx="84960" cy="1477328"/>
          </a:xfrm>
          <a:prstGeom prst="rect">
            <a:avLst/>
          </a:prstGeom>
          <a:solidFill>
            <a:schemeClr val="bg1"/>
          </a:solidFill>
        </p:spPr>
        <p:txBody>
          <a:bodyPr wrap="none" lIns="0" tIns="0" rIns="0" bIns="0" rtlCol="0" anchor="t" anchorCtr="0">
            <a:spAutoFit/>
          </a:bodyPr>
          <a:lstStyle/>
          <a:p>
            <a:pPr algn="l">
              <a:spcBef>
                <a:spcPts val="1150"/>
              </a:spcBef>
            </a:pPr>
            <a:r>
              <a:rPr lang="de-DE" sz="1200" dirty="0" err="1"/>
              <a:t>n</a:t>
            </a:r>
            <a:br>
              <a:rPr lang="de-DE" sz="1200" dirty="0"/>
            </a:br>
            <a:r>
              <a:rPr lang="de-DE" sz="1200" dirty="0"/>
              <a:t>1</a:t>
            </a:r>
            <a:br>
              <a:rPr lang="de-DE" sz="1200" dirty="0"/>
            </a:br>
            <a:r>
              <a:rPr lang="de-DE" sz="1200" dirty="0"/>
              <a:t>2</a:t>
            </a:r>
            <a:br>
              <a:rPr lang="de-DE" sz="1200" dirty="0"/>
            </a:br>
            <a:r>
              <a:rPr lang="de-DE" sz="1200" dirty="0"/>
              <a:t>3</a:t>
            </a:r>
            <a:br>
              <a:rPr lang="de-DE" sz="1200" dirty="0"/>
            </a:br>
            <a:r>
              <a:rPr lang="de-DE" sz="1200" dirty="0"/>
              <a:t>4</a:t>
            </a:r>
            <a:br>
              <a:rPr lang="de-DE" sz="1200" dirty="0"/>
            </a:br>
            <a:r>
              <a:rPr lang="de-DE" sz="1200" dirty="0"/>
              <a:t>5</a:t>
            </a:r>
            <a:br>
              <a:rPr lang="de-DE" sz="1200" dirty="0"/>
            </a:br>
            <a:r>
              <a:rPr lang="de-DE" sz="1200" dirty="0"/>
              <a:t>6</a:t>
            </a:r>
            <a:br>
              <a:rPr lang="de-DE" sz="1200" dirty="0"/>
            </a:br>
            <a:r>
              <a:rPr lang="de-DE" sz="1200" dirty="0"/>
              <a:t>7</a:t>
            </a:r>
          </a:p>
        </p:txBody>
      </p:sp>
      <p:sp>
        <p:nvSpPr>
          <p:cNvPr id="20" name="TextBox 19">
            <a:extLst>
              <a:ext uri="{FF2B5EF4-FFF2-40B4-BE49-F238E27FC236}">
                <a16:creationId xmlns:a16="http://schemas.microsoft.com/office/drawing/2014/main" id="{B5185B9A-8EE6-409B-828F-958C974777AD}"/>
              </a:ext>
            </a:extLst>
          </p:cNvPr>
          <p:cNvSpPr txBox="1"/>
          <p:nvPr/>
        </p:nvSpPr>
        <p:spPr>
          <a:xfrm>
            <a:off x="6567714" y="4401361"/>
            <a:ext cx="356341" cy="297454"/>
          </a:xfrm>
          <a:prstGeom prst="rect">
            <a:avLst/>
          </a:prstGeom>
          <a:noFill/>
        </p:spPr>
        <p:txBody>
          <a:bodyPr wrap="square" rtlCol="0">
            <a:spAutoFit/>
          </a:bodyPr>
          <a:lstStyle/>
          <a:p>
            <a:r>
              <a:rPr lang="en-US" sz="1333" dirty="0"/>
              <a:t>30</a:t>
            </a:r>
          </a:p>
        </p:txBody>
      </p:sp>
      <p:sp>
        <p:nvSpPr>
          <p:cNvPr id="21" name="TextBox 20">
            <a:extLst>
              <a:ext uri="{FF2B5EF4-FFF2-40B4-BE49-F238E27FC236}">
                <a16:creationId xmlns:a16="http://schemas.microsoft.com/office/drawing/2014/main" id="{686E1709-172F-4241-A879-1E5AEBB05D0D}"/>
              </a:ext>
            </a:extLst>
          </p:cNvPr>
          <p:cNvSpPr txBox="1"/>
          <p:nvPr/>
        </p:nvSpPr>
        <p:spPr>
          <a:xfrm>
            <a:off x="6567714" y="3429000"/>
            <a:ext cx="356341" cy="297454"/>
          </a:xfrm>
          <a:prstGeom prst="rect">
            <a:avLst/>
          </a:prstGeom>
          <a:noFill/>
        </p:spPr>
        <p:txBody>
          <a:bodyPr wrap="square" rtlCol="0">
            <a:spAutoFit/>
          </a:bodyPr>
          <a:lstStyle/>
          <a:p>
            <a:r>
              <a:rPr lang="en-US" sz="1333" dirty="0"/>
              <a:t>50</a:t>
            </a:r>
          </a:p>
        </p:txBody>
      </p:sp>
      <p:sp>
        <p:nvSpPr>
          <p:cNvPr id="22" name="TextBox 21">
            <a:extLst>
              <a:ext uri="{FF2B5EF4-FFF2-40B4-BE49-F238E27FC236}">
                <a16:creationId xmlns:a16="http://schemas.microsoft.com/office/drawing/2014/main" id="{0611FAA0-D89C-40CE-B54A-121496BBC6B0}"/>
              </a:ext>
            </a:extLst>
          </p:cNvPr>
          <p:cNvSpPr txBox="1"/>
          <p:nvPr/>
        </p:nvSpPr>
        <p:spPr>
          <a:xfrm>
            <a:off x="6567714" y="4895655"/>
            <a:ext cx="356341" cy="297454"/>
          </a:xfrm>
          <a:prstGeom prst="rect">
            <a:avLst/>
          </a:prstGeom>
          <a:noFill/>
        </p:spPr>
        <p:txBody>
          <a:bodyPr wrap="square" rtlCol="0">
            <a:spAutoFit/>
          </a:bodyPr>
          <a:lstStyle/>
          <a:p>
            <a:r>
              <a:rPr lang="en-US" sz="1333" dirty="0"/>
              <a:t>20</a:t>
            </a:r>
          </a:p>
        </p:txBody>
      </p:sp>
      <p:sp>
        <p:nvSpPr>
          <p:cNvPr id="24" name="TextBox 23">
            <a:extLst>
              <a:ext uri="{FF2B5EF4-FFF2-40B4-BE49-F238E27FC236}">
                <a16:creationId xmlns:a16="http://schemas.microsoft.com/office/drawing/2014/main" id="{4328BF41-AC68-4E28-906B-2B3CF7232CC0}"/>
              </a:ext>
            </a:extLst>
          </p:cNvPr>
          <p:cNvSpPr txBox="1"/>
          <p:nvPr/>
        </p:nvSpPr>
        <p:spPr>
          <a:xfrm>
            <a:off x="6567714" y="3918362"/>
            <a:ext cx="356341" cy="297454"/>
          </a:xfrm>
          <a:prstGeom prst="rect">
            <a:avLst/>
          </a:prstGeom>
          <a:noFill/>
        </p:spPr>
        <p:txBody>
          <a:bodyPr wrap="square" rtlCol="0">
            <a:spAutoFit/>
          </a:bodyPr>
          <a:lstStyle/>
          <a:p>
            <a:r>
              <a:rPr lang="en-US" sz="1333" dirty="0"/>
              <a:t>40</a:t>
            </a:r>
          </a:p>
        </p:txBody>
      </p:sp>
      <p:sp>
        <p:nvSpPr>
          <p:cNvPr id="39" name="TextBox 38">
            <a:extLst>
              <a:ext uri="{FF2B5EF4-FFF2-40B4-BE49-F238E27FC236}">
                <a16:creationId xmlns:a16="http://schemas.microsoft.com/office/drawing/2014/main" id="{586737E2-186D-41C5-B719-203BAB0F3FCB}"/>
              </a:ext>
            </a:extLst>
          </p:cNvPr>
          <p:cNvSpPr txBox="1"/>
          <p:nvPr/>
        </p:nvSpPr>
        <p:spPr>
          <a:xfrm rot="16200000">
            <a:off x="5448384" y="4497515"/>
            <a:ext cx="1867627" cy="400110"/>
          </a:xfrm>
          <a:prstGeom prst="rect">
            <a:avLst/>
          </a:prstGeom>
          <a:noFill/>
        </p:spPr>
        <p:txBody>
          <a:bodyPr wrap="none" rtlCol="0">
            <a:spAutoFit/>
          </a:bodyPr>
          <a:lstStyle/>
          <a:p>
            <a:r>
              <a:rPr lang="en-US" sz="2000" dirty="0"/>
              <a:t>Frequency [kHz]</a:t>
            </a:r>
          </a:p>
        </p:txBody>
      </p:sp>
      <p:sp>
        <p:nvSpPr>
          <p:cNvPr id="40" name="TextBox 39">
            <a:extLst>
              <a:ext uri="{FF2B5EF4-FFF2-40B4-BE49-F238E27FC236}">
                <a16:creationId xmlns:a16="http://schemas.microsoft.com/office/drawing/2014/main" id="{37EB3961-DC79-4CBD-A17C-B040B9798BEB}"/>
              </a:ext>
            </a:extLst>
          </p:cNvPr>
          <p:cNvSpPr txBox="1"/>
          <p:nvPr/>
        </p:nvSpPr>
        <p:spPr>
          <a:xfrm>
            <a:off x="6567714" y="5386923"/>
            <a:ext cx="356341" cy="297454"/>
          </a:xfrm>
          <a:prstGeom prst="rect">
            <a:avLst/>
          </a:prstGeom>
          <a:noFill/>
        </p:spPr>
        <p:txBody>
          <a:bodyPr wrap="square" rtlCol="0">
            <a:spAutoFit/>
          </a:bodyPr>
          <a:lstStyle/>
          <a:p>
            <a:r>
              <a:rPr lang="en-US" sz="1333" dirty="0"/>
              <a:t>10</a:t>
            </a:r>
          </a:p>
        </p:txBody>
      </p:sp>
      <p:sp>
        <p:nvSpPr>
          <p:cNvPr id="41" name="TextBox 40">
            <a:extLst>
              <a:ext uri="{FF2B5EF4-FFF2-40B4-BE49-F238E27FC236}">
                <a16:creationId xmlns:a16="http://schemas.microsoft.com/office/drawing/2014/main" id="{E54F5F8C-DE3A-48BC-BC2F-EE4F7328671A}"/>
              </a:ext>
            </a:extLst>
          </p:cNvPr>
          <p:cNvSpPr txBox="1"/>
          <p:nvPr/>
        </p:nvSpPr>
        <p:spPr>
          <a:xfrm>
            <a:off x="7919648" y="5971058"/>
            <a:ext cx="432720" cy="297454"/>
          </a:xfrm>
          <a:prstGeom prst="rect">
            <a:avLst/>
          </a:prstGeom>
          <a:noFill/>
        </p:spPr>
        <p:txBody>
          <a:bodyPr wrap="square" rtlCol="0">
            <a:spAutoFit/>
          </a:bodyPr>
          <a:lstStyle/>
          <a:p>
            <a:pPr algn="ctr"/>
            <a:r>
              <a:rPr lang="en-US" sz="1333" dirty="0"/>
              <a:t>5</a:t>
            </a:r>
          </a:p>
        </p:txBody>
      </p:sp>
      <p:sp>
        <p:nvSpPr>
          <p:cNvPr id="42" name="TextBox 41">
            <a:extLst>
              <a:ext uri="{FF2B5EF4-FFF2-40B4-BE49-F238E27FC236}">
                <a16:creationId xmlns:a16="http://schemas.microsoft.com/office/drawing/2014/main" id="{F9AFCF0E-1F9C-47EB-8986-C65D17A606DE}"/>
              </a:ext>
            </a:extLst>
          </p:cNvPr>
          <p:cNvSpPr txBox="1"/>
          <p:nvPr/>
        </p:nvSpPr>
        <p:spPr>
          <a:xfrm>
            <a:off x="8507138" y="5971058"/>
            <a:ext cx="432720" cy="297454"/>
          </a:xfrm>
          <a:prstGeom prst="rect">
            <a:avLst/>
          </a:prstGeom>
          <a:noFill/>
        </p:spPr>
        <p:txBody>
          <a:bodyPr wrap="square" rtlCol="0">
            <a:spAutoFit/>
          </a:bodyPr>
          <a:lstStyle/>
          <a:p>
            <a:pPr algn="ctr"/>
            <a:r>
              <a:rPr lang="en-US" sz="1333" dirty="0"/>
              <a:t>6</a:t>
            </a:r>
          </a:p>
        </p:txBody>
      </p:sp>
      <p:sp>
        <p:nvSpPr>
          <p:cNvPr id="43" name="TextBox 42">
            <a:extLst>
              <a:ext uri="{FF2B5EF4-FFF2-40B4-BE49-F238E27FC236}">
                <a16:creationId xmlns:a16="http://schemas.microsoft.com/office/drawing/2014/main" id="{DAE647F5-5433-4199-B589-1F16B7886539}"/>
              </a:ext>
            </a:extLst>
          </p:cNvPr>
          <p:cNvSpPr txBox="1"/>
          <p:nvPr/>
        </p:nvSpPr>
        <p:spPr>
          <a:xfrm>
            <a:off x="9098336" y="5971058"/>
            <a:ext cx="432720" cy="297454"/>
          </a:xfrm>
          <a:prstGeom prst="rect">
            <a:avLst/>
          </a:prstGeom>
          <a:noFill/>
        </p:spPr>
        <p:txBody>
          <a:bodyPr wrap="square" rtlCol="0">
            <a:spAutoFit/>
          </a:bodyPr>
          <a:lstStyle/>
          <a:p>
            <a:pPr algn="ctr"/>
            <a:r>
              <a:rPr lang="en-US" sz="1333" dirty="0"/>
              <a:t>7</a:t>
            </a:r>
          </a:p>
        </p:txBody>
      </p:sp>
      <p:sp>
        <p:nvSpPr>
          <p:cNvPr id="44" name="TextBox 43">
            <a:extLst>
              <a:ext uri="{FF2B5EF4-FFF2-40B4-BE49-F238E27FC236}">
                <a16:creationId xmlns:a16="http://schemas.microsoft.com/office/drawing/2014/main" id="{38A97B4F-BB59-4D61-8ECC-95F44F47EF0F}"/>
              </a:ext>
            </a:extLst>
          </p:cNvPr>
          <p:cNvSpPr txBox="1"/>
          <p:nvPr/>
        </p:nvSpPr>
        <p:spPr>
          <a:xfrm>
            <a:off x="9682575" y="5971058"/>
            <a:ext cx="432720" cy="297454"/>
          </a:xfrm>
          <a:prstGeom prst="rect">
            <a:avLst/>
          </a:prstGeom>
          <a:noFill/>
        </p:spPr>
        <p:txBody>
          <a:bodyPr wrap="square" rtlCol="0">
            <a:spAutoFit/>
          </a:bodyPr>
          <a:lstStyle/>
          <a:p>
            <a:pPr algn="ctr"/>
            <a:r>
              <a:rPr lang="en-US" sz="1333" dirty="0"/>
              <a:t>8</a:t>
            </a:r>
          </a:p>
        </p:txBody>
      </p:sp>
      <p:sp>
        <p:nvSpPr>
          <p:cNvPr id="45" name="TextBox 44">
            <a:extLst>
              <a:ext uri="{FF2B5EF4-FFF2-40B4-BE49-F238E27FC236}">
                <a16:creationId xmlns:a16="http://schemas.microsoft.com/office/drawing/2014/main" id="{84A6F4F9-46C2-4EC6-AB7C-570FE306C67E}"/>
              </a:ext>
            </a:extLst>
          </p:cNvPr>
          <p:cNvSpPr txBox="1"/>
          <p:nvPr/>
        </p:nvSpPr>
        <p:spPr>
          <a:xfrm>
            <a:off x="10280732" y="5971058"/>
            <a:ext cx="432720" cy="297454"/>
          </a:xfrm>
          <a:prstGeom prst="rect">
            <a:avLst/>
          </a:prstGeom>
          <a:noFill/>
        </p:spPr>
        <p:txBody>
          <a:bodyPr wrap="square" rtlCol="0">
            <a:spAutoFit/>
          </a:bodyPr>
          <a:lstStyle/>
          <a:p>
            <a:pPr algn="ctr"/>
            <a:r>
              <a:rPr lang="en-US" sz="1333" dirty="0"/>
              <a:t>9</a:t>
            </a:r>
          </a:p>
        </p:txBody>
      </p:sp>
      <p:sp>
        <p:nvSpPr>
          <p:cNvPr id="49" name="TextBox 48">
            <a:extLst>
              <a:ext uri="{FF2B5EF4-FFF2-40B4-BE49-F238E27FC236}">
                <a16:creationId xmlns:a16="http://schemas.microsoft.com/office/drawing/2014/main" id="{0D520292-E767-4332-A5E7-5AD515BF46F4}"/>
              </a:ext>
            </a:extLst>
          </p:cNvPr>
          <p:cNvSpPr txBox="1"/>
          <p:nvPr/>
        </p:nvSpPr>
        <p:spPr>
          <a:xfrm>
            <a:off x="7326574" y="5971058"/>
            <a:ext cx="432720" cy="297454"/>
          </a:xfrm>
          <a:prstGeom prst="rect">
            <a:avLst/>
          </a:prstGeom>
          <a:noFill/>
        </p:spPr>
        <p:txBody>
          <a:bodyPr wrap="square" rtlCol="0">
            <a:spAutoFit/>
          </a:bodyPr>
          <a:lstStyle/>
          <a:p>
            <a:pPr algn="ctr"/>
            <a:r>
              <a:rPr lang="en-US" sz="1333" dirty="0"/>
              <a:t>4</a:t>
            </a:r>
          </a:p>
        </p:txBody>
      </p:sp>
      <p:sp>
        <p:nvSpPr>
          <p:cNvPr id="50" name="TextBox 49">
            <a:extLst>
              <a:ext uri="{FF2B5EF4-FFF2-40B4-BE49-F238E27FC236}">
                <a16:creationId xmlns:a16="http://schemas.microsoft.com/office/drawing/2014/main" id="{2B0F883F-798E-4620-AD17-E91FC4B7CCA5}"/>
              </a:ext>
            </a:extLst>
          </p:cNvPr>
          <p:cNvSpPr txBox="1"/>
          <p:nvPr/>
        </p:nvSpPr>
        <p:spPr>
          <a:xfrm>
            <a:off x="6747214" y="5971058"/>
            <a:ext cx="432720" cy="297454"/>
          </a:xfrm>
          <a:prstGeom prst="rect">
            <a:avLst/>
          </a:prstGeom>
          <a:noFill/>
        </p:spPr>
        <p:txBody>
          <a:bodyPr wrap="square" rtlCol="0">
            <a:spAutoFit/>
          </a:bodyPr>
          <a:lstStyle/>
          <a:p>
            <a:pPr algn="ctr"/>
            <a:r>
              <a:rPr lang="en-US" sz="1333" dirty="0"/>
              <a:t>3</a:t>
            </a:r>
          </a:p>
        </p:txBody>
      </p:sp>
      <p:sp>
        <p:nvSpPr>
          <p:cNvPr id="51" name="TextBox 50">
            <a:extLst>
              <a:ext uri="{FF2B5EF4-FFF2-40B4-BE49-F238E27FC236}">
                <a16:creationId xmlns:a16="http://schemas.microsoft.com/office/drawing/2014/main" id="{C85956F8-D194-46B3-B97E-BA19205B1771}"/>
              </a:ext>
            </a:extLst>
          </p:cNvPr>
          <p:cNvSpPr txBox="1"/>
          <p:nvPr/>
        </p:nvSpPr>
        <p:spPr>
          <a:xfrm>
            <a:off x="7287600" y="1586689"/>
            <a:ext cx="356341" cy="297454"/>
          </a:xfrm>
          <a:prstGeom prst="rect">
            <a:avLst/>
          </a:prstGeom>
          <a:noFill/>
        </p:spPr>
        <p:txBody>
          <a:bodyPr wrap="square" rtlCol="0">
            <a:spAutoFit/>
          </a:bodyPr>
          <a:lstStyle/>
          <a:p>
            <a:r>
              <a:rPr lang="en-US" sz="1333" dirty="0"/>
              <a:t>3</a:t>
            </a:r>
          </a:p>
        </p:txBody>
      </p:sp>
      <p:sp>
        <p:nvSpPr>
          <p:cNvPr id="52" name="TextBox 51">
            <a:extLst>
              <a:ext uri="{FF2B5EF4-FFF2-40B4-BE49-F238E27FC236}">
                <a16:creationId xmlns:a16="http://schemas.microsoft.com/office/drawing/2014/main" id="{DCF7780D-9523-4306-8214-637D79D4E9F5}"/>
              </a:ext>
            </a:extLst>
          </p:cNvPr>
          <p:cNvSpPr txBox="1"/>
          <p:nvPr/>
        </p:nvSpPr>
        <p:spPr>
          <a:xfrm>
            <a:off x="7287600" y="1933695"/>
            <a:ext cx="356341" cy="297454"/>
          </a:xfrm>
          <a:prstGeom prst="rect">
            <a:avLst/>
          </a:prstGeom>
          <a:noFill/>
        </p:spPr>
        <p:txBody>
          <a:bodyPr wrap="square" rtlCol="0">
            <a:spAutoFit/>
          </a:bodyPr>
          <a:lstStyle/>
          <a:p>
            <a:r>
              <a:rPr lang="en-US" sz="1333" dirty="0"/>
              <a:t>2</a:t>
            </a:r>
          </a:p>
        </p:txBody>
      </p:sp>
      <p:sp>
        <p:nvSpPr>
          <p:cNvPr id="53" name="TextBox 52">
            <a:extLst>
              <a:ext uri="{FF2B5EF4-FFF2-40B4-BE49-F238E27FC236}">
                <a16:creationId xmlns:a16="http://schemas.microsoft.com/office/drawing/2014/main" id="{66F7AD16-DF3F-4DE7-A296-B39D86C38759}"/>
              </a:ext>
            </a:extLst>
          </p:cNvPr>
          <p:cNvSpPr txBox="1"/>
          <p:nvPr/>
        </p:nvSpPr>
        <p:spPr>
          <a:xfrm>
            <a:off x="7287600" y="2289949"/>
            <a:ext cx="356341" cy="297454"/>
          </a:xfrm>
          <a:prstGeom prst="rect">
            <a:avLst/>
          </a:prstGeom>
          <a:noFill/>
        </p:spPr>
        <p:txBody>
          <a:bodyPr wrap="square" rtlCol="0">
            <a:spAutoFit/>
          </a:bodyPr>
          <a:lstStyle/>
          <a:p>
            <a:r>
              <a:rPr lang="en-US" sz="1333" dirty="0"/>
              <a:t>1</a:t>
            </a:r>
          </a:p>
        </p:txBody>
      </p:sp>
      <p:sp>
        <p:nvSpPr>
          <p:cNvPr id="55" name="TextBox 54">
            <a:extLst>
              <a:ext uri="{FF2B5EF4-FFF2-40B4-BE49-F238E27FC236}">
                <a16:creationId xmlns:a16="http://schemas.microsoft.com/office/drawing/2014/main" id="{FA4D25E6-317D-403F-85A7-5B3CF020B3CA}"/>
              </a:ext>
            </a:extLst>
          </p:cNvPr>
          <p:cNvSpPr txBox="1"/>
          <p:nvPr/>
        </p:nvSpPr>
        <p:spPr>
          <a:xfrm>
            <a:off x="8507138" y="2645459"/>
            <a:ext cx="432720" cy="297454"/>
          </a:xfrm>
          <a:prstGeom prst="rect">
            <a:avLst/>
          </a:prstGeom>
          <a:noFill/>
        </p:spPr>
        <p:txBody>
          <a:bodyPr wrap="square" rtlCol="0">
            <a:spAutoFit/>
          </a:bodyPr>
          <a:lstStyle/>
          <a:p>
            <a:pPr algn="ctr"/>
            <a:r>
              <a:rPr lang="en-US" sz="1333" dirty="0"/>
              <a:t>6</a:t>
            </a:r>
          </a:p>
        </p:txBody>
      </p:sp>
      <p:sp>
        <p:nvSpPr>
          <p:cNvPr id="56" name="TextBox 55">
            <a:extLst>
              <a:ext uri="{FF2B5EF4-FFF2-40B4-BE49-F238E27FC236}">
                <a16:creationId xmlns:a16="http://schemas.microsoft.com/office/drawing/2014/main" id="{6527073A-7AC1-4D7B-927E-8F858DB3A4C7}"/>
              </a:ext>
            </a:extLst>
          </p:cNvPr>
          <p:cNvSpPr txBox="1"/>
          <p:nvPr/>
        </p:nvSpPr>
        <p:spPr>
          <a:xfrm>
            <a:off x="9098336" y="2645459"/>
            <a:ext cx="432720" cy="297454"/>
          </a:xfrm>
          <a:prstGeom prst="rect">
            <a:avLst/>
          </a:prstGeom>
          <a:noFill/>
        </p:spPr>
        <p:txBody>
          <a:bodyPr wrap="square" rtlCol="0">
            <a:spAutoFit/>
          </a:bodyPr>
          <a:lstStyle/>
          <a:p>
            <a:pPr algn="ctr"/>
            <a:r>
              <a:rPr lang="en-US" sz="1333" dirty="0"/>
              <a:t>7</a:t>
            </a:r>
          </a:p>
        </p:txBody>
      </p:sp>
      <p:sp>
        <p:nvSpPr>
          <p:cNvPr id="57" name="TextBox 56">
            <a:extLst>
              <a:ext uri="{FF2B5EF4-FFF2-40B4-BE49-F238E27FC236}">
                <a16:creationId xmlns:a16="http://schemas.microsoft.com/office/drawing/2014/main" id="{E205D593-EB13-490E-9287-223E7B14AFF7}"/>
              </a:ext>
            </a:extLst>
          </p:cNvPr>
          <p:cNvSpPr txBox="1"/>
          <p:nvPr/>
        </p:nvSpPr>
        <p:spPr>
          <a:xfrm>
            <a:off x="7326574" y="2645459"/>
            <a:ext cx="432720" cy="297454"/>
          </a:xfrm>
          <a:prstGeom prst="rect">
            <a:avLst/>
          </a:prstGeom>
          <a:noFill/>
        </p:spPr>
        <p:txBody>
          <a:bodyPr wrap="square" rtlCol="0">
            <a:spAutoFit/>
          </a:bodyPr>
          <a:lstStyle/>
          <a:p>
            <a:pPr algn="ctr"/>
            <a:r>
              <a:rPr lang="en-US" sz="1333" dirty="0"/>
              <a:t>4</a:t>
            </a:r>
          </a:p>
        </p:txBody>
      </p:sp>
    </p:spTree>
    <p:extLst>
      <p:ext uri="{BB962C8B-B14F-4D97-AF65-F5344CB8AC3E}">
        <p14:creationId xmlns:p14="http://schemas.microsoft.com/office/powerpoint/2010/main" val="286595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4DACC22-41CD-4C85-BDE3-582089F4248F}"/>
              </a:ext>
            </a:extLst>
          </p:cNvPr>
          <p:cNvPicPr>
            <a:picLocks noChangeAspect="1"/>
          </p:cNvPicPr>
          <p:nvPr/>
        </p:nvPicPr>
        <p:blipFill>
          <a:blip r:embed="rId3"/>
          <a:stretch>
            <a:fillRect/>
          </a:stretch>
        </p:blipFill>
        <p:spPr>
          <a:xfrm>
            <a:off x="6380879" y="849630"/>
            <a:ext cx="5695951" cy="5158740"/>
          </a:xfrm>
          <a:prstGeom prst="rect">
            <a:avLst/>
          </a:prstGeom>
        </p:spPr>
      </p:pic>
      <p:sp>
        <p:nvSpPr>
          <p:cNvPr id="14" name="Rectangle 13">
            <a:extLst>
              <a:ext uri="{FF2B5EF4-FFF2-40B4-BE49-F238E27FC236}">
                <a16:creationId xmlns:a16="http://schemas.microsoft.com/office/drawing/2014/main" id="{D5541CB4-7B58-4D07-AE48-698BE684F96A}"/>
              </a:ext>
            </a:extLst>
          </p:cNvPr>
          <p:cNvSpPr/>
          <p:nvPr/>
        </p:nvSpPr>
        <p:spPr>
          <a:xfrm>
            <a:off x="11322050" y="939800"/>
            <a:ext cx="565150" cy="4521200"/>
          </a:xfrm>
          <a:prstGeom prst="rect">
            <a:avLst/>
          </a:prstGeom>
          <a:solidFill>
            <a:schemeClr val="accent2">
              <a:lumMod val="60000"/>
              <a:lumOff val="40000"/>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ontent Placeholder 2">
            <a:extLst>
              <a:ext uri="{FF2B5EF4-FFF2-40B4-BE49-F238E27FC236}">
                <a16:creationId xmlns:a16="http://schemas.microsoft.com/office/drawing/2014/main" id="{054EC470-6B63-499C-9450-0A88C76DE9AD}"/>
              </a:ext>
            </a:extLst>
          </p:cNvPr>
          <p:cNvSpPr txBox="1">
            <a:spLocks/>
          </p:cNvSpPr>
          <p:nvPr/>
        </p:nvSpPr>
        <p:spPr bwMode="auto">
          <a:xfrm>
            <a:off x="555144" y="1199311"/>
            <a:ext cx="5689839" cy="407997"/>
          </a:xfrm>
          <a:prstGeom prst="rect">
            <a:avLst/>
          </a:prstGeom>
        </p:spPr>
        <p:txBody>
          <a:bodyPr vertOverflow="overflow" horzOverflow="overflow" vert="horz" wrap="square" lIns="91440" tIns="45720" rIns="91440" bIns="45720" numCol="1" spcCol="0" rtlCol="0" fromWordArt="0" anchor="t" anchorCtr="0" forceAA="0" compatLnSpc="0">
            <a:spAutoFit/>
          </a:bodyPr>
          <a:lstStyle>
            <a:lvl1pPr marL="342900" marR="0" indent="-342900" algn="l" defTabSz="914400" rtl="0" eaLnBrk="1" fontAlgn="auto" latinLnBrk="0" hangingPunct="1">
              <a:lnSpc>
                <a:spcPct val="120000"/>
              </a:lnSpc>
              <a:spcBef>
                <a:spcPts val="600"/>
              </a:spcBef>
              <a:spcAft>
                <a:spcPts val="0"/>
              </a:spcAft>
              <a:buClrTx/>
              <a:buSzTx/>
              <a:buFont typeface="Arial"/>
              <a:buChar char="•"/>
              <a:tabLst/>
              <a:defRPr lang="de-DE" sz="2400" b="0" i="0" kern="600" spc="40" baseline="0">
                <a:solidFill>
                  <a:schemeClr val="tx1"/>
                </a:solidFill>
                <a:latin typeface="Arial"/>
                <a:ea typeface="+mn-ea"/>
                <a:cs typeface="Arial"/>
              </a:defRPr>
            </a:lvl1pPr>
            <a:lvl2pPr marL="742950" indent="-285750" algn="l" defTabSz="914400" rtl="0" eaLnBrk="1" latinLnBrk="0" hangingPunct="1">
              <a:lnSpc>
                <a:spcPct val="120000"/>
              </a:lnSpc>
              <a:spcBef>
                <a:spcPts val="600"/>
              </a:spcBef>
              <a:spcAft>
                <a:spcPts val="0"/>
              </a:spcAft>
              <a:buFont typeface="Arial"/>
              <a:buChar char="•"/>
              <a:defRPr sz="2000" b="1" kern="600" spc="40" baseline="0">
                <a:solidFill>
                  <a:schemeClr val="tx2"/>
                </a:solidFill>
                <a:latin typeface="Arial"/>
                <a:ea typeface="+mn-ea"/>
                <a:cs typeface="Arial"/>
              </a:defRPr>
            </a:lvl2pPr>
            <a:lvl3pPr marL="1143000" indent="-228600" algn="l" defTabSz="914400" rtl="0" eaLnBrk="1" latinLnBrk="0" hangingPunct="1">
              <a:lnSpc>
                <a:spcPct val="120000"/>
              </a:lnSpc>
              <a:spcBef>
                <a:spcPts val="600"/>
              </a:spcBef>
              <a:buFont typeface="Arial"/>
              <a:buChar char="•"/>
              <a:defRPr sz="1800" b="1" kern="400" spc="40" baseline="0">
                <a:solidFill>
                  <a:schemeClr val="accent3"/>
                </a:solidFill>
                <a:latin typeface="Arial"/>
                <a:ea typeface="+mn-ea"/>
                <a:cs typeface="Arial"/>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a:lstStyle>
          <a:p>
            <a:pPr>
              <a:defRPr/>
            </a:pPr>
            <a:r>
              <a:rPr lang="en-US" sz="1800" dirty="0">
                <a:latin typeface="Calibri" panose="020F0502020204030204" pitchFamily="34" charset="0"/>
                <a:cs typeface="Calibri" panose="020F0502020204030204" pitchFamily="34" charset="0"/>
              </a:rPr>
              <a:t>Peaked core T necessary for flux pumping?</a:t>
            </a:r>
          </a:p>
        </p:txBody>
      </p:sp>
      <p:sp>
        <p:nvSpPr>
          <p:cNvPr id="2" name="Title 1">
            <a:extLst>
              <a:ext uri="{FF2B5EF4-FFF2-40B4-BE49-F238E27FC236}">
                <a16:creationId xmlns:a16="http://schemas.microsoft.com/office/drawing/2014/main" id="{5C4FEF2F-B2FD-49A8-8168-5E2104C70700}"/>
              </a:ext>
            </a:extLst>
          </p:cNvPr>
          <p:cNvSpPr>
            <a:spLocks noGrp="1"/>
          </p:cNvSpPr>
          <p:nvPr>
            <p:ph type="title"/>
          </p:nvPr>
        </p:nvSpPr>
        <p:spPr/>
        <p:txBody>
          <a:bodyPr/>
          <a:lstStyle/>
          <a:p>
            <a:r>
              <a:rPr lang="en-US" dirty="0"/>
              <a:t>Caveat for 1/1 FP: first sawtooth flattens </a:t>
            </a:r>
            <a:r>
              <a:rPr lang="en-US" dirty="0" err="1"/>
              <a:t>T</a:t>
            </a:r>
            <a:r>
              <a:rPr lang="en-US" baseline="-25000" dirty="0" err="1"/>
              <a:t>e</a:t>
            </a:r>
            <a:endParaRPr lang="en-US" baseline="-25000" dirty="0"/>
          </a:p>
        </p:txBody>
      </p:sp>
      <p:sp>
        <p:nvSpPr>
          <p:cNvPr id="3" name="Footer Placeholder 2">
            <a:extLst>
              <a:ext uri="{FF2B5EF4-FFF2-40B4-BE49-F238E27FC236}">
                <a16:creationId xmlns:a16="http://schemas.microsoft.com/office/drawing/2014/main" id="{177B6ADB-A974-4376-9B5F-6912135E1470}"/>
              </a:ext>
            </a:extLst>
          </p:cNvPr>
          <p:cNvSpPr>
            <a:spLocks noGrp="1"/>
          </p:cNvSpPr>
          <p:nvPr>
            <p:ph type="ftr" sz="quarter" idx="11"/>
          </p:nvPr>
        </p:nvSpPr>
        <p:spPr/>
        <p:txBody>
          <a:bodyPr/>
          <a:lstStyle/>
          <a:p>
            <a:r>
              <a:rPr lang="de-DE"/>
              <a:t>A. Bock, Flux Pumping at JET, PSD-DCT 2025-04-16</a:t>
            </a:r>
            <a:endParaRPr lang="de-DE" dirty="0"/>
          </a:p>
        </p:txBody>
      </p:sp>
      <p:sp>
        <p:nvSpPr>
          <p:cNvPr id="6" name="Slide Number Placeholder 5">
            <a:extLst>
              <a:ext uri="{FF2B5EF4-FFF2-40B4-BE49-F238E27FC236}">
                <a16:creationId xmlns:a16="http://schemas.microsoft.com/office/drawing/2014/main" id="{54ED1822-0A44-423D-A597-8703C8FAC289}"/>
              </a:ext>
            </a:extLst>
          </p:cNvPr>
          <p:cNvSpPr>
            <a:spLocks noGrp="1"/>
          </p:cNvSpPr>
          <p:nvPr>
            <p:ph type="sldNum" sz="quarter" idx="12"/>
          </p:nvPr>
        </p:nvSpPr>
        <p:spPr/>
        <p:txBody>
          <a:bodyPr/>
          <a:lstStyle/>
          <a:p>
            <a:fld id="{ECE691D0-CC49-4FC7-9C4D-6112B0CB3A76}" type="slidenum">
              <a:rPr lang="de-DE" smtClean="0"/>
              <a:pPr/>
              <a:t>9</a:t>
            </a:fld>
            <a:endParaRPr lang="de-DE" dirty="0"/>
          </a:p>
        </p:txBody>
      </p:sp>
      <p:sp>
        <p:nvSpPr>
          <p:cNvPr id="16" name="TextBox 15">
            <a:extLst>
              <a:ext uri="{FF2B5EF4-FFF2-40B4-BE49-F238E27FC236}">
                <a16:creationId xmlns:a16="http://schemas.microsoft.com/office/drawing/2014/main" id="{544289F2-F8BF-4BB8-9EBD-63B6C8848B54}"/>
              </a:ext>
            </a:extLst>
          </p:cNvPr>
          <p:cNvSpPr txBox="1"/>
          <p:nvPr/>
        </p:nvSpPr>
        <p:spPr>
          <a:xfrm rot="16200000">
            <a:off x="5493195" y="3356324"/>
            <a:ext cx="1295098" cy="461665"/>
          </a:xfrm>
          <a:prstGeom prst="rect">
            <a:avLst/>
          </a:prstGeom>
          <a:noFill/>
        </p:spPr>
        <p:txBody>
          <a:bodyPr wrap="none" rtlCol="0">
            <a:spAutoFit/>
          </a:bodyPr>
          <a:lstStyle/>
          <a:p>
            <a:r>
              <a:rPr lang="en-US" sz="2400" dirty="0" err="1"/>
              <a:t>Te</a:t>
            </a:r>
            <a:r>
              <a:rPr lang="en-US" sz="2400" dirty="0"/>
              <a:t> [keV]</a:t>
            </a:r>
          </a:p>
        </p:txBody>
      </p:sp>
      <p:sp>
        <p:nvSpPr>
          <p:cNvPr id="17" name="TextBox 16">
            <a:extLst>
              <a:ext uri="{FF2B5EF4-FFF2-40B4-BE49-F238E27FC236}">
                <a16:creationId xmlns:a16="http://schemas.microsoft.com/office/drawing/2014/main" id="{29BF063A-BA64-4F1B-895B-0A4BACC860B8}"/>
              </a:ext>
            </a:extLst>
          </p:cNvPr>
          <p:cNvSpPr txBox="1"/>
          <p:nvPr/>
        </p:nvSpPr>
        <p:spPr>
          <a:xfrm>
            <a:off x="8896576" y="6008370"/>
            <a:ext cx="918841" cy="461665"/>
          </a:xfrm>
          <a:prstGeom prst="rect">
            <a:avLst/>
          </a:prstGeom>
          <a:noFill/>
        </p:spPr>
        <p:txBody>
          <a:bodyPr wrap="none" rtlCol="0">
            <a:spAutoFit/>
          </a:bodyPr>
          <a:lstStyle/>
          <a:p>
            <a:r>
              <a:rPr lang="en-US" sz="2400" dirty="0"/>
              <a:t>R [m]</a:t>
            </a:r>
          </a:p>
        </p:txBody>
      </p:sp>
      <p:sp>
        <p:nvSpPr>
          <p:cNvPr id="19" name="TextBox 18">
            <a:extLst>
              <a:ext uri="{FF2B5EF4-FFF2-40B4-BE49-F238E27FC236}">
                <a16:creationId xmlns:a16="http://schemas.microsoft.com/office/drawing/2014/main" id="{019D14A2-9FFF-4ABE-BCBF-6AC38EF611AF}"/>
              </a:ext>
            </a:extLst>
          </p:cNvPr>
          <p:cNvSpPr txBox="1"/>
          <p:nvPr/>
        </p:nvSpPr>
        <p:spPr>
          <a:xfrm>
            <a:off x="6768076" y="1248730"/>
            <a:ext cx="2077813" cy="461665"/>
          </a:xfrm>
          <a:prstGeom prst="rect">
            <a:avLst/>
          </a:prstGeom>
          <a:noFill/>
        </p:spPr>
        <p:txBody>
          <a:bodyPr wrap="none" rtlCol="0">
            <a:spAutoFit/>
          </a:bodyPr>
          <a:lstStyle/>
          <a:p>
            <a:r>
              <a:rPr lang="en-US" sz="2400" b="1" dirty="0"/>
              <a:t>Before 1</a:t>
            </a:r>
            <a:r>
              <a:rPr lang="en-US" sz="2400" b="1" baseline="30000" dirty="0"/>
              <a:t>st</a:t>
            </a:r>
            <a:r>
              <a:rPr lang="en-US" sz="2400" b="1" dirty="0"/>
              <a:t> ST</a:t>
            </a:r>
          </a:p>
        </p:txBody>
      </p:sp>
      <p:cxnSp>
        <p:nvCxnSpPr>
          <p:cNvPr id="20" name="Straight Connector 19">
            <a:extLst>
              <a:ext uri="{FF2B5EF4-FFF2-40B4-BE49-F238E27FC236}">
                <a16:creationId xmlns:a16="http://schemas.microsoft.com/office/drawing/2014/main" id="{8A41EFA5-3EE1-42FB-8C42-2191C5FC3BDF}"/>
              </a:ext>
            </a:extLst>
          </p:cNvPr>
          <p:cNvCxnSpPr>
            <a:cxnSpLocks/>
          </p:cNvCxnSpPr>
          <p:nvPr/>
        </p:nvCxnSpPr>
        <p:spPr>
          <a:xfrm flipH="1">
            <a:off x="8613025" y="1314185"/>
            <a:ext cx="673737" cy="1807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785B254-4406-4C07-8FB4-192C3822A9E0}"/>
              </a:ext>
            </a:extLst>
          </p:cNvPr>
          <p:cNvSpPr txBox="1"/>
          <p:nvPr/>
        </p:nvSpPr>
        <p:spPr>
          <a:xfrm>
            <a:off x="9735726" y="839555"/>
            <a:ext cx="1880643" cy="461665"/>
          </a:xfrm>
          <a:prstGeom prst="rect">
            <a:avLst/>
          </a:prstGeom>
          <a:noFill/>
        </p:spPr>
        <p:txBody>
          <a:bodyPr wrap="none" rtlCol="0">
            <a:spAutoFit/>
          </a:bodyPr>
          <a:lstStyle/>
          <a:p>
            <a:r>
              <a:rPr lang="en-US" sz="2400" dirty="0"/>
              <a:t>JPN 102440</a:t>
            </a:r>
          </a:p>
        </p:txBody>
      </p:sp>
      <p:sp>
        <p:nvSpPr>
          <p:cNvPr id="13" name="TextBox 12">
            <a:extLst>
              <a:ext uri="{FF2B5EF4-FFF2-40B4-BE49-F238E27FC236}">
                <a16:creationId xmlns:a16="http://schemas.microsoft.com/office/drawing/2014/main" id="{3F5CD712-92DE-4924-BAA9-D59806C1F471}"/>
              </a:ext>
            </a:extLst>
          </p:cNvPr>
          <p:cNvSpPr txBox="1"/>
          <p:nvPr/>
        </p:nvSpPr>
        <p:spPr>
          <a:xfrm rot="5400000">
            <a:off x="10458031" y="2610633"/>
            <a:ext cx="2415277" cy="461665"/>
          </a:xfrm>
          <a:prstGeom prst="rect">
            <a:avLst/>
          </a:prstGeom>
          <a:noFill/>
        </p:spPr>
        <p:txBody>
          <a:bodyPr wrap="none" rtlCol="0">
            <a:spAutoFit/>
          </a:bodyPr>
          <a:lstStyle/>
          <a:p>
            <a:r>
              <a:rPr lang="en-US" sz="2400" b="1" dirty="0"/>
              <a:t>ECE </a:t>
            </a:r>
            <a:r>
              <a:rPr lang="en-US" sz="2400" b="1" dirty="0" err="1"/>
              <a:t>shinethrough</a:t>
            </a:r>
            <a:endParaRPr lang="en-US" sz="2400" b="1" dirty="0"/>
          </a:p>
        </p:txBody>
      </p:sp>
    </p:spTree>
    <p:extLst>
      <p:ext uri="{BB962C8B-B14F-4D97-AF65-F5344CB8AC3E}">
        <p14:creationId xmlns:p14="http://schemas.microsoft.com/office/powerpoint/2010/main" val="2563291362"/>
      </p:ext>
    </p:extLst>
  </p:cSld>
  <p:clrMapOvr>
    <a:masterClrMapping/>
  </p:clrMapOvr>
</p:sld>
</file>

<file path=ppt/theme/theme1.xml><?xml version="1.0" encoding="utf-8"?>
<a:theme xmlns:a="http://schemas.openxmlformats.org/drawingml/2006/main" name="EUROfusion.1line_5_3_201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sz="2800" b="1" dirty="0" smtClean="0"/>
        </a:defPPr>
      </a:lstStyle>
    </a:txDef>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AUG</Template>
  <TotalTime>0</TotalTime>
  <Words>1937</Words>
  <Application>Microsoft Macintosh PowerPoint</Application>
  <PresentationFormat>Breitbild</PresentationFormat>
  <Paragraphs>541</Paragraphs>
  <Slides>23</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23</vt:i4>
      </vt:variant>
    </vt:vector>
  </HeadingPairs>
  <TitlesOfParts>
    <vt:vector size="29" baseType="lpstr">
      <vt:lpstr>Arial</vt:lpstr>
      <vt:lpstr>Arial Narrow</vt:lpstr>
      <vt:lpstr>Calibri</vt:lpstr>
      <vt:lpstr>Calibri Light</vt:lpstr>
      <vt:lpstr>Wingdings</vt:lpstr>
      <vt:lpstr>EUROfusion.1line_5_3_2019</vt:lpstr>
      <vt:lpstr>Magnetic Flux Pumping at JET</vt:lpstr>
      <vt:lpstr>Outline</vt:lpstr>
      <vt:lpstr>Flux Pumping: Theoretical Background</vt:lpstr>
      <vt:lpstr>Flux Pumping: Theoretical Background</vt:lpstr>
      <vt:lpstr>Outline</vt:lpstr>
      <vt:lpstr>Studying FP at JET: Starting Point</vt:lpstr>
      <vt:lpstr>Studying FP at JET: Starting Point</vt:lpstr>
      <vt:lpstr>Studying FP at JET: Starting Point</vt:lpstr>
      <vt:lpstr>Caveat for 1/1 FP: first sawtooth flattens Te</vt:lpstr>
      <vt:lpstr>Caveat for 1/1 FP: first sawtooth flattens Te</vt:lpstr>
      <vt:lpstr>Ohmic pulses to determine necessary NBI timing</vt:lpstr>
      <vt:lpstr>Result of Optimisation: Only 1/1-mode remains, no ST Crashes</vt:lpstr>
      <vt:lpstr>No ST Crashes and preliminary modeling suggest flux pumping</vt:lpstr>
      <vt:lpstr>3 pulses suggesting the presence flux pumping</vt:lpstr>
      <vt:lpstr>3 pulses suggesting the presence flux pumping</vt:lpstr>
      <vt:lpstr>Sporadic events: double tearing mode?</vt:lpstr>
      <vt:lpstr>Sporadic events: double tearing mode?</vt:lpstr>
      <vt:lpstr>Sporadic events: double tearing mode?</vt:lpstr>
      <vt:lpstr>Sporadic events: double tearing mode?</vt:lpstr>
      <vt:lpstr>Sporadic events: double tearing mode?</vt:lpstr>
      <vt:lpstr>Sporadic events: double tearing mode?</vt:lpstr>
      <vt:lpstr>Outline</vt:lpstr>
      <vt:lpstr>Summary and Outlook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EPS2024_fp_jet</dc:title>
  <dc:creator>Andreas Burckhart</dc:creator>
  <cp:lastModifiedBy>Alexander Bock</cp:lastModifiedBy>
  <cp:revision>395</cp:revision>
  <dcterms:created xsi:type="dcterms:W3CDTF">2023-10-09T12:23:33Z</dcterms:created>
  <dcterms:modified xsi:type="dcterms:W3CDTF">2025-04-16T13:33:47Z</dcterms:modified>
</cp:coreProperties>
</file>