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 id="2147483687" r:id="rId3"/>
    <p:sldMasterId id="2147483701" r:id="rId4"/>
  </p:sldMasterIdLst>
  <p:notesMasterIdLst>
    <p:notesMasterId r:id="rId20"/>
  </p:notesMasterIdLst>
  <p:sldIdLst>
    <p:sldId id="339" r:id="rId5"/>
    <p:sldId id="263" r:id="rId6"/>
    <p:sldId id="260" r:id="rId7"/>
    <p:sldId id="261" r:id="rId8"/>
    <p:sldId id="262" r:id="rId9"/>
    <p:sldId id="264" r:id="rId10"/>
    <p:sldId id="265" r:id="rId11"/>
    <p:sldId id="266" r:id="rId12"/>
    <p:sldId id="342" r:id="rId13"/>
    <p:sldId id="340" r:id="rId14"/>
    <p:sldId id="268" r:id="rId15"/>
    <p:sldId id="338" r:id="rId16"/>
    <p:sldId id="270" r:id="rId17"/>
    <p:sldId id="331" r:id="rId18"/>
    <p:sldId id="33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7EB8"/>
    <a:srgbClr val="0000FF"/>
    <a:srgbClr val="2973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4" d="100"/>
          <a:sy n="154" d="100"/>
        </p:scale>
        <p:origin x="53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D714D6-9E9D-441F-886B-60EB4272A8E6}"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218C-5210-4260-81AF-403D4B96E8C8}" type="slidenum">
              <a:rPr lang="en-US" smtClean="0"/>
              <a:t>‹#›</a:t>
            </a:fld>
            <a:endParaRPr lang="en-US"/>
          </a:p>
        </p:txBody>
      </p:sp>
    </p:spTree>
    <p:extLst>
      <p:ext uri="{BB962C8B-B14F-4D97-AF65-F5344CB8AC3E}">
        <p14:creationId xmlns:p14="http://schemas.microsoft.com/office/powerpoint/2010/main" val="196933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218C-5210-4260-81AF-403D4B96E8C8}" type="slidenum">
              <a:rPr lang="en-US" smtClean="0"/>
              <a:t>7</a:t>
            </a:fld>
            <a:endParaRPr lang="en-US"/>
          </a:p>
        </p:txBody>
      </p:sp>
    </p:spTree>
    <p:extLst>
      <p:ext uri="{BB962C8B-B14F-4D97-AF65-F5344CB8AC3E}">
        <p14:creationId xmlns:p14="http://schemas.microsoft.com/office/powerpoint/2010/main" val="671730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218C-5210-4260-81AF-403D4B96E8C8}" type="slidenum">
              <a:rPr lang="en-US" smtClean="0"/>
              <a:t>8</a:t>
            </a:fld>
            <a:endParaRPr lang="en-US"/>
          </a:p>
        </p:txBody>
      </p:sp>
    </p:spTree>
    <p:extLst>
      <p:ext uri="{BB962C8B-B14F-4D97-AF65-F5344CB8AC3E}">
        <p14:creationId xmlns:p14="http://schemas.microsoft.com/office/powerpoint/2010/main" val="3583977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plot_multiple_files.py </a:t>
            </a:r>
            <a:r>
              <a:rPr lang="en-US" dirty="0" err="1"/>
              <a:t>postproc</a:t>
            </a:r>
            <a:r>
              <a:rPr lang="en-US" dirty="0"/>
              <a:t>/exprs_averaged_s090000.dat -</a:t>
            </a:r>
            <a:r>
              <a:rPr lang="en-US" dirty="0" err="1"/>
              <a:t>sk</a:t>
            </a:r>
            <a:r>
              <a:rPr lang="en-US" dirty="0"/>
              <a:t> 1 -</a:t>
            </a:r>
            <a:r>
              <a:rPr lang="en-US" dirty="0" err="1"/>
              <a:t>yc</a:t>
            </a:r>
            <a:r>
              <a:rPr lang="en-US" dirty="0"/>
              <a:t> 39 40 41 -</a:t>
            </a:r>
            <a:r>
              <a:rPr lang="en-US" dirty="0" err="1"/>
              <a:t>xp</a:t>
            </a:r>
            <a:r>
              <a:rPr lang="en-US" dirty="0"/>
              <a:t> 0.5 -xl '$\sqrt{\</a:t>
            </a:r>
            <a:r>
              <a:rPr lang="en-US" dirty="0" err="1"/>
              <a:t>psi_n</a:t>
            </a:r>
            <a:r>
              <a:rPr lang="en-US" dirty="0"/>
              <a:t>}$' -</a:t>
            </a:r>
            <a:r>
              <a:rPr lang="en-US" dirty="0" err="1"/>
              <a:t>yl</a:t>
            </a:r>
            <a:r>
              <a:rPr lang="en-US" dirty="0"/>
              <a:t> 'energy flux [W/m$^2$]' -legends 'by dynamo flow' 'by instability flow' 'by equilibrium flow' -</a:t>
            </a:r>
            <a:r>
              <a:rPr lang="en-US" dirty="0" err="1"/>
              <a:t>ti</a:t>
            </a:r>
            <a:r>
              <a:rPr lang="en-US" dirty="0"/>
              <a:t> 'time = 206.8 [</a:t>
            </a:r>
            <a:r>
              <a:rPr lang="en-US" dirty="0" err="1"/>
              <a:t>ms</a:t>
            </a:r>
            <a:r>
              <a:rPr lang="en-US" dirty="0"/>
              <a:t>]'</a:t>
            </a:r>
          </a:p>
        </p:txBody>
      </p:sp>
      <p:sp>
        <p:nvSpPr>
          <p:cNvPr id="4" name="Slide Number Placeholder 3"/>
          <p:cNvSpPr>
            <a:spLocks noGrp="1"/>
          </p:cNvSpPr>
          <p:nvPr>
            <p:ph type="sldNum" sz="quarter" idx="5"/>
          </p:nvPr>
        </p:nvSpPr>
        <p:spPr/>
        <p:txBody>
          <a:bodyPr/>
          <a:lstStyle/>
          <a:p>
            <a:fld id="{BD9C218C-5210-4260-81AF-403D4B96E8C8}" type="slidenum">
              <a:rPr lang="en-US" smtClean="0"/>
              <a:t>10</a:t>
            </a:fld>
            <a:endParaRPr lang="en-US"/>
          </a:p>
        </p:txBody>
      </p:sp>
    </p:spTree>
    <p:extLst>
      <p:ext uri="{BB962C8B-B14F-4D97-AF65-F5344CB8AC3E}">
        <p14:creationId xmlns:p14="http://schemas.microsoft.com/office/powerpoint/2010/main" val="1952662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D76AA-ACEC-E2FB-049A-5B8ED2AB2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B4C07-2A9E-4717-1CE1-08CE0EB05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A1D9BE-FCA5-C29A-1FA1-7FCC0681E2C5}"/>
              </a:ext>
            </a:extLst>
          </p:cNvPr>
          <p:cNvSpPr>
            <a:spLocks noGrp="1"/>
          </p:cNvSpPr>
          <p:nvPr>
            <p:ph type="body" idx="1"/>
          </p:nvPr>
        </p:nvSpPr>
        <p:spPr/>
        <p:txBody>
          <a:bodyPr/>
          <a:lstStyle/>
          <a:p>
            <a:r>
              <a:rPr lang="en-US" dirty="0"/>
              <a:t>/u/</a:t>
            </a:r>
            <a:r>
              <a:rPr lang="en-US" dirty="0" err="1"/>
              <a:t>hazh</a:t>
            </a:r>
            <a:r>
              <a:rPr lang="en-US" dirty="0"/>
              <a:t>/SCRATCH/20230825_fix_axis_bug_get_all_commits_jfrs/AUG_36663_3.75_ed22_711_00_ultimate1_eta_zk_fg_q0_gt_1_nmax_4_ngrid_100_lft_q0_v4_Dpar0.1_current_source_2</a:t>
            </a:r>
          </a:p>
          <a:p>
            <a:r>
              <a:rPr lang="en-US" dirty="0"/>
              <a:t>plot_mn_mode_structures.py </a:t>
            </a:r>
            <a:r>
              <a:rPr lang="en-US" dirty="0" err="1"/>
              <a:t>four_results</a:t>
            </a:r>
            <a:r>
              <a:rPr lang="en-US" dirty="0"/>
              <a:t> -</a:t>
            </a:r>
            <a:r>
              <a:rPr lang="en-US" dirty="0" err="1"/>
              <a:t>va</a:t>
            </a:r>
            <a:r>
              <a:rPr lang="en-US" dirty="0"/>
              <a:t> </a:t>
            </a:r>
            <a:r>
              <a:rPr lang="en-US" dirty="0" err="1"/>
              <a:t>U_radial</a:t>
            </a:r>
            <a:r>
              <a:rPr lang="en-US" dirty="0"/>
              <a:t> </a:t>
            </a:r>
            <a:r>
              <a:rPr lang="en-US" dirty="0" err="1"/>
              <a:t>U_poloidal</a:t>
            </a:r>
            <a:r>
              <a:rPr lang="en-US" dirty="0"/>
              <a:t> </a:t>
            </a:r>
            <a:r>
              <a:rPr lang="en-US" dirty="0" err="1"/>
              <a:t>Uphi</a:t>
            </a:r>
            <a:r>
              <a:rPr lang="en-US" dirty="0"/>
              <a:t> -</a:t>
            </a:r>
            <a:r>
              <a:rPr lang="en-US" dirty="0" err="1"/>
              <a:t>nl</a:t>
            </a:r>
            <a:r>
              <a:rPr lang="en-US" dirty="0"/>
              <a:t> 1 -ml 0 1 2 3 -</a:t>
            </a:r>
            <a:r>
              <a:rPr lang="en-US" dirty="0" err="1"/>
              <a:t>st</a:t>
            </a:r>
            <a:r>
              <a:rPr lang="en-US" dirty="0"/>
              <a:t> 000700 -tm $time2si -</a:t>
            </a:r>
            <a:r>
              <a:rPr lang="en-US" dirty="0" err="1"/>
              <a:t>ym</a:t>
            </a:r>
            <a:r>
              <a:rPr lang="en-US" dirty="0"/>
              <a:t> $2170378.643194606</a:t>
            </a:r>
          </a:p>
          <a:p>
            <a:endParaRPr lang="en-US" dirty="0"/>
          </a:p>
          <a:p>
            <a:r>
              <a:rPr lang="en-US" dirty="0"/>
              <a:t>U_radial_n001_m001_step000700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U_poloidal_n001_m001_step000700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UR_n001_m001_step000700</a:t>
            </a:r>
          </a:p>
          <a:p>
            <a:r>
              <a:rPr lang="en-US" dirty="0"/>
              <a:t>UZ_n001_m001_step000700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Uphi_n001_m001_step000700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A_radial_n001_m001_step000700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A_poloidal_n001_m001_step000700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AR_n001_m001_step000700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AZ_n001_m001_step000700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Psi_n001_m001_step000700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r>
              <a:rPr lang="en-US" dirty="0"/>
              <a:t>B_radial_n001_m001_step000700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B_poloidal_n001_m001_step000700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BZ_n001_m001_step000700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Bphi_n001_m001_step000700</a:t>
            </a:r>
          </a:p>
          <a:p>
            <a:endParaRPr lang="en-US" dirty="0"/>
          </a:p>
          <a:p>
            <a:r>
              <a:rPr lang="en-US" dirty="0"/>
              <a:t>rho_n001_m001_step000700</a:t>
            </a:r>
          </a:p>
          <a:p>
            <a:r>
              <a:rPr lang="en-US" dirty="0"/>
              <a:t>T_i_n001_m001_step000700</a:t>
            </a:r>
          </a:p>
          <a:p>
            <a:r>
              <a:rPr lang="en-US" dirty="0"/>
              <a:t>T_e_n001_m001_step000700</a:t>
            </a:r>
          </a:p>
          <a:p>
            <a:endParaRPr lang="en-US" dirty="0"/>
          </a:p>
        </p:txBody>
      </p:sp>
      <p:sp>
        <p:nvSpPr>
          <p:cNvPr id="4" name="Slide Number Placeholder 3">
            <a:extLst>
              <a:ext uri="{FF2B5EF4-FFF2-40B4-BE49-F238E27FC236}">
                <a16:creationId xmlns:a16="http://schemas.microsoft.com/office/drawing/2014/main" id="{7B023835-0551-1EF2-6424-DEEE8A69D07E}"/>
              </a:ext>
            </a:extLst>
          </p:cNvPr>
          <p:cNvSpPr>
            <a:spLocks noGrp="1"/>
          </p:cNvSpPr>
          <p:nvPr>
            <p:ph type="sldNum" sz="quarter" idx="5"/>
          </p:nvPr>
        </p:nvSpPr>
        <p:spPr/>
        <p:txBody>
          <a:bodyPr/>
          <a:lstStyle/>
          <a:p>
            <a:fld id="{94E9E45C-DB52-432E-A8FB-A4860E3915B8}" type="slidenum">
              <a:rPr lang="en-US" smtClean="0"/>
              <a:t>13</a:t>
            </a:fld>
            <a:endParaRPr lang="en-US"/>
          </a:p>
        </p:txBody>
      </p:sp>
    </p:spTree>
    <p:extLst>
      <p:ext uri="{BB962C8B-B14F-4D97-AF65-F5344CB8AC3E}">
        <p14:creationId xmlns:p14="http://schemas.microsoft.com/office/powerpoint/2010/main" val="1988614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9C218C-5210-4260-81AF-403D4B96E8C8}" type="slidenum">
              <a:rPr lang="en-US" smtClean="0"/>
              <a:t>15</a:t>
            </a:fld>
            <a:endParaRPr lang="en-US"/>
          </a:p>
        </p:txBody>
      </p:sp>
    </p:spTree>
    <p:extLst>
      <p:ext uri="{BB962C8B-B14F-4D97-AF65-F5344CB8AC3E}">
        <p14:creationId xmlns:p14="http://schemas.microsoft.com/office/powerpoint/2010/main" val="41889193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0.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5.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5.bin"/><Relationship Id="rId5" Type="http://schemas.openxmlformats.org/officeDocument/2006/relationships/image" Target="../media/image10.jpg"/><Relationship Id="rId4"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1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3.jp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3.jpg"/><Relationship Id="rId4" Type="http://schemas.openxmlformats.org/officeDocument/2006/relationships/image" Target="../media/image6.emf"/></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vmlDrawing" Target="../drawings/vmlDrawing19.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1.emf"/><Relationship Id="rId2" Type="http://schemas.openxmlformats.org/officeDocument/2006/relationships/tags" Target="../tags/tag39.xml"/><Relationship Id="rId1" Type="http://schemas.openxmlformats.org/officeDocument/2006/relationships/vmlDrawing" Target="../drawings/vmlDrawing20.vml"/><Relationship Id="rId6" Type="http://schemas.openxmlformats.org/officeDocument/2006/relationships/oleObject" Target="../embeddings/oleObject8.bin"/><Relationship Id="rId5" Type="http://schemas.openxmlformats.org/officeDocument/2006/relationships/image" Target="../media/image10.jpg"/><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emf"/><Relationship Id="rId2" Type="http://schemas.openxmlformats.org/officeDocument/2006/relationships/tags" Target="../tags/tag41.xml"/><Relationship Id="rId1" Type="http://schemas.openxmlformats.org/officeDocument/2006/relationships/vmlDrawing" Target="../drawings/vmlDrawing21.vml"/><Relationship Id="rId6" Type="http://schemas.openxmlformats.org/officeDocument/2006/relationships/oleObject" Target="../embeddings/oleObject8.bin"/><Relationship Id="rId5" Type="http://schemas.openxmlformats.org/officeDocument/2006/relationships/image" Target="../media/image10.jpg"/><Relationship Id="rId4"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7.emf"/><Relationship Id="rId4" Type="http://schemas.openxmlformats.org/officeDocument/2006/relationships/image" Target="../media/image6.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vmlDrawing" Target="../drawings/vmlDrawing26.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1.emf"/><Relationship Id="rId2" Type="http://schemas.openxmlformats.org/officeDocument/2006/relationships/tags" Target="../tags/tag53.xml"/><Relationship Id="rId1" Type="http://schemas.openxmlformats.org/officeDocument/2006/relationships/vmlDrawing" Target="../drawings/vmlDrawing27.vml"/><Relationship Id="rId6" Type="http://schemas.openxmlformats.org/officeDocument/2006/relationships/oleObject" Target="../embeddings/oleObject8.bin"/><Relationship Id="rId5" Type="http://schemas.openxmlformats.org/officeDocument/2006/relationships/image" Target="../media/image10.jpg"/><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1.emf"/><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oleObject" Target="../embeddings/oleObject8.bin"/><Relationship Id="rId5" Type="http://schemas.openxmlformats.org/officeDocument/2006/relationships/image" Target="../media/image10.jpg"/><Relationship Id="rId4"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IPP bo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fld id="{4B77C49D-111B-40A9-BF04-BF756A1B4B0B}"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3310670322"/>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0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fld id="{9812501E-6CB4-4E07-BDB9-14AB9079F5E7}" type="datetime1">
              <a:rPr lang="en-US" smtClean="0"/>
              <a:t>4/16/2025</a:t>
            </a:fld>
            <a:endParaRPr lang="en-US"/>
          </a:p>
        </p:txBody>
      </p:sp>
      <p:sp>
        <p:nvSpPr>
          <p:cNvPr id="12" name="Fußzeilenplatzhalter 11"/>
          <p:cNvSpPr>
            <a:spLocks noGrp="1"/>
          </p:cNvSpPr>
          <p:nvPr>
            <p:ph type="ftr" sz="quarter" idx="11"/>
          </p:nvPr>
        </p:nvSpPr>
        <p:spPr/>
        <p:txBody>
          <a:bodyPr/>
          <a:lstStyle/>
          <a:p>
            <a:endParaRPr lang="en-US"/>
          </a:p>
        </p:txBody>
      </p:sp>
      <p:sp>
        <p:nvSpPr>
          <p:cNvPr id="13" name="Foliennummernplatzhalter 12"/>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1571017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2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fld id="{4C2C7733-9DDA-4D7E-8A2D-1EE6B0CAA049}" type="datetime1">
              <a:rPr lang="en-US" smtClean="0"/>
              <a:t>4/16/2025</a:t>
            </a:fld>
            <a:endParaRPr lang="en-US"/>
          </a:p>
        </p:txBody>
      </p:sp>
      <p:sp>
        <p:nvSpPr>
          <p:cNvPr id="12" name="Fußzeilenplatzhalter 11"/>
          <p:cNvSpPr>
            <a:spLocks noGrp="1"/>
          </p:cNvSpPr>
          <p:nvPr>
            <p:ph type="ftr" sz="quarter" idx="11"/>
          </p:nvPr>
        </p:nvSpPr>
        <p:spPr/>
        <p:txBody>
          <a:bodyPr/>
          <a:lstStyle/>
          <a:p>
            <a:endParaRPr lang="en-US"/>
          </a:p>
        </p:txBody>
      </p:sp>
      <p:sp>
        <p:nvSpPr>
          <p:cNvPr id="13" name="Foliennummernplatzhalter 12"/>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1999488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4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fld id="{7F67C7A2-BAE5-4C4D-B4DE-647B180D02D8}" type="datetime1">
              <a:rPr lang="en-US" smtClean="0"/>
              <a:t>4/16/2025</a:t>
            </a:fld>
            <a:endParaRPr lang="en-US"/>
          </a:p>
        </p:txBody>
      </p:sp>
      <p:sp>
        <p:nvSpPr>
          <p:cNvPr id="13" name="Fußzeilenplatzhalter 12"/>
          <p:cNvSpPr>
            <a:spLocks noGrp="1"/>
          </p:cNvSpPr>
          <p:nvPr>
            <p:ph type="ftr" sz="quarter" idx="15"/>
          </p:nvPr>
        </p:nvSpPr>
        <p:spPr/>
        <p:txBody>
          <a:bodyPr/>
          <a:lstStyle/>
          <a:p>
            <a:endParaRPr lang="en-US"/>
          </a:p>
        </p:txBody>
      </p:sp>
      <p:sp>
        <p:nvSpPr>
          <p:cNvPr id="14" name="Foliennummernplatzhalter 13"/>
          <p:cNvSpPr>
            <a:spLocks noGrp="1"/>
          </p:cNvSpPr>
          <p:nvPr>
            <p:ph type="sldNum" sz="quarter" idx="16"/>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3830048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fld id="{1B9E3766-0CC4-4ABB-B93F-6F1D18B422C3}"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170864101"/>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2546F457-0726-491E-BE61-FF8EFDA338AB}"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41259473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fld id="{F3A3C38E-548C-45BF-BBEC-BBC40EA5A78A}"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97044743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2993F219-875F-402D-AC51-12C9A03E0295}"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770176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0350379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9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fld id="{3CEB5F77-BA8E-489F-A016-3DD098C7A736}" type="datetime1">
              <a:rPr lang="en-US" smtClean="0"/>
              <a:t>4/16/2025</a:t>
            </a:fld>
            <a:endParaRPr lang="de-DE" dirty="0"/>
          </a:p>
        </p:txBody>
      </p:sp>
      <p:sp>
        <p:nvSpPr>
          <p:cNvPr id="9" name="Fußzeilenplatzhalter 8"/>
          <p:cNvSpPr>
            <a:spLocks noGrp="1"/>
          </p:cNvSpPr>
          <p:nvPr>
            <p:ph type="ftr" sz="quarter" idx="15"/>
          </p:nvPr>
        </p:nvSpPr>
        <p:spPr/>
        <p:txBody>
          <a:bodyPr/>
          <a:lstStyle/>
          <a:p>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893172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07635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2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fld id="{B4C9E322-FCCF-4067-A3A6-34E7AB69855A}" type="datetime1">
              <a:rPr lang="en-US" smtClean="0"/>
              <a:t>4/16/2025</a:t>
            </a:fld>
            <a:endParaRPr lang="de-DE" dirty="0"/>
          </a:p>
        </p:txBody>
      </p:sp>
      <p:sp>
        <p:nvSpPr>
          <p:cNvPr id="16" name="Fußzeilenplatzhalter 15"/>
          <p:cNvSpPr>
            <a:spLocks noGrp="1"/>
          </p:cNvSpPr>
          <p:nvPr>
            <p:ph type="ftr" sz="quarter" idx="15"/>
          </p:nvPr>
        </p:nvSpPr>
        <p:spPr/>
        <p:txBody>
          <a:bodyPr/>
          <a:lstStyle/>
          <a:p>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0546643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276913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45"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fld id="{1066686C-7335-4817-A58F-9DF15AD53764}" type="datetime1">
              <a:rPr lang="en-US" smtClean="0"/>
              <a:t>4/16/2025</a:t>
            </a:fld>
            <a:endParaRPr lang="de-DE" dirty="0"/>
          </a:p>
        </p:txBody>
      </p:sp>
      <p:sp>
        <p:nvSpPr>
          <p:cNvPr id="13" name="Fußzeilenplatzhalter 12"/>
          <p:cNvSpPr>
            <a:spLocks noGrp="1"/>
          </p:cNvSpPr>
          <p:nvPr>
            <p:ph type="ftr" sz="quarter" idx="11"/>
          </p:nvPr>
        </p:nvSpPr>
        <p:spPr/>
        <p:txBody>
          <a:bodyPr/>
          <a:lstStyle/>
          <a:p>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297913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IPP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C912AAA3-01E9-49F7-922C-611C4C25A332}"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2754427836"/>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fld id="{79793F8B-FA27-4DD3-A98E-F37D1582B302}" type="datetime1">
              <a:rPr lang="en-US" smtClean="0"/>
              <a:t>4/16/2025</a:t>
            </a:fld>
            <a:endParaRPr lang="de-DE" dirty="0"/>
          </a:p>
        </p:txBody>
      </p:sp>
      <p:sp>
        <p:nvSpPr>
          <p:cNvPr id="6" name="Fußzeilenplatzhalter 5"/>
          <p:cNvSpPr>
            <a:spLocks noGrp="1"/>
          </p:cNvSpPr>
          <p:nvPr>
            <p:ph type="ftr" sz="quarter" idx="15"/>
          </p:nvPr>
        </p:nvSpPr>
        <p:spPr/>
        <p:txBody>
          <a:bodyPr/>
          <a:lstStyle/>
          <a:p>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539258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D1C8F45C-1ABA-4589-8EFF-B78E411FBE25}" type="datetime1">
              <a:rPr lang="en-US" smtClean="0"/>
              <a:t>4/16/2025</a:t>
            </a:fld>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39089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536253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6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fld id="{6B0CCCD9-9F77-481F-8A67-A47E1056339D}" type="datetime1">
              <a:rPr lang="en-US" smtClean="0"/>
              <a:t>4/16/2025</a:t>
            </a:fld>
            <a:endParaRPr lang="de-DE" dirty="0"/>
          </a:p>
        </p:txBody>
      </p:sp>
      <p:sp>
        <p:nvSpPr>
          <p:cNvPr id="12" name="Fußzeilenplatzhalter 11"/>
          <p:cNvSpPr>
            <a:spLocks noGrp="1"/>
          </p:cNvSpPr>
          <p:nvPr>
            <p:ph type="ftr" sz="quarter" idx="11"/>
          </p:nvPr>
        </p:nvSpPr>
        <p:spPr/>
        <p:txBody>
          <a:bodyPr/>
          <a:lstStyle/>
          <a:p>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23199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492307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9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fld id="{CD9D422E-D300-4631-9F4E-C16678A29C51}" type="datetime1">
              <a:rPr lang="en-US" smtClean="0"/>
              <a:t>4/16/2025</a:t>
            </a:fld>
            <a:endParaRPr lang="de-DE" dirty="0"/>
          </a:p>
        </p:txBody>
      </p:sp>
      <p:sp>
        <p:nvSpPr>
          <p:cNvPr id="12" name="Fußzeilenplatzhalter 11"/>
          <p:cNvSpPr>
            <a:spLocks noGrp="1"/>
          </p:cNvSpPr>
          <p:nvPr>
            <p:ph type="ftr" sz="quarter" idx="11"/>
          </p:nvPr>
        </p:nvSpPr>
        <p:spPr/>
        <p:txBody>
          <a:bodyPr/>
          <a:lstStyle/>
          <a:p>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573631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8758300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1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fld id="{0C108B9F-F1A0-4420-A5F6-B55A9D86557A}" type="datetime1">
              <a:rPr lang="en-US" smtClean="0"/>
              <a:t>4/16/2025</a:t>
            </a:fld>
            <a:endParaRPr lang="de-DE" dirty="0"/>
          </a:p>
        </p:txBody>
      </p:sp>
      <p:sp>
        <p:nvSpPr>
          <p:cNvPr id="13" name="Fußzeilenplatzhalter 12"/>
          <p:cNvSpPr>
            <a:spLocks noGrp="1"/>
          </p:cNvSpPr>
          <p:nvPr>
            <p:ph type="ftr" sz="quarter" idx="15"/>
          </p:nvPr>
        </p:nvSpPr>
        <p:spPr/>
        <p:txBody>
          <a:bodyPr/>
          <a:lstStyle/>
          <a:p>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531510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AUG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fld id="{75443F89-63F8-4E35-9724-3F86790F31F4}"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287645589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AU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C7CFA558-2962-4F9A-A616-BF13F8BF1752}"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250339473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UG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fld id="{2BBDB9ED-995F-42B7-BAAA-67F550DF8D4D}"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pic>
        <p:nvPicPr>
          <p:cNvPr id="4" name="Grafi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352435809"/>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UG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Grafik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9126" y="1956214"/>
            <a:ext cx="693362"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42BC76AE-A24F-46E2-BE14-F82F1F7CE1D7}"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03553388"/>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441242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46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fld id="{F501DEBF-7B2D-4C90-9E0B-202FD3669318}" type="datetime1">
              <a:rPr lang="en-US" smtClean="0"/>
              <a:t>4/16/2025</a:t>
            </a:fld>
            <a:endParaRPr lang="en-US"/>
          </a:p>
        </p:txBody>
      </p:sp>
      <p:sp>
        <p:nvSpPr>
          <p:cNvPr id="9" name="Fußzeilenplatzhalter 8"/>
          <p:cNvSpPr>
            <a:spLocks noGrp="1"/>
          </p:cNvSpPr>
          <p:nvPr>
            <p:ph type="ftr" sz="quarter" idx="15"/>
          </p:nvPr>
        </p:nvSpPr>
        <p:spPr/>
        <p:txBody>
          <a:bodyPr/>
          <a:lstStyle/>
          <a:p>
            <a:endParaRPr lang="en-US"/>
          </a:p>
        </p:txBody>
      </p:sp>
      <p:sp>
        <p:nvSpPr>
          <p:cNvPr id="10" name="Foliennummernplatzhalter 9"/>
          <p:cNvSpPr>
            <a:spLocks noGrp="1"/>
          </p:cNvSpPr>
          <p:nvPr>
            <p:ph type="sldNum" sz="quarter" idx="16"/>
          </p:nvPr>
        </p:nvSpPr>
        <p:spPr/>
        <p:txBody>
          <a:bodyPr/>
          <a:lstStyle/>
          <a:p>
            <a:fld id="{613AE7EF-DA7E-46A4-BB99-DF5E6447FD83}" type="slidenum">
              <a:rPr lang="en-US" smtClean="0"/>
              <a:t>‹#›</a:t>
            </a:fld>
            <a:endParaRPr lang="en-US"/>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279996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IPP bo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5559420"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fld id="{08AD4158-E6C3-4D6A-BB4B-0976DB6E0FAF}"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1676809564"/>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0969071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9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fld id="{09C60ED5-55EA-4F3D-969B-E7D0B445E27B}" type="datetime1">
              <a:rPr lang="en-US" smtClean="0"/>
              <a:t>4/16/2025</a:t>
            </a:fld>
            <a:endParaRPr lang="en-US"/>
          </a:p>
        </p:txBody>
      </p:sp>
      <p:sp>
        <p:nvSpPr>
          <p:cNvPr id="16" name="Fußzeilenplatzhalter 15"/>
          <p:cNvSpPr>
            <a:spLocks noGrp="1"/>
          </p:cNvSpPr>
          <p:nvPr>
            <p:ph type="ftr" sz="quarter" idx="15"/>
          </p:nvPr>
        </p:nvSpPr>
        <p:spPr/>
        <p:txBody>
          <a:bodyPr/>
          <a:lstStyle/>
          <a:p>
            <a:endParaRPr lang="en-US"/>
          </a:p>
        </p:txBody>
      </p:sp>
      <p:sp>
        <p:nvSpPr>
          <p:cNvPr id="17" name="Foliennummernplatzhalter 16"/>
          <p:cNvSpPr>
            <a:spLocks noGrp="1"/>
          </p:cNvSpPr>
          <p:nvPr>
            <p:ph type="sldNum" sz="quarter" idx="16"/>
          </p:nvPr>
        </p:nvSpPr>
        <p:spPr/>
        <p:txBody>
          <a:bodyPr/>
          <a:lstStyle/>
          <a:p>
            <a:fld id="{613AE7EF-DA7E-46A4-BB99-DF5E6447FD83}" type="slidenum">
              <a:rPr lang="en-US" smtClean="0"/>
              <a:t>‹#›</a:t>
            </a:fld>
            <a:endParaRPr lang="en-US"/>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623492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38306302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17"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fld id="{9D496F56-03BE-4D9D-AB6A-7210AF609408}" type="datetime1">
              <a:rPr lang="en-US" smtClean="0"/>
              <a:t>4/16/2025</a:t>
            </a:fld>
            <a:endParaRPr lang="en-US"/>
          </a:p>
        </p:txBody>
      </p:sp>
      <p:sp>
        <p:nvSpPr>
          <p:cNvPr id="13" name="Fußzeilenplatzhalter 12"/>
          <p:cNvSpPr>
            <a:spLocks noGrp="1"/>
          </p:cNvSpPr>
          <p:nvPr>
            <p:ph type="ftr" sz="quarter" idx="11"/>
          </p:nvPr>
        </p:nvSpPr>
        <p:spPr/>
        <p:txBody>
          <a:bodyPr/>
          <a:lstStyle/>
          <a:p>
            <a:endParaRPr lang="en-US"/>
          </a:p>
        </p:txBody>
      </p:sp>
      <p:sp>
        <p:nvSpPr>
          <p:cNvPr id="15" name="Foliennummernplatzhalter 14"/>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1202304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fld id="{691D7DDD-0B65-48E6-A86D-E4BABD4FD357}" type="datetime1">
              <a:rPr lang="en-US" smtClean="0"/>
              <a:t>4/16/2025</a:t>
            </a:fld>
            <a:endParaRPr lang="en-US"/>
          </a:p>
        </p:txBody>
      </p:sp>
      <p:sp>
        <p:nvSpPr>
          <p:cNvPr id="6" name="Fußzeilenplatzhalter 5"/>
          <p:cNvSpPr>
            <a:spLocks noGrp="1"/>
          </p:cNvSpPr>
          <p:nvPr>
            <p:ph type="ftr" sz="quarter" idx="15"/>
          </p:nvPr>
        </p:nvSpPr>
        <p:spPr/>
        <p:txBody>
          <a:bodyPr/>
          <a:lstStyle/>
          <a:p>
            <a:endParaRPr lang="en-US"/>
          </a:p>
        </p:txBody>
      </p:sp>
      <p:sp>
        <p:nvSpPr>
          <p:cNvPr id="8" name="Foliennummernplatzhalter 7"/>
          <p:cNvSpPr>
            <a:spLocks noGrp="1"/>
          </p:cNvSpPr>
          <p:nvPr>
            <p:ph type="sldNum" sz="quarter" idx="16"/>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2870166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2E479824-8DAE-46FF-94F6-183D2C041305}" type="datetime1">
              <a:rPr lang="en-US" smtClean="0"/>
              <a:t>4/16/2025</a:t>
            </a:fld>
            <a:endParaRPr lang="en-US"/>
          </a:p>
        </p:txBody>
      </p:sp>
      <p:sp>
        <p:nvSpPr>
          <p:cNvPr id="9" name="Fußzeilenplatzhalter 8"/>
          <p:cNvSpPr>
            <a:spLocks noGrp="1"/>
          </p:cNvSpPr>
          <p:nvPr>
            <p:ph type="ftr" sz="quarter" idx="11"/>
          </p:nvPr>
        </p:nvSpPr>
        <p:spPr/>
        <p:txBody>
          <a:bodyPr/>
          <a:lstStyle/>
          <a:p>
            <a:endParaRPr lang="en-US"/>
          </a:p>
        </p:txBody>
      </p:sp>
      <p:sp>
        <p:nvSpPr>
          <p:cNvPr id="10" name="Foliennummernplatzhalter 9"/>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42708718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98754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54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fld id="{513F1531-FAAC-454E-A568-7FE820E593F9}" type="datetime1">
              <a:rPr lang="en-US" smtClean="0"/>
              <a:t>4/16/2025</a:t>
            </a:fld>
            <a:endParaRPr lang="en-US"/>
          </a:p>
        </p:txBody>
      </p:sp>
      <p:sp>
        <p:nvSpPr>
          <p:cNvPr id="12" name="Fußzeilenplatzhalter 11"/>
          <p:cNvSpPr>
            <a:spLocks noGrp="1"/>
          </p:cNvSpPr>
          <p:nvPr>
            <p:ph type="ftr" sz="quarter" idx="11"/>
          </p:nvPr>
        </p:nvSpPr>
        <p:spPr/>
        <p:txBody>
          <a:bodyPr/>
          <a:lstStyle/>
          <a:p>
            <a:endParaRPr lang="en-US"/>
          </a:p>
        </p:txBody>
      </p:sp>
      <p:sp>
        <p:nvSpPr>
          <p:cNvPr id="13" name="Foliennummernplatzhalter 12"/>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1610779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239666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65"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fld id="{25AF7A5A-E910-4A7E-9A39-D1DDA626478C}" type="datetime1">
              <a:rPr lang="en-US" smtClean="0"/>
              <a:t>4/16/2025</a:t>
            </a:fld>
            <a:endParaRPr lang="en-US"/>
          </a:p>
        </p:txBody>
      </p:sp>
      <p:sp>
        <p:nvSpPr>
          <p:cNvPr id="12" name="Fußzeilenplatzhalter 11"/>
          <p:cNvSpPr>
            <a:spLocks noGrp="1"/>
          </p:cNvSpPr>
          <p:nvPr>
            <p:ph type="ftr" sz="quarter" idx="11"/>
          </p:nvPr>
        </p:nvSpPr>
        <p:spPr/>
        <p:txBody>
          <a:bodyPr/>
          <a:lstStyle/>
          <a:p>
            <a:endParaRPr lang="en-US"/>
          </a:p>
        </p:txBody>
      </p:sp>
      <p:sp>
        <p:nvSpPr>
          <p:cNvPr id="13" name="Foliennummernplatzhalter 12"/>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663657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3324076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89"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fld id="{9C5A0D9A-92CD-453C-94A9-19710788AE52}" type="datetime1">
              <a:rPr lang="en-US" smtClean="0"/>
              <a:t>4/16/2025</a:t>
            </a:fld>
            <a:endParaRPr lang="en-US"/>
          </a:p>
        </p:txBody>
      </p:sp>
      <p:sp>
        <p:nvSpPr>
          <p:cNvPr id="13" name="Fußzeilenplatzhalter 12"/>
          <p:cNvSpPr>
            <a:spLocks noGrp="1"/>
          </p:cNvSpPr>
          <p:nvPr>
            <p:ph type="ftr" sz="quarter" idx="15"/>
          </p:nvPr>
        </p:nvSpPr>
        <p:spPr/>
        <p:txBody>
          <a:bodyPr/>
          <a:lstStyle/>
          <a:p>
            <a:endParaRPr lang="en-US"/>
          </a:p>
        </p:txBody>
      </p:sp>
      <p:sp>
        <p:nvSpPr>
          <p:cNvPr id="14" name="Foliennummernplatzhalter 13"/>
          <p:cNvSpPr>
            <a:spLocks noGrp="1"/>
          </p:cNvSpPr>
          <p:nvPr>
            <p:ph type="sldNum" sz="quarter" idx="16"/>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2299149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55360-0076-667B-5C66-66D3DE2A4E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4DA2D-B3A7-EC68-ECD9-3739DCCDF6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21363-CCE7-1F03-8048-B668DE06D40B}"/>
              </a:ext>
            </a:extLst>
          </p:cNvPr>
          <p:cNvSpPr>
            <a:spLocks noGrp="1"/>
          </p:cNvSpPr>
          <p:nvPr>
            <p:ph type="dt" sz="half" idx="10"/>
          </p:nvPr>
        </p:nvSpPr>
        <p:spPr/>
        <p:txBody>
          <a:bodyPr/>
          <a:lstStyle/>
          <a:p>
            <a:fld id="{E041AB94-EE02-497A-A2DE-FA7C3042B7B1}" type="datetimeFigureOut">
              <a:rPr lang="en-US" smtClean="0"/>
              <a:t>4/16/2025</a:t>
            </a:fld>
            <a:endParaRPr lang="en-US"/>
          </a:p>
        </p:txBody>
      </p:sp>
      <p:sp>
        <p:nvSpPr>
          <p:cNvPr id="5" name="Footer Placeholder 4">
            <a:extLst>
              <a:ext uri="{FF2B5EF4-FFF2-40B4-BE49-F238E27FC236}">
                <a16:creationId xmlns:a16="http://schemas.microsoft.com/office/drawing/2014/main" id="{5F242117-5E8E-C416-39F0-BDA063B80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2641B7-4CD4-E49F-8BF4-8B31E5BAD62C}"/>
              </a:ext>
            </a:extLst>
          </p:cNvPr>
          <p:cNvSpPr>
            <a:spLocks noGrp="1"/>
          </p:cNvSpPr>
          <p:nvPr>
            <p:ph type="sldNum" sz="quarter" idx="12"/>
          </p:nvPr>
        </p:nvSpPr>
        <p:spPr/>
        <p:txBody>
          <a:bodyPr/>
          <a:lstStyle/>
          <a:p>
            <a:fld id="{A7E17222-7C25-4828-9DB0-09B5C8DEA312}" type="slidenum">
              <a:rPr lang="en-US" smtClean="0"/>
              <a:t>‹#›</a:t>
            </a:fld>
            <a:endParaRPr lang="en-US"/>
          </a:p>
        </p:txBody>
      </p:sp>
    </p:spTree>
    <p:extLst>
      <p:ext uri="{BB962C8B-B14F-4D97-AF65-F5344CB8AC3E}">
        <p14:creationId xmlns:p14="http://schemas.microsoft.com/office/powerpoint/2010/main" val="498070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fld id="{F055ADE9-B83C-4F94-A715-0F28D01D8219}"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945034242"/>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A6A7F0CD-ED9F-44E3-9DE2-A0E894421363}"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05215757"/>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IPP bo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5590665"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7F47EEEE-D983-4A41-AAF2-D5CA7D277575}" type="datetime1">
              <a:rPr lang="en-US" smtClean="0"/>
              <a:t>4/16/2025</a:t>
            </a:fld>
            <a:endParaRPr lang="en-US"/>
          </a:p>
        </p:txBody>
      </p:sp>
      <p:sp>
        <p:nvSpPr>
          <p:cNvPr id="6" name="Fußzeilenplatzhalter 5"/>
          <p:cNvSpPr>
            <a:spLocks noGrp="1"/>
          </p:cNvSpPr>
          <p:nvPr>
            <p:ph type="ftr" sz="quarter" idx="11"/>
          </p:nvPr>
        </p:nvSpPr>
        <p:spPr/>
        <p:txBody>
          <a:bodyPr/>
          <a:lstStyle/>
          <a:p>
            <a:endParaRPr lang="en-US"/>
          </a:p>
        </p:txBody>
      </p:sp>
      <p:sp>
        <p:nvSpPr>
          <p:cNvPr id="7" name="Foliennummernplatzhalter 6"/>
          <p:cNvSpPr>
            <a:spLocks noGrp="1"/>
          </p:cNvSpPr>
          <p:nvPr>
            <p:ph type="sldNum" sz="quarter" idx="12"/>
          </p:nvPr>
        </p:nvSpPr>
        <p:spPr/>
        <p:txBody>
          <a:bodyPr/>
          <a:lstStyle/>
          <a:p>
            <a:fld id="{613AE7EF-DA7E-46A4-BB99-DF5E6447FD83}" type="slidenum">
              <a:rPr lang="en-US" smtClean="0"/>
              <a:t>‹#›</a:t>
            </a:fld>
            <a:endParaRPr lang="en-US"/>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0373" y="1954793"/>
            <a:ext cx="874401" cy="780295"/>
          </a:xfrm>
          <a:prstGeom prst="rect">
            <a:avLst/>
          </a:prstGeom>
        </p:spPr>
      </p:pic>
    </p:spTree>
    <p:extLst>
      <p:ext uri="{BB962C8B-B14F-4D97-AF65-F5344CB8AC3E}">
        <p14:creationId xmlns:p14="http://schemas.microsoft.com/office/powerpoint/2010/main" val="1444052443"/>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fld id="{59B036ED-F4DC-4AD5-86CA-B100AEA5E5E4}"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323921219"/>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fld id="{62E8019B-71D7-470D-90AB-378AA526B64E}" type="datetime1">
              <a:rPr lang="en-US" smtClean="0"/>
              <a:t>4/16/2025</a:t>
            </a:fld>
            <a:endParaRPr lang="de-DE" dirty="0"/>
          </a:p>
        </p:txBody>
      </p:sp>
      <p:sp>
        <p:nvSpPr>
          <p:cNvPr id="6" name="Fußzeilenplatzhalter 5"/>
          <p:cNvSpPr>
            <a:spLocks noGrp="1"/>
          </p:cNvSpPr>
          <p:nvPr>
            <p:ph type="ftr" sz="quarter" idx="11"/>
          </p:nvPr>
        </p:nvSpPr>
        <p:spPr/>
        <p:txBody>
          <a:bodyPr/>
          <a:lstStyle/>
          <a:p>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4246963501"/>
      </p:ext>
    </p:extLst>
  </p:cSld>
  <p:clrMapOvr>
    <a:masterClrMapping/>
  </p:clrMapOvr>
  <p:extLst>
    <p:ext uri="{DCECCB84-F9BA-43D5-87BE-67443E8EF086}">
      <p15:sldGuideLst xmlns:p15="http://schemas.microsoft.com/office/powerpoint/2012/main">
        <p15:guide id="1" pos="653">
          <p15:clr>
            <a:srgbClr val="FBAE40"/>
          </p15:clr>
        </p15:guide>
        <p15:guide id="2" pos="3940">
          <p15:clr>
            <a:srgbClr val="FBAE40"/>
          </p15:clr>
        </p15:guide>
        <p15:guide id="3" orient="horz" pos="129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20714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37"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fld id="{E3E2C3CE-3453-46F6-B347-158B919512C7}" type="datetime1">
              <a:rPr lang="en-US" smtClean="0"/>
              <a:t>4/16/2025</a:t>
            </a:fld>
            <a:endParaRPr lang="de-DE" dirty="0"/>
          </a:p>
        </p:txBody>
      </p:sp>
      <p:sp>
        <p:nvSpPr>
          <p:cNvPr id="9" name="Fußzeilenplatzhalter 8"/>
          <p:cNvSpPr>
            <a:spLocks noGrp="1"/>
          </p:cNvSpPr>
          <p:nvPr>
            <p:ph type="ftr" sz="quarter" idx="15"/>
          </p:nvPr>
        </p:nvSpPr>
        <p:spPr/>
        <p:txBody>
          <a:bodyPr/>
          <a:lstStyle/>
          <a:p>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363024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504150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6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fld id="{37239C78-0E05-449F-8793-0F43175D25EB}" type="datetime1">
              <a:rPr lang="en-US" smtClean="0"/>
              <a:t>4/16/2025</a:t>
            </a:fld>
            <a:endParaRPr lang="de-DE" dirty="0"/>
          </a:p>
        </p:txBody>
      </p:sp>
      <p:sp>
        <p:nvSpPr>
          <p:cNvPr id="16" name="Fußzeilenplatzhalter 15"/>
          <p:cNvSpPr>
            <a:spLocks noGrp="1"/>
          </p:cNvSpPr>
          <p:nvPr>
            <p:ph type="ftr" sz="quarter" idx="15"/>
          </p:nvPr>
        </p:nvSpPr>
        <p:spPr/>
        <p:txBody>
          <a:bodyPr/>
          <a:lstStyle/>
          <a:p>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40966610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32481044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85"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fld id="{46EF5B5E-51AE-4A31-8E16-40BB951F8546}" type="datetime1">
              <a:rPr lang="en-US" smtClean="0"/>
              <a:t>4/16/2025</a:t>
            </a:fld>
            <a:endParaRPr lang="de-DE" dirty="0"/>
          </a:p>
        </p:txBody>
      </p:sp>
      <p:sp>
        <p:nvSpPr>
          <p:cNvPr id="13" name="Fußzeilenplatzhalter 12"/>
          <p:cNvSpPr>
            <a:spLocks noGrp="1"/>
          </p:cNvSpPr>
          <p:nvPr>
            <p:ph type="ftr" sz="quarter" idx="11"/>
          </p:nvPr>
        </p:nvSpPr>
        <p:spPr/>
        <p:txBody>
          <a:bodyPr/>
          <a:lstStyle/>
          <a:p>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7597887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fld id="{62EA111B-2585-4EE9-BA0C-15D19803E9BF}" type="datetime1">
              <a:rPr lang="en-US" smtClean="0"/>
              <a:t>4/16/2025</a:t>
            </a:fld>
            <a:endParaRPr lang="de-DE" dirty="0"/>
          </a:p>
        </p:txBody>
      </p:sp>
      <p:sp>
        <p:nvSpPr>
          <p:cNvPr id="6" name="Fußzeilenplatzhalter 5"/>
          <p:cNvSpPr>
            <a:spLocks noGrp="1"/>
          </p:cNvSpPr>
          <p:nvPr>
            <p:ph type="ftr" sz="quarter" idx="15"/>
          </p:nvPr>
        </p:nvSpPr>
        <p:spPr/>
        <p:txBody>
          <a:bodyPr/>
          <a:lstStyle/>
          <a:p>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747950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9949F377-7B9F-4467-80DD-73A1A158CC90}" type="datetime1">
              <a:rPr lang="en-US" smtClean="0"/>
              <a:t>4/16/2025</a:t>
            </a:fld>
            <a:endParaRPr lang="de-DE" dirty="0"/>
          </a:p>
        </p:txBody>
      </p:sp>
      <p:sp>
        <p:nvSpPr>
          <p:cNvPr id="9" name="Fußzeilenplatzhalter 8"/>
          <p:cNvSpPr>
            <a:spLocks noGrp="1"/>
          </p:cNvSpPr>
          <p:nvPr>
            <p:ph type="ftr" sz="quarter" idx="11"/>
          </p:nvPr>
        </p:nvSpPr>
        <p:spPr/>
        <p:txBody>
          <a:bodyPr/>
          <a:lstStyle/>
          <a:p>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18091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3178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70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US"/>
              <a:t>Click to edit Master title style</a:t>
            </a:r>
            <a:endParaRPr lang="de-DE"/>
          </a:p>
        </p:txBody>
      </p:sp>
      <p:sp>
        <p:nvSpPr>
          <p:cNvPr id="11" name="Datumsplatzhalter 10"/>
          <p:cNvSpPr>
            <a:spLocks noGrp="1"/>
          </p:cNvSpPr>
          <p:nvPr>
            <p:ph type="dt" sz="half" idx="10"/>
          </p:nvPr>
        </p:nvSpPr>
        <p:spPr/>
        <p:txBody>
          <a:bodyPr/>
          <a:lstStyle/>
          <a:p>
            <a:fld id="{D77CB4B2-813E-4543-82CA-80805223E241}" type="datetime1">
              <a:rPr lang="en-US" smtClean="0"/>
              <a:t>4/16/2025</a:t>
            </a:fld>
            <a:endParaRPr lang="de-DE" dirty="0"/>
          </a:p>
        </p:txBody>
      </p:sp>
      <p:sp>
        <p:nvSpPr>
          <p:cNvPr id="12" name="Fußzeilenplatzhalter 11"/>
          <p:cNvSpPr>
            <a:spLocks noGrp="1"/>
          </p:cNvSpPr>
          <p:nvPr>
            <p:ph type="ftr" sz="quarter" idx="11"/>
          </p:nvPr>
        </p:nvSpPr>
        <p:spPr/>
        <p:txBody>
          <a:bodyPr/>
          <a:lstStyle/>
          <a:p>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2504417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992657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733"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US"/>
              <a:t>Click to edit Master title style</a:t>
            </a:r>
            <a:endParaRPr lang="de-DE" dirty="0"/>
          </a:p>
        </p:txBody>
      </p:sp>
      <p:sp>
        <p:nvSpPr>
          <p:cNvPr id="10" name="Datumsplatzhalter 9"/>
          <p:cNvSpPr>
            <a:spLocks noGrp="1"/>
          </p:cNvSpPr>
          <p:nvPr>
            <p:ph type="dt" sz="half" idx="10"/>
          </p:nvPr>
        </p:nvSpPr>
        <p:spPr/>
        <p:txBody>
          <a:bodyPr/>
          <a:lstStyle/>
          <a:p>
            <a:fld id="{0FC3C757-7829-467F-B306-468347DC3CF8}" type="datetime1">
              <a:rPr lang="en-US" smtClean="0"/>
              <a:t>4/16/2025</a:t>
            </a:fld>
            <a:endParaRPr lang="de-DE" dirty="0"/>
          </a:p>
        </p:txBody>
      </p:sp>
      <p:sp>
        <p:nvSpPr>
          <p:cNvPr id="12" name="Fußzeilenplatzhalter 11"/>
          <p:cNvSpPr>
            <a:spLocks noGrp="1"/>
          </p:cNvSpPr>
          <p:nvPr>
            <p:ph type="ftr" sz="quarter" idx="11"/>
          </p:nvPr>
        </p:nvSpPr>
        <p:spPr/>
        <p:txBody>
          <a:bodyPr/>
          <a:lstStyle/>
          <a:p>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056744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22554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757"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1" name="Titel 10"/>
          <p:cNvSpPr>
            <a:spLocks noGrp="1"/>
          </p:cNvSpPr>
          <p:nvPr>
            <p:ph type="title"/>
          </p:nvPr>
        </p:nvSpPr>
        <p:spPr/>
        <p:txBody>
          <a:bodyPr/>
          <a:lstStyle/>
          <a:p>
            <a:r>
              <a:rPr lang="en-US"/>
              <a:t>Click to edit Master title style</a:t>
            </a:r>
            <a:endParaRPr lang="de-DE" dirty="0"/>
          </a:p>
        </p:txBody>
      </p:sp>
      <p:sp>
        <p:nvSpPr>
          <p:cNvPr id="12" name="Datumsplatzhalter 11"/>
          <p:cNvSpPr>
            <a:spLocks noGrp="1"/>
          </p:cNvSpPr>
          <p:nvPr>
            <p:ph type="dt" sz="half" idx="14"/>
          </p:nvPr>
        </p:nvSpPr>
        <p:spPr/>
        <p:txBody>
          <a:bodyPr/>
          <a:lstStyle/>
          <a:p>
            <a:fld id="{01C8D34A-04E8-4823-8245-102C1DCD9C3D}" type="datetime1">
              <a:rPr lang="en-US" smtClean="0"/>
              <a:t>4/16/2025</a:t>
            </a:fld>
            <a:endParaRPr lang="de-DE" dirty="0"/>
          </a:p>
        </p:txBody>
      </p:sp>
      <p:sp>
        <p:nvSpPr>
          <p:cNvPr id="13" name="Fußzeilenplatzhalter 12"/>
          <p:cNvSpPr>
            <a:spLocks noGrp="1"/>
          </p:cNvSpPr>
          <p:nvPr>
            <p:ph type="ftr" sz="quarter" idx="15"/>
          </p:nvPr>
        </p:nvSpPr>
        <p:spPr/>
        <p:txBody>
          <a:bodyPr/>
          <a:lstStyle/>
          <a:p>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4072773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29"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8" name="Datumsplatzhalter 7"/>
          <p:cNvSpPr>
            <a:spLocks noGrp="1"/>
          </p:cNvSpPr>
          <p:nvPr>
            <p:ph type="dt" sz="half" idx="14"/>
          </p:nvPr>
        </p:nvSpPr>
        <p:spPr/>
        <p:txBody>
          <a:bodyPr/>
          <a:lstStyle/>
          <a:p>
            <a:fld id="{74DAE90A-2F8A-452C-924E-559B7D9D8BD4}" type="datetime1">
              <a:rPr lang="en-US" smtClean="0"/>
              <a:t>4/16/2025</a:t>
            </a:fld>
            <a:endParaRPr lang="en-US"/>
          </a:p>
        </p:txBody>
      </p:sp>
      <p:sp>
        <p:nvSpPr>
          <p:cNvPr id="9" name="Fußzeilenplatzhalter 8"/>
          <p:cNvSpPr>
            <a:spLocks noGrp="1"/>
          </p:cNvSpPr>
          <p:nvPr>
            <p:ph type="ftr" sz="quarter" idx="15"/>
          </p:nvPr>
        </p:nvSpPr>
        <p:spPr/>
        <p:txBody>
          <a:bodyPr/>
          <a:lstStyle/>
          <a:p>
            <a:endParaRPr lang="en-US"/>
          </a:p>
        </p:txBody>
      </p:sp>
      <p:sp>
        <p:nvSpPr>
          <p:cNvPr id="10" name="Foliennummernplatzhalter 9"/>
          <p:cNvSpPr>
            <a:spLocks noGrp="1"/>
          </p:cNvSpPr>
          <p:nvPr>
            <p:ph type="sldNum" sz="quarter" idx="16"/>
          </p:nvPr>
        </p:nvSpPr>
        <p:spPr/>
        <p:txBody>
          <a:bodyPr/>
          <a:lstStyle/>
          <a:p>
            <a:fld id="{613AE7EF-DA7E-46A4-BB99-DF5E6447FD83}" type="slidenum">
              <a:rPr lang="en-US" smtClean="0"/>
              <a:t>‹#›</a:t>
            </a:fld>
            <a:endParaRPr lang="en-US"/>
          </a:p>
        </p:txBody>
      </p:sp>
      <p:sp>
        <p:nvSpPr>
          <p:cNvPr id="12" name="Titel 1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650396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53"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fld id="{59B91C02-B836-4C37-B740-078CC197BE37}" type="datetime1">
              <a:rPr lang="en-US" smtClean="0"/>
              <a:t>4/16/2025</a:t>
            </a:fld>
            <a:endParaRPr lang="en-US"/>
          </a:p>
        </p:txBody>
      </p:sp>
      <p:sp>
        <p:nvSpPr>
          <p:cNvPr id="16" name="Fußzeilenplatzhalter 15"/>
          <p:cNvSpPr>
            <a:spLocks noGrp="1"/>
          </p:cNvSpPr>
          <p:nvPr>
            <p:ph type="ftr" sz="quarter" idx="15"/>
          </p:nvPr>
        </p:nvSpPr>
        <p:spPr/>
        <p:txBody>
          <a:bodyPr/>
          <a:lstStyle/>
          <a:p>
            <a:endParaRPr lang="en-US"/>
          </a:p>
        </p:txBody>
      </p:sp>
      <p:sp>
        <p:nvSpPr>
          <p:cNvPr id="17" name="Foliennummernplatzhalter 16"/>
          <p:cNvSpPr>
            <a:spLocks noGrp="1"/>
          </p:cNvSpPr>
          <p:nvPr>
            <p:ph type="sldNum" sz="quarter" idx="16"/>
          </p:nvPr>
        </p:nvSpPr>
        <p:spPr/>
        <p:txBody>
          <a:bodyPr/>
          <a:lstStyle/>
          <a:p>
            <a:fld id="{613AE7EF-DA7E-46A4-BB99-DF5E6447FD83}" type="slidenum">
              <a:rPr lang="en-US" smtClean="0"/>
              <a:t>‹#›</a:t>
            </a:fld>
            <a:endParaRPr lang="en-US"/>
          </a:p>
        </p:txBody>
      </p:sp>
      <p:sp>
        <p:nvSpPr>
          <p:cNvPr id="3" name="Textplatzhalter 2"/>
          <p:cNvSpPr>
            <a:spLocks noGrp="1"/>
          </p:cNvSpPr>
          <p:nvPr>
            <p:ph type="body" sz="quarter" idx="17"/>
          </p:nvPr>
        </p:nvSpPr>
        <p:spPr>
          <a:xfrm>
            <a:off x="658813" y="1609725"/>
            <a:ext cx="10514012" cy="48434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2" name="Titel 1"/>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388832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77"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el 13"/>
          <p:cNvSpPr>
            <a:spLocks noGrp="1"/>
          </p:cNvSpPr>
          <p:nvPr>
            <p:ph type="title"/>
          </p:nvPr>
        </p:nvSpPr>
        <p:spPr/>
        <p:txBody>
          <a:bodyPr/>
          <a:lstStyle/>
          <a:p>
            <a:r>
              <a:rPr lang="en-US"/>
              <a:t>Click to edit Master title style</a:t>
            </a:r>
            <a:endParaRPr lang="de-DE"/>
          </a:p>
        </p:txBody>
      </p:sp>
      <p:sp>
        <p:nvSpPr>
          <p:cNvPr id="12" name="Datumsplatzhalter 11"/>
          <p:cNvSpPr>
            <a:spLocks noGrp="1"/>
          </p:cNvSpPr>
          <p:nvPr>
            <p:ph type="dt" sz="half" idx="10"/>
          </p:nvPr>
        </p:nvSpPr>
        <p:spPr/>
        <p:txBody>
          <a:bodyPr/>
          <a:lstStyle/>
          <a:p>
            <a:fld id="{7E716062-98A1-4C24-9FCA-0A622A88ED12}" type="datetime1">
              <a:rPr lang="en-US" smtClean="0"/>
              <a:t>4/16/2025</a:t>
            </a:fld>
            <a:endParaRPr lang="en-US"/>
          </a:p>
        </p:txBody>
      </p:sp>
      <p:sp>
        <p:nvSpPr>
          <p:cNvPr id="13" name="Fußzeilenplatzhalter 12"/>
          <p:cNvSpPr>
            <a:spLocks noGrp="1"/>
          </p:cNvSpPr>
          <p:nvPr>
            <p:ph type="ftr" sz="quarter" idx="11"/>
          </p:nvPr>
        </p:nvSpPr>
        <p:spPr/>
        <p:txBody>
          <a:bodyPr/>
          <a:lstStyle/>
          <a:p>
            <a:endParaRPr lang="en-US"/>
          </a:p>
        </p:txBody>
      </p:sp>
      <p:sp>
        <p:nvSpPr>
          <p:cNvPr id="15" name="Foliennummernplatzhalter 14"/>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606035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fld id="{89287A04-6D64-4687-9E9E-67F9C1F56429}" type="datetime1">
              <a:rPr lang="en-US" smtClean="0"/>
              <a:t>4/16/2025</a:t>
            </a:fld>
            <a:endParaRPr lang="en-US"/>
          </a:p>
        </p:txBody>
      </p:sp>
      <p:sp>
        <p:nvSpPr>
          <p:cNvPr id="6" name="Fußzeilenplatzhalter 5"/>
          <p:cNvSpPr>
            <a:spLocks noGrp="1"/>
          </p:cNvSpPr>
          <p:nvPr>
            <p:ph type="ftr" sz="quarter" idx="15"/>
          </p:nvPr>
        </p:nvSpPr>
        <p:spPr/>
        <p:txBody>
          <a:bodyPr/>
          <a:lstStyle/>
          <a:p>
            <a:endParaRPr lang="en-US"/>
          </a:p>
        </p:txBody>
      </p:sp>
      <p:sp>
        <p:nvSpPr>
          <p:cNvPr id="8" name="Foliennummernplatzhalter 7"/>
          <p:cNvSpPr>
            <a:spLocks noGrp="1"/>
          </p:cNvSpPr>
          <p:nvPr>
            <p:ph type="sldNum" sz="quarter" idx="16"/>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483334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369FAE7E-84D2-49A5-B174-9010FA5BE20D}" type="datetime1">
              <a:rPr lang="en-US" smtClean="0"/>
              <a:t>4/16/2025</a:t>
            </a:fld>
            <a:endParaRPr lang="en-US"/>
          </a:p>
        </p:txBody>
      </p:sp>
      <p:sp>
        <p:nvSpPr>
          <p:cNvPr id="9" name="Fußzeilenplatzhalter 8"/>
          <p:cNvSpPr>
            <a:spLocks noGrp="1"/>
          </p:cNvSpPr>
          <p:nvPr>
            <p:ph type="ftr" sz="quarter" idx="11"/>
          </p:nvPr>
        </p:nvSpPr>
        <p:spPr/>
        <p:txBody>
          <a:bodyPr/>
          <a:lstStyle/>
          <a:p>
            <a:endParaRPr lang="en-US"/>
          </a:p>
        </p:txBody>
      </p:sp>
      <p:sp>
        <p:nvSpPr>
          <p:cNvPr id="10" name="Foliennummernplatzhalter 9"/>
          <p:cNvSpPr>
            <a:spLocks noGrp="1"/>
          </p:cNvSpPr>
          <p:nvPr>
            <p:ph type="sldNum" sz="quarter" idx="12"/>
          </p:nvPr>
        </p:nvSpPr>
        <p:spPr/>
        <p:txBody>
          <a:bodyPr/>
          <a:lstStyle/>
          <a:p>
            <a:fld id="{613AE7EF-DA7E-46A4-BB99-DF5E6447FD83}" type="slidenum">
              <a:rPr lang="en-US" smtClean="0"/>
              <a:t>‹#›</a:t>
            </a:fld>
            <a:endParaRPr lang="en-US"/>
          </a:p>
        </p:txBody>
      </p:sp>
    </p:spTree>
    <p:extLst>
      <p:ext uri="{BB962C8B-B14F-4D97-AF65-F5344CB8AC3E}">
        <p14:creationId xmlns:p14="http://schemas.microsoft.com/office/powerpoint/2010/main" val="309523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4.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2.emf"/><Relationship Id="rId3" Type="http://schemas.openxmlformats.org/officeDocument/2006/relationships/slideLayout" Target="../slideLayouts/slideLayout27.xml"/><Relationship Id="rId21" Type="http://schemas.openxmlformats.org/officeDocument/2006/relationships/image" Target="../media/image11.emf"/><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ags" Target="../tags/tag30.xml"/><Relationship Id="rId2" Type="http://schemas.openxmlformats.org/officeDocument/2006/relationships/slideLayout" Target="../slideLayouts/slideLayout26.xml"/><Relationship Id="rId16" Type="http://schemas.openxmlformats.org/officeDocument/2006/relationships/tags" Target="../tags/tag29.xml"/><Relationship Id="rId20" Type="http://schemas.openxmlformats.org/officeDocument/2006/relationships/image" Target="../media/image1.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vmlDrawing" Target="../drawings/vmlDrawing15.vml"/><Relationship Id="rId10" Type="http://schemas.openxmlformats.org/officeDocument/2006/relationships/slideLayout" Target="../slideLayouts/slideLayout34.xml"/><Relationship Id="rId19" Type="http://schemas.openxmlformats.org/officeDocument/2006/relationships/oleObject" Target="../embeddings/oleObject7.bin"/><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18" Type="http://schemas.openxmlformats.org/officeDocument/2006/relationships/oleObject" Target="../embeddings/oleObject7.bin"/><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2.emf"/><Relationship Id="rId2" Type="http://schemas.openxmlformats.org/officeDocument/2006/relationships/slideLayout" Target="../slideLayouts/slideLayout39.xml"/><Relationship Id="rId16" Type="http://schemas.openxmlformats.org/officeDocument/2006/relationships/tags" Target="../tags/tag4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tags" Target="../tags/tag43.xml"/><Relationship Id="rId10" Type="http://schemas.openxmlformats.org/officeDocument/2006/relationships/slideLayout" Target="../slideLayouts/slideLayout47.xml"/><Relationship Id="rId19" Type="http://schemas.openxmlformats.org/officeDocument/2006/relationships/image" Target="../media/image1.emf"/><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vmlDrawing" Target="../drawings/vmlDrawing22.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5"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74FC5D59-6C26-4ED9-AFDE-5F4EF4C3FD5B}" type="datetime1">
              <a:rPr lang="en-US" smtClean="0"/>
              <a:t>4/16/2025</a:t>
            </a:fld>
            <a:endParaRPr lang="en-US"/>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endParaRPr lang="en-US"/>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613AE7EF-DA7E-46A4-BB99-DF5E6447FD83}" type="slidenum">
              <a:rPr lang="en-US" smtClean="0"/>
              <a:t>‹#›</a:t>
            </a:fld>
            <a:endParaRPr lang="en-US"/>
          </a:p>
        </p:txBody>
      </p:sp>
      <p:pic>
        <p:nvPicPr>
          <p:cNvPr id="12" name="Grafik 1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26172" y="251093"/>
            <a:ext cx="555168" cy="495297"/>
          </a:xfrm>
          <a:prstGeom prst="rect">
            <a:avLst/>
          </a:prstGeom>
        </p:spPr>
      </p:pic>
    </p:spTree>
    <p:extLst>
      <p:ext uri="{BB962C8B-B14F-4D97-AF65-F5344CB8AC3E}">
        <p14:creationId xmlns:p14="http://schemas.microsoft.com/office/powerpoint/2010/main" val="3641520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901897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73"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6E67BD49-7708-4BC6-9C4A-58ABC58B95EE}" type="datetime1">
              <a:rPr lang="en-US" smtClean="0"/>
              <a:t>4/16/2025</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27256038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6"/>
            </p:custDataLst>
            <p:extLst>
              <p:ext uri="{D42A27DB-BD31-4B8C-83A1-F6EECF244321}">
                <p14:modId xmlns:p14="http://schemas.microsoft.com/office/powerpoint/2010/main" val="136906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45" name="think-cell Folie" r:id="rId19" imgW="384" imgH="385" progId="TCLayout.ActiveDocument.1">
                  <p:embed/>
                </p:oleObj>
              </mc:Choice>
              <mc:Fallback>
                <p:oleObj name="think-cell Folie" r:id="rId19"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25151" y="251093"/>
            <a:ext cx="557210"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EEDE918-25A7-4D1F-8369-2C74D4CDBDC7}" type="datetime1">
              <a:rPr lang="en-US" smtClean="0"/>
              <a:t>4/16/2025</a:t>
            </a:fld>
            <a:endParaRPr lang="en-US"/>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endParaRPr lang="en-US"/>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613AE7EF-DA7E-46A4-BB99-DF5E6447FD83}" type="slidenum">
              <a:rPr lang="en-US" smtClean="0"/>
              <a:t>‹#›</a:t>
            </a:fld>
            <a:endParaRPr lang="en-US"/>
          </a:p>
        </p:txBody>
      </p:sp>
    </p:spTree>
    <p:extLst>
      <p:ext uri="{BB962C8B-B14F-4D97-AF65-F5344CB8AC3E}">
        <p14:creationId xmlns:p14="http://schemas.microsoft.com/office/powerpoint/2010/main" val="240089827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14" r:id="rId13"/>
  </p:sldLayoutIdLst>
  <p:hf hdr="0" ft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40220106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13"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55FE2C62-E158-4FF0-9E93-E55FF8C6FB07}" type="datetime1">
              <a:rPr lang="en-US" smtClean="0"/>
              <a:t>4/16/2025</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20872912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haowei.zhang@ipp.mpg.de" TargetMode="Externa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1.png"/><Relationship Id="rId3" Type="http://schemas.openxmlformats.org/officeDocument/2006/relationships/slideLayout" Target="../slideLayouts/slideLayout30.xml"/><Relationship Id="rId12"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11" Type="http://schemas.openxmlformats.org/officeDocument/2006/relationships/image" Target="../media/image40.png"/><Relationship Id="rId5" Type="http://schemas.openxmlformats.org/officeDocument/2006/relationships/image" Target="../media/image370.png"/><Relationship Id="rId10" Type="http://schemas.openxmlformats.org/officeDocument/2006/relationships/image" Target="../media/image44.png"/><Relationship Id="rId4" Type="http://schemas.openxmlformats.org/officeDocument/2006/relationships/image" Target="../media/image37.png"/><Relationship Id="rId9" Type="http://schemas.openxmlformats.org/officeDocument/2006/relationships/image" Target="../media/image39.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60.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0.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5" Type="http://schemas.openxmlformats.org/officeDocument/2006/relationships/image" Target="../media/image27.png"/><Relationship Id="rId4" Type="http://schemas.openxmlformats.org/officeDocument/2006/relationships/image" Target="../media/image26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0.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CDA863E-F5AF-4FA4-97C2-2B17F603C6BA}"/>
              </a:ext>
            </a:extLst>
          </p:cNvPr>
          <p:cNvSpPr>
            <a:spLocks noGrp="1"/>
          </p:cNvSpPr>
          <p:nvPr>
            <p:ph type="subTitle" idx="1"/>
          </p:nvPr>
        </p:nvSpPr>
        <p:spPr>
          <a:xfrm>
            <a:off x="1036638" y="3352801"/>
            <a:ext cx="5581876" cy="1996440"/>
          </a:xfrm>
        </p:spPr>
        <p:txBody>
          <a:bodyPr>
            <a:normAutofit fontScale="70000" lnSpcReduction="20000"/>
          </a:bodyPr>
          <a:lstStyle/>
          <a:p>
            <a:pPr>
              <a:lnSpc>
                <a:spcPct val="170000"/>
              </a:lnSpc>
              <a:spcBef>
                <a:spcPts val="600"/>
              </a:spcBef>
            </a:pPr>
            <a:r>
              <a:rPr lang="en-US" b="1" u="sng" dirty="0"/>
              <a:t>Haowei Zhang</a:t>
            </a:r>
            <a:r>
              <a:rPr lang="en-US" b="1" dirty="0"/>
              <a:t>*</a:t>
            </a:r>
            <a:r>
              <a:rPr lang="en-US" dirty="0"/>
              <a:t>, Federico </a:t>
            </a:r>
            <a:r>
              <a:rPr lang="en-US" dirty="0" err="1"/>
              <a:t>Stefanelli</a:t>
            </a:r>
            <a:r>
              <a:rPr lang="en-US" dirty="0"/>
              <a:t>, Matthias </a:t>
            </a:r>
            <a:r>
              <a:rPr lang="en-US" dirty="0" err="1"/>
              <a:t>Hölzl</a:t>
            </a:r>
            <a:r>
              <a:rPr lang="en-US" dirty="0"/>
              <a:t>, Isabel Krebs, Andreas </a:t>
            </a:r>
            <a:r>
              <a:rPr lang="en-US" dirty="0" err="1"/>
              <a:t>Burckhart</a:t>
            </a:r>
            <a:r>
              <a:rPr lang="en-US" dirty="0"/>
              <a:t>, Alexander Bock, </a:t>
            </a:r>
            <a:r>
              <a:rPr lang="en-US" dirty="0" err="1"/>
              <a:t>Sibylle</a:t>
            </a:r>
            <a:r>
              <a:rPr lang="en-US" dirty="0"/>
              <a:t> Günter, Valentin </a:t>
            </a:r>
            <a:r>
              <a:rPr lang="en-US" dirty="0" err="1"/>
              <a:t>Igochine</a:t>
            </a:r>
            <a:r>
              <a:rPr lang="en-US" dirty="0"/>
              <a:t>, Karl Lackner, Rohan Ramasamy, Hartmut </a:t>
            </a:r>
            <a:r>
              <a:rPr lang="en-US" dirty="0" err="1"/>
              <a:t>Zohm</a:t>
            </a:r>
            <a:r>
              <a:rPr lang="en-US" dirty="0"/>
              <a:t>, Emiliano Fable, Jonas </a:t>
            </a:r>
            <a:r>
              <a:rPr lang="en-US" dirty="0" err="1"/>
              <a:t>Puchmayr</a:t>
            </a:r>
            <a:r>
              <a:rPr lang="en-US" dirty="0"/>
              <a:t>, the JOREK team, and the ASDEX Upgrade team</a:t>
            </a:r>
          </a:p>
          <a:p>
            <a:pPr>
              <a:lnSpc>
                <a:spcPct val="170000"/>
              </a:lnSpc>
              <a:spcBef>
                <a:spcPts val="600"/>
              </a:spcBef>
            </a:pPr>
            <a:r>
              <a:rPr lang="en-US" dirty="0">
                <a:hlinkClick r:id="rId2">
                  <a:extLst>
                    <a:ext uri="{A12FA001-AC4F-418D-AE19-62706E023703}">
                      <ahyp:hlinkClr xmlns:ahyp="http://schemas.microsoft.com/office/drawing/2018/hyperlinkcolor" val="tx"/>
                    </a:ext>
                  </a:extLst>
                </a:hlinkClick>
              </a:rPr>
              <a:t>haowei.zhang@ipp.mpg.de</a:t>
            </a:r>
            <a:endParaRPr lang="en-US" dirty="0"/>
          </a:p>
          <a:p>
            <a:pPr>
              <a:lnSpc>
                <a:spcPct val="170000"/>
              </a:lnSpc>
              <a:spcBef>
                <a:spcPts val="600"/>
              </a:spcBef>
            </a:pPr>
            <a:r>
              <a:rPr lang="en-US" dirty="0"/>
              <a:t>PSD–DCT coordination Meeting (April 16, 2025)</a:t>
            </a:r>
          </a:p>
        </p:txBody>
      </p:sp>
      <p:sp>
        <p:nvSpPr>
          <p:cNvPr id="3" name="Title 2">
            <a:extLst>
              <a:ext uri="{FF2B5EF4-FFF2-40B4-BE49-F238E27FC236}">
                <a16:creationId xmlns:a16="http://schemas.microsoft.com/office/drawing/2014/main" id="{33341B5D-D009-4940-94A7-F5FE5DC44450}"/>
              </a:ext>
            </a:extLst>
          </p:cNvPr>
          <p:cNvSpPr>
            <a:spLocks noGrp="1"/>
          </p:cNvSpPr>
          <p:nvPr>
            <p:ph type="title"/>
          </p:nvPr>
        </p:nvSpPr>
        <p:spPr/>
        <p:txBody>
          <a:bodyPr/>
          <a:lstStyle/>
          <a:p>
            <a:r>
              <a:rPr lang="en-US" altLang="zh-CN" dirty="0"/>
              <a:t>Update on flux pumping modelling (</a:t>
            </a:r>
            <a:r>
              <a:rPr lang="en-US" altLang="zh-CN" i="1" dirty="0"/>
              <a:t>JOREK</a:t>
            </a:r>
            <a:r>
              <a:rPr lang="en-US" altLang="zh-CN" dirty="0"/>
              <a:t>) </a:t>
            </a:r>
            <a:br>
              <a:rPr lang="en-US" altLang="zh-CN" b="0" dirty="0"/>
            </a:br>
            <a:r>
              <a:rPr lang="en-US" dirty="0"/>
              <a:t>and the development of the reduced model</a:t>
            </a:r>
          </a:p>
        </p:txBody>
      </p:sp>
      <p:sp>
        <p:nvSpPr>
          <p:cNvPr id="4" name="Date Placeholder 3">
            <a:extLst>
              <a:ext uri="{FF2B5EF4-FFF2-40B4-BE49-F238E27FC236}">
                <a16:creationId xmlns:a16="http://schemas.microsoft.com/office/drawing/2014/main" id="{C39E1C05-D39D-4E6D-8A28-8D7AA2917C98}"/>
              </a:ext>
            </a:extLst>
          </p:cNvPr>
          <p:cNvSpPr>
            <a:spLocks noGrp="1"/>
          </p:cNvSpPr>
          <p:nvPr>
            <p:ph type="dt" sz="half" idx="10"/>
          </p:nvPr>
        </p:nvSpPr>
        <p:spPr/>
        <p:txBody>
          <a:bodyPr/>
          <a:lstStyle/>
          <a:p>
            <a:fld id="{775A8429-65B5-4E05-8C1D-C6D7A4F3A318}" type="datetime1">
              <a:rPr lang="en-US" smtClean="0"/>
              <a:t>4/16/2025</a:t>
            </a:fld>
            <a:endParaRPr lang="en-US"/>
          </a:p>
        </p:txBody>
      </p:sp>
      <p:sp>
        <p:nvSpPr>
          <p:cNvPr id="5" name="Slide Number Placeholder 4">
            <a:extLst>
              <a:ext uri="{FF2B5EF4-FFF2-40B4-BE49-F238E27FC236}">
                <a16:creationId xmlns:a16="http://schemas.microsoft.com/office/drawing/2014/main" id="{EE088E2F-7500-4999-B1CB-55BAFD1EFDF4}"/>
              </a:ext>
            </a:extLst>
          </p:cNvPr>
          <p:cNvSpPr>
            <a:spLocks noGrp="1"/>
          </p:cNvSpPr>
          <p:nvPr>
            <p:ph type="sldNum" sz="quarter" idx="12"/>
          </p:nvPr>
        </p:nvSpPr>
        <p:spPr/>
        <p:txBody>
          <a:bodyPr/>
          <a:lstStyle/>
          <a:p>
            <a:fld id="{613AE7EF-DA7E-46A4-BB99-DF5E6447FD83}" type="slidenum">
              <a:rPr lang="en-US" smtClean="0"/>
              <a:t>1</a:t>
            </a:fld>
            <a:endParaRPr lang="en-US"/>
          </a:p>
        </p:txBody>
      </p:sp>
    </p:spTree>
    <p:extLst>
      <p:ext uri="{BB962C8B-B14F-4D97-AF65-F5344CB8AC3E}">
        <p14:creationId xmlns:p14="http://schemas.microsoft.com/office/powerpoint/2010/main" val="1382133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CCB891-D74F-4F79-8151-0E1ACCA90796}"/>
              </a:ext>
            </a:extLst>
          </p:cNvPr>
          <p:cNvSpPr>
            <a:spLocks noGrp="1"/>
          </p:cNvSpPr>
          <p:nvPr>
            <p:ph type="dt" sz="half" idx="14"/>
          </p:nvPr>
        </p:nvSpPr>
        <p:spPr/>
        <p:txBody>
          <a:bodyPr/>
          <a:lstStyle/>
          <a:p>
            <a:fld id="{09C60ED5-55EA-4F3D-969B-E7D0B445E27B}" type="datetime1">
              <a:rPr lang="en-US" smtClean="0"/>
              <a:t>4/16/2025</a:t>
            </a:fld>
            <a:endParaRPr lang="en-US"/>
          </a:p>
        </p:txBody>
      </p:sp>
      <p:sp>
        <p:nvSpPr>
          <p:cNvPr id="3" name="Slide Number Placeholder 2">
            <a:extLst>
              <a:ext uri="{FF2B5EF4-FFF2-40B4-BE49-F238E27FC236}">
                <a16:creationId xmlns:a16="http://schemas.microsoft.com/office/drawing/2014/main" id="{CE52F0DC-6DC5-4A9B-AAA3-B094EC1BF369}"/>
              </a:ext>
            </a:extLst>
          </p:cNvPr>
          <p:cNvSpPr>
            <a:spLocks noGrp="1"/>
          </p:cNvSpPr>
          <p:nvPr>
            <p:ph type="sldNum" sz="quarter" idx="16"/>
          </p:nvPr>
        </p:nvSpPr>
        <p:spPr/>
        <p:txBody>
          <a:bodyPr/>
          <a:lstStyle/>
          <a:p>
            <a:fld id="{613AE7EF-DA7E-46A4-BB99-DF5E6447FD83}" type="slidenum">
              <a:rPr lang="en-US" smtClean="0"/>
              <a:t>10</a:t>
            </a:fld>
            <a:endParaRPr lang="en-US"/>
          </a:p>
        </p:txBody>
      </p:sp>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40637BD6-FEE7-460F-BC30-28ABD220D36D}"/>
                  </a:ext>
                </a:extLst>
              </p:cNvPr>
              <p:cNvSpPr>
                <a:spLocks noGrp="1"/>
              </p:cNvSpPr>
              <p:nvPr>
                <p:ph type="body" sz="quarter" idx="17"/>
              </p:nvPr>
            </p:nvSpPr>
            <p:spPr/>
            <p:txBody>
              <a:bodyPr>
                <a:normAutofit fontScale="92500" lnSpcReduction="10000"/>
              </a:bodyPr>
              <a:lstStyle/>
              <a:p>
                <a:pPr marL="285750" lvl="1" indent="-285750">
                  <a:buFont typeface="Arial" panose="020B0604020202020204" pitchFamily="34" charset="0"/>
                  <a:buChar char="•"/>
                </a:pPr>
                <a:r>
                  <a:rPr lang="en-US" dirty="0"/>
                  <a:t>Parameter scan from JOREK as input</a:t>
                </a:r>
              </a:p>
              <a:p>
                <a:pPr marL="465138" lvl="3" indent="-285750"/>
                <a:r>
                  <a:rPr lang="en-US" dirty="0"/>
                  <a:t>Viscosity and resistivity;</a:t>
                </a:r>
              </a:p>
              <a:p>
                <a:pPr marL="285750" lvl="1" indent="-285750">
                  <a:buFont typeface="Arial" panose="020B0604020202020204" pitchFamily="34" charset="0"/>
                  <a:buChar char="•"/>
                </a:pPr>
                <a:r>
                  <a:rPr lang="en-US" dirty="0"/>
                  <a:t>Collaboration with CASTOR3D</a:t>
                </a:r>
              </a:p>
              <a:p>
                <a:pPr marL="465138" lvl="3" indent="-285750"/>
                <a:r>
                  <a:rPr lang="en-US" dirty="0"/>
                  <a:t>JOREK equilibrium =&gt; HELENA =&gt; CASTOR3D =&gt; </a:t>
                </a:r>
                <a:r>
                  <a:rPr lang="en-US" b="1" dirty="0"/>
                  <a:t>eigenfunction</a:t>
                </a:r>
                <a:r>
                  <a:rPr lang="en-US" dirty="0"/>
                  <a:t> &amp; growth rate;</a:t>
                </a:r>
              </a:p>
              <a:p>
                <a:pPr marL="465138" lvl="3" indent="-285750"/>
                <a:r>
                  <a:rPr lang="en-US" dirty="0"/>
                  <a:t>JOREK linear run =&gt; </a:t>
                </a:r>
                <a:r>
                  <a:rPr lang="en-US" b="1" dirty="0"/>
                  <a:t>eigenfunction</a:t>
                </a:r>
                <a:r>
                  <a:rPr lang="en-US" dirty="0"/>
                  <a:t> &amp; growth rate;</a:t>
                </a:r>
              </a:p>
              <a:p>
                <a:pPr marL="465138" lvl="3" indent="-285750"/>
                <a:r>
                  <a:rPr lang="en-US" b="1" dirty="0"/>
                  <a:t>Eigenfunction</a:t>
                </a:r>
                <a:r>
                  <a:rPr lang="en-US" dirty="0"/>
                  <a:t> =&gt; energy flux/</a:t>
                </a:r>
                <a:r>
                  <a:rPr lang="en-US" altLang="zh-CN" dirty="0"/>
                  <a:t>current redistribution </a:t>
                </a:r>
                <a:r>
                  <a:rPr lang="en-US" dirty="0"/>
                  <a:t>=&gt; evolution of </a:t>
                </a:r>
                <a:r>
                  <a:rPr lang="en-US" b="1" dirty="0"/>
                  <a:t>pressure/current densit</a:t>
                </a:r>
                <a:r>
                  <a:rPr lang="en-US" altLang="zh-CN" b="1" dirty="0"/>
                  <a:t>y</a:t>
                </a:r>
                <a:r>
                  <a:rPr lang="en-US" altLang="zh-CN" dirty="0"/>
                  <a:t>;</a:t>
                </a:r>
                <a:endParaRPr lang="en-US" dirty="0"/>
              </a:p>
              <a:p>
                <a:pPr marL="285750" lvl="1" indent="-285750">
                  <a:buFont typeface="Arial" panose="020B0604020202020204" pitchFamily="34" charset="0"/>
                  <a:buChar char="•"/>
                </a:pPr>
                <a:r>
                  <a:rPr lang="en-US" dirty="0"/>
                  <a:t>From Federico and Emiliano</a:t>
                </a:r>
              </a:p>
              <a:p>
                <a:pPr marL="465138" lvl="2" indent="-285750"/>
                <a14:m>
                  <m:oMath xmlns:m="http://schemas.openxmlformats.org/officeDocument/2006/math">
                    <m:f>
                      <m:fPr>
                        <m:ctrlPr>
                          <a:rPr lang="en-US" b="0" i="1" kern="600">
                            <a:solidFill>
                              <a:schemeClr val="tx1"/>
                            </a:solidFill>
                            <a:latin typeface="Cambria Math" panose="02040503050406030204" pitchFamily="18" charset="0"/>
                          </a:rPr>
                        </m:ctrlPr>
                      </m:fPr>
                      <m:num>
                        <m:r>
                          <a:rPr lang="en-US" b="0" kern="600">
                            <a:solidFill>
                              <a:schemeClr val="tx1"/>
                            </a:solidFill>
                            <a:latin typeface="Cambria Math" panose="02040503050406030204" pitchFamily="18" charset="0"/>
                          </a:rPr>
                          <m:t>𝜕</m:t>
                        </m:r>
                        <m:r>
                          <m:rPr>
                            <m:sty m:val="p"/>
                          </m:rPr>
                          <a:rPr lang="en-US" b="0" kern="600">
                            <a:solidFill>
                              <a:schemeClr val="tx1"/>
                            </a:solidFill>
                            <a:latin typeface="Cambria Math" panose="02040503050406030204" pitchFamily="18" charset="0"/>
                          </a:rPr>
                          <m:t>ε</m:t>
                        </m:r>
                      </m:num>
                      <m:den>
                        <m:r>
                          <a:rPr lang="en-US" b="0" kern="600">
                            <a:solidFill>
                              <a:schemeClr val="tx1"/>
                            </a:solidFill>
                            <a:latin typeface="Cambria Math" panose="02040503050406030204" pitchFamily="18" charset="0"/>
                          </a:rPr>
                          <m:t>𝜕</m:t>
                        </m:r>
                        <m:r>
                          <m:rPr>
                            <m:sty m:val="p"/>
                          </m:rPr>
                          <a:rPr lang="en-US" b="0" kern="600">
                            <a:solidFill>
                              <a:schemeClr val="tx1"/>
                            </a:solidFill>
                            <a:latin typeface="Cambria Math" panose="02040503050406030204" pitchFamily="18" charset="0"/>
                          </a:rPr>
                          <m:t>t</m:t>
                        </m:r>
                      </m:den>
                    </m:f>
                    <m:r>
                      <a:rPr lang="en-US" b="0" kern="600">
                        <a:solidFill>
                          <a:schemeClr val="tx1"/>
                        </a:solidFill>
                        <a:latin typeface="Cambria Math" panose="02040503050406030204" pitchFamily="18" charset="0"/>
                      </a:rPr>
                      <m:t>=−</m:t>
                    </m:r>
                    <m:r>
                      <m:rPr>
                        <m:sty m:val="p"/>
                      </m:rPr>
                      <a:rPr lang="en-US" b="0" kern="600">
                        <a:solidFill>
                          <a:schemeClr val="tx1"/>
                        </a:solidFill>
                        <a:latin typeface="Cambria Math" panose="02040503050406030204" pitchFamily="18" charset="0"/>
                      </a:rPr>
                      <m:t>∇</m:t>
                    </m:r>
                    <m:r>
                      <a:rPr lang="en-US" b="0" kern="600">
                        <a:solidFill>
                          <a:schemeClr val="tx1"/>
                        </a:solidFill>
                        <a:latin typeface="Cambria Math" panose="02040503050406030204" pitchFamily="18" charset="0"/>
                      </a:rPr>
                      <m:t>⋅</m:t>
                    </m:r>
                    <m:d>
                      <m:dPr>
                        <m:ctrlPr>
                          <a:rPr lang="en-US" b="0" i="1" kern="600">
                            <a:solidFill>
                              <a:schemeClr val="tx1"/>
                            </a:solidFill>
                            <a:latin typeface="Cambria Math" panose="02040503050406030204" pitchFamily="18" charset="0"/>
                          </a:rPr>
                        </m:ctrlPr>
                      </m:dPr>
                      <m:e>
                        <m:d>
                          <m:dPr>
                            <m:begChr m:val="["/>
                            <m:endChr m:val="]"/>
                            <m:ctrlPr>
                              <a:rPr lang="en-US" b="0" i="1" kern="600" smtClean="0">
                                <a:solidFill>
                                  <a:srgbClr val="2B7EB8"/>
                                </a:solidFill>
                                <a:latin typeface="Cambria Math" panose="02040503050406030204" pitchFamily="18" charset="0"/>
                              </a:rPr>
                            </m:ctrlPr>
                          </m:dPr>
                          <m:e>
                            <m:r>
                              <m:rPr>
                                <m:sty m:val="p"/>
                              </m:rPr>
                              <a:rPr lang="en-US" b="0" kern="600">
                                <a:solidFill>
                                  <a:srgbClr val="2B7EB8"/>
                                </a:solidFill>
                                <a:latin typeface="Cambria Math" panose="02040503050406030204" pitchFamily="18" charset="0"/>
                              </a:rPr>
                              <m:t>ε</m:t>
                            </m:r>
                            <m:f>
                              <m:fPr>
                                <m:ctrlPr>
                                  <a:rPr lang="en-US" b="0" i="1" kern="600">
                                    <a:solidFill>
                                      <a:srgbClr val="2B7EB8"/>
                                    </a:solidFill>
                                    <a:latin typeface="Cambria Math" panose="02040503050406030204" pitchFamily="18" charset="0"/>
                                  </a:rPr>
                                </m:ctrlPr>
                              </m:fPr>
                              <m:num>
                                <m:d>
                                  <m:dPr>
                                    <m:ctrlPr>
                                      <a:rPr lang="en-US" b="0" i="1" kern="600">
                                        <a:solidFill>
                                          <a:srgbClr val="2B7EB8"/>
                                        </a:solidFill>
                                        <a:latin typeface="Cambria Math" panose="02040503050406030204" pitchFamily="18" charset="0"/>
                                      </a:rPr>
                                    </m:ctrlPr>
                                  </m:dPr>
                                  <m:e>
                                    <m:r>
                                      <a:rPr lang="en-US" altLang="zh-CN" b="0" i="1" kern="600">
                                        <a:solidFill>
                                          <a:srgbClr val="2B7EB8"/>
                                        </a:solidFill>
                                        <a:latin typeface="Cambria Math" panose="02040503050406030204" pitchFamily="18" charset="0"/>
                                      </a:rPr>
                                      <m:t>−</m:t>
                                    </m:r>
                                    <m:sSub>
                                      <m:sSubPr>
                                        <m:ctrlPr>
                                          <a:rPr lang="en-US" b="0" i="1" kern="600">
                                            <a:solidFill>
                                              <a:srgbClr val="2B7EB8"/>
                                            </a:solidFill>
                                            <a:latin typeface="Cambria Math" panose="02040503050406030204" pitchFamily="18" charset="0"/>
                                          </a:rPr>
                                        </m:ctrlPr>
                                      </m:sSubPr>
                                      <m:e>
                                        <m:r>
                                          <a:rPr lang="en-US" kern="600">
                                            <a:solidFill>
                                              <a:srgbClr val="2B7EB8"/>
                                            </a:solidFill>
                                            <a:latin typeface="Cambria Math" panose="02040503050406030204" pitchFamily="18" charset="0"/>
                                          </a:rPr>
                                          <m:t>𝐯</m:t>
                                        </m:r>
                                      </m:e>
                                      <m:sub>
                                        <m:r>
                                          <a:rPr lang="en-US" b="0" kern="600">
                                            <a:solidFill>
                                              <a:srgbClr val="2B7EB8"/>
                                            </a:solidFill>
                                            <a:latin typeface="Cambria Math" panose="02040503050406030204" pitchFamily="18" charset="0"/>
                                          </a:rPr>
                                          <m:t>1</m:t>
                                        </m:r>
                                      </m:sub>
                                    </m:sSub>
                                    <m:r>
                                      <a:rPr lang="en-US" b="0" kern="600">
                                        <a:solidFill>
                                          <a:srgbClr val="2B7EB8"/>
                                        </a:solidFill>
                                        <a:latin typeface="Cambria Math" panose="02040503050406030204" pitchFamily="18" charset="0"/>
                                      </a:rPr>
                                      <m:t>×</m:t>
                                    </m:r>
                                    <m:sSub>
                                      <m:sSubPr>
                                        <m:ctrlPr>
                                          <a:rPr lang="en-US" b="0" i="1" kern="600">
                                            <a:solidFill>
                                              <a:srgbClr val="2B7EB8"/>
                                            </a:solidFill>
                                            <a:latin typeface="Cambria Math" panose="02040503050406030204" pitchFamily="18" charset="0"/>
                                          </a:rPr>
                                        </m:ctrlPr>
                                      </m:sSubPr>
                                      <m:e>
                                        <m:r>
                                          <a:rPr lang="en-US" kern="600">
                                            <a:solidFill>
                                              <a:srgbClr val="2B7EB8"/>
                                            </a:solidFill>
                                            <a:latin typeface="Cambria Math" panose="02040503050406030204" pitchFamily="18" charset="0"/>
                                          </a:rPr>
                                          <m:t>𝐁</m:t>
                                        </m:r>
                                      </m:e>
                                      <m:sub>
                                        <m:r>
                                          <a:rPr lang="en-US" b="0" kern="600">
                                            <a:solidFill>
                                              <a:srgbClr val="2B7EB8"/>
                                            </a:solidFill>
                                            <a:latin typeface="Cambria Math" panose="02040503050406030204" pitchFamily="18" charset="0"/>
                                          </a:rPr>
                                          <m:t>1</m:t>
                                        </m:r>
                                      </m:sub>
                                    </m:sSub>
                                  </m:e>
                                </m:d>
                                <m:r>
                                  <a:rPr lang="en-US" b="0" kern="600">
                                    <a:solidFill>
                                      <a:srgbClr val="2B7EB8"/>
                                    </a:solidFill>
                                    <a:latin typeface="Cambria Math" panose="02040503050406030204" pitchFamily="18" charset="0"/>
                                  </a:rPr>
                                  <m:t>×</m:t>
                                </m:r>
                                <m:sSub>
                                  <m:sSubPr>
                                    <m:ctrlPr>
                                      <a:rPr lang="en-US" b="0" i="1" kern="600">
                                        <a:solidFill>
                                          <a:srgbClr val="2B7EB8"/>
                                        </a:solidFill>
                                        <a:latin typeface="Cambria Math" panose="02040503050406030204" pitchFamily="18" charset="0"/>
                                      </a:rPr>
                                    </m:ctrlPr>
                                  </m:sSubPr>
                                  <m:e>
                                    <m:r>
                                      <a:rPr lang="en-US" kern="600">
                                        <a:solidFill>
                                          <a:srgbClr val="2B7EB8"/>
                                        </a:solidFill>
                                        <a:latin typeface="Cambria Math" panose="02040503050406030204" pitchFamily="18" charset="0"/>
                                      </a:rPr>
                                      <m:t>𝐁</m:t>
                                    </m:r>
                                  </m:e>
                                  <m:sub>
                                    <m:r>
                                      <a:rPr lang="en-US" b="0" kern="600">
                                        <a:solidFill>
                                          <a:srgbClr val="2B7EB8"/>
                                        </a:solidFill>
                                        <a:latin typeface="Cambria Math" panose="02040503050406030204" pitchFamily="18" charset="0"/>
                                      </a:rPr>
                                      <m:t>0</m:t>
                                    </m:r>
                                  </m:sub>
                                </m:sSub>
                              </m:num>
                              <m:den>
                                <m:sSubSup>
                                  <m:sSubSupPr>
                                    <m:ctrlPr>
                                      <a:rPr lang="en-US" b="0" i="1" kern="600">
                                        <a:solidFill>
                                          <a:srgbClr val="2B7EB8"/>
                                        </a:solidFill>
                                        <a:latin typeface="Cambria Math" panose="02040503050406030204" pitchFamily="18" charset="0"/>
                                      </a:rPr>
                                    </m:ctrlPr>
                                  </m:sSubSupPr>
                                  <m:e>
                                    <m:r>
                                      <a:rPr lang="en-US" kern="600">
                                        <a:solidFill>
                                          <a:srgbClr val="2B7EB8"/>
                                        </a:solidFill>
                                        <a:latin typeface="Cambria Math" panose="02040503050406030204" pitchFamily="18" charset="0"/>
                                      </a:rPr>
                                      <m:t>𝐁</m:t>
                                    </m:r>
                                  </m:e>
                                  <m:sub>
                                    <m:r>
                                      <a:rPr lang="en-US" b="0" kern="600">
                                        <a:solidFill>
                                          <a:srgbClr val="2B7EB8"/>
                                        </a:solidFill>
                                        <a:latin typeface="Cambria Math" panose="02040503050406030204" pitchFamily="18" charset="0"/>
                                      </a:rPr>
                                      <m:t>0</m:t>
                                    </m:r>
                                  </m:sub>
                                  <m:sup>
                                    <m:r>
                                      <a:rPr lang="en-US" b="0" kern="600">
                                        <a:solidFill>
                                          <a:srgbClr val="2B7EB8"/>
                                        </a:solidFill>
                                        <a:latin typeface="Cambria Math" panose="02040503050406030204" pitchFamily="18" charset="0"/>
                                      </a:rPr>
                                      <m:t>2</m:t>
                                    </m:r>
                                  </m:sup>
                                </m:sSubSup>
                              </m:den>
                            </m:f>
                          </m:e>
                        </m:d>
                        <m:r>
                          <a:rPr lang="en-US" b="0" kern="600" smtClean="0">
                            <a:solidFill>
                              <a:schemeClr val="tx1"/>
                            </a:solidFill>
                            <a:latin typeface="Cambria Math" panose="02040503050406030204" pitchFamily="18" charset="0"/>
                          </a:rPr>
                          <m:t>+</m:t>
                        </m:r>
                        <m:sSub>
                          <m:sSubPr>
                            <m:ctrlPr>
                              <a:rPr lang="en-US" b="0" i="1" kern="600" smtClean="0">
                                <a:solidFill>
                                  <a:srgbClr val="EF7C00"/>
                                </a:solidFill>
                                <a:latin typeface="Cambria Math" panose="02040503050406030204" pitchFamily="18" charset="0"/>
                              </a:rPr>
                            </m:ctrlPr>
                          </m:sSubPr>
                          <m:e>
                            <m:d>
                              <m:dPr>
                                <m:begChr m:val="["/>
                                <m:endChr m:val="]"/>
                                <m:ctrlPr>
                                  <a:rPr lang="en-US" b="0" i="1" kern="600">
                                    <a:solidFill>
                                      <a:srgbClr val="EF7C00"/>
                                    </a:solidFill>
                                    <a:latin typeface="Cambria Math" panose="02040503050406030204" pitchFamily="18" charset="0"/>
                                  </a:rPr>
                                </m:ctrlPr>
                              </m:dPr>
                              <m:e>
                                <m:sSub>
                                  <m:sSubPr>
                                    <m:ctrlPr>
                                      <a:rPr lang="en-US" b="0" i="1" kern="600">
                                        <a:solidFill>
                                          <a:srgbClr val="EF7C00"/>
                                        </a:solidFill>
                                        <a:latin typeface="Cambria Math" panose="02040503050406030204" pitchFamily="18" charset="0"/>
                                      </a:rPr>
                                    </m:ctrlPr>
                                  </m:sSubPr>
                                  <m:e>
                                    <m:r>
                                      <m:rPr>
                                        <m:sty m:val="p"/>
                                      </m:rPr>
                                      <a:rPr lang="en-US" b="0" kern="600">
                                        <a:solidFill>
                                          <a:srgbClr val="EF7C00"/>
                                        </a:solidFill>
                                        <a:latin typeface="Cambria Math" panose="02040503050406030204" pitchFamily="18" charset="0"/>
                                      </a:rPr>
                                      <m:t>ε</m:t>
                                    </m:r>
                                  </m:e>
                                  <m:sub>
                                    <m:r>
                                      <a:rPr lang="en-US" b="0" kern="600">
                                        <a:solidFill>
                                          <a:srgbClr val="EF7C00"/>
                                        </a:solidFill>
                                        <a:latin typeface="Cambria Math" panose="02040503050406030204" pitchFamily="18" charset="0"/>
                                      </a:rPr>
                                      <m:t>1</m:t>
                                    </m:r>
                                  </m:sub>
                                </m:sSub>
                                <m:sSub>
                                  <m:sSubPr>
                                    <m:ctrlPr>
                                      <a:rPr lang="en-US" b="0" i="1" kern="600">
                                        <a:solidFill>
                                          <a:srgbClr val="EF7C00"/>
                                        </a:solidFill>
                                        <a:latin typeface="Cambria Math" panose="02040503050406030204" pitchFamily="18" charset="0"/>
                                      </a:rPr>
                                    </m:ctrlPr>
                                  </m:sSubPr>
                                  <m:e>
                                    <m:r>
                                      <a:rPr lang="en-US" kern="600">
                                        <a:solidFill>
                                          <a:srgbClr val="EF7C00"/>
                                        </a:solidFill>
                                        <a:latin typeface="Cambria Math" panose="02040503050406030204" pitchFamily="18" charset="0"/>
                                      </a:rPr>
                                      <m:t>𝐯</m:t>
                                    </m:r>
                                  </m:e>
                                  <m:sub>
                                    <m:r>
                                      <a:rPr lang="en-US" b="0" kern="600">
                                        <a:solidFill>
                                          <a:srgbClr val="EF7C00"/>
                                        </a:solidFill>
                                        <a:latin typeface="Cambria Math" panose="02040503050406030204" pitchFamily="18" charset="0"/>
                                      </a:rPr>
                                      <m:t>1</m:t>
                                    </m:r>
                                  </m:sub>
                                </m:sSub>
                              </m:e>
                            </m:d>
                          </m:e>
                          <m:sub>
                            <m:r>
                              <m:rPr>
                                <m:sty m:val="p"/>
                              </m:rPr>
                              <a:rPr lang="en-US" b="0" kern="600">
                                <a:solidFill>
                                  <a:srgbClr val="EF7C00"/>
                                </a:solidFill>
                                <a:latin typeface="Cambria Math" panose="02040503050406030204" pitchFamily="18" charset="0"/>
                              </a:rPr>
                              <m:t>r</m:t>
                            </m:r>
                          </m:sub>
                        </m:sSub>
                        <m:r>
                          <a:rPr lang="en-US" altLang="zh-CN" b="0" i="1" kern="600" smtClean="0">
                            <a:solidFill>
                              <a:schemeClr val="tx1"/>
                            </a:solidFill>
                            <a:latin typeface="Cambria Math" panose="02040503050406030204" pitchFamily="18" charset="0"/>
                          </a:rPr>
                          <m:t>+</m:t>
                        </m:r>
                        <m:sSub>
                          <m:sSubPr>
                            <m:ctrlPr>
                              <a:rPr lang="en-US" b="0" i="1" kern="600" smtClean="0">
                                <a:solidFill>
                                  <a:srgbClr val="00B050"/>
                                </a:solidFill>
                                <a:latin typeface="Cambria Math" panose="02040503050406030204" pitchFamily="18" charset="0"/>
                              </a:rPr>
                            </m:ctrlPr>
                          </m:sSubPr>
                          <m:e>
                            <m:d>
                              <m:dPr>
                                <m:begChr m:val="["/>
                                <m:endChr m:val="]"/>
                                <m:ctrlPr>
                                  <a:rPr lang="en-US" b="0" i="1" kern="600">
                                    <a:solidFill>
                                      <a:srgbClr val="00B050"/>
                                    </a:solidFill>
                                    <a:latin typeface="Cambria Math" panose="02040503050406030204" pitchFamily="18" charset="0"/>
                                  </a:rPr>
                                </m:ctrlPr>
                              </m:dPr>
                              <m:e>
                                <m:sSub>
                                  <m:sSubPr>
                                    <m:ctrlPr>
                                      <a:rPr lang="en-US" b="0" i="1" kern="600">
                                        <a:solidFill>
                                          <a:srgbClr val="00B050"/>
                                        </a:solidFill>
                                        <a:latin typeface="Cambria Math" panose="02040503050406030204" pitchFamily="18" charset="0"/>
                                      </a:rPr>
                                    </m:ctrlPr>
                                  </m:sSubPr>
                                  <m:e>
                                    <m:r>
                                      <m:rPr>
                                        <m:sty m:val="p"/>
                                      </m:rPr>
                                      <a:rPr lang="en-US" b="0" kern="600">
                                        <a:solidFill>
                                          <a:srgbClr val="00B050"/>
                                        </a:solidFill>
                                        <a:latin typeface="Cambria Math" panose="02040503050406030204" pitchFamily="18" charset="0"/>
                                      </a:rPr>
                                      <m:t>ε</m:t>
                                    </m:r>
                                  </m:e>
                                  <m:sub>
                                    <m:r>
                                      <a:rPr lang="en-US" altLang="zh-CN" b="0" i="1" kern="600">
                                        <a:solidFill>
                                          <a:srgbClr val="00B050"/>
                                        </a:solidFill>
                                        <a:latin typeface="Cambria Math" panose="02040503050406030204" pitchFamily="18" charset="0"/>
                                      </a:rPr>
                                      <m:t>0</m:t>
                                    </m:r>
                                  </m:sub>
                                </m:sSub>
                                <m:sSub>
                                  <m:sSubPr>
                                    <m:ctrlPr>
                                      <a:rPr lang="en-US" b="0" i="1" kern="600">
                                        <a:solidFill>
                                          <a:srgbClr val="00B050"/>
                                        </a:solidFill>
                                        <a:latin typeface="Cambria Math" panose="02040503050406030204" pitchFamily="18" charset="0"/>
                                      </a:rPr>
                                    </m:ctrlPr>
                                  </m:sSubPr>
                                  <m:e>
                                    <m:r>
                                      <a:rPr lang="en-US" kern="600">
                                        <a:solidFill>
                                          <a:srgbClr val="00B050"/>
                                        </a:solidFill>
                                        <a:latin typeface="Cambria Math" panose="02040503050406030204" pitchFamily="18" charset="0"/>
                                      </a:rPr>
                                      <m:t>𝐯</m:t>
                                    </m:r>
                                  </m:e>
                                  <m:sub>
                                    <m:r>
                                      <a:rPr lang="en-US" altLang="zh-CN" i="1" kern="600">
                                        <a:solidFill>
                                          <a:srgbClr val="00B050"/>
                                        </a:solidFill>
                                        <a:latin typeface="Cambria Math" panose="02040503050406030204" pitchFamily="18" charset="0"/>
                                      </a:rPr>
                                      <m:t>0</m:t>
                                    </m:r>
                                  </m:sub>
                                </m:sSub>
                              </m:e>
                            </m:d>
                          </m:e>
                          <m:sub>
                            <m:r>
                              <m:rPr>
                                <m:sty m:val="p"/>
                              </m:rPr>
                              <a:rPr lang="en-US" b="0" kern="600">
                                <a:solidFill>
                                  <a:srgbClr val="00B050"/>
                                </a:solidFill>
                                <a:latin typeface="Cambria Math" panose="02040503050406030204" pitchFamily="18" charset="0"/>
                              </a:rPr>
                              <m:t>r</m:t>
                            </m:r>
                          </m:sub>
                        </m:sSub>
                      </m:e>
                    </m:d>
                  </m:oMath>
                </a14:m>
                <a:r>
                  <a:rPr lang="en-US" b="0" kern="600" dirty="0">
                    <a:solidFill>
                      <a:schemeClr val="tx1"/>
                    </a:solidFill>
                  </a:rPr>
                  <a:t>;</a:t>
                </a:r>
              </a:p>
              <a:p>
                <a:pPr marL="465138" lvl="2" indent="-285750"/>
                <a:r>
                  <a:rPr lang="en-US" b="0" kern="600" dirty="0">
                    <a:solidFill>
                      <a:schemeClr val="tx1"/>
                    </a:solidFill>
                  </a:rPr>
                  <a:t>Pressure drive is about twice of the current drive;</a:t>
                </a:r>
              </a:p>
              <a:p>
                <a:pPr marL="285750" lvl="1" indent="-285750">
                  <a:buFont typeface="Arial" panose="020B0604020202020204" pitchFamily="34" charset="0"/>
                  <a:buChar char="•"/>
                </a:pPr>
                <a:r>
                  <a:rPr lang="en-US" dirty="0"/>
                  <a:t>To do / </a:t>
                </a:r>
                <a:r>
                  <a:rPr lang="en-US" altLang="zh-CN" dirty="0"/>
                  <a:t>in progress:</a:t>
                </a:r>
              </a:p>
              <a:p>
                <a:pPr marL="465138" lvl="3" indent="-285750"/>
                <a:r>
                  <a:rPr lang="en-US" dirty="0"/>
                  <a:t>Fine-tune the equilibrium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𝑞</m:t>
                        </m:r>
                      </m:e>
                      <m:sub>
                        <m:r>
                          <a:rPr lang="en-US" b="0" i="1" smtClean="0">
                            <a:latin typeface="Cambria Math" panose="02040503050406030204" pitchFamily="18" charset="0"/>
                          </a:rPr>
                          <m:t>0</m:t>
                        </m:r>
                      </m:sub>
                    </m:sSub>
                  </m:oMath>
                </a14:m>
                <a:r>
                  <a:rPr lang="en-US" dirty="0"/>
                  <a:t>) to get the same eigenfunction and linear growth rates;</a:t>
                </a:r>
              </a:p>
              <a:p>
                <a:pPr marL="465138" lvl="3" indent="-285750"/>
                <a:r>
                  <a:rPr lang="en-US" b="0" kern="600" dirty="0">
                    <a:solidFill>
                      <a:schemeClr val="tx1"/>
                    </a:solidFill>
                  </a:rPr>
                  <a:t>Evaluate the energy flux terms based on nonlinear JOREK results and linear results from CASTOR3D (and JOREK);</a:t>
                </a:r>
              </a:p>
            </p:txBody>
          </p:sp>
        </mc:Choice>
        <mc:Fallback xmlns="">
          <p:sp>
            <p:nvSpPr>
              <p:cNvPr id="4" name="Text Placeholder 3">
                <a:extLst>
                  <a:ext uri="{FF2B5EF4-FFF2-40B4-BE49-F238E27FC236}">
                    <a16:creationId xmlns:a16="http://schemas.microsoft.com/office/drawing/2014/main" id="{40637BD6-FEE7-460F-BC30-28ABD220D36D}"/>
                  </a:ext>
                </a:extLst>
              </p:cNvPr>
              <p:cNvSpPr>
                <a:spLocks noGrp="1" noRot="1" noChangeAspect="1" noMove="1" noResize="1" noEditPoints="1" noAdjustHandles="1" noChangeArrowheads="1" noChangeShapeType="1" noTextEdit="1"/>
              </p:cNvSpPr>
              <p:nvPr>
                <p:ph type="body" sz="quarter" idx="17"/>
              </p:nvPr>
            </p:nvSpPr>
            <p:spPr>
              <a:blipFill>
                <a:blip r:embed="rId3"/>
                <a:stretch>
                  <a:fillRect l="-1159" t="-252" b="-1509"/>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31C59035-47B0-4143-A00D-A2E2BECD0512}"/>
              </a:ext>
            </a:extLst>
          </p:cNvPr>
          <p:cNvSpPr>
            <a:spLocks noGrp="1"/>
          </p:cNvSpPr>
          <p:nvPr>
            <p:ph type="title"/>
          </p:nvPr>
        </p:nvSpPr>
        <p:spPr/>
        <p:txBody>
          <a:bodyPr/>
          <a:lstStyle/>
          <a:p>
            <a:r>
              <a:rPr lang="en-US" dirty="0"/>
              <a:t>On the reduced model (linear calculations)</a:t>
            </a:r>
            <a:br>
              <a:rPr lang="en-US" dirty="0"/>
            </a:br>
            <a:endParaRPr lang="en-US" dirty="0"/>
          </a:p>
        </p:txBody>
      </p:sp>
      <p:grpSp>
        <p:nvGrpSpPr>
          <p:cNvPr id="12" name="Group 11">
            <a:extLst>
              <a:ext uri="{FF2B5EF4-FFF2-40B4-BE49-F238E27FC236}">
                <a16:creationId xmlns:a16="http://schemas.microsoft.com/office/drawing/2014/main" id="{555A583F-8D6E-4B74-BAC9-B349432E50B8}"/>
              </a:ext>
            </a:extLst>
          </p:cNvPr>
          <p:cNvGrpSpPr/>
          <p:nvPr/>
        </p:nvGrpSpPr>
        <p:grpSpPr>
          <a:xfrm>
            <a:off x="6619782" y="3764518"/>
            <a:ext cx="4878341" cy="1792447"/>
            <a:chOff x="7833058" y="3429000"/>
            <a:chExt cx="4308814" cy="1583186"/>
          </a:xfrm>
        </p:grpSpPr>
        <p:grpSp>
          <p:nvGrpSpPr>
            <p:cNvPr id="11" name="Group 10">
              <a:extLst>
                <a:ext uri="{FF2B5EF4-FFF2-40B4-BE49-F238E27FC236}">
                  <a16:creationId xmlns:a16="http://schemas.microsoft.com/office/drawing/2014/main" id="{4A126A73-E52D-4F62-9AF5-E5FB67DD363D}"/>
                </a:ext>
              </a:extLst>
            </p:cNvPr>
            <p:cNvGrpSpPr/>
            <p:nvPr/>
          </p:nvGrpSpPr>
          <p:grpSpPr>
            <a:xfrm>
              <a:off x="7833058" y="3429001"/>
              <a:ext cx="2206315" cy="1583185"/>
              <a:chOff x="7833058" y="3429001"/>
              <a:chExt cx="2206315" cy="1583185"/>
            </a:xfrm>
          </p:grpSpPr>
          <p:pic>
            <p:nvPicPr>
              <p:cNvPr id="6" name="Picture 5">
                <a:extLst>
                  <a:ext uri="{FF2B5EF4-FFF2-40B4-BE49-F238E27FC236}">
                    <a16:creationId xmlns:a16="http://schemas.microsoft.com/office/drawing/2014/main" id="{CBA4ED98-7499-419D-ABDE-95AF3CFC115A}"/>
                  </a:ext>
                </a:extLst>
              </p:cNvPr>
              <p:cNvPicPr>
                <a:picLocks noChangeAspect="1"/>
              </p:cNvPicPr>
              <p:nvPr/>
            </p:nvPicPr>
            <p:blipFill>
              <a:blip r:embed="rId4"/>
              <a:stretch>
                <a:fillRect/>
              </a:stretch>
            </p:blipFill>
            <p:spPr>
              <a:xfrm>
                <a:off x="7833058" y="3429001"/>
                <a:ext cx="2206315" cy="1583185"/>
              </a:xfrm>
              <a:prstGeom prst="rect">
                <a:avLst/>
              </a:prstGeom>
            </p:spPr>
          </p:pic>
          <p:sp>
            <p:nvSpPr>
              <p:cNvPr id="8" name="TextBox 7">
                <a:extLst>
                  <a:ext uri="{FF2B5EF4-FFF2-40B4-BE49-F238E27FC236}">
                    <a16:creationId xmlns:a16="http://schemas.microsoft.com/office/drawing/2014/main" id="{9F3E972A-F380-4081-A8D7-7316C3ED303B}"/>
                  </a:ext>
                </a:extLst>
              </p:cNvPr>
              <p:cNvSpPr txBox="1"/>
              <p:nvPr/>
            </p:nvSpPr>
            <p:spPr>
              <a:xfrm>
                <a:off x="8857860" y="3964304"/>
                <a:ext cx="1099660" cy="256289"/>
              </a:xfrm>
              <a:prstGeom prst="rect">
                <a:avLst/>
              </a:prstGeom>
              <a:noFill/>
            </p:spPr>
            <p:txBody>
              <a:bodyPr wrap="none" lIns="0" tIns="0" rIns="0" bIns="0" rtlCol="0" anchor="t" anchorCtr="0">
                <a:spAutoFit/>
              </a:bodyPr>
              <a:lstStyle/>
              <a:p>
                <a:pPr algn="l">
                  <a:lnSpc>
                    <a:spcPts val="2300"/>
                  </a:lnSpc>
                  <a:spcBef>
                    <a:spcPts val="1150"/>
                  </a:spcBef>
                </a:pPr>
                <a:r>
                  <a:rPr lang="en-US" altLang="zh-CN" sz="1200" dirty="0">
                    <a:solidFill>
                      <a:srgbClr val="FF0000"/>
                    </a:solidFill>
                  </a:rPr>
                  <a:t>mode saturation</a:t>
                </a:r>
                <a:endParaRPr lang="en-US" sz="1200" dirty="0">
                  <a:solidFill>
                    <a:srgbClr val="FF0000"/>
                  </a:solidFill>
                </a:endParaRPr>
              </a:p>
            </p:txBody>
          </p:sp>
        </p:grpSp>
        <p:grpSp>
          <p:nvGrpSpPr>
            <p:cNvPr id="10" name="Group 9">
              <a:extLst>
                <a:ext uri="{FF2B5EF4-FFF2-40B4-BE49-F238E27FC236}">
                  <a16:creationId xmlns:a16="http://schemas.microsoft.com/office/drawing/2014/main" id="{5AA67A34-9242-49DE-9573-90E1676D8BB6}"/>
                </a:ext>
              </a:extLst>
            </p:cNvPr>
            <p:cNvGrpSpPr/>
            <p:nvPr/>
          </p:nvGrpSpPr>
          <p:grpSpPr>
            <a:xfrm>
              <a:off x="10039373" y="3429000"/>
              <a:ext cx="2102499" cy="1583186"/>
              <a:chOff x="10039373" y="3429000"/>
              <a:chExt cx="2102499" cy="1583186"/>
            </a:xfrm>
          </p:grpSpPr>
          <p:pic>
            <p:nvPicPr>
              <p:cNvPr id="7" name="Picture 6">
                <a:extLst>
                  <a:ext uri="{FF2B5EF4-FFF2-40B4-BE49-F238E27FC236}">
                    <a16:creationId xmlns:a16="http://schemas.microsoft.com/office/drawing/2014/main" id="{E8115870-AF9F-4814-A10D-FB27759B5C81}"/>
                  </a:ext>
                </a:extLst>
              </p:cNvPr>
              <p:cNvPicPr>
                <a:picLocks noChangeAspect="1"/>
              </p:cNvPicPr>
              <p:nvPr/>
            </p:nvPicPr>
            <p:blipFill>
              <a:blip r:embed="rId5"/>
              <a:stretch>
                <a:fillRect/>
              </a:stretch>
            </p:blipFill>
            <p:spPr>
              <a:xfrm>
                <a:off x="10039373" y="3429000"/>
                <a:ext cx="2102499" cy="1583186"/>
              </a:xfrm>
              <a:prstGeom prst="rect">
                <a:avLst/>
              </a:prstGeom>
            </p:spPr>
          </p:pic>
          <p:sp>
            <p:nvSpPr>
              <p:cNvPr id="9" name="TextBox 8">
                <a:extLst>
                  <a:ext uri="{FF2B5EF4-FFF2-40B4-BE49-F238E27FC236}">
                    <a16:creationId xmlns:a16="http://schemas.microsoft.com/office/drawing/2014/main" id="{8C16D33C-51B7-4621-B94A-DF89F992FB4E}"/>
                  </a:ext>
                </a:extLst>
              </p:cNvPr>
              <p:cNvSpPr txBox="1"/>
              <p:nvPr/>
            </p:nvSpPr>
            <p:spPr>
              <a:xfrm>
                <a:off x="10836673" y="3606631"/>
                <a:ext cx="1203856" cy="256289"/>
              </a:xfrm>
              <a:prstGeom prst="rect">
                <a:avLst/>
              </a:prstGeom>
              <a:noFill/>
            </p:spPr>
            <p:txBody>
              <a:bodyPr wrap="none" lIns="0" tIns="0" rIns="0" bIns="0" rtlCol="0" anchor="t" anchorCtr="0">
                <a:spAutoFit/>
              </a:bodyPr>
              <a:lstStyle/>
              <a:p>
                <a:pPr algn="l">
                  <a:lnSpc>
                    <a:spcPts val="2300"/>
                  </a:lnSpc>
                  <a:spcBef>
                    <a:spcPts val="1150"/>
                  </a:spcBef>
                </a:pPr>
                <a:r>
                  <a:rPr lang="en-US" altLang="zh-CN" sz="1200" dirty="0">
                    <a:solidFill>
                      <a:srgbClr val="FF0000"/>
                    </a:solidFill>
                  </a:rPr>
                  <a:t>system saturation</a:t>
                </a:r>
                <a:endParaRPr lang="en-US" sz="1200" dirty="0">
                  <a:solidFill>
                    <a:srgbClr val="FF0000"/>
                  </a:solidFill>
                </a:endParaRPr>
              </a:p>
            </p:txBody>
          </p:sp>
        </p:grpSp>
      </p:grpSp>
    </p:spTree>
    <p:extLst>
      <p:ext uri="{BB962C8B-B14F-4D97-AF65-F5344CB8AC3E}">
        <p14:creationId xmlns:p14="http://schemas.microsoft.com/office/powerpoint/2010/main" val="3497410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01">
            <a:hlinkClick r:id="" action="ppaction://media"/>
            <a:extLst>
              <a:ext uri="{FF2B5EF4-FFF2-40B4-BE49-F238E27FC236}">
                <a16:creationId xmlns:a16="http://schemas.microsoft.com/office/drawing/2014/main" id="{5A16619A-C54D-405E-A108-3C271236168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lum contrast="40000"/>
          </a:blip>
          <a:srcRect l="16633" t="3228" r="19737" b="3747"/>
          <a:stretch/>
        </p:blipFill>
        <p:spPr>
          <a:xfrm>
            <a:off x="8836361" y="577685"/>
            <a:ext cx="2268040" cy="2842114"/>
          </a:xfrm>
          <a:prstGeom prst="rect">
            <a:avLst/>
          </a:prstGeom>
          <a:ln w="63500" cap="sq">
            <a:solidFill>
              <a:srgbClr val="FFFFFF"/>
            </a:solidFill>
            <a:prstDash val="solid"/>
            <a:miter lim="800000"/>
          </a:ln>
          <a:effectLst/>
          <a:scene3d>
            <a:camera prst="orthographicFront"/>
            <a:lightRig rig="soft" dir="t"/>
          </a:scene3d>
          <a:sp3d contourW="6350">
            <a:contourClr>
              <a:srgbClr val="000000"/>
            </a:contourClr>
          </a:sp3d>
        </p:spPr>
      </p:pic>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E1F1B321-5FBF-48D5-9227-D477506E3E15}"/>
                  </a:ext>
                </a:extLst>
              </p:cNvPr>
              <p:cNvSpPr>
                <a:spLocks noGrp="1"/>
              </p:cNvSpPr>
              <p:nvPr>
                <p:ph type="body" sz="quarter" idx="17"/>
              </p:nvPr>
            </p:nvSpPr>
            <p:spPr/>
            <p:txBody>
              <a:bodyPr/>
              <a:lstStyle/>
              <a:p>
                <a:pPr marL="465138" lvl="3" indent="-285750"/>
                <a:r>
                  <a:rPr lang="en-US" dirty="0"/>
                  <a:t>Normalization: </a:t>
                </a:r>
                <a14:m>
                  <m:oMath xmlns:m="http://schemas.openxmlformats.org/officeDocument/2006/math">
                    <m:sSup>
                      <m:sSupPr>
                        <m:ctrlPr>
                          <a:rPr lang="en-US" sz="1600" i="1">
                            <a:latin typeface="Cambria Math" panose="02040503050406030204" pitchFamily="18" charset="0"/>
                          </a:rPr>
                        </m:ctrlPr>
                      </m:sSupPr>
                      <m:e>
                        <m:r>
                          <a:rPr lang="en-US" sz="1600" i="1">
                            <a:latin typeface="Cambria Math" panose="02040503050406030204" pitchFamily="18" charset="0"/>
                          </a:rPr>
                          <m:t>𝑡</m:t>
                        </m:r>
                      </m:e>
                      <m:sup>
                        <m:r>
                          <a:rPr lang="en-US" sz="1600" i="1">
                            <a:latin typeface="Cambria Math" panose="02040503050406030204" pitchFamily="18" charset="0"/>
                          </a:rPr>
                          <m:t>′</m:t>
                        </m:r>
                      </m:sup>
                    </m:sSup>
                    <m:r>
                      <a:rPr lang="en-US" sz="1600" i="1">
                        <a:latin typeface="Cambria Math" panose="02040503050406030204" pitchFamily="18" charset="0"/>
                      </a:rPr>
                      <m:t>=</m:t>
                    </m:r>
                    <m:rad>
                      <m:radPr>
                        <m:degHide m:val="on"/>
                        <m:ctrlPr>
                          <a:rPr lang="en-US" sz="1600" i="1">
                            <a:latin typeface="Cambria Math" panose="02040503050406030204" pitchFamily="18" charset="0"/>
                          </a:rPr>
                        </m:ctrlPr>
                      </m:radPr>
                      <m:deg/>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𝜇</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𝑅</m:t>
                                </m:r>
                              </m:sub>
                            </m:sSub>
                          </m:den>
                        </m:f>
                      </m:e>
                    </m:rad>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𝐴</m:t>
                            </m:r>
                          </m:sub>
                        </m:sSub>
                      </m:num>
                      <m:den>
                        <m:r>
                          <a:rPr lang="en-US" sz="1600" i="1">
                            <a:latin typeface="Cambria Math" panose="02040503050406030204" pitchFamily="18" charset="0"/>
                          </a:rPr>
                          <m:t>𝐿</m:t>
                        </m:r>
                      </m:den>
                    </m:f>
                    <m:r>
                      <a:rPr lang="en-US" sz="1600" i="1">
                        <a:latin typeface="Cambria Math" panose="02040503050406030204" pitchFamily="18" charset="0"/>
                      </a:rPr>
                      <m:t>𝑡</m:t>
                    </m:r>
                    <m:r>
                      <a:rPr lang="en-US" sz="1600" i="1">
                        <a:latin typeface="Cambria Math" panose="02040503050406030204" pitchFamily="18" charset="0"/>
                      </a:rPr>
                      <m:t>;</m:t>
                    </m:r>
                    <m:sSup>
                      <m:sSupPr>
                        <m:ctrlPr>
                          <a:rPr lang="en-US" sz="1600" i="1">
                            <a:latin typeface="Cambria Math" panose="02040503050406030204" pitchFamily="18" charset="0"/>
                          </a:rPr>
                        </m:ctrlPr>
                      </m:sSupPr>
                      <m:e>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e>
                      <m:sup>
                        <m:r>
                          <a:rPr lang="en-US" sz="1600" i="1">
                            <a:latin typeface="Cambria Math" panose="02040503050406030204" pitchFamily="18" charset="0"/>
                          </a:rPr>
                          <m:t>′</m:t>
                        </m:r>
                      </m:sup>
                    </m:sSup>
                    <m:r>
                      <a:rPr lang="en-US" sz="1600" i="1">
                        <a:latin typeface="Cambria Math" panose="02040503050406030204" pitchFamily="18" charset="0"/>
                      </a:rPr>
                      <m:t>=</m:t>
                    </m:r>
                    <m:rad>
                      <m:radPr>
                        <m:degHide m:val="on"/>
                        <m:ctrlPr>
                          <a:rPr lang="en-US" sz="1600" i="1">
                            <a:latin typeface="Cambria Math" panose="02040503050406030204" pitchFamily="18" charset="0"/>
                          </a:rPr>
                        </m:ctrlPr>
                      </m:radPr>
                      <m:deg/>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𝑅</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𝜇</m:t>
                                </m:r>
                              </m:sub>
                            </m:sSub>
                          </m:den>
                        </m:f>
                      </m:e>
                    </m:rad>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𝐴</m:t>
                            </m:r>
                          </m:sub>
                        </m:sSub>
                      </m:den>
                    </m:f>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oMath>
                </a14:m>
                <a:endParaRPr lang="en-US" i="1" dirty="0">
                  <a:latin typeface="Cambria Math" panose="02040503050406030204" pitchFamily="18" charset="0"/>
                </a:endParaRPr>
              </a:p>
              <a:p>
                <a:pPr marL="642938" lvl="4" indent="-285750"/>
                <a14:m>
                  <m:oMath xmlns:m="http://schemas.openxmlformats.org/officeDocument/2006/math">
                    <m:f>
                      <m:fPr>
                        <m:ctrlPr>
                          <a:rPr lang="en-US" sz="1600" i="1" smtClean="0">
                            <a:latin typeface="Cambria Math" panose="02040503050406030204" pitchFamily="18" charset="0"/>
                          </a:rPr>
                        </m:ctrlPr>
                      </m:fPr>
                      <m:num>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𝑩</m:t>
                            </m:r>
                          </m:e>
                        </m:acc>
                      </m:num>
                      <m:den>
                        <m:r>
                          <a:rPr lang="en-US" sz="1600" i="1">
                            <a:latin typeface="Cambria Math" panose="02040503050406030204" pitchFamily="18" charset="0"/>
                          </a:rPr>
                          <m:t>𝜕</m:t>
                        </m:r>
                        <m:r>
                          <a:rPr lang="en-US" sz="1600" i="1">
                            <a:latin typeface="Cambria Math" panose="02040503050406030204" pitchFamily="18" charset="0"/>
                          </a:rPr>
                          <m:t>𝑡</m:t>
                        </m:r>
                      </m:den>
                    </m:f>
                    <m:r>
                      <a:rPr lang="en-US" sz="1600" i="1">
                        <a:latin typeface="Cambria Math" panose="02040503050406030204" pitchFamily="18" charset="0"/>
                      </a:rPr>
                      <m:t>=</m:t>
                    </m:r>
                    <m:r>
                      <m:rPr>
                        <m:sty m:val="p"/>
                      </m:rPr>
                      <a:rPr lang="en-US" sz="1600">
                        <a:latin typeface="Cambria Math" panose="02040503050406030204" pitchFamily="18" charset="0"/>
                      </a:rPr>
                      <m:t>∇</m:t>
                    </m:r>
                    <m:r>
                      <a:rPr lang="en-US" sz="1600" i="1">
                        <a:latin typeface="Cambria Math" panose="02040503050406030204" pitchFamily="18" charset="0"/>
                      </a:rPr>
                      <m:t>×</m:t>
                    </m:r>
                    <m:d>
                      <m:dPr>
                        <m:ctrlPr>
                          <a:rPr lang="en-US" sz="1600" i="1">
                            <a:latin typeface="Cambria Math" panose="02040503050406030204" pitchFamily="18" charset="0"/>
                          </a:rPr>
                        </m:ctrlPr>
                      </m:dPr>
                      <m:e>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𝑩</m:t>
                            </m:r>
                          </m:e>
                        </m:acc>
                      </m:e>
                    </m:d>
                    <m:r>
                      <a:rPr lang="en-US" sz="1600" i="1">
                        <a:latin typeface="Cambria Math" panose="02040503050406030204" pitchFamily="18" charset="0"/>
                      </a:rPr>
                      <m:t>−</m:t>
                    </m:r>
                    <m:r>
                      <m:rPr>
                        <m:sty m:val="p"/>
                      </m:rPr>
                      <a:rPr lang="en-US" sz="1600">
                        <a:latin typeface="Cambria Math" panose="02040503050406030204" pitchFamily="18" charset="0"/>
                      </a:rPr>
                      <m:t>∇</m:t>
                    </m:r>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𝐻</m:t>
                            </m:r>
                          </m:e>
                          <m:sup>
                            <m:r>
                              <a:rPr lang="en-US" sz="1600" i="1">
                                <a:solidFill>
                                  <a:srgbClr val="FF0000"/>
                                </a:solidFill>
                                <a:latin typeface="Cambria Math" panose="02040503050406030204" pitchFamily="18" charset="0"/>
                              </a:rPr>
                              <m:t>−1</m:t>
                            </m:r>
                          </m:sup>
                        </m:sSup>
                        <m:d>
                          <m:dPr>
                            <m:ctrlPr>
                              <a:rPr lang="en-US" sz="1600" i="1">
                                <a:latin typeface="Cambria Math" panose="02040503050406030204" pitchFamily="18" charset="0"/>
                              </a:rPr>
                            </m:ctrlPr>
                          </m:dPr>
                          <m:e>
                            <m:r>
                              <m:rPr>
                                <m:sty m:val="p"/>
                              </m:rPr>
                              <a:rPr lang="en-US" sz="1600">
                                <a:latin typeface="Cambria Math" panose="02040503050406030204" pitchFamily="18" charset="0"/>
                              </a:rPr>
                              <m:t>∇</m:t>
                            </m:r>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𝑩</m:t>
                                </m:r>
                              </m:e>
                            </m:acc>
                            <m:r>
                              <a:rPr lang="en-US" sz="1600" i="1">
                                <a:latin typeface="Cambria Math" panose="02040503050406030204" pitchFamily="18" charset="0"/>
                              </a:rPr>
                              <m:t>−</m:t>
                            </m:r>
                            <m:acc>
                              <m:accPr>
                                <m:chr m:val="⃗"/>
                                <m:ctrlPr>
                                  <a:rPr lang="en-US" sz="1600" b="1" i="1">
                                    <a:latin typeface="Cambria Math" panose="02040503050406030204" pitchFamily="18" charset="0"/>
                                  </a:rPr>
                                </m:ctrlPr>
                              </m:accPr>
                              <m:e>
                                <m:sSub>
                                  <m:sSubPr>
                                    <m:ctrlPr>
                                      <a:rPr lang="en-US" sz="1600" b="1" i="1">
                                        <a:latin typeface="Cambria Math" panose="02040503050406030204" pitchFamily="18" charset="0"/>
                                      </a:rPr>
                                    </m:ctrlPr>
                                  </m:sSubPr>
                                  <m:e>
                                    <m:r>
                                      <a:rPr lang="en-US" sz="1600" b="1" i="1">
                                        <a:latin typeface="Cambria Math" panose="02040503050406030204" pitchFamily="18" charset="0"/>
                                      </a:rPr>
                                      <m:t>𝑺</m:t>
                                    </m:r>
                                  </m:e>
                                  <m:sub>
                                    <m:r>
                                      <a:rPr lang="en-US" sz="1600" b="1" i="1">
                                        <a:latin typeface="Cambria Math" panose="02040503050406030204" pitchFamily="18" charset="0"/>
                                      </a:rPr>
                                      <m:t>𝒋</m:t>
                                    </m:r>
                                  </m:sub>
                                </m:sSub>
                              </m:e>
                            </m:acc>
                          </m:e>
                        </m:d>
                        <m:r>
                          <a:rPr lang="en-US" sz="1600" i="1">
                            <a:latin typeface="Cambria Math" panose="02040503050406030204" pitchFamily="18" charset="0"/>
                          </a:rPr>
                          <m:t>⋅</m:t>
                        </m:r>
                        <m:acc>
                          <m:accPr>
                            <m:chr m:val="̂"/>
                            <m:ctrlPr>
                              <a:rPr lang="en-US" sz="1600" i="1">
                                <a:latin typeface="Cambria Math" panose="02040503050406030204" pitchFamily="18" charset="0"/>
                              </a:rPr>
                            </m:ctrlPr>
                          </m:accPr>
                          <m:e>
                            <m:r>
                              <a:rPr lang="en-US" sz="1600" i="1">
                                <a:latin typeface="Cambria Math" panose="02040503050406030204" pitchFamily="18" charset="0"/>
                              </a:rPr>
                              <m:t>𝜑</m:t>
                            </m:r>
                          </m:e>
                        </m:acc>
                      </m:e>
                    </m:d>
                  </m:oMath>
                </a14:m>
                <a:endParaRPr lang="en-US" sz="1600" dirty="0"/>
              </a:p>
              <a:p>
                <a:pPr marL="642938" lvl="4" indent="-285750"/>
                <a14:m>
                  <m:oMath xmlns:m="http://schemas.openxmlformats.org/officeDocument/2006/math">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𝑃</m:t>
                        </m:r>
                      </m:e>
                      <m:sup>
                        <m:r>
                          <a:rPr lang="en-US" sz="1600" i="1">
                            <a:solidFill>
                              <a:srgbClr val="FF0000"/>
                            </a:solidFill>
                            <a:latin typeface="Cambria Math" panose="02040503050406030204" pitchFamily="18" charset="0"/>
                          </a:rPr>
                          <m:t>−1</m:t>
                        </m:r>
                      </m:sup>
                    </m:sSup>
                    <m:d>
                      <m:dPr>
                        <m:ctrlPr>
                          <a:rPr lang="en-US" sz="1600" i="1">
                            <a:latin typeface="Cambria Math" panose="02040503050406030204" pitchFamily="18" charset="0"/>
                          </a:rPr>
                        </m:ctrlPr>
                      </m:dPr>
                      <m:e>
                        <m:f>
                          <m:fPr>
                            <m:ctrlPr>
                              <a:rPr lang="en-US" sz="1600" i="1">
                                <a:latin typeface="Cambria Math" panose="02040503050406030204" pitchFamily="18" charset="0"/>
                              </a:rPr>
                            </m:ctrlPr>
                          </m:fPr>
                          <m:num>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num>
                          <m:den>
                            <m:r>
                              <a:rPr lang="en-US" sz="1600" i="1">
                                <a:latin typeface="Cambria Math" panose="02040503050406030204" pitchFamily="18" charset="0"/>
                              </a:rPr>
                              <m:t>𝜕</m:t>
                            </m:r>
                            <m:r>
                              <a:rPr lang="en-US" sz="1600" i="1">
                                <a:latin typeface="Cambria Math" panose="02040503050406030204" pitchFamily="18" charset="0"/>
                              </a:rPr>
                              <m:t>𝑡</m:t>
                            </m:r>
                          </m:den>
                        </m:f>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r>
                          <a:rPr lang="en-US" sz="1600" i="1">
                            <a:latin typeface="Cambria Math" panose="02040503050406030204" pitchFamily="18" charset="0"/>
                          </a:rPr>
                          <m:t>⋅</m:t>
                        </m:r>
                        <m:r>
                          <m:rPr>
                            <m:sty m:val="p"/>
                          </m:rPr>
                          <a:rPr lang="en-US" sz="1600">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e>
                    </m:d>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r>
                          <a:rPr lang="en-US" sz="1600" i="1">
                            <a:latin typeface="Cambria Math" panose="02040503050406030204" pitchFamily="18" charset="0"/>
                          </a:rPr>
                          <m:t>𝜌</m:t>
                        </m:r>
                      </m:den>
                    </m:f>
                    <m:d>
                      <m:dPr>
                        <m:begChr m:val="["/>
                        <m:endChr m:val="]"/>
                        <m:ctrlPr>
                          <a:rPr lang="en-US" sz="1600" i="1">
                            <a:latin typeface="Cambria Math" panose="02040503050406030204" pitchFamily="18" charset="0"/>
                          </a:rPr>
                        </m:ctrlPr>
                      </m:dPr>
                      <m:e>
                        <m:d>
                          <m:dPr>
                            <m:ctrlPr>
                              <a:rPr lang="en-US" sz="1600" i="1">
                                <a:latin typeface="Cambria Math" panose="02040503050406030204" pitchFamily="18" charset="0"/>
                              </a:rPr>
                            </m:ctrlPr>
                          </m:dPr>
                          <m:e>
                            <m:r>
                              <m:rPr>
                                <m:sty m:val="p"/>
                              </m:rPr>
                              <a:rPr lang="en-US" sz="1600">
                                <a:latin typeface="Cambria Math" panose="02040503050406030204" pitchFamily="18" charset="0"/>
                              </a:rPr>
                              <m:t>∇</m:t>
                            </m:r>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𝑩</m:t>
                                </m:r>
                              </m:e>
                            </m:acc>
                            <m:r>
                              <a:rPr lang="en-US" sz="1600" i="1">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𝑩</m:t>
                                </m:r>
                              </m:e>
                            </m:acc>
                            <m:r>
                              <a:rPr lang="en-US" sz="1600" i="1">
                                <a:latin typeface="Cambria Math" panose="02040503050406030204" pitchFamily="18" charset="0"/>
                              </a:rPr>
                              <m:t>−</m:t>
                            </m:r>
                            <m:r>
                              <m:rPr>
                                <m:sty m:val="p"/>
                              </m:rPr>
                              <a:rPr lang="en-US" sz="1600">
                                <a:latin typeface="Cambria Math" panose="02040503050406030204" pitchFamily="18" charset="0"/>
                              </a:rPr>
                              <m:t>∇</m:t>
                            </m:r>
                            <m:r>
                              <a:rPr lang="en-US" sz="1600" i="1">
                                <a:latin typeface="Cambria Math" panose="02040503050406030204" pitchFamily="18" charset="0"/>
                              </a:rPr>
                              <m:t>𝑝</m:t>
                            </m:r>
                          </m:e>
                        </m:d>
                        <m:r>
                          <a:rPr lang="en-US" sz="1600" i="1">
                            <a:latin typeface="Cambria Math" panose="02040503050406030204" pitchFamily="18" charset="0"/>
                          </a:rPr>
                          <m:t>+</m:t>
                        </m:r>
                        <m:r>
                          <m:rPr>
                            <m:sty m:val="p"/>
                          </m:rPr>
                          <a:rPr lang="en-US" sz="1600">
                            <a:latin typeface="Cambria Math" panose="02040503050406030204" pitchFamily="18" charset="0"/>
                          </a:rPr>
                          <m:t>∇</m:t>
                        </m:r>
                        <m:r>
                          <a:rPr lang="en-US" sz="1600" i="1">
                            <a:latin typeface="Cambria Math" panose="02040503050406030204" pitchFamily="18" charset="0"/>
                          </a:rPr>
                          <m:t>⋅</m:t>
                        </m:r>
                        <m:d>
                          <m:dPr>
                            <m:ctrlPr>
                              <a:rPr lang="en-US" sz="1600" i="1">
                                <a:latin typeface="Cambria Math" panose="02040503050406030204" pitchFamily="18" charset="0"/>
                              </a:rPr>
                            </m:ctrlPr>
                          </m:dPr>
                          <m:e>
                            <m:sSup>
                              <m:sSupPr>
                                <m:ctrlPr>
                                  <a:rPr lang="en-US" sz="1600" i="1">
                                    <a:solidFill>
                                      <a:srgbClr val="FF0000"/>
                                    </a:solidFill>
                                    <a:latin typeface="Cambria Math" panose="02040503050406030204" pitchFamily="18" charset="0"/>
                                  </a:rPr>
                                </m:ctrlPr>
                              </m:sSupPr>
                              <m:e>
                                <m:r>
                                  <a:rPr lang="en-US" sz="1600" i="1">
                                    <a:solidFill>
                                      <a:srgbClr val="FF0000"/>
                                    </a:solidFill>
                                    <a:latin typeface="Cambria Math" panose="02040503050406030204" pitchFamily="18" charset="0"/>
                                  </a:rPr>
                                  <m:t>𝐻</m:t>
                                </m:r>
                              </m:e>
                              <m:sup>
                                <m:r>
                                  <a:rPr lang="en-US" sz="1600" i="1">
                                    <a:solidFill>
                                      <a:srgbClr val="FF0000"/>
                                    </a:solidFill>
                                    <a:latin typeface="Cambria Math" panose="02040503050406030204" pitchFamily="18" charset="0"/>
                                  </a:rPr>
                                  <m:t>−1</m:t>
                                </m:r>
                              </m:sup>
                            </m:sSup>
                            <m:r>
                              <m:rPr>
                                <m:sty m:val="p"/>
                              </m:rPr>
                              <a:rPr lang="en-US" sz="1600">
                                <a:latin typeface="Cambria Math" panose="02040503050406030204" pitchFamily="18" charset="0"/>
                              </a:rPr>
                              <m:t>∇</m:t>
                            </m:r>
                            <m:acc>
                              <m:accPr>
                                <m:chr m:val="⃗"/>
                                <m:ctrlPr>
                                  <a:rPr lang="en-US" sz="1600" b="1" i="1">
                                    <a:latin typeface="Cambria Math" panose="02040503050406030204" pitchFamily="18" charset="0"/>
                                  </a:rPr>
                                </m:ctrlPr>
                              </m:accPr>
                              <m:e>
                                <m:r>
                                  <a:rPr lang="en-US" sz="1600" b="1" i="1">
                                    <a:latin typeface="Cambria Math" panose="02040503050406030204" pitchFamily="18" charset="0"/>
                                  </a:rPr>
                                  <m:t>𝒗</m:t>
                                </m:r>
                              </m:e>
                            </m:acc>
                          </m:e>
                        </m:d>
                      </m:e>
                    </m:d>
                  </m:oMath>
                </a14:m>
                <a:endParaRPr lang="en-US" dirty="0"/>
              </a:p>
              <a:p>
                <a:pPr marL="465138" lvl="3" indent="-285750"/>
                <a:r>
                  <a:rPr lang="en-US" altLang="zh-CN" dirty="0"/>
                  <a:t>Changing Hartmann and magnetic Prandtl numbers by scanning viscosity and resistivity;</a:t>
                </a:r>
                <a:endParaRPr lang="en-US" dirty="0"/>
              </a:p>
              <a:p>
                <a:pPr marL="642938" lvl="4" indent="-285750"/>
                <a14:m>
                  <m:oMath xmlns:m="http://schemas.openxmlformats.org/officeDocument/2006/math">
                    <m:r>
                      <a:rPr lang="en-US" sz="1600" i="1">
                        <a:solidFill>
                          <a:srgbClr val="FF0000"/>
                        </a:solidFill>
                        <a:latin typeface="Cambria Math" panose="02040503050406030204" pitchFamily="18" charset="0"/>
                      </a:rPr>
                      <m:t>𝐻</m:t>
                    </m:r>
                    <m:r>
                      <a:rPr lang="en-US" sz="1600" i="1" smtClean="0">
                        <a:latin typeface="Cambria Math" panose="02040503050406030204" pitchFamily="18" charset="0"/>
                      </a:rPr>
                      <m:t>=</m:t>
                    </m:r>
                    <m:sSup>
                      <m:sSupPr>
                        <m:ctrlPr>
                          <a:rPr lang="en-US" sz="1600" i="1" smtClean="0">
                            <a:latin typeface="Cambria Math" panose="02040503050406030204" pitchFamily="18" charset="0"/>
                          </a:rPr>
                        </m:ctrlPr>
                      </m:sSupPr>
                      <m:e>
                        <m:d>
                          <m:dPr>
                            <m:ctrlPr>
                              <a:rPr lang="en-US" sz="1600" i="1" smtClean="0">
                                <a:latin typeface="Cambria Math" panose="02040503050406030204" pitchFamily="18" charset="0"/>
                              </a:rPr>
                            </m:ctrlPr>
                          </m:dPr>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𝐴</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𝑅</m:t>
                                    </m:r>
                                  </m:sub>
                                </m:sSub>
                              </m:den>
                            </m:f>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𝐴</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𝜇</m:t>
                                    </m:r>
                                  </m:sub>
                                </m:sSub>
                              </m:den>
                            </m:f>
                          </m:e>
                        </m:d>
                      </m:e>
                      <m:sup>
                        <m:r>
                          <a:rPr lang="en-US" sz="1600" i="1">
                            <a:latin typeface="Cambria Math" panose="02040503050406030204" pitchFamily="18" charset="0"/>
                          </a:rPr>
                          <m:t>−1/2</m:t>
                        </m:r>
                      </m:sup>
                    </m:sSup>
                    <m:r>
                      <a:rPr lang="en-US" sz="1600" i="1">
                        <a:latin typeface="Cambria Math" panose="02040503050406030204" pitchFamily="18" charset="0"/>
                      </a:rPr>
                      <m:t>=</m:t>
                    </m:r>
                    <m:rad>
                      <m:radPr>
                        <m:degHide m:val="on"/>
                        <m:ctrlPr>
                          <a:rPr lang="en-US" sz="1600" i="1">
                            <a:latin typeface="Cambria Math" panose="02040503050406030204" pitchFamily="18" charset="0"/>
                          </a:rPr>
                        </m:ctrlPr>
                      </m:radPr>
                      <m:deg/>
                      <m:e>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0</m:t>
                                </m:r>
                              </m:sub>
                            </m:sSub>
                          </m:num>
                          <m:den>
                            <m:r>
                              <a:rPr lang="en-US" sz="1600" i="1">
                                <a:latin typeface="Cambria Math" panose="02040503050406030204" pitchFamily="18" charset="0"/>
                              </a:rPr>
                              <m:t>𝜂𝜇</m:t>
                            </m:r>
                          </m:den>
                        </m:f>
                      </m:e>
                    </m:rad>
                    <m:r>
                      <a:rPr lang="en-US" sz="1600" i="1">
                        <a:latin typeface="Cambria Math" panose="02040503050406030204" pitchFamily="18" charset="0"/>
                      </a:rPr>
                      <m:t>𝐿</m:t>
                    </m:r>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𝐴</m:t>
                        </m:r>
                      </m:sub>
                    </m:sSub>
                    <m:r>
                      <a:rPr lang="en-US" sz="1600" i="1">
                        <a:latin typeface="Cambria Math" panose="02040503050406030204" pitchFamily="18" charset="0"/>
                      </a:rPr>
                      <m:t>;</m:t>
                    </m:r>
                    <m:r>
                      <a:rPr lang="en-US" sz="1600" i="1">
                        <a:solidFill>
                          <a:srgbClr val="FF0000"/>
                        </a:solidFill>
                        <a:latin typeface="Cambria Math" panose="02040503050406030204" pitchFamily="18" charset="0"/>
                      </a:rPr>
                      <m:t>𝑃</m:t>
                    </m:r>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𝑅</m:t>
                            </m:r>
                          </m:sub>
                        </m:sSub>
                      </m:num>
                      <m:den>
                        <m:sSub>
                          <m:sSubPr>
                            <m:ctrlPr>
                              <a:rPr lang="en-US" sz="1600" i="1">
                                <a:latin typeface="Cambria Math" panose="02040503050406030204" pitchFamily="18" charset="0"/>
                              </a:rPr>
                            </m:ctrlPr>
                          </m:sSubPr>
                          <m:e>
                            <m:r>
                              <a:rPr lang="en-US" sz="1600" i="1">
                                <a:latin typeface="Cambria Math" panose="02040503050406030204" pitchFamily="18" charset="0"/>
                              </a:rPr>
                              <m:t>𝜏</m:t>
                            </m:r>
                          </m:e>
                          <m:sub>
                            <m:r>
                              <a:rPr lang="en-US" sz="1600" i="1">
                                <a:latin typeface="Cambria Math" panose="02040503050406030204" pitchFamily="18" charset="0"/>
                              </a:rPr>
                              <m:t>𝜇</m:t>
                            </m:r>
                          </m:sub>
                        </m:sSub>
                      </m:den>
                    </m:f>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𝜇</m:t>
                            </m:r>
                          </m:e>
                          <m:sub>
                            <m:r>
                              <a:rPr lang="en-US" sz="1600" i="1">
                                <a:latin typeface="Cambria Math" panose="02040503050406030204" pitchFamily="18" charset="0"/>
                              </a:rPr>
                              <m:t>0</m:t>
                            </m:r>
                          </m:sub>
                        </m:sSub>
                        <m:r>
                          <a:rPr lang="en-US" sz="1600" i="1">
                            <a:latin typeface="Cambria Math" panose="02040503050406030204" pitchFamily="18" charset="0"/>
                          </a:rPr>
                          <m:t>𝜇</m:t>
                        </m:r>
                      </m:num>
                      <m:den>
                        <m:r>
                          <a:rPr lang="en-US" sz="1600" i="1">
                            <a:latin typeface="Cambria Math" panose="02040503050406030204" pitchFamily="18" charset="0"/>
                          </a:rPr>
                          <m:t>𝜂</m:t>
                        </m:r>
                      </m:den>
                    </m:f>
                  </m:oMath>
                </a14:m>
                <a:r>
                  <a:rPr lang="en-US" sz="1600" dirty="0"/>
                  <a:t>;</a:t>
                </a:r>
              </a:p>
              <a:p>
                <a:pPr marL="465138" lvl="3" indent="-285750"/>
                <a:r>
                  <a:rPr lang="en-US" dirty="0">
                    <a:solidFill>
                      <a:srgbClr val="FF0000"/>
                    </a:solidFill>
                  </a:rPr>
                  <a:t>4 different states </a:t>
                </a:r>
                <a:r>
                  <a:rPr lang="en-US" dirty="0"/>
                  <a:t>at different Hartmann numbers;</a:t>
                </a:r>
              </a:p>
              <a:p>
                <a:pPr marL="285750" indent="-285750">
                  <a:buFont typeface="Arial" panose="020B0604020202020204" pitchFamily="34" charset="0"/>
                  <a:buChar char="•"/>
                </a:pPr>
                <a:endParaRPr lang="en-US" dirty="0"/>
              </a:p>
            </p:txBody>
          </p:sp>
        </mc:Choice>
        <mc:Fallback xmlns="">
          <p:sp>
            <p:nvSpPr>
              <p:cNvPr id="2" name="Text Placeholder 1">
                <a:extLst>
                  <a:ext uri="{FF2B5EF4-FFF2-40B4-BE49-F238E27FC236}">
                    <a16:creationId xmlns:a16="http://schemas.microsoft.com/office/drawing/2014/main" id="{E1F1B321-5FBF-48D5-9227-D477506E3E15}"/>
                  </a:ext>
                </a:extLst>
              </p:cNvPr>
              <p:cNvSpPr>
                <a:spLocks noGrp="1" noRot="1" noChangeAspect="1" noMove="1" noResize="1" noEditPoints="1" noAdjustHandles="1" noChangeArrowheads="1" noChangeShapeType="1" noTextEdit="1"/>
              </p:cNvSpPr>
              <p:nvPr>
                <p:ph type="body" sz="quarter" idx="17"/>
              </p:nvPr>
            </p:nvSpPr>
            <p:spPr>
              <a:blipFill>
                <a:blip r:embed="rId5"/>
                <a:stretch>
                  <a:fillRect/>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AAA41475-11B3-4881-9AF3-EC7B543DB94D}"/>
              </a:ext>
            </a:extLst>
          </p:cNvPr>
          <p:cNvSpPr>
            <a:spLocks noGrp="1"/>
          </p:cNvSpPr>
          <p:nvPr>
            <p:ph type="title"/>
          </p:nvPr>
        </p:nvSpPr>
        <p:spPr/>
        <p:txBody>
          <a:bodyPr/>
          <a:lstStyle/>
          <a:p>
            <a:r>
              <a:rPr lang="en-US" dirty="0"/>
              <a:t>On the reduced model (s</a:t>
            </a:r>
            <a:r>
              <a:rPr lang="en-US" altLang="zh-CN" dirty="0"/>
              <a:t>can viscosity and resistivity</a:t>
            </a:r>
            <a:r>
              <a:rPr lang="en-US" dirty="0"/>
              <a:t>)</a:t>
            </a:r>
            <a:br>
              <a:rPr lang="en-US" dirty="0"/>
            </a:br>
            <a:endParaRPr lang="en-US" dirty="0"/>
          </a:p>
        </p:txBody>
      </p:sp>
      <p:grpSp>
        <p:nvGrpSpPr>
          <p:cNvPr id="18" name="Group 17">
            <a:extLst>
              <a:ext uri="{FF2B5EF4-FFF2-40B4-BE49-F238E27FC236}">
                <a16:creationId xmlns:a16="http://schemas.microsoft.com/office/drawing/2014/main" id="{B3800051-BBFA-4429-A1FF-F566F393F3B4}"/>
              </a:ext>
            </a:extLst>
          </p:cNvPr>
          <p:cNvGrpSpPr/>
          <p:nvPr/>
        </p:nvGrpSpPr>
        <p:grpSpPr>
          <a:xfrm>
            <a:off x="51703" y="5152410"/>
            <a:ext cx="2970469" cy="1414215"/>
            <a:chOff x="51703" y="4862340"/>
            <a:chExt cx="2970469" cy="1414215"/>
          </a:xfrm>
        </p:grpSpPr>
        <p:pic>
          <p:nvPicPr>
            <p:cNvPr id="8" name="Picture 7">
              <a:extLst>
                <a:ext uri="{FF2B5EF4-FFF2-40B4-BE49-F238E27FC236}">
                  <a16:creationId xmlns:a16="http://schemas.microsoft.com/office/drawing/2014/main" id="{3B018A00-F802-4E62-8942-59A3D3E3E9E7}"/>
                </a:ext>
              </a:extLst>
            </p:cNvPr>
            <p:cNvPicPr>
              <a:picLocks noChangeAspect="1"/>
            </p:cNvPicPr>
            <p:nvPr/>
          </p:nvPicPr>
          <p:blipFill>
            <a:blip r:embed="rId6"/>
            <a:stretch>
              <a:fillRect/>
            </a:stretch>
          </p:blipFill>
          <p:spPr>
            <a:xfrm>
              <a:off x="51703" y="4862340"/>
              <a:ext cx="2970469" cy="1414215"/>
            </a:xfrm>
            <a:prstGeom prst="rect">
              <a:avLst/>
            </a:prstGeom>
          </p:spPr>
        </p:pic>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27819C3C-A7FD-4E2A-A157-F3E61873D5C2}"/>
                    </a:ext>
                  </a:extLst>
                </p:cNvPr>
                <p:cNvSpPr/>
                <p:nvPr/>
              </p:nvSpPr>
              <p:spPr>
                <a:xfrm>
                  <a:off x="506375" y="5144546"/>
                  <a:ext cx="2248730" cy="648447"/>
                </a:xfrm>
                <a:prstGeom prst="rect">
                  <a:avLst/>
                </a:prstGeom>
              </p:spPr>
              <p:txBody>
                <a:bodyPr wrap="square">
                  <a:spAutoFit/>
                </a:bodyPr>
                <a:lstStyle/>
                <a:p>
                  <a:pPr marL="171450" indent="-171450">
                    <a:buFont typeface="Arial" panose="020B0604020202020204" pitchFamily="34" charset="0"/>
                    <a:buChar char="•"/>
                  </a:pPr>
                  <a14:m>
                    <m:oMath xmlns:m="http://schemas.openxmlformats.org/officeDocument/2006/math">
                      <m:r>
                        <a:rPr lang="en-US" sz="1200" i="1" smtClean="0">
                          <a:latin typeface="Cambria Math" panose="02040503050406030204" pitchFamily="18" charset="0"/>
                        </a:rPr>
                        <m:t>𝑃</m:t>
                      </m:r>
                      <m:r>
                        <a:rPr lang="en-US" sz="1200" i="1" smtClean="0">
                          <a:latin typeface="Cambria Math" panose="02040503050406030204" pitchFamily="18" charset="0"/>
                        </a:rPr>
                        <m:t>=1400;</m:t>
                      </m:r>
                    </m:oMath>
                  </a14:m>
                  <a:endParaRPr lang="en-US" sz="1200" i="1" dirty="0">
                    <a:latin typeface="Cambria Math" panose="02040503050406030204" pitchFamily="18" charset="0"/>
                  </a:endParaRPr>
                </a:p>
                <a:p>
                  <a:pPr marL="171450" indent="-171450">
                    <a:buFont typeface="Arial" panose="020B0604020202020204" pitchFamily="34" charset="0"/>
                    <a:buChar char="•"/>
                  </a:pPr>
                  <a14:m>
                    <m:oMath xmlns:m="http://schemas.openxmlformats.org/officeDocument/2006/math">
                      <m:r>
                        <a:rPr lang="en-US" sz="1200" i="1">
                          <a:latin typeface="Cambria Math" panose="02040503050406030204" pitchFamily="18" charset="0"/>
                        </a:rPr>
                        <m:t>𝐻</m:t>
                      </m:r>
                      <m:r>
                        <a:rPr lang="en-US" sz="1200" i="1">
                          <a:latin typeface="Cambria Math" panose="02040503050406030204" pitchFamily="18" charset="0"/>
                        </a:rPr>
                        <m:t>=7.90×</m:t>
                      </m:r>
                      <m:sSup>
                        <m:sSupPr>
                          <m:ctrlPr>
                            <a:rPr lang="en-US" sz="1200" i="1">
                              <a:solidFill>
                                <a:srgbClr val="FF0000"/>
                              </a:solidFill>
                              <a:latin typeface="Cambria Math" panose="02040503050406030204" pitchFamily="18" charset="0"/>
                            </a:rPr>
                          </m:ctrlPr>
                        </m:sSupPr>
                        <m:e>
                          <m:r>
                            <a:rPr lang="en-US" sz="1200" i="1">
                              <a:solidFill>
                                <a:srgbClr val="FF0000"/>
                              </a:solidFill>
                              <a:latin typeface="Cambria Math" panose="02040503050406030204" pitchFamily="18" charset="0"/>
                            </a:rPr>
                            <m:t>10</m:t>
                          </m:r>
                        </m:e>
                        <m:sup>
                          <m:r>
                            <a:rPr lang="en-US" sz="1200" i="1">
                              <a:solidFill>
                                <a:srgbClr val="FF0000"/>
                              </a:solidFill>
                              <a:latin typeface="Cambria Math" panose="02040503050406030204" pitchFamily="18" charset="0"/>
                            </a:rPr>
                            <m:t>5</m:t>
                          </m:r>
                        </m:sup>
                      </m:sSup>
                      <m:r>
                        <a:rPr lang="en-US" sz="1200" i="1">
                          <a:solidFill>
                            <a:srgbClr val="FF0000"/>
                          </a:solidFill>
                          <a:latin typeface="Cambria Math" panose="02040503050406030204" pitchFamily="18" charset="0"/>
                        </a:rPr>
                        <m:t> </m:t>
                      </m:r>
                      <m:d>
                        <m:dPr>
                          <m:ctrlPr>
                            <a:rPr lang="en-US" sz="1200" i="1">
                              <a:latin typeface="Cambria Math" panose="02040503050406030204" pitchFamily="18" charset="0"/>
                            </a:rPr>
                          </m:ctrlPr>
                        </m:dPr>
                        <m:e>
                          <m:r>
                            <a:rPr lang="en-US" sz="1200" i="1">
                              <a:latin typeface="Cambria Math" panose="02040503050406030204" pitchFamily="18" charset="0"/>
                            </a:rPr>
                            <m:t>𝐿</m:t>
                          </m:r>
                          <m:r>
                            <a:rPr lang="en-US" sz="1200" i="1">
                              <a:latin typeface="Cambria Math" panose="02040503050406030204" pitchFamily="18" charset="0"/>
                            </a:rPr>
                            <m:t>=0.1</m:t>
                          </m:r>
                          <m:r>
                            <m:rPr>
                              <m:sty m:val="p"/>
                            </m:rPr>
                            <a:rPr lang="en-US" sz="1200">
                              <a:latin typeface="Cambria Math" panose="02040503050406030204" pitchFamily="18" charset="0"/>
                            </a:rPr>
                            <m:t>m</m:t>
                          </m:r>
                        </m:e>
                      </m:d>
                    </m:oMath>
                  </a14:m>
                  <a:r>
                    <a:rPr lang="en-US" sz="1200" dirty="0"/>
                    <a:t>;</a:t>
                  </a:r>
                </a:p>
                <a:p>
                  <a:pPr marL="171450" indent="-171450">
                    <a:buFont typeface="Arial" panose="020B0604020202020204" pitchFamily="34" charset="0"/>
                    <a:buChar char="•"/>
                  </a:pPr>
                  <a:r>
                    <a:rPr lang="en-US" sz="1200" dirty="0">
                      <a:solidFill>
                        <a:srgbClr val="FF0000"/>
                      </a:solidFill>
                    </a:rPr>
                    <a:t>Flux pumping;</a:t>
                  </a:r>
                </a:p>
              </p:txBody>
            </p:sp>
          </mc:Choice>
          <mc:Fallback xmlns="">
            <p:sp>
              <p:nvSpPr>
                <p:cNvPr id="13" name="Rectangle 12">
                  <a:extLst>
                    <a:ext uri="{FF2B5EF4-FFF2-40B4-BE49-F238E27FC236}">
                      <a16:creationId xmlns:a16="http://schemas.microsoft.com/office/drawing/2014/main" id="{27819C3C-A7FD-4E2A-A157-F3E61873D5C2}"/>
                    </a:ext>
                  </a:extLst>
                </p:cNvPr>
                <p:cNvSpPr>
                  <a:spLocks noRot="1" noChangeAspect="1" noMove="1" noResize="1" noEditPoints="1" noAdjustHandles="1" noChangeArrowheads="1" noChangeShapeType="1" noTextEdit="1"/>
                </p:cNvSpPr>
                <p:nvPr/>
              </p:nvSpPr>
              <p:spPr>
                <a:xfrm>
                  <a:off x="506375" y="5144546"/>
                  <a:ext cx="2248730" cy="648447"/>
                </a:xfrm>
                <a:prstGeom prst="rect">
                  <a:avLst/>
                </a:prstGeom>
                <a:blipFill>
                  <a:blip r:embed="rId8"/>
                  <a:stretch>
                    <a:fillRect b="-5607"/>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8CAE7AAE-A691-48F5-81BB-A54C776D642C}"/>
              </a:ext>
            </a:extLst>
          </p:cNvPr>
          <p:cNvGrpSpPr/>
          <p:nvPr/>
        </p:nvGrpSpPr>
        <p:grpSpPr>
          <a:xfrm>
            <a:off x="3022172" y="5158367"/>
            <a:ext cx="3084972" cy="1457594"/>
            <a:chOff x="3022172" y="4868297"/>
            <a:chExt cx="3084972" cy="1457594"/>
          </a:xfrm>
        </p:grpSpPr>
        <p:pic>
          <p:nvPicPr>
            <p:cNvPr id="9" name="Picture 8">
              <a:extLst>
                <a:ext uri="{FF2B5EF4-FFF2-40B4-BE49-F238E27FC236}">
                  <a16:creationId xmlns:a16="http://schemas.microsoft.com/office/drawing/2014/main" id="{2C2F6662-125A-4728-80C4-2E271620E470}"/>
                </a:ext>
              </a:extLst>
            </p:cNvPr>
            <p:cNvPicPr>
              <a:picLocks noChangeAspect="1"/>
            </p:cNvPicPr>
            <p:nvPr/>
          </p:nvPicPr>
          <p:blipFill>
            <a:blip r:embed="rId9"/>
            <a:stretch>
              <a:fillRect/>
            </a:stretch>
          </p:blipFill>
          <p:spPr>
            <a:xfrm>
              <a:off x="3022172" y="4868297"/>
              <a:ext cx="3084972" cy="1457594"/>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E747332-B6FD-49EB-A2EA-1338800B77E0}"/>
                    </a:ext>
                  </a:extLst>
                </p:cNvPr>
                <p:cNvSpPr/>
                <p:nvPr/>
              </p:nvSpPr>
              <p:spPr>
                <a:xfrm>
                  <a:off x="3588399" y="5468769"/>
                  <a:ext cx="2248730" cy="646331"/>
                </a:xfrm>
                <a:prstGeom prst="rect">
                  <a:avLst/>
                </a:prstGeom>
              </p:spPr>
              <p:txBody>
                <a:bodyPr wrap="square">
                  <a:spAutoFit/>
                </a:bodyPr>
                <a:lstStyle/>
                <a:p>
                  <a:pPr marL="171450" indent="-171450">
                    <a:buFont typeface="Arial" panose="020B0604020202020204" pitchFamily="34" charset="0"/>
                    <a:buChar char="•"/>
                  </a:pPr>
                  <a14:m>
                    <m:oMath xmlns:m="http://schemas.openxmlformats.org/officeDocument/2006/math">
                      <m:r>
                        <a:rPr lang="en-US" sz="1200" i="1" smtClean="0">
                          <a:latin typeface="Cambria Math" panose="02040503050406030204" pitchFamily="18" charset="0"/>
                        </a:rPr>
                        <m:t>𝑃</m:t>
                      </m:r>
                      <m:r>
                        <a:rPr lang="en-US" sz="1200" i="1" smtClean="0">
                          <a:latin typeface="Cambria Math" panose="02040503050406030204" pitchFamily="18" charset="0"/>
                        </a:rPr>
                        <m:t>=1400;</m:t>
                      </m:r>
                    </m:oMath>
                  </a14:m>
                  <a:endParaRPr lang="en-US" sz="1200" i="1" dirty="0">
                    <a:latin typeface="Cambria Math" panose="02040503050406030204" pitchFamily="18" charset="0"/>
                  </a:endParaRPr>
                </a:p>
                <a:p>
                  <a:pPr marL="171450" indent="-171450">
                    <a:buFont typeface="Arial" panose="020B0604020202020204" pitchFamily="34" charset="0"/>
                    <a:buChar char="•"/>
                  </a:pPr>
                  <a14:m>
                    <m:oMath xmlns:m="http://schemas.openxmlformats.org/officeDocument/2006/math">
                      <m:r>
                        <a:rPr lang="en-US" sz="1200" i="1">
                          <a:latin typeface="Cambria Math" panose="02040503050406030204" pitchFamily="18" charset="0"/>
                        </a:rPr>
                        <m:t>𝐻</m:t>
                      </m:r>
                      <m:r>
                        <a:rPr lang="en-US" sz="1200" i="1">
                          <a:latin typeface="Cambria Math" panose="02040503050406030204" pitchFamily="18" charset="0"/>
                        </a:rPr>
                        <m:t>=7.90×</m:t>
                      </m:r>
                      <m:sSup>
                        <m:sSupPr>
                          <m:ctrlPr>
                            <a:rPr lang="en-US" sz="1200" i="1">
                              <a:solidFill>
                                <a:srgbClr val="FF0000"/>
                              </a:solidFill>
                              <a:latin typeface="Cambria Math" panose="02040503050406030204" pitchFamily="18" charset="0"/>
                            </a:rPr>
                          </m:ctrlPr>
                        </m:sSupPr>
                        <m:e>
                          <m:r>
                            <a:rPr lang="en-US" sz="1200" i="1">
                              <a:solidFill>
                                <a:srgbClr val="FF0000"/>
                              </a:solidFill>
                              <a:latin typeface="Cambria Math" panose="02040503050406030204" pitchFamily="18" charset="0"/>
                            </a:rPr>
                            <m:t>10</m:t>
                          </m:r>
                        </m:e>
                        <m:sup>
                          <m:r>
                            <a:rPr lang="en-US" sz="1200" b="0" i="1" smtClean="0">
                              <a:solidFill>
                                <a:srgbClr val="FF0000"/>
                              </a:solidFill>
                              <a:latin typeface="Cambria Math" panose="02040503050406030204" pitchFamily="18" charset="0"/>
                            </a:rPr>
                            <m:t>4</m:t>
                          </m:r>
                        </m:sup>
                      </m:sSup>
                      <m:r>
                        <a:rPr lang="en-US" sz="1200" i="1">
                          <a:solidFill>
                            <a:srgbClr val="FF0000"/>
                          </a:solidFill>
                          <a:latin typeface="Cambria Math" panose="02040503050406030204" pitchFamily="18" charset="0"/>
                        </a:rPr>
                        <m:t> </m:t>
                      </m:r>
                      <m:r>
                        <a:rPr lang="en-US" sz="1200" i="1">
                          <a:latin typeface="Cambria Math" panose="02040503050406030204" pitchFamily="18" charset="0"/>
                        </a:rPr>
                        <m:t>(</m:t>
                      </m:r>
                      <m:r>
                        <a:rPr lang="en-US" sz="1200" i="1">
                          <a:latin typeface="Cambria Math" panose="02040503050406030204" pitchFamily="18" charset="0"/>
                        </a:rPr>
                        <m:t>𝐿</m:t>
                      </m:r>
                      <m:r>
                        <a:rPr lang="en-US" sz="1200" i="1">
                          <a:latin typeface="Cambria Math" panose="02040503050406030204" pitchFamily="18" charset="0"/>
                        </a:rPr>
                        <m:t>=0.1</m:t>
                      </m:r>
                      <m:r>
                        <m:rPr>
                          <m:sty m:val="p"/>
                        </m:rPr>
                        <a:rPr lang="en-US" sz="1200">
                          <a:latin typeface="Cambria Math" panose="02040503050406030204" pitchFamily="18" charset="0"/>
                        </a:rPr>
                        <m:t>m</m:t>
                      </m:r>
                      <m:r>
                        <a:rPr lang="en-US" sz="1200" i="1">
                          <a:latin typeface="Cambria Math" panose="02040503050406030204" pitchFamily="18" charset="0"/>
                        </a:rPr>
                        <m:t>)</m:t>
                      </m:r>
                    </m:oMath>
                  </a14:m>
                  <a:r>
                    <a:rPr lang="en-US" sz="1200" dirty="0"/>
                    <a:t>;</a:t>
                  </a:r>
                </a:p>
                <a:p>
                  <a:pPr marL="171450" indent="-171450">
                    <a:buFont typeface="Arial" panose="020B0604020202020204" pitchFamily="34" charset="0"/>
                    <a:buChar char="•"/>
                  </a:pPr>
                  <a:r>
                    <a:rPr lang="en-US" sz="1200" dirty="0">
                      <a:solidFill>
                        <a:srgbClr val="FF0000"/>
                      </a:solidFill>
                    </a:rPr>
                    <a:t>Sawtooth/kink cycling;</a:t>
                  </a:r>
                </a:p>
              </p:txBody>
            </p:sp>
          </mc:Choice>
          <mc:Fallback xmlns="">
            <p:sp>
              <p:nvSpPr>
                <p:cNvPr id="14" name="Rectangle 13">
                  <a:extLst>
                    <a:ext uri="{FF2B5EF4-FFF2-40B4-BE49-F238E27FC236}">
                      <a16:creationId xmlns:a16="http://schemas.microsoft.com/office/drawing/2014/main" id="{FE747332-B6FD-49EB-A2EA-1338800B77E0}"/>
                    </a:ext>
                  </a:extLst>
                </p:cNvPr>
                <p:cNvSpPr>
                  <a:spLocks noRot="1" noChangeAspect="1" noMove="1" noResize="1" noEditPoints="1" noAdjustHandles="1" noChangeArrowheads="1" noChangeShapeType="1" noTextEdit="1"/>
                </p:cNvSpPr>
                <p:nvPr/>
              </p:nvSpPr>
              <p:spPr>
                <a:xfrm>
                  <a:off x="3588399" y="5468769"/>
                  <a:ext cx="2248730" cy="646331"/>
                </a:xfrm>
                <a:prstGeom prst="rect">
                  <a:avLst/>
                </a:prstGeom>
                <a:blipFill>
                  <a:blip r:embed="rId10"/>
                  <a:stretch>
                    <a:fillRect b="-4673"/>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5E8E54F0-C794-4FD7-94FE-DA3B0FCAEB5F}"/>
              </a:ext>
            </a:extLst>
          </p:cNvPr>
          <p:cNvGrpSpPr/>
          <p:nvPr/>
        </p:nvGrpSpPr>
        <p:grpSpPr>
          <a:xfrm>
            <a:off x="6090178" y="5154592"/>
            <a:ext cx="3091618" cy="1465298"/>
            <a:chOff x="6090178" y="4864522"/>
            <a:chExt cx="3091618" cy="1465298"/>
          </a:xfrm>
        </p:grpSpPr>
        <p:pic>
          <p:nvPicPr>
            <p:cNvPr id="10" name="Picture 9">
              <a:extLst>
                <a:ext uri="{FF2B5EF4-FFF2-40B4-BE49-F238E27FC236}">
                  <a16:creationId xmlns:a16="http://schemas.microsoft.com/office/drawing/2014/main" id="{DF2E6277-4327-4250-918D-8A73DC01062C}"/>
                </a:ext>
              </a:extLst>
            </p:cNvPr>
            <p:cNvPicPr>
              <a:picLocks noChangeAspect="1"/>
            </p:cNvPicPr>
            <p:nvPr/>
          </p:nvPicPr>
          <p:blipFill>
            <a:blip r:embed="rId11"/>
            <a:stretch>
              <a:fillRect/>
            </a:stretch>
          </p:blipFill>
          <p:spPr>
            <a:xfrm>
              <a:off x="6090178" y="4864522"/>
              <a:ext cx="3091618" cy="1465298"/>
            </a:xfrm>
            <a:prstGeom prst="rect">
              <a:avLst/>
            </a:prstGeom>
          </p:spPr>
        </p:pic>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FF874226-248E-4603-BF30-DA524A6A64E0}"/>
                    </a:ext>
                  </a:extLst>
                </p:cNvPr>
                <p:cNvSpPr/>
                <p:nvPr/>
              </p:nvSpPr>
              <p:spPr>
                <a:xfrm>
                  <a:off x="6978167" y="5468769"/>
                  <a:ext cx="2191661" cy="646331"/>
                </a:xfrm>
                <a:prstGeom prst="rect">
                  <a:avLst/>
                </a:prstGeom>
              </p:spPr>
              <p:txBody>
                <a:bodyPr wrap="square">
                  <a:spAutoFit/>
                </a:bodyPr>
                <a:lstStyle/>
                <a:p>
                  <a:pPr marL="171450" indent="-171450">
                    <a:buFont typeface="Arial" panose="020B0604020202020204" pitchFamily="34" charset="0"/>
                    <a:buChar char="•"/>
                  </a:pPr>
                  <a14:m>
                    <m:oMath xmlns:m="http://schemas.openxmlformats.org/officeDocument/2006/math">
                      <m:r>
                        <a:rPr lang="en-US" sz="1200" i="1" smtClean="0">
                          <a:latin typeface="Cambria Math" panose="02040503050406030204" pitchFamily="18" charset="0"/>
                        </a:rPr>
                        <m:t>𝑃</m:t>
                      </m:r>
                      <m:r>
                        <a:rPr lang="en-US" sz="1200" i="1" smtClean="0">
                          <a:latin typeface="Cambria Math" panose="02040503050406030204" pitchFamily="18" charset="0"/>
                        </a:rPr>
                        <m:t>=1400;</m:t>
                      </m:r>
                    </m:oMath>
                  </a14:m>
                  <a:endParaRPr lang="en-US" sz="1200" i="1" dirty="0">
                    <a:latin typeface="Cambria Math" panose="02040503050406030204" pitchFamily="18" charset="0"/>
                  </a:endParaRPr>
                </a:p>
                <a:p>
                  <a:pPr marL="171450" indent="-171450">
                    <a:buFont typeface="Arial" panose="020B0604020202020204" pitchFamily="34" charset="0"/>
                    <a:buChar char="•"/>
                  </a:pPr>
                  <a14:m>
                    <m:oMath xmlns:m="http://schemas.openxmlformats.org/officeDocument/2006/math">
                      <m:r>
                        <a:rPr lang="en-US" sz="1200" i="1">
                          <a:latin typeface="Cambria Math" panose="02040503050406030204" pitchFamily="18" charset="0"/>
                        </a:rPr>
                        <m:t>𝐻</m:t>
                      </m:r>
                      <m:r>
                        <a:rPr lang="en-US" sz="1200" i="1">
                          <a:latin typeface="Cambria Math" panose="02040503050406030204" pitchFamily="18" charset="0"/>
                        </a:rPr>
                        <m:t>=7.90×</m:t>
                      </m:r>
                      <m:sSup>
                        <m:sSupPr>
                          <m:ctrlPr>
                            <a:rPr lang="en-US" sz="1200" i="1">
                              <a:solidFill>
                                <a:srgbClr val="FF0000"/>
                              </a:solidFill>
                              <a:latin typeface="Cambria Math" panose="02040503050406030204" pitchFamily="18" charset="0"/>
                            </a:rPr>
                          </m:ctrlPr>
                        </m:sSupPr>
                        <m:e>
                          <m:r>
                            <a:rPr lang="en-US" sz="1200" i="1">
                              <a:solidFill>
                                <a:srgbClr val="FF0000"/>
                              </a:solidFill>
                              <a:latin typeface="Cambria Math" panose="02040503050406030204" pitchFamily="18" charset="0"/>
                            </a:rPr>
                            <m:t>10</m:t>
                          </m:r>
                        </m:e>
                        <m:sup>
                          <m:r>
                            <a:rPr lang="en-US" sz="1200" b="0" i="1" smtClean="0">
                              <a:solidFill>
                                <a:srgbClr val="FF0000"/>
                              </a:solidFill>
                              <a:latin typeface="Cambria Math" panose="02040503050406030204" pitchFamily="18" charset="0"/>
                            </a:rPr>
                            <m:t>3</m:t>
                          </m:r>
                        </m:sup>
                      </m:sSup>
                      <m:r>
                        <a:rPr lang="en-US" sz="1200" i="1">
                          <a:solidFill>
                            <a:srgbClr val="FF0000"/>
                          </a:solidFill>
                          <a:latin typeface="Cambria Math" panose="02040503050406030204" pitchFamily="18" charset="0"/>
                        </a:rPr>
                        <m:t> </m:t>
                      </m:r>
                      <m:d>
                        <m:dPr>
                          <m:ctrlPr>
                            <a:rPr lang="en-US" sz="1200" i="1">
                              <a:latin typeface="Cambria Math" panose="02040503050406030204" pitchFamily="18" charset="0"/>
                            </a:rPr>
                          </m:ctrlPr>
                        </m:dPr>
                        <m:e>
                          <m:r>
                            <a:rPr lang="en-US" sz="1200" i="1">
                              <a:latin typeface="Cambria Math" panose="02040503050406030204" pitchFamily="18" charset="0"/>
                            </a:rPr>
                            <m:t>𝐿</m:t>
                          </m:r>
                          <m:r>
                            <a:rPr lang="en-US" sz="1200" i="1">
                              <a:latin typeface="Cambria Math" panose="02040503050406030204" pitchFamily="18" charset="0"/>
                            </a:rPr>
                            <m:t>=0.1</m:t>
                          </m:r>
                          <m:r>
                            <m:rPr>
                              <m:sty m:val="p"/>
                            </m:rPr>
                            <a:rPr lang="en-US" sz="1200">
                              <a:latin typeface="Cambria Math" panose="02040503050406030204" pitchFamily="18" charset="0"/>
                            </a:rPr>
                            <m:t>m</m:t>
                          </m:r>
                        </m:e>
                      </m:d>
                    </m:oMath>
                  </a14:m>
                  <a:r>
                    <a:rPr lang="en-US" sz="1200" dirty="0"/>
                    <a:t>;</a:t>
                  </a:r>
                </a:p>
                <a:p>
                  <a:pPr marL="171450" indent="-171450">
                    <a:buFont typeface="Arial" panose="020B0604020202020204" pitchFamily="34" charset="0"/>
                    <a:buChar char="•"/>
                  </a:pPr>
                  <a:r>
                    <a:rPr lang="en-US" sz="1200" dirty="0">
                      <a:solidFill>
                        <a:srgbClr val="FF0000"/>
                      </a:solidFill>
                    </a:rPr>
                    <a:t>Single crash;</a:t>
                  </a:r>
                </a:p>
              </p:txBody>
            </p:sp>
          </mc:Choice>
          <mc:Fallback xmlns="">
            <p:sp>
              <p:nvSpPr>
                <p:cNvPr id="15" name="Rectangle 14">
                  <a:extLst>
                    <a:ext uri="{FF2B5EF4-FFF2-40B4-BE49-F238E27FC236}">
                      <a16:creationId xmlns:a16="http://schemas.microsoft.com/office/drawing/2014/main" id="{FF874226-248E-4603-BF30-DA524A6A64E0}"/>
                    </a:ext>
                  </a:extLst>
                </p:cNvPr>
                <p:cNvSpPr>
                  <a:spLocks noRot="1" noChangeAspect="1" noMove="1" noResize="1" noEditPoints="1" noAdjustHandles="1" noChangeArrowheads="1" noChangeShapeType="1" noTextEdit="1"/>
                </p:cNvSpPr>
                <p:nvPr/>
              </p:nvSpPr>
              <p:spPr>
                <a:xfrm>
                  <a:off x="6978167" y="5468769"/>
                  <a:ext cx="2191661" cy="646331"/>
                </a:xfrm>
                <a:prstGeom prst="rect">
                  <a:avLst/>
                </a:prstGeom>
                <a:blipFill>
                  <a:blip r:embed="rId12"/>
                  <a:stretch>
                    <a:fillRect b="-4673"/>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73E4E978-86DE-421F-A528-F4D7F40DFBC9}"/>
              </a:ext>
            </a:extLst>
          </p:cNvPr>
          <p:cNvGrpSpPr/>
          <p:nvPr/>
        </p:nvGrpSpPr>
        <p:grpSpPr>
          <a:xfrm>
            <a:off x="9172202" y="5152410"/>
            <a:ext cx="2952115" cy="1383804"/>
            <a:chOff x="9172202" y="4862340"/>
            <a:chExt cx="2952115" cy="1383804"/>
          </a:xfrm>
        </p:grpSpPr>
        <p:pic>
          <p:nvPicPr>
            <p:cNvPr id="11" name="Picture 10">
              <a:extLst>
                <a:ext uri="{FF2B5EF4-FFF2-40B4-BE49-F238E27FC236}">
                  <a16:creationId xmlns:a16="http://schemas.microsoft.com/office/drawing/2014/main" id="{35AA762C-80C7-496C-AC57-54A7052F32BC}"/>
                </a:ext>
              </a:extLst>
            </p:cNvPr>
            <p:cNvPicPr>
              <a:picLocks noChangeAspect="1"/>
            </p:cNvPicPr>
            <p:nvPr/>
          </p:nvPicPr>
          <p:blipFill>
            <a:blip r:embed="rId13"/>
            <a:stretch>
              <a:fillRect/>
            </a:stretch>
          </p:blipFill>
          <p:spPr>
            <a:xfrm>
              <a:off x="9172202" y="4862340"/>
              <a:ext cx="2952115" cy="1383804"/>
            </a:xfrm>
            <a:prstGeom prst="rect">
              <a:avLst/>
            </a:prstGeom>
          </p:spPr>
        </p:pic>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72F78E60-2A7C-4E67-BA9A-E52F3519FA5F}"/>
                    </a:ext>
                  </a:extLst>
                </p:cNvPr>
                <p:cNvSpPr/>
                <p:nvPr/>
              </p:nvSpPr>
              <p:spPr>
                <a:xfrm>
                  <a:off x="9608520" y="5145603"/>
                  <a:ext cx="2248730" cy="646331"/>
                </a:xfrm>
                <a:prstGeom prst="rect">
                  <a:avLst/>
                </a:prstGeom>
              </p:spPr>
              <p:txBody>
                <a:bodyPr wrap="square">
                  <a:spAutoFit/>
                </a:bodyPr>
                <a:lstStyle/>
                <a:p>
                  <a:pPr marL="171450" indent="-171450">
                    <a:buFont typeface="Arial" panose="020B0604020202020204" pitchFamily="34" charset="0"/>
                    <a:buChar char="•"/>
                  </a:pPr>
                  <a14:m>
                    <m:oMath xmlns:m="http://schemas.openxmlformats.org/officeDocument/2006/math">
                      <m:r>
                        <a:rPr lang="en-US" sz="1200" i="1" smtClean="0">
                          <a:latin typeface="Cambria Math" panose="02040503050406030204" pitchFamily="18" charset="0"/>
                        </a:rPr>
                        <m:t>𝑃</m:t>
                      </m:r>
                      <m:r>
                        <a:rPr lang="en-US" sz="1200" i="1" smtClean="0">
                          <a:latin typeface="Cambria Math" panose="02040503050406030204" pitchFamily="18" charset="0"/>
                        </a:rPr>
                        <m:t>=1400;</m:t>
                      </m:r>
                    </m:oMath>
                  </a14:m>
                  <a:endParaRPr lang="en-US" sz="1200" i="1" dirty="0">
                    <a:latin typeface="Cambria Math" panose="02040503050406030204" pitchFamily="18" charset="0"/>
                  </a:endParaRPr>
                </a:p>
                <a:p>
                  <a:pPr marL="171450" indent="-171450">
                    <a:buFont typeface="Arial" panose="020B0604020202020204" pitchFamily="34" charset="0"/>
                    <a:buChar char="•"/>
                  </a:pPr>
                  <a14:m>
                    <m:oMath xmlns:m="http://schemas.openxmlformats.org/officeDocument/2006/math">
                      <m:r>
                        <a:rPr lang="en-US" sz="1200" i="1">
                          <a:latin typeface="Cambria Math" panose="02040503050406030204" pitchFamily="18" charset="0"/>
                        </a:rPr>
                        <m:t>𝐻</m:t>
                      </m:r>
                      <m:r>
                        <a:rPr lang="en-US" sz="1200" i="1">
                          <a:latin typeface="Cambria Math" panose="02040503050406030204" pitchFamily="18" charset="0"/>
                        </a:rPr>
                        <m:t>=7.90×</m:t>
                      </m:r>
                      <m:sSup>
                        <m:sSupPr>
                          <m:ctrlPr>
                            <a:rPr lang="en-US" sz="1200" i="1">
                              <a:solidFill>
                                <a:srgbClr val="FF0000"/>
                              </a:solidFill>
                              <a:latin typeface="Cambria Math" panose="02040503050406030204" pitchFamily="18" charset="0"/>
                            </a:rPr>
                          </m:ctrlPr>
                        </m:sSupPr>
                        <m:e>
                          <m:r>
                            <a:rPr lang="en-US" sz="1200" i="1">
                              <a:solidFill>
                                <a:srgbClr val="FF0000"/>
                              </a:solidFill>
                              <a:latin typeface="Cambria Math" panose="02040503050406030204" pitchFamily="18" charset="0"/>
                            </a:rPr>
                            <m:t>10</m:t>
                          </m:r>
                        </m:e>
                        <m:sup>
                          <m:r>
                            <a:rPr lang="en-US" sz="1200" b="0" i="1" smtClean="0">
                              <a:solidFill>
                                <a:srgbClr val="FF0000"/>
                              </a:solidFill>
                              <a:latin typeface="Cambria Math" panose="02040503050406030204" pitchFamily="18" charset="0"/>
                            </a:rPr>
                            <m:t>2</m:t>
                          </m:r>
                        </m:sup>
                      </m:sSup>
                      <m:r>
                        <a:rPr lang="en-US" sz="1200" i="1">
                          <a:solidFill>
                            <a:srgbClr val="FF0000"/>
                          </a:solidFill>
                          <a:latin typeface="Cambria Math" panose="02040503050406030204" pitchFamily="18" charset="0"/>
                        </a:rPr>
                        <m:t> </m:t>
                      </m:r>
                      <m:r>
                        <a:rPr lang="en-US" sz="1200" i="1">
                          <a:latin typeface="Cambria Math" panose="02040503050406030204" pitchFamily="18" charset="0"/>
                        </a:rPr>
                        <m:t>(</m:t>
                      </m:r>
                      <m:r>
                        <a:rPr lang="en-US" sz="1200" i="1">
                          <a:latin typeface="Cambria Math" panose="02040503050406030204" pitchFamily="18" charset="0"/>
                        </a:rPr>
                        <m:t>𝐿</m:t>
                      </m:r>
                      <m:r>
                        <a:rPr lang="en-US" sz="1200" i="1">
                          <a:latin typeface="Cambria Math" panose="02040503050406030204" pitchFamily="18" charset="0"/>
                        </a:rPr>
                        <m:t>=0.1</m:t>
                      </m:r>
                      <m:r>
                        <m:rPr>
                          <m:sty m:val="p"/>
                        </m:rPr>
                        <a:rPr lang="en-US" sz="1200">
                          <a:latin typeface="Cambria Math" panose="02040503050406030204" pitchFamily="18" charset="0"/>
                        </a:rPr>
                        <m:t>m</m:t>
                      </m:r>
                      <m:r>
                        <a:rPr lang="en-US" sz="1200" i="1">
                          <a:latin typeface="Cambria Math" panose="02040503050406030204" pitchFamily="18" charset="0"/>
                        </a:rPr>
                        <m:t>)</m:t>
                      </m:r>
                    </m:oMath>
                  </a14:m>
                  <a:r>
                    <a:rPr lang="en-US" sz="1200" dirty="0"/>
                    <a:t>;</a:t>
                  </a:r>
                </a:p>
                <a:p>
                  <a:pPr marL="171450" indent="-171450">
                    <a:buFont typeface="Arial" panose="020B0604020202020204" pitchFamily="34" charset="0"/>
                    <a:buChar char="•"/>
                  </a:pPr>
                  <a:r>
                    <a:rPr lang="en-US" sz="1200" dirty="0">
                      <a:solidFill>
                        <a:srgbClr val="FF0000"/>
                      </a:solidFill>
                    </a:rPr>
                    <a:t>quasi-stationary 1/1 island; </a:t>
                  </a:r>
                </a:p>
              </p:txBody>
            </p:sp>
          </mc:Choice>
          <mc:Fallback xmlns="">
            <p:sp>
              <p:nvSpPr>
                <p:cNvPr id="16" name="Rectangle 15">
                  <a:extLst>
                    <a:ext uri="{FF2B5EF4-FFF2-40B4-BE49-F238E27FC236}">
                      <a16:creationId xmlns:a16="http://schemas.microsoft.com/office/drawing/2014/main" id="{72F78E60-2A7C-4E67-BA9A-E52F3519FA5F}"/>
                    </a:ext>
                  </a:extLst>
                </p:cNvPr>
                <p:cNvSpPr>
                  <a:spLocks noRot="1" noChangeAspect="1" noMove="1" noResize="1" noEditPoints="1" noAdjustHandles="1" noChangeArrowheads="1" noChangeShapeType="1" noTextEdit="1"/>
                </p:cNvSpPr>
                <p:nvPr/>
              </p:nvSpPr>
              <p:spPr>
                <a:xfrm>
                  <a:off x="9608520" y="5145603"/>
                  <a:ext cx="2248730" cy="646331"/>
                </a:xfrm>
                <a:prstGeom prst="rect">
                  <a:avLst/>
                </a:prstGeom>
                <a:blipFill>
                  <a:blip r:embed="rId14"/>
                  <a:stretch>
                    <a:fillRect b="-4673"/>
                  </a:stretch>
                </a:blipFill>
              </p:spPr>
              <p:txBody>
                <a:bodyPr/>
                <a:lstStyle/>
                <a:p>
                  <a:r>
                    <a:rPr lang="en-US">
                      <a:noFill/>
                    </a:rPr>
                    <a:t> </a:t>
                  </a:r>
                </a:p>
              </p:txBody>
            </p:sp>
          </mc:Fallback>
        </mc:AlternateContent>
      </p:grpSp>
      <p:sp>
        <p:nvSpPr>
          <p:cNvPr id="12" name="Date Placeholder 11">
            <a:extLst>
              <a:ext uri="{FF2B5EF4-FFF2-40B4-BE49-F238E27FC236}">
                <a16:creationId xmlns:a16="http://schemas.microsoft.com/office/drawing/2014/main" id="{112378C5-01F7-4375-B7AE-2AAF8FF827A2}"/>
              </a:ext>
            </a:extLst>
          </p:cNvPr>
          <p:cNvSpPr>
            <a:spLocks noGrp="1"/>
          </p:cNvSpPr>
          <p:nvPr>
            <p:ph type="dt" sz="half" idx="14"/>
          </p:nvPr>
        </p:nvSpPr>
        <p:spPr/>
        <p:txBody>
          <a:bodyPr/>
          <a:lstStyle/>
          <a:p>
            <a:fld id="{12676270-F910-4EB0-95CF-3F288456CFCC}" type="datetime1">
              <a:rPr lang="en-US" smtClean="0"/>
              <a:t>4/16/2025</a:t>
            </a:fld>
            <a:endParaRPr lang="en-US"/>
          </a:p>
        </p:txBody>
      </p:sp>
      <p:sp>
        <p:nvSpPr>
          <p:cNvPr id="17" name="Slide Number Placeholder 16">
            <a:extLst>
              <a:ext uri="{FF2B5EF4-FFF2-40B4-BE49-F238E27FC236}">
                <a16:creationId xmlns:a16="http://schemas.microsoft.com/office/drawing/2014/main" id="{8E66B282-072F-487A-AD6E-F44342FA5305}"/>
              </a:ext>
            </a:extLst>
          </p:cNvPr>
          <p:cNvSpPr>
            <a:spLocks noGrp="1"/>
          </p:cNvSpPr>
          <p:nvPr>
            <p:ph type="sldNum" sz="quarter" idx="16"/>
          </p:nvPr>
        </p:nvSpPr>
        <p:spPr/>
        <p:txBody>
          <a:bodyPr/>
          <a:lstStyle/>
          <a:p>
            <a:fld id="{613AE7EF-DA7E-46A4-BB99-DF5E6447FD83}" type="slidenum">
              <a:rPr lang="en-US" smtClean="0"/>
              <a:t>11</a:t>
            </a:fld>
            <a:endParaRPr lang="en-US"/>
          </a:p>
        </p:txBody>
      </p:sp>
      <p:cxnSp>
        <p:nvCxnSpPr>
          <p:cNvPr id="23" name="Straight Arrow Connector 22">
            <a:extLst>
              <a:ext uri="{FF2B5EF4-FFF2-40B4-BE49-F238E27FC236}">
                <a16:creationId xmlns:a16="http://schemas.microsoft.com/office/drawing/2014/main" id="{6FFD1B7D-FA0C-45EC-B820-9E20294079CB}"/>
              </a:ext>
            </a:extLst>
          </p:cNvPr>
          <p:cNvCxnSpPr>
            <a:cxnSpLocks/>
          </p:cNvCxnSpPr>
          <p:nvPr/>
        </p:nvCxnSpPr>
        <p:spPr>
          <a:xfrm flipV="1">
            <a:off x="5919537" y="3429000"/>
            <a:ext cx="2815389" cy="1819275"/>
          </a:xfrm>
          <a:prstGeom prst="straightConnector1">
            <a:avLst/>
          </a:prstGeom>
          <a:ln w="19050" cmpd="sng">
            <a:solidFill>
              <a:srgbClr val="0000FF"/>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7D1AC32-D0CA-42F5-8FB2-BCFD1BEAA7C2}"/>
              </a:ext>
            </a:extLst>
          </p:cNvPr>
          <p:cNvSpPr/>
          <p:nvPr/>
        </p:nvSpPr>
        <p:spPr>
          <a:xfrm>
            <a:off x="8031205" y="6533019"/>
            <a:ext cx="2433680" cy="253916"/>
          </a:xfrm>
          <a:prstGeom prst="rect">
            <a:avLst/>
          </a:prstGeom>
        </p:spPr>
        <p:txBody>
          <a:bodyPr wrap="none">
            <a:spAutoFit/>
          </a:bodyPr>
          <a:lstStyle/>
          <a:p>
            <a:r>
              <a:rPr lang="en-US" sz="1050" i="1" dirty="0"/>
              <a:t>H. Zhang, et al., in preparation (2025)</a:t>
            </a:r>
          </a:p>
        </p:txBody>
      </p:sp>
    </p:spTree>
    <p:extLst>
      <p:ext uri="{BB962C8B-B14F-4D97-AF65-F5344CB8AC3E}">
        <p14:creationId xmlns:p14="http://schemas.microsoft.com/office/powerpoint/2010/main" val="53715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5BFA8-B5C2-303C-B67C-2609D501EF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7FF599-7B70-B89D-13AB-9804FB58CC0B}"/>
              </a:ext>
            </a:extLst>
          </p:cNvPr>
          <p:cNvSpPr>
            <a:spLocks noGrp="1"/>
          </p:cNvSpPr>
          <p:nvPr>
            <p:ph type="sldNum" sz="quarter" idx="16"/>
          </p:nvPr>
        </p:nvSpPr>
        <p:spPr/>
        <p:txBody>
          <a:bodyPr/>
          <a:lstStyle/>
          <a:p>
            <a:fld id="{4C186CDB-A10A-463B-B152-0967353CDD8E}" type="slidenum">
              <a:rPr lang="en-US" smtClean="0"/>
              <a:t>12</a:t>
            </a:fld>
            <a:endParaRPr lang="en-US"/>
          </a:p>
        </p:txBody>
      </p:sp>
      <mc:AlternateContent xmlns:mc="http://schemas.openxmlformats.org/markup-compatibility/2006" xmlns:a14="http://schemas.microsoft.com/office/drawing/2010/main">
        <mc:Choice Requires="a14">
          <p:sp>
            <p:nvSpPr>
              <p:cNvPr id="7" name="Text Placeholder 2">
                <a:extLst>
                  <a:ext uri="{FF2B5EF4-FFF2-40B4-BE49-F238E27FC236}">
                    <a16:creationId xmlns:a16="http://schemas.microsoft.com/office/drawing/2014/main" id="{F18593EB-3D60-3E1C-51DA-AF30BE8872BA}"/>
                  </a:ext>
                </a:extLst>
              </p:cNvPr>
              <p:cNvSpPr>
                <a:spLocks noGrp="1"/>
              </p:cNvSpPr>
              <p:nvPr>
                <p:ph type="body" sz="quarter" idx="17"/>
              </p:nvPr>
            </p:nvSpPr>
            <p:spPr>
              <a:xfrm>
                <a:off x="658812" y="1609725"/>
                <a:ext cx="4970957" cy="4843463"/>
              </a:xfrm>
            </p:spPr>
            <p:txBody>
              <a:bodyPr>
                <a:normAutofit/>
              </a:bodyPr>
              <a:lstStyle/>
              <a:p>
                <a:pPr marL="285750" indent="-285750">
                  <a:buFont typeface="Arial" panose="020B0604020202020204" pitchFamily="34" charset="0"/>
                  <a:buChar char="•"/>
                </a:pPr>
                <a14:m>
                  <m:oMath xmlns:m="http://schemas.openxmlformats.org/officeDocument/2006/math">
                    <m:r>
                      <a:rPr lang="en-US" i="1" smtClean="0">
                        <a:solidFill>
                          <a:schemeClr val="tx1"/>
                        </a:solidFill>
                        <a:latin typeface="Cambria Math" panose="02040503050406030204" pitchFamily="18" charset="0"/>
                      </a:rPr>
                      <m:t>𝐻</m:t>
                    </m:r>
                    <m:r>
                      <a:rPr lang="en-US" i="1">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0</m:t>
                                </m:r>
                              </m:sub>
                            </m:sSub>
                          </m:num>
                          <m:den>
                            <m:r>
                              <a:rPr lang="en-US" i="1" smtClean="0">
                                <a:solidFill>
                                  <a:srgbClr val="FF0000"/>
                                </a:solidFill>
                                <a:latin typeface="Cambria Math" panose="02040503050406030204" pitchFamily="18" charset="0"/>
                              </a:rPr>
                              <m:t>𝜂𝜇</m:t>
                            </m:r>
                          </m:den>
                        </m:f>
                      </m:e>
                    </m:rad>
                    <m:r>
                      <a:rPr lang="en-US" i="1">
                        <a:latin typeface="Cambria Math" panose="02040503050406030204" pitchFamily="18" charset="0"/>
                      </a:rPr>
                      <m:t>𝐿</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𝐴</m:t>
                        </m:r>
                      </m:sub>
                    </m:sSub>
                    <m:r>
                      <a:rPr lang="en-US" i="1">
                        <a:latin typeface="Cambria Math" panose="02040503050406030204" pitchFamily="18" charset="0"/>
                      </a:rPr>
                      <m:t>;</m:t>
                    </m:r>
                    <m:r>
                      <a:rPr lang="en-US" i="1" smtClean="0">
                        <a:solidFill>
                          <a:schemeClr val="tx1"/>
                        </a:solidFill>
                        <a:latin typeface="Cambria Math" panose="02040503050406030204" pitchFamily="18" charset="0"/>
                      </a:rPr>
                      <m:t>𝑃</m:t>
                    </m:r>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𝜇</m:t>
                            </m:r>
                          </m:e>
                          <m:sub>
                            <m:r>
                              <a:rPr lang="en-US" i="1">
                                <a:latin typeface="Cambria Math" panose="02040503050406030204" pitchFamily="18" charset="0"/>
                              </a:rPr>
                              <m:t>0</m:t>
                            </m:r>
                          </m:sub>
                        </m:sSub>
                        <m:r>
                          <a:rPr lang="en-US" i="1" smtClean="0">
                            <a:solidFill>
                              <a:srgbClr val="FF0000"/>
                            </a:solidFill>
                            <a:latin typeface="Cambria Math" panose="02040503050406030204" pitchFamily="18" charset="0"/>
                          </a:rPr>
                          <m:t>𝜇</m:t>
                        </m:r>
                      </m:num>
                      <m:den>
                        <m:r>
                          <a:rPr lang="en-US" i="1" smtClean="0">
                            <a:solidFill>
                              <a:srgbClr val="FF0000"/>
                            </a:solidFill>
                            <a:latin typeface="Cambria Math" panose="02040503050406030204" pitchFamily="18" charset="0"/>
                          </a:rPr>
                          <m:t>𝜂</m:t>
                        </m:r>
                      </m:den>
                    </m:f>
                  </m:oMath>
                </a14:m>
                <a:r>
                  <a:rPr lang="en-US" dirty="0"/>
                  <a:t>;</a:t>
                </a:r>
              </a:p>
              <a:p>
                <a:pPr marL="285750" indent="-285750">
                  <a:buFont typeface="Arial" panose="020B0604020202020204" pitchFamily="34" charset="0"/>
                  <a:buChar char="•"/>
                </a:pPr>
                <a:r>
                  <a:rPr lang="en-US" dirty="0"/>
                  <a:t>Different states:</a:t>
                </a:r>
              </a:p>
              <a:p>
                <a:pPr marL="465138" lvl="3" indent="-285750"/>
                <a:r>
                  <a:rPr lang="en-US" b="1" dirty="0">
                    <a:solidFill>
                      <a:srgbClr val="6600FF"/>
                    </a:solidFill>
                  </a:rPr>
                  <a:t>FP</a:t>
                </a:r>
                <a:r>
                  <a:rPr lang="en-US" dirty="0">
                    <a:solidFill>
                      <a:srgbClr val="6600FF"/>
                    </a:solidFill>
                  </a:rPr>
                  <a:t>: flux pumping, </a:t>
                </a:r>
                <a14:m>
                  <m:oMath xmlns:m="http://schemas.openxmlformats.org/officeDocument/2006/math">
                    <m:sSub>
                      <m:sSubPr>
                        <m:ctrlPr>
                          <a:rPr lang="en-US" b="1" i="1" smtClean="0">
                            <a:solidFill>
                              <a:srgbClr val="6600FF"/>
                            </a:solidFill>
                            <a:latin typeface="Cambria Math" panose="02040503050406030204" pitchFamily="18" charset="0"/>
                          </a:rPr>
                        </m:ctrlPr>
                      </m:sSubPr>
                      <m:e>
                        <m:r>
                          <a:rPr lang="en-US" b="1" i="1" smtClean="0">
                            <a:solidFill>
                              <a:srgbClr val="6600FF"/>
                            </a:solidFill>
                            <a:latin typeface="Cambria Math" panose="02040503050406030204" pitchFamily="18" charset="0"/>
                          </a:rPr>
                          <m:t>𝒒</m:t>
                        </m:r>
                      </m:e>
                      <m:sub>
                        <m:r>
                          <a:rPr lang="en-US" b="1" i="1" smtClean="0">
                            <a:solidFill>
                              <a:srgbClr val="6600FF"/>
                            </a:solidFill>
                            <a:latin typeface="Cambria Math" panose="02040503050406030204" pitchFamily="18" charset="0"/>
                          </a:rPr>
                          <m:t>𝟎</m:t>
                        </m:r>
                      </m:sub>
                    </m:sSub>
                    <m:r>
                      <a:rPr lang="en-US" b="1" i="1" smtClean="0">
                        <a:solidFill>
                          <a:srgbClr val="6600FF"/>
                        </a:solidFill>
                        <a:latin typeface="Cambria Math" panose="02040503050406030204" pitchFamily="18" charset="0"/>
                      </a:rPr>
                      <m:t>≃</m:t>
                    </m:r>
                    <m:r>
                      <a:rPr lang="en-US" b="1" i="1" smtClean="0">
                        <a:solidFill>
                          <a:srgbClr val="6600FF"/>
                        </a:solidFill>
                        <a:latin typeface="Cambria Math" panose="02040503050406030204" pitchFamily="18" charset="0"/>
                      </a:rPr>
                      <m:t>𝟏</m:t>
                    </m:r>
                  </m:oMath>
                </a14:m>
                <a:endParaRPr lang="en-US" dirty="0">
                  <a:solidFill>
                    <a:srgbClr val="6600FF"/>
                  </a:solidFill>
                </a:endParaRPr>
              </a:p>
              <a:p>
                <a:pPr marL="465138" lvl="3" indent="-285750"/>
                <a:r>
                  <a:rPr lang="en-US" b="1" dirty="0">
                    <a:solidFill>
                      <a:srgbClr val="FF0000"/>
                    </a:solidFill>
                  </a:rPr>
                  <a:t>ST</a:t>
                </a:r>
                <a:r>
                  <a:rPr lang="en-US" dirty="0">
                    <a:solidFill>
                      <a:srgbClr val="FF0000"/>
                    </a:solidFill>
                  </a:rPr>
                  <a:t>: periodic sawtooth by 1/1 magnetic reconnection</a:t>
                </a:r>
              </a:p>
              <a:p>
                <a:pPr marL="465138" lvl="3" indent="-285750"/>
                <a:r>
                  <a:rPr lang="en-US" b="1" dirty="0">
                    <a:solidFill>
                      <a:srgbClr val="00B050"/>
                    </a:solidFill>
                  </a:rPr>
                  <a:t>SC</a:t>
                </a:r>
                <a:r>
                  <a:rPr lang="en-US" dirty="0">
                    <a:solidFill>
                      <a:srgbClr val="00B050"/>
                    </a:solidFill>
                  </a:rPr>
                  <a:t>: single crash followed by the quasi-stationary 1/1 magnetic island</a:t>
                </a:r>
              </a:p>
              <a:p>
                <a:pPr marL="465138" lvl="3" indent="-285750"/>
                <a:r>
                  <a:rPr lang="en-US" b="1" dirty="0">
                    <a:solidFill>
                      <a:srgbClr val="00B1EA"/>
                    </a:solidFill>
                  </a:rPr>
                  <a:t>QS</a:t>
                </a:r>
                <a:r>
                  <a:rPr lang="en-US" dirty="0">
                    <a:solidFill>
                      <a:srgbClr val="00B1EA"/>
                    </a:solidFill>
                  </a:rPr>
                  <a:t>: quasi-stationary 1/1 magnetic island</a:t>
                </a:r>
              </a:p>
              <a:p>
                <a:endParaRPr lang="en-US" dirty="0"/>
              </a:p>
            </p:txBody>
          </p:sp>
        </mc:Choice>
        <mc:Fallback xmlns="">
          <p:sp>
            <p:nvSpPr>
              <p:cNvPr id="7" name="Text Placeholder 2">
                <a:extLst>
                  <a:ext uri="{FF2B5EF4-FFF2-40B4-BE49-F238E27FC236}">
                    <a16:creationId xmlns:a16="http://schemas.microsoft.com/office/drawing/2014/main" id="{F18593EB-3D60-3E1C-51DA-AF30BE8872BA}"/>
                  </a:ext>
                </a:extLst>
              </p:cNvPr>
              <p:cNvSpPr>
                <a:spLocks noGrp="1" noRot="1" noChangeAspect="1" noMove="1" noResize="1" noEditPoints="1" noAdjustHandles="1" noChangeArrowheads="1" noChangeShapeType="1" noTextEdit="1"/>
              </p:cNvSpPr>
              <p:nvPr>
                <p:ph type="body" sz="quarter" idx="17"/>
              </p:nvPr>
            </p:nvSpPr>
            <p:spPr>
              <a:xfrm>
                <a:off x="658812" y="1609725"/>
                <a:ext cx="4970957" cy="4843463"/>
              </a:xfrm>
              <a:blipFill>
                <a:blip r:embed="rId2"/>
                <a:stretch>
                  <a:fillRect l="-2574"/>
                </a:stretch>
              </a:blipFill>
            </p:spPr>
            <p:txBody>
              <a:bodyPr/>
              <a:lstStyle/>
              <a:p>
                <a:r>
                  <a:rPr lang="en-US">
                    <a:noFill/>
                  </a:rPr>
                  <a:t> </a:t>
                </a:r>
              </a:p>
            </p:txBody>
          </p:sp>
        </mc:Fallback>
      </mc:AlternateContent>
      <p:sp>
        <p:nvSpPr>
          <p:cNvPr id="8" name="Title 3">
            <a:extLst>
              <a:ext uri="{FF2B5EF4-FFF2-40B4-BE49-F238E27FC236}">
                <a16:creationId xmlns:a16="http://schemas.microsoft.com/office/drawing/2014/main" id="{76913965-FDA2-B140-FEEE-1FC5BB43C897}"/>
              </a:ext>
            </a:extLst>
          </p:cNvPr>
          <p:cNvSpPr>
            <a:spLocks noGrp="1"/>
          </p:cNvSpPr>
          <p:nvPr>
            <p:ph type="title"/>
          </p:nvPr>
        </p:nvSpPr>
        <p:spPr/>
        <p:txBody>
          <a:bodyPr/>
          <a:lstStyle/>
          <a:p>
            <a:r>
              <a:rPr lang="en-US" dirty="0"/>
              <a:t>On the reduced model (s</a:t>
            </a:r>
            <a:r>
              <a:rPr lang="en-US" altLang="zh-CN" dirty="0"/>
              <a:t>can viscosity and resistivity</a:t>
            </a:r>
            <a:r>
              <a:rPr lang="en-US" dirty="0"/>
              <a:t>)</a:t>
            </a:r>
            <a:br>
              <a:rPr lang="en-US" dirty="0"/>
            </a:br>
            <a:endParaRPr lang="en-US" dirty="0"/>
          </a:p>
        </p:txBody>
      </p:sp>
      <p:sp>
        <p:nvSpPr>
          <p:cNvPr id="6" name="Slide Number Placeholder 1">
            <a:extLst>
              <a:ext uri="{FF2B5EF4-FFF2-40B4-BE49-F238E27FC236}">
                <a16:creationId xmlns:a16="http://schemas.microsoft.com/office/drawing/2014/main" id="{D2476585-F932-2927-8702-BA77CF8E6757}"/>
              </a:ext>
            </a:extLst>
          </p:cNvPr>
          <p:cNvSpPr txBox="1">
            <a:spLocks/>
          </p:cNvSpPr>
          <p:nvPr/>
        </p:nvSpPr>
        <p:spPr>
          <a:xfrm>
            <a:off x="11115823" y="3451210"/>
            <a:ext cx="217349" cy="144000"/>
          </a:xfrm>
          <a:prstGeom prst="rect">
            <a:avLst/>
          </a:prstGeom>
        </p:spPr>
        <p:txBody>
          <a:bodyPr vert="horz" wrap="none" lIns="0" tIns="0" rIns="0" bIns="0" rtlCol="0" anchor="b" anchorCtr="0"/>
          <a:lstStyle>
            <a:defPPr>
              <a:defRPr lang="en-US"/>
            </a:defPPr>
            <a:lvl1pPr marL="0" algn="r" defTabSz="457200" rtl="0" eaLnBrk="1" latinLnBrk="0" hangingPunct="1">
              <a:defRPr lang="de-DE" sz="600" kern="600" cap="all" spc="90" baseline="0" smtClean="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C186CDB-A10A-463B-B152-0967353CDD8E}" type="slidenum">
              <a:rPr lang="en-US" smtClean="0"/>
              <a:pPr/>
              <a:t>12</a:t>
            </a:fld>
            <a:endParaRPr lang="en-US"/>
          </a:p>
        </p:txBody>
      </p:sp>
      <p:pic>
        <p:nvPicPr>
          <p:cNvPr id="19" name="Picture 18">
            <a:extLst>
              <a:ext uri="{FF2B5EF4-FFF2-40B4-BE49-F238E27FC236}">
                <a16:creationId xmlns:a16="http://schemas.microsoft.com/office/drawing/2014/main" id="{97D9F42E-FC65-2543-C83D-B5A5B3417BC3}"/>
              </a:ext>
            </a:extLst>
          </p:cNvPr>
          <p:cNvPicPr>
            <a:picLocks noChangeAspect="1"/>
          </p:cNvPicPr>
          <p:nvPr/>
        </p:nvPicPr>
        <p:blipFill>
          <a:blip r:embed="rId3"/>
          <a:stretch>
            <a:fillRect/>
          </a:stretch>
        </p:blipFill>
        <p:spPr>
          <a:xfrm>
            <a:off x="6224954" y="2825919"/>
            <a:ext cx="4785917" cy="3681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Date Placeholder 2">
            <a:extLst>
              <a:ext uri="{FF2B5EF4-FFF2-40B4-BE49-F238E27FC236}">
                <a16:creationId xmlns:a16="http://schemas.microsoft.com/office/drawing/2014/main" id="{EEEF7E39-51EC-490E-90EA-608B98E3FCE6}"/>
              </a:ext>
            </a:extLst>
          </p:cNvPr>
          <p:cNvSpPr>
            <a:spLocks noGrp="1"/>
          </p:cNvSpPr>
          <p:nvPr>
            <p:ph type="dt" sz="half" idx="14"/>
          </p:nvPr>
        </p:nvSpPr>
        <p:spPr/>
        <p:txBody>
          <a:bodyPr/>
          <a:lstStyle/>
          <a:p>
            <a:fld id="{B7ECEC71-E8F9-4731-8F08-828D45D3B9D4}" type="datetime1">
              <a:rPr lang="en-US" smtClean="0"/>
              <a:t>4/16/2025</a:t>
            </a:fld>
            <a:endParaRPr lang="en-US"/>
          </a:p>
        </p:txBody>
      </p:sp>
      <p:grpSp>
        <p:nvGrpSpPr>
          <p:cNvPr id="9" name="Group 8">
            <a:extLst>
              <a:ext uri="{FF2B5EF4-FFF2-40B4-BE49-F238E27FC236}">
                <a16:creationId xmlns:a16="http://schemas.microsoft.com/office/drawing/2014/main" id="{802471E2-9B73-460E-800D-10EDD3B6F0F4}"/>
              </a:ext>
            </a:extLst>
          </p:cNvPr>
          <p:cNvGrpSpPr/>
          <p:nvPr/>
        </p:nvGrpSpPr>
        <p:grpSpPr>
          <a:xfrm>
            <a:off x="6133890" y="905373"/>
            <a:ext cx="3794629" cy="1838932"/>
            <a:chOff x="7661231" y="86968"/>
            <a:chExt cx="3794629" cy="1838932"/>
          </a:xfrm>
        </p:grpSpPr>
        <p:pic>
          <p:nvPicPr>
            <p:cNvPr id="10" name="Picture 9">
              <a:extLst>
                <a:ext uri="{FF2B5EF4-FFF2-40B4-BE49-F238E27FC236}">
                  <a16:creationId xmlns:a16="http://schemas.microsoft.com/office/drawing/2014/main" id="{C3A827C5-EF7F-447D-9E02-2D44DF0CC2B9}"/>
                </a:ext>
              </a:extLst>
            </p:cNvPr>
            <p:cNvPicPr>
              <a:picLocks noChangeAspect="1"/>
            </p:cNvPicPr>
            <p:nvPr/>
          </p:nvPicPr>
          <p:blipFill>
            <a:blip r:embed="rId4"/>
            <a:stretch>
              <a:fillRect/>
            </a:stretch>
          </p:blipFill>
          <p:spPr>
            <a:xfrm>
              <a:off x="7748412" y="86968"/>
              <a:ext cx="2241621" cy="1377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a:extLst>
                <a:ext uri="{FF2B5EF4-FFF2-40B4-BE49-F238E27FC236}">
                  <a16:creationId xmlns:a16="http://schemas.microsoft.com/office/drawing/2014/main" id="{EC2087C6-3587-41FA-A81C-069E1E7F71D8}"/>
                </a:ext>
              </a:extLst>
            </p:cNvPr>
            <p:cNvSpPr/>
            <p:nvPr/>
          </p:nvSpPr>
          <p:spPr>
            <a:xfrm>
              <a:off x="7661231" y="1464235"/>
              <a:ext cx="3794629" cy="461665"/>
            </a:xfrm>
            <a:prstGeom prst="rect">
              <a:avLst/>
            </a:prstGeom>
          </p:spPr>
          <p:txBody>
            <a:bodyPr wrap="none">
              <a:spAutoFit/>
            </a:bodyPr>
            <a:lstStyle/>
            <a:p>
              <a:r>
                <a:rPr lang="en-US" sz="1200" i="1" dirty="0"/>
                <a:t>S. Cappello, et al., Phys. Plasmas 13, 056102 (2006)</a:t>
              </a:r>
            </a:p>
            <a:p>
              <a:r>
                <a:rPr lang="en-US" sz="1200" i="1" dirty="0"/>
                <a:t>S. Cappello, et al., PRL 85 18 (2000)</a:t>
              </a:r>
            </a:p>
          </p:txBody>
        </p:sp>
      </p:grpSp>
      <p:sp>
        <p:nvSpPr>
          <p:cNvPr id="4" name="TextBox 3">
            <a:extLst>
              <a:ext uri="{FF2B5EF4-FFF2-40B4-BE49-F238E27FC236}">
                <a16:creationId xmlns:a16="http://schemas.microsoft.com/office/drawing/2014/main" id="{3D18FDFA-51D2-4EB0-9AD7-247EB939DB70}"/>
              </a:ext>
            </a:extLst>
          </p:cNvPr>
          <p:cNvSpPr txBox="1"/>
          <p:nvPr/>
        </p:nvSpPr>
        <p:spPr>
          <a:xfrm>
            <a:off x="8711973" y="1460059"/>
            <a:ext cx="1436291"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RFX modelling</a:t>
            </a:r>
          </a:p>
        </p:txBody>
      </p:sp>
      <p:sp>
        <p:nvSpPr>
          <p:cNvPr id="12" name="TextBox 11">
            <a:extLst>
              <a:ext uri="{FF2B5EF4-FFF2-40B4-BE49-F238E27FC236}">
                <a16:creationId xmlns:a16="http://schemas.microsoft.com/office/drawing/2014/main" id="{91F3B911-EA54-49FE-9B69-C02725D482AA}"/>
              </a:ext>
            </a:extLst>
          </p:cNvPr>
          <p:cNvSpPr txBox="1"/>
          <p:nvPr/>
        </p:nvSpPr>
        <p:spPr>
          <a:xfrm>
            <a:off x="6309978" y="4519005"/>
            <a:ext cx="1482778"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t>AUG modelling</a:t>
            </a:r>
          </a:p>
        </p:txBody>
      </p:sp>
      <p:sp>
        <p:nvSpPr>
          <p:cNvPr id="13" name="Rectangle 12">
            <a:extLst>
              <a:ext uri="{FF2B5EF4-FFF2-40B4-BE49-F238E27FC236}">
                <a16:creationId xmlns:a16="http://schemas.microsoft.com/office/drawing/2014/main" id="{7FD5B561-DACD-4F73-887A-CA8CE78F6C53}"/>
              </a:ext>
            </a:extLst>
          </p:cNvPr>
          <p:cNvSpPr/>
          <p:nvPr/>
        </p:nvSpPr>
        <p:spPr>
          <a:xfrm>
            <a:off x="8031205" y="6533019"/>
            <a:ext cx="2433680" cy="253916"/>
          </a:xfrm>
          <a:prstGeom prst="rect">
            <a:avLst/>
          </a:prstGeom>
        </p:spPr>
        <p:txBody>
          <a:bodyPr wrap="none">
            <a:spAutoFit/>
          </a:bodyPr>
          <a:lstStyle/>
          <a:p>
            <a:r>
              <a:rPr lang="en-US" sz="1050" i="1" dirty="0"/>
              <a:t>H. Zhang, et al., in preparation (2025)</a:t>
            </a:r>
          </a:p>
        </p:txBody>
      </p:sp>
    </p:spTree>
    <p:extLst>
      <p:ext uri="{BB962C8B-B14F-4D97-AF65-F5344CB8AC3E}">
        <p14:creationId xmlns:p14="http://schemas.microsoft.com/office/powerpoint/2010/main" val="241237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CAB6A-AE2F-511A-A7EF-259A12DBC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17D75-0C2F-449F-E42A-4F4BA54A6C51}"/>
              </a:ext>
            </a:extLst>
          </p:cNvPr>
          <p:cNvSpPr>
            <a:spLocks noGrp="1"/>
          </p:cNvSpPr>
          <p:nvPr>
            <p:ph type="title"/>
          </p:nvPr>
        </p:nvSpPr>
        <p:spPr/>
        <p:txBody>
          <a:bodyPr/>
          <a:lstStyle/>
          <a:p>
            <a:r>
              <a:rPr lang="en-US" dirty="0"/>
              <a:t>Eigenfunctions from JOREK</a:t>
            </a:r>
          </a:p>
        </p:txBody>
      </p:sp>
      <p:pic>
        <p:nvPicPr>
          <p:cNvPr id="10" name="Picture 9">
            <a:extLst>
              <a:ext uri="{FF2B5EF4-FFF2-40B4-BE49-F238E27FC236}">
                <a16:creationId xmlns:a16="http://schemas.microsoft.com/office/drawing/2014/main" id="{F45AD762-9EFB-3487-9228-DA36B6CBB491}"/>
              </a:ext>
            </a:extLst>
          </p:cNvPr>
          <p:cNvPicPr>
            <a:picLocks noChangeAspect="1"/>
          </p:cNvPicPr>
          <p:nvPr/>
        </p:nvPicPr>
        <p:blipFill>
          <a:blip r:embed="rId3"/>
          <a:stretch>
            <a:fillRect/>
          </a:stretch>
        </p:blipFill>
        <p:spPr>
          <a:xfrm>
            <a:off x="7852338" y="4133661"/>
            <a:ext cx="2486498" cy="2263350"/>
          </a:xfrm>
          <a:prstGeom prst="rect">
            <a:avLst/>
          </a:prstGeom>
        </p:spPr>
      </p:pic>
      <p:pic>
        <p:nvPicPr>
          <p:cNvPr id="12" name="Picture 11">
            <a:extLst>
              <a:ext uri="{FF2B5EF4-FFF2-40B4-BE49-F238E27FC236}">
                <a16:creationId xmlns:a16="http://schemas.microsoft.com/office/drawing/2014/main" id="{B8E9B13D-EFB7-1BAB-3E02-1623DB08B855}"/>
              </a:ext>
            </a:extLst>
          </p:cNvPr>
          <p:cNvPicPr>
            <a:picLocks noChangeAspect="1"/>
          </p:cNvPicPr>
          <p:nvPr/>
        </p:nvPicPr>
        <p:blipFill>
          <a:blip r:embed="rId4"/>
          <a:stretch>
            <a:fillRect/>
          </a:stretch>
        </p:blipFill>
        <p:spPr>
          <a:xfrm>
            <a:off x="7852338" y="1358839"/>
            <a:ext cx="2564141" cy="2554749"/>
          </a:xfrm>
          <a:prstGeom prst="rect">
            <a:avLst/>
          </a:prstGeom>
        </p:spPr>
      </p:pic>
      <p:pic>
        <p:nvPicPr>
          <p:cNvPr id="3" name="Picture 2">
            <a:extLst>
              <a:ext uri="{FF2B5EF4-FFF2-40B4-BE49-F238E27FC236}">
                <a16:creationId xmlns:a16="http://schemas.microsoft.com/office/drawing/2014/main" id="{F92297AF-C8A1-42DD-95BB-006309857E0E}"/>
              </a:ext>
            </a:extLst>
          </p:cNvPr>
          <p:cNvPicPr>
            <a:picLocks noChangeAspect="1"/>
          </p:cNvPicPr>
          <p:nvPr/>
        </p:nvPicPr>
        <p:blipFill>
          <a:blip r:embed="rId5"/>
          <a:stretch>
            <a:fillRect/>
          </a:stretch>
        </p:blipFill>
        <p:spPr>
          <a:xfrm>
            <a:off x="5215507" y="4173713"/>
            <a:ext cx="2445671" cy="2180339"/>
          </a:xfrm>
          <a:prstGeom prst="rect">
            <a:avLst/>
          </a:prstGeom>
        </p:spPr>
      </p:pic>
      <p:pic>
        <p:nvPicPr>
          <p:cNvPr id="8" name="Picture 7">
            <a:extLst>
              <a:ext uri="{FF2B5EF4-FFF2-40B4-BE49-F238E27FC236}">
                <a16:creationId xmlns:a16="http://schemas.microsoft.com/office/drawing/2014/main" id="{81781030-B0BB-4EFE-85BC-565E230C4C2D}"/>
              </a:ext>
            </a:extLst>
          </p:cNvPr>
          <p:cNvPicPr>
            <a:picLocks noChangeAspect="1"/>
          </p:cNvPicPr>
          <p:nvPr/>
        </p:nvPicPr>
        <p:blipFill>
          <a:blip r:embed="rId6"/>
          <a:stretch>
            <a:fillRect/>
          </a:stretch>
        </p:blipFill>
        <p:spPr>
          <a:xfrm>
            <a:off x="5272783" y="1509875"/>
            <a:ext cx="2296856" cy="2217927"/>
          </a:xfrm>
          <a:prstGeom prst="rect">
            <a:avLst/>
          </a:prstGeom>
        </p:spPr>
      </p:pic>
      <p:grpSp>
        <p:nvGrpSpPr>
          <p:cNvPr id="11" name="Group 10">
            <a:extLst>
              <a:ext uri="{FF2B5EF4-FFF2-40B4-BE49-F238E27FC236}">
                <a16:creationId xmlns:a16="http://schemas.microsoft.com/office/drawing/2014/main" id="{C13FCE5F-AFE6-4507-8691-8313224D83B0}"/>
              </a:ext>
            </a:extLst>
          </p:cNvPr>
          <p:cNvGrpSpPr/>
          <p:nvPr/>
        </p:nvGrpSpPr>
        <p:grpSpPr>
          <a:xfrm>
            <a:off x="1577558" y="1358839"/>
            <a:ext cx="3494143" cy="5208003"/>
            <a:chOff x="1832594" y="1358839"/>
            <a:chExt cx="3494143" cy="5208003"/>
          </a:xfrm>
        </p:grpSpPr>
        <p:pic>
          <p:nvPicPr>
            <p:cNvPr id="7" name="Picture 6">
              <a:extLst>
                <a:ext uri="{FF2B5EF4-FFF2-40B4-BE49-F238E27FC236}">
                  <a16:creationId xmlns:a16="http://schemas.microsoft.com/office/drawing/2014/main" id="{073A07CA-2599-DD1B-2811-4CCC8EC4053D}"/>
                </a:ext>
              </a:extLst>
            </p:cNvPr>
            <p:cNvPicPr>
              <a:picLocks noChangeAspect="1"/>
            </p:cNvPicPr>
            <p:nvPr/>
          </p:nvPicPr>
          <p:blipFill>
            <a:blip r:embed="rId7"/>
            <a:stretch>
              <a:fillRect/>
            </a:stretch>
          </p:blipFill>
          <p:spPr>
            <a:xfrm>
              <a:off x="1856676" y="1358839"/>
              <a:ext cx="3470061" cy="2520000"/>
            </a:xfrm>
            <a:prstGeom prst="rect">
              <a:avLst/>
            </a:prstGeom>
          </p:spPr>
        </p:pic>
        <p:pic>
          <p:nvPicPr>
            <p:cNvPr id="4" name="Picture 3">
              <a:extLst>
                <a:ext uri="{FF2B5EF4-FFF2-40B4-BE49-F238E27FC236}">
                  <a16:creationId xmlns:a16="http://schemas.microsoft.com/office/drawing/2014/main" id="{4214028C-ECE1-5A5C-2A88-C7F76DEAC84B}"/>
                </a:ext>
              </a:extLst>
            </p:cNvPr>
            <p:cNvPicPr>
              <a:picLocks noChangeAspect="1"/>
            </p:cNvPicPr>
            <p:nvPr/>
          </p:nvPicPr>
          <p:blipFill>
            <a:blip r:embed="rId8"/>
            <a:stretch>
              <a:fillRect/>
            </a:stretch>
          </p:blipFill>
          <p:spPr>
            <a:xfrm>
              <a:off x="1832594" y="4046842"/>
              <a:ext cx="3425351" cy="2520000"/>
            </a:xfrm>
            <a:prstGeom prst="rect">
              <a:avLst/>
            </a:prstGeom>
          </p:spPr>
        </p:pic>
        <p:sp>
          <p:nvSpPr>
            <p:cNvPr id="14" name="TextBox 13">
              <a:extLst>
                <a:ext uri="{FF2B5EF4-FFF2-40B4-BE49-F238E27FC236}">
                  <a16:creationId xmlns:a16="http://schemas.microsoft.com/office/drawing/2014/main" id="{29205ED6-DB9F-4841-8108-3815758A5CC0}"/>
                </a:ext>
              </a:extLst>
            </p:cNvPr>
            <p:cNvSpPr txBox="1"/>
            <p:nvPr/>
          </p:nvSpPr>
          <p:spPr>
            <a:xfrm>
              <a:off x="2565590" y="2811158"/>
              <a:ext cx="2337619" cy="2862322"/>
            </a:xfrm>
            <a:prstGeom prst="rect">
              <a:avLst/>
            </a:prstGeom>
            <a:noFill/>
          </p:spPr>
          <p:txBody>
            <a:bodyPr wrap="square">
              <a:spAutoFit/>
            </a:bodyPr>
            <a:lstStyle/>
            <a:p>
              <a:r>
                <a:rPr lang="en-US" dirty="0">
                  <a:solidFill>
                    <a:srgbClr val="FF0000"/>
                  </a:solidFill>
                </a:rPr>
                <a:t>initial equilibrium </a:t>
              </a: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r>
                <a:rPr lang="en-US" dirty="0">
                  <a:solidFill>
                    <a:srgbClr val="FF0000"/>
                  </a:solidFill>
                </a:rPr>
                <a:t>quasi-stationary stage</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F32EC71-FBE5-4C95-B0BD-E07EC280210F}"/>
                    </a:ext>
                  </a:extLst>
                </p:cNvPr>
                <p:cNvSpPr txBox="1"/>
                <p:nvPr/>
              </p:nvSpPr>
              <p:spPr>
                <a:xfrm>
                  <a:off x="3284373" y="2046514"/>
                  <a:ext cx="715347" cy="294953"/>
                </a:xfrm>
                <a:prstGeom prst="rect">
                  <a:avLst/>
                </a:prstGeom>
                <a:noFill/>
              </p:spPr>
              <p:txBody>
                <a:bodyPr wrap="square" lIns="0" tIns="0" rIns="0" bIns="0" rtlCol="0" anchor="t" anchorCtr="0">
                  <a:spAutoFit/>
                </a:bodyPr>
                <a:lstStyle/>
                <a:p>
                  <a:pPr>
                    <a:lnSpc>
                      <a:spcPts val="2300"/>
                    </a:lnSpc>
                    <a:spcBef>
                      <a:spcPts val="1150"/>
                    </a:spcBef>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r>
                              <a:rPr lang="en-US" sz="1600" b="1">
                                <a:latin typeface="Cambria Math" panose="02040503050406030204" pitchFamily="18" charset="0"/>
                              </a:rPr>
                              <m:t>𝐯</m:t>
                            </m:r>
                            <m:r>
                              <a:rPr lang="en-US" sz="1600">
                                <a:latin typeface="Cambria Math" panose="02040503050406030204" pitchFamily="18" charset="0"/>
                              </a:rPr>
                              <m:t>⋅</m:t>
                            </m:r>
                            <m:r>
                              <m:rPr>
                                <m:sty m:val="p"/>
                              </m:rPr>
                              <a:rPr lang="en-US" sz="1600" b="0" i="0" smtClean="0">
                                <a:latin typeface="Cambria Math" panose="02040503050406030204" pitchFamily="18" charset="0"/>
                              </a:rPr>
                              <m:t>∇ψ</m:t>
                            </m:r>
                          </m:num>
                          <m:den>
                            <m:d>
                              <m:dPr>
                                <m:begChr m:val="|"/>
                                <m:endChr m:val="|"/>
                                <m:ctrlPr>
                                  <a:rPr lang="en-US" sz="1600" b="0" i="1" smtClean="0">
                                    <a:latin typeface="Cambria Math" panose="02040503050406030204" pitchFamily="18" charset="0"/>
                                  </a:rPr>
                                </m:ctrlPr>
                              </m:dPr>
                              <m:e>
                                <m:r>
                                  <m:rPr>
                                    <m:sty m:val="p"/>
                                  </m:rPr>
                                  <a:rPr lang="en-US" sz="1600" b="0" i="0" smtClean="0">
                                    <a:latin typeface="Cambria Math" panose="02040503050406030204" pitchFamily="18" charset="0"/>
                                  </a:rPr>
                                  <m:t>∇ψ</m:t>
                                </m:r>
                              </m:e>
                            </m:d>
                          </m:den>
                        </m:f>
                      </m:oMath>
                    </m:oMathPara>
                  </a14:m>
                  <a:endParaRPr lang="en-US" sz="1600" dirty="0" err="1"/>
                </a:p>
              </p:txBody>
            </p:sp>
          </mc:Choice>
          <mc:Fallback xmlns="">
            <p:sp>
              <p:nvSpPr>
                <p:cNvPr id="5" name="TextBox 4">
                  <a:extLst>
                    <a:ext uri="{FF2B5EF4-FFF2-40B4-BE49-F238E27FC236}">
                      <a16:creationId xmlns:a16="http://schemas.microsoft.com/office/drawing/2014/main" id="{DF32EC71-FBE5-4C95-B0BD-E07EC280210F}"/>
                    </a:ext>
                  </a:extLst>
                </p:cNvPr>
                <p:cNvSpPr txBox="1">
                  <a:spLocks noRot="1" noChangeAspect="1" noMove="1" noResize="1" noEditPoints="1" noAdjustHandles="1" noChangeArrowheads="1" noChangeShapeType="1" noTextEdit="1"/>
                </p:cNvSpPr>
                <p:nvPr/>
              </p:nvSpPr>
              <p:spPr>
                <a:xfrm>
                  <a:off x="3284373" y="2046514"/>
                  <a:ext cx="715347" cy="294953"/>
                </a:xfrm>
                <a:prstGeom prst="rect">
                  <a:avLst/>
                </a:prstGeom>
                <a:blipFill>
                  <a:blip r:embed="rId9"/>
                  <a:stretch>
                    <a:fillRect t="-58333" b="-47917"/>
                  </a:stretch>
                </a:blipFill>
              </p:spPr>
              <p:txBody>
                <a:bodyPr/>
                <a:lstStyle/>
                <a:p>
                  <a:r>
                    <a:rPr lang="en-US">
                      <a:noFill/>
                    </a:rPr>
                    <a:t> </a:t>
                  </a:r>
                </a:p>
              </p:txBody>
            </p:sp>
          </mc:Fallback>
        </mc:AlternateContent>
      </p:grpSp>
    </p:spTree>
    <p:extLst>
      <p:ext uri="{BB962C8B-B14F-4D97-AF65-F5344CB8AC3E}">
        <p14:creationId xmlns:p14="http://schemas.microsoft.com/office/powerpoint/2010/main" val="3185465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75EC22-73CF-5B72-C5F7-1280E65CCA1C}"/>
              </a:ext>
            </a:extLst>
          </p:cNvPr>
          <p:cNvSpPr>
            <a:spLocks noGrp="1"/>
          </p:cNvSpPr>
          <p:nvPr>
            <p:ph type="sldNum" sz="quarter" idx="16"/>
          </p:nvPr>
        </p:nvSpPr>
        <p:spPr/>
        <p:txBody>
          <a:bodyPr/>
          <a:lstStyle/>
          <a:p>
            <a:fld id="{4C186CDB-A10A-463B-B152-0967353CDD8E}" type="slidenum">
              <a:rPr lang="en-US" smtClean="0"/>
              <a:t>14</a:t>
            </a:fld>
            <a:endParaRPr lang="en-US"/>
          </a:p>
        </p:txBody>
      </p:sp>
      <p:sp>
        <p:nvSpPr>
          <p:cNvPr id="4" name="Title 3">
            <a:extLst>
              <a:ext uri="{FF2B5EF4-FFF2-40B4-BE49-F238E27FC236}">
                <a16:creationId xmlns:a16="http://schemas.microsoft.com/office/drawing/2014/main" id="{41FC57DE-D4FE-4FFB-3691-C4562909222F}"/>
              </a:ext>
            </a:extLst>
          </p:cNvPr>
          <p:cNvSpPr>
            <a:spLocks noGrp="1"/>
          </p:cNvSpPr>
          <p:nvPr>
            <p:ph type="title"/>
          </p:nvPr>
        </p:nvSpPr>
        <p:spPr/>
        <p:txBody>
          <a:bodyPr/>
          <a:lstStyle/>
          <a:p>
            <a:r>
              <a:rPr lang="en-US" dirty="0"/>
              <a:t>JOREK: growth rate and dynamo vs. resistivity and viscosity</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ECB08C5-EF55-8407-7754-69C13DDDFB4D}"/>
                  </a:ext>
                </a:extLst>
              </p:cNvPr>
              <p:cNvSpPr txBox="1"/>
              <p:nvPr/>
            </p:nvSpPr>
            <p:spPr>
              <a:xfrm>
                <a:off x="752716" y="5343275"/>
                <a:ext cx="10276068" cy="1306640"/>
              </a:xfrm>
              <a:prstGeom prst="rect">
                <a:avLst/>
              </a:prstGeom>
              <a:noFill/>
            </p:spPr>
            <p:txBody>
              <a:bodyPr wrap="square" lIns="0" tIns="0" rIns="0" bIns="0" rtlCol="0" anchor="t" anchorCtr="0">
                <a:spAutoFit/>
              </a:bodyPr>
              <a:lstStyle/>
              <a:p>
                <a:pPr marL="180000" indent="-180000">
                  <a:lnSpc>
                    <a:spcPts val="2300"/>
                  </a:lnSpc>
                  <a:spcBef>
                    <a:spcPts val="600"/>
                  </a:spcBef>
                  <a:buFont typeface="Arial" panose="020B0604020202020204" pitchFamily="34" charset="0"/>
                  <a:buChar char="•"/>
                </a:pPr>
                <a:r>
                  <a:rPr lang="en-US" sz="1600" dirty="0"/>
                  <a:t>The growth rate is calculated based on the first linear growth of 1/1 mode (quasi-interchange);</a:t>
                </a:r>
              </a:p>
              <a:p>
                <a:pPr marL="180000" indent="-180000">
                  <a:lnSpc>
                    <a:spcPts val="2300"/>
                  </a:lnSpc>
                  <a:spcBef>
                    <a:spcPts val="600"/>
                  </a:spcBef>
                  <a:buFont typeface="Arial" panose="020B0604020202020204" pitchFamily="34" charset="0"/>
                  <a:buChar char="•"/>
                </a:pPr>
                <a:r>
                  <a:rPr lang="en-US" sz="1600" dirty="0"/>
                  <a:t>The amplitude of slow dynamo is evaluated for the </a:t>
                </a:r>
                <a:r>
                  <a:rPr lang="en-US" altLang="zh-CN" sz="1600" dirty="0"/>
                  <a:t>flux pumping or</a:t>
                </a:r>
                <a:r>
                  <a:rPr lang="en-US" sz="1600" dirty="0"/>
                  <a:t> small sawtooth oscillations;</a:t>
                </a:r>
              </a:p>
              <a:p>
                <a:pPr marL="180000" indent="-180000">
                  <a:lnSpc>
                    <a:spcPts val="2300"/>
                  </a:lnSpc>
                  <a:spcBef>
                    <a:spcPts val="600"/>
                  </a:spcBef>
                  <a:buFont typeface="Arial" panose="020B0604020202020204" pitchFamily="34" charset="0"/>
                  <a:buChar char="•"/>
                </a:pPr>
                <a:r>
                  <a:rPr lang="en-US" sz="1600" dirty="0"/>
                  <a:t>If flux pumping or sawtooth exists, the dynamo amplitude is proportional to </a:t>
                </a:r>
                <a14:m>
                  <m:oMath xmlns:m="http://schemas.openxmlformats.org/officeDocument/2006/math">
                    <m:r>
                      <a:rPr lang="en-US" sz="1600">
                        <a:latin typeface="Cambria Math" panose="02040503050406030204" pitchFamily="18" charset="0"/>
                      </a:rPr>
                      <m:t>𝜂</m:t>
                    </m:r>
                  </m:oMath>
                </a14:m>
                <a:r>
                  <a:rPr lang="en-US" sz="1600" dirty="0"/>
                  <a:t>, which is necessary to counteract the current drive. Otherwise, the 1/1 MHD instability is not working any more (similar to the 2D case).</a:t>
                </a:r>
              </a:p>
            </p:txBody>
          </p:sp>
        </mc:Choice>
        <mc:Fallback xmlns="">
          <p:sp>
            <p:nvSpPr>
              <p:cNvPr id="9" name="TextBox 8">
                <a:extLst>
                  <a:ext uri="{FF2B5EF4-FFF2-40B4-BE49-F238E27FC236}">
                    <a16:creationId xmlns:a16="http://schemas.microsoft.com/office/drawing/2014/main" id="{FECB08C5-EF55-8407-7754-69C13DDDFB4D}"/>
                  </a:ext>
                </a:extLst>
              </p:cNvPr>
              <p:cNvSpPr txBox="1">
                <a:spLocks noRot="1" noChangeAspect="1" noMove="1" noResize="1" noEditPoints="1" noAdjustHandles="1" noChangeArrowheads="1" noChangeShapeType="1" noTextEdit="1"/>
              </p:cNvSpPr>
              <p:nvPr/>
            </p:nvSpPr>
            <p:spPr>
              <a:xfrm>
                <a:off x="752716" y="5343275"/>
                <a:ext cx="10276068" cy="1306640"/>
              </a:xfrm>
              <a:prstGeom prst="rect">
                <a:avLst/>
              </a:prstGeom>
              <a:blipFill>
                <a:blip r:embed="rId2"/>
                <a:stretch>
                  <a:fillRect l="-1127" t="-3271" b="-887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C92E59D-28BB-A8EF-15C3-A9D0788D8E23}"/>
              </a:ext>
            </a:extLst>
          </p:cNvPr>
          <p:cNvPicPr>
            <a:picLocks noChangeAspect="1"/>
          </p:cNvPicPr>
          <p:nvPr/>
        </p:nvPicPr>
        <p:blipFill>
          <a:blip r:embed="rId3"/>
          <a:stretch>
            <a:fillRect/>
          </a:stretch>
        </p:blipFill>
        <p:spPr>
          <a:xfrm>
            <a:off x="995264" y="1376036"/>
            <a:ext cx="5100735" cy="3967239"/>
          </a:xfrm>
          <a:prstGeom prst="rect">
            <a:avLst/>
          </a:prstGeom>
        </p:spPr>
      </p:pic>
      <p:pic>
        <p:nvPicPr>
          <p:cNvPr id="10" name="Picture 9">
            <a:extLst>
              <a:ext uri="{FF2B5EF4-FFF2-40B4-BE49-F238E27FC236}">
                <a16:creationId xmlns:a16="http://schemas.microsoft.com/office/drawing/2014/main" id="{777C02BA-9791-387B-E32A-C1CBC10175FD}"/>
              </a:ext>
            </a:extLst>
          </p:cNvPr>
          <p:cNvPicPr>
            <a:picLocks noChangeAspect="1"/>
          </p:cNvPicPr>
          <p:nvPr/>
        </p:nvPicPr>
        <p:blipFill>
          <a:blip r:embed="rId4"/>
          <a:stretch>
            <a:fillRect/>
          </a:stretch>
        </p:blipFill>
        <p:spPr>
          <a:xfrm>
            <a:off x="6242732" y="1376036"/>
            <a:ext cx="5100735" cy="3967239"/>
          </a:xfrm>
          <a:prstGeom prst="rect">
            <a:avLst/>
          </a:prstGeom>
        </p:spPr>
      </p:pic>
    </p:spTree>
    <p:extLst>
      <p:ext uri="{BB962C8B-B14F-4D97-AF65-F5344CB8AC3E}">
        <p14:creationId xmlns:p14="http://schemas.microsoft.com/office/powerpoint/2010/main" val="184134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35727F-DEC8-6050-DE44-4A4B8738C611}"/>
              </a:ext>
            </a:extLst>
          </p:cNvPr>
          <p:cNvSpPr>
            <a:spLocks noGrp="1"/>
          </p:cNvSpPr>
          <p:nvPr>
            <p:ph type="sldNum" sz="quarter" idx="16"/>
          </p:nvPr>
        </p:nvSpPr>
        <p:spPr/>
        <p:txBody>
          <a:bodyPr/>
          <a:lstStyle/>
          <a:p>
            <a:fld id="{4C186CDB-A10A-463B-B152-0967353CDD8E}" type="slidenum">
              <a:rPr lang="en-US" smtClean="0"/>
              <a:t>15</a:t>
            </a:fld>
            <a:endParaRPr lang="en-US"/>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A760B6B-716E-5073-6885-CC13C680B2FA}"/>
                  </a:ext>
                </a:extLst>
              </p:cNvPr>
              <p:cNvSpPr>
                <a:spLocks noGrp="1"/>
              </p:cNvSpPr>
              <p:nvPr>
                <p:ph type="body" sz="quarter" idx="17"/>
              </p:nvPr>
            </p:nvSpPr>
            <p:spPr>
              <a:xfrm>
                <a:off x="658813" y="1007268"/>
                <a:ext cx="10514012" cy="5299810"/>
              </a:xfrm>
            </p:spPr>
            <p:txBody>
              <a:bodyPr>
                <a:normAutofit fontScale="85000" lnSpcReduction="10000"/>
              </a:bodyPr>
              <a:lstStyle/>
              <a:p>
                <a:pPr marL="285750" indent="-285750">
                  <a:buFont typeface="Arial" panose="020B0604020202020204" pitchFamily="34" charset="0"/>
                  <a:buChar char="•"/>
                </a:pPr>
                <a:r>
                  <a:rPr lang="en-US" b="1" dirty="0"/>
                  <a:t>Flux pumping on AUG </a:t>
                </a:r>
                <a:r>
                  <a:rPr lang="en-US" dirty="0"/>
                  <a:t>was reproduced by JOREK simulations at experimental parameters;</a:t>
                </a:r>
              </a:p>
              <a:p>
                <a:pPr marL="465138" lvl="3" indent="-285750"/>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𝑞</m:t>
                        </m:r>
                      </m:e>
                      <m:sub>
                        <m:r>
                          <a:rPr lang="en-US" i="1" smtClean="0">
                            <a:latin typeface="Cambria Math" panose="02040503050406030204" pitchFamily="18" charset="0"/>
                          </a:rPr>
                          <m:t>0</m:t>
                        </m:r>
                      </m:sub>
                    </m:sSub>
                    <m:r>
                      <a:rPr lang="en-US" i="1" smtClean="0">
                        <a:latin typeface="Cambria Math" panose="02040503050406030204" pitchFamily="18" charset="0"/>
                      </a:rPr>
                      <m:t>≃1</m:t>
                    </m:r>
                  </m:oMath>
                </a14:m>
                <a:r>
                  <a:rPr lang="en-US" dirty="0"/>
                  <a:t> (flux pumping) and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𝑞</m:t>
                        </m:r>
                      </m:e>
                      <m:sub>
                        <m:r>
                          <a:rPr lang="en-US" i="1" smtClean="0">
                            <a:latin typeface="Cambria Math" panose="02040503050406030204" pitchFamily="18" charset="0"/>
                          </a:rPr>
                          <m:t>0</m:t>
                        </m:r>
                      </m:sub>
                    </m:sSub>
                    <m:r>
                      <a:rPr lang="en-US" i="1" smtClean="0">
                        <a:latin typeface="Cambria Math" panose="02040503050406030204" pitchFamily="18" charset="0"/>
                      </a:rPr>
                      <m:t>≪1</m:t>
                    </m:r>
                  </m:oMath>
                </a14:m>
                <a:r>
                  <a:rPr lang="en-US" dirty="0"/>
                  <a:t> (kink cycling) for phases III and IV, respectively;</a:t>
                </a:r>
              </a:p>
              <a:p>
                <a:pPr marL="285750" indent="-285750">
                  <a:buFont typeface="Arial" panose="020B0604020202020204" pitchFamily="34" charset="0"/>
                  <a:buChar char="•"/>
                </a:pPr>
                <a:r>
                  <a:rPr lang="en-US" dirty="0"/>
                  <a:t>Parameter </a:t>
                </a:r>
                <a:r>
                  <a:rPr lang="en-US" b="1" dirty="0"/>
                  <a:t>scan of viscosity and resistivity </a:t>
                </a:r>
                <a:r>
                  <a:rPr lang="en-US" dirty="0"/>
                  <a:t>has been carried out;</a:t>
                </a:r>
              </a:p>
              <a:p>
                <a:pPr marL="465138" lvl="3" indent="-285750"/>
                <a:r>
                  <a:rPr lang="en-US" dirty="0"/>
                  <a:t>4 different states, strongly depend on the Hartmann number, but weakly depend on the Prandtl number;</a:t>
                </a:r>
              </a:p>
              <a:p>
                <a:pPr marL="465138" lvl="3" indent="-285750"/>
                <a:r>
                  <a:rPr lang="en-US" dirty="0"/>
                  <a:t>Growth rate of 1/1 quasi-interchange mode weakly depends on resistivity;</a:t>
                </a:r>
              </a:p>
              <a:p>
                <a:pPr marL="465138" lvl="3" indent="-285750"/>
                <a:r>
                  <a:rPr lang="en-US" dirty="0"/>
                  <a:t>Amplitude of the negative slow dynamo (during flux pumping or small sawteeth) is proportional to resistivity;</a:t>
                </a:r>
              </a:p>
              <a:p>
                <a:pPr marL="0" lvl="3" indent="0">
                  <a:buNone/>
                </a:pPr>
                <a:endParaRPr lang="en-US" dirty="0"/>
              </a:p>
              <a:p>
                <a:pPr marL="0" lvl="3" indent="0">
                  <a:buNone/>
                </a:pPr>
                <a:endParaRPr lang="en-US" dirty="0"/>
              </a:p>
              <a:p>
                <a:pPr marL="285750" lvl="3" indent="-285750"/>
                <a:r>
                  <a:rPr lang="en-US" dirty="0"/>
                  <a:t>Energy transfer mechanisms between different </a:t>
                </a:r>
                <a:r>
                  <a:rPr lang="en-US" b="1" dirty="0"/>
                  <a:t>toroidal harmonics</a:t>
                </a:r>
                <a:r>
                  <a:rPr lang="en-US" dirty="0"/>
                  <a:t> (to reduce the toroidal harmonics);</a:t>
                </a:r>
              </a:p>
              <a:p>
                <a:pPr marL="285750" lvl="3" indent="-285750"/>
                <a:r>
                  <a:rPr lang="en-US" b="1" dirty="0"/>
                  <a:t>Diamagnetic drift </a:t>
                </a:r>
                <a:r>
                  <a:rPr lang="en-US" dirty="0"/>
                  <a:t>in MHD simulations for simulating sawtooth crashes;</a:t>
                </a:r>
              </a:p>
              <a:p>
                <a:pPr marL="285750" lvl="3" indent="-285750"/>
                <a:r>
                  <a:rPr lang="en-US" b="1" dirty="0"/>
                  <a:t>Energetic particles </a:t>
                </a:r>
                <a:r>
                  <a:rPr lang="en-US" dirty="0"/>
                  <a:t>and </a:t>
                </a:r>
                <a:r>
                  <a:rPr lang="en-US" b="1" dirty="0"/>
                  <a:t>FLR</a:t>
                </a:r>
                <a:r>
                  <a:rPr lang="en-US" dirty="0"/>
                  <a:t> effect of thermal ions;</a:t>
                </a:r>
              </a:p>
              <a:p>
                <a:pPr marL="285750" lvl="3" indent="-285750"/>
                <a:r>
                  <a:rPr lang="en-US" b="1" dirty="0"/>
                  <a:t>JET</a:t>
                </a:r>
                <a:r>
                  <a:rPr lang="en-US" dirty="0"/>
                  <a:t> modelling;</a:t>
                </a:r>
              </a:p>
              <a:p>
                <a:pPr marL="285750" lvl="3" indent="-285750"/>
                <a:r>
                  <a:rPr lang="en-US" dirty="0"/>
                  <a:t>Compare the linear results from JOREK and </a:t>
                </a:r>
                <a:r>
                  <a:rPr lang="en-US" b="1" dirty="0"/>
                  <a:t>CASTOR3D</a:t>
                </a:r>
                <a:r>
                  <a:rPr lang="en-US" dirty="0"/>
                  <a:t>;</a:t>
                </a:r>
              </a:p>
              <a:p>
                <a:pPr marL="285750" lvl="3" indent="-285750"/>
                <a:r>
                  <a:rPr lang="en-US" dirty="0"/>
                  <a:t>Analyze the two </a:t>
                </a:r>
                <a:r>
                  <a:rPr lang="en-US" b="1" dirty="0"/>
                  <a:t>energy flux terms </a:t>
                </a:r>
                <a:r>
                  <a:rPr lang="en-US" dirty="0"/>
                  <a:t>in the energy equation (evolution of pressure profile);</a:t>
                </a:r>
              </a:p>
              <a:p>
                <a:pPr marL="285750" lvl="3" indent="-285750"/>
                <a:r>
                  <a:rPr lang="en-US" dirty="0"/>
                  <a:t>Adjust heating source or perpendicular heat conductivity to evaluate the influence of </a:t>
                </a:r>
                <a:r>
                  <a:rPr lang="en-US" b="1" dirty="0"/>
                  <a:t>pressure gradient</a:t>
                </a:r>
                <a:r>
                  <a:rPr lang="en-US" dirty="0"/>
                  <a:t>;</a:t>
                </a:r>
              </a:p>
            </p:txBody>
          </p:sp>
        </mc:Choice>
        <mc:Fallback xmlns="">
          <p:sp>
            <p:nvSpPr>
              <p:cNvPr id="3" name="Text Placeholder 2">
                <a:extLst>
                  <a:ext uri="{FF2B5EF4-FFF2-40B4-BE49-F238E27FC236}">
                    <a16:creationId xmlns:a16="http://schemas.microsoft.com/office/drawing/2014/main" id="{9A760B6B-716E-5073-6885-CC13C680B2FA}"/>
                  </a:ext>
                </a:extLst>
              </p:cNvPr>
              <p:cNvSpPr>
                <a:spLocks noGrp="1" noRot="1" noChangeAspect="1" noMove="1" noResize="1" noEditPoints="1" noAdjustHandles="1" noChangeArrowheads="1" noChangeShapeType="1" noTextEdit="1"/>
              </p:cNvSpPr>
              <p:nvPr>
                <p:ph type="body" sz="quarter" idx="17"/>
              </p:nvPr>
            </p:nvSpPr>
            <p:spPr>
              <a:xfrm>
                <a:off x="658813" y="1007268"/>
                <a:ext cx="10514012" cy="5299810"/>
              </a:xfrm>
              <a:blipFill>
                <a:blip r:embed="rId3"/>
                <a:stretch>
                  <a:fillRect l="-1043" t="-115"/>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AA36F625-FCF2-999F-F4B5-633846B3D1CA}"/>
              </a:ext>
            </a:extLst>
          </p:cNvPr>
          <p:cNvSpPr>
            <a:spLocks noGrp="1"/>
          </p:cNvSpPr>
          <p:nvPr>
            <p:ph type="title"/>
          </p:nvPr>
        </p:nvSpPr>
        <p:spPr/>
        <p:txBody>
          <a:bodyPr/>
          <a:lstStyle/>
          <a:p>
            <a:r>
              <a:rPr lang="en-US" dirty="0"/>
              <a:t>Summary</a:t>
            </a:r>
          </a:p>
        </p:txBody>
      </p:sp>
      <p:sp>
        <p:nvSpPr>
          <p:cNvPr id="5" name="Title 3">
            <a:extLst>
              <a:ext uri="{FF2B5EF4-FFF2-40B4-BE49-F238E27FC236}">
                <a16:creationId xmlns:a16="http://schemas.microsoft.com/office/drawing/2014/main" id="{DF2B6FF5-983F-4BB4-B0DE-936279DF3662}"/>
              </a:ext>
            </a:extLst>
          </p:cNvPr>
          <p:cNvSpPr txBox="1">
            <a:spLocks/>
          </p:cNvSpPr>
          <p:nvPr/>
        </p:nvSpPr>
        <p:spPr>
          <a:xfrm>
            <a:off x="658813" y="3162206"/>
            <a:ext cx="1648042" cy="382479"/>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en-US" dirty="0"/>
              <a:t>Outlook</a:t>
            </a:r>
          </a:p>
        </p:txBody>
      </p:sp>
      <p:sp>
        <p:nvSpPr>
          <p:cNvPr id="6" name="Title 1">
            <a:extLst>
              <a:ext uri="{FF2B5EF4-FFF2-40B4-BE49-F238E27FC236}">
                <a16:creationId xmlns:a16="http://schemas.microsoft.com/office/drawing/2014/main" id="{741FE6A4-9902-40E7-80BB-0E0BA2F63CAA}"/>
              </a:ext>
            </a:extLst>
          </p:cNvPr>
          <p:cNvSpPr txBox="1">
            <a:spLocks/>
          </p:cNvSpPr>
          <p:nvPr/>
        </p:nvSpPr>
        <p:spPr>
          <a:xfrm>
            <a:off x="7568417" y="6307078"/>
            <a:ext cx="4107767" cy="391319"/>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en-US" dirty="0"/>
              <a:t>Thanks for your attention!</a:t>
            </a:r>
          </a:p>
        </p:txBody>
      </p:sp>
    </p:spTree>
    <p:extLst>
      <p:ext uri="{BB962C8B-B14F-4D97-AF65-F5344CB8AC3E}">
        <p14:creationId xmlns:p14="http://schemas.microsoft.com/office/powerpoint/2010/main" val="4177265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3B6D-8A40-4EC3-9AD0-863497BA2F3A}"/>
              </a:ext>
            </a:extLst>
          </p:cNvPr>
          <p:cNvSpPr>
            <a:spLocks noGrp="1"/>
          </p:cNvSpPr>
          <p:nvPr>
            <p:ph sz="quarter" idx="13"/>
          </p:nvPr>
        </p:nvSpPr>
        <p:spPr/>
        <p:txBody>
          <a:bodyPr/>
          <a:lstStyle/>
          <a:p>
            <a:pPr marL="285750" lvl="1" indent="-285750">
              <a:lnSpc>
                <a:spcPct val="200000"/>
              </a:lnSpc>
              <a:buFont typeface="Arial" panose="020B0604020202020204" pitchFamily="34" charset="0"/>
              <a:buChar char="•"/>
            </a:pPr>
            <a:r>
              <a:rPr lang="en-US" dirty="0"/>
              <a:t>JOREK modelling</a:t>
            </a:r>
          </a:p>
          <a:p>
            <a:pPr marL="465138" lvl="3" indent="-285750">
              <a:lnSpc>
                <a:spcPct val="200000"/>
              </a:lnSpc>
            </a:pPr>
            <a:r>
              <a:rPr lang="en-US" dirty="0"/>
              <a:t>Two-temperature full MHD model and simulation parameters</a:t>
            </a:r>
          </a:p>
          <a:p>
            <a:pPr marL="465138" lvl="3" indent="-285750">
              <a:lnSpc>
                <a:spcPct val="200000"/>
              </a:lnSpc>
            </a:pPr>
            <a:r>
              <a:rPr lang="en-US" dirty="0"/>
              <a:t>Simulation results for flux pumping and sawteeth phases in AUG</a:t>
            </a:r>
          </a:p>
          <a:p>
            <a:pPr marL="285750" lvl="1" indent="-285750">
              <a:lnSpc>
                <a:spcPct val="200000"/>
              </a:lnSpc>
              <a:buFont typeface="Arial" panose="020B0604020202020204" pitchFamily="34" charset="0"/>
              <a:buChar char="•"/>
            </a:pPr>
            <a:r>
              <a:rPr lang="en-US" dirty="0"/>
              <a:t>On the reduced model</a:t>
            </a:r>
          </a:p>
          <a:p>
            <a:pPr marL="465138" lvl="3" indent="-285750">
              <a:lnSpc>
                <a:spcPct val="200000"/>
              </a:lnSpc>
            </a:pPr>
            <a:r>
              <a:rPr lang="en-US" dirty="0"/>
              <a:t>Parameter scan in support of the reduced model</a:t>
            </a:r>
          </a:p>
          <a:p>
            <a:pPr marL="465138" lvl="3" indent="-285750">
              <a:lnSpc>
                <a:spcPct val="200000"/>
              </a:lnSpc>
            </a:pPr>
            <a:r>
              <a:rPr lang="en-US" dirty="0"/>
              <a:t>Linear calculations in collaboration with CASTOR3D</a:t>
            </a:r>
          </a:p>
          <a:p>
            <a:pPr marL="285750" lvl="1" indent="-285750">
              <a:lnSpc>
                <a:spcPct val="200000"/>
              </a:lnSpc>
              <a:buFont typeface="Arial" panose="020B0604020202020204" pitchFamily="34" charset="0"/>
              <a:buChar char="•"/>
            </a:pPr>
            <a:r>
              <a:rPr lang="en-US" dirty="0"/>
              <a:t>Summary and outlook</a:t>
            </a:r>
          </a:p>
        </p:txBody>
      </p:sp>
      <p:sp>
        <p:nvSpPr>
          <p:cNvPr id="3" name="Title 2">
            <a:extLst>
              <a:ext uri="{FF2B5EF4-FFF2-40B4-BE49-F238E27FC236}">
                <a16:creationId xmlns:a16="http://schemas.microsoft.com/office/drawing/2014/main" id="{9EF13B33-E52F-4B6F-A435-12A5681BFAC0}"/>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0A9B2ECF-2EB9-4D6D-B1CC-C8375D5DAA6F}"/>
              </a:ext>
            </a:extLst>
          </p:cNvPr>
          <p:cNvSpPr>
            <a:spLocks noGrp="1"/>
          </p:cNvSpPr>
          <p:nvPr>
            <p:ph type="dt" sz="half" idx="14"/>
          </p:nvPr>
        </p:nvSpPr>
        <p:spPr/>
        <p:txBody>
          <a:bodyPr/>
          <a:lstStyle/>
          <a:p>
            <a:fld id="{0E09514D-5C92-4D0B-A8B6-340C7895A5A8}" type="datetime1">
              <a:rPr lang="en-US" smtClean="0"/>
              <a:t>4/16/2025</a:t>
            </a:fld>
            <a:endParaRPr lang="en-US"/>
          </a:p>
        </p:txBody>
      </p:sp>
      <p:sp>
        <p:nvSpPr>
          <p:cNvPr id="5" name="Slide Number Placeholder 4">
            <a:extLst>
              <a:ext uri="{FF2B5EF4-FFF2-40B4-BE49-F238E27FC236}">
                <a16:creationId xmlns:a16="http://schemas.microsoft.com/office/drawing/2014/main" id="{84805D82-2D8F-437E-982F-0180039A1BAE}"/>
              </a:ext>
            </a:extLst>
          </p:cNvPr>
          <p:cNvSpPr>
            <a:spLocks noGrp="1"/>
          </p:cNvSpPr>
          <p:nvPr>
            <p:ph type="sldNum" sz="quarter" idx="16"/>
          </p:nvPr>
        </p:nvSpPr>
        <p:spPr/>
        <p:txBody>
          <a:bodyPr/>
          <a:lstStyle/>
          <a:p>
            <a:fld id="{613AE7EF-DA7E-46A4-BB99-DF5E6447FD83}" type="slidenum">
              <a:rPr lang="en-US" smtClean="0"/>
              <a:t>2</a:t>
            </a:fld>
            <a:endParaRPr lang="en-US"/>
          </a:p>
        </p:txBody>
      </p:sp>
    </p:spTree>
    <p:extLst>
      <p:ext uri="{BB962C8B-B14F-4D97-AF65-F5344CB8AC3E}">
        <p14:creationId xmlns:p14="http://schemas.microsoft.com/office/powerpoint/2010/main" val="365598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2B243C62-1445-478D-96A9-065E7897C759}"/>
                  </a:ext>
                </a:extLst>
              </p:cNvPr>
              <p:cNvSpPr>
                <a:spLocks noGrp="1"/>
              </p:cNvSpPr>
              <p:nvPr>
                <p:ph sz="quarter" idx="13"/>
              </p:nvPr>
            </p:nvSpPr>
            <p:spPr/>
            <p:txBody>
              <a:bodyPr/>
              <a:lstStyle/>
              <a:p>
                <a:pPr marL="285750" lvl="1" indent="-285750">
                  <a:buFont typeface="Arial" panose="020B0604020202020204" pitchFamily="34" charset="0"/>
                  <a:buChar char="•"/>
                </a:pPr>
                <a:r>
                  <a:rPr lang="en-US" altLang="zh-CN" dirty="0"/>
                  <a:t>Two-temperature full MHD</a:t>
                </a:r>
                <a:r>
                  <a:rPr lang="de-DE" dirty="0"/>
                  <a:t> </a:t>
                </a:r>
                <a:r>
                  <a:rPr lang="en-US" dirty="0"/>
                  <a:t>model</a:t>
                </a:r>
                <a:r>
                  <a:rPr lang="de-DE" dirty="0"/>
                  <a:t> in JOREK:</a:t>
                </a:r>
                <a:endParaRPr lang="en-US" b="0" dirty="0"/>
              </a:p>
              <a:p>
                <a:pPr marL="465138" lvl="3" indent="-285750"/>
                <a14:m>
                  <m:oMath xmlns:m="http://schemas.openxmlformats.org/officeDocument/2006/math">
                    <m:f>
                      <m:fPr>
                        <m:ctrlPr>
                          <a:rPr lang="en-US" b="0" i="1" smtClean="0">
                            <a:latin typeface="Cambria Math" panose="02040503050406030204" pitchFamily="18" charset="0"/>
                          </a:rPr>
                        </m:ctrlPr>
                      </m:fPr>
                      <m:num>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A</m:t>
                            </m:r>
                          </m:e>
                        </m:acc>
                      </m:num>
                      <m:den>
                        <m:r>
                          <a:rPr lang="en-US" b="0" i="0">
                            <a:latin typeface="Cambria Math" panose="02040503050406030204" pitchFamily="18" charset="0"/>
                          </a:rPr>
                          <m:t>𝜕</m:t>
                        </m:r>
                        <m:r>
                          <m:rPr>
                            <m:sty m:val="p"/>
                          </m:rPr>
                          <a:rPr lang="en-US" b="0" i="0">
                            <a:latin typeface="Cambria Math" panose="02040503050406030204" pitchFamily="18" charset="0"/>
                          </a:rPr>
                          <m:t>t</m:t>
                        </m:r>
                      </m:den>
                    </m:f>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B</m:t>
                        </m:r>
                      </m:e>
                    </m:acc>
                    <m:r>
                      <a:rPr lang="en-US" b="0" i="0">
                        <a:latin typeface="Cambria Math" panose="02040503050406030204" pitchFamily="18" charset="0"/>
                      </a:rPr>
                      <m:t>−</m:t>
                    </m:r>
                    <m:r>
                      <m:rPr>
                        <m:sty m:val="p"/>
                      </m:rPr>
                      <a:rPr lang="en-US" b="0" i="0">
                        <a:solidFill>
                          <a:srgbClr val="FF0000"/>
                        </a:solidFill>
                        <a:latin typeface="Cambria Math" panose="02040503050406030204" pitchFamily="18" charset="0"/>
                      </a:rPr>
                      <m:t>η</m:t>
                    </m:r>
                    <m:d>
                      <m:dPr>
                        <m:ctrlPr>
                          <a:rPr lang="en-US" b="0" i="1">
                            <a:solidFill>
                              <a:srgbClr val="FF0000"/>
                            </a:solidFill>
                            <a:latin typeface="Cambria Math" panose="02040503050406030204" pitchFamily="18" charset="0"/>
                          </a:rPr>
                        </m:ctrlPr>
                      </m:dPr>
                      <m:e>
                        <m:acc>
                          <m:accPr>
                            <m:chr m:val="⃗"/>
                            <m:ctrlPr>
                              <a:rPr lang="en-US" b="0" i="1">
                                <a:solidFill>
                                  <a:srgbClr val="FF0000"/>
                                </a:solidFill>
                                <a:latin typeface="Cambria Math" panose="02040503050406030204" pitchFamily="18" charset="0"/>
                              </a:rPr>
                            </m:ctrlPr>
                          </m:accPr>
                          <m:e>
                            <m:r>
                              <m:rPr>
                                <m:sty m:val="p"/>
                              </m:rPr>
                              <a:rPr lang="en-US" b="0" i="0">
                                <a:solidFill>
                                  <a:srgbClr val="FF0000"/>
                                </a:solidFill>
                                <a:latin typeface="Cambria Math" panose="02040503050406030204" pitchFamily="18" charset="0"/>
                              </a:rPr>
                              <m:t>J</m:t>
                            </m:r>
                          </m:e>
                        </m:acc>
                        <m:r>
                          <a:rPr lang="en-US" b="0" i="0">
                            <a:solidFill>
                              <a:srgbClr val="FF0000"/>
                            </a:solidFill>
                            <a:latin typeface="Cambria Math" panose="02040503050406030204" pitchFamily="18" charset="0"/>
                          </a:rPr>
                          <m:t>−</m:t>
                        </m:r>
                        <m:sSub>
                          <m:sSubPr>
                            <m:ctrlPr>
                              <a:rPr lang="en-US" b="0" i="1">
                                <a:solidFill>
                                  <a:srgbClr val="FF0000"/>
                                </a:solidFill>
                                <a:latin typeface="Cambria Math" panose="02040503050406030204" pitchFamily="18" charset="0"/>
                              </a:rPr>
                            </m:ctrlPr>
                          </m:sSubPr>
                          <m:e>
                            <m:acc>
                              <m:accPr>
                                <m:chr m:val="⃗"/>
                                <m:ctrlPr>
                                  <a:rPr lang="en-US" b="0" i="1">
                                    <a:solidFill>
                                      <a:srgbClr val="FF0000"/>
                                    </a:solidFill>
                                    <a:latin typeface="Cambria Math" panose="02040503050406030204" pitchFamily="18" charset="0"/>
                                  </a:rPr>
                                </m:ctrlPr>
                              </m:accPr>
                              <m:e>
                                <m:r>
                                  <m:rPr>
                                    <m:sty m:val="p"/>
                                  </m:rPr>
                                  <a:rPr lang="en-US" b="0" i="0">
                                    <a:solidFill>
                                      <a:srgbClr val="FF0000"/>
                                    </a:solidFill>
                                    <a:latin typeface="Cambria Math" panose="02040503050406030204" pitchFamily="18" charset="0"/>
                                  </a:rPr>
                                  <m:t>S</m:t>
                                </m:r>
                              </m:e>
                            </m:acc>
                          </m:e>
                          <m:sub>
                            <m:r>
                              <m:rPr>
                                <m:sty m:val="p"/>
                              </m:rPr>
                              <a:rPr lang="en-US" b="0" i="0" smtClean="0">
                                <a:solidFill>
                                  <a:srgbClr val="FF0000"/>
                                </a:solidFill>
                                <a:latin typeface="Cambria Math" panose="02040503050406030204" pitchFamily="18" charset="0"/>
                              </a:rPr>
                              <m:t>j</m:t>
                            </m:r>
                          </m:sub>
                        </m:sSub>
                      </m:e>
                    </m:d>
                  </m:oMath>
                </a14:m>
                <a:endParaRPr lang="en-US" b="0" dirty="0">
                  <a:latin typeface="Cambria Math" panose="02040503050406030204" pitchFamily="18" charset="0"/>
                </a:endParaRPr>
              </a:p>
              <a:p>
                <a:pPr marL="465138" lvl="3" indent="-285750"/>
                <a14:m>
                  <m:oMath xmlns:m="http://schemas.openxmlformats.org/officeDocument/2006/math">
                    <m:r>
                      <m:rPr>
                        <m:sty m:val="p"/>
                      </m:rPr>
                      <a:rPr lang="en-US" b="0" i="0" smtClean="0">
                        <a:latin typeface="Cambria Math" panose="02040503050406030204" pitchFamily="18" charset="0"/>
                      </a:rPr>
                      <m:t>ρ</m:t>
                    </m:r>
                    <m:f>
                      <m:fPr>
                        <m:ctrlPr>
                          <a:rPr lang="en-US" b="0" i="1">
                            <a:latin typeface="Cambria Math" panose="02040503050406030204" pitchFamily="18" charset="0"/>
                          </a:rPr>
                        </m:ctrlPr>
                      </m:fPr>
                      <m:num>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num>
                      <m:den>
                        <m:r>
                          <a:rPr lang="en-US" b="0" i="0">
                            <a:latin typeface="Cambria Math" panose="02040503050406030204" pitchFamily="18" charset="0"/>
                          </a:rPr>
                          <m:t>𝜕</m:t>
                        </m:r>
                        <m:r>
                          <m:rPr>
                            <m:sty m:val="p"/>
                          </m:rPr>
                          <a:rPr lang="en-US" b="0" i="0">
                            <a:latin typeface="Cambria Math" panose="02040503050406030204" pitchFamily="18" charset="0"/>
                          </a:rPr>
                          <m:t>t</m:t>
                        </m:r>
                      </m:den>
                    </m:f>
                    <m:r>
                      <a:rPr lang="en-US" b="0" i="0">
                        <a:latin typeface="Cambria Math" panose="02040503050406030204" pitchFamily="18" charset="0"/>
                      </a:rPr>
                      <m:t>=−</m:t>
                    </m:r>
                    <m:r>
                      <m:rPr>
                        <m:sty m:val="p"/>
                      </m:rPr>
                      <a:rPr lang="de-DE" b="0" i="0" smtClean="0">
                        <a:latin typeface="Cambria Math" panose="02040503050406030204" pitchFamily="18" charset="0"/>
                      </a:rPr>
                      <m:t>ρ</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r>
                      <a:rPr lang="en-US" b="0" i="0">
                        <a:latin typeface="Cambria Math" panose="02040503050406030204" pitchFamily="18" charset="0"/>
                      </a:rPr>
                      <m:t>⋅</m:t>
                    </m:r>
                    <m:r>
                      <m:rPr>
                        <m:sty m:val="p"/>
                      </m:rP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J</m:t>
                        </m:r>
                      </m:e>
                    </m:acc>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B</m:t>
                        </m:r>
                      </m:e>
                    </m:acc>
                    <m:r>
                      <a:rPr lang="en-US" b="0" i="0">
                        <a:latin typeface="Cambria Math" panose="02040503050406030204" pitchFamily="18" charset="0"/>
                      </a:rPr>
                      <m:t>−</m:t>
                    </m:r>
                    <m:r>
                      <m:rPr>
                        <m:sty m:val="p"/>
                      </m:rPr>
                      <a:rPr lang="en-US" b="0" i="0">
                        <a:latin typeface="Cambria Math" panose="02040503050406030204" pitchFamily="18" charset="0"/>
                      </a:rPr>
                      <m:t>∇P</m:t>
                    </m:r>
                    <m:r>
                      <a:rPr lang="en-US" b="0" i="0">
                        <a:latin typeface="Cambria Math" panose="02040503050406030204" pitchFamily="18" charset="0"/>
                      </a:rPr>
                      <m:t>+</m:t>
                    </m:r>
                    <m:r>
                      <m:rPr>
                        <m:sty m:val="p"/>
                      </m:rPr>
                      <a:rPr lang="de-DE" b="0" i="0" smtClean="0">
                        <a:latin typeface="Cambria Math" panose="02040503050406030204" pitchFamily="18" charset="0"/>
                      </a:rPr>
                      <m:t>∇</m:t>
                    </m:r>
                    <m:r>
                      <a:rPr lang="de-DE" b="0" i="0" smtClean="0">
                        <a:latin typeface="Cambria Math" panose="02040503050406030204" pitchFamily="18" charset="0"/>
                      </a:rPr>
                      <m:t>⋅</m:t>
                    </m:r>
                    <m:d>
                      <m:dPr>
                        <m:ctrlPr>
                          <a:rPr lang="de-DE" b="0" i="1" smtClean="0">
                            <a:latin typeface="Cambria Math" panose="02040503050406030204" pitchFamily="18" charset="0"/>
                          </a:rPr>
                        </m:ctrlPr>
                      </m:dPr>
                      <m:e>
                        <m:r>
                          <m:rPr>
                            <m:sty m:val="p"/>
                          </m:rPr>
                          <a:rPr lang="de-DE" b="0" i="0" smtClean="0">
                            <a:latin typeface="Cambria Math" panose="02040503050406030204" pitchFamily="18" charset="0"/>
                          </a:rPr>
                          <m:t>ν∇</m:t>
                        </m:r>
                        <m:acc>
                          <m:accPr>
                            <m:chr m:val="⃗"/>
                            <m:ctrlPr>
                              <a:rPr lang="de-DE" b="0" i="1" smtClean="0">
                                <a:latin typeface="Cambria Math" panose="02040503050406030204" pitchFamily="18" charset="0"/>
                              </a:rPr>
                            </m:ctrlPr>
                          </m:accPr>
                          <m:e>
                            <m:r>
                              <m:rPr>
                                <m:sty m:val="p"/>
                              </m:rPr>
                              <a:rPr lang="de-DE" b="0" i="0" smtClean="0">
                                <a:latin typeface="Cambria Math" panose="02040503050406030204" pitchFamily="18" charset="0"/>
                              </a:rPr>
                              <m:t>v</m:t>
                            </m:r>
                          </m:e>
                        </m:acc>
                      </m:e>
                    </m:d>
                    <m:r>
                      <a:rPr lang="en-US" b="0" i="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S</m:t>
                        </m:r>
                      </m:e>
                      <m:sub>
                        <m:r>
                          <m:rPr>
                            <m:sty m:val="p"/>
                          </m:rPr>
                          <a:rPr lang="de-DE" b="0" i="0" smtClean="0">
                            <a:latin typeface="Cambria Math" panose="02040503050406030204" pitchFamily="18" charset="0"/>
                          </a:rPr>
                          <m:t>ρ</m:t>
                        </m:r>
                      </m:sub>
                    </m:sSub>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oMath>
                </a14:m>
                <a:endParaRPr lang="en-US" b="0" dirty="0">
                  <a:latin typeface="Cambria Math" panose="02040503050406030204" pitchFamily="18" charset="0"/>
                </a:endParaRPr>
              </a:p>
              <a:p>
                <a:pPr marL="465138" lvl="3" indent="-285750"/>
                <a14:m>
                  <m:oMath xmlns:m="http://schemas.openxmlformats.org/officeDocument/2006/math">
                    <m:f>
                      <m:fPr>
                        <m:ctrlPr>
                          <a:rPr lang="en-US" b="0" i="1">
                            <a:latin typeface="Cambria Math" panose="02040503050406030204" pitchFamily="18" charset="0"/>
                          </a:rPr>
                        </m:ctrlPr>
                      </m:fPr>
                      <m:num>
                        <m:r>
                          <a:rPr lang="en-US" b="0" i="0">
                            <a:latin typeface="Cambria Math" panose="02040503050406030204" pitchFamily="18" charset="0"/>
                          </a:rPr>
                          <m:t>𝜕</m:t>
                        </m:r>
                        <m:r>
                          <m:rPr>
                            <m:sty m:val="p"/>
                          </m:rPr>
                          <a:rPr lang="de-DE" b="0" i="0" smtClean="0">
                            <a:latin typeface="Cambria Math" panose="02040503050406030204" pitchFamily="18" charset="0"/>
                          </a:rPr>
                          <m:t>ρ</m:t>
                        </m:r>
                      </m:num>
                      <m:den>
                        <m:r>
                          <a:rPr lang="en-US" b="0" i="0">
                            <a:latin typeface="Cambria Math" panose="02040503050406030204" pitchFamily="18" charset="0"/>
                          </a:rPr>
                          <m:t>𝜕</m:t>
                        </m:r>
                        <m:r>
                          <m:rPr>
                            <m:sty m:val="p"/>
                          </m:rPr>
                          <a:rPr lang="en-US" b="0" i="0">
                            <a:latin typeface="Cambria Math" panose="02040503050406030204" pitchFamily="18" charset="0"/>
                          </a:rPr>
                          <m:t>t</m:t>
                        </m:r>
                      </m:den>
                    </m:f>
                    <m:r>
                      <a:rPr lang="en-US" b="0" i="0">
                        <a:latin typeface="Cambria Math" panose="02040503050406030204" pitchFamily="18" charset="0"/>
                      </a:rPr>
                      <m:t>=−</m:t>
                    </m:r>
                    <m:r>
                      <m:rPr>
                        <m:sty m:val="p"/>
                      </m:rPr>
                      <a:rPr lang="en-US" b="0" i="0">
                        <a:latin typeface="Cambria Math" panose="02040503050406030204" pitchFamily="18" charset="0"/>
                      </a:rPr>
                      <m:t>∇</m:t>
                    </m:r>
                    <m:r>
                      <a:rPr lang="en-US" b="0" i="0">
                        <a:latin typeface="Cambria Math" panose="02040503050406030204" pitchFamily="18" charset="0"/>
                      </a:rPr>
                      <m:t>⋅</m:t>
                    </m:r>
                    <m:d>
                      <m:dPr>
                        <m:ctrlPr>
                          <a:rPr lang="en-US" b="0" i="1">
                            <a:latin typeface="Cambria Math" panose="02040503050406030204" pitchFamily="18" charset="0"/>
                          </a:rPr>
                        </m:ctrlPr>
                      </m:dPr>
                      <m:e>
                        <m:r>
                          <m:rPr>
                            <m:sty m:val="p"/>
                          </m:rPr>
                          <a:rPr lang="en-US" b="0" i="0">
                            <a:latin typeface="Cambria Math" panose="02040503050406030204" pitchFamily="18" charset="0"/>
                          </a:rPr>
                          <m:t>ρ</m:t>
                        </m:r>
                        <m:r>
                          <a:rPr lang="en-US" b="0" i="0">
                            <a:latin typeface="Cambria Math" panose="02040503050406030204" pitchFamily="18" charset="0"/>
                          </a:rPr>
                          <m:t> </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e>
                    </m:d>
                    <m:r>
                      <a:rPr lang="en-US" b="0" i="0">
                        <a:latin typeface="Cambria Math" panose="02040503050406030204" pitchFamily="18" charset="0"/>
                      </a:rPr>
                      <m:t>+</m:t>
                    </m:r>
                    <m:r>
                      <m:rPr>
                        <m:sty m:val="p"/>
                      </m:rPr>
                      <a:rPr lang="en-US" b="0" i="0">
                        <a:latin typeface="Cambria Math" panose="02040503050406030204" pitchFamily="18" charset="0"/>
                      </a:rPr>
                      <m:t>∇</m:t>
                    </m:r>
                    <m:r>
                      <a:rPr lang="en-US" b="0" i="0">
                        <a:latin typeface="Cambria Math" panose="02040503050406030204" pitchFamily="18" charset="0"/>
                      </a:rPr>
                      <m:t>⋅</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m:rPr>
                                <m:sty m:val="p"/>
                              </m:rPr>
                              <a:rPr lang="en-US" b="0" i="0">
                                <a:latin typeface="Cambria Math" panose="02040503050406030204" pitchFamily="18" charset="0"/>
                              </a:rPr>
                              <m:t>D</m:t>
                            </m:r>
                          </m:e>
                          <m:sub>
                            <m:r>
                              <a:rPr lang="en-US" b="0" i="0">
                                <a:latin typeface="Cambria Math" panose="02040503050406030204" pitchFamily="18" charset="0"/>
                              </a:rPr>
                              <m:t>⊥</m:t>
                            </m:r>
                          </m:sub>
                        </m:sSub>
                        <m:sSub>
                          <m:sSubPr>
                            <m:ctrlPr>
                              <a:rPr lang="en-US" b="0" i="1">
                                <a:latin typeface="Cambria Math" panose="02040503050406030204" pitchFamily="18" charset="0"/>
                              </a:rPr>
                            </m:ctrlPr>
                          </m:sSubPr>
                          <m:e>
                            <m:r>
                              <m:rPr>
                                <m:sty m:val="p"/>
                              </m:rPr>
                              <a:rPr lang="en-US" b="0" i="0">
                                <a:latin typeface="Cambria Math" panose="02040503050406030204" pitchFamily="18" charset="0"/>
                              </a:rPr>
                              <m:t>∇</m:t>
                            </m:r>
                          </m:e>
                          <m:sub>
                            <m:r>
                              <a:rPr lang="en-US" b="0" i="0">
                                <a:latin typeface="Cambria Math" panose="02040503050406030204" pitchFamily="18" charset="0"/>
                              </a:rPr>
                              <m:t>⊥</m:t>
                            </m:r>
                          </m:sub>
                        </m:sSub>
                        <m:r>
                          <m:rPr>
                            <m:sty m:val="p"/>
                          </m:rPr>
                          <a:rPr lang="de-DE" b="0" i="0" smtClean="0">
                            <a:latin typeface="Cambria Math" panose="02040503050406030204" pitchFamily="18" charset="0"/>
                          </a:rPr>
                          <m:t>ρ</m:t>
                        </m:r>
                        <m:r>
                          <a:rPr lang="de-DE" b="0" i="0" smtClean="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D</m:t>
                            </m:r>
                          </m:e>
                          <m:sub>
                            <m:r>
                              <a:rPr lang="de-DE" b="0" i="0" smtClean="0">
                                <a:latin typeface="Cambria Math" panose="02040503050406030204" pitchFamily="18" charset="0"/>
                              </a:rPr>
                              <m:t>∥</m:t>
                            </m:r>
                          </m:sub>
                        </m:sSub>
                        <m:sSub>
                          <m:sSubPr>
                            <m:ctrlPr>
                              <a:rPr lang="en-US" b="0" i="1">
                                <a:latin typeface="Cambria Math" panose="02040503050406030204" pitchFamily="18" charset="0"/>
                              </a:rPr>
                            </m:ctrlPr>
                          </m:sSubPr>
                          <m:e>
                            <m:r>
                              <m:rPr>
                                <m:sty m:val="p"/>
                              </m:rPr>
                              <a:rPr lang="en-US" b="0" i="0">
                                <a:latin typeface="Cambria Math" panose="02040503050406030204" pitchFamily="18" charset="0"/>
                              </a:rPr>
                              <m:t>∇</m:t>
                            </m:r>
                          </m:e>
                          <m:sub>
                            <m:r>
                              <a:rPr lang="de-DE" b="0" i="0" smtClean="0">
                                <a:latin typeface="Cambria Math" panose="02040503050406030204" pitchFamily="18" charset="0"/>
                              </a:rPr>
                              <m:t>∥</m:t>
                            </m:r>
                          </m:sub>
                        </m:sSub>
                        <m:r>
                          <m:rPr>
                            <m:sty m:val="p"/>
                          </m:rPr>
                          <a:rPr lang="de-DE" b="0" i="0">
                            <a:latin typeface="Cambria Math" panose="02040503050406030204" pitchFamily="18" charset="0"/>
                          </a:rPr>
                          <m:t>ρ</m:t>
                        </m:r>
                      </m:e>
                    </m:d>
                    <m:r>
                      <a:rPr lang="en-US" b="0" i="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S</m:t>
                        </m:r>
                      </m:e>
                      <m:sub>
                        <m:r>
                          <m:rPr>
                            <m:sty m:val="p"/>
                          </m:rPr>
                          <a:rPr lang="de-DE" b="0" i="0" smtClean="0">
                            <a:latin typeface="Cambria Math" panose="02040503050406030204" pitchFamily="18" charset="0"/>
                          </a:rPr>
                          <m:t>ρ</m:t>
                        </m:r>
                      </m:sub>
                    </m:sSub>
                  </m:oMath>
                </a14:m>
                <a:endParaRPr lang="en-US" b="0" dirty="0">
                  <a:latin typeface="Cambria Math" panose="02040503050406030204" pitchFamily="18" charset="0"/>
                </a:endParaRPr>
              </a:p>
              <a:p>
                <a:pPr marL="465138" lvl="3" indent="-285750"/>
                <a14:m>
                  <m:oMath xmlns:m="http://schemas.openxmlformats.org/officeDocument/2006/math">
                    <m:f>
                      <m:fPr>
                        <m:ctrlPr>
                          <a:rPr lang="en-US" b="0" i="1">
                            <a:latin typeface="Cambria Math" panose="02040503050406030204" pitchFamily="18" charset="0"/>
                          </a:rPr>
                        </m:ctrlPr>
                      </m:fPr>
                      <m:num>
                        <m:r>
                          <a:rPr lang="en-US" b="0" i="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P</m:t>
                            </m:r>
                          </m:e>
                          <m:sub>
                            <m:r>
                              <m:rPr>
                                <m:sty m:val="p"/>
                              </m:rPr>
                              <a:rPr lang="en-US" b="0" i="0">
                                <a:latin typeface="Cambria Math" panose="02040503050406030204" pitchFamily="18" charset="0"/>
                              </a:rPr>
                              <m:t>i</m:t>
                            </m:r>
                            <m:r>
                              <a:rPr lang="de-DE" b="0" i="0" smtClean="0">
                                <a:latin typeface="Cambria Math" panose="02040503050406030204" pitchFamily="18" charset="0"/>
                              </a:rPr>
                              <m:t>/</m:t>
                            </m:r>
                            <m:r>
                              <m:rPr>
                                <m:sty m:val="p"/>
                              </m:rPr>
                              <a:rPr lang="en-US" b="0" i="0">
                                <a:latin typeface="Cambria Math" panose="02040503050406030204" pitchFamily="18" charset="0"/>
                              </a:rPr>
                              <m:t>e</m:t>
                            </m:r>
                          </m:sub>
                        </m:sSub>
                      </m:num>
                      <m:den>
                        <m:r>
                          <a:rPr lang="en-US" b="0" i="0">
                            <a:latin typeface="Cambria Math" panose="02040503050406030204" pitchFamily="18" charset="0"/>
                          </a:rPr>
                          <m:t>𝜕</m:t>
                        </m:r>
                        <m:r>
                          <m:rPr>
                            <m:sty m:val="p"/>
                          </m:rPr>
                          <a:rPr lang="en-US" b="0" i="0">
                            <a:latin typeface="Cambria Math" panose="02040503050406030204" pitchFamily="18" charset="0"/>
                          </a:rPr>
                          <m:t>t</m:t>
                        </m:r>
                      </m:den>
                    </m:f>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r>
                      <a:rPr lang="en-US" b="0" i="0">
                        <a:latin typeface="Cambria Math" panose="02040503050406030204" pitchFamily="18" charset="0"/>
                      </a:rPr>
                      <m:t>⋅</m:t>
                    </m:r>
                    <m:r>
                      <m:rPr>
                        <m:sty m:val="p"/>
                      </m:rPr>
                      <a:rPr lang="en-US" b="0" i="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P</m:t>
                        </m:r>
                      </m:e>
                      <m:sub>
                        <m:r>
                          <m:rPr>
                            <m:sty m:val="p"/>
                          </m:rPr>
                          <a:rPr lang="en-US" b="0" i="0">
                            <a:latin typeface="Cambria Math" panose="02040503050406030204" pitchFamily="18" charset="0"/>
                          </a:rPr>
                          <m:t>i</m:t>
                        </m:r>
                        <m:r>
                          <a:rPr lang="de-DE" b="0" i="0" smtClean="0">
                            <a:latin typeface="Cambria Math" panose="02040503050406030204" pitchFamily="18" charset="0"/>
                          </a:rPr>
                          <m:t>/</m:t>
                        </m:r>
                        <m:r>
                          <m:rPr>
                            <m:sty m:val="p"/>
                          </m:rPr>
                          <a:rPr lang="en-US" b="0" i="0">
                            <a:latin typeface="Cambria Math" panose="02040503050406030204" pitchFamily="18" charset="0"/>
                          </a:rPr>
                          <m:t>e</m:t>
                        </m:r>
                      </m:sub>
                    </m:sSub>
                    <m:r>
                      <a:rPr lang="en-US" b="0" i="0">
                        <a:latin typeface="Cambria Math" panose="02040503050406030204" pitchFamily="18" charset="0"/>
                      </a:rPr>
                      <m:t>−</m:t>
                    </m:r>
                    <m:r>
                      <m:rPr>
                        <m:sty m:val="p"/>
                      </m:rPr>
                      <a:rPr lang="en-US" b="0" i="0">
                        <a:latin typeface="Cambria Math" panose="02040503050406030204" pitchFamily="18" charset="0"/>
                      </a:rPr>
                      <m:t>γ</m:t>
                    </m:r>
                    <m:sSub>
                      <m:sSubPr>
                        <m:ctrlPr>
                          <a:rPr lang="en-US" b="0" i="1">
                            <a:latin typeface="Cambria Math" panose="02040503050406030204" pitchFamily="18" charset="0"/>
                          </a:rPr>
                        </m:ctrlPr>
                      </m:sSubPr>
                      <m:e>
                        <m:r>
                          <m:rPr>
                            <m:sty m:val="p"/>
                          </m:rPr>
                          <a:rPr lang="en-US" b="0" i="0">
                            <a:latin typeface="Cambria Math" panose="02040503050406030204" pitchFamily="18" charset="0"/>
                          </a:rPr>
                          <m:t>P</m:t>
                        </m:r>
                      </m:e>
                      <m:sub>
                        <m:r>
                          <m:rPr>
                            <m:sty m:val="p"/>
                          </m:rPr>
                          <a:rPr lang="en-US" b="0" i="0">
                            <a:latin typeface="Cambria Math" panose="02040503050406030204" pitchFamily="18" charset="0"/>
                          </a:rPr>
                          <m:t>i</m:t>
                        </m:r>
                        <m:r>
                          <a:rPr lang="de-DE" b="0" i="0" smtClean="0">
                            <a:latin typeface="Cambria Math" panose="02040503050406030204" pitchFamily="18" charset="0"/>
                          </a:rPr>
                          <m:t>/</m:t>
                        </m:r>
                        <m:r>
                          <m:rPr>
                            <m:sty m:val="p"/>
                          </m:rPr>
                          <a:rPr lang="en-US" b="0" i="0">
                            <a:latin typeface="Cambria Math" panose="02040503050406030204" pitchFamily="18" charset="0"/>
                          </a:rPr>
                          <m:t>e</m:t>
                        </m:r>
                      </m:sub>
                    </m:sSub>
                    <m:r>
                      <m:rPr>
                        <m:sty m:val="p"/>
                      </m:rPr>
                      <a:rPr lang="en-US" b="0" i="0">
                        <a:latin typeface="Cambria Math" panose="02040503050406030204" pitchFamily="18" charset="0"/>
                      </a:rPr>
                      <m:t>∇</m:t>
                    </m:r>
                    <m:r>
                      <a:rPr lang="en-US" b="0" i="0">
                        <a:latin typeface="Cambria Math" panose="02040503050406030204" pitchFamily="18" charset="0"/>
                      </a:rPr>
                      <m:t>⋅</m:t>
                    </m:r>
                    <m:acc>
                      <m:accPr>
                        <m:chr m:val="⃗"/>
                        <m:ctrlPr>
                          <a:rPr lang="en-US" b="0" i="1">
                            <a:latin typeface="Cambria Math" panose="02040503050406030204" pitchFamily="18" charset="0"/>
                          </a:rPr>
                        </m:ctrlPr>
                      </m:accPr>
                      <m:e>
                        <m:r>
                          <m:rPr>
                            <m:sty m:val="p"/>
                          </m:rPr>
                          <a:rPr lang="en-US" b="0" i="0">
                            <a:latin typeface="Cambria Math" panose="02040503050406030204" pitchFamily="18" charset="0"/>
                          </a:rPr>
                          <m:t>v</m:t>
                        </m:r>
                      </m:e>
                    </m:acc>
                    <m:r>
                      <a:rPr lang="en-US" b="0" i="0">
                        <a:latin typeface="Cambria Math" panose="02040503050406030204" pitchFamily="18" charset="0"/>
                      </a:rPr>
                      <m:t>+</m:t>
                    </m:r>
                    <m:r>
                      <m:rPr>
                        <m:sty m:val="p"/>
                      </m:rPr>
                      <a:rPr lang="en-US" b="0" i="0">
                        <a:latin typeface="Cambria Math" panose="02040503050406030204" pitchFamily="18" charset="0"/>
                      </a:rPr>
                      <m:t>∇</m:t>
                    </m:r>
                    <m:r>
                      <a:rPr lang="en-US" b="0" i="0">
                        <a:latin typeface="Cambria Math" panose="02040503050406030204" pitchFamily="18" charset="0"/>
                      </a:rPr>
                      <m:t>⋅</m:t>
                    </m:r>
                    <m:d>
                      <m:dPr>
                        <m:ctrlPr>
                          <a:rPr lang="en-US" b="0" i="1">
                            <a:latin typeface="Cambria Math" panose="02040503050406030204" pitchFamily="18" charset="0"/>
                          </a:rPr>
                        </m:ctrlPr>
                      </m:dPr>
                      <m:e>
                        <m:sSub>
                          <m:sSubPr>
                            <m:ctrlPr>
                              <a:rPr lang="en-US" b="0" i="1">
                                <a:latin typeface="Cambria Math" panose="02040503050406030204" pitchFamily="18" charset="0"/>
                              </a:rPr>
                            </m:ctrlPr>
                          </m:sSubPr>
                          <m:e>
                            <m:r>
                              <m:rPr>
                                <m:sty m:val="p"/>
                              </m:rPr>
                              <a:rPr lang="en-US" b="0" i="0">
                                <a:latin typeface="Cambria Math" panose="02040503050406030204" pitchFamily="18" charset="0"/>
                              </a:rPr>
                              <m:t>κ</m:t>
                            </m:r>
                          </m:e>
                          <m:sub>
                            <m:r>
                              <a:rPr lang="en-US" b="0" i="0">
                                <a:latin typeface="Cambria Math" panose="02040503050406030204" pitchFamily="18" charset="0"/>
                              </a:rPr>
                              <m:t>⊥</m:t>
                            </m:r>
                          </m:sub>
                        </m:sSub>
                        <m:sSub>
                          <m:sSubPr>
                            <m:ctrlPr>
                              <a:rPr lang="en-US" b="0" i="1">
                                <a:latin typeface="Cambria Math" panose="02040503050406030204" pitchFamily="18" charset="0"/>
                              </a:rPr>
                            </m:ctrlPr>
                          </m:sSubPr>
                          <m:e>
                            <m:r>
                              <m:rPr>
                                <m:sty m:val="p"/>
                              </m:rPr>
                              <a:rPr lang="en-US" b="0" i="0">
                                <a:latin typeface="Cambria Math" panose="02040503050406030204" pitchFamily="18" charset="0"/>
                              </a:rPr>
                              <m:t>∇</m:t>
                            </m:r>
                          </m:e>
                          <m:sub>
                            <m:r>
                              <a:rPr lang="en-US" b="0" i="0">
                                <a:latin typeface="Cambria Math" panose="02040503050406030204" pitchFamily="18" charset="0"/>
                              </a:rPr>
                              <m:t>⊥</m:t>
                            </m:r>
                          </m:sub>
                        </m:sSub>
                        <m:sSub>
                          <m:sSubPr>
                            <m:ctrlPr>
                              <a:rPr lang="en-US" b="0" i="1">
                                <a:latin typeface="Cambria Math" panose="02040503050406030204" pitchFamily="18" charset="0"/>
                              </a:rPr>
                            </m:ctrlPr>
                          </m:sSubPr>
                          <m:e>
                            <m:r>
                              <m:rPr>
                                <m:sty m:val="p"/>
                              </m:rPr>
                              <a:rPr lang="en-US" b="0" i="0">
                                <a:latin typeface="Cambria Math" panose="02040503050406030204" pitchFamily="18" charset="0"/>
                              </a:rPr>
                              <m:t>T</m:t>
                            </m:r>
                          </m:e>
                          <m:sub>
                            <m:r>
                              <m:rPr>
                                <m:sty m:val="p"/>
                              </m:rPr>
                              <a:rPr lang="en-US" b="0" i="0">
                                <a:latin typeface="Cambria Math" panose="02040503050406030204" pitchFamily="18" charset="0"/>
                              </a:rPr>
                              <m:t>i</m:t>
                            </m:r>
                            <m:r>
                              <a:rPr lang="de-DE" b="0" i="0" smtClean="0">
                                <a:latin typeface="Cambria Math" panose="02040503050406030204" pitchFamily="18" charset="0"/>
                              </a:rPr>
                              <m:t>/</m:t>
                            </m:r>
                            <m:r>
                              <m:rPr>
                                <m:sty m:val="p"/>
                              </m:rPr>
                              <a:rPr lang="en-US" b="0" i="0">
                                <a:latin typeface="Cambria Math" panose="02040503050406030204" pitchFamily="18" charset="0"/>
                              </a:rPr>
                              <m:t>e</m:t>
                            </m:r>
                          </m:sub>
                        </m:sSub>
                        <m:r>
                          <a:rPr lang="en-US" b="0" i="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κ</m:t>
                            </m:r>
                          </m:e>
                          <m:sub>
                            <m:r>
                              <a:rPr lang="en-US" b="0" i="0">
                                <a:latin typeface="Cambria Math" panose="02040503050406030204" pitchFamily="18" charset="0"/>
                              </a:rPr>
                              <m:t>∥</m:t>
                            </m:r>
                          </m:sub>
                        </m:sSub>
                        <m:sSub>
                          <m:sSubPr>
                            <m:ctrlPr>
                              <a:rPr lang="en-US" b="0" i="1">
                                <a:latin typeface="Cambria Math" panose="02040503050406030204" pitchFamily="18" charset="0"/>
                              </a:rPr>
                            </m:ctrlPr>
                          </m:sSubPr>
                          <m:e>
                            <m:r>
                              <m:rPr>
                                <m:sty m:val="p"/>
                              </m:rPr>
                              <a:rPr lang="en-US" b="0" i="0">
                                <a:latin typeface="Cambria Math" panose="02040503050406030204" pitchFamily="18" charset="0"/>
                              </a:rPr>
                              <m:t>∇</m:t>
                            </m:r>
                          </m:e>
                          <m:sub>
                            <m:r>
                              <a:rPr lang="en-US" b="0" i="0">
                                <a:latin typeface="Cambria Math" panose="02040503050406030204" pitchFamily="18" charset="0"/>
                              </a:rPr>
                              <m:t>∥</m:t>
                            </m:r>
                          </m:sub>
                        </m:sSub>
                        <m:sSub>
                          <m:sSubPr>
                            <m:ctrlPr>
                              <a:rPr lang="en-US" b="0" i="1">
                                <a:latin typeface="Cambria Math" panose="02040503050406030204" pitchFamily="18" charset="0"/>
                              </a:rPr>
                            </m:ctrlPr>
                          </m:sSubPr>
                          <m:e>
                            <m:r>
                              <m:rPr>
                                <m:sty m:val="p"/>
                              </m:rPr>
                              <a:rPr lang="en-US" b="0" i="0">
                                <a:latin typeface="Cambria Math" panose="02040503050406030204" pitchFamily="18" charset="0"/>
                              </a:rPr>
                              <m:t>T</m:t>
                            </m:r>
                          </m:e>
                          <m:sub>
                            <m:r>
                              <m:rPr>
                                <m:sty m:val="p"/>
                              </m:rPr>
                              <a:rPr lang="en-US" b="0" i="0">
                                <a:latin typeface="Cambria Math" panose="02040503050406030204" pitchFamily="18" charset="0"/>
                              </a:rPr>
                              <m:t>i</m:t>
                            </m:r>
                            <m:r>
                              <a:rPr lang="de-DE" b="0" i="0" smtClean="0">
                                <a:latin typeface="Cambria Math" panose="02040503050406030204" pitchFamily="18" charset="0"/>
                              </a:rPr>
                              <m:t>/</m:t>
                            </m:r>
                            <m:r>
                              <m:rPr>
                                <m:sty m:val="p"/>
                              </m:rPr>
                              <a:rPr lang="en-US" b="0" i="0">
                                <a:latin typeface="Cambria Math" panose="02040503050406030204" pitchFamily="18" charset="0"/>
                              </a:rPr>
                              <m:t>e</m:t>
                            </m:r>
                          </m:sub>
                        </m:sSub>
                      </m:e>
                    </m:d>
                    <m:r>
                      <a:rPr lang="en-US" b="0" i="0">
                        <a:latin typeface="Cambria Math" panose="02040503050406030204" pitchFamily="18" charset="0"/>
                      </a:rPr>
                      <m:t>+</m:t>
                    </m:r>
                    <m:sSub>
                      <m:sSubPr>
                        <m:ctrlPr>
                          <a:rPr lang="en-US" b="0" i="1">
                            <a:latin typeface="Cambria Math" panose="02040503050406030204" pitchFamily="18" charset="0"/>
                          </a:rPr>
                        </m:ctrlPr>
                      </m:sSubPr>
                      <m:e>
                        <m:r>
                          <m:rPr>
                            <m:sty m:val="p"/>
                          </m:rPr>
                          <a:rPr lang="en-US" b="0" i="0">
                            <a:latin typeface="Cambria Math" panose="02040503050406030204" pitchFamily="18" charset="0"/>
                          </a:rPr>
                          <m:t>S</m:t>
                        </m:r>
                      </m:e>
                      <m:sub>
                        <m:sSub>
                          <m:sSubPr>
                            <m:ctrlPr>
                              <a:rPr lang="en-US" b="0" i="1">
                                <a:latin typeface="Cambria Math" panose="02040503050406030204" pitchFamily="18" charset="0"/>
                              </a:rPr>
                            </m:ctrlPr>
                          </m:sSubPr>
                          <m:e>
                            <m:r>
                              <m:rPr>
                                <m:sty m:val="p"/>
                              </m:rPr>
                              <a:rPr lang="en-US" b="0" i="0">
                                <a:latin typeface="Cambria Math" panose="02040503050406030204" pitchFamily="18" charset="0"/>
                              </a:rPr>
                              <m:t>T</m:t>
                            </m:r>
                          </m:e>
                          <m:sub>
                            <m:r>
                              <m:rPr>
                                <m:sty m:val="p"/>
                              </m:rPr>
                              <a:rPr lang="en-US" b="0" i="0">
                                <a:latin typeface="Cambria Math" panose="02040503050406030204" pitchFamily="18" charset="0"/>
                              </a:rPr>
                              <m:t>i</m:t>
                            </m:r>
                            <m:r>
                              <a:rPr lang="de-DE" b="0" i="0" smtClean="0">
                                <a:latin typeface="Cambria Math" panose="02040503050406030204" pitchFamily="18" charset="0"/>
                              </a:rPr>
                              <m:t>/</m:t>
                            </m:r>
                            <m:r>
                              <m:rPr>
                                <m:sty m:val="p"/>
                              </m:rPr>
                              <a:rPr lang="en-US" b="0" i="0">
                                <a:latin typeface="Cambria Math" panose="02040503050406030204" pitchFamily="18" charset="0"/>
                              </a:rPr>
                              <m:t>e</m:t>
                            </m:r>
                          </m:sub>
                        </m:sSub>
                      </m:sub>
                    </m:sSub>
                  </m:oMath>
                </a14:m>
                <a:endParaRPr lang="en-US" b="0" dirty="0">
                  <a:latin typeface="Cambria Math" panose="02040503050406030204" pitchFamily="18" charset="0"/>
                </a:endParaRPr>
              </a:p>
              <a:p>
                <a:pPr marL="2857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Simplifications</a:t>
                </a:r>
                <a:r>
                  <a:rPr lang="de-DE" dirty="0"/>
                  <a:t>:</a:t>
                </a:r>
              </a:p>
              <a:p>
                <a:pPr marL="465138" lvl="3" indent="-285750"/>
                <a:r>
                  <a:rPr lang="en-US" altLang="zh-CN" b="0" dirty="0"/>
                  <a:t>Diamagnetic-drift</a:t>
                </a:r>
                <a:r>
                  <a:rPr lang="de-DE" b="0" dirty="0"/>
                  <a:t> </a:t>
                </a:r>
                <a:r>
                  <a:rPr lang="en-US" b="0" dirty="0"/>
                  <a:t>term</a:t>
                </a:r>
                <a:r>
                  <a:rPr lang="de-DE" b="0" dirty="0"/>
                  <a:t>, Hall </a:t>
                </a:r>
                <a:r>
                  <a:rPr lang="en-US" b="0" dirty="0"/>
                  <a:t>term</a:t>
                </a:r>
                <a:r>
                  <a:rPr lang="de-DE" b="0" dirty="0"/>
                  <a:t>, </a:t>
                </a:r>
                <a:r>
                  <a:rPr lang="en-US" b="0" dirty="0"/>
                  <a:t>Ohmic</a:t>
                </a:r>
                <a:r>
                  <a:rPr lang="de-DE" b="0" dirty="0"/>
                  <a:t> </a:t>
                </a:r>
                <a:r>
                  <a:rPr lang="en-US" b="0" dirty="0"/>
                  <a:t>heating</a:t>
                </a:r>
                <a:r>
                  <a:rPr lang="de-DE" b="0" dirty="0"/>
                  <a:t>, </a:t>
                </a:r>
                <a:r>
                  <a:rPr lang="en-US" b="0" dirty="0"/>
                  <a:t>equipartition</a:t>
                </a:r>
                <a:r>
                  <a:rPr lang="de-DE" b="0" dirty="0"/>
                  <a:t> </a:t>
                </a:r>
                <a:r>
                  <a:rPr lang="en-US" b="0" dirty="0"/>
                  <a:t>terms;</a:t>
                </a:r>
              </a:p>
            </p:txBody>
          </p:sp>
        </mc:Choice>
        <mc:Fallback xmlns="">
          <p:sp>
            <p:nvSpPr>
              <p:cNvPr id="2" name="Content Placeholder 1">
                <a:extLst>
                  <a:ext uri="{FF2B5EF4-FFF2-40B4-BE49-F238E27FC236}">
                    <a16:creationId xmlns:a16="http://schemas.microsoft.com/office/drawing/2014/main" id="{2B243C62-1445-478D-96A9-065E7897C759}"/>
                  </a:ext>
                </a:extLst>
              </p:cNvPr>
              <p:cNvSpPr>
                <a:spLocks noGrp="1" noRot="1" noChangeAspect="1" noMove="1" noResize="1" noEditPoints="1" noAdjustHandles="1" noChangeArrowheads="1" noChangeShapeType="1" noTextEdit="1"/>
              </p:cNvSpPr>
              <p:nvPr>
                <p:ph sz="quarter" idx="13"/>
              </p:nvPr>
            </p:nvSpPr>
            <p:spPr>
              <a:blipFill>
                <a:blip r:embed="rId2"/>
                <a:stretch>
                  <a:fillRect l="-1181"/>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D4709EFD-8786-445A-BE20-30F775A270DB}"/>
              </a:ext>
            </a:extLst>
          </p:cNvPr>
          <p:cNvSpPr>
            <a:spLocks noGrp="1"/>
          </p:cNvSpPr>
          <p:nvPr>
            <p:ph type="title"/>
          </p:nvPr>
        </p:nvSpPr>
        <p:spPr/>
        <p:txBody>
          <a:bodyPr/>
          <a:lstStyle/>
          <a:p>
            <a:r>
              <a:rPr lang="de-DE" altLang="zh-CN" dirty="0"/>
              <a:t>JOREK </a:t>
            </a:r>
            <a:r>
              <a:rPr lang="en-US" altLang="zh-CN" dirty="0"/>
              <a:t>modelling</a:t>
            </a:r>
            <a:endParaRPr lang="en-US" dirty="0"/>
          </a:p>
        </p:txBody>
      </p:sp>
      <p:sp>
        <p:nvSpPr>
          <p:cNvPr id="4" name="Date Placeholder 3">
            <a:extLst>
              <a:ext uri="{FF2B5EF4-FFF2-40B4-BE49-F238E27FC236}">
                <a16:creationId xmlns:a16="http://schemas.microsoft.com/office/drawing/2014/main" id="{7A506B32-B911-4F86-B35B-46AEA1A1C825}"/>
              </a:ext>
            </a:extLst>
          </p:cNvPr>
          <p:cNvSpPr>
            <a:spLocks noGrp="1"/>
          </p:cNvSpPr>
          <p:nvPr>
            <p:ph type="dt" sz="half" idx="14"/>
          </p:nvPr>
        </p:nvSpPr>
        <p:spPr/>
        <p:txBody>
          <a:bodyPr/>
          <a:lstStyle/>
          <a:p>
            <a:fld id="{8979EE36-E111-42CF-8ACA-9DC5EA0D092B}" type="datetime1">
              <a:rPr lang="en-US" smtClean="0"/>
              <a:t>4/16/2025</a:t>
            </a:fld>
            <a:endParaRPr lang="en-US"/>
          </a:p>
        </p:txBody>
      </p:sp>
      <p:sp>
        <p:nvSpPr>
          <p:cNvPr id="5" name="Slide Number Placeholder 4">
            <a:extLst>
              <a:ext uri="{FF2B5EF4-FFF2-40B4-BE49-F238E27FC236}">
                <a16:creationId xmlns:a16="http://schemas.microsoft.com/office/drawing/2014/main" id="{17214854-AE8F-412E-ACA0-82161CF56307}"/>
              </a:ext>
            </a:extLst>
          </p:cNvPr>
          <p:cNvSpPr>
            <a:spLocks noGrp="1"/>
          </p:cNvSpPr>
          <p:nvPr>
            <p:ph type="sldNum" sz="quarter" idx="16"/>
          </p:nvPr>
        </p:nvSpPr>
        <p:spPr/>
        <p:txBody>
          <a:bodyPr/>
          <a:lstStyle/>
          <a:p>
            <a:fld id="{613AE7EF-DA7E-46A4-BB99-DF5E6447FD83}" type="slidenum">
              <a:rPr lang="en-US" smtClean="0"/>
              <a:t>3</a:t>
            </a:fld>
            <a:endParaRPr lang="en-US"/>
          </a:p>
        </p:txBody>
      </p:sp>
    </p:spTree>
    <p:extLst>
      <p:ext uri="{BB962C8B-B14F-4D97-AF65-F5344CB8AC3E}">
        <p14:creationId xmlns:p14="http://schemas.microsoft.com/office/powerpoint/2010/main" val="562478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243C62-1445-478D-96A9-065E7897C759}"/>
              </a:ext>
            </a:extLst>
          </p:cNvPr>
          <p:cNvSpPr>
            <a:spLocks noGrp="1"/>
          </p:cNvSpPr>
          <p:nvPr>
            <p:ph sz="quarter" idx="13"/>
          </p:nvPr>
        </p:nvSpPr>
        <p:spPr/>
        <p:txBody>
          <a:bodyPr/>
          <a:lstStyle/>
          <a:p>
            <a:pPr marL="285750" lvl="1" indent="-285750">
              <a:buFont typeface="Arial" panose="020B0604020202020204" pitchFamily="34" charset="0"/>
              <a:buChar char="•"/>
            </a:pPr>
            <a:r>
              <a:rPr lang="de-DE" altLang="zh-CN" dirty="0"/>
              <a:t>Simulation </a:t>
            </a:r>
            <a:r>
              <a:rPr lang="en-US" altLang="zh-CN" dirty="0"/>
              <a:t>parameters</a:t>
            </a:r>
            <a:endParaRPr lang="en-US" b="0" dirty="0"/>
          </a:p>
        </p:txBody>
      </p:sp>
      <p:sp>
        <p:nvSpPr>
          <p:cNvPr id="3" name="Title 2">
            <a:extLst>
              <a:ext uri="{FF2B5EF4-FFF2-40B4-BE49-F238E27FC236}">
                <a16:creationId xmlns:a16="http://schemas.microsoft.com/office/drawing/2014/main" id="{D4709EFD-8786-445A-BE20-30F775A270DB}"/>
              </a:ext>
            </a:extLst>
          </p:cNvPr>
          <p:cNvSpPr>
            <a:spLocks noGrp="1"/>
          </p:cNvSpPr>
          <p:nvPr>
            <p:ph type="title"/>
          </p:nvPr>
        </p:nvSpPr>
        <p:spPr/>
        <p:txBody>
          <a:bodyPr/>
          <a:lstStyle/>
          <a:p>
            <a:r>
              <a:rPr lang="de-DE" altLang="zh-CN" dirty="0"/>
              <a:t>JOREK </a:t>
            </a:r>
            <a:r>
              <a:rPr lang="en-US" altLang="zh-CN" dirty="0"/>
              <a:t>modelling</a:t>
            </a:r>
            <a:endParaRPr lang="en-US" dirty="0"/>
          </a:p>
        </p:txBody>
      </p:sp>
      <p:grpSp>
        <p:nvGrpSpPr>
          <p:cNvPr id="7" name="Group 6">
            <a:extLst>
              <a:ext uri="{FF2B5EF4-FFF2-40B4-BE49-F238E27FC236}">
                <a16:creationId xmlns:a16="http://schemas.microsoft.com/office/drawing/2014/main" id="{A13240F4-F4EB-4341-A398-8A6047B3333F}"/>
              </a:ext>
            </a:extLst>
          </p:cNvPr>
          <p:cNvGrpSpPr/>
          <p:nvPr/>
        </p:nvGrpSpPr>
        <p:grpSpPr>
          <a:xfrm>
            <a:off x="489256" y="2135512"/>
            <a:ext cx="5028561" cy="3943739"/>
            <a:chOff x="846690" y="2177143"/>
            <a:chExt cx="5028561" cy="3943739"/>
          </a:xfrm>
        </p:grpSpPr>
        <p:pic>
          <p:nvPicPr>
            <p:cNvPr id="4" name="Picture 3">
              <a:extLst>
                <a:ext uri="{FF2B5EF4-FFF2-40B4-BE49-F238E27FC236}">
                  <a16:creationId xmlns:a16="http://schemas.microsoft.com/office/drawing/2014/main" id="{88AFCF6F-80E8-4A86-8404-E2A8C8DC5932}"/>
                </a:ext>
              </a:extLst>
            </p:cNvPr>
            <p:cNvPicPr>
              <a:picLocks noChangeAspect="1"/>
            </p:cNvPicPr>
            <p:nvPr/>
          </p:nvPicPr>
          <p:blipFill>
            <a:blip r:embed="rId2"/>
            <a:stretch>
              <a:fillRect/>
            </a:stretch>
          </p:blipFill>
          <p:spPr>
            <a:xfrm>
              <a:off x="846690" y="2177143"/>
              <a:ext cx="5028561" cy="3943739"/>
            </a:xfrm>
            <a:prstGeom prst="rect">
              <a:avLst/>
            </a:prstGeom>
          </p:spPr>
        </p:pic>
        <p:sp>
          <p:nvSpPr>
            <p:cNvPr id="5" name="Rectangle 4">
              <a:extLst>
                <a:ext uri="{FF2B5EF4-FFF2-40B4-BE49-F238E27FC236}">
                  <a16:creationId xmlns:a16="http://schemas.microsoft.com/office/drawing/2014/main" id="{016C91F6-A668-44B5-B548-693B60674DD8}"/>
                </a:ext>
              </a:extLst>
            </p:cNvPr>
            <p:cNvSpPr/>
            <p:nvPr/>
          </p:nvSpPr>
          <p:spPr>
            <a:xfrm>
              <a:off x="989045" y="2611416"/>
              <a:ext cx="4248539" cy="619369"/>
            </a:xfrm>
            <a:prstGeom prst="rect">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6" name="Rectangle 5">
              <a:extLst>
                <a:ext uri="{FF2B5EF4-FFF2-40B4-BE49-F238E27FC236}">
                  <a16:creationId xmlns:a16="http://schemas.microsoft.com/office/drawing/2014/main" id="{55AD29D2-5844-453E-920C-DD849C4C8163}"/>
                </a:ext>
              </a:extLst>
            </p:cNvPr>
            <p:cNvSpPr/>
            <p:nvPr/>
          </p:nvSpPr>
          <p:spPr>
            <a:xfrm>
              <a:off x="989044" y="4673482"/>
              <a:ext cx="2960915" cy="694730"/>
            </a:xfrm>
            <a:prstGeom prst="rect">
              <a:avLst/>
            </a:prstGeom>
            <a:noFill/>
            <a:ln w="19050" cmpd="sng">
              <a:solidFill>
                <a:srgbClr val="FF0000"/>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pic>
        <p:nvPicPr>
          <p:cNvPr id="8" name="Picture 7">
            <a:extLst>
              <a:ext uri="{FF2B5EF4-FFF2-40B4-BE49-F238E27FC236}">
                <a16:creationId xmlns:a16="http://schemas.microsoft.com/office/drawing/2014/main" id="{5ABE6C16-3429-4F10-BBE7-4516703053AB}"/>
              </a:ext>
            </a:extLst>
          </p:cNvPr>
          <p:cNvPicPr>
            <a:picLocks noChangeAspect="1"/>
          </p:cNvPicPr>
          <p:nvPr/>
        </p:nvPicPr>
        <p:blipFill>
          <a:blip r:embed="rId3"/>
          <a:stretch>
            <a:fillRect/>
          </a:stretch>
        </p:blipFill>
        <p:spPr>
          <a:xfrm>
            <a:off x="6490435" y="1609726"/>
            <a:ext cx="2872249" cy="2088000"/>
          </a:xfrm>
          <a:prstGeom prst="rect">
            <a:avLst/>
          </a:prstGeom>
        </p:spPr>
      </p:pic>
      <p:pic>
        <p:nvPicPr>
          <p:cNvPr id="9" name="Picture 8">
            <a:extLst>
              <a:ext uri="{FF2B5EF4-FFF2-40B4-BE49-F238E27FC236}">
                <a16:creationId xmlns:a16="http://schemas.microsoft.com/office/drawing/2014/main" id="{3593D12B-2734-4D1F-9893-8226172FD41C}"/>
              </a:ext>
            </a:extLst>
          </p:cNvPr>
          <p:cNvPicPr>
            <a:picLocks noChangeAspect="1"/>
          </p:cNvPicPr>
          <p:nvPr/>
        </p:nvPicPr>
        <p:blipFill>
          <a:blip r:embed="rId4"/>
          <a:stretch>
            <a:fillRect/>
          </a:stretch>
        </p:blipFill>
        <p:spPr>
          <a:xfrm>
            <a:off x="9300484" y="1573726"/>
            <a:ext cx="2763603" cy="2160000"/>
          </a:xfrm>
          <a:prstGeom prst="rect">
            <a:avLst/>
          </a:prstGeom>
        </p:spPr>
      </p:pic>
      <p:grpSp>
        <p:nvGrpSpPr>
          <p:cNvPr id="16" name="Group 15">
            <a:extLst>
              <a:ext uri="{FF2B5EF4-FFF2-40B4-BE49-F238E27FC236}">
                <a16:creationId xmlns:a16="http://schemas.microsoft.com/office/drawing/2014/main" id="{9AE08F01-627A-4C59-96F6-7A9F91D9DC94}"/>
              </a:ext>
            </a:extLst>
          </p:cNvPr>
          <p:cNvGrpSpPr/>
          <p:nvPr/>
        </p:nvGrpSpPr>
        <p:grpSpPr>
          <a:xfrm>
            <a:off x="9300484" y="3697726"/>
            <a:ext cx="2879999" cy="2467216"/>
            <a:chOff x="9257636" y="4003972"/>
            <a:chExt cx="2879999" cy="2467216"/>
          </a:xfrm>
        </p:grpSpPr>
        <p:pic>
          <p:nvPicPr>
            <p:cNvPr id="11" name="Picture 10">
              <a:extLst>
                <a:ext uri="{FF2B5EF4-FFF2-40B4-BE49-F238E27FC236}">
                  <a16:creationId xmlns:a16="http://schemas.microsoft.com/office/drawing/2014/main" id="{B30A025B-0B89-4E46-BA9D-C3B90219082D}"/>
                </a:ext>
              </a:extLst>
            </p:cNvPr>
            <p:cNvPicPr>
              <a:picLocks noChangeAspect="1"/>
            </p:cNvPicPr>
            <p:nvPr/>
          </p:nvPicPr>
          <p:blipFill>
            <a:blip r:embed="rId5"/>
            <a:stretch>
              <a:fillRect/>
            </a:stretch>
          </p:blipFill>
          <p:spPr>
            <a:xfrm>
              <a:off x="9257636" y="4003972"/>
              <a:ext cx="2879999" cy="2160000"/>
            </a:xfrm>
            <a:prstGeom prst="rect">
              <a:avLst/>
            </a:prstGeom>
          </p:spPr>
        </p:pic>
        <p:sp>
          <p:nvSpPr>
            <p:cNvPr id="14" name="Rectangle 13">
              <a:extLst>
                <a:ext uri="{FF2B5EF4-FFF2-40B4-BE49-F238E27FC236}">
                  <a16:creationId xmlns:a16="http://schemas.microsoft.com/office/drawing/2014/main" id="{54534E67-70E1-47DE-B830-415E0063F37A}"/>
                </a:ext>
              </a:extLst>
            </p:cNvPr>
            <p:cNvSpPr/>
            <p:nvPr/>
          </p:nvSpPr>
          <p:spPr>
            <a:xfrm>
              <a:off x="10165280" y="5946710"/>
              <a:ext cx="1458741" cy="524478"/>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200" b="1" dirty="0">
                  <a:solidFill>
                    <a:srgbClr val="FF0000"/>
                  </a:solidFill>
                </a:rPr>
                <a:t>current</a:t>
              </a:r>
              <a:r>
                <a:rPr lang="de-DE" sz="1200" b="1" dirty="0">
                  <a:solidFill>
                    <a:srgbClr val="FF0000"/>
                  </a:solidFill>
                </a:rPr>
                <a:t> source (</a:t>
              </a:r>
              <a:r>
                <a:rPr lang="en-US" sz="1200" b="1" dirty="0">
                  <a:solidFill>
                    <a:srgbClr val="FF0000"/>
                  </a:solidFill>
                </a:rPr>
                <a:t>phase</a:t>
              </a:r>
              <a:r>
                <a:rPr lang="de-DE" sz="1200" b="1" dirty="0">
                  <a:solidFill>
                    <a:srgbClr val="FF0000"/>
                  </a:solidFill>
                </a:rPr>
                <a:t> IV, ST)</a:t>
              </a:r>
              <a:endParaRPr lang="en-US" sz="1200" b="1" dirty="0">
                <a:solidFill>
                  <a:srgbClr val="FF0000"/>
                </a:solidFill>
              </a:endParaRPr>
            </a:p>
          </p:txBody>
        </p:sp>
      </p:grpSp>
      <p:grpSp>
        <p:nvGrpSpPr>
          <p:cNvPr id="20" name="Group 19">
            <a:extLst>
              <a:ext uri="{FF2B5EF4-FFF2-40B4-BE49-F238E27FC236}">
                <a16:creationId xmlns:a16="http://schemas.microsoft.com/office/drawing/2014/main" id="{2E2274C5-63A1-47B2-94AE-BE81855EC52A}"/>
              </a:ext>
            </a:extLst>
          </p:cNvPr>
          <p:cNvGrpSpPr/>
          <p:nvPr/>
        </p:nvGrpSpPr>
        <p:grpSpPr>
          <a:xfrm>
            <a:off x="4359448" y="4445036"/>
            <a:ext cx="2241017" cy="2362977"/>
            <a:chOff x="4268235" y="4604177"/>
            <a:chExt cx="2048516" cy="2160000"/>
          </a:xfrm>
        </p:grpSpPr>
        <p:pic>
          <p:nvPicPr>
            <p:cNvPr id="12" name="Picture 11">
              <a:extLst>
                <a:ext uri="{FF2B5EF4-FFF2-40B4-BE49-F238E27FC236}">
                  <a16:creationId xmlns:a16="http://schemas.microsoft.com/office/drawing/2014/main" id="{8CF96F20-CFF9-4B58-9FA4-72EC1AE6B710}"/>
                </a:ext>
              </a:extLst>
            </p:cNvPr>
            <p:cNvPicPr>
              <a:picLocks noChangeAspect="1"/>
            </p:cNvPicPr>
            <p:nvPr/>
          </p:nvPicPr>
          <p:blipFill>
            <a:blip r:embed="rId6"/>
            <a:stretch>
              <a:fillRect/>
            </a:stretch>
          </p:blipFill>
          <p:spPr>
            <a:xfrm>
              <a:off x="4268235" y="4604177"/>
              <a:ext cx="2048516" cy="2160000"/>
            </a:xfrm>
            <a:prstGeom prst="rect">
              <a:avLst/>
            </a:prstGeom>
            <a:ln>
              <a:solidFill>
                <a:schemeClr val="tx1"/>
              </a:solidFill>
            </a:ln>
          </p:spPr>
        </p:pic>
        <p:grpSp>
          <p:nvGrpSpPr>
            <p:cNvPr id="19" name="Group 18">
              <a:extLst>
                <a:ext uri="{FF2B5EF4-FFF2-40B4-BE49-F238E27FC236}">
                  <a16:creationId xmlns:a16="http://schemas.microsoft.com/office/drawing/2014/main" id="{2FEA12C6-F916-483E-9F44-C56A8B940091}"/>
                </a:ext>
              </a:extLst>
            </p:cNvPr>
            <p:cNvGrpSpPr/>
            <p:nvPr/>
          </p:nvGrpSpPr>
          <p:grpSpPr>
            <a:xfrm>
              <a:off x="4733731" y="5425855"/>
              <a:ext cx="1485502" cy="278259"/>
              <a:chOff x="4733731" y="5425855"/>
              <a:chExt cx="1485502" cy="278259"/>
            </a:xfrm>
          </p:grpSpPr>
          <p:sp>
            <p:nvSpPr>
              <p:cNvPr id="17" name="Oval 16">
                <a:extLst>
                  <a:ext uri="{FF2B5EF4-FFF2-40B4-BE49-F238E27FC236}">
                    <a16:creationId xmlns:a16="http://schemas.microsoft.com/office/drawing/2014/main" id="{A0309907-3189-473D-BA7B-27159B31ED7C}"/>
                  </a:ext>
                </a:extLst>
              </p:cNvPr>
              <p:cNvSpPr/>
              <p:nvPr/>
            </p:nvSpPr>
            <p:spPr>
              <a:xfrm>
                <a:off x="4733731" y="5508241"/>
                <a:ext cx="503853" cy="195873"/>
              </a:xfrm>
              <a:prstGeom prst="ellipse">
                <a:avLst/>
              </a:prstGeom>
              <a:no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sp>
            <p:nvSpPr>
              <p:cNvPr id="18" name="Oval 17">
                <a:extLst>
                  <a:ext uri="{FF2B5EF4-FFF2-40B4-BE49-F238E27FC236}">
                    <a16:creationId xmlns:a16="http://schemas.microsoft.com/office/drawing/2014/main" id="{23EC6603-2329-46DD-9F27-F734FCC575AC}"/>
                  </a:ext>
                </a:extLst>
              </p:cNvPr>
              <p:cNvSpPr/>
              <p:nvPr/>
            </p:nvSpPr>
            <p:spPr>
              <a:xfrm>
                <a:off x="5715380" y="5425855"/>
                <a:ext cx="503853" cy="195873"/>
              </a:xfrm>
              <a:prstGeom prst="ellipse">
                <a:avLst/>
              </a:prstGeom>
              <a:noFill/>
              <a:ln w="1905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p:grpSp>
      </p:grpSp>
      <p:grpSp>
        <p:nvGrpSpPr>
          <p:cNvPr id="24" name="Group 23">
            <a:extLst>
              <a:ext uri="{FF2B5EF4-FFF2-40B4-BE49-F238E27FC236}">
                <a16:creationId xmlns:a16="http://schemas.microsoft.com/office/drawing/2014/main" id="{CF009C20-4A6D-42F6-A6D0-046AE991DE90}"/>
              </a:ext>
            </a:extLst>
          </p:cNvPr>
          <p:cNvGrpSpPr/>
          <p:nvPr/>
        </p:nvGrpSpPr>
        <p:grpSpPr>
          <a:xfrm>
            <a:off x="6674185" y="3813557"/>
            <a:ext cx="2634872" cy="2363806"/>
            <a:chOff x="6727812" y="4107382"/>
            <a:chExt cx="2634872" cy="2363806"/>
          </a:xfrm>
        </p:grpSpPr>
        <p:sp>
          <p:nvSpPr>
            <p:cNvPr id="13" name="Rectangle 12">
              <a:extLst>
                <a:ext uri="{FF2B5EF4-FFF2-40B4-BE49-F238E27FC236}">
                  <a16:creationId xmlns:a16="http://schemas.microsoft.com/office/drawing/2014/main" id="{D26F0402-AA9B-439F-8C3D-C59C03AC7BA1}"/>
                </a:ext>
              </a:extLst>
            </p:cNvPr>
            <p:cNvSpPr/>
            <p:nvPr/>
          </p:nvSpPr>
          <p:spPr>
            <a:xfrm>
              <a:off x="7445824" y="5946710"/>
              <a:ext cx="1458741" cy="524478"/>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200" b="1" dirty="0">
                  <a:solidFill>
                    <a:srgbClr val="2973B5"/>
                  </a:solidFill>
                </a:rPr>
                <a:t>current</a:t>
              </a:r>
              <a:r>
                <a:rPr lang="de-DE" sz="1200" b="1" dirty="0">
                  <a:solidFill>
                    <a:srgbClr val="2973B5"/>
                  </a:solidFill>
                </a:rPr>
                <a:t> source (</a:t>
              </a:r>
              <a:r>
                <a:rPr lang="en-US" sz="1200" b="1" dirty="0">
                  <a:solidFill>
                    <a:srgbClr val="2973B5"/>
                  </a:solidFill>
                </a:rPr>
                <a:t>phase</a:t>
              </a:r>
              <a:r>
                <a:rPr lang="de-DE" sz="1200" b="1" dirty="0">
                  <a:solidFill>
                    <a:srgbClr val="2973B5"/>
                  </a:solidFill>
                </a:rPr>
                <a:t> III, FP)</a:t>
              </a:r>
              <a:endParaRPr lang="en-US" sz="1200" b="1" dirty="0">
                <a:solidFill>
                  <a:srgbClr val="2973B5"/>
                </a:solidFill>
              </a:endParaRPr>
            </a:p>
          </p:txBody>
        </p:sp>
        <p:pic>
          <p:nvPicPr>
            <p:cNvPr id="23" name="Picture 22">
              <a:extLst>
                <a:ext uri="{FF2B5EF4-FFF2-40B4-BE49-F238E27FC236}">
                  <a16:creationId xmlns:a16="http://schemas.microsoft.com/office/drawing/2014/main" id="{C6724DC1-0AA3-4E2D-9555-4185A3AA895A}"/>
                </a:ext>
              </a:extLst>
            </p:cNvPr>
            <p:cNvPicPr>
              <a:picLocks noChangeAspect="1"/>
            </p:cNvPicPr>
            <p:nvPr/>
          </p:nvPicPr>
          <p:blipFill rotWithShape="1">
            <a:blip r:embed="rId7"/>
            <a:srcRect l="3726" t="4736" r="4539" b="5822"/>
            <a:stretch/>
          </p:blipFill>
          <p:spPr>
            <a:xfrm>
              <a:off x="6727812" y="4107382"/>
              <a:ext cx="2634872" cy="1926748"/>
            </a:xfrm>
            <a:prstGeom prst="rect">
              <a:avLst/>
            </a:prstGeom>
          </p:spPr>
        </p:pic>
      </p:grpSp>
      <p:sp>
        <p:nvSpPr>
          <p:cNvPr id="22" name="Rectangle 21">
            <a:extLst>
              <a:ext uri="{FF2B5EF4-FFF2-40B4-BE49-F238E27FC236}">
                <a16:creationId xmlns:a16="http://schemas.microsoft.com/office/drawing/2014/main" id="{268CF4C3-DFA9-4580-B307-72F78A074FED}"/>
              </a:ext>
            </a:extLst>
          </p:cNvPr>
          <p:cNvSpPr/>
          <p:nvPr/>
        </p:nvSpPr>
        <p:spPr>
          <a:xfrm>
            <a:off x="8031205" y="6533019"/>
            <a:ext cx="2408032" cy="253916"/>
          </a:xfrm>
          <a:prstGeom prst="rect">
            <a:avLst/>
          </a:prstGeom>
        </p:spPr>
        <p:txBody>
          <a:bodyPr wrap="none">
            <a:spAutoFit/>
          </a:bodyPr>
          <a:lstStyle/>
          <a:p>
            <a:r>
              <a:rPr lang="en-US" sz="1050" i="1" dirty="0"/>
              <a:t>H. Zhang, et al., NF submitted (2025)</a:t>
            </a:r>
          </a:p>
        </p:txBody>
      </p:sp>
      <p:sp>
        <p:nvSpPr>
          <p:cNvPr id="10" name="Date Placeholder 9">
            <a:extLst>
              <a:ext uri="{FF2B5EF4-FFF2-40B4-BE49-F238E27FC236}">
                <a16:creationId xmlns:a16="http://schemas.microsoft.com/office/drawing/2014/main" id="{D8D13915-3F41-4FC5-A4CE-E4C740090981}"/>
              </a:ext>
            </a:extLst>
          </p:cNvPr>
          <p:cNvSpPr>
            <a:spLocks noGrp="1"/>
          </p:cNvSpPr>
          <p:nvPr>
            <p:ph type="dt" sz="half" idx="14"/>
          </p:nvPr>
        </p:nvSpPr>
        <p:spPr>
          <a:xfrm>
            <a:off x="4053455" y="6561600"/>
            <a:ext cx="7227319" cy="144000"/>
          </a:xfrm>
        </p:spPr>
        <p:txBody>
          <a:bodyPr/>
          <a:lstStyle/>
          <a:p>
            <a:fld id="{7CCBCF11-E640-4335-B3D4-25296E26EC0E}" type="datetime1">
              <a:rPr lang="en-US" smtClean="0"/>
              <a:t>4/16/2025</a:t>
            </a:fld>
            <a:endParaRPr lang="en-US"/>
          </a:p>
        </p:txBody>
      </p:sp>
      <p:sp>
        <p:nvSpPr>
          <p:cNvPr id="15" name="Slide Number Placeholder 14">
            <a:extLst>
              <a:ext uri="{FF2B5EF4-FFF2-40B4-BE49-F238E27FC236}">
                <a16:creationId xmlns:a16="http://schemas.microsoft.com/office/drawing/2014/main" id="{AE0593C8-DD3E-4611-826C-BAE18046E20E}"/>
              </a:ext>
            </a:extLst>
          </p:cNvPr>
          <p:cNvSpPr>
            <a:spLocks noGrp="1"/>
          </p:cNvSpPr>
          <p:nvPr>
            <p:ph type="sldNum" sz="quarter" idx="16"/>
          </p:nvPr>
        </p:nvSpPr>
        <p:spPr/>
        <p:txBody>
          <a:bodyPr/>
          <a:lstStyle/>
          <a:p>
            <a:fld id="{613AE7EF-DA7E-46A4-BB99-DF5E6447FD83}" type="slidenum">
              <a:rPr lang="en-US" smtClean="0"/>
              <a:t>4</a:t>
            </a:fld>
            <a:endParaRPr lang="en-US"/>
          </a:p>
        </p:txBody>
      </p:sp>
    </p:spTree>
    <p:extLst>
      <p:ext uri="{BB962C8B-B14F-4D97-AF65-F5344CB8AC3E}">
        <p14:creationId xmlns:p14="http://schemas.microsoft.com/office/powerpoint/2010/main" val="957766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4CB4E7-BB96-48DB-AAE5-40E8142A8830}"/>
              </a:ext>
            </a:extLst>
          </p:cNvPr>
          <p:cNvSpPr>
            <a:spLocks noGrp="1"/>
          </p:cNvSpPr>
          <p:nvPr>
            <p:ph type="title"/>
          </p:nvPr>
        </p:nvSpPr>
        <p:spPr/>
        <p:txBody>
          <a:bodyPr/>
          <a:lstStyle/>
          <a:p>
            <a:r>
              <a:rPr lang="en-US" dirty="0"/>
              <a:t>JOREK modelling: s</a:t>
            </a:r>
            <a:r>
              <a:rPr lang="en-US" altLang="zh-CN" dirty="0"/>
              <a:t>imulation on resistive diffusion timescale</a:t>
            </a:r>
            <a:endParaRPr lang="en-US" dirty="0"/>
          </a:p>
        </p:txBody>
      </p:sp>
      <p:pic>
        <p:nvPicPr>
          <p:cNvPr id="4" name="Picture 3">
            <a:extLst>
              <a:ext uri="{FF2B5EF4-FFF2-40B4-BE49-F238E27FC236}">
                <a16:creationId xmlns:a16="http://schemas.microsoft.com/office/drawing/2014/main" id="{17A263BB-60EB-43BA-8FC1-8BC700EEEEBD}"/>
              </a:ext>
            </a:extLst>
          </p:cNvPr>
          <p:cNvPicPr>
            <a:picLocks noChangeAspect="1"/>
          </p:cNvPicPr>
          <p:nvPr/>
        </p:nvPicPr>
        <p:blipFill>
          <a:blip r:embed="rId4"/>
          <a:stretch>
            <a:fillRect/>
          </a:stretch>
        </p:blipFill>
        <p:spPr>
          <a:xfrm>
            <a:off x="1202161" y="2076842"/>
            <a:ext cx="3991689" cy="2229994"/>
          </a:xfrm>
          <a:prstGeom prst="rect">
            <a:avLst/>
          </a:prstGeom>
        </p:spPr>
      </p:pic>
      <p:pic>
        <p:nvPicPr>
          <p:cNvPr id="5" name="Picture 4">
            <a:extLst>
              <a:ext uri="{FF2B5EF4-FFF2-40B4-BE49-F238E27FC236}">
                <a16:creationId xmlns:a16="http://schemas.microsoft.com/office/drawing/2014/main" id="{D4742CF6-9263-4AF1-A5C8-34CD11C069C8}"/>
              </a:ext>
            </a:extLst>
          </p:cNvPr>
          <p:cNvPicPr>
            <a:picLocks noChangeAspect="1"/>
          </p:cNvPicPr>
          <p:nvPr/>
        </p:nvPicPr>
        <p:blipFill>
          <a:blip r:embed="rId5"/>
          <a:stretch>
            <a:fillRect/>
          </a:stretch>
        </p:blipFill>
        <p:spPr>
          <a:xfrm>
            <a:off x="5267931" y="1994477"/>
            <a:ext cx="4936490" cy="2394723"/>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A5C1656-AAFC-422D-AB93-8BA3CC6BCAE5}"/>
                  </a:ext>
                </a:extLst>
              </p:cNvPr>
              <p:cNvSpPr txBox="1"/>
              <p:nvPr/>
            </p:nvSpPr>
            <p:spPr>
              <a:xfrm>
                <a:off x="1418252" y="4994987"/>
                <a:ext cx="5250155" cy="1011687"/>
              </a:xfrm>
              <a:prstGeom prst="rect">
                <a:avLst/>
              </a:prstGeom>
              <a:noFill/>
            </p:spPr>
            <p:txBody>
              <a:bodyPr wrap="none" lIns="0" tIns="0" rIns="0" bIns="0" rtlCol="0" anchor="t" anchorCtr="0">
                <a:spAutoFit/>
              </a:bodyPr>
              <a:lstStyle/>
              <a:p>
                <a:pPr marL="180000" indent="-180000" algn="l">
                  <a:lnSpc>
                    <a:spcPts val="2300"/>
                  </a:lnSpc>
                  <a:spcBef>
                    <a:spcPts val="600"/>
                  </a:spcBef>
                  <a:buFont typeface="Arial" panose="020B0604020202020204" pitchFamily="34" charset="0"/>
                  <a:buChar char="•"/>
                </a:pPr>
                <a:r>
                  <a:rPr lang="en-US" sz="1600" dirty="0"/>
                  <a:t>2D simulation: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oMath>
                </a14:m>
                <a:r>
                  <a:rPr lang="en-US" sz="1600" dirty="0"/>
                  <a:t> decreases to below unity;</a:t>
                </a:r>
              </a:p>
              <a:p>
                <a:pPr marL="180000" indent="-180000" algn="l">
                  <a:lnSpc>
                    <a:spcPts val="2300"/>
                  </a:lnSpc>
                  <a:spcBef>
                    <a:spcPts val="600"/>
                  </a:spcBef>
                  <a:buFont typeface="Arial" panose="020B0604020202020204" pitchFamily="34" charset="0"/>
                  <a:buChar char="•"/>
                </a:pPr>
                <a:r>
                  <a:rPr lang="en-US" sz="1600" dirty="0"/>
                  <a:t>3D simulation: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oMath>
                </a14:m>
                <a:r>
                  <a:rPr lang="en-US" sz="1600" dirty="0"/>
                  <a:t> saturates at 0.99;</a:t>
                </a:r>
              </a:p>
              <a:p>
                <a:pPr marL="180000" indent="-180000" algn="l">
                  <a:lnSpc>
                    <a:spcPts val="2300"/>
                  </a:lnSpc>
                  <a:spcBef>
                    <a:spcPts val="600"/>
                  </a:spcBef>
                  <a:buFont typeface="Arial" panose="020B0604020202020204" pitchFamily="34" charset="0"/>
                  <a:buChar char="•"/>
                </a:pPr>
                <a:r>
                  <a:rPr lang="en-US" sz="1600" dirty="0"/>
                  <a:t>The negative dynamo of the order of mV/m is observed;</a:t>
                </a:r>
              </a:p>
            </p:txBody>
          </p:sp>
        </mc:Choice>
        <mc:Fallback xmlns="">
          <p:sp>
            <p:nvSpPr>
              <p:cNvPr id="6" name="TextBox 5">
                <a:extLst>
                  <a:ext uri="{FF2B5EF4-FFF2-40B4-BE49-F238E27FC236}">
                    <a16:creationId xmlns:a16="http://schemas.microsoft.com/office/drawing/2014/main" id="{EA5C1656-AAFC-422D-AB93-8BA3CC6BCAE5}"/>
                  </a:ext>
                </a:extLst>
              </p:cNvPr>
              <p:cNvSpPr txBox="1">
                <a:spLocks noRot="1" noChangeAspect="1" noMove="1" noResize="1" noEditPoints="1" noAdjustHandles="1" noChangeArrowheads="1" noChangeShapeType="1" noTextEdit="1"/>
              </p:cNvSpPr>
              <p:nvPr/>
            </p:nvSpPr>
            <p:spPr>
              <a:xfrm>
                <a:off x="1418252" y="4994987"/>
                <a:ext cx="5250155" cy="1011687"/>
              </a:xfrm>
              <a:prstGeom prst="rect">
                <a:avLst/>
              </a:prstGeom>
              <a:blipFill>
                <a:blip r:embed="rId6"/>
                <a:stretch>
                  <a:fillRect l="-2207" t="-3614" r="-697" b="-12048"/>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8C7D87FB-1DC7-4BCF-A351-B4A91A7034CF}"/>
              </a:ext>
            </a:extLst>
          </p:cNvPr>
          <p:cNvSpPr>
            <a:spLocks noGrp="1"/>
          </p:cNvSpPr>
          <p:nvPr>
            <p:ph type="dt" sz="half" idx="14"/>
          </p:nvPr>
        </p:nvSpPr>
        <p:spPr/>
        <p:txBody>
          <a:bodyPr/>
          <a:lstStyle/>
          <a:p>
            <a:fld id="{AAD43175-2533-4595-A1C3-3DC75DCD6DE0}" type="datetime1">
              <a:rPr lang="en-US" smtClean="0"/>
              <a:t>4/16/2025</a:t>
            </a:fld>
            <a:endParaRPr lang="en-US"/>
          </a:p>
        </p:txBody>
      </p:sp>
      <p:sp>
        <p:nvSpPr>
          <p:cNvPr id="7" name="Slide Number Placeholder 6">
            <a:extLst>
              <a:ext uri="{FF2B5EF4-FFF2-40B4-BE49-F238E27FC236}">
                <a16:creationId xmlns:a16="http://schemas.microsoft.com/office/drawing/2014/main" id="{45F2412F-5799-403D-9650-B0B5038D6C29}"/>
              </a:ext>
            </a:extLst>
          </p:cNvPr>
          <p:cNvSpPr>
            <a:spLocks noGrp="1"/>
          </p:cNvSpPr>
          <p:nvPr>
            <p:ph type="sldNum" sz="quarter" idx="16"/>
          </p:nvPr>
        </p:nvSpPr>
        <p:spPr/>
        <p:txBody>
          <a:bodyPr/>
          <a:lstStyle/>
          <a:p>
            <a:fld id="{613AE7EF-DA7E-46A4-BB99-DF5E6447FD83}" type="slidenum">
              <a:rPr lang="en-US" smtClean="0"/>
              <a:t>5</a:t>
            </a:fld>
            <a:endParaRPr lang="en-US"/>
          </a:p>
        </p:txBody>
      </p:sp>
      <p:sp>
        <p:nvSpPr>
          <p:cNvPr id="9" name="Rectangle 8">
            <a:extLst>
              <a:ext uri="{FF2B5EF4-FFF2-40B4-BE49-F238E27FC236}">
                <a16:creationId xmlns:a16="http://schemas.microsoft.com/office/drawing/2014/main" id="{3E7EDC21-C7AE-472F-B953-EBBF97F6D6A4}"/>
              </a:ext>
            </a:extLst>
          </p:cNvPr>
          <p:cNvSpPr/>
          <p:nvPr/>
        </p:nvSpPr>
        <p:spPr>
          <a:xfrm>
            <a:off x="8031205" y="6533019"/>
            <a:ext cx="2408032" cy="253916"/>
          </a:xfrm>
          <a:prstGeom prst="rect">
            <a:avLst/>
          </a:prstGeom>
        </p:spPr>
        <p:txBody>
          <a:bodyPr wrap="none">
            <a:spAutoFit/>
          </a:bodyPr>
          <a:lstStyle/>
          <a:p>
            <a:r>
              <a:rPr lang="en-US" sz="1050" i="1" dirty="0"/>
              <a:t>H. Zhang, et al., NF submitted (2025)</a:t>
            </a:r>
          </a:p>
        </p:txBody>
      </p:sp>
      <p:pic>
        <p:nvPicPr>
          <p:cNvPr id="10" name="base">
            <a:hlinkClick r:id="" action="ppaction://media"/>
            <a:extLst>
              <a:ext uri="{FF2B5EF4-FFF2-40B4-BE49-F238E27FC236}">
                <a16:creationId xmlns:a16="http://schemas.microsoft.com/office/drawing/2014/main" id="{5C88DF94-CE8B-497D-8856-DFAE2A74FA1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lum contrast="40000"/>
          </a:blip>
          <a:srcRect l="20095" t="3650" r="19562" b="4023"/>
          <a:stretch/>
        </p:blipFill>
        <p:spPr>
          <a:xfrm>
            <a:off x="9634650" y="3791210"/>
            <a:ext cx="2130473" cy="2794041"/>
          </a:xfrm>
          <a:prstGeom prst="rect">
            <a:avLst/>
          </a:prstGeom>
        </p:spPr>
      </p:pic>
    </p:spTree>
    <p:extLst>
      <p:ext uri="{BB962C8B-B14F-4D97-AF65-F5344CB8AC3E}">
        <p14:creationId xmlns:p14="http://schemas.microsoft.com/office/powerpoint/2010/main" val="2471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E36C11-85F0-4D83-A73E-6365C259B116}"/>
              </a:ext>
            </a:extLst>
          </p:cNvPr>
          <p:cNvSpPr>
            <a:spLocks noGrp="1"/>
          </p:cNvSpPr>
          <p:nvPr>
            <p:ph type="title"/>
          </p:nvPr>
        </p:nvSpPr>
        <p:spPr/>
        <p:txBody>
          <a:bodyPr/>
          <a:lstStyle/>
          <a:p>
            <a:r>
              <a:rPr lang="en-US" dirty="0"/>
              <a:t>JOREK modelling: saturation due to balance of dynamo and current drive</a:t>
            </a:r>
          </a:p>
        </p:txBody>
      </p:sp>
      <p:pic>
        <p:nvPicPr>
          <p:cNvPr id="4" name="Picture 3">
            <a:extLst>
              <a:ext uri="{FF2B5EF4-FFF2-40B4-BE49-F238E27FC236}">
                <a16:creationId xmlns:a16="http://schemas.microsoft.com/office/drawing/2014/main" id="{10268286-048D-4DD1-B518-BB7A37A64514}"/>
              </a:ext>
            </a:extLst>
          </p:cNvPr>
          <p:cNvPicPr>
            <a:picLocks noChangeAspect="1"/>
          </p:cNvPicPr>
          <p:nvPr/>
        </p:nvPicPr>
        <p:blipFill>
          <a:blip r:embed="rId2"/>
          <a:stretch>
            <a:fillRect/>
          </a:stretch>
        </p:blipFill>
        <p:spPr>
          <a:xfrm>
            <a:off x="2353191" y="1540741"/>
            <a:ext cx="3548822" cy="2520000"/>
          </a:xfrm>
          <a:prstGeom prst="rect">
            <a:avLst/>
          </a:prstGeom>
        </p:spPr>
      </p:pic>
      <p:pic>
        <p:nvPicPr>
          <p:cNvPr id="6" name="Picture 5">
            <a:extLst>
              <a:ext uri="{FF2B5EF4-FFF2-40B4-BE49-F238E27FC236}">
                <a16:creationId xmlns:a16="http://schemas.microsoft.com/office/drawing/2014/main" id="{FF87BB43-CC66-4064-B9A0-D96D1E33E60A}"/>
              </a:ext>
            </a:extLst>
          </p:cNvPr>
          <p:cNvPicPr>
            <a:picLocks noChangeAspect="1"/>
          </p:cNvPicPr>
          <p:nvPr/>
        </p:nvPicPr>
        <p:blipFill>
          <a:blip r:embed="rId3"/>
          <a:stretch>
            <a:fillRect/>
          </a:stretch>
        </p:blipFill>
        <p:spPr>
          <a:xfrm>
            <a:off x="6159558" y="1497198"/>
            <a:ext cx="3572202" cy="2563543"/>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25A401-6AE8-48F2-B7B8-3DC3F9AC945F}"/>
                  </a:ext>
                </a:extLst>
              </p:cNvPr>
              <p:cNvSpPr txBox="1"/>
              <p:nvPr/>
            </p:nvSpPr>
            <p:spPr>
              <a:xfrm>
                <a:off x="2353191" y="4111691"/>
                <a:ext cx="3906415" cy="589905"/>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14:m>
                  <m:oMath xmlns:m="http://schemas.openxmlformats.org/officeDocument/2006/math">
                    <m:d>
                      <m:dPr>
                        <m:begChr m:val="⟨"/>
                        <m:endChr m:val="⟩"/>
                        <m:ctrlPr>
                          <a:rPr lang="en-US" sz="1400" b="0" i="1" smtClean="0">
                            <a:latin typeface="Cambria Math" panose="02040503050406030204" pitchFamily="18" charset="0"/>
                          </a:rPr>
                        </m:ctrlPr>
                      </m:dPr>
                      <m:e>
                        <m:f>
                          <m:fPr>
                            <m:ctrlPr>
                              <a:rPr lang="en-US" sz="1400" i="1" smtClean="0">
                                <a:latin typeface="Cambria Math" panose="02040503050406030204" pitchFamily="18" charset="0"/>
                              </a:rPr>
                            </m:ctrlPr>
                          </m:fPr>
                          <m:num>
                            <m:r>
                              <a:rPr lang="en-US" sz="1400" i="0">
                                <a:latin typeface="Cambria Math" panose="02040503050406030204" pitchFamily="18" charset="0"/>
                              </a:rPr>
                              <m:t>1</m:t>
                            </m:r>
                          </m:num>
                          <m:den>
                            <m:r>
                              <m:rPr>
                                <m:sty m:val="p"/>
                              </m:rPr>
                              <a:rPr lang="en-US" sz="1400" i="0">
                                <a:latin typeface="Cambria Math" panose="02040503050406030204" pitchFamily="18" charset="0"/>
                              </a:rPr>
                              <m:t>R</m:t>
                            </m:r>
                          </m:den>
                        </m:f>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m:t>
                            </m:r>
                            <m:r>
                              <m:rPr>
                                <m:sty m:val="p"/>
                              </m:rPr>
                              <a:rPr lang="en-US" sz="1400" b="0" i="0" smtClean="0">
                                <a:latin typeface="Cambria Math" panose="02040503050406030204" pitchFamily="18" charset="0"/>
                              </a:rPr>
                              <m:t>Δψ</m:t>
                            </m:r>
                          </m:num>
                          <m:den>
                            <m:r>
                              <a:rPr lang="en-US" sz="1400" b="0" i="0" smtClean="0">
                                <a:latin typeface="Cambria Math" panose="02040503050406030204" pitchFamily="18" charset="0"/>
                              </a:rPr>
                              <m:t>𝜕</m:t>
                            </m:r>
                            <m:r>
                              <m:rPr>
                                <m:sty m:val="p"/>
                              </m:rPr>
                              <a:rPr lang="en-US" sz="1400" b="0" i="0" smtClean="0">
                                <a:latin typeface="Cambria Math" panose="02040503050406030204" pitchFamily="18" charset="0"/>
                              </a:rPr>
                              <m:t>t</m:t>
                            </m:r>
                          </m:den>
                        </m:f>
                      </m:e>
                    </m:d>
                    <m:r>
                      <a:rPr lang="en-US" sz="1400" b="0" i="0" smtClean="0">
                        <a:latin typeface="Cambria Math" panose="02040503050406030204" pitchFamily="18" charset="0"/>
                      </a:rPr>
                      <m:t>=</m:t>
                    </m:r>
                    <m:sSub>
                      <m:sSubPr>
                        <m:ctrlPr>
                          <a:rPr lang="en-US" sz="1400" b="0" i="1" smtClean="0">
                            <a:solidFill>
                              <a:srgbClr val="EF7C00"/>
                            </a:solidFill>
                            <a:latin typeface="Cambria Math" panose="02040503050406030204" pitchFamily="18" charset="0"/>
                          </a:rPr>
                        </m:ctrlPr>
                      </m:sSubPr>
                      <m:e>
                        <m:r>
                          <a:rPr lang="en-US" sz="1400" b="0" i="1" smtClean="0">
                            <a:solidFill>
                              <a:srgbClr val="EF7C00"/>
                            </a:solidFill>
                            <a:latin typeface="Cambria Math" panose="02040503050406030204" pitchFamily="18" charset="0"/>
                          </a:rPr>
                          <m:t>⟨</m:t>
                        </m:r>
                        <m:d>
                          <m:dPr>
                            <m:ctrlPr>
                              <a:rPr lang="en-US" sz="1400" b="0" i="1" smtClean="0">
                                <a:solidFill>
                                  <a:srgbClr val="EF7C00"/>
                                </a:solidFill>
                                <a:latin typeface="Cambria Math" panose="02040503050406030204" pitchFamily="18" charset="0"/>
                              </a:rPr>
                            </m:ctrlPr>
                          </m:dPr>
                          <m:e>
                            <m:sSub>
                              <m:sSubPr>
                                <m:ctrlPr>
                                  <a:rPr lang="en-US" sz="1400" b="0" i="1" smtClean="0">
                                    <a:solidFill>
                                      <a:srgbClr val="EF7C00"/>
                                    </a:solidFill>
                                    <a:latin typeface="Cambria Math" panose="02040503050406030204" pitchFamily="18" charset="0"/>
                                  </a:rPr>
                                </m:ctrlPr>
                              </m:sSubPr>
                              <m:e>
                                <m:r>
                                  <a:rPr lang="en-US" sz="1400" b="1" i="0" smtClean="0">
                                    <a:solidFill>
                                      <a:srgbClr val="EF7C00"/>
                                    </a:solidFill>
                                    <a:latin typeface="Cambria Math" panose="02040503050406030204" pitchFamily="18" charset="0"/>
                                  </a:rPr>
                                  <m:t>𝐯</m:t>
                                </m:r>
                              </m:e>
                              <m:sub>
                                <m:r>
                                  <a:rPr lang="en-US" sz="1400" b="0" i="0" smtClean="0">
                                    <a:solidFill>
                                      <a:srgbClr val="EF7C00"/>
                                    </a:solidFill>
                                    <a:latin typeface="Cambria Math" panose="02040503050406030204" pitchFamily="18" charset="0"/>
                                  </a:rPr>
                                  <m:t>0</m:t>
                                </m:r>
                              </m:sub>
                            </m:sSub>
                            <m:r>
                              <a:rPr lang="en-US" sz="1400" b="0" i="0" smtClean="0">
                                <a:solidFill>
                                  <a:srgbClr val="EF7C00"/>
                                </a:solidFill>
                                <a:latin typeface="Cambria Math" panose="02040503050406030204" pitchFamily="18" charset="0"/>
                              </a:rPr>
                              <m:t>×</m:t>
                            </m:r>
                            <m:sSub>
                              <m:sSubPr>
                                <m:ctrlPr>
                                  <a:rPr lang="en-US" sz="1400" b="0" i="1" smtClean="0">
                                    <a:solidFill>
                                      <a:srgbClr val="EF7C00"/>
                                    </a:solidFill>
                                    <a:latin typeface="Cambria Math" panose="02040503050406030204" pitchFamily="18" charset="0"/>
                                  </a:rPr>
                                </m:ctrlPr>
                              </m:sSubPr>
                              <m:e>
                                <m:r>
                                  <a:rPr lang="en-US" sz="1400" b="1" i="0" smtClean="0">
                                    <a:solidFill>
                                      <a:srgbClr val="EF7C00"/>
                                    </a:solidFill>
                                    <a:latin typeface="Cambria Math" panose="02040503050406030204" pitchFamily="18" charset="0"/>
                                  </a:rPr>
                                  <m:t>𝐁</m:t>
                                </m:r>
                              </m:e>
                              <m:sub>
                                <m:r>
                                  <a:rPr lang="en-US" sz="1400" b="0" i="0" smtClean="0">
                                    <a:solidFill>
                                      <a:srgbClr val="EF7C00"/>
                                    </a:solidFill>
                                    <a:latin typeface="Cambria Math" panose="02040503050406030204" pitchFamily="18" charset="0"/>
                                  </a:rPr>
                                  <m:t>0</m:t>
                                </m:r>
                              </m:sub>
                            </m:sSub>
                          </m:e>
                        </m:d>
                      </m:e>
                      <m:sub>
                        <m:r>
                          <m:rPr>
                            <m:sty m:val="p"/>
                          </m:rPr>
                          <a:rPr lang="en-US" sz="1400" b="0" i="0" smtClean="0">
                            <a:solidFill>
                              <a:srgbClr val="EF7C00"/>
                            </a:solidFill>
                            <a:latin typeface="Cambria Math" panose="02040503050406030204" pitchFamily="18" charset="0"/>
                          </a:rPr>
                          <m:t>φ</m:t>
                        </m:r>
                      </m:sub>
                    </m:sSub>
                    <m:r>
                      <a:rPr lang="en-US" sz="1400" b="0" i="1" smtClean="0">
                        <a:solidFill>
                          <a:srgbClr val="EF7C00"/>
                        </a:solidFill>
                        <a:latin typeface="Cambria Math" panose="02040503050406030204" pitchFamily="18" charset="0"/>
                      </a:rPr>
                      <m:t>⟩</m:t>
                    </m:r>
                    <m:r>
                      <a:rPr lang="en-US" sz="1400" b="0" i="0" smtClean="0">
                        <a:latin typeface="Cambria Math" panose="02040503050406030204" pitchFamily="18" charset="0"/>
                      </a:rPr>
                      <m:t>+</m:t>
                    </m:r>
                    <m:d>
                      <m:dPr>
                        <m:begChr m:val="⟨"/>
                        <m:endChr m:val="⟩"/>
                        <m:ctrlPr>
                          <a:rPr lang="en-US" sz="1400" b="0" i="1" smtClean="0">
                            <a:solidFill>
                              <a:srgbClr val="0070C0"/>
                            </a:solidFill>
                            <a:latin typeface="Cambria Math" panose="02040503050406030204" pitchFamily="18" charset="0"/>
                          </a:rPr>
                        </m:ctrlPr>
                      </m:dPr>
                      <m:e>
                        <m:sSub>
                          <m:sSubPr>
                            <m:ctrlPr>
                              <a:rPr lang="en-US" sz="1400" b="0" i="1" smtClean="0">
                                <a:solidFill>
                                  <a:srgbClr val="0070C0"/>
                                </a:solidFill>
                                <a:latin typeface="Cambria Math" panose="02040503050406030204" pitchFamily="18" charset="0"/>
                              </a:rPr>
                            </m:ctrlPr>
                          </m:sSubPr>
                          <m:e>
                            <m:d>
                              <m:dPr>
                                <m:ctrlPr>
                                  <a:rPr lang="en-US" sz="1400" b="0" i="1" smtClean="0">
                                    <a:solidFill>
                                      <a:srgbClr val="0070C0"/>
                                    </a:solidFill>
                                    <a:latin typeface="Cambria Math" panose="02040503050406030204" pitchFamily="18" charset="0"/>
                                  </a:rPr>
                                </m:ctrlPr>
                              </m:dPr>
                              <m:e>
                                <m:sSub>
                                  <m:sSubPr>
                                    <m:ctrlPr>
                                      <a:rPr lang="en-US" sz="1400" b="0" i="1" smtClean="0">
                                        <a:solidFill>
                                          <a:srgbClr val="0070C0"/>
                                        </a:solidFill>
                                        <a:latin typeface="Cambria Math" panose="02040503050406030204" pitchFamily="18" charset="0"/>
                                      </a:rPr>
                                    </m:ctrlPr>
                                  </m:sSubPr>
                                  <m:e>
                                    <m:r>
                                      <a:rPr lang="en-US" sz="1400" b="1" i="0" smtClean="0">
                                        <a:solidFill>
                                          <a:srgbClr val="0070C0"/>
                                        </a:solidFill>
                                        <a:latin typeface="Cambria Math" panose="02040503050406030204" pitchFamily="18" charset="0"/>
                                      </a:rPr>
                                      <m:t>𝐯</m:t>
                                    </m:r>
                                  </m:e>
                                  <m:sub>
                                    <m:r>
                                      <a:rPr lang="en-US" sz="1400" b="0" i="0" smtClean="0">
                                        <a:solidFill>
                                          <a:srgbClr val="0070C0"/>
                                        </a:solidFill>
                                        <a:latin typeface="Cambria Math" panose="02040503050406030204" pitchFamily="18" charset="0"/>
                                      </a:rPr>
                                      <m:t>1</m:t>
                                    </m:r>
                                  </m:sub>
                                </m:sSub>
                                <m:r>
                                  <a:rPr lang="en-US" sz="1400" b="0" i="0" smtClean="0">
                                    <a:solidFill>
                                      <a:srgbClr val="0070C0"/>
                                    </a:solidFill>
                                    <a:latin typeface="Cambria Math" panose="02040503050406030204" pitchFamily="18" charset="0"/>
                                  </a:rPr>
                                  <m:t>×</m:t>
                                </m:r>
                                <m:sSub>
                                  <m:sSubPr>
                                    <m:ctrlPr>
                                      <a:rPr lang="en-US" sz="1400" b="0" i="1" smtClean="0">
                                        <a:solidFill>
                                          <a:srgbClr val="0070C0"/>
                                        </a:solidFill>
                                        <a:latin typeface="Cambria Math" panose="02040503050406030204" pitchFamily="18" charset="0"/>
                                      </a:rPr>
                                    </m:ctrlPr>
                                  </m:sSubPr>
                                  <m:e>
                                    <m:r>
                                      <a:rPr lang="en-US" sz="1400" b="1" i="0" smtClean="0">
                                        <a:solidFill>
                                          <a:srgbClr val="0070C0"/>
                                        </a:solidFill>
                                        <a:latin typeface="Cambria Math" panose="02040503050406030204" pitchFamily="18" charset="0"/>
                                      </a:rPr>
                                      <m:t>𝐁</m:t>
                                    </m:r>
                                  </m:e>
                                  <m:sub>
                                    <m:r>
                                      <a:rPr lang="en-US" sz="1400" b="0" i="0" smtClean="0">
                                        <a:solidFill>
                                          <a:srgbClr val="0070C0"/>
                                        </a:solidFill>
                                        <a:latin typeface="Cambria Math" panose="02040503050406030204" pitchFamily="18" charset="0"/>
                                      </a:rPr>
                                      <m:t>1</m:t>
                                    </m:r>
                                  </m:sub>
                                </m:sSub>
                              </m:e>
                            </m:d>
                          </m:e>
                          <m:sub>
                            <m:r>
                              <m:rPr>
                                <m:sty m:val="p"/>
                              </m:rPr>
                              <a:rPr lang="en-US" sz="1400" b="0" i="0" smtClean="0">
                                <a:solidFill>
                                  <a:srgbClr val="0070C0"/>
                                </a:solidFill>
                                <a:latin typeface="Cambria Math" panose="02040503050406030204" pitchFamily="18" charset="0"/>
                              </a:rPr>
                              <m:t>φ</m:t>
                            </m:r>
                            <m:r>
                              <a:rPr lang="en-US" sz="1400" b="0" i="0" smtClean="0">
                                <a:solidFill>
                                  <a:srgbClr val="0070C0"/>
                                </a:solidFill>
                                <a:latin typeface="Cambria Math" panose="02040503050406030204" pitchFamily="18" charset="0"/>
                              </a:rPr>
                              <m:t>,</m:t>
                            </m:r>
                            <m:r>
                              <m:rPr>
                                <m:sty m:val="p"/>
                              </m:rPr>
                              <a:rPr lang="en-US" sz="1400" b="0" i="0" smtClean="0">
                                <a:solidFill>
                                  <a:srgbClr val="0070C0"/>
                                </a:solidFill>
                                <a:latin typeface="Cambria Math" panose="02040503050406030204" pitchFamily="18" charset="0"/>
                              </a:rPr>
                              <m:t>n</m:t>
                            </m:r>
                            <m:r>
                              <a:rPr lang="en-US" sz="1400" b="0" i="0" smtClean="0">
                                <a:solidFill>
                                  <a:srgbClr val="0070C0"/>
                                </a:solidFill>
                                <a:latin typeface="Cambria Math" panose="02040503050406030204" pitchFamily="18" charset="0"/>
                              </a:rPr>
                              <m:t>=0</m:t>
                            </m:r>
                          </m:sub>
                        </m:sSub>
                      </m:e>
                    </m:d>
                  </m:oMath>
                </a14:m>
                <a:endParaRPr lang="en-US" sz="1400" b="0" dirty="0">
                  <a:latin typeface="Cambria Math" panose="02040503050406030204" pitchFamily="18" charset="0"/>
                </a:endParaRPr>
              </a:p>
              <a:p>
                <a:pPr>
                  <a:lnSpc>
                    <a:spcPts val="2300"/>
                  </a:lnSpc>
                  <a:spcBef>
                    <a:spcPts val="1150"/>
                  </a:spcBef>
                </a:pPr>
                <a14:m>
                  <m:oMathPara xmlns:m="http://schemas.openxmlformats.org/officeDocument/2006/math">
                    <m:oMathParaPr>
                      <m:jc m:val="centerGroup"/>
                    </m:oMathParaPr>
                    <m:oMath xmlns:m="http://schemas.openxmlformats.org/officeDocument/2006/math">
                      <m:r>
                        <a:rPr lang="en-US" sz="1400" b="0" i="0" smtClean="0">
                          <a:latin typeface="Cambria Math" panose="02040503050406030204" pitchFamily="18" charset="0"/>
                        </a:rPr>
                        <m:t>−</m:t>
                      </m:r>
                      <m:d>
                        <m:dPr>
                          <m:begChr m:val="⟨"/>
                          <m:endChr m:val="⟩"/>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η</m:t>
                              </m:r>
                            </m:e>
                            <m:sub>
                              <m:r>
                                <a:rPr lang="en-US" sz="1400" b="0" i="0" smtClean="0">
                                  <a:latin typeface="Cambria Math" panose="02040503050406030204" pitchFamily="18" charset="0"/>
                                </a:rPr>
                                <m:t>2</m:t>
                              </m:r>
                              <m:r>
                                <m:rPr>
                                  <m:sty m:val="p"/>
                                </m:rPr>
                                <a:rPr lang="en-US" sz="1400" b="0" i="0" smtClean="0">
                                  <a:latin typeface="Cambria Math" panose="02040503050406030204" pitchFamily="18" charset="0"/>
                                </a:rPr>
                                <m:t>D</m:t>
                              </m:r>
                            </m:sub>
                          </m:sSub>
                          <m:r>
                            <m:rPr>
                              <m:sty m:val="p"/>
                            </m:rPr>
                            <a:rPr lang="en-US" sz="1400" b="0" i="0" smtClean="0">
                              <a:latin typeface="Cambria Math" panose="02040503050406030204" pitchFamily="18" charset="0"/>
                            </a:rPr>
                            <m:t>Δ</m:t>
                          </m:r>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J</m:t>
                              </m:r>
                            </m:e>
                            <m:sub>
                              <m:r>
                                <m:rPr>
                                  <m:sty m:val="p"/>
                                </m:rPr>
                                <a:rPr lang="en-US" sz="1400" b="0" i="0" smtClean="0">
                                  <a:latin typeface="Cambria Math" panose="02040503050406030204" pitchFamily="18" charset="0"/>
                                </a:rPr>
                                <m:t>φ</m:t>
                              </m:r>
                            </m:sub>
                          </m:sSub>
                        </m:e>
                      </m:d>
                      <m:r>
                        <a:rPr lang="en-US" sz="1400" b="0" i="0" smtClean="0">
                          <a:solidFill>
                            <a:srgbClr val="0000FF"/>
                          </a:solidFill>
                          <a:latin typeface="Cambria Math" panose="02040503050406030204" pitchFamily="18" charset="0"/>
                        </a:rPr>
                        <m:t>−</m:t>
                      </m:r>
                      <m:d>
                        <m:dPr>
                          <m:begChr m:val="⟨"/>
                          <m:endChr m:val="⟩"/>
                          <m:ctrlPr>
                            <a:rPr lang="en-US" sz="1400" b="0" i="1" smtClean="0">
                              <a:solidFill>
                                <a:srgbClr val="0000FF"/>
                              </a:solidFill>
                              <a:latin typeface="Cambria Math" panose="02040503050406030204" pitchFamily="18" charset="0"/>
                            </a:rPr>
                          </m:ctrlPr>
                        </m:dPr>
                        <m:e>
                          <m:r>
                            <m:rPr>
                              <m:sty m:val="p"/>
                            </m:rPr>
                            <a:rPr lang="en-US" sz="1400" b="0" i="0" smtClean="0">
                              <a:solidFill>
                                <a:srgbClr val="0000FF"/>
                              </a:solidFill>
                              <a:latin typeface="Cambria Math" panose="02040503050406030204" pitchFamily="18" charset="0"/>
                            </a:rPr>
                            <m:t>Δη</m:t>
                          </m:r>
                          <m:d>
                            <m:dPr>
                              <m:ctrlPr>
                                <a:rPr lang="en-US" sz="1400" b="0" i="1" smtClean="0">
                                  <a:solidFill>
                                    <a:srgbClr val="0000FF"/>
                                  </a:solidFill>
                                  <a:latin typeface="Cambria Math" panose="02040503050406030204" pitchFamily="18" charset="0"/>
                                </a:rPr>
                              </m:ctrlPr>
                            </m:dPr>
                            <m:e>
                              <m:sSub>
                                <m:sSubPr>
                                  <m:ctrlPr>
                                    <a:rPr lang="en-US" sz="1400" b="0" i="1" smtClean="0">
                                      <a:solidFill>
                                        <a:srgbClr val="0000FF"/>
                                      </a:solidFill>
                                      <a:latin typeface="Cambria Math" panose="02040503050406030204" pitchFamily="18" charset="0"/>
                                    </a:rPr>
                                  </m:ctrlPr>
                                </m:sSubPr>
                                <m:e>
                                  <m:r>
                                    <m:rPr>
                                      <m:sty m:val="p"/>
                                    </m:rPr>
                                    <a:rPr lang="en-US" sz="1400" b="0" i="0" smtClean="0">
                                      <a:solidFill>
                                        <a:srgbClr val="0000FF"/>
                                      </a:solidFill>
                                      <a:latin typeface="Cambria Math" panose="02040503050406030204" pitchFamily="18" charset="0"/>
                                    </a:rPr>
                                    <m:t>J</m:t>
                                  </m:r>
                                </m:e>
                                <m:sub>
                                  <m:r>
                                    <m:rPr>
                                      <m:sty m:val="p"/>
                                    </m:rPr>
                                    <a:rPr lang="en-US" sz="1400" b="0" i="0" smtClean="0">
                                      <a:solidFill>
                                        <a:srgbClr val="0000FF"/>
                                      </a:solidFill>
                                      <a:latin typeface="Cambria Math" panose="02040503050406030204" pitchFamily="18" charset="0"/>
                                    </a:rPr>
                                    <m:t>φ</m:t>
                                  </m:r>
                                  <m:r>
                                    <a:rPr lang="en-US" sz="1400" b="0" i="0" smtClean="0">
                                      <a:solidFill>
                                        <a:srgbClr val="0000FF"/>
                                      </a:solidFill>
                                      <a:latin typeface="Cambria Math" panose="02040503050406030204" pitchFamily="18" charset="0"/>
                                    </a:rPr>
                                    <m:t>,0</m:t>
                                  </m:r>
                                </m:sub>
                              </m:sSub>
                              <m:r>
                                <a:rPr lang="en-US" sz="1400" b="0" i="0" smtClean="0">
                                  <a:solidFill>
                                    <a:srgbClr val="0000FF"/>
                                  </a:solidFill>
                                  <a:latin typeface="Cambria Math" panose="02040503050406030204" pitchFamily="18" charset="0"/>
                                </a:rPr>
                                <m:t>−</m:t>
                              </m:r>
                              <m:sSub>
                                <m:sSubPr>
                                  <m:ctrlPr>
                                    <a:rPr lang="en-US" sz="1400" b="0" i="1" smtClean="0">
                                      <a:solidFill>
                                        <a:srgbClr val="0000FF"/>
                                      </a:solidFill>
                                      <a:latin typeface="Cambria Math" panose="02040503050406030204" pitchFamily="18" charset="0"/>
                                    </a:rPr>
                                  </m:ctrlPr>
                                </m:sSubPr>
                                <m:e>
                                  <m:r>
                                    <m:rPr>
                                      <m:sty m:val="p"/>
                                    </m:rPr>
                                    <a:rPr lang="en-US" sz="1400" b="0" i="0" smtClean="0">
                                      <a:solidFill>
                                        <a:srgbClr val="0000FF"/>
                                      </a:solidFill>
                                      <a:latin typeface="Cambria Math" panose="02040503050406030204" pitchFamily="18" charset="0"/>
                                    </a:rPr>
                                    <m:t>S</m:t>
                                  </m:r>
                                </m:e>
                                <m:sub>
                                  <m:r>
                                    <m:rPr>
                                      <m:sty m:val="p"/>
                                    </m:rPr>
                                    <a:rPr lang="en-US" sz="1400" b="0" i="0" smtClean="0">
                                      <a:solidFill>
                                        <a:srgbClr val="0000FF"/>
                                      </a:solidFill>
                                      <a:latin typeface="Cambria Math" panose="02040503050406030204" pitchFamily="18" charset="0"/>
                                    </a:rPr>
                                    <m:t>j</m:t>
                                  </m:r>
                                </m:sub>
                              </m:sSub>
                            </m:e>
                          </m:d>
                        </m:e>
                      </m:d>
                    </m:oMath>
                  </m:oMathPara>
                </a14:m>
                <a:endParaRPr lang="en-US" sz="1400" dirty="0" err="1"/>
              </a:p>
            </p:txBody>
          </p:sp>
        </mc:Choice>
        <mc:Fallback xmlns="">
          <p:sp>
            <p:nvSpPr>
              <p:cNvPr id="7" name="TextBox 6">
                <a:extLst>
                  <a:ext uri="{FF2B5EF4-FFF2-40B4-BE49-F238E27FC236}">
                    <a16:creationId xmlns:a16="http://schemas.microsoft.com/office/drawing/2014/main" id="{4725A401-6AE8-48F2-B7B8-3DC3F9AC945F}"/>
                  </a:ext>
                </a:extLst>
              </p:cNvPr>
              <p:cNvSpPr txBox="1">
                <a:spLocks noRot="1" noChangeAspect="1" noMove="1" noResize="1" noEditPoints="1" noAdjustHandles="1" noChangeArrowheads="1" noChangeShapeType="1" noTextEdit="1"/>
              </p:cNvSpPr>
              <p:nvPr/>
            </p:nvSpPr>
            <p:spPr>
              <a:xfrm>
                <a:off x="2353191" y="4111691"/>
                <a:ext cx="3906415" cy="589905"/>
              </a:xfrm>
              <a:prstGeom prst="rect">
                <a:avLst/>
              </a:prstGeom>
              <a:blipFill>
                <a:blip r:embed="rId4"/>
                <a:stretch>
                  <a:fillRect l="-2496" t="-6186" b="-82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C39DBBF-EA34-40B6-8BD6-F846446D72F4}"/>
                  </a:ext>
                </a:extLst>
              </p:cNvPr>
              <p:cNvSpPr txBox="1"/>
              <p:nvPr/>
            </p:nvSpPr>
            <p:spPr>
              <a:xfrm>
                <a:off x="6682492" y="4204997"/>
                <a:ext cx="3391390" cy="310150"/>
              </a:xfrm>
              <a:prstGeom prst="rect">
                <a:avLst/>
              </a:prstGeom>
              <a:noFill/>
            </p:spPr>
            <p:txBody>
              <a:bodyPr wrap="square" lIns="0" tIns="0" rIns="0" bIns="0" rtlCol="0" anchor="t" anchorCtr="0">
                <a:spAutoFit/>
              </a:bodyPr>
              <a:lstStyle/>
              <a:p>
                <a:pPr marL="180000" indent="-180000">
                  <a:lnSpc>
                    <a:spcPts val="2300"/>
                  </a:lnSpc>
                  <a:spcBef>
                    <a:spcPts val="1150"/>
                  </a:spcBef>
                  <a:buFont typeface="Arial" panose="020B0604020202020204" pitchFamily="34" charset="0"/>
                  <a:buChar char="•"/>
                </a:pPr>
                <a14:m>
                  <m:oMath xmlns:m="http://schemas.openxmlformats.org/officeDocument/2006/math">
                    <m:f>
                      <m:fPr>
                        <m:ctrlPr>
                          <a:rPr lang="en-US" sz="1400" b="0" i="1" smtClean="0">
                            <a:latin typeface="Cambria Math" panose="02040503050406030204" pitchFamily="18" charset="0"/>
                          </a:rPr>
                        </m:ctrlPr>
                      </m:fPr>
                      <m:num>
                        <m:r>
                          <a:rPr lang="en-US" sz="1400" i="0"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0" smtClean="0">
                                <a:latin typeface="Cambria Math" panose="02040503050406030204" pitchFamily="18" charset="0"/>
                              </a:rPr>
                              <m:t>⟨</m:t>
                            </m:r>
                            <m:r>
                              <m:rPr>
                                <m:sty m:val="p"/>
                              </m:rPr>
                              <a:rPr lang="en-US" sz="1400" b="0" i="0" smtClean="0">
                                <a:latin typeface="Cambria Math" panose="02040503050406030204" pitchFamily="18" charset="0"/>
                              </a:rPr>
                              <m:t>J</m:t>
                            </m:r>
                          </m:e>
                          <m:sub>
                            <m:r>
                              <m:rPr>
                                <m:sty m:val="p"/>
                              </m:rPr>
                              <a:rPr lang="en-US" sz="1400" b="0" i="0" smtClean="0">
                                <a:latin typeface="Cambria Math" panose="02040503050406030204" pitchFamily="18" charset="0"/>
                              </a:rPr>
                              <m:t>φ</m:t>
                            </m:r>
                          </m:sub>
                        </m:sSub>
                        <m:r>
                          <a:rPr lang="en-US" sz="1400" b="0" i="0" smtClean="0">
                            <a:latin typeface="Cambria Math" panose="02040503050406030204" pitchFamily="18" charset="0"/>
                          </a:rPr>
                          <m:t>⟩</m:t>
                        </m:r>
                      </m:num>
                      <m:den>
                        <m:r>
                          <a:rPr lang="en-US" sz="1400" b="0" i="0" smtClean="0">
                            <a:latin typeface="Cambria Math" panose="02040503050406030204" pitchFamily="18" charset="0"/>
                          </a:rPr>
                          <m:t>𝜕</m:t>
                        </m:r>
                        <m:r>
                          <m:rPr>
                            <m:sty m:val="p"/>
                          </m:rPr>
                          <a:rPr lang="en-US" sz="1400" b="0" i="0" smtClean="0">
                            <a:latin typeface="Cambria Math" panose="02040503050406030204" pitchFamily="18" charset="0"/>
                          </a:rPr>
                          <m:t>t</m:t>
                        </m:r>
                      </m:den>
                    </m:f>
                    <m:r>
                      <a:rPr lang="en-US" sz="1400" b="0" i="0" smtClean="0">
                        <a:latin typeface="Cambria Math" panose="02040503050406030204" pitchFamily="18" charset="0"/>
                      </a:rPr>
                      <m:t>=</m:t>
                    </m:r>
                    <m:f>
                      <m:fPr>
                        <m:ctrlPr>
                          <a:rPr lang="en-US" sz="1400" b="0" i="1" smtClean="0">
                            <a:latin typeface="Cambria Math" panose="02040503050406030204" pitchFamily="18" charset="0"/>
                          </a:rPr>
                        </m:ctrlPr>
                      </m:fPr>
                      <m:num>
                        <m:r>
                          <a:rPr lang="en-US" sz="1400" b="0" i="0" smtClean="0">
                            <a:latin typeface="Cambria Math" panose="02040503050406030204" pitchFamily="18" charset="0"/>
                          </a:rPr>
                          <m:t>1</m:t>
                        </m:r>
                      </m:num>
                      <m:den>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μ</m:t>
                            </m:r>
                          </m:e>
                          <m:sub>
                            <m:r>
                              <a:rPr lang="en-US" sz="1400" b="0" i="0" smtClean="0">
                                <a:latin typeface="Cambria Math" panose="02040503050406030204" pitchFamily="18" charset="0"/>
                              </a:rPr>
                              <m:t>0</m:t>
                            </m:r>
                          </m:sub>
                        </m:sSub>
                      </m:den>
                    </m:f>
                    <m:d>
                      <m:dPr>
                        <m:begChr m:val="⟨"/>
                        <m:endChr m:val="⟩"/>
                        <m:ctrlPr>
                          <a:rPr lang="en-US" sz="1400" b="0" i="1" smtClean="0">
                            <a:latin typeface="Cambria Math" panose="02040503050406030204" pitchFamily="18" charset="0"/>
                          </a:rPr>
                        </m:ctrlPr>
                      </m:dPr>
                      <m:e>
                        <m:sSup>
                          <m:sSupPr>
                            <m:ctrlPr>
                              <a:rPr lang="en-US" sz="1400" b="0" i="1" smtClean="0">
                                <a:latin typeface="Cambria Math" panose="02040503050406030204" pitchFamily="18" charset="0"/>
                              </a:rPr>
                            </m:ctrlPr>
                          </m:sSupPr>
                          <m:e>
                            <m:r>
                              <m:rPr>
                                <m:sty m:val="p"/>
                              </m:rPr>
                              <a:rPr lang="en-US" sz="1400" b="0" i="0" smtClean="0">
                                <a:latin typeface="Cambria Math" panose="02040503050406030204" pitchFamily="18" charset="0"/>
                              </a:rPr>
                              <m:t>∇</m:t>
                            </m:r>
                          </m:e>
                          <m:sup>
                            <m:r>
                              <a:rPr lang="en-US" sz="1400" b="0" i="0" smtClean="0">
                                <a:latin typeface="Cambria Math" panose="02040503050406030204" pitchFamily="18" charset="0"/>
                              </a:rPr>
                              <m:t>2</m:t>
                            </m:r>
                          </m:sup>
                        </m:sSup>
                        <m:d>
                          <m:dPr>
                            <m:begChr m:val="["/>
                            <m:endChr m:val="]"/>
                            <m:ctrlPr>
                              <a:rPr lang="en-US" sz="1400" b="0" i="1" smtClean="0">
                                <a:latin typeface="Cambria Math" panose="02040503050406030204" pitchFamily="18" charset="0"/>
                              </a:rPr>
                            </m:ctrlPr>
                          </m:dPr>
                          <m:e>
                            <m:sSub>
                              <m:sSubPr>
                                <m:ctrlPr>
                                  <a:rPr lang="en-US" sz="1400" b="0" i="1" smtClean="0">
                                    <a:solidFill>
                                      <a:srgbClr val="0070C0"/>
                                    </a:solidFill>
                                    <a:latin typeface="Cambria Math" panose="02040503050406030204" pitchFamily="18" charset="0"/>
                                  </a:rPr>
                                </m:ctrlPr>
                              </m:sSubPr>
                              <m:e>
                                <m:r>
                                  <a:rPr lang="en-US" sz="1400" b="0" i="0" smtClean="0">
                                    <a:solidFill>
                                      <a:srgbClr val="0070C0"/>
                                    </a:solidFill>
                                    <a:latin typeface="Cambria Math" panose="02040503050406030204" pitchFamily="18" charset="0"/>
                                  </a:rPr>
                                  <m:t>−</m:t>
                                </m:r>
                                <m:d>
                                  <m:dPr>
                                    <m:ctrlPr>
                                      <a:rPr lang="en-US" sz="1400" b="0" i="1" smtClean="0">
                                        <a:solidFill>
                                          <a:srgbClr val="0070C0"/>
                                        </a:solidFill>
                                        <a:latin typeface="Cambria Math" panose="02040503050406030204" pitchFamily="18" charset="0"/>
                                      </a:rPr>
                                    </m:ctrlPr>
                                  </m:dPr>
                                  <m:e>
                                    <m:r>
                                      <a:rPr lang="en-US" sz="1400" b="1" i="0" smtClean="0">
                                        <a:solidFill>
                                          <a:srgbClr val="0070C0"/>
                                        </a:solidFill>
                                        <a:latin typeface="Cambria Math" panose="02040503050406030204" pitchFamily="18" charset="0"/>
                                      </a:rPr>
                                      <m:t>𝐯</m:t>
                                    </m:r>
                                    <m:r>
                                      <a:rPr lang="en-US" sz="1400" b="0" i="0" smtClean="0">
                                        <a:solidFill>
                                          <a:srgbClr val="0070C0"/>
                                        </a:solidFill>
                                        <a:latin typeface="Cambria Math" panose="02040503050406030204" pitchFamily="18" charset="0"/>
                                      </a:rPr>
                                      <m:t>×</m:t>
                                    </m:r>
                                    <m:r>
                                      <a:rPr lang="en-US" sz="1400" b="1" i="0" smtClean="0">
                                        <a:solidFill>
                                          <a:srgbClr val="0070C0"/>
                                        </a:solidFill>
                                        <a:latin typeface="Cambria Math" panose="02040503050406030204" pitchFamily="18" charset="0"/>
                                      </a:rPr>
                                      <m:t>𝐁</m:t>
                                    </m:r>
                                  </m:e>
                                </m:d>
                              </m:e>
                              <m:sub>
                                <m:r>
                                  <m:rPr>
                                    <m:sty m:val="p"/>
                                  </m:rPr>
                                  <a:rPr lang="en-US" sz="1400" b="0" i="0" smtClean="0">
                                    <a:solidFill>
                                      <a:srgbClr val="0070C0"/>
                                    </a:solidFill>
                                    <a:latin typeface="Cambria Math" panose="02040503050406030204" pitchFamily="18" charset="0"/>
                                  </a:rPr>
                                  <m:t>φ</m:t>
                                </m:r>
                              </m:sub>
                            </m:sSub>
                            <m:r>
                              <a:rPr lang="en-US" sz="1400" b="0" i="0" smtClean="0">
                                <a:latin typeface="Cambria Math" panose="02040503050406030204" pitchFamily="18" charset="0"/>
                              </a:rPr>
                              <m:t>+</m:t>
                            </m:r>
                            <m:r>
                              <m:rPr>
                                <m:sty m:val="p"/>
                              </m:rPr>
                              <a:rPr lang="en-US" sz="1400" b="0" i="0" smtClean="0">
                                <a:solidFill>
                                  <a:srgbClr val="EF7C00"/>
                                </a:solidFill>
                                <a:latin typeface="Cambria Math" panose="02040503050406030204" pitchFamily="18" charset="0"/>
                              </a:rPr>
                              <m:t>η</m:t>
                            </m:r>
                            <m:d>
                              <m:dPr>
                                <m:ctrlPr>
                                  <a:rPr lang="en-US" sz="1400" b="0" i="1" smtClean="0">
                                    <a:solidFill>
                                      <a:srgbClr val="EF7C00"/>
                                    </a:solidFill>
                                    <a:latin typeface="Cambria Math" panose="02040503050406030204" pitchFamily="18" charset="0"/>
                                  </a:rPr>
                                </m:ctrlPr>
                              </m:dPr>
                              <m:e>
                                <m:sSub>
                                  <m:sSubPr>
                                    <m:ctrlPr>
                                      <a:rPr lang="en-US" sz="1400" b="0" i="1" smtClean="0">
                                        <a:solidFill>
                                          <a:srgbClr val="EF7C00"/>
                                        </a:solidFill>
                                        <a:latin typeface="Cambria Math" panose="02040503050406030204" pitchFamily="18" charset="0"/>
                                      </a:rPr>
                                    </m:ctrlPr>
                                  </m:sSubPr>
                                  <m:e>
                                    <m:r>
                                      <m:rPr>
                                        <m:sty m:val="p"/>
                                      </m:rPr>
                                      <a:rPr lang="en-US" sz="1400" b="0" i="0" smtClean="0">
                                        <a:solidFill>
                                          <a:srgbClr val="EF7C00"/>
                                        </a:solidFill>
                                        <a:latin typeface="Cambria Math" panose="02040503050406030204" pitchFamily="18" charset="0"/>
                                      </a:rPr>
                                      <m:t>J</m:t>
                                    </m:r>
                                  </m:e>
                                  <m:sub>
                                    <m:r>
                                      <m:rPr>
                                        <m:sty m:val="p"/>
                                      </m:rPr>
                                      <a:rPr lang="en-US" sz="1400" b="0" i="0" smtClean="0">
                                        <a:solidFill>
                                          <a:srgbClr val="EF7C00"/>
                                        </a:solidFill>
                                        <a:latin typeface="Cambria Math" panose="02040503050406030204" pitchFamily="18" charset="0"/>
                                      </a:rPr>
                                      <m:t>φ</m:t>
                                    </m:r>
                                  </m:sub>
                                </m:sSub>
                                <m:r>
                                  <a:rPr lang="en-US" sz="1400" b="0" i="0" smtClean="0">
                                    <a:solidFill>
                                      <a:srgbClr val="EF7C00"/>
                                    </a:solidFill>
                                    <a:latin typeface="Cambria Math" panose="02040503050406030204" pitchFamily="18" charset="0"/>
                                  </a:rPr>
                                  <m:t>−</m:t>
                                </m:r>
                                <m:sSub>
                                  <m:sSubPr>
                                    <m:ctrlPr>
                                      <a:rPr lang="en-US" sz="1400" b="0" i="1" smtClean="0">
                                        <a:solidFill>
                                          <a:srgbClr val="EF7C00"/>
                                        </a:solidFill>
                                        <a:latin typeface="Cambria Math" panose="02040503050406030204" pitchFamily="18" charset="0"/>
                                      </a:rPr>
                                    </m:ctrlPr>
                                  </m:sSubPr>
                                  <m:e>
                                    <m:r>
                                      <m:rPr>
                                        <m:sty m:val="p"/>
                                      </m:rPr>
                                      <a:rPr lang="en-US" sz="1400" b="0" i="0" smtClean="0">
                                        <a:solidFill>
                                          <a:srgbClr val="EF7C00"/>
                                        </a:solidFill>
                                        <a:latin typeface="Cambria Math" panose="02040503050406030204" pitchFamily="18" charset="0"/>
                                      </a:rPr>
                                      <m:t>S</m:t>
                                    </m:r>
                                  </m:e>
                                  <m:sub>
                                    <m:r>
                                      <m:rPr>
                                        <m:sty m:val="p"/>
                                      </m:rPr>
                                      <a:rPr lang="en-US" sz="1400" b="0" i="0" smtClean="0">
                                        <a:solidFill>
                                          <a:srgbClr val="EF7C00"/>
                                        </a:solidFill>
                                        <a:latin typeface="Cambria Math" panose="02040503050406030204" pitchFamily="18" charset="0"/>
                                      </a:rPr>
                                      <m:t>j</m:t>
                                    </m:r>
                                  </m:sub>
                                </m:sSub>
                              </m:e>
                            </m:d>
                          </m:e>
                        </m:d>
                      </m:e>
                    </m:d>
                  </m:oMath>
                </a14:m>
                <a:endParaRPr lang="en-US" sz="1400" dirty="0" err="1"/>
              </a:p>
            </p:txBody>
          </p:sp>
        </mc:Choice>
        <mc:Fallback xmlns="">
          <p:sp>
            <p:nvSpPr>
              <p:cNvPr id="9" name="TextBox 8">
                <a:extLst>
                  <a:ext uri="{FF2B5EF4-FFF2-40B4-BE49-F238E27FC236}">
                    <a16:creationId xmlns:a16="http://schemas.microsoft.com/office/drawing/2014/main" id="{3C39DBBF-EA34-40B6-8BD6-F846446D72F4}"/>
                  </a:ext>
                </a:extLst>
              </p:cNvPr>
              <p:cNvSpPr txBox="1">
                <a:spLocks noRot="1" noChangeAspect="1" noMove="1" noResize="1" noEditPoints="1" noAdjustHandles="1" noChangeArrowheads="1" noChangeShapeType="1" noTextEdit="1"/>
              </p:cNvSpPr>
              <p:nvPr/>
            </p:nvSpPr>
            <p:spPr>
              <a:xfrm>
                <a:off x="6682492" y="4204997"/>
                <a:ext cx="3391390" cy="310150"/>
              </a:xfrm>
              <a:prstGeom prst="rect">
                <a:avLst/>
              </a:prstGeom>
              <a:blipFill>
                <a:blip r:embed="rId5"/>
                <a:stretch>
                  <a:fillRect l="-2873" t="-15686"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F4B713A-7144-4C68-825F-F7E12E774919}"/>
                  </a:ext>
                </a:extLst>
              </p:cNvPr>
              <p:cNvSpPr txBox="1"/>
              <p:nvPr/>
            </p:nvSpPr>
            <p:spPr>
              <a:xfrm>
                <a:off x="1418252" y="4994987"/>
                <a:ext cx="8853545" cy="954364"/>
              </a:xfrm>
              <a:prstGeom prst="rect">
                <a:avLst/>
              </a:prstGeom>
              <a:noFill/>
            </p:spPr>
            <p:txBody>
              <a:bodyPr wrap="square" lIns="0" tIns="0" rIns="0" bIns="0" rtlCol="0" anchor="t" anchorCtr="0">
                <a:spAutoFit/>
              </a:bodyPr>
              <a:lstStyle/>
              <a:p>
                <a:pPr marL="180000" indent="-180000" algn="l">
                  <a:lnSpc>
                    <a:spcPts val="2300"/>
                  </a:lnSpc>
                  <a:spcBef>
                    <a:spcPts val="600"/>
                  </a:spcBef>
                  <a:buFont typeface="Arial" panose="020B0604020202020204" pitchFamily="34" charset="0"/>
                  <a:buChar char="•"/>
                </a:pPr>
                <a:r>
                  <a:rPr lang="en-US" sz="1600" dirty="0"/>
                  <a:t>The balance between negative MHD dynamo and positive current drive are observed in the induction equation (flux conservation) and current diffusion equation (current redistribution);</a:t>
                </a:r>
              </a:p>
              <a:p>
                <a:pPr marL="180000" indent="-180000" algn="l">
                  <a:lnSpc>
                    <a:spcPts val="2300"/>
                  </a:lnSpc>
                  <a:spcBef>
                    <a:spcPts val="600"/>
                  </a:spcBef>
                  <a:buFont typeface="Arial" panose="020B0604020202020204" pitchFamily="34" charset="0"/>
                  <a:buChar char="•"/>
                </a:pPr>
                <a:r>
                  <a:rPr lang="en-US" sz="1600" dirty="0"/>
                  <a:t>MHD dynamo is negative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&lt;0.2</m:t>
                    </m:r>
                  </m:oMath>
                </a14:m>
                <a:r>
                  <a:rPr lang="en-US" sz="1600" dirty="0"/>
                  <a:t>) and positive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𝜌</m:t>
                        </m:r>
                      </m:e>
                      <m:sub>
                        <m:r>
                          <a:rPr lang="en-US" sz="1600" b="0" i="1" smtClean="0">
                            <a:latin typeface="Cambria Math" panose="02040503050406030204" pitchFamily="18" charset="0"/>
                          </a:rPr>
                          <m:t>𝑝</m:t>
                        </m:r>
                      </m:sub>
                    </m:sSub>
                    <m:r>
                      <a:rPr lang="en-US" sz="1600" b="0" i="1" smtClean="0">
                        <a:latin typeface="Cambria Math" panose="02040503050406030204" pitchFamily="18" charset="0"/>
                      </a:rPr>
                      <m:t>&gt;0.2</m:t>
                    </m:r>
                  </m:oMath>
                </a14:m>
                <a:r>
                  <a:rPr lang="en-US" sz="1600" dirty="0"/>
                  <a:t>) =&gt; radial current redistribution;</a:t>
                </a:r>
              </a:p>
            </p:txBody>
          </p:sp>
        </mc:Choice>
        <mc:Fallback xmlns="">
          <p:sp>
            <p:nvSpPr>
              <p:cNvPr id="10" name="TextBox 9">
                <a:extLst>
                  <a:ext uri="{FF2B5EF4-FFF2-40B4-BE49-F238E27FC236}">
                    <a16:creationId xmlns:a16="http://schemas.microsoft.com/office/drawing/2014/main" id="{EF4B713A-7144-4C68-825F-F7E12E774919}"/>
                  </a:ext>
                </a:extLst>
              </p:cNvPr>
              <p:cNvSpPr txBox="1">
                <a:spLocks noRot="1" noChangeAspect="1" noMove="1" noResize="1" noEditPoints="1" noAdjustHandles="1" noChangeArrowheads="1" noChangeShapeType="1" noTextEdit="1"/>
              </p:cNvSpPr>
              <p:nvPr/>
            </p:nvSpPr>
            <p:spPr>
              <a:xfrm>
                <a:off x="1418252" y="4994987"/>
                <a:ext cx="8853545" cy="954364"/>
              </a:xfrm>
              <a:prstGeom prst="rect">
                <a:avLst/>
              </a:prstGeom>
              <a:blipFill>
                <a:blip r:embed="rId8"/>
                <a:stretch>
                  <a:fillRect l="-1309" t="-3822" b="-10191"/>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F2796F6E-FC98-445F-84C2-47DCA70E1648}"/>
              </a:ext>
            </a:extLst>
          </p:cNvPr>
          <p:cNvSpPr>
            <a:spLocks noGrp="1"/>
          </p:cNvSpPr>
          <p:nvPr>
            <p:ph type="dt" sz="half" idx="14"/>
          </p:nvPr>
        </p:nvSpPr>
        <p:spPr/>
        <p:txBody>
          <a:bodyPr/>
          <a:lstStyle/>
          <a:p>
            <a:fld id="{4CFBB397-C0B5-4CAA-B251-A6D8D4EE8C6F}" type="datetime1">
              <a:rPr lang="en-US" smtClean="0"/>
              <a:t>4/16/2025</a:t>
            </a:fld>
            <a:endParaRPr lang="en-US"/>
          </a:p>
        </p:txBody>
      </p:sp>
      <p:sp>
        <p:nvSpPr>
          <p:cNvPr id="11" name="Slide Number Placeholder 10">
            <a:extLst>
              <a:ext uri="{FF2B5EF4-FFF2-40B4-BE49-F238E27FC236}">
                <a16:creationId xmlns:a16="http://schemas.microsoft.com/office/drawing/2014/main" id="{609CC8B3-27D0-482A-9007-DDC2FBDEFE02}"/>
              </a:ext>
            </a:extLst>
          </p:cNvPr>
          <p:cNvSpPr>
            <a:spLocks noGrp="1"/>
          </p:cNvSpPr>
          <p:nvPr>
            <p:ph type="sldNum" sz="quarter" idx="16"/>
          </p:nvPr>
        </p:nvSpPr>
        <p:spPr/>
        <p:txBody>
          <a:bodyPr/>
          <a:lstStyle/>
          <a:p>
            <a:fld id="{613AE7EF-DA7E-46A4-BB99-DF5E6447FD83}" type="slidenum">
              <a:rPr lang="en-US" smtClean="0"/>
              <a:t>6</a:t>
            </a:fld>
            <a:endParaRPr lang="en-US"/>
          </a:p>
        </p:txBody>
      </p:sp>
      <p:sp>
        <p:nvSpPr>
          <p:cNvPr id="14" name="Rectangle 13">
            <a:extLst>
              <a:ext uri="{FF2B5EF4-FFF2-40B4-BE49-F238E27FC236}">
                <a16:creationId xmlns:a16="http://schemas.microsoft.com/office/drawing/2014/main" id="{7F633F6C-9099-459C-9F28-413913CEC33E}"/>
              </a:ext>
            </a:extLst>
          </p:cNvPr>
          <p:cNvSpPr/>
          <p:nvPr/>
        </p:nvSpPr>
        <p:spPr>
          <a:xfrm>
            <a:off x="8031205" y="6533019"/>
            <a:ext cx="2408032" cy="253916"/>
          </a:xfrm>
          <a:prstGeom prst="rect">
            <a:avLst/>
          </a:prstGeom>
        </p:spPr>
        <p:txBody>
          <a:bodyPr wrap="none">
            <a:spAutoFit/>
          </a:bodyPr>
          <a:lstStyle/>
          <a:p>
            <a:r>
              <a:rPr lang="en-US" sz="1050" i="1" dirty="0"/>
              <a:t>H. Zhang, et al., NF submitted (2025)</a:t>
            </a:r>
          </a:p>
        </p:txBody>
      </p:sp>
    </p:spTree>
    <p:extLst>
      <p:ext uri="{BB962C8B-B14F-4D97-AF65-F5344CB8AC3E}">
        <p14:creationId xmlns:p14="http://schemas.microsoft.com/office/powerpoint/2010/main" val="284012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2B7A7-0FAD-4210-9952-67475ECA0C74}"/>
              </a:ext>
            </a:extLst>
          </p:cNvPr>
          <p:cNvSpPr>
            <a:spLocks noGrp="1"/>
          </p:cNvSpPr>
          <p:nvPr>
            <p:ph type="title"/>
          </p:nvPr>
        </p:nvSpPr>
        <p:spPr/>
        <p:txBody>
          <a:bodyPr/>
          <a:lstStyle/>
          <a:p>
            <a:r>
              <a:rPr lang="en-US" dirty="0"/>
              <a:t>JOREK modelling: influence of the current sources</a:t>
            </a:r>
          </a:p>
        </p:txBody>
      </p:sp>
      <p:grpSp>
        <p:nvGrpSpPr>
          <p:cNvPr id="15" name="Group 14">
            <a:extLst>
              <a:ext uri="{FF2B5EF4-FFF2-40B4-BE49-F238E27FC236}">
                <a16:creationId xmlns:a16="http://schemas.microsoft.com/office/drawing/2014/main" id="{CCD3A9AD-2DCF-4369-9041-1BFB337D6638}"/>
              </a:ext>
            </a:extLst>
          </p:cNvPr>
          <p:cNvGrpSpPr/>
          <p:nvPr/>
        </p:nvGrpSpPr>
        <p:grpSpPr>
          <a:xfrm>
            <a:off x="215046" y="2173086"/>
            <a:ext cx="2971286" cy="2363806"/>
            <a:chOff x="215046" y="2469476"/>
            <a:chExt cx="2971286" cy="2363806"/>
          </a:xfrm>
        </p:grpSpPr>
        <p:grpSp>
          <p:nvGrpSpPr>
            <p:cNvPr id="4" name="Group 3">
              <a:extLst>
                <a:ext uri="{FF2B5EF4-FFF2-40B4-BE49-F238E27FC236}">
                  <a16:creationId xmlns:a16="http://schemas.microsoft.com/office/drawing/2014/main" id="{44123513-9B36-4EDD-9CE8-1B439C35B01B}"/>
                </a:ext>
              </a:extLst>
            </p:cNvPr>
            <p:cNvGrpSpPr/>
            <p:nvPr/>
          </p:nvGrpSpPr>
          <p:grpSpPr>
            <a:xfrm>
              <a:off x="215046" y="2469476"/>
              <a:ext cx="2634872" cy="2363806"/>
              <a:chOff x="6727812" y="4107382"/>
              <a:chExt cx="2634872" cy="2363806"/>
            </a:xfrm>
          </p:grpSpPr>
          <p:sp>
            <p:nvSpPr>
              <p:cNvPr id="5" name="Rectangle 4">
                <a:extLst>
                  <a:ext uri="{FF2B5EF4-FFF2-40B4-BE49-F238E27FC236}">
                    <a16:creationId xmlns:a16="http://schemas.microsoft.com/office/drawing/2014/main" id="{0C5D1439-7D05-4692-A0D7-7E98552C8F3D}"/>
                  </a:ext>
                </a:extLst>
              </p:cNvPr>
              <p:cNvSpPr/>
              <p:nvPr/>
            </p:nvSpPr>
            <p:spPr>
              <a:xfrm>
                <a:off x="7445824" y="5946710"/>
                <a:ext cx="1458741" cy="524478"/>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200" b="1" dirty="0">
                    <a:solidFill>
                      <a:srgbClr val="2973B5"/>
                    </a:solidFill>
                  </a:rPr>
                  <a:t>current</a:t>
                </a:r>
                <a:r>
                  <a:rPr lang="de-DE" sz="1200" b="1" dirty="0">
                    <a:solidFill>
                      <a:srgbClr val="2973B5"/>
                    </a:solidFill>
                  </a:rPr>
                  <a:t> source (</a:t>
                </a:r>
                <a:r>
                  <a:rPr lang="en-US" sz="1200" b="1" dirty="0">
                    <a:solidFill>
                      <a:srgbClr val="2973B5"/>
                    </a:solidFill>
                  </a:rPr>
                  <a:t>phase</a:t>
                </a:r>
                <a:r>
                  <a:rPr lang="de-DE" sz="1200" b="1" dirty="0">
                    <a:solidFill>
                      <a:srgbClr val="2973B5"/>
                    </a:solidFill>
                  </a:rPr>
                  <a:t> III, FP)</a:t>
                </a:r>
                <a:endParaRPr lang="en-US" sz="1200" b="1" dirty="0">
                  <a:solidFill>
                    <a:srgbClr val="2973B5"/>
                  </a:solidFill>
                </a:endParaRPr>
              </a:p>
            </p:txBody>
          </p:sp>
          <p:pic>
            <p:nvPicPr>
              <p:cNvPr id="6" name="Picture 5">
                <a:extLst>
                  <a:ext uri="{FF2B5EF4-FFF2-40B4-BE49-F238E27FC236}">
                    <a16:creationId xmlns:a16="http://schemas.microsoft.com/office/drawing/2014/main" id="{CF797D18-C9AE-4681-9827-D081A4210600}"/>
                  </a:ext>
                </a:extLst>
              </p:cNvPr>
              <p:cNvPicPr>
                <a:picLocks noChangeAspect="1"/>
              </p:cNvPicPr>
              <p:nvPr/>
            </p:nvPicPr>
            <p:blipFill rotWithShape="1">
              <a:blip r:embed="rId3"/>
              <a:srcRect l="3726" t="4736" r="4539" b="5822"/>
              <a:stretch/>
            </p:blipFill>
            <p:spPr>
              <a:xfrm>
                <a:off x="6727812" y="4107382"/>
                <a:ext cx="2634872" cy="1926748"/>
              </a:xfrm>
              <a:prstGeom prst="rect">
                <a:avLst/>
              </a:prstGeom>
            </p:spPr>
          </p:pic>
        </p:grpSp>
        <p:cxnSp>
          <p:nvCxnSpPr>
            <p:cNvPr id="11" name="Straight Arrow Connector 10">
              <a:extLst>
                <a:ext uri="{FF2B5EF4-FFF2-40B4-BE49-F238E27FC236}">
                  <a16:creationId xmlns:a16="http://schemas.microsoft.com/office/drawing/2014/main" id="{5D9D1391-1C67-4FF1-B3BF-2855F8D9FBDF}"/>
                </a:ext>
              </a:extLst>
            </p:cNvPr>
            <p:cNvCxnSpPr>
              <a:cxnSpLocks/>
            </p:cNvCxnSpPr>
            <p:nvPr/>
          </p:nvCxnSpPr>
          <p:spPr>
            <a:xfrm>
              <a:off x="860487" y="2947746"/>
              <a:ext cx="2325845" cy="0"/>
            </a:xfrm>
            <a:prstGeom prst="straightConnector1">
              <a:avLst/>
            </a:prstGeom>
            <a:ln w="19050" cmpd="sng">
              <a:solidFill>
                <a:srgbClr val="FF0000"/>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BFEB03-3500-4185-A51B-60F1152D6769}"/>
                  </a:ext>
                </a:extLst>
              </p:cNvPr>
              <p:cNvSpPr txBox="1"/>
              <p:nvPr/>
            </p:nvSpPr>
            <p:spPr>
              <a:xfrm>
                <a:off x="1408074" y="5048957"/>
                <a:ext cx="8853545" cy="1601592"/>
              </a:xfrm>
              <a:prstGeom prst="rect">
                <a:avLst/>
              </a:prstGeom>
              <a:noFill/>
            </p:spPr>
            <p:txBody>
              <a:bodyPr wrap="square" lIns="0" tIns="0" rIns="0" bIns="0" rtlCol="0" anchor="t" anchorCtr="0">
                <a:spAutoFit/>
              </a:bodyPr>
              <a:lstStyle/>
              <a:p>
                <a:pPr marL="180000" indent="-180000" algn="l">
                  <a:lnSpc>
                    <a:spcPts val="2300"/>
                  </a:lnSpc>
                  <a:spcBef>
                    <a:spcPts val="600"/>
                  </a:spcBef>
                  <a:buFont typeface="Arial" panose="020B0604020202020204" pitchFamily="34" charset="0"/>
                  <a:buChar char="•"/>
                </a:pPr>
                <a:r>
                  <a:rPr lang="en-US" sz="1600" dirty="0"/>
                  <a:t>Flux pumping is obtained in 3D simulations with off- and on-axis non-inductive current sources with intensities below 2.70 MA/m</a:t>
                </a:r>
                <a:r>
                  <a:rPr lang="en-US" sz="1600" baseline="30000" dirty="0"/>
                  <a:t>2</a:t>
                </a:r>
                <a:r>
                  <a:rPr lang="en-US" sz="1600" dirty="0"/>
                  <a:t> (phase III, FP);</a:t>
                </a:r>
              </a:p>
              <a:p>
                <a:pPr marL="180000" indent="-180000" algn="l">
                  <a:lnSpc>
                    <a:spcPts val="2300"/>
                  </a:lnSpc>
                  <a:spcBef>
                    <a:spcPts val="600"/>
                  </a:spcBef>
                  <a:buFont typeface="Arial" panose="020B0604020202020204" pitchFamily="34" charset="0"/>
                  <a:buChar char="•"/>
                </a:pPr>
                <a:r>
                  <a:rPr lang="en-US" sz="1600" dirty="0"/>
                  <a:t>The flux pumping can be maintained with a 10x increased resistivity;</a:t>
                </a:r>
              </a:p>
              <a:p>
                <a:pPr marL="180000" indent="-180000" algn="l">
                  <a:lnSpc>
                    <a:spcPts val="2300"/>
                  </a:lnSpc>
                  <a:spcBef>
                    <a:spcPts val="600"/>
                  </a:spcBef>
                  <a:buFont typeface="Arial" panose="020B0604020202020204" pitchFamily="34" charset="0"/>
                  <a:buChar char="•"/>
                </a:pPr>
                <a:r>
                  <a:rPr lang="en-US" sz="1600" dirty="0"/>
                  <a:t>Increasing the intensity of current source above 6 MA/m</a:t>
                </a:r>
                <a:r>
                  <a:rPr lang="en-US" sz="1600" baseline="30000" dirty="0"/>
                  <a:t>2</a:t>
                </a:r>
                <a:r>
                  <a:rPr lang="en-US" sz="1600" dirty="0"/>
                  <a:t> (phase IV, ST) leads to the failure of flux pumping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oMath>
                </a14:m>
                <a:r>
                  <a:rPr lang="en-US" sz="1600" dirty="0"/>
                  <a:t>, next page);</a:t>
                </a:r>
              </a:p>
            </p:txBody>
          </p:sp>
        </mc:Choice>
        <mc:Fallback xmlns="">
          <p:sp>
            <p:nvSpPr>
              <p:cNvPr id="16" name="TextBox 15">
                <a:extLst>
                  <a:ext uri="{FF2B5EF4-FFF2-40B4-BE49-F238E27FC236}">
                    <a16:creationId xmlns:a16="http://schemas.microsoft.com/office/drawing/2014/main" id="{3CBFEB03-3500-4185-A51B-60F1152D6769}"/>
                  </a:ext>
                </a:extLst>
              </p:cNvPr>
              <p:cNvSpPr txBox="1">
                <a:spLocks noRot="1" noChangeAspect="1" noMove="1" noResize="1" noEditPoints="1" noAdjustHandles="1" noChangeArrowheads="1" noChangeShapeType="1" noTextEdit="1"/>
              </p:cNvSpPr>
              <p:nvPr/>
            </p:nvSpPr>
            <p:spPr>
              <a:xfrm>
                <a:off x="1408074" y="5048957"/>
                <a:ext cx="8853545" cy="1601592"/>
              </a:xfrm>
              <a:prstGeom prst="rect">
                <a:avLst/>
              </a:prstGeom>
              <a:blipFill>
                <a:blip r:embed="rId4"/>
                <a:stretch>
                  <a:fillRect l="-1309" t="-2281" b="-7224"/>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29418A24-D337-46AE-9A05-51DA3F28D736}"/>
              </a:ext>
            </a:extLst>
          </p:cNvPr>
          <p:cNvGrpSpPr/>
          <p:nvPr/>
        </p:nvGrpSpPr>
        <p:grpSpPr>
          <a:xfrm>
            <a:off x="3419154" y="2113475"/>
            <a:ext cx="7912359" cy="1996210"/>
            <a:chOff x="3456476" y="3019692"/>
            <a:chExt cx="7912359" cy="1996210"/>
          </a:xfrm>
        </p:grpSpPr>
        <p:pic>
          <p:nvPicPr>
            <p:cNvPr id="8" name="Picture 7">
              <a:extLst>
                <a:ext uri="{FF2B5EF4-FFF2-40B4-BE49-F238E27FC236}">
                  <a16:creationId xmlns:a16="http://schemas.microsoft.com/office/drawing/2014/main" id="{9729BEAB-CDEF-4242-A46F-93E4A9381A45}"/>
                </a:ext>
              </a:extLst>
            </p:cNvPr>
            <p:cNvPicPr>
              <a:picLocks noChangeAspect="1"/>
            </p:cNvPicPr>
            <p:nvPr/>
          </p:nvPicPr>
          <p:blipFill>
            <a:blip r:embed="rId5"/>
            <a:stretch>
              <a:fillRect/>
            </a:stretch>
          </p:blipFill>
          <p:spPr>
            <a:xfrm>
              <a:off x="3456476" y="3112992"/>
              <a:ext cx="7912359" cy="1902910"/>
            </a:xfrm>
            <a:prstGeom prst="rect">
              <a:avLst/>
            </a:prstGeom>
          </p:spPr>
        </p:pic>
        <p:sp>
          <p:nvSpPr>
            <p:cNvPr id="18" name="TextBox 17">
              <a:extLst>
                <a:ext uri="{FF2B5EF4-FFF2-40B4-BE49-F238E27FC236}">
                  <a16:creationId xmlns:a16="http://schemas.microsoft.com/office/drawing/2014/main" id="{2862CF7B-FB9C-40C7-BB12-D9F8BF32176F}"/>
                </a:ext>
              </a:extLst>
            </p:cNvPr>
            <p:cNvSpPr txBox="1"/>
            <p:nvPr/>
          </p:nvSpPr>
          <p:spPr>
            <a:xfrm>
              <a:off x="7128585" y="3019692"/>
              <a:ext cx="1001877"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solidFill>
                    <a:srgbClr val="FF0000"/>
                  </a:solidFill>
                </a:rPr>
                <a:t>Base case</a:t>
              </a:r>
            </a:p>
          </p:txBody>
        </p:sp>
      </p:grpSp>
      <p:sp>
        <p:nvSpPr>
          <p:cNvPr id="2" name="Date Placeholder 1">
            <a:extLst>
              <a:ext uri="{FF2B5EF4-FFF2-40B4-BE49-F238E27FC236}">
                <a16:creationId xmlns:a16="http://schemas.microsoft.com/office/drawing/2014/main" id="{C7D2D15A-B85F-4AB3-AE87-8D31E3A4DA59}"/>
              </a:ext>
            </a:extLst>
          </p:cNvPr>
          <p:cNvSpPr>
            <a:spLocks noGrp="1"/>
          </p:cNvSpPr>
          <p:nvPr>
            <p:ph type="dt" sz="half" idx="14"/>
          </p:nvPr>
        </p:nvSpPr>
        <p:spPr/>
        <p:txBody>
          <a:bodyPr/>
          <a:lstStyle/>
          <a:p>
            <a:fld id="{9E69CBDC-564C-48F9-8885-85547A1B68A6}" type="datetime1">
              <a:rPr lang="en-US" smtClean="0"/>
              <a:t>4/16/2025</a:t>
            </a:fld>
            <a:endParaRPr lang="en-US"/>
          </a:p>
        </p:txBody>
      </p:sp>
      <p:sp>
        <p:nvSpPr>
          <p:cNvPr id="9" name="Slide Number Placeholder 8">
            <a:extLst>
              <a:ext uri="{FF2B5EF4-FFF2-40B4-BE49-F238E27FC236}">
                <a16:creationId xmlns:a16="http://schemas.microsoft.com/office/drawing/2014/main" id="{50D6AD7A-681D-4EFB-A389-EC9B08BECB54}"/>
              </a:ext>
            </a:extLst>
          </p:cNvPr>
          <p:cNvSpPr>
            <a:spLocks noGrp="1"/>
          </p:cNvSpPr>
          <p:nvPr>
            <p:ph type="sldNum" sz="quarter" idx="16"/>
          </p:nvPr>
        </p:nvSpPr>
        <p:spPr/>
        <p:txBody>
          <a:bodyPr/>
          <a:lstStyle/>
          <a:p>
            <a:fld id="{613AE7EF-DA7E-46A4-BB99-DF5E6447FD83}" type="slidenum">
              <a:rPr lang="en-US" smtClean="0"/>
              <a:t>7</a:t>
            </a:fld>
            <a:endParaRPr lang="en-US"/>
          </a:p>
        </p:txBody>
      </p:sp>
      <p:sp>
        <p:nvSpPr>
          <p:cNvPr id="20" name="Rectangle 19">
            <a:extLst>
              <a:ext uri="{FF2B5EF4-FFF2-40B4-BE49-F238E27FC236}">
                <a16:creationId xmlns:a16="http://schemas.microsoft.com/office/drawing/2014/main" id="{BD2B60D0-DCED-4EFE-8A2D-249C22E7D66B}"/>
              </a:ext>
            </a:extLst>
          </p:cNvPr>
          <p:cNvSpPr/>
          <p:nvPr/>
        </p:nvSpPr>
        <p:spPr>
          <a:xfrm>
            <a:off x="8031205" y="6533019"/>
            <a:ext cx="2408032" cy="253916"/>
          </a:xfrm>
          <a:prstGeom prst="rect">
            <a:avLst/>
          </a:prstGeom>
        </p:spPr>
        <p:txBody>
          <a:bodyPr wrap="none">
            <a:spAutoFit/>
          </a:bodyPr>
          <a:lstStyle/>
          <a:p>
            <a:r>
              <a:rPr lang="en-US" sz="1050" i="1" dirty="0"/>
              <a:t>H. Zhang, et al., NF submitted (2025)</a:t>
            </a:r>
          </a:p>
        </p:txBody>
      </p:sp>
    </p:spTree>
    <p:extLst>
      <p:ext uri="{BB962C8B-B14F-4D97-AF65-F5344CB8AC3E}">
        <p14:creationId xmlns:p14="http://schemas.microsoft.com/office/powerpoint/2010/main" val="2680942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B2B7A7-0FAD-4210-9952-67475ECA0C74}"/>
              </a:ext>
            </a:extLst>
          </p:cNvPr>
          <p:cNvSpPr>
            <a:spLocks noGrp="1"/>
          </p:cNvSpPr>
          <p:nvPr>
            <p:ph type="title"/>
          </p:nvPr>
        </p:nvSpPr>
        <p:spPr>
          <a:xfrm>
            <a:off x="658813" y="441325"/>
            <a:ext cx="6435006" cy="782638"/>
          </a:xfrm>
        </p:spPr>
        <p:txBody>
          <a:bodyPr/>
          <a:lstStyle/>
          <a:p>
            <a:r>
              <a:rPr lang="en-US" dirty="0"/>
              <a:t>JOREK modelling: influence of the current sources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CBFEB03-3500-4185-A51B-60F1152D6769}"/>
                  </a:ext>
                </a:extLst>
              </p:cNvPr>
              <p:cNvSpPr txBox="1"/>
              <p:nvPr/>
            </p:nvSpPr>
            <p:spPr>
              <a:xfrm>
                <a:off x="1418252" y="5112188"/>
                <a:ext cx="8853545" cy="1601592"/>
              </a:xfrm>
              <a:prstGeom prst="rect">
                <a:avLst/>
              </a:prstGeom>
              <a:noFill/>
            </p:spPr>
            <p:txBody>
              <a:bodyPr wrap="square" lIns="0" tIns="0" rIns="0" bIns="0" rtlCol="0" anchor="t" anchorCtr="0">
                <a:spAutoFit/>
              </a:bodyPr>
              <a:lstStyle/>
              <a:p>
                <a:pPr marL="180000" indent="-180000" algn="l">
                  <a:lnSpc>
                    <a:spcPts val="2300"/>
                  </a:lnSpc>
                  <a:spcBef>
                    <a:spcPts val="600"/>
                  </a:spcBef>
                  <a:buFont typeface="Arial" panose="020B0604020202020204" pitchFamily="34" charset="0"/>
                  <a:buChar char="•"/>
                </a:pPr>
                <a:r>
                  <a:rPr lang="en-US" sz="1600" dirty="0"/>
                  <a:t>Flux pumping is obtained in 3D simulations with off- and on-axis profiles of non-inductive current sources with intensities below 2.70 MA/m</a:t>
                </a:r>
                <a:r>
                  <a:rPr lang="en-US" sz="1600" baseline="30000" dirty="0"/>
                  <a:t>2</a:t>
                </a:r>
                <a:r>
                  <a:rPr lang="en-US" sz="1600" dirty="0"/>
                  <a:t> (phase III, FP, previous page);</a:t>
                </a:r>
              </a:p>
              <a:p>
                <a:pPr marL="180000" indent="-180000" algn="l">
                  <a:lnSpc>
                    <a:spcPts val="2300"/>
                  </a:lnSpc>
                  <a:spcBef>
                    <a:spcPts val="600"/>
                  </a:spcBef>
                  <a:buFont typeface="Arial" panose="020B0604020202020204" pitchFamily="34" charset="0"/>
                  <a:buChar char="•"/>
                </a:pPr>
                <a:r>
                  <a:rPr lang="en-US" sz="1600" dirty="0"/>
                  <a:t>Increasing the intensity of current source above 6 MA/m</a:t>
                </a:r>
                <a:r>
                  <a:rPr lang="en-US" sz="1600" baseline="30000" dirty="0"/>
                  <a:t>2</a:t>
                </a:r>
                <a:r>
                  <a:rPr lang="en-US" sz="1600" dirty="0"/>
                  <a:t> (phase IV, ST) leads to the failure of flux pumping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𝑞</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≪1</m:t>
                    </m:r>
                  </m:oMath>
                </a14:m>
                <a:r>
                  <a:rPr lang="en-US" sz="1600" dirty="0"/>
                  <a:t>, kink cycling);</a:t>
                </a:r>
              </a:p>
              <a:p>
                <a:pPr marL="180000" indent="-180000" algn="l">
                  <a:lnSpc>
                    <a:spcPts val="2300"/>
                  </a:lnSpc>
                  <a:spcBef>
                    <a:spcPts val="600"/>
                  </a:spcBef>
                  <a:buFont typeface="Arial" panose="020B0604020202020204" pitchFamily="34" charset="0"/>
                  <a:buChar char="•"/>
                </a:pPr>
                <a:r>
                  <a:rPr lang="en-US" sz="1600" dirty="0"/>
                  <a:t>Fast sawtooth crash </a:t>
                </a:r>
                <a:r>
                  <a:rPr lang="en-US" altLang="zh-CN" sz="1600" dirty="0"/>
                  <a:t>can not be reproduced (trying to enable diamagnetic drift);</a:t>
                </a:r>
                <a:endParaRPr lang="en-US" sz="1600" dirty="0"/>
              </a:p>
            </p:txBody>
          </p:sp>
        </mc:Choice>
        <mc:Fallback xmlns="">
          <p:sp>
            <p:nvSpPr>
              <p:cNvPr id="16" name="TextBox 15">
                <a:extLst>
                  <a:ext uri="{FF2B5EF4-FFF2-40B4-BE49-F238E27FC236}">
                    <a16:creationId xmlns:a16="http://schemas.microsoft.com/office/drawing/2014/main" id="{3CBFEB03-3500-4185-A51B-60F1152D6769}"/>
                  </a:ext>
                </a:extLst>
              </p:cNvPr>
              <p:cNvSpPr txBox="1">
                <a:spLocks noRot="1" noChangeAspect="1" noMove="1" noResize="1" noEditPoints="1" noAdjustHandles="1" noChangeArrowheads="1" noChangeShapeType="1" noTextEdit="1"/>
              </p:cNvSpPr>
              <p:nvPr/>
            </p:nvSpPr>
            <p:spPr>
              <a:xfrm>
                <a:off x="1418252" y="5112188"/>
                <a:ext cx="8853545" cy="1601592"/>
              </a:xfrm>
              <a:prstGeom prst="rect">
                <a:avLst/>
              </a:prstGeom>
              <a:blipFill>
                <a:blip r:embed="rId3"/>
                <a:stretch>
                  <a:fillRect l="-1309" t="-2672" r="-1446" b="-725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1E4ECCBD-9E41-49C8-BDAC-0B276814F234}"/>
              </a:ext>
            </a:extLst>
          </p:cNvPr>
          <p:cNvPicPr>
            <a:picLocks noChangeAspect="1"/>
          </p:cNvPicPr>
          <p:nvPr/>
        </p:nvPicPr>
        <p:blipFill>
          <a:blip r:embed="rId4"/>
          <a:stretch>
            <a:fillRect/>
          </a:stretch>
        </p:blipFill>
        <p:spPr>
          <a:xfrm>
            <a:off x="3618036" y="1419049"/>
            <a:ext cx="3138117" cy="1507883"/>
          </a:xfrm>
          <a:prstGeom prst="rect">
            <a:avLst/>
          </a:prstGeom>
        </p:spPr>
      </p:pic>
      <p:pic>
        <p:nvPicPr>
          <p:cNvPr id="9" name="Picture 8">
            <a:extLst>
              <a:ext uri="{FF2B5EF4-FFF2-40B4-BE49-F238E27FC236}">
                <a16:creationId xmlns:a16="http://schemas.microsoft.com/office/drawing/2014/main" id="{D1133D71-0E54-4BC5-BF5B-D18CB2DAE0BE}"/>
              </a:ext>
            </a:extLst>
          </p:cNvPr>
          <p:cNvPicPr>
            <a:picLocks noChangeAspect="1"/>
          </p:cNvPicPr>
          <p:nvPr/>
        </p:nvPicPr>
        <p:blipFill>
          <a:blip r:embed="rId5"/>
          <a:stretch>
            <a:fillRect/>
          </a:stretch>
        </p:blipFill>
        <p:spPr>
          <a:xfrm>
            <a:off x="3568057" y="3366222"/>
            <a:ext cx="3231640" cy="1528478"/>
          </a:xfrm>
          <a:prstGeom prst="rect">
            <a:avLst/>
          </a:prstGeom>
        </p:spPr>
      </p:pic>
      <p:pic>
        <p:nvPicPr>
          <p:cNvPr id="4" name="Picture 3">
            <a:extLst>
              <a:ext uri="{FF2B5EF4-FFF2-40B4-BE49-F238E27FC236}">
                <a16:creationId xmlns:a16="http://schemas.microsoft.com/office/drawing/2014/main" id="{FF21163F-3118-4CEE-8F17-7BD8AD6E768A}"/>
              </a:ext>
            </a:extLst>
          </p:cNvPr>
          <p:cNvPicPr>
            <a:picLocks noChangeAspect="1"/>
          </p:cNvPicPr>
          <p:nvPr/>
        </p:nvPicPr>
        <p:blipFill>
          <a:blip r:embed="rId6"/>
          <a:stretch>
            <a:fillRect/>
          </a:stretch>
        </p:blipFill>
        <p:spPr>
          <a:xfrm>
            <a:off x="7491989" y="1425492"/>
            <a:ext cx="3374232" cy="1593876"/>
          </a:xfrm>
          <a:prstGeom prst="rect">
            <a:avLst/>
          </a:prstGeom>
        </p:spPr>
      </p:pic>
      <p:grpSp>
        <p:nvGrpSpPr>
          <p:cNvPr id="10" name="Group 9">
            <a:extLst>
              <a:ext uri="{FF2B5EF4-FFF2-40B4-BE49-F238E27FC236}">
                <a16:creationId xmlns:a16="http://schemas.microsoft.com/office/drawing/2014/main" id="{CCF906D4-AE9E-492A-8491-044B307D07D3}"/>
              </a:ext>
            </a:extLst>
          </p:cNvPr>
          <p:cNvGrpSpPr/>
          <p:nvPr/>
        </p:nvGrpSpPr>
        <p:grpSpPr>
          <a:xfrm>
            <a:off x="294028" y="1982340"/>
            <a:ext cx="3324008" cy="2467216"/>
            <a:chOff x="294028" y="1982340"/>
            <a:chExt cx="3324008" cy="2467216"/>
          </a:xfrm>
        </p:grpSpPr>
        <p:grpSp>
          <p:nvGrpSpPr>
            <p:cNvPr id="12" name="Group 11">
              <a:extLst>
                <a:ext uri="{FF2B5EF4-FFF2-40B4-BE49-F238E27FC236}">
                  <a16:creationId xmlns:a16="http://schemas.microsoft.com/office/drawing/2014/main" id="{0CF95987-D518-48EF-AE0E-85466405F3D9}"/>
                </a:ext>
              </a:extLst>
            </p:cNvPr>
            <p:cNvGrpSpPr/>
            <p:nvPr/>
          </p:nvGrpSpPr>
          <p:grpSpPr>
            <a:xfrm>
              <a:off x="294028" y="1982340"/>
              <a:ext cx="2879999" cy="2467216"/>
              <a:chOff x="9257636" y="4003972"/>
              <a:chExt cx="2879999" cy="2467216"/>
            </a:xfrm>
          </p:grpSpPr>
          <p:pic>
            <p:nvPicPr>
              <p:cNvPr id="13" name="Picture 12">
                <a:extLst>
                  <a:ext uri="{FF2B5EF4-FFF2-40B4-BE49-F238E27FC236}">
                    <a16:creationId xmlns:a16="http://schemas.microsoft.com/office/drawing/2014/main" id="{F8FB02D9-A2CB-47FA-A60B-9265DEB0B218}"/>
                  </a:ext>
                </a:extLst>
              </p:cNvPr>
              <p:cNvPicPr>
                <a:picLocks noChangeAspect="1"/>
              </p:cNvPicPr>
              <p:nvPr/>
            </p:nvPicPr>
            <p:blipFill>
              <a:blip r:embed="rId7"/>
              <a:stretch>
                <a:fillRect/>
              </a:stretch>
            </p:blipFill>
            <p:spPr>
              <a:xfrm>
                <a:off x="9257636" y="4003972"/>
                <a:ext cx="2879999" cy="2160000"/>
              </a:xfrm>
              <a:prstGeom prst="rect">
                <a:avLst/>
              </a:prstGeom>
            </p:spPr>
          </p:pic>
          <p:sp>
            <p:nvSpPr>
              <p:cNvPr id="14" name="Rectangle 13">
                <a:extLst>
                  <a:ext uri="{FF2B5EF4-FFF2-40B4-BE49-F238E27FC236}">
                    <a16:creationId xmlns:a16="http://schemas.microsoft.com/office/drawing/2014/main" id="{EFC8AD1D-F004-4CBE-A62F-E5A542FECFA5}"/>
                  </a:ext>
                </a:extLst>
              </p:cNvPr>
              <p:cNvSpPr/>
              <p:nvPr/>
            </p:nvSpPr>
            <p:spPr>
              <a:xfrm>
                <a:off x="10165280" y="5946710"/>
                <a:ext cx="1458741" cy="524478"/>
              </a:xfrm>
              <a:prstGeom prst="rect">
                <a:avLst/>
              </a:prstGeom>
              <a:no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ctr">
                  <a:spcBef>
                    <a:spcPts val="1150"/>
                  </a:spcBef>
                  <a:buClr>
                    <a:srgbClr val="116656"/>
                  </a:buClr>
                  <a:buSzPct val="120000"/>
                </a:pPr>
                <a:r>
                  <a:rPr lang="en-US" sz="1200" b="1" dirty="0">
                    <a:solidFill>
                      <a:srgbClr val="FF0000"/>
                    </a:solidFill>
                  </a:rPr>
                  <a:t>current</a:t>
                </a:r>
                <a:r>
                  <a:rPr lang="de-DE" sz="1200" b="1" dirty="0">
                    <a:solidFill>
                      <a:srgbClr val="FF0000"/>
                    </a:solidFill>
                  </a:rPr>
                  <a:t> source (</a:t>
                </a:r>
                <a:r>
                  <a:rPr lang="en-US" sz="1200" b="1" dirty="0">
                    <a:solidFill>
                      <a:srgbClr val="FF0000"/>
                    </a:solidFill>
                  </a:rPr>
                  <a:t>phase</a:t>
                </a:r>
                <a:r>
                  <a:rPr lang="de-DE" sz="1200" b="1" dirty="0">
                    <a:solidFill>
                      <a:srgbClr val="FF0000"/>
                    </a:solidFill>
                  </a:rPr>
                  <a:t> IV, ST)</a:t>
                </a:r>
                <a:endParaRPr lang="en-US" sz="1200" b="1" dirty="0">
                  <a:solidFill>
                    <a:srgbClr val="FF0000"/>
                  </a:solidFill>
                </a:endParaRPr>
              </a:p>
            </p:txBody>
          </p:sp>
        </p:grpSp>
        <p:cxnSp>
          <p:nvCxnSpPr>
            <p:cNvPr id="11" name="Straight Arrow Connector 10">
              <a:extLst>
                <a:ext uri="{FF2B5EF4-FFF2-40B4-BE49-F238E27FC236}">
                  <a16:creationId xmlns:a16="http://schemas.microsoft.com/office/drawing/2014/main" id="{C246DA89-69FB-4763-B7EB-E88E56386754}"/>
                </a:ext>
              </a:extLst>
            </p:cNvPr>
            <p:cNvCxnSpPr>
              <a:cxnSpLocks/>
            </p:cNvCxnSpPr>
            <p:nvPr/>
          </p:nvCxnSpPr>
          <p:spPr>
            <a:xfrm>
              <a:off x="1076347" y="2905812"/>
              <a:ext cx="2541689" cy="1046376"/>
            </a:xfrm>
            <a:prstGeom prst="straightConnector1">
              <a:avLst/>
            </a:prstGeom>
            <a:ln w="19050" cmpd="sng">
              <a:solidFill>
                <a:srgbClr val="0000FF"/>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79D4CA-27FF-465E-B27A-CE03F55597D1}"/>
                </a:ext>
              </a:extLst>
            </p:cNvPr>
            <p:cNvCxnSpPr>
              <a:cxnSpLocks/>
            </p:cNvCxnSpPr>
            <p:nvPr/>
          </p:nvCxnSpPr>
          <p:spPr>
            <a:xfrm flipV="1">
              <a:off x="955049" y="2009648"/>
              <a:ext cx="2218978" cy="789234"/>
            </a:xfrm>
            <a:prstGeom prst="straightConnector1">
              <a:avLst/>
            </a:prstGeom>
            <a:ln w="19050" cmpd="sng">
              <a:solidFill>
                <a:srgbClr val="FFC000"/>
              </a:solidFill>
              <a:prstDash val="dash"/>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4DAEBA2-707B-43B2-A465-F4185E1A9BD9}"/>
              </a:ext>
            </a:extLst>
          </p:cNvPr>
          <p:cNvSpPr txBox="1"/>
          <p:nvPr/>
        </p:nvSpPr>
        <p:spPr>
          <a:xfrm>
            <a:off x="4614110" y="1136857"/>
            <a:ext cx="1702389"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solidFill>
                  <a:srgbClr val="FF0000"/>
                </a:solidFill>
              </a:rPr>
              <a:t>Spitzer resistivity</a:t>
            </a:r>
          </a:p>
        </p:txBody>
      </p:sp>
      <p:sp>
        <p:nvSpPr>
          <p:cNvPr id="18" name="TextBox 17">
            <a:extLst>
              <a:ext uri="{FF2B5EF4-FFF2-40B4-BE49-F238E27FC236}">
                <a16:creationId xmlns:a16="http://schemas.microsoft.com/office/drawing/2014/main" id="{BEC535C5-FF7D-4A9E-AFDA-CDF7A5B50F15}"/>
              </a:ext>
            </a:extLst>
          </p:cNvPr>
          <p:cNvSpPr txBox="1"/>
          <p:nvPr/>
        </p:nvSpPr>
        <p:spPr>
          <a:xfrm>
            <a:off x="7971358" y="1642250"/>
            <a:ext cx="2752357" cy="267894"/>
          </a:xfrm>
          <a:prstGeom prst="rect">
            <a:avLst/>
          </a:prstGeom>
          <a:noFill/>
        </p:spPr>
        <p:txBody>
          <a:bodyPr wrap="none" lIns="0" tIns="0" rIns="0" bIns="0" rtlCol="0" anchor="t" anchorCtr="0">
            <a:spAutoFit/>
          </a:bodyPr>
          <a:lstStyle/>
          <a:p>
            <a:pPr algn="l">
              <a:lnSpc>
                <a:spcPts val="2300"/>
              </a:lnSpc>
              <a:spcBef>
                <a:spcPts val="1150"/>
              </a:spcBef>
            </a:pPr>
            <a:r>
              <a:rPr lang="en-US" sz="1600" b="1" dirty="0">
                <a:solidFill>
                  <a:srgbClr val="FF0000"/>
                </a:solidFill>
              </a:rPr>
              <a:t>resistivity x10, viscosity x10</a:t>
            </a:r>
          </a:p>
        </p:txBody>
      </p:sp>
      <p:sp>
        <p:nvSpPr>
          <p:cNvPr id="6" name="Date Placeholder 5">
            <a:extLst>
              <a:ext uri="{FF2B5EF4-FFF2-40B4-BE49-F238E27FC236}">
                <a16:creationId xmlns:a16="http://schemas.microsoft.com/office/drawing/2014/main" id="{3CBB5E5A-610F-4E4C-B761-3A878FA94212}"/>
              </a:ext>
            </a:extLst>
          </p:cNvPr>
          <p:cNvSpPr>
            <a:spLocks noGrp="1"/>
          </p:cNvSpPr>
          <p:nvPr>
            <p:ph type="dt" sz="half" idx="14"/>
          </p:nvPr>
        </p:nvSpPr>
        <p:spPr/>
        <p:txBody>
          <a:bodyPr/>
          <a:lstStyle/>
          <a:p>
            <a:fld id="{7E7AD0A6-50AA-472B-8453-459E6DB9E4DD}" type="datetime1">
              <a:rPr lang="en-US" smtClean="0"/>
              <a:t>4/16/2025</a:t>
            </a:fld>
            <a:endParaRPr lang="en-US"/>
          </a:p>
        </p:txBody>
      </p:sp>
      <p:sp>
        <p:nvSpPr>
          <p:cNvPr id="7" name="Slide Number Placeholder 6">
            <a:extLst>
              <a:ext uri="{FF2B5EF4-FFF2-40B4-BE49-F238E27FC236}">
                <a16:creationId xmlns:a16="http://schemas.microsoft.com/office/drawing/2014/main" id="{5E8127CD-657A-4D8B-A12F-DCD3B7E10EBC}"/>
              </a:ext>
            </a:extLst>
          </p:cNvPr>
          <p:cNvSpPr>
            <a:spLocks noGrp="1"/>
          </p:cNvSpPr>
          <p:nvPr>
            <p:ph type="sldNum" sz="quarter" idx="16"/>
          </p:nvPr>
        </p:nvSpPr>
        <p:spPr/>
        <p:txBody>
          <a:bodyPr/>
          <a:lstStyle/>
          <a:p>
            <a:fld id="{613AE7EF-DA7E-46A4-BB99-DF5E6447FD83}" type="slidenum">
              <a:rPr lang="en-US" smtClean="0"/>
              <a:t>8</a:t>
            </a:fld>
            <a:endParaRPr lang="en-US"/>
          </a:p>
        </p:txBody>
      </p:sp>
      <p:pic>
        <p:nvPicPr>
          <p:cNvPr id="8" name="Picture 7">
            <a:extLst>
              <a:ext uri="{FF2B5EF4-FFF2-40B4-BE49-F238E27FC236}">
                <a16:creationId xmlns:a16="http://schemas.microsoft.com/office/drawing/2014/main" id="{71FB5FEE-050D-469E-A6E6-97D69E22E273}"/>
              </a:ext>
            </a:extLst>
          </p:cNvPr>
          <p:cNvPicPr>
            <a:picLocks noChangeAspect="1"/>
          </p:cNvPicPr>
          <p:nvPr/>
        </p:nvPicPr>
        <p:blipFill>
          <a:blip r:embed="rId8"/>
          <a:stretch>
            <a:fillRect/>
          </a:stretch>
        </p:blipFill>
        <p:spPr>
          <a:xfrm>
            <a:off x="7579422" y="2993022"/>
            <a:ext cx="3536231" cy="1715560"/>
          </a:xfrm>
          <a:prstGeom prst="rect">
            <a:avLst/>
          </a:prstGeom>
        </p:spPr>
      </p:pic>
      <p:cxnSp>
        <p:nvCxnSpPr>
          <p:cNvPr id="20" name="Connector: Elbow 19">
            <a:extLst>
              <a:ext uri="{FF2B5EF4-FFF2-40B4-BE49-F238E27FC236}">
                <a16:creationId xmlns:a16="http://schemas.microsoft.com/office/drawing/2014/main" id="{14B0E7A3-9DFF-4615-9987-CFD51D0BE525}"/>
              </a:ext>
            </a:extLst>
          </p:cNvPr>
          <p:cNvCxnSpPr>
            <a:cxnSpLocks/>
          </p:cNvCxnSpPr>
          <p:nvPr/>
        </p:nvCxnSpPr>
        <p:spPr>
          <a:xfrm>
            <a:off x="3811604" y="3200400"/>
            <a:ext cx="7000158" cy="1669241"/>
          </a:xfrm>
          <a:prstGeom prst="bentConnector3">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031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AE3B6D-8A40-4EC3-9AD0-863497BA2F3A}"/>
              </a:ext>
            </a:extLst>
          </p:cNvPr>
          <p:cNvSpPr>
            <a:spLocks noGrp="1"/>
          </p:cNvSpPr>
          <p:nvPr>
            <p:ph sz="quarter" idx="13"/>
          </p:nvPr>
        </p:nvSpPr>
        <p:spPr/>
        <p:txBody>
          <a:bodyPr/>
          <a:lstStyle/>
          <a:p>
            <a:pPr marL="285750" lvl="1" indent="-285750">
              <a:lnSpc>
                <a:spcPct val="200000"/>
              </a:lnSpc>
              <a:buFont typeface="Arial" panose="020B0604020202020204" pitchFamily="34" charset="0"/>
              <a:buChar char="•"/>
            </a:pPr>
            <a:r>
              <a:rPr lang="en-US" dirty="0">
                <a:solidFill>
                  <a:schemeClr val="accent6">
                    <a:lumMod val="75000"/>
                  </a:schemeClr>
                </a:solidFill>
              </a:rPr>
              <a:t>JOREK modelling</a:t>
            </a:r>
          </a:p>
          <a:p>
            <a:pPr marL="465138" lvl="3" indent="-285750">
              <a:lnSpc>
                <a:spcPct val="200000"/>
              </a:lnSpc>
            </a:pPr>
            <a:r>
              <a:rPr lang="en-US" dirty="0">
                <a:solidFill>
                  <a:schemeClr val="accent6">
                    <a:lumMod val="75000"/>
                  </a:schemeClr>
                </a:solidFill>
              </a:rPr>
              <a:t>Two-temperature full MHD model and simulation parameters</a:t>
            </a:r>
          </a:p>
          <a:p>
            <a:pPr marL="465138" lvl="3" indent="-285750">
              <a:lnSpc>
                <a:spcPct val="200000"/>
              </a:lnSpc>
            </a:pPr>
            <a:r>
              <a:rPr lang="en-US" dirty="0">
                <a:solidFill>
                  <a:schemeClr val="accent6">
                    <a:lumMod val="75000"/>
                  </a:schemeClr>
                </a:solidFill>
              </a:rPr>
              <a:t>Simulation results for flux pumping and sawteeth phases in AUG</a:t>
            </a:r>
          </a:p>
          <a:p>
            <a:pPr marL="285750" lvl="1" indent="-285750">
              <a:lnSpc>
                <a:spcPct val="200000"/>
              </a:lnSpc>
              <a:buFont typeface="Arial" panose="020B0604020202020204" pitchFamily="34" charset="0"/>
              <a:buChar char="•"/>
            </a:pPr>
            <a:r>
              <a:rPr lang="en-US" dirty="0"/>
              <a:t>On the reduced model</a:t>
            </a:r>
          </a:p>
          <a:p>
            <a:pPr marL="465138" lvl="3" indent="-285750">
              <a:lnSpc>
                <a:spcPct val="200000"/>
              </a:lnSpc>
            </a:pPr>
            <a:r>
              <a:rPr lang="en-US" dirty="0"/>
              <a:t>Parameter scan in support of the reduced model</a:t>
            </a:r>
          </a:p>
          <a:p>
            <a:pPr marL="465138" lvl="3" indent="-285750">
              <a:lnSpc>
                <a:spcPct val="200000"/>
              </a:lnSpc>
            </a:pPr>
            <a:r>
              <a:rPr lang="en-US" dirty="0"/>
              <a:t>Linear calculations in collaboration with CASTOR3D</a:t>
            </a:r>
          </a:p>
          <a:p>
            <a:pPr marL="285750" lvl="1" indent="-285750">
              <a:lnSpc>
                <a:spcPct val="200000"/>
              </a:lnSpc>
              <a:buFont typeface="Arial" panose="020B0604020202020204" pitchFamily="34" charset="0"/>
              <a:buChar char="•"/>
            </a:pPr>
            <a:r>
              <a:rPr lang="en-US" dirty="0">
                <a:solidFill>
                  <a:schemeClr val="accent6">
                    <a:lumMod val="75000"/>
                  </a:schemeClr>
                </a:solidFill>
              </a:rPr>
              <a:t>Summary and outlook</a:t>
            </a:r>
          </a:p>
        </p:txBody>
      </p:sp>
      <p:sp>
        <p:nvSpPr>
          <p:cNvPr id="3" name="Title 2">
            <a:extLst>
              <a:ext uri="{FF2B5EF4-FFF2-40B4-BE49-F238E27FC236}">
                <a16:creationId xmlns:a16="http://schemas.microsoft.com/office/drawing/2014/main" id="{9EF13B33-E52F-4B6F-A435-12A5681BFAC0}"/>
              </a:ext>
            </a:extLst>
          </p:cNvPr>
          <p:cNvSpPr>
            <a:spLocks noGrp="1"/>
          </p:cNvSpPr>
          <p:nvPr>
            <p:ph type="title"/>
          </p:nvPr>
        </p:nvSpPr>
        <p:spPr/>
        <p:txBody>
          <a:bodyPr/>
          <a:lstStyle/>
          <a:p>
            <a:r>
              <a:rPr lang="en-US" dirty="0"/>
              <a:t>Outline</a:t>
            </a:r>
          </a:p>
        </p:txBody>
      </p:sp>
      <p:sp>
        <p:nvSpPr>
          <p:cNvPr id="4" name="Date Placeholder 3">
            <a:extLst>
              <a:ext uri="{FF2B5EF4-FFF2-40B4-BE49-F238E27FC236}">
                <a16:creationId xmlns:a16="http://schemas.microsoft.com/office/drawing/2014/main" id="{0A9B2ECF-2EB9-4D6D-B1CC-C8375D5DAA6F}"/>
              </a:ext>
            </a:extLst>
          </p:cNvPr>
          <p:cNvSpPr>
            <a:spLocks noGrp="1"/>
          </p:cNvSpPr>
          <p:nvPr>
            <p:ph type="dt" sz="half" idx="14"/>
          </p:nvPr>
        </p:nvSpPr>
        <p:spPr/>
        <p:txBody>
          <a:bodyPr/>
          <a:lstStyle/>
          <a:p>
            <a:fld id="{0E09514D-5C92-4D0B-A8B6-340C7895A5A8}" type="datetime1">
              <a:rPr lang="en-US" smtClean="0"/>
              <a:t>4/16/2025</a:t>
            </a:fld>
            <a:endParaRPr lang="en-US"/>
          </a:p>
        </p:txBody>
      </p:sp>
      <p:sp>
        <p:nvSpPr>
          <p:cNvPr id="5" name="Slide Number Placeholder 4">
            <a:extLst>
              <a:ext uri="{FF2B5EF4-FFF2-40B4-BE49-F238E27FC236}">
                <a16:creationId xmlns:a16="http://schemas.microsoft.com/office/drawing/2014/main" id="{84805D82-2D8F-437E-982F-0180039A1BAE}"/>
              </a:ext>
            </a:extLst>
          </p:cNvPr>
          <p:cNvSpPr>
            <a:spLocks noGrp="1"/>
          </p:cNvSpPr>
          <p:nvPr>
            <p:ph type="sldNum" sz="quarter" idx="16"/>
          </p:nvPr>
        </p:nvSpPr>
        <p:spPr/>
        <p:txBody>
          <a:bodyPr/>
          <a:lstStyle/>
          <a:p>
            <a:fld id="{613AE7EF-DA7E-46A4-BB99-DF5E6447FD83}" type="slidenum">
              <a:rPr lang="en-US" smtClean="0"/>
              <a:t>9</a:t>
            </a:fld>
            <a:endParaRPr lang="en-US"/>
          </a:p>
        </p:txBody>
      </p:sp>
    </p:spTree>
    <p:extLst>
      <p:ext uri="{BB962C8B-B14F-4D97-AF65-F5344CB8AC3E}">
        <p14:creationId xmlns:p14="http://schemas.microsoft.com/office/powerpoint/2010/main" val="18648129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P bo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A7845B3C-FE4C-4AA3-BB18-4D6AF2B49D06}"/>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IPP 2025" id="{5C99E277-0862-4617-B313-ABE280910690}" vid="{DB40E6BF-CEF6-40DC-B64D-D61FA618AE2D}"/>
    </a:ext>
  </a:extLst>
</a:theme>
</file>

<file path=ppt/theme/theme3.xml><?xml version="1.0" encoding="utf-8"?>
<a:theme xmlns:a="http://schemas.openxmlformats.org/drawingml/2006/main" name="AUG">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Presentation2" id="{00558B51-4AC2-4B1E-B417-7815FEAFBAF4}" vid="{CE1F3075-8278-4A9B-9FC2-BEFCC73B2995}"/>
    </a:ext>
  </a:extLst>
</a:theme>
</file>

<file path=ppt/theme/theme4.xml><?xml version="1.0" encoding="utf-8"?>
<a:theme xmlns:a="http://schemas.openxmlformats.org/drawingml/2006/main" name="1_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Presentation2" id="{00558B51-4AC2-4B1E-B417-7815FEAFBAF4}" vid="{0256ECCB-EDDD-435D-B1E7-9D58D7FF26B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Slide_Template_IPP_2025</Template>
  <TotalTime>0</TotalTime>
  <Words>1605</Words>
  <Application>Microsoft Office PowerPoint</Application>
  <PresentationFormat>Widescreen</PresentationFormat>
  <Paragraphs>198</Paragraphs>
  <Slides>15</Slides>
  <Notes>5</Notes>
  <HiddenSlides>0</HiddenSlides>
  <MMClips>2</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15</vt:i4>
      </vt:variant>
    </vt:vector>
  </HeadingPairs>
  <TitlesOfParts>
    <vt:vector size="28" baseType="lpstr">
      <vt:lpstr>.SF NS Symbols Regular</vt:lpstr>
      <vt:lpstr>黑体</vt:lpstr>
      <vt:lpstr>Arial</vt:lpstr>
      <vt:lpstr>Arial Narrow</vt:lpstr>
      <vt:lpstr>Calibri</vt:lpstr>
      <vt:lpstr>Cambria Math</vt:lpstr>
      <vt:lpstr>Symbol</vt:lpstr>
      <vt:lpstr>Wingdings 3</vt:lpstr>
      <vt:lpstr>IPP box</vt:lpstr>
      <vt:lpstr>IPP</vt:lpstr>
      <vt:lpstr>AUG</vt:lpstr>
      <vt:lpstr>1_IPP</vt:lpstr>
      <vt:lpstr>think-cell Folie</vt:lpstr>
      <vt:lpstr>Update on flux pumping modelling (JOREK)  and the development of the reduced model</vt:lpstr>
      <vt:lpstr>Outline</vt:lpstr>
      <vt:lpstr>JOREK modelling</vt:lpstr>
      <vt:lpstr>JOREK modelling</vt:lpstr>
      <vt:lpstr>JOREK modelling: simulation on resistive diffusion timescale</vt:lpstr>
      <vt:lpstr>JOREK modelling: saturation due to balance of dynamo and current drive</vt:lpstr>
      <vt:lpstr>JOREK modelling: influence of the current sources</vt:lpstr>
      <vt:lpstr>JOREK modelling: influence of the current sources</vt:lpstr>
      <vt:lpstr>Outline</vt:lpstr>
      <vt:lpstr>On the reduced model (linear calculations) </vt:lpstr>
      <vt:lpstr>On the reduced model (scan viscosity and resistivity) </vt:lpstr>
      <vt:lpstr>On the reduced model (scan viscosity and resistivity) </vt:lpstr>
      <vt:lpstr>Eigenfunctions from JOREK</vt:lpstr>
      <vt:lpstr>JOREK: growth rate and dynamo vs. resistivity and viscosity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Haowei Zhang</dc:creator>
  <cp:lastModifiedBy>Haowei Zhang</cp:lastModifiedBy>
  <cp:revision>168</cp:revision>
  <dcterms:created xsi:type="dcterms:W3CDTF">2025-04-14T07:22:47Z</dcterms:created>
  <dcterms:modified xsi:type="dcterms:W3CDTF">2025-04-16T13:37:36Z</dcterms:modified>
</cp:coreProperties>
</file>