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88" r:id="rId3"/>
    <p:sldId id="389" r:id="rId4"/>
    <p:sldId id="390" r:id="rId5"/>
    <p:sldId id="391" r:id="rId6"/>
    <p:sldId id="392" r:id="rId7"/>
    <p:sldId id="393" r:id="rId8"/>
    <p:sldId id="394" r:id="rId9"/>
    <p:sldId id="395" r:id="rId10"/>
    <p:sldId id="397" r:id="rId11"/>
    <p:sldId id="396"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CDDD"/>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21552-5B97-4DC8-9350-900820EB57BA}" v="85" dt="2025-02-12T08:25:50.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118" autoAdjust="0"/>
  </p:normalViewPr>
  <p:slideViewPr>
    <p:cSldViewPr snapToGrid="0">
      <p:cViewPr>
        <p:scale>
          <a:sx n="90" d="100"/>
          <a:sy n="90" d="100"/>
        </p:scale>
        <p:origin x="514" y="-235"/>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ola Antti" userId="65992f85-13c6-4cb4-8e3e-57db52c3c016" providerId="ADAL" clId="{57021552-5B97-4DC8-9350-900820EB57BA}"/>
    <pc:docChg chg="undo redo custSel addSld delSld modSld modMainMaster">
      <pc:chgData name="Hakola Antti" userId="65992f85-13c6-4cb4-8e3e-57db52c3c016" providerId="ADAL" clId="{57021552-5B97-4DC8-9350-900820EB57BA}" dt="2025-02-12T09:34:57.986" v="8079" actId="20577"/>
      <pc:docMkLst>
        <pc:docMk/>
      </pc:docMkLst>
      <pc:sldChg chg="modSp mod">
        <pc:chgData name="Hakola Antti" userId="65992f85-13c6-4cb4-8e3e-57db52c3c016" providerId="ADAL" clId="{57021552-5B97-4DC8-9350-900820EB57BA}" dt="2025-02-08T07:42:57.296" v="82" actId="20577"/>
        <pc:sldMkLst>
          <pc:docMk/>
          <pc:sldMk cId="0" sldId="256"/>
        </pc:sldMkLst>
        <pc:spChg chg="mod">
          <ac:chgData name="Hakola Antti" userId="65992f85-13c6-4cb4-8e3e-57db52c3c016" providerId="ADAL" clId="{57021552-5B97-4DC8-9350-900820EB57BA}" dt="2025-02-08T07:42:33.118" v="18" actId="20577"/>
          <ac:spMkLst>
            <pc:docMk/>
            <pc:sldMk cId="0" sldId="256"/>
            <ac:spMk id="2" creationId="{00000000-0000-0000-0000-000000000000}"/>
          </ac:spMkLst>
        </pc:spChg>
        <pc:spChg chg="mod">
          <ac:chgData name="Hakola Antti" userId="65992f85-13c6-4cb4-8e3e-57db52c3c016" providerId="ADAL" clId="{57021552-5B97-4DC8-9350-900820EB57BA}" dt="2025-02-08T07:42:57.296" v="82" actId="20577"/>
          <ac:spMkLst>
            <pc:docMk/>
            <pc:sldMk cId="0" sldId="256"/>
            <ac:spMk id="6" creationId="{A17BFC62-E6B9-290F-4867-2D0577BC73BE}"/>
          </ac:spMkLst>
        </pc:spChg>
      </pc:sldChg>
      <pc:sldChg chg="del">
        <pc:chgData name="Hakola Antti" userId="65992f85-13c6-4cb4-8e3e-57db52c3c016" providerId="ADAL" clId="{57021552-5B97-4DC8-9350-900820EB57BA}" dt="2025-02-08T07:55:26.599" v="1149" actId="47"/>
        <pc:sldMkLst>
          <pc:docMk/>
          <pc:sldMk cId="161566193" sldId="327"/>
        </pc:sldMkLst>
      </pc:sldChg>
      <pc:sldChg chg="del">
        <pc:chgData name="Hakola Antti" userId="65992f85-13c6-4cb4-8e3e-57db52c3c016" providerId="ADAL" clId="{57021552-5B97-4DC8-9350-900820EB57BA}" dt="2025-02-08T08:06:18.435" v="1342" actId="47"/>
        <pc:sldMkLst>
          <pc:docMk/>
          <pc:sldMk cId="2920106872" sldId="328"/>
        </pc:sldMkLst>
      </pc:sldChg>
      <pc:sldChg chg="del">
        <pc:chgData name="Hakola Antti" userId="65992f85-13c6-4cb4-8e3e-57db52c3c016" providerId="ADAL" clId="{57021552-5B97-4DC8-9350-900820EB57BA}" dt="2025-02-08T08:31:51.515" v="2267" actId="47"/>
        <pc:sldMkLst>
          <pc:docMk/>
          <pc:sldMk cId="1223902736" sldId="329"/>
        </pc:sldMkLst>
      </pc:sldChg>
      <pc:sldChg chg="del">
        <pc:chgData name="Hakola Antti" userId="65992f85-13c6-4cb4-8e3e-57db52c3c016" providerId="ADAL" clId="{57021552-5B97-4DC8-9350-900820EB57BA}" dt="2025-02-08T15:36:59.493" v="2750" actId="47"/>
        <pc:sldMkLst>
          <pc:docMk/>
          <pc:sldMk cId="2671303978" sldId="330"/>
        </pc:sldMkLst>
      </pc:sldChg>
      <pc:sldChg chg="del">
        <pc:chgData name="Hakola Antti" userId="65992f85-13c6-4cb4-8e3e-57db52c3c016" providerId="ADAL" clId="{57021552-5B97-4DC8-9350-900820EB57BA}" dt="2025-02-08T15:37:27.506" v="2755" actId="47"/>
        <pc:sldMkLst>
          <pc:docMk/>
          <pc:sldMk cId="136802193" sldId="332"/>
        </pc:sldMkLst>
      </pc:sldChg>
      <pc:sldChg chg="del">
        <pc:chgData name="Hakola Antti" userId="65992f85-13c6-4cb4-8e3e-57db52c3c016" providerId="ADAL" clId="{57021552-5B97-4DC8-9350-900820EB57BA}" dt="2025-02-08T15:37:14.911" v="2752" actId="47"/>
        <pc:sldMkLst>
          <pc:docMk/>
          <pc:sldMk cId="307371519" sldId="333"/>
        </pc:sldMkLst>
      </pc:sldChg>
      <pc:sldChg chg="del">
        <pc:chgData name="Hakola Antti" userId="65992f85-13c6-4cb4-8e3e-57db52c3c016" providerId="ADAL" clId="{57021552-5B97-4DC8-9350-900820EB57BA}" dt="2025-02-08T15:37:14.911" v="2752" actId="47"/>
        <pc:sldMkLst>
          <pc:docMk/>
          <pc:sldMk cId="3873892357" sldId="334"/>
        </pc:sldMkLst>
      </pc:sldChg>
      <pc:sldChg chg="del">
        <pc:chgData name="Hakola Antti" userId="65992f85-13c6-4cb4-8e3e-57db52c3c016" providerId="ADAL" clId="{57021552-5B97-4DC8-9350-900820EB57BA}" dt="2025-02-08T15:37:14.911" v="2752" actId="47"/>
        <pc:sldMkLst>
          <pc:docMk/>
          <pc:sldMk cId="83622771" sldId="335"/>
        </pc:sldMkLst>
      </pc:sldChg>
      <pc:sldChg chg="del">
        <pc:chgData name="Hakola Antti" userId="65992f85-13c6-4cb4-8e3e-57db52c3c016" providerId="ADAL" clId="{57021552-5B97-4DC8-9350-900820EB57BA}" dt="2025-02-08T15:37:14.911" v="2752" actId="47"/>
        <pc:sldMkLst>
          <pc:docMk/>
          <pc:sldMk cId="3263961086" sldId="336"/>
        </pc:sldMkLst>
      </pc:sldChg>
      <pc:sldChg chg="del">
        <pc:chgData name="Hakola Antti" userId="65992f85-13c6-4cb4-8e3e-57db52c3c016" providerId="ADAL" clId="{57021552-5B97-4DC8-9350-900820EB57BA}" dt="2025-02-08T15:37:14.911" v="2752" actId="47"/>
        <pc:sldMkLst>
          <pc:docMk/>
          <pc:sldMk cId="3987015296" sldId="337"/>
        </pc:sldMkLst>
      </pc:sldChg>
      <pc:sldChg chg="del">
        <pc:chgData name="Hakola Antti" userId="65992f85-13c6-4cb4-8e3e-57db52c3c016" providerId="ADAL" clId="{57021552-5B97-4DC8-9350-900820EB57BA}" dt="2025-02-08T15:37:14.911" v="2752" actId="47"/>
        <pc:sldMkLst>
          <pc:docMk/>
          <pc:sldMk cId="2976066527" sldId="338"/>
        </pc:sldMkLst>
      </pc:sldChg>
      <pc:sldChg chg="del">
        <pc:chgData name="Hakola Antti" userId="65992f85-13c6-4cb4-8e3e-57db52c3c016" providerId="ADAL" clId="{57021552-5B97-4DC8-9350-900820EB57BA}" dt="2025-02-08T15:37:14.911" v="2752" actId="47"/>
        <pc:sldMkLst>
          <pc:docMk/>
          <pc:sldMk cId="1625978899" sldId="339"/>
        </pc:sldMkLst>
      </pc:sldChg>
      <pc:sldChg chg="del">
        <pc:chgData name="Hakola Antti" userId="65992f85-13c6-4cb4-8e3e-57db52c3c016" providerId="ADAL" clId="{57021552-5B97-4DC8-9350-900820EB57BA}" dt="2025-02-08T15:37:19.411" v="2753" actId="47"/>
        <pc:sldMkLst>
          <pc:docMk/>
          <pc:sldMk cId="3163321505" sldId="340"/>
        </pc:sldMkLst>
      </pc:sldChg>
      <pc:sldChg chg="del">
        <pc:chgData name="Hakola Antti" userId="65992f85-13c6-4cb4-8e3e-57db52c3c016" providerId="ADAL" clId="{57021552-5B97-4DC8-9350-900820EB57BA}" dt="2025-02-08T15:37:19.411" v="2753" actId="47"/>
        <pc:sldMkLst>
          <pc:docMk/>
          <pc:sldMk cId="3968799422" sldId="341"/>
        </pc:sldMkLst>
      </pc:sldChg>
      <pc:sldChg chg="del">
        <pc:chgData name="Hakola Antti" userId="65992f85-13c6-4cb4-8e3e-57db52c3c016" providerId="ADAL" clId="{57021552-5B97-4DC8-9350-900820EB57BA}" dt="2025-02-08T16:19:54.296" v="4858" actId="47"/>
        <pc:sldMkLst>
          <pc:docMk/>
          <pc:sldMk cId="3898784569" sldId="342"/>
        </pc:sldMkLst>
      </pc:sldChg>
      <pc:sldChg chg="del">
        <pc:chgData name="Hakola Antti" userId="65992f85-13c6-4cb4-8e3e-57db52c3c016" providerId="ADAL" clId="{57021552-5B97-4DC8-9350-900820EB57BA}" dt="2025-02-08T16:19:55.332" v="4859" actId="47"/>
        <pc:sldMkLst>
          <pc:docMk/>
          <pc:sldMk cId="2561867700" sldId="343"/>
        </pc:sldMkLst>
      </pc:sldChg>
      <pc:sldChg chg="del">
        <pc:chgData name="Hakola Antti" userId="65992f85-13c6-4cb4-8e3e-57db52c3c016" providerId="ADAL" clId="{57021552-5B97-4DC8-9350-900820EB57BA}" dt="2025-02-08T16:27:39.293" v="5262" actId="47"/>
        <pc:sldMkLst>
          <pc:docMk/>
          <pc:sldMk cId="4263880857" sldId="344"/>
        </pc:sldMkLst>
      </pc:sldChg>
      <pc:sldChg chg="del">
        <pc:chgData name="Hakola Antti" userId="65992f85-13c6-4cb4-8e3e-57db52c3c016" providerId="ADAL" clId="{57021552-5B97-4DC8-9350-900820EB57BA}" dt="2025-02-09T14:13:32.545" v="5768" actId="47"/>
        <pc:sldMkLst>
          <pc:docMk/>
          <pc:sldMk cId="1196517346" sldId="345"/>
        </pc:sldMkLst>
      </pc:sldChg>
      <pc:sldChg chg="del">
        <pc:chgData name="Hakola Antti" userId="65992f85-13c6-4cb4-8e3e-57db52c3c016" providerId="ADAL" clId="{57021552-5B97-4DC8-9350-900820EB57BA}" dt="2025-02-09T14:13:44.733" v="5770" actId="47"/>
        <pc:sldMkLst>
          <pc:docMk/>
          <pc:sldMk cId="2730212166" sldId="346"/>
        </pc:sldMkLst>
      </pc:sldChg>
      <pc:sldChg chg="del">
        <pc:chgData name="Hakola Antti" userId="65992f85-13c6-4cb4-8e3e-57db52c3c016" providerId="ADAL" clId="{57021552-5B97-4DC8-9350-900820EB57BA}" dt="2025-02-09T14:13:49.781" v="5772" actId="47"/>
        <pc:sldMkLst>
          <pc:docMk/>
          <pc:sldMk cId="2330686365" sldId="347"/>
        </pc:sldMkLst>
      </pc:sldChg>
      <pc:sldChg chg="del">
        <pc:chgData name="Hakola Antti" userId="65992f85-13c6-4cb4-8e3e-57db52c3c016" providerId="ADAL" clId="{57021552-5B97-4DC8-9350-900820EB57BA}" dt="2025-02-09T14:13:47.242" v="5771" actId="47"/>
        <pc:sldMkLst>
          <pc:docMk/>
          <pc:sldMk cId="1050136533" sldId="348"/>
        </pc:sldMkLst>
      </pc:sldChg>
      <pc:sldChg chg="del">
        <pc:chgData name="Hakola Antti" userId="65992f85-13c6-4cb4-8e3e-57db52c3c016" providerId="ADAL" clId="{57021552-5B97-4DC8-9350-900820EB57BA}" dt="2025-02-09T14:14:00.510" v="5774" actId="47"/>
        <pc:sldMkLst>
          <pc:docMk/>
          <pc:sldMk cId="791458568" sldId="349"/>
        </pc:sldMkLst>
      </pc:sldChg>
      <pc:sldChg chg="del">
        <pc:chgData name="Hakola Antti" userId="65992f85-13c6-4cb4-8e3e-57db52c3c016" providerId="ADAL" clId="{57021552-5B97-4DC8-9350-900820EB57BA}" dt="2025-02-09T14:13:56.293" v="5773" actId="47"/>
        <pc:sldMkLst>
          <pc:docMk/>
          <pc:sldMk cId="1112326807" sldId="350"/>
        </pc:sldMkLst>
      </pc:sldChg>
      <pc:sldChg chg="del">
        <pc:chgData name="Hakola Antti" userId="65992f85-13c6-4cb4-8e3e-57db52c3c016" providerId="ADAL" clId="{57021552-5B97-4DC8-9350-900820EB57BA}" dt="2025-02-09T14:13:38.038" v="5769" actId="47"/>
        <pc:sldMkLst>
          <pc:docMk/>
          <pc:sldMk cId="3428779983" sldId="351"/>
        </pc:sldMkLst>
      </pc:sldChg>
      <pc:sldChg chg="del">
        <pc:chgData name="Hakola Antti" userId="65992f85-13c6-4cb4-8e3e-57db52c3c016" providerId="ADAL" clId="{57021552-5B97-4DC8-9350-900820EB57BA}" dt="2025-02-09T14:14:02.419" v="5775" actId="47"/>
        <pc:sldMkLst>
          <pc:docMk/>
          <pc:sldMk cId="2952217670" sldId="352"/>
        </pc:sldMkLst>
      </pc:sldChg>
      <pc:sldChg chg="del">
        <pc:chgData name="Hakola Antti" userId="65992f85-13c6-4cb4-8e3e-57db52c3c016" providerId="ADAL" clId="{57021552-5B97-4DC8-9350-900820EB57BA}" dt="2025-02-09T14:14:04.395" v="5776" actId="47"/>
        <pc:sldMkLst>
          <pc:docMk/>
          <pc:sldMk cId="45433520" sldId="353"/>
        </pc:sldMkLst>
      </pc:sldChg>
      <pc:sldChg chg="del">
        <pc:chgData name="Hakola Antti" userId="65992f85-13c6-4cb4-8e3e-57db52c3c016" providerId="ADAL" clId="{57021552-5B97-4DC8-9350-900820EB57BA}" dt="2025-02-09T14:14:15.573" v="5781" actId="47"/>
        <pc:sldMkLst>
          <pc:docMk/>
          <pc:sldMk cId="3999968330" sldId="354"/>
        </pc:sldMkLst>
      </pc:sldChg>
      <pc:sldChg chg="del">
        <pc:chgData name="Hakola Antti" userId="65992f85-13c6-4cb4-8e3e-57db52c3c016" providerId="ADAL" clId="{57021552-5B97-4DC8-9350-900820EB57BA}" dt="2025-02-09T14:14:08.959" v="5777" actId="47"/>
        <pc:sldMkLst>
          <pc:docMk/>
          <pc:sldMk cId="976975781" sldId="355"/>
        </pc:sldMkLst>
      </pc:sldChg>
      <pc:sldChg chg="del">
        <pc:chgData name="Hakola Antti" userId="65992f85-13c6-4cb4-8e3e-57db52c3c016" providerId="ADAL" clId="{57021552-5B97-4DC8-9350-900820EB57BA}" dt="2025-02-09T14:14:10.927" v="5778" actId="47"/>
        <pc:sldMkLst>
          <pc:docMk/>
          <pc:sldMk cId="2245279970" sldId="356"/>
        </pc:sldMkLst>
      </pc:sldChg>
      <pc:sldChg chg="del">
        <pc:chgData name="Hakola Antti" userId="65992f85-13c6-4cb4-8e3e-57db52c3c016" providerId="ADAL" clId="{57021552-5B97-4DC8-9350-900820EB57BA}" dt="2025-02-09T14:14:14.475" v="5780" actId="47"/>
        <pc:sldMkLst>
          <pc:docMk/>
          <pc:sldMk cId="1832925764" sldId="357"/>
        </pc:sldMkLst>
      </pc:sldChg>
      <pc:sldChg chg="del">
        <pc:chgData name="Hakola Antti" userId="65992f85-13c6-4cb4-8e3e-57db52c3c016" providerId="ADAL" clId="{57021552-5B97-4DC8-9350-900820EB57BA}" dt="2025-02-09T14:14:12.383" v="5779" actId="47"/>
        <pc:sldMkLst>
          <pc:docMk/>
          <pc:sldMk cId="4182803673" sldId="358"/>
        </pc:sldMkLst>
      </pc:sldChg>
      <pc:sldChg chg="del">
        <pc:chgData name="Hakola Antti" userId="65992f85-13c6-4cb4-8e3e-57db52c3c016" providerId="ADAL" clId="{57021552-5B97-4DC8-9350-900820EB57BA}" dt="2025-02-09T14:14:17.713" v="5782" actId="47"/>
        <pc:sldMkLst>
          <pc:docMk/>
          <pc:sldMk cId="2563580630" sldId="359"/>
        </pc:sldMkLst>
      </pc:sldChg>
      <pc:sldChg chg="del">
        <pc:chgData name="Hakola Antti" userId="65992f85-13c6-4cb4-8e3e-57db52c3c016" providerId="ADAL" clId="{57021552-5B97-4DC8-9350-900820EB57BA}" dt="2025-02-09T14:18:08.157" v="5826" actId="47"/>
        <pc:sldMkLst>
          <pc:docMk/>
          <pc:sldMk cId="3650794878" sldId="360"/>
        </pc:sldMkLst>
      </pc:sldChg>
      <pc:sldChg chg="del">
        <pc:chgData name="Hakola Antti" userId="65992f85-13c6-4cb4-8e3e-57db52c3c016" providerId="ADAL" clId="{57021552-5B97-4DC8-9350-900820EB57BA}" dt="2025-02-09T14:27:15.868" v="5880" actId="47"/>
        <pc:sldMkLst>
          <pc:docMk/>
          <pc:sldMk cId="1722291048" sldId="361"/>
        </pc:sldMkLst>
      </pc:sldChg>
      <pc:sldChg chg="del">
        <pc:chgData name="Hakola Antti" userId="65992f85-13c6-4cb4-8e3e-57db52c3c016" providerId="ADAL" clId="{57021552-5B97-4DC8-9350-900820EB57BA}" dt="2025-02-09T14:34:26.026" v="6047" actId="47"/>
        <pc:sldMkLst>
          <pc:docMk/>
          <pc:sldMk cId="2906696676" sldId="362"/>
        </pc:sldMkLst>
      </pc:sldChg>
      <pc:sldChg chg="del">
        <pc:chgData name="Hakola Antti" userId="65992f85-13c6-4cb4-8e3e-57db52c3c016" providerId="ADAL" clId="{57021552-5B97-4DC8-9350-900820EB57BA}" dt="2025-02-09T14:34:34.228" v="6049" actId="47"/>
        <pc:sldMkLst>
          <pc:docMk/>
          <pc:sldMk cId="2581437356" sldId="363"/>
        </pc:sldMkLst>
      </pc:sldChg>
      <pc:sldChg chg="del">
        <pc:chgData name="Hakola Antti" userId="65992f85-13c6-4cb4-8e3e-57db52c3c016" providerId="ADAL" clId="{57021552-5B97-4DC8-9350-900820EB57BA}" dt="2025-02-09T14:34:37.391" v="6050" actId="47"/>
        <pc:sldMkLst>
          <pc:docMk/>
          <pc:sldMk cId="3999113512" sldId="364"/>
        </pc:sldMkLst>
      </pc:sldChg>
      <pc:sldChg chg="del">
        <pc:chgData name="Hakola Antti" userId="65992f85-13c6-4cb4-8e3e-57db52c3c016" providerId="ADAL" clId="{57021552-5B97-4DC8-9350-900820EB57BA}" dt="2025-02-09T14:34:40.258" v="6051" actId="47"/>
        <pc:sldMkLst>
          <pc:docMk/>
          <pc:sldMk cId="1378655672" sldId="365"/>
        </pc:sldMkLst>
      </pc:sldChg>
      <pc:sldChg chg="del">
        <pc:chgData name="Hakola Antti" userId="65992f85-13c6-4cb4-8e3e-57db52c3c016" providerId="ADAL" clId="{57021552-5B97-4DC8-9350-900820EB57BA}" dt="2025-02-09T14:42:47.459" v="6136" actId="47"/>
        <pc:sldMkLst>
          <pc:docMk/>
          <pc:sldMk cId="3951965811" sldId="366"/>
        </pc:sldMkLst>
      </pc:sldChg>
      <pc:sldChg chg="del">
        <pc:chgData name="Hakola Antti" userId="65992f85-13c6-4cb4-8e3e-57db52c3c016" providerId="ADAL" clId="{57021552-5B97-4DC8-9350-900820EB57BA}" dt="2025-02-09T14:57:29.478" v="6702" actId="47"/>
        <pc:sldMkLst>
          <pc:docMk/>
          <pc:sldMk cId="22392292" sldId="367"/>
        </pc:sldMkLst>
      </pc:sldChg>
      <pc:sldChg chg="del">
        <pc:chgData name="Hakola Antti" userId="65992f85-13c6-4cb4-8e3e-57db52c3c016" providerId="ADAL" clId="{57021552-5B97-4DC8-9350-900820EB57BA}" dt="2025-02-08T15:37:23.972" v="2754" actId="47"/>
        <pc:sldMkLst>
          <pc:docMk/>
          <pc:sldMk cId="355896758" sldId="368"/>
        </pc:sldMkLst>
      </pc:sldChg>
      <pc:sldChg chg="del">
        <pc:chgData name="Hakola Antti" userId="65992f85-13c6-4cb4-8e3e-57db52c3c016" providerId="ADAL" clId="{57021552-5B97-4DC8-9350-900820EB57BA}" dt="2025-02-09T14:34:30.172" v="6048" actId="47"/>
        <pc:sldMkLst>
          <pc:docMk/>
          <pc:sldMk cId="2136187678" sldId="369"/>
        </pc:sldMkLst>
      </pc:sldChg>
      <pc:sldChg chg="del">
        <pc:chgData name="Hakola Antti" userId="65992f85-13c6-4cb4-8e3e-57db52c3c016" providerId="ADAL" clId="{57021552-5B97-4DC8-9350-900820EB57BA}" dt="2025-02-09T14:34:45.751" v="6053" actId="47"/>
        <pc:sldMkLst>
          <pc:docMk/>
          <pc:sldMk cId="306641696" sldId="370"/>
        </pc:sldMkLst>
      </pc:sldChg>
      <pc:sldChg chg="del">
        <pc:chgData name="Hakola Antti" userId="65992f85-13c6-4cb4-8e3e-57db52c3c016" providerId="ADAL" clId="{57021552-5B97-4DC8-9350-900820EB57BA}" dt="2025-02-09T14:34:44.511" v="6052" actId="47"/>
        <pc:sldMkLst>
          <pc:docMk/>
          <pc:sldMk cId="4032441802" sldId="371"/>
        </pc:sldMkLst>
      </pc:sldChg>
      <pc:sldChg chg="del">
        <pc:chgData name="Hakola Antti" userId="65992f85-13c6-4cb4-8e3e-57db52c3c016" providerId="ADAL" clId="{57021552-5B97-4DC8-9350-900820EB57BA}" dt="2025-02-09T14:34:46.598" v="6054" actId="47"/>
        <pc:sldMkLst>
          <pc:docMk/>
          <pc:sldMk cId="1383237321" sldId="372"/>
        </pc:sldMkLst>
      </pc:sldChg>
      <pc:sldChg chg="del">
        <pc:chgData name="Hakola Antti" userId="65992f85-13c6-4cb4-8e3e-57db52c3c016" providerId="ADAL" clId="{57021552-5B97-4DC8-9350-900820EB57BA}" dt="2025-02-10T19:31:17.901" v="7282" actId="47"/>
        <pc:sldMkLst>
          <pc:docMk/>
          <pc:sldMk cId="3781101283" sldId="373"/>
        </pc:sldMkLst>
      </pc:sldChg>
      <pc:sldChg chg="del">
        <pc:chgData name="Hakola Antti" userId="65992f85-13c6-4cb4-8e3e-57db52c3c016" providerId="ADAL" clId="{57021552-5B97-4DC8-9350-900820EB57BA}" dt="2025-02-10T19:31:19.206" v="7283" actId="47"/>
        <pc:sldMkLst>
          <pc:docMk/>
          <pc:sldMk cId="3692219168" sldId="374"/>
        </pc:sldMkLst>
      </pc:sldChg>
      <pc:sldChg chg="del">
        <pc:chgData name="Hakola Antti" userId="65992f85-13c6-4cb4-8e3e-57db52c3c016" providerId="ADAL" clId="{57021552-5B97-4DC8-9350-900820EB57BA}" dt="2025-02-10T19:31:19.631" v="7284" actId="47"/>
        <pc:sldMkLst>
          <pc:docMk/>
          <pc:sldMk cId="2660944690" sldId="375"/>
        </pc:sldMkLst>
      </pc:sldChg>
      <pc:sldChg chg="del">
        <pc:chgData name="Hakola Antti" userId="65992f85-13c6-4cb4-8e3e-57db52c3c016" providerId="ADAL" clId="{57021552-5B97-4DC8-9350-900820EB57BA}" dt="2025-02-10T19:31:15.127" v="7281" actId="47"/>
        <pc:sldMkLst>
          <pc:docMk/>
          <pc:sldMk cId="36799679" sldId="376"/>
        </pc:sldMkLst>
      </pc:sldChg>
      <pc:sldChg chg="del">
        <pc:chgData name="Hakola Antti" userId="65992f85-13c6-4cb4-8e3e-57db52c3c016" providerId="ADAL" clId="{57021552-5B97-4DC8-9350-900820EB57BA}" dt="2025-02-10T19:31:13.425" v="7280" actId="47"/>
        <pc:sldMkLst>
          <pc:docMk/>
          <pc:sldMk cId="1431996622" sldId="377"/>
        </pc:sldMkLst>
      </pc:sldChg>
      <pc:sldChg chg="del">
        <pc:chgData name="Hakola Antti" userId="65992f85-13c6-4cb4-8e3e-57db52c3c016" providerId="ADAL" clId="{57021552-5B97-4DC8-9350-900820EB57BA}" dt="2025-02-11T05:50:37.110" v="7473" actId="47"/>
        <pc:sldMkLst>
          <pc:docMk/>
          <pc:sldMk cId="3669717390" sldId="378"/>
        </pc:sldMkLst>
      </pc:sldChg>
      <pc:sldChg chg="del">
        <pc:chgData name="Hakola Antti" userId="65992f85-13c6-4cb4-8e3e-57db52c3c016" providerId="ADAL" clId="{57021552-5B97-4DC8-9350-900820EB57BA}" dt="2025-02-11T05:50:37.661" v="7474" actId="47"/>
        <pc:sldMkLst>
          <pc:docMk/>
          <pc:sldMk cId="2155955599" sldId="379"/>
        </pc:sldMkLst>
      </pc:sldChg>
      <pc:sldChg chg="del">
        <pc:chgData name="Hakola Antti" userId="65992f85-13c6-4cb4-8e3e-57db52c3c016" providerId="ADAL" clId="{57021552-5B97-4DC8-9350-900820EB57BA}" dt="2025-02-11T05:52:21.663" v="7547" actId="47"/>
        <pc:sldMkLst>
          <pc:docMk/>
          <pc:sldMk cId="1100005490" sldId="380"/>
        </pc:sldMkLst>
      </pc:sldChg>
      <pc:sldChg chg="del">
        <pc:chgData name="Hakola Antti" userId="65992f85-13c6-4cb4-8e3e-57db52c3c016" providerId="ADAL" clId="{57021552-5B97-4DC8-9350-900820EB57BA}" dt="2025-02-11T05:52:24.359" v="7548" actId="47"/>
        <pc:sldMkLst>
          <pc:docMk/>
          <pc:sldMk cId="1507202696" sldId="381"/>
        </pc:sldMkLst>
      </pc:sldChg>
      <pc:sldChg chg="del">
        <pc:chgData name="Hakola Antti" userId="65992f85-13c6-4cb4-8e3e-57db52c3c016" providerId="ADAL" clId="{57021552-5B97-4DC8-9350-900820EB57BA}" dt="2025-02-11T05:52:25.832" v="7549" actId="47"/>
        <pc:sldMkLst>
          <pc:docMk/>
          <pc:sldMk cId="1095034683" sldId="382"/>
        </pc:sldMkLst>
      </pc:sldChg>
      <pc:sldChg chg="del">
        <pc:chgData name="Hakola Antti" userId="65992f85-13c6-4cb4-8e3e-57db52c3c016" providerId="ADAL" clId="{57021552-5B97-4DC8-9350-900820EB57BA}" dt="2025-02-11T05:52:27.792" v="7550" actId="47"/>
        <pc:sldMkLst>
          <pc:docMk/>
          <pc:sldMk cId="3009238510" sldId="383"/>
        </pc:sldMkLst>
      </pc:sldChg>
      <pc:sldChg chg="del">
        <pc:chgData name="Hakola Antti" userId="65992f85-13c6-4cb4-8e3e-57db52c3c016" providerId="ADAL" clId="{57021552-5B97-4DC8-9350-900820EB57BA}" dt="2025-02-11T05:59:55.451" v="7568" actId="47"/>
        <pc:sldMkLst>
          <pc:docMk/>
          <pc:sldMk cId="1728219700" sldId="385"/>
        </pc:sldMkLst>
      </pc:sldChg>
      <pc:sldChg chg="del">
        <pc:chgData name="Hakola Antti" userId="65992f85-13c6-4cb4-8e3e-57db52c3c016" providerId="ADAL" clId="{57021552-5B97-4DC8-9350-900820EB57BA}" dt="2025-02-11T06:01:12.436" v="7680" actId="47"/>
        <pc:sldMkLst>
          <pc:docMk/>
          <pc:sldMk cId="2320238779" sldId="386"/>
        </pc:sldMkLst>
      </pc:sldChg>
      <pc:sldChg chg="del">
        <pc:chgData name="Hakola Antti" userId="65992f85-13c6-4cb4-8e3e-57db52c3c016" providerId="ADAL" clId="{57021552-5B97-4DC8-9350-900820EB57BA}" dt="2025-02-11T06:01:14.132" v="7681" actId="47"/>
        <pc:sldMkLst>
          <pc:docMk/>
          <pc:sldMk cId="299896755" sldId="387"/>
        </pc:sldMkLst>
      </pc:sldChg>
      <pc:sldChg chg="addSp delSp modSp new mod">
        <pc:chgData name="Hakola Antti" userId="65992f85-13c6-4cb4-8e3e-57db52c3c016" providerId="ADAL" clId="{57021552-5B97-4DC8-9350-900820EB57BA}" dt="2025-02-08T07:56:06.354" v="1209" actId="20577"/>
        <pc:sldMkLst>
          <pc:docMk/>
          <pc:sldMk cId="3579216872" sldId="388"/>
        </pc:sldMkLst>
        <pc:spChg chg="add mod">
          <ac:chgData name="Hakola Antti" userId="65992f85-13c6-4cb4-8e3e-57db52c3c016" providerId="ADAL" clId="{57021552-5B97-4DC8-9350-900820EB57BA}" dt="2025-02-08T07:56:06.354" v="1209" actId="20577"/>
          <ac:spMkLst>
            <pc:docMk/>
            <pc:sldMk cId="3579216872" sldId="388"/>
            <ac:spMk id="5" creationId="{92C25E64-4479-D174-4A33-C2F50CE3DF6D}"/>
          </ac:spMkLst>
        </pc:spChg>
        <pc:spChg chg="add mod">
          <ac:chgData name="Hakola Antti" userId="65992f85-13c6-4cb4-8e3e-57db52c3c016" providerId="ADAL" clId="{57021552-5B97-4DC8-9350-900820EB57BA}" dt="2025-02-08T07:55:20.349" v="1148" actId="1036"/>
          <ac:spMkLst>
            <pc:docMk/>
            <pc:sldMk cId="3579216872" sldId="388"/>
            <ac:spMk id="6" creationId="{AB4839B2-9F1F-3317-86DD-EA99CFBC84DA}"/>
          </ac:spMkLst>
        </pc:spChg>
      </pc:sldChg>
      <pc:sldChg chg="addSp delSp modSp new mod">
        <pc:chgData name="Hakola Antti" userId="65992f85-13c6-4cb4-8e3e-57db52c3c016" providerId="ADAL" clId="{57021552-5B97-4DC8-9350-900820EB57BA}" dt="2025-02-08T08:05:55.902" v="1339" actId="1076"/>
        <pc:sldMkLst>
          <pc:docMk/>
          <pc:sldMk cId="20187884" sldId="389"/>
        </pc:sldMkLst>
        <pc:spChg chg="add mod">
          <ac:chgData name="Hakola Antti" userId="65992f85-13c6-4cb4-8e3e-57db52c3c016" providerId="ADAL" clId="{57021552-5B97-4DC8-9350-900820EB57BA}" dt="2025-02-08T08:02:34.445" v="1288" actId="14100"/>
          <ac:spMkLst>
            <pc:docMk/>
            <pc:sldMk cId="20187884" sldId="389"/>
            <ac:spMk id="6" creationId="{BCCE2E82-0C4C-A95B-7074-C055E38C7113}"/>
          </ac:spMkLst>
        </pc:spChg>
        <pc:spChg chg="add mod">
          <ac:chgData name="Hakola Antti" userId="65992f85-13c6-4cb4-8e3e-57db52c3c016" providerId="ADAL" clId="{57021552-5B97-4DC8-9350-900820EB57BA}" dt="2025-02-08T08:05:48.977" v="1337" actId="20577"/>
          <ac:spMkLst>
            <pc:docMk/>
            <pc:sldMk cId="20187884" sldId="389"/>
            <ac:spMk id="8" creationId="{8BC149E8-0ABA-7F5F-26BA-5D2587B680A3}"/>
          </ac:spMkLst>
        </pc:spChg>
        <pc:graphicFrameChg chg="add mod modGraphic">
          <ac:chgData name="Hakola Antti" userId="65992f85-13c6-4cb4-8e3e-57db52c3c016" providerId="ADAL" clId="{57021552-5B97-4DC8-9350-900820EB57BA}" dt="2025-02-08T08:05:55.902" v="1339" actId="1076"/>
          <ac:graphicFrameMkLst>
            <pc:docMk/>
            <pc:sldMk cId="20187884" sldId="389"/>
            <ac:graphicFrameMk id="7" creationId="{07B55F5C-44F1-950B-E5E1-73380D1A03D7}"/>
          </ac:graphicFrameMkLst>
        </pc:graphicFrameChg>
      </pc:sldChg>
      <pc:sldChg chg="addSp delSp modSp new mod">
        <pc:chgData name="Hakola Antti" userId="65992f85-13c6-4cb4-8e3e-57db52c3c016" providerId="ADAL" clId="{57021552-5B97-4DC8-9350-900820EB57BA}" dt="2025-02-08T08:09:31.044" v="1415" actId="207"/>
        <pc:sldMkLst>
          <pc:docMk/>
          <pc:sldMk cId="2537542973" sldId="390"/>
        </pc:sldMkLst>
        <pc:spChg chg="add mod">
          <ac:chgData name="Hakola Antti" userId="65992f85-13c6-4cb4-8e3e-57db52c3c016" providerId="ADAL" clId="{57021552-5B97-4DC8-9350-900820EB57BA}" dt="2025-02-08T08:08:19.211" v="1381" actId="20577"/>
          <ac:spMkLst>
            <pc:docMk/>
            <pc:sldMk cId="2537542973" sldId="390"/>
            <ac:spMk id="5" creationId="{CD37B900-0DD9-081B-F1BA-5639091CE305}"/>
          </ac:spMkLst>
        </pc:spChg>
        <pc:graphicFrameChg chg="add mod modGraphic">
          <ac:chgData name="Hakola Antti" userId="65992f85-13c6-4cb4-8e3e-57db52c3c016" providerId="ADAL" clId="{57021552-5B97-4DC8-9350-900820EB57BA}" dt="2025-02-08T08:09:31.044" v="1415" actId="207"/>
          <ac:graphicFrameMkLst>
            <pc:docMk/>
            <pc:sldMk cId="2537542973" sldId="390"/>
            <ac:graphicFrameMk id="6" creationId="{4B9FEDFA-D7C9-8FD9-7BA9-B88E99F9631A}"/>
          </ac:graphicFrameMkLst>
        </pc:graphicFrameChg>
      </pc:sldChg>
      <pc:sldChg chg="addSp delSp modSp new mod">
        <pc:chgData name="Hakola Antti" userId="65992f85-13c6-4cb4-8e3e-57db52c3c016" providerId="ADAL" clId="{57021552-5B97-4DC8-9350-900820EB57BA}" dt="2025-02-08T08:31:36.031" v="2264" actId="6549"/>
        <pc:sldMkLst>
          <pc:docMk/>
          <pc:sldMk cId="690325705" sldId="391"/>
        </pc:sldMkLst>
        <pc:spChg chg="add mod">
          <ac:chgData name="Hakola Antti" userId="65992f85-13c6-4cb4-8e3e-57db52c3c016" providerId="ADAL" clId="{57021552-5B97-4DC8-9350-900820EB57BA}" dt="2025-02-08T08:31:36.031" v="2264" actId="6549"/>
          <ac:spMkLst>
            <pc:docMk/>
            <pc:sldMk cId="690325705" sldId="391"/>
            <ac:spMk id="5" creationId="{D386D37E-F116-3C52-18F2-04A039BC0D71}"/>
          </ac:spMkLst>
        </pc:spChg>
        <pc:spChg chg="add mod">
          <ac:chgData name="Hakola Antti" userId="65992f85-13c6-4cb4-8e3e-57db52c3c016" providerId="ADAL" clId="{57021552-5B97-4DC8-9350-900820EB57BA}" dt="2025-02-08T08:10:18.326" v="1458" actId="20577"/>
          <ac:spMkLst>
            <pc:docMk/>
            <pc:sldMk cId="690325705" sldId="391"/>
            <ac:spMk id="6" creationId="{83DACA17-5A03-1320-B1B2-963E125EAA1F}"/>
          </ac:spMkLst>
        </pc:spChg>
      </pc:sldChg>
      <pc:sldChg chg="addSp delSp modSp new mod">
        <pc:chgData name="Hakola Antti" userId="65992f85-13c6-4cb4-8e3e-57db52c3c016" providerId="ADAL" clId="{57021552-5B97-4DC8-9350-900820EB57BA}" dt="2025-02-08T08:36:28.481" v="2356" actId="6549"/>
        <pc:sldMkLst>
          <pc:docMk/>
          <pc:sldMk cId="535670520" sldId="392"/>
        </pc:sldMkLst>
        <pc:spChg chg="mod">
          <ac:chgData name="Hakola Antti" userId="65992f85-13c6-4cb4-8e3e-57db52c3c016" providerId="ADAL" clId="{57021552-5B97-4DC8-9350-900820EB57BA}" dt="2025-02-08T08:35:16.821" v="2336" actId="1076"/>
          <ac:spMkLst>
            <pc:docMk/>
            <pc:sldMk cId="535670520" sldId="392"/>
            <ac:spMk id="3" creationId="{B2BBAFB7-3994-4B60-10EF-8E5A534D991F}"/>
          </ac:spMkLst>
        </pc:spChg>
        <pc:spChg chg="mod">
          <ac:chgData name="Hakola Antti" userId="65992f85-13c6-4cb4-8e3e-57db52c3c016" providerId="ADAL" clId="{57021552-5B97-4DC8-9350-900820EB57BA}" dt="2025-02-08T08:35:16.821" v="2336" actId="1076"/>
          <ac:spMkLst>
            <pc:docMk/>
            <pc:sldMk cId="535670520" sldId="392"/>
            <ac:spMk id="4" creationId="{D7493F00-672E-DE32-5455-9F529EF34E60}"/>
          </ac:spMkLst>
        </pc:spChg>
        <pc:spChg chg="add mod">
          <ac:chgData name="Hakola Antti" userId="65992f85-13c6-4cb4-8e3e-57db52c3c016" providerId="ADAL" clId="{57021552-5B97-4DC8-9350-900820EB57BA}" dt="2025-02-08T08:33:58.227" v="2325" actId="20577"/>
          <ac:spMkLst>
            <pc:docMk/>
            <pc:sldMk cId="535670520" sldId="392"/>
            <ac:spMk id="5" creationId="{AA563F34-CE18-CE88-B6B4-1751F99CAC8F}"/>
          </ac:spMkLst>
        </pc:spChg>
        <pc:spChg chg="add mod">
          <ac:chgData name="Hakola Antti" userId="65992f85-13c6-4cb4-8e3e-57db52c3c016" providerId="ADAL" clId="{57021552-5B97-4DC8-9350-900820EB57BA}" dt="2025-02-08T08:36:28.481" v="2356" actId="6549"/>
          <ac:spMkLst>
            <pc:docMk/>
            <pc:sldMk cId="535670520" sldId="392"/>
            <ac:spMk id="6" creationId="{CF5314CF-0C34-CBD7-FDA6-8DA44B7C060E}"/>
          </ac:spMkLst>
        </pc:spChg>
        <pc:spChg chg="add mod">
          <ac:chgData name="Hakola Antti" userId="65992f85-13c6-4cb4-8e3e-57db52c3c016" providerId="ADAL" clId="{57021552-5B97-4DC8-9350-900820EB57BA}" dt="2025-02-08T08:32:58.134" v="2277" actId="1076"/>
          <ac:spMkLst>
            <pc:docMk/>
            <pc:sldMk cId="535670520" sldId="392"/>
            <ac:spMk id="7" creationId="{27C21A98-107A-E8F4-D896-5FA9EBAC93C3}"/>
          </ac:spMkLst>
        </pc:spChg>
        <pc:spChg chg="add mod">
          <ac:chgData name="Hakola Antti" userId="65992f85-13c6-4cb4-8e3e-57db52c3c016" providerId="ADAL" clId="{57021552-5B97-4DC8-9350-900820EB57BA}" dt="2025-02-08T08:33:02.739" v="2278" actId="1076"/>
          <ac:spMkLst>
            <pc:docMk/>
            <pc:sldMk cId="535670520" sldId="392"/>
            <ac:spMk id="11" creationId="{F93924D8-5224-8CA1-DD3F-DFAF6DDEC012}"/>
          </ac:spMkLst>
        </pc:spChg>
        <pc:spChg chg="add mod">
          <ac:chgData name="Hakola Antti" userId="65992f85-13c6-4cb4-8e3e-57db52c3c016" providerId="ADAL" clId="{57021552-5B97-4DC8-9350-900820EB57BA}" dt="2025-02-08T08:34:22.103" v="2329" actId="1076"/>
          <ac:spMkLst>
            <pc:docMk/>
            <pc:sldMk cId="535670520" sldId="392"/>
            <ac:spMk id="12" creationId="{85B41F15-2D60-C941-33E3-07D87E2BEDD4}"/>
          </ac:spMkLst>
        </pc:spChg>
        <pc:spChg chg="add mod">
          <ac:chgData name="Hakola Antti" userId="65992f85-13c6-4cb4-8e3e-57db52c3c016" providerId="ADAL" clId="{57021552-5B97-4DC8-9350-900820EB57BA}" dt="2025-02-08T08:34:22.103" v="2329" actId="1076"/>
          <ac:spMkLst>
            <pc:docMk/>
            <pc:sldMk cId="535670520" sldId="392"/>
            <ac:spMk id="13" creationId="{85A0E90B-B041-F1E6-F643-112E26A71734}"/>
          </ac:spMkLst>
        </pc:spChg>
        <pc:spChg chg="add mod">
          <ac:chgData name="Hakola Antti" userId="65992f85-13c6-4cb4-8e3e-57db52c3c016" providerId="ADAL" clId="{57021552-5B97-4DC8-9350-900820EB57BA}" dt="2025-02-08T08:34:25.758" v="2330" actId="1076"/>
          <ac:spMkLst>
            <pc:docMk/>
            <pc:sldMk cId="535670520" sldId="392"/>
            <ac:spMk id="14" creationId="{25E69E72-95F7-9165-4DC5-9DCD8C241AFA}"/>
          </ac:spMkLst>
        </pc:spChg>
        <pc:spChg chg="add mod">
          <ac:chgData name="Hakola Antti" userId="65992f85-13c6-4cb4-8e3e-57db52c3c016" providerId="ADAL" clId="{57021552-5B97-4DC8-9350-900820EB57BA}" dt="2025-02-08T08:34:22.103" v="2329" actId="1076"/>
          <ac:spMkLst>
            <pc:docMk/>
            <pc:sldMk cId="535670520" sldId="392"/>
            <ac:spMk id="16" creationId="{EC78B7DB-D60C-F45A-6860-1638C1C9F21B}"/>
          </ac:spMkLst>
        </pc:spChg>
        <pc:spChg chg="add mod">
          <ac:chgData name="Hakola Antti" userId="65992f85-13c6-4cb4-8e3e-57db52c3c016" providerId="ADAL" clId="{57021552-5B97-4DC8-9350-900820EB57BA}" dt="2025-02-08T08:35:29.141" v="2337" actId="1076"/>
          <ac:spMkLst>
            <pc:docMk/>
            <pc:sldMk cId="535670520" sldId="392"/>
            <ac:spMk id="19" creationId="{04905BB1-6657-DCBF-195B-C4173627B600}"/>
          </ac:spMkLst>
        </pc:spChg>
        <pc:spChg chg="add mod">
          <ac:chgData name="Hakola Antti" userId="65992f85-13c6-4cb4-8e3e-57db52c3c016" providerId="ADAL" clId="{57021552-5B97-4DC8-9350-900820EB57BA}" dt="2025-02-08T08:35:29.141" v="2337" actId="1076"/>
          <ac:spMkLst>
            <pc:docMk/>
            <pc:sldMk cId="535670520" sldId="392"/>
            <ac:spMk id="20" creationId="{15EF0BF1-05BE-09FE-0699-E7FE198686D1}"/>
          </ac:spMkLst>
        </pc:spChg>
        <pc:spChg chg="add mod">
          <ac:chgData name="Hakola Antti" userId="65992f85-13c6-4cb4-8e3e-57db52c3c016" providerId="ADAL" clId="{57021552-5B97-4DC8-9350-900820EB57BA}" dt="2025-02-08T08:35:29.141" v="2337" actId="1076"/>
          <ac:spMkLst>
            <pc:docMk/>
            <pc:sldMk cId="535670520" sldId="392"/>
            <ac:spMk id="22" creationId="{C93A0496-2CE3-F20B-C5B4-E37C26F5FAF5}"/>
          </ac:spMkLst>
        </pc:spChg>
        <pc:spChg chg="add mod">
          <ac:chgData name="Hakola Antti" userId="65992f85-13c6-4cb4-8e3e-57db52c3c016" providerId="ADAL" clId="{57021552-5B97-4DC8-9350-900820EB57BA}" dt="2025-02-08T08:35:29.141" v="2337" actId="1076"/>
          <ac:spMkLst>
            <pc:docMk/>
            <pc:sldMk cId="535670520" sldId="392"/>
            <ac:spMk id="23" creationId="{695F51E5-4F6D-2176-3C83-98100261BFBF}"/>
          </ac:spMkLst>
        </pc:spChg>
        <pc:spChg chg="add mod">
          <ac:chgData name="Hakola Antti" userId="65992f85-13c6-4cb4-8e3e-57db52c3c016" providerId="ADAL" clId="{57021552-5B97-4DC8-9350-900820EB57BA}" dt="2025-02-08T08:35:29.141" v="2337" actId="1076"/>
          <ac:spMkLst>
            <pc:docMk/>
            <pc:sldMk cId="535670520" sldId="392"/>
            <ac:spMk id="25" creationId="{32DE64A4-6370-B6A1-5EE6-248B81CF2D9D}"/>
          </ac:spMkLst>
        </pc:spChg>
        <pc:spChg chg="add del mod">
          <ac:chgData name="Hakola Antti" userId="65992f85-13c6-4cb4-8e3e-57db52c3c016" providerId="ADAL" clId="{57021552-5B97-4DC8-9350-900820EB57BA}" dt="2025-02-08T08:36:15.052" v="2352" actId="1076"/>
          <ac:spMkLst>
            <pc:docMk/>
            <pc:sldMk cId="535670520" sldId="392"/>
            <ac:spMk id="27" creationId="{45283F8B-B900-90B4-B61F-D8E232A34B0C}"/>
          </ac:spMkLst>
        </pc:spChg>
        <pc:picChg chg="add mod">
          <ac:chgData name="Hakola Antti" userId="65992f85-13c6-4cb4-8e3e-57db52c3c016" providerId="ADAL" clId="{57021552-5B97-4DC8-9350-900820EB57BA}" dt="2025-02-08T08:33:02.739" v="2278" actId="1076"/>
          <ac:picMkLst>
            <pc:docMk/>
            <pc:sldMk cId="535670520" sldId="392"/>
            <ac:picMk id="8" creationId="{1EE4880A-884B-EA2F-0F68-6082302A3027}"/>
          </ac:picMkLst>
        </pc:picChg>
        <pc:picChg chg="add mod">
          <ac:chgData name="Hakola Antti" userId="65992f85-13c6-4cb4-8e3e-57db52c3c016" providerId="ADAL" clId="{57021552-5B97-4DC8-9350-900820EB57BA}" dt="2025-02-08T08:33:02.739" v="2278" actId="1076"/>
          <ac:picMkLst>
            <pc:docMk/>
            <pc:sldMk cId="535670520" sldId="392"/>
            <ac:picMk id="9" creationId="{DB91BCD0-D547-C5E8-BD76-A96FF1D0B372}"/>
          </ac:picMkLst>
        </pc:picChg>
        <pc:picChg chg="add mod">
          <ac:chgData name="Hakola Antti" userId="65992f85-13c6-4cb4-8e3e-57db52c3c016" providerId="ADAL" clId="{57021552-5B97-4DC8-9350-900820EB57BA}" dt="2025-02-08T08:34:22.103" v="2329" actId="1076"/>
          <ac:picMkLst>
            <pc:docMk/>
            <pc:sldMk cId="535670520" sldId="392"/>
            <ac:picMk id="10" creationId="{4F161799-7895-B740-9BF6-F5C117AC5638}"/>
          </ac:picMkLst>
        </pc:picChg>
        <pc:picChg chg="add mod">
          <ac:chgData name="Hakola Antti" userId="65992f85-13c6-4cb4-8e3e-57db52c3c016" providerId="ADAL" clId="{57021552-5B97-4DC8-9350-900820EB57BA}" dt="2025-02-08T08:35:29.141" v="2337" actId="1076"/>
          <ac:picMkLst>
            <pc:docMk/>
            <pc:sldMk cId="535670520" sldId="392"/>
            <ac:picMk id="17" creationId="{71C479EE-050F-3AC1-CE4D-85530F9B4758}"/>
          </ac:picMkLst>
        </pc:picChg>
        <pc:picChg chg="add mod">
          <ac:chgData name="Hakola Antti" userId="65992f85-13c6-4cb4-8e3e-57db52c3c016" providerId="ADAL" clId="{57021552-5B97-4DC8-9350-900820EB57BA}" dt="2025-02-08T08:35:29.141" v="2337" actId="1076"/>
          <ac:picMkLst>
            <pc:docMk/>
            <pc:sldMk cId="535670520" sldId="392"/>
            <ac:picMk id="18" creationId="{7321EA41-E18B-9413-1E79-706416CDACB0}"/>
          </ac:picMkLst>
        </pc:picChg>
        <pc:picChg chg="add mod">
          <ac:chgData name="Hakola Antti" userId="65992f85-13c6-4cb4-8e3e-57db52c3c016" providerId="ADAL" clId="{57021552-5B97-4DC8-9350-900820EB57BA}" dt="2025-02-08T08:35:29.141" v="2337" actId="1076"/>
          <ac:picMkLst>
            <pc:docMk/>
            <pc:sldMk cId="535670520" sldId="392"/>
            <ac:picMk id="21" creationId="{4B0A98E9-79F2-C455-4C9D-2C6DBEEAD52C}"/>
          </ac:picMkLst>
        </pc:picChg>
        <pc:picChg chg="add mod">
          <ac:chgData name="Hakola Antti" userId="65992f85-13c6-4cb4-8e3e-57db52c3c016" providerId="ADAL" clId="{57021552-5B97-4DC8-9350-900820EB57BA}" dt="2025-02-08T08:36:09.773" v="2350" actId="1076"/>
          <ac:picMkLst>
            <pc:docMk/>
            <pc:sldMk cId="535670520" sldId="392"/>
            <ac:picMk id="24" creationId="{91FD84AD-E191-139C-D631-E232FAB1E398}"/>
          </ac:picMkLst>
        </pc:picChg>
        <pc:picChg chg="add del mod">
          <ac:chgData name="Hakola Antti" userId="65992f85-13c6-4cb4-8e3e-57db52c3c016" providerId="ADAL" clId="{57021552-5B97-4DC8-9350-900820EB57BA}" dt="2025-02-08T08:36:12.149" v="2351" actId="14100"/>
          <ac:picMkLst>
            <pc:docMk/>
            <pc:sldMk cId="535670520" sldId="392"/>
            <ac:picMk id="26" creationId="{1C9DDB31-970D-87CF-2536-085BA4E8EB78}"/>
          </ac:picMkLst>
        </pc:picChg>
        <pc:cxnChg chg="mod">
          <ac:chgData name="Hakola Antti" userId="65992f85-13c6-4cb4-8e3e-57db52c3c016" providerId="ADAL" clId="{57021552-5B97-4DC8-9350-900820EB57BA}" dt="2025-02-08T08:34:22.103" v="2329" actId="1076"/>
          <ac:cxnSpMkLst>
            <pc:docMk/>
            <pc:sldMk cId="535670520" sldId="392"/>
            <ac:cxnSpMk id="15" creationId="{7D27684B-F558-B01E-724D-953231B009C9}"/>
          </ac:cxnSpMkLst>
        </pc:cxnChg>
      </pc:sldChg>
      <pc:sldChg chg="addSp delSp modSp new mod">
        <pc:chgData name="Hakola Antti" userId="65992f85-13c6-4cb4-8e3e-57db52c3c016" providerId="ADAL" clId="{57021552-5B97-4DC8-9350-900820EB57BA}" dt="2025-02-08T08:45:13.892" v="2705" actId="113"/>
        <pc:sldMkLst>
          <pc:docMk/>
          <pc:sldMk cId="2685876908" sldId="393"/>
        </pc:sldMkLst>
        <pc:spChg chg="add mod">
          <ac:chgData name="Hakola Antti" userId="65992f85-13c6-4cb4-8e3e-57db52c3c016" providerId="ADAL" clId="{57021552-5B97-4DC8-9350-900820EB57BA}" dt="2025-02-08T08:37:11.824" v="2407" actId="20577"/>
          <ac:spMkLst>
            <pc:docMk/>
            <pc:sldMk cId="2685876908" sldId="393"/>
            <ac:spMk id="5" creationId="{B77DC0F4-C994-BE63-7A55-B0DF0077877B}"/>
          </ac:spMkLst>
        </pc:spChg>
        <pc:spChg chg="add mod">
          <ac:chgData name="Hakola Antti" userId="65992f85-13c6-4cb4-8e3e-57db52c3c016" providerId="ADAL" clId="{57021552-5B97-4DC8-9350-900820EB57BA}" dt="2025-02-08T08:45:13.892" v="2705" actId="113"/>
          <ac:spMkLst>
            <pc:docMk/>
            <pc:sldMk cId="2685876908" sldId="393"/>
            <ac:spMk id="6" creationId="{1351F195-21E9-428E-530B-7EF7EFF867DC}"/>
          </ac:spMkLst>
        </pc:spChg>
      </pc:sldChg>
      <pc:sldChg chg="addSp delSp modSp new mod">
        <pc:chgData name="Hakola Antti" userId="65992f85-13c6-4cb4-8e3e-57db52c3c016" providerId="ADAL" clId="{57021552-5B97-4DC8-9350-900820EB57BA}" dt="2025-02-08T15:36:36.719" v="2749" actId="207"/>
        <pc:sldMkLst>
          <pc:docMk/>
          <pc:sldMk cId="2026281370" sldId="394"/>
        </pc:sldMkLst>
        <pc:spChg chg="add mod">
          <ac:chgData name="Hakola Antti" userId="65992f85-13c6-4cb4-8e3e-57db52c3c016" providerId="ADAL" clId="{57021552-5B97-4DC8-9350-900820EB57BA}" dt="2025-02-08T15:33:32.209" v="2711" actId="20577"/>
          <ac:spMkLst>
            <pc:docMk/>
            <pc:sldMk cId="2026281370" sldId="394"/>
            <ac:spMk id="6" creationId="{69930478-F2BB-7FB1-6EF8-513BDA0CC19E}"/>
          </ac:spMkLst>
        </pc:spChg>
        <pc:graphicFrameChg chg="add mod modGraphic">
          <ac:chgData name="Hakola Antti" userId="65992f85-13c6-4cb4-8e3e-57db52c3c016" providerId="ADAL" clId="{57021552-5B97-4DC8-9350-900820EB57BA}" dt="2025-02-08T15:36:36.719" v="2749" actId="207"/>
          <ac:graphicFrameMkLst>
            <pc:docMk/>
            <pc:sldMk cId="2026281370" sldId="394"/>
            <ac:graphicFrameMk id="7" creationId="{AB355D1C-96EF-ACD2-531F-777AC8F29681}"/>
          </ac:graphicFrameMkLst>
        </pc:graphicFrameChg>
      </pc:sldChg>
      <pc:sldChg chg="addSp delSp modSp new mod">
        <pc:chgData name="Hakola Antti" userId="65992f85-13c6-4cb4-8e3e-57db52c3c016" providerId="ADAL" clId="{57021552-5B97-4DC8-9350-900820EB57BA}" dt="2025-02-12T08:25:50.111" v="7961" actId="20578"/>
        <pc:sldMkLst>
          <pc:docMk/>
          <pc:sldMk cId="1486378573" sldId="395"/>
        </pc:sldMkLst>
        <pc:spChg chg="add mod">
          <ac:chgData name="Hakola Antti" userId="65992f85-13c6-4cb4-8e3e-57db52c3c016" providerId="ADAL" clId="{57021552-5B97-4DC8-9350-900820EB57BA}" dt="2025-02-08T15:58:19.717" v="3340" actId="20577"/>
          <ac:spMkLst>
            <pc:docMk/>
            <pc:sldMk cId="1486378573" sldId="395"/>
            <ac:spMk id="5" creationId="{17122347-CE2B-6CE7-D151-8F7CF59D87CC}"/>
          </ac:spMkLst>
        </pc:spChg>
        <pc:spChg chg="add mod">
          <ac:chgData name="Hakola Antti" userId="65992f85-13c6-4cb4-8e3e-57db52c3c016" providerId="ADAL" clId="{57021552-5B97-4DC8-9350-900820EB57BA}" dt="2025-02-12T08:25:50.111" v="7961" actId="20578"/>
          <ac:spMkLst>
            <pc:docMk/>
            <pc:sldMk cId="1486378573" sldId="395"/>
            <ac:spMk id="6" creationId="{955D3968-1DBF-3374-30A0-652DAAE956AA}"/>
          </ac:spMkLst>
        </pc:spChg>
      </pc:sldChg>
      <pc:sldChg chg="addSp delSp modSp new mod">
        <pc:chgData name="Hakola Antti" userId="65992f85-13c6-4cb4-8e3e-57db52c3c016" providerId="ADAL" clId="{57021552-5B97-4DC8-9350-900820EB57BA}" dt="2025-02-09T14:08:32.410" v="5436" actId="21"/>
        <pc:sldMkLst>
          <pc:docMk/>
          <pc:sldMk cId="3858273055" sldId="396"/>
        </pc:sldMkLst>
        <pc:spChg chg="add mod">
          <ac:chgData name="Hakola Antti" userId="65992f85-13c6-4cb4-8e3e-57db52c3c016" providerId="ADAL" clId="{57021552-5B97-4DC8-9350-900820EB57BA}" dt="2025-02-08T15:58:29.741" v="3344" actId="20577"/>
          <ac:spMkLst>
            <pc:docMk/>
            <pc:sldMk cId="3858273055" sldId="396"/>
            <ac:spMk id="5" creationId="{9FF79339-63E1-575F-5AF2-D9FA649D1AA0}"/>
          </ac:spMkLst>
        </pc:spChg>
        <pc:spChg chg="add mod">
          <ac:chgData name="Hakola Antti" userId="65992f85-13c6-4cb4-8e3e-57db52c3c016" providerId="ADAL" clId="{57021552-5B97-4DC8-9350-900820EB57BA}" dt="2025-02-09T14:08:32.410" v="5436" actId="21"/>
          <ac:spMkLst>
            <pc:docMk/>
            <pc:sldMk cId="3858273055" sldId="396"/>
            <ac:spMk id="6" creationId="{91AEE068-90B3-F87F-DD6A-E62DAF60FB1D}"/>
          </ac:spMkLst>
        </pc:spChg>
      </pc:sldChg>
      <pc:sldChg chg="addSp modSp new mod">
        <pc:chgData name="Hakola Antti" userId="65992f85-13c6-4cb4-8e3e-57db52c3c016" providerId="ADAL" clId="{57021552-5B97-4DC8-9350-900820EB57BA}" dt="2025-02-11T13:48:49.492" v="7691" actId="20577"/>
        <pc:sldMkLst>
          <pc:docMk/>
          <pc:sldMk cId="3839410634" sldId="397"/>
        </pc:sldMkLst>
        <pc:spChg chg="mod">
          <ac:chgData name="Hakola Antti" userId="65992f85-13c6-4cb4-8e3e-57db52c3c016" providerId="ADAL" clId="{57021552-5B97-4DC8-9350-900820EB57BA}" dt="2025-02-08T16:05:10.464" v="4018" actId="20577"/>
          <ac:spMkLst>
            <pc:docMk/>
            <pc:sldMk cId="3839410634" sldId="397"/>
            <ac:spMk id="2" creationId="{A71A1868-F6FE-271D-FFB9-51184590565A}"/>
          </ac:spMkLst>
        </pc:spChg>
        <pc:spChg chg="add mod">
          <ac:chgData name="Hakola Antti" userId="65992f85-13c6-4cb4-8e3e-57db52c3c016" providerId="ADAL" clId="{57021552-5B97-4DC8-9350-900820EB57BA}" dt="2025-02-11T13:48:49.492" v="7691" actId="20577"/>
          <ac:spMkLst>
            <pc:docMk/>
            <pc:sldMk cId="3839410634" sldId="397"/>
            <ac:spMk id="5" creationId="{F856B336-66B6-F848-4BF1-7B6E130B6104}"/>
          </ac:spMkLst>
        </pc:spChg>
        <pc:picChg chg="add mod">
          <ac:chgData name="Hakola Antti" userId="65992f85-13c6-4cb4-8e3e-57db52c3c016" providerId="ADAL" clId="{57021552-5B97-4DC8-9350-900820EB57BA}" dt="2025-02-11T13:18:50.740" v="7688"/>
          <ac:picMkLst>
            <pc:docMk/>
            <pc:sldMk cId="3839410634" sldId="397"/>
            <ac:picMk id="6" creationId="{ABCA90EE-45CD-F7CF-E747-15A1AEE0CA51}"/>
          </ac:picMkLst>
        </pc:picChg>
      </pc:sldChg>
      <pc:sldChg chg="addSp delSp modSp new mod">
        <pc:chgData name="Hakola Antti" userId="65992f85-13c6-4cb4-8e3e-57db52c3c016" providerId="ADAL" clId="{57021552-5B97-4DC8-9350-900820EB57BA}" dt="2025-02-08T16:24:13.279" v="5237" actId="113"/>
        <pc:sldMkLst>
          <pc:docMk/>
          <pc:sldMk cId="1970398320" sldId="398"/>
        </pc:sldMkLst>
        <pc:spChg chg="add mod">
          <ac:chgData name="Hakola Antti" userId="65992f85-13c6-4cb4-8e3e-57db52c3c016" providerId="ADAL" clId="{57021552-5B97-4DC8-9350-900820EB57BA}" dt="2025-02-08T16:20:10.426" v="4866" actId="20577"/>
          <ac:spMkLst>
            <pc:docMk/>
            <pc:sldMk cId="1970398320" sldId="398"/>
            <ac:spMk id="5" creationId="{354C0642-66E8-E864-0C28-7EDD333B7E2D}"/>
          </ac:spMkLst>
        </pc:spChg>
        <pc:spChg chg="add mod">
          <ac:chgData name="Hakola Antti" userId="65992f85-13c6-4cb4-8e3e-57db52c3c016" providerId="ADAL" clId="{57021552-5B97-4DC8-9350-900820EB57BA}" dt="2025-02-08T16:24:13.279" v="5237" actId="113"/>
          <ac:spMkLst>
            <pc:docMk/>
            <pc:sldMk cId="1970398320" sldId="398"/>
            <ac:spMk id="6" creationId="{E5A55AEE-C553-DE72-EC19-307E1C662B71}"/>
          </ac:spMkLst>
        </pc:spChg>
      </pc:sldChg>
      <pc:sldChg chg="addSp delSp modSp new mod">
        <pc:chgData name="Hakola Antti" userId="65992f85-13c6-4cb4-8e3e-57db52c3c016" providerId="ADAL" clId="{57021552-5B97-4DC8-9350-900820EB57BA}" dt="2025-02-08T16:27:20.546" v="5261" actId="20577"/>
        <pc:sldMkLst>
          <pc:docMk/>
          <pc:sldMk cId="174147367" sldId="399"/>
        </pc:sldMkLst>
        <pc:spChg chg="add mod">
          <ac:chgData name="Hakola Antti" userId="65992f85-13c6-4cb4-8e3e-57db52c3c016" providerId="ADAL" clId="{57021552-5B97-4DC8-9350-900820EB57BA}" dt="2025-02-08T16:24:39.694" v="5241" actId="20577"/>
          <ac:spMkLst>
            <pc:docMk/>
            <pc:sldMk cId="174147367" sldId="399"/>
            <ac:spMk id="5" creationId="{59A3654E-9729-792F-5A20-9509120A5D08}"/>
          </ac:spMkLst>
        </pc:spChg>
        <pc:graphicFrameChg chg="add mod modGraphic">
          <ac:chgData name="Hakola Antti" userId="65992f85-13c6-4cb4-8e3e-57db52c3c016" providerId="ADAL" clId="{57021552-5B97-4DC8-9350-900820EB57BA}" dt="2025-02-08T16:27:20.546" v="5261" actId="20577"/>
          <ac:graphicFrameMkLst>
            <pc:docMk/>
            <pc:sldMk cId="174147367" sldId="399"/>
            <ac:graphicFrameMk id="6" creationId="{F742D5D8-2837-5523-AF81-525603C32DA4}"/>
          </ac:graphicFrameMkLst>
        </pc:graphicFrameChg>
      </pc:sldChg>
      <pc:sldChg chg="addSp delSp modSp new mod">
        <pc:chgData name="Hakola Antti" userId="65992f85-13c6-4cb4-8e3e-57db52c3c016" providerId="ADAL" clId="{57021552-5B97-4DC8-9350-900820EB57BA}" dt="2025-02-09T14:09:09.425" v="5444" actId="113"/>
        <pc:sldMkLst>
          <pc:docMk/>
          <pc:sldMk cId="3317130340" sldId="400"/>
        </pc:sldMkLst>
        <pc:spChg chg="add mod">
          <ac:chgData name="Hakola Antti" userId="65992f85-13c6-4cb4-8e3e-57db52c3c016" providerId="ADAL" clId="{57021552-5B97-4DC8-9350-900820EB57BA}" dt="2025-02-08T16:28:21.796" v="5266"/>
          <ac:spMkLst>
            <pc:docMk/>
            <pc:sldMk cId="3317130340" sldId="400"/>
            <ac:spMk id="5" creationId="{0716690C-A5D8-07AB-234A-54D67DD37E6D}"/>
          </ac:spMkLst>
        </pc:spChg>
        <pc:spChg chg="add mod">
          <ac:chgData name="Hakola Antti" userId="65992f85-13c6-4cb4-8e3e-57db52c3c016" providerId="ADAL" clId="{57021552-5B97-4DC8-9350-900820EB57BA}" dt="2025-02-09T14:09:09.425" v="5444" actId="113"/>
          <ac:spMkLst>
            <pc:docMk/>
            <pc:sldMk cId="3317130340" sldId="400"/>
            <ac:spMk id="6" creationId="{63FE1F1F-C4DC-E116-CDDC-F555D811864E}"/>
          </ac:spMkLst>
        </pc:spChg>
      </pc:sldChg>
      <pc:sldChg chg="addSp delSp modSp new mod">
        <pc:chgData name="Hakola Antti" userId="65992f85-13c6-4cb4-8e3e-57db52c3c016" providerId="ADAL" clId="{57021552-5B97-4DC8-9350-900820EB57BA}" dt="2025-02-09T14:13:23.648" v="5767" actId="6549"/>
        <pc:sldMkLst>
          <pc:docMk/>
          <pc:sldMk cId="285048518" sldId="401"/>
        </pc:sldMkLst>
        <pc:spChg chg="add mod">
          <ac:chgData name="Hakola Antti" userId="65992f85-13c6-4cb4-8e3e-57db52c3c016" providerId="ADAL" clId="{57021552-5B97-4DC8-9350-900820EB57BA}" dt="2025-02-08T16:28:54.490" v="5300" actId="20577"/>
          <ac:spMkLst>
            <pc:docMk/>
            <pc:sldMk cId="285048518" sldId="401"/>
            <ac:spMk id="5" creationId="{85F095F4-401A-C944-34A0-2E83E1216497}"/>
          </ac:spMkLst>
        </pc:spChg>
        <pc:spChg chg="add mod">
          <ac:chgData name="Hakola Antti" userId="65992f85-13c6-4cb4-8e3e-57db52c3c016" providerId="ADAL" clId="{57021552-5B97-4DC8-9350-900820EB57BA}" dt="2025-02-09T14:13:23.648" v="5767" actId="6549"/>
          <ac:spMkLst>
            <pc:docMk/>
            <pc:sldMk cId="285048518" sldId="401"/>
            <ac:spMk id="6" creationId="{15C80AB8-F8BB-5304-9608-B8FA7BA7AC5D}"/>
          </ac:spMkLst>
        </pc:spChg>
      </pc:sldChg>
      <pc:sldChg chg="addSp delSp modSp new mod">
        <pc:chgData name="Hakola Antti" userId="65992f85-13c6-4cb4-8e3e-57db52c3c016" providerId="ADAL" clId="{57021552-5B97-4DC8-9350-900820EB57BA}" dt="2025-02-09T14:18:00.778" v="5825" actId="20577"/>
        <pc:sldMkLst>
          <pc:docMk/>
          <pc:sldMk cId="3942028390" sldId="402"/>
        </pc:sldMkLst>
        <pc:spChg chg="add mod">
          <ac:chgData name="Hakola Antti" userId="65992f85-13c6-4cb4-8e3e-57db52c3c016" providerId="ADAL" clId="{57021552-5B97-4DC8-9350-900820EB57BA}" dt="2025-02-09T14:14:34.087" v="5787" actId="20577"/>
          <ac:spMkLst>
            <pc:docMk/>
            <pc:sldMk cId="3942028390" sldId="402"/>
            <ac:spMk id="5" creationId="{4E0D5856-574B-2F27-C145-8CF35F82F77B}"/>
          </ac:spMkLst>
        </pc:spChg>
        <pc:graphicFrameChg chg="add mod modGraphic">
          <ac:chgData name="Hakola Antti" userId="65992f85-13c6-4cb4-8e3e-57db52c3c016" providerId="ADAL" clId="{57021552-5B97-4DC8-9350-900820EB57BA}" dt="2025-02-09T14:18:00.778" v="5825" actId="20577"/>
          <ac:graphicFrameMkLst>
            <pc:docMk/>
            <pc:sldMk cId="3942028390" sldId="402"/>
            <ac:graphicFrameMk id="6" creationId="{655E06AB-8614-D627-46F5-0143773D55AC}"/>
          </ac:graphicFrameMkLst>
        </pc:graphicFrameChg>
      </pc:sldChg>
      <pc:sldChg chg="addSp delSp modSp new mod">
        <pc:chgData name="Hakola Antti" userId="65992f85-13c6-4cb4-8e3e-57db52c3c016" providerId="ADAL" clId="{57021552-5B97-4DC8-9350-900820EB57BA}" dt="2025-02-09T14:25:32.506" v="5875" actId="1076"/>
        <pc:sldMkLst>
          <pc:docMk/>
          <pc:sldMk cId="2555385812" sldId="403"/>
        </pc:sldMkLst>
        <pc:spChg chg="add mod">
          <ac:chgData name="Hakola Antti" userId="65992f85-13c6-4cb4-8e3e-57db52c3c016" providerId="ADAL" clId="{57021552-5B97-4DC8-9350-900820EB57BA}" dt="2025-02-09T14:18:40.793" v="5830"/>
          <ac:spMkLst>
            <pc:docMk/>
            <pc:sldMk cId="2555385812" sldId="403"/>
            <ac:spMk id="5" creationId="{0746D4F8-D093-590B-0568-C0DCD0781C87}"/>
          </ac:spMkLst>
        </pc:spChg>
        <pc:spChg chg="add mod">
          <ac:chgData name="Hakola Antti" userId="65992f85-13c6-4cb4-8e3e-57db52c3c016" providerId="ADAL" clId="{57021552-5B97-4DC8-9350-900820EB57BA}" dt="2025-02-09T14:25:10.605" v="5873" actId="113"/>
          <ac:spMkLst>
            <pc:docMk/>
            <pc:sldMk cId="2555385812" sldId="403"/>
            <ac:spMk id="6" creationId="{2BD7E920-AB8A-5B6E-47A6-565525DA5F76}"/>
          </ac:spMkLst>
        </pc:spChg>
        <pc:spChg chg="mod">
          <ac:chgData name="Hakola Antti" userId="65992f85-13c6-4cb4-8e3e-57db52c3c016" providerId="ADAL" clId="{57021552-5B97-4DC8-9350-900820EB57BA}" dt="2025-02-09T14:25:27.124" v="5874"/>
          <ac:spMkLst>
            <pc:docMk/>
            <pc:sldMk cId="2555385812" sldId="403"/>
            <ac:spMk id="13" creationId="{16A54A9C-AD50-48A7-6CFA-B443D4DF049C}"/>
          </ac:spMkLst>
        </pc:spChg>
        <pc:spChg chg="add mod">
          <ac:chgData name="Hakola Antti" userId="65992f85-13c6-4cb4-8e3e-57db52c3c016" providerId="ADAL" clId="{57021552-5B97-4DC8-9350-900820EB57BA}" dt="2025-02-09T14:25:32.506" v="5875" actId="1076"/>
          <ac:spMkLst>
            <pc:docMk/>
            <pc:sldMk cId="2555385812" sldId="403"/>
            <ac:spMk id="15" creationId="{492B68BC-B22A-79F3-DF25-AF741750F051}"/>
          </ac:spMkLst>
        </pc:spChg>
        <pc:spChg chg="add mod">
          <ac:chgData name="Hakola Antti" userId="65992f85-13c6-4cb4-8e3e-57db52c3c016" providerId="ADAL" clId="{57021552-5B97-4DC8-9350-900820EB57BA}" dt="2025-02-09T14:25:32.506" v="5875" actId="1076"/>
          <ac:spMkLst>
            <pc:docMk/>
            <pc:sldMk cId="2555385812" sldId="403"/>
            <ac:spMk id="16" creationId="{9BC79A79-2262-B380-A71F-ED7526CBD2B1}"/>
          </ac:spMkLst>
        </pc:spChg>
        <pc:spChg chg="add mod">
          <ac:chgData name="Hakola Antti" userId="65992f85-13c6-4cb4-8e3e-57db52c3c016" providerId="ADAL" clId="{57021552-5B97-4DC8-9350-900820EB57BA}" dt="2025-02-09T14:25:32.506" v="5875" actId="1076"/>
          <ac:spMkLst>
            <pc:docMk/>
            <pc:sldMk cId="2555385812" sldId="403"/>
            <ac:spMk id="17" creationId="{CE1B1B58-5C16-23E7-39CF-860ACE691824}"/>
          </ac:spMkLst>
        </pc:spChg>
        <pc:spChg chg="add mod">
          <ac:chgData name="Hakola Antti" userId="65992f85-13c6-4cb4-8e3e-57db52c3c016" providerId="ADAL" clId="{57021552-5B97-4DC8-9350-900820EB57BA}" dt="2025-02-09T14:25:32.506" v="5875" actId="1076"/>
          <ac:spMkLst>
            <pc:docMk/>
            <pc:sldMk cId="2555385812" sldId="403"/>
            <ac:spMk id="18" creationId="{43349AB8-2F7F-09A9-CDBD-59CFB4BBDE3E}"/>
          </ac:spMkLst>
        </pc:spChg>
        <pc:grpChg chg="mod">
          <ac:chgData name="Hakola Antti" userId="65992f85-13c6-4cb4-8e3e-57db52c3c016" providerId="ADAL" clId="{57021552-5B97-4DC8-9350-900820EB57BA}" dt="2025-02-09T14:25:32.506" v="5875" actId="1076"/>
          <ac:grpSpMkLst>
            <pc:docMk/>
            <pc:sldMk cId="2555385812" sldId="403"/>
            <ac:grpSpMk id="10" creationId="{93A2B79B-709C-4363-FD31-54C4D111C0E3}"/>
          </ac:grpSpMkLst>
        </pc:grpChg>
        <pc:picChg chg="add mod">
          <ac:chgData name="Hakola Antti" userId="65992f85-13c6-4cb4-8e3e-57db52c3c016" providerId="ADAL" clId="{57021552-5B97-4DC8-9350-900820EB57BA}" dt="2025-02-09T14:25:32.506" v="5875" actId="1076"/>
          <ac:picMkLst>
            <pc:docMk/>
            <pc:sldMk cId="2555385812" sldId="403"/>
            <ac:picMk id="7" creationId="{9249CA9A-4E26-5E53-8453-24E24623797C}"/>
          </ac:picMkLst>
        </pc:picChg>
        <pc:picChg chg="add mod">
          <ac:chgData name="Hakola Antti" userId="65992f85-13c6-4cb4-8e3e-57db52c3c016" providerId="ADAL" clId="{57021552-5B97-4DC8-9350-900820EB57BA}" dt="2025-02-09T14:25:32.506" v="5875" actId="1076"/>
          <ac:picMkLst>
            <pc:docMk/>
            <pc:sldMk cId="2555385812" sldId="403"/>
            <ac:picMk id="8" creationId="{03C0FA17-8168-207F-E5FC-D2D8DAC11332}"/>
          </ac:picMkLst>
        </pc:picChg>
        <pc:picChg chg="add mod">
          <ac:chgData name="Hakola Antti" userId="65992f85-13c6-4cb4-8e3e-57db52c3c016" providerId="ADAL" clId="{57021552-5B97-4DC8-9350-900820EB57BA}" dt="2025-02-09T14:25:32.506" v="5875" actId="1076"/>
          <ac:picMkLst>
            <pc:docMk/>
            <pc:sldMk cId="2555385812" sldId="403"/>
            <ac:picMk id="9" creationId="{25486FD9-1EDE-9C32-3A24-5A9ECD52E03A}"/>
          </ac:picMkLst>
        </pc:picChg>
        <pc:picChg chg="mod">
          <ac:chgData name="Hakola Antti" userId="65992f85-13c6-4cb4-8e3e-57db52c3c016" providerId="ADAL" clId="{57021552-5B97-4DC8-9350-900820EB57BA}" dt="2025-02-09T14:25:27.124" v="5874"/>
          <ac:picMkLst>
            <pc:docMk/>
            <pc:sldMk cId="2555385812" sldId="403"/>
            <ac:picMk id="11" creationId="{90865C8A-7BB3-1FE4-E5E7-349B001A2F89}"/>
          </ac:picMkLst>
        </pc:picChg>
        <pc:picChg chg="mod">
          <ac:chgData name="Hakola Antti" userId="65992f85-13c6-4cb4-8e3e-57db52c3c016" providerId="ADAL" clId="{57021552-5B97-4DC8-9350-900820EB57BA}" dt="2025-02-09T14:25:27.124" v="5874"/>
          <ac:picMkLst>
            <pc:docMk/>
            <pc:sldMk cId="2555385812" sldId="403"/>
            <ac:picMk id="12" creationId="{DC96FDA2-89E9-BB3E-8817-B58952464BA4}"/>
          </ac:picMkLst>
        </pc:picChg>
      </pc:sldChg>
      <pc:sldChg chg="addSp delSp modSp new mod">
        <pc:chgData name="Hakola Antti" userId="65992f85-13c6-4cb4-8e3e-57db52c3c016" providerId="ADAL" clId="{57021552-5B97-4DC8-9350-900820EB57BA}" dt="2025-02-09T14:42:13.466" v="6128" actId="21"/>
        <pc:sldMkLst>
          <pc:docMk/>
          <pc:sldMk cId="2024290971" sldId="404"/>
        </pc:sldMkLst>
        <pc:spChg chg="add mod">
          <ac:chgData name="Hakola Antti" userId="65992f85-13c6-4cb4-8e3e-57db52c3c016" providerId="ADAL" clId="{57021552-5B97-4DC8-9350-900820EB57BA}" dt="2025-02-09T14:25:55.939" v="5878"/>
          <ac:spMkLst>
            <pc:docMk/>
            <pc:sldMk cId="2024290971" sldId="404"/>
            <ac:spMk id="5" creationId="{2A5B0334-2144-F520-1056-EB6AC1A9AB92}"/>
          </ac:spMkLst>
        </pc:spChg>
        <pc:spChg chg="add mod">
          <ac:chgData name="Hakola Antti" userId="65992f85-13c6-4cb4-8e3e-57db52c3c016" providerId="ADAL" clId="{57021552-5B97-4DC8-9350-900820EB57BA}" dt="2025-02-09T14:42:13.466" v="6128" actId="21"/>
          <ac:spMkLst>
            <pc:docMk/>
            <pc:sldMk cId="2024290971" sldId="404"/>
            <ac:spMk id="6" creationId="{A41761B8-7880-47A1-A160-D0CF9DA57758}"/>
          </ac:spMkLst>
        </pc:spChg>
      </pc:sldChg>
      <pc:sldChg chg="addSp delSp modSp new mod">
        <pc:chgData name="Hakola Antti" userId="65992f85-13c6-4cb4-8e3e-57db52c3c016" providerId="ADAL" clId="{57021552-5B97-4DC8-9350-900820EB57BA}" dt="2025-02-09T14:37:29.618" v="6111" actId="12"/>
        <pc:sldMkLst>
          <pc:docMk/>
          <pc:sldMk cId="3336058156" sldId="405"/>
        </pc:sldMkLst>
        <pc:spChg chg="add mod">
          <ac:chgData name="Hakola Antti" userId="65992f85-13c6-4cb4-8e3e-57db52c3c016" providerId="ADAL" clId="{57021552-5B97-4DC8-9350-900820EB57BA}" dt="2025-02-09T14:35:26.361" v="6062" actId="20577"/>
          <ac:spMkLst>
            <pc:docMk/>
            <pc:sldMk cId="3336058156" sldId="405"/>
            <ac:spMk id="5" creationId="{D9ECF6C7-AFD7-A0FA-6D77-5D93940C780E}"/>
          </ac:spMkLst>
        </pc:spChg>
        <pc:spChg chg="add mod">
          <ac:chgData name="Hakola Antti" userId="65992f85-13c6-4cb4-8e3e-57db52c3c016" providerId="ADAL" clId="{57021552-5B97-4DC8-9350-900820EB57BA}" dt="2025-02-09T14:37:29.618" v="6111" actId="12"/>
          <ac:spMkLst>
            <pc:docMk/>
            <pc:sldMk cId="3336058156" sldId="405"/>
            <ac:spMk id="6" creationId="{DEC77117-0037-8415-F39B-28E62109C4FA}"/>
          </ac:spMkLst>
        </pc:spChg>
      </pc:sldChg>
      <pc:sldChg chg="addSp delSp modSp new mod">
        <pc:chgData name="Hakola Antti" userId="65992f85-13c6-4cb4-8e3e-57db52c3c016" providerId="ADAL" clId="{57021552-5B97-4DC8-9350-900820EB57BA}" dt="2025-02-09T14:42:42.173" v="6135" actId="113"/>
        <pc:sldMkLst>
          <pc:docMk/>
          <pc:sldMk cId="1398672942" sldId="406"/>
        </pc:sldMkLst>
        <pc:spChg chg="add mod">
          <ac:chgData name="Hakola Antti" userId="65992f85-13c6-4cb4-8e3e-57db52c3c016" providerId="ADAL" clId="{57021552-5B97-4DC8-9350-900820EB57BA}" dt="2025-02-09T14:40:11.480" v="6114"/>
          <ac:spMkLst>
            <pc:docMk/>
            <pc:sldMk cId="1398672942" sldId="406"/>
            <ac:spMk id="5" creationId="{3C4160AA-0EEB-B97E-90B0-9D6B18F8105E}"/>
          </ac:spMkLst>
        </pc:spChg>
        <pc:spChg chg="add mod">
          <ac:chgData name="Hakola Antti" userId="65992f85-13c6-4cb4-8e3e-57db52c3c016" providerId="ADAL" clId="{57021552-5B97-4DC8-9350-900820EB57BA}" dt="2025-02-09T14:42:42.173" v="6135" actId="113"/>
          <ac:spMkLst>
            <pc:docMk/>
            <pc:sldMk cId="1398672942" sldId="406"/>
            <ac:spMk id="6" creationId="{6FC869C7-87CE-9C0A-030C-BACCF0298BD2}"/>
          </ac:spMkLst>
        </pc:spChg>
      </pc:sldChg>
      <pc:sldChg chg="addSp delSp modSp new mod">
        <pc:chgData name="Hakola Antti" userId="65992f85-13c6-4cb4-8e3e-57db52c3c016" providerId="ADAL" clId="{57021552-5B97-4DC8-9350-900820EB57BA}" dt="2025-02-12T09:26:48.190" v="8076" actId="20577"/>
        <pc:sldMkLst>
          <pc:docMk/>
          <pc:sldMk cId="3488746993" sldId="407"/>
        </pc:sldMkLst>
        <pc:spChg chg="add mod">
          <ac:chgData name="Hakola Antti" userId="65992f85-13c6-4cb4-8e3e-57db52c3c016" providerId="ADAL" clId="{57021552-5B97-4DC8-9350-900820EB57BA}" dt="2025-02-09T14:43:00.606" v="6139"/>
          <ac:spMkLst>
            <pc:docMk/>
            <pc:sldMk cId="3488746993" sldId="407"/>
            <ac:spMk id="5" creationId="{A519AC1B-A9EB-B255-1179-6200EA6F760C}"/>
          </ac:spMkLst>
        </pc:spChg>
        <pc:spChg chg="add mod">
          <ac:chgData name="Hakola Antti" userId="65992f85-13c6-4cb4-8e3e-57db52c3c016" providerId="ADAL" clId="{57021552-5B97-4DC8-9350-900820EB57BA}" dt="2025-02-12T09:26:48.190" v="8076" actId="20577"/>
          <ac:spMkLst>
            <pc:docMk/>
            <pc:sldMk cId="3488746993" sldId="407"/>
            <ac:spMk id="6" creationId="{BF97C06E-5A88-A487-0824-0DF4E90DF9B4}"/>
          </ac:spMkLst>
        </pc:spChg>
      </pc:sldChg>
      <pc:sldChg chg="addSp delSp modSp new mod">
        <pc:chgData name="Hakola Antti" userId="65992f85-13c6-4cb4-8e3e-57db52c3c016" providerId="ADAL" clId="{57021552-5B97-4DC8-9350-900820EB57BA}" dt="2025-02-09T14:57:11.115" v="6699" actId="207"/>
        <pc:sldMkLst>
          <pc:docMk/>
          <pc:sldMk cId="3522397113" sldId="408"/>
        </pc:sldMkLst>
        <pc:spChg chg="add mod">
          <ac:chgData name="Hakola Antti" userId="65992f85-13c6-4cb4-8e3e-57db52c3c016" providerId="ADAL" clId="{57021552-5B97-4DC8-9350-900820EB57BA}" dt="2025-02-09T14:54:04.595" v="6654" actId="20577"/>
          <ac:spMkLst>
            <pc:docMk/>
            <pc:sldMk cId="3522397113" sldId="408"/>
            <ac:spMk id="5" creationId="{A68E2E7E-7DE1-0217-F6B2-DC681E756730}"/>
          </ac:spMkLst>
        </pc:spChg>
        <pc:graphicFrameChg chg="add mod modGraphic">
          <ac:chgData name="Hakola Antti" userId="65992f85-13c6-4cb4-8e3e-57db52c3c016" providerId="ADAL" clId="{57021552-5B97-4DC8-9350-900820EB57BA}" dt="2025-02-09T14:57:11.115" v="6699" actId="207"/>
          <ac:graphicFrameMkLst>
            <pc:docMk/>
            <pc:sldMk cId="3522397113" sldId="408"/>
            <ac:graphicFrameMk id="6" creationId="{6972DE5A-4B08-5430-6223-7812B6B62676}"/>
          </ac:graphicFrameMkLst>
        </pc:graphicFrameChg>
      </pc:sldChg>
      <pc:sldChg chg="addSp delSp modSp new mod">
        <pc:chgData name="Hakola Antti" userId="65992f85-13c6-4cb4-8e3e-57db52c3c016" providerId="ADAL" clId="{57021552-5B97-4DC8-9350-900820EB57BA}" dt="2025-02-11T14:21:56.818" v="7748" actId="1035"/>
        <pc:sldMkLst>
          <pc:docMk/>
          <pc:sldMk cId="1596843992" sldId="409"/>
        </pc:sldMkLst>
        <pc:spChg chg="add mod">
          <ac:chgData name="Hakola Antti" userId="65992f85-13c6-4cb4-8e3e-57db52c3c016" providerId="ADAL" clId="{57021552-5B97-4DC8-9350-900820EB57BA}" dt="2025-02-10T19:17:40.849" v="6731" actId="20577"/>
          <ac:spMkLst>
            <pc:docMk/>
            <pc:sldMk cId="1596843992" sldId="409"/>
            <ac:spMk id="5" creationId="{855075ED-50A4-B68D-DDC0-F47706B69174}"/>
          </ac:spMkLst>
        </pc:spChg>
        <pc:spChg chg="add mod">
          <ac:chgData name="Hakola Antti" userId="65992f85-13c6-4cb4-8e3e-57db52c3c016" providerId="ADAL" clId="{57021552-5B97-4DC8-9350-900820EB57BA}" dt="2025-02-11T14:21:56.818" v="7748" actId="1035"/>
          <ac:spMkLst>
            <pc:docMk/>
            <pc:sldMk cId="1596843992" sldId="409"/>
            <ac:spMk id="6" creationId="{584FE3CD-EF32-7325-716E-D14A4958C2DA}"/>
          </ac:spMkLst>
        </pc:spChg>
        <pc:spChg chg="add mod">
          <ac:chgData name="Hakola Antti" userId="65992f85-13c6-4cb4-8e3e-57db52c3c016" providerId="ADAL" clId="{57021552-5B97-4DC8-9350-900820EB57BA}" dt="2025-02-11T13:54:36.165" v="7711" actId="1076"/>
          <ac:spMkLst>
            <pc:docMk/>
            <pc:sldMk cId="1596843992" sldId="409"/>
            <ac:spMk id="7" creationId="{5FC62324-179C-5D32-4D75-220078A31879}"/>
          </ac:spMkLst>
        </pc:spChg>
        <pc:spChg chg="add mod">
          <ac:chgData name="Hakola Antti" userId="65992f85-13c6-4cb4-8e3e-57db52c3c016" providerId="ADAL" clId="{57021552-5B97-4DC8-9350-900820EB57BA}" dt="2025-02-10T19:24:33.717" v="6993" actId="1076"/>
          <ac:spMkLst>
            <pc:docMk/>
            <pc:sldMk cId="1596843992" sldId="409"/>
            <ac:spMk id="8" creationId="{250A7C96-0F21-736C-42B7-9A3874FDC452}"/>
          </ac:spMkLst>
        </pc:spChg>
        <pc:spChg chg="add mod">
          <ac:chgData name="Hakola Antti" userId="65992f85-13c6-4cb4-8e3e-57db52c3c016" providerId="ADAL" clId="{57021552-5B97-4DC8-9350-900820EB57BA}" dt="2025-02-11T13:54:40.378" v="7712" actId="1076"/>
          <ac:spMkLst>
            <pc:docMk/>
            <pc:sldMk cId="1596843992" sldId="409"/>
            <ac:spMk id="11" creationId="{F5B20134-CF08-E1F3-039F-0F34C9A82CAA}"/>
          </ac:spMkLst>
        </pc:spChg>
        <pc:spChg chg="add mod">
          <ac:chgData name="Hakola Antti" userId="65992f85-13c6-4cb4-8e3e-57db52c3c016" providerId="ADAL" clId="{57021552-5B97-4DC8-9350-900820EB57BA}" dt="2025-02-11T05:32:03.439" v="7296" actId="1076"/>
          <ac:spMkLst>
            <pc:docMk/>
            <pc:sldMk cId="1596843992" sldId="409"/>
            <ac:spMk id="12" creationId="{033A77E2-CE5C-D7A9-2EBC-D811F04D4B8F}"/>
          </ac:spMkLst>
        </pc:spChg>
        <pc:spChg chg="add mod">
          <ac:chgData name="Hakola Antti" userId="65992f85-13c6-4cb4-8e3e-57db52c3c016" providerId="ADAL" clId="{57021552-5B97-4DC8-9350-900820EB57BA}" dt="2025-02-11T05:32:06.845" v="7297" actId="1076"/>
          <ac:spMkLst>
            <pc:docMk/>
            <pc:sldMk cId="1596843992" sldId="409"/>
            <ac:spMk id="13" creationId="{D64CA92A-541B-A3EF-A712-B0BA5056BE96}"/>
          </ac:spMkLst>
        </pc:spChg>
        <pc:picChg chg="add mod">
          <ac:chgData name="Hakola Antti" userId="65992f85-13c6-4cb4-8e3e-57db52c3c016" providerId="ADAL" clId="{57021552-5B97-4DC8-9350-900820EB57BA}" dt="2025-02-11T05:31:44.013" v="7293" actId="1076"/>
          <ac:picMkLst>
            <pc:docMk/>
            <pc:sldMk cId="1596843992" sldId="409"/>
            <ac:picMk id="14" creationId="{4BBDD43F-CF05-C2F8-601F-95538154CE9A}"/>
          </ac:picMkLst>
        </pc:picChg>
      </pc:sldChg>
      <pc:sldChg chg="addSp delSp modSp new mod">
        <pc:chgData name="Hakola Antti" userId="65992f85-13c6-4cb4-8e3e-57db52c3c016" providerId="ADAL" clId="{57021552-5B97-4DC8-9350-900820EB57BA}" dt="2025-02-12T09:34:57.986" v="8079" actId="20577"/>
        <pc:sldMkLst>
          <pc:docMk/>
          <pc:sldMk cId="3725172891" sldId="410"/>
        </pc:sldMkLst>
        <pc:spChg chg="add mod">
          <ac:chgData name="Hakola Antti" userId="65992f85-13c6-4cb4-8e3e-57db52c3c016" providerId="ADAL" clId="{57021552-5B97-4DC8-9350-900820EB57BA}" dt="2025-02-11T15:36:24.565" v="7925" actId="1076"/>
          <ac:spMkLst>
            <pc:docMk/>
            <pc:sldMk cId="3725172891" sldId="410"/>
            <ac:spMk id="2" creationId="{3DAAF5D0-3E71-8A83-0298-390DA6B00007}"/>
          </ac:spMkLst>
        </pc:spChg>
        <pc:spChg chg="add mod">
          <ac:chgData name="Hakola Antti" userId="65992f85-13c6-4cb4-8e3e-57db52c3c016" providerId="ADAL" clId="{57021552-5B97-4DC8-9350-900820EB57BA}" dt="2025-02-10T19:26:37.071" v="7011" actId="20577"/>
          <ac:spMkLst>
            <pc:docMk/>
            <pc:sldMk cId="3725172891" sldId="410"/>
            <ac:spMk id="5" creationId="{F00B3040-1886-82B8-C64D-307962BBCBE3}"/>
          </ac:spMkLst>
        </pc:spChg>
        <pc:spChg chg="add mod">
          <ac:chgData name="Hakola Antti" userId="65992f85-13c6-4cb4-8e3e-57db52c3c016" providerId="ADAL" clId="{57021552-5B97-4DC8-9350-900820EB57BA}" dt="2025-02-12T09:34:57.986" v="8079" actId="20577"/>
          <ac:spMkLst>
            <pc:docMk/>
            <pc:sldMk cId="3725172891" sldId="410"/>
            <ac:spMk id="6" creationId="{1B650A73-E905-A534-DA07-67E315D42A9B}"/>
          </ac:spMkLst>
        </pc:spChg>
      </pc:sldChg>
      <pc:sldChg chg="addSp delSp modSp new mod">
        <pc:chgData name="Hakola Antti" userId="65992f85-13c6-4cb4-8e3e-57db52c3c016" providerId="ADAL" clId="{57021552-5B97-4DC8-9350-900820EB57BA}" dt="2025-02-11T15:35:32.303" v="7758" actId="6549"/>
        <pc:sldMkLst>
          <pc:docMk/>
          <pc:sldMk cId="1345743267" sldId="411"/>
        </pc:sldMkLst>
        <pc:spChg chg="add mod">
          <ac:chgData name="Hakola Antti" userId="65992f85-13c6-4cb4-8e3e-57db52c3c016" providerId="ADAL" clId="{57021552-5B97-4DC8-9350-900820EB57BA}" dt="2025-02-11T05:50:57.658" v="7484" actId="14100"/>
          <ac:spMkLst>
            <pc:docMk/>
            <pc:sldMk cId="1345743267" sldId="411"/>
            <ac:spMk id="5" creationId="{4AA1F952-8C8C-1FDE-FBD5-A5DDD3300BEE}"/>
          </ac:spMkLst>
        </pc:spChg>
        <pc:spChg chg="add mod">
          <ac:chgData name="Hakola Antti" userId="65992f85-13c6-4cb4-8e3e-57db52c3c016" providerId="ADAL" clId="{57021552-5B97-4DC8-9350-900820EB57BA}" dt="2025-02-11T05:51:11.301" v="7485"/>
          <ac:spMkLst>
            <pc:docMk/>
            <pc:sldMk cId="1345743267" sldId="411"/>
            <ac:spMk id="6" creationId="{9F624CDE-7EC5-E16E-556D-A6C4A5F899DB}"/>
          </ac:spMkLst>
        </pc:spChg>
        <pc:spChg chg="add mod">
          <ac:chgData name="Hakola Antti" userId="65992f85-13c6-4cb4-8e3e-57db52c3c016" providerId="ADAL" clId="{57021552-5B97-4DC8-9350-900820EB57BA}" dt="2025-02-11T05:51:11.301" v="7485"/>
          <ac:spMkLst>
            <pc:docMk/>
            <pc:sldMk cId="1345743267" sldId="411"/>
            <ac:spMk id="7" creationId="{C8BA7FFF-D2DF-138C-6E8A-B85C8249E990}"/>
          </ac:spMkLst>
        </pc:spChg>
        <pc:spChg chg="mod">
          <ac:chgData name="Hakola Antti" userId="65992f85-13c6-4cb4-8e3e-57db52c3c016" providerId="ADAL" clId="{57021552-5B97-4DC8-9350-900820EB57BA}" dt="2025-02-11T05:51:11.301" v="7485"/>
          <ac:spMkLst>
            <pc:docMk/>
            <pc:sldMk cId="1345743267" sldId="411"/>
            <ac:spMk id="11" creationId="{9BC6878E-EC7F-9435-A572-128FB38B0FB5}"/>
          </ac:spMkLst>
        </pc:spChg>
        <pc:spChg chg="mod">
          <ac:chgData name="Hakola Antti" userId="65992f85-13c6-4cb4-8e3e-57db52c3c016" providerId="ADAL" clId="{57021552-5B97-4DC8-9350-900820EB57BA}" dt="2025-02-11T05:51:11.301" v="7485"/>
          <ac:spMkLst>
            <pc:docMk/>
            <pc:sldMk cId="1345743267" sldId="411"/>
            <ac:spMk id="15" creationId="{F7923DC9-D453-EFF5-FC0E-A4949EF59E52}"/>
          </ac:spMkLst>
        </pc:spChg>
        <pc:spChg chg="mod">
          <ac:chgData name="Hakola Antti" userId="65992f85-13c6-4cb4-8e3e-57db52c3c016" providerId="ADAL" clId="{57021552-5B97-4DC8-9350-900820EB57BA}" dt="2025-02-11T05:51:11.301" v="7485"/>
          <ac:spMkLst>
            <pc:docMk/>
            <pc:sldMk cId="1345743267" sldId="411"/>
            <ac:spMk id="16" creationId="{DEF68280-ABA1-907A-1908-883EBA19B0C8}"/>
          </ac:spMkLst>
        </pc:spChg>
        <pc:spChg chg="mod">
          <ac:chgData name="Hakola Antti" userId="65992f85-13c6-4cb4-8e3e-57db52c3c016" providerId="ADAL" clId="{57021552-5B97-4DC8-9350-900820EB57BA}" dt="2025-02-11T05:51:11.301" v="7485"/>
          <ac:spMkLst>
            <pc:docMk/>
            <pc:sldMk cId="1345743267" sldId="411"/>
            <ac:spMk id="17" creationId="{FF733439-158F-6A6B-013A-66B49F02B99B}"/>
          </ac:spMkLst>
        </pc:spChg>
        <pc:spChg chg="mod">
          <ac:chgData name="Hakola Antti" userId="65992f85-13c6-4cb4-8e3e-57db52c3c016" providerId="ADAL" clId="{57021552-5B97-4DC8-9350-900820EB57BA}" dt="2025-02-11T05:51:11.301" v="7485"/>
          <ac:spMkLst>
            <pc:docMk/>
            <pc:sldMk cId="1345743267" sldId="411"/>
            <ac:spMk id="19" creationId="{3C2045DA-AD5E-F8DE-24C3-D1834DFE6949}"/>
          </ac:spMkLst>
        </pc:spChg>
        <pc:spChg chg="add del mod">
          <ac:chgData name="Hakola Antti" userId="65992f85-13c6-4cb4-8e3e-57db52c3c016" providerId="ADAL" clId="{57021552-5B97-4DC8-9350-900820EB57BA}" dt="2025-02-11T05:51:29.863" v="7487" actId="478"/>
          <ac:spMkLst>
            <pc:docMk/>
            <pc:sldMk cId="1345743267" sldId="411"/>
            <ac:spMk id="20" creationId="{BCFC3048-3409-22CF-A493-2176DAF94EF7}"/>
          </ac:spMkLst>
        </pc:spChg>
        <pc:spChg chg="add mod">
          <ac:chgData name="Hakola Antti" userId="65992f85-13c6-4cb4-8e3e-57db52c3c016" providerId="ADAL" clId="{57021552-5B97-4DC8-9350-900820EB57BA}" dt="2025-02-11T05:51:18.853" v="7486"/>
          <ac:spMkLst>
            <pc:docMk/>
            <pc:sldMk cId="1345743267" sldId="411"/>
            <ac:spMk id="21" creationId="{8A637FBC-C00C-8E2E-990D-C8366EE99D07}"/>
          </ac:spMkLst>
        </pc:spChg>
        <pc:spChg chg="add mod">
          <ac:chgData name="Hakola Antti" userId="65992f85-13c6-4cb4-8e3e-57db52c3c016" providerId="ADAL" clId="{57021552-5B97-4DC8-9350-900820EB57BA}" dt="2025-02-11T15:35:32.303" v="7758" actId="6549"/>
          <ac:spMkLst>
            <pc:docMk/>
            <pc:sldMk cId="1345743267" sldId="411"/>
            <ac:spMk id="22" creationId="{D3862829-AF69-5DA0-C0E9-24606228ADE0}"/>
          </ac:spMkLst>
        </pc:spChg>
        <pc:picChg chg="mod">
          <ac:chgData name="Hakola Antti" userId="65992f85-13c6-4cb4-8e3e-57db52c3c016" providerId="ADAL" clId="{57021552-5B97-4DC8-9350-900820EB57BA}" dt="2025-02-11T05:51:11.301" v="7485"/>
          <ac:picMkLst>
            <pc:docMk/>
            <pc:sldMk cId="1345743267" sldId="411"/>
            <ac:picMk id="12" creationId="{AB5D86D0-C006-60B6-E5BF-73A2F6709666}"/>
          </ac:picMkLst>
        </pc:picChg>
        <pc:picChg chg="mod">
          <ac:chgData name="Hakola Antti" userId="65992f85-13c6-4cb4-8e3e-57db52c3c016" providerId="ADAL" clId="{57021552-5B97-4DC8-9350-900820EB57BA}" dt="2025-02-11T05:51:11.301" v="7485"/>
          <ac:picMkLst>
            <pc:docMk/>
            <pc:sldMk cId="1345743267" sldId="411"/>
            <ac:picMk id="13" creationId="{6034874C-8B6C-02F4-2A64-B88A8D0B4B46}"/>
          </ac:picMkLst>
        </pc:picChg>
      </pc:sldChg>
      <pc:sldChg chg="addSp delSp modSp new mod">
        <pc:chgData name="Hakola Antti" userId="65992f85-13c6-4cb4-8e3e-57db52c3c016" providerId="ADAL" clId="{57021552-5B97-4DC8-9350-900820EB57BA}" dt="2025-02-11T06:01:07.406" v="7679" actId="20577"/>
        <pc:sldMkLst>
          <pc:docMk/>
          <pc:sldMk cId="4032261583" sldId="412"/>
        </pc:sldMkLst>
        <pc:spChg chg="add mod">
          <ac:chgData name="Hakola Antti" userId="65992f85-13c6-4cb4-8e3e-57db52c3c016" providerId="ADAL" clId="{57021552-5B97-4DC8-9350-900820EB57BA}" dt="2025-02-11T05:52:50.534" v="7556" actId="20577"/>
          <ac:spMkLst>
            <pc:docMk/>
            <pc:sldMk cId="4032261583" sldId="412"/>
            <ac:spMk id="5" creationId="{D110475C-E5F1-94CE-82EE-49A36DBCD4B9}"/>
          </ac:spMkLst>
        </pc:spChg>
        <pc:spChg chg="add mod">
          <ac:chgData name="Hakola Antti" userId="65992f85-13c6-4cb4-8e3e-57db52c3c016" providerId="ADAL" clId="{57021552-5B97-4DC8-9350-900820EB57BA}" dt="2025-02-11T06:01:07.406" v="7679" actId="20577"/>
          <ac:spMkLst>
            <pc:docMk/>
            <pc:sldMk cId="4032261583" sldId="412"/>
            <ac:spMk id="7" creationId="{D6F903BE-D4A1-ECD8-2835-EA81398CD6C4}"/>
          </ac:spMkLst>
        </pc:spChg>
        <pc:graphicFrameChg chg="add mod modGraphic">
          <ac:chgData name="Hakola Antti" userId="65992f85-13c6-4cb4-8e3e-57db52c3c016" providerId="ADAL" clId="{57021552-5B97-4DC8-9350-900820EB57BA}" dt="2025-02-11T05:59:50.860" v="7567" actId="20577"/>
          <ac:graphicFrameMkLst>
            <pc:docMk/>
            <pc:sldMk cId="4032261583" sldId="412"/>
            <ac:graphicFrameMk id="6" creationId="{4D63C3CF-747E-B24D-36E8-1CF08453793B}"/>
          </ac:graphicFrameMkLst>
        </pc:graphicFrameChg>
      </pc:sldChg>
      <pc:sldChg chg="addSp delSp modSp new mod">
        <pc:chgData name="Hakola Antti" userId="65992f85-13c6-4cb4-8e3e-57db52c3c016" providerId="ADAL" clId="{57021552-5B97-4DC8-9350-900820EB57BA}" dt="2025-02-12T08:01:51.140" v="7959"/>
        <pc:sldMkLst>
          <pc:docMk/>
          <pc:sldMk cId="3393765882" sldId="413"/>
        </pc:sldMkLst>
        <pc:spChg chg="add mod">
          <ac:chgData name="Hakola Antti" userId="65992f85-13c6-4cb4-8e3e-57db52c3c016" providerId="ADAL" clId="{57021552-5B97-4DC8-9350-900820EB57BA}" dt="2025-02-12T08:00:12.420" v="7926"/>
          <ac:spMkLst>
            <pc:docMk/>
            <pc:sldMk cId="3393765882" sldId="413"/>
            <ac:spMk id="2" creationId="{4A08D1AC-6D48-E178-B671-7E87ACE0BD64}"/>
          </ac:spMkLst>
        </pc:spChg>
        <pc:spChg chg="del">
          <ac:chgData name="Hakola Antti" userId="65992f85-13c6-4cb4-8e3e-57db52c3c016" providerId="ADAL" clId="{57021552-5B97-4DC8-9350-900820EB57BA}" dt="2025-02-11T06:01:19.924" v="7683" actId="478"/>
          <ac:spMkLst>
            <pc:docMk/>
            <pc:sldMk cId="3393765882" sldId="413"/>
            <ac:spMk id="2" creationId="{B19016F7-8982-85D7-43E6-B731229F92B2}"/>
          </ac:spMkLst>
        </pc:spChg>
        <pc:spChg chg="add mod">
          <ac:chgData name="Hakola Antti" userId="65992f85-13c6-4cb4-8e3e-57db52c3c016" providerId="ADAL" clId="{57021552-5B97-4DC8-9350-900820EB57BA}" dt="2025-02-12T08:01:04.751" v="7958" actId="6549"/>
          <ac:spMkLst>
            <pc:docMk/>
            <pc:sldMk cId="3393765882" sldId="413"/>
            <ac:spMk id="5" creationId="{546F7750-1DCB-CE24-A8EA-2B72ECF6F193}"/>
          </ac:spMkLst>
        </pc:spChg>
        <pc:spChg chg="add mod">
          <ac:chgData name="Hakola Antti" userId="65992f85-13c6-4cb4-8e3e-57db52c3c016" providerId="ADAL" clId="{57021552-5B97-4DC8-9350-900820EB57BA}" dt="2025-02-12T08:01:51.140" v="7959"/>
          <ac:spMkLst>
            <pc:docMk/>
            <pc:sldMk cId="3393765882" sldId="413"/>
            <ac:spMk id="6" creationId="{65AB50C6-8D90-FC4A-552D-74EF7E134CB3}"/>
          </ac:spMkLst>
        </pc:spChg>
        <pc:spChg chg="add mod">
          <ac:chgData name="Hakola Antti" userId="65992f85-13c6-4cb4-8e3e-57db52c3c016" providerId="ADAL" clId="{57021552-5B97-4DC8-9350-900820EB57BA}" dt="2025-02-12T08:00:12.420" v="7926"/>
          <ac:spMkLst>
            <pc:docMk/>
            <pc:sldMk cId="3393765882" sldId="413"/>
            <ac:spMk id="7" creationId="{37AB1249-49F8-B05E-4CF9-8EEA97979B89}"/>
          </ac:spMkLst>
        </pc:spChg>
        <pc:spChg chg="add mod">
          <ac:chgData name="Hakola Antti" userId="65992f85-13c6-4cb4-8e3e-57db52c3c016" providerId="ADAL" clId="{57021552-5B97-4DC8-9350-900820EB57BA}" dt="2025-02-12T08:00:12.420" v="7926"/>
          <ac:spMkLst>
            <pc:docMk/>
            <pc:sldMk cId="3393765882" sldId="413"/>
            <ac:spMk id="8" creationId="{B6F89341-16C0-6F0C-9A82-7C92B1D3A881}"/>
          </ac:spMkLst>
        </pc:spChg>
        <pc:spChg chg="add mod">
          <ac:chgData name="Hakola Antti" userId="65992f85-13c6-4cb4-8e3e-57db52c3c016" providerId="ADAL" clId="{57021552-5B97-4DC8-9350-900820EB57BA}" dt="2025-02-12T08:00:21.420" v="7937" actId="20577"/>
          <ac:spMkLst>
            <pc:docMk/>
            <pc:sldMk cId="3393765882" sldId="413"/>
            <ac:spMk id="9" creationId="{0DDF33B5-AF59-31D7-C945-D1B6A4042679}"/>
          </ac:spMkLst>
        </pc:spChg>
      </pc:sldChg>
      <pc:sldMasterChg chg="modSldLayout">
        <pc:chgData name="Hakola Antti" userId="65992f85-13c6-4cb4-8e3e-57db52c3c016" providerId="ADAL" clId="{57021552-5B97-4DC8-9350-900820EB57BA}" dt="2025-02-08T07:43:43.849" v="127"/>
        <pc:sldMasterMkLst>
          <pc:docMk/>
          <pc:sldMasterMk cId="0" sldId="2147483648"/>
        </pc:sldMasterMkLst>
        <pc:sldLayoutChg chg="modSp mod">
          <pc:chgData name="Hakola Antti" userId="65992f85-13c6-4cb4-8e3e-57db52c3c016" providerId="ADAL" clId="{57021552-5B97-4DC8-9350-900820EB57BA}" dt="2025-02-08T07:43:27.367" v="125" actId="20577"/>
          <pc:sldLayoutMkLst>
            <pc:docMk/>
            <pc:sldMasterMk cId="0" sldId="2147483648"/>
            <pc:sldLayoutMk cId="0" sldId="2147483650"/>
          </pc:sldLayoutMkLst>
          <pc:spChg chg="mod">
            <ac:chgData name="Hakola Antti" userId="65992f85-13c6-4cb4-8e3e-57db52c3c016" providerId="ADAL" clId="{57021552-5B97-4DC8-9350-900820EB57BA}" dt="2025-02-08T07:43:27.367" v="125" actId="20577"/>
            <ac:spMkLst>
              <pc:docMk/>
              <pc:sldMasterMk cId="0" sldId="2147483648"/>
              <pc:sldLayoutMk cId="0" sldId="2147483650"/>
              <ac:spMk id="8" creationId="{00000000-0000-0000-0000-000000000000}"/>
            </ac:spMkLst>
          </pc:spChg>
        </pc:sldLayoutChg>
        <pc:sldLayoutChg chg="modSp mod">
          <pc:chgData name="Hakola Antti" userId="65992f85-13c6-4cb4-8e3e-57db52c3c016" providerId="ADAL" clId="{57021552-5B97-4DC8-9350-900820EB57BA}" dt="2025-02-08T07:43:39.614" v="126"/>
          <pc:sldLayoutMkLst>
            <pc:docMk/>
            <pc:sldMasterMk cId="0" sldId="2147483648"/>
            <pc:sldLayoutMk cId="0" sldId="2147483651"/>
          </pc:sldLayoutMkLst>
          <pc:spChg chg="mod">
            <ac:chgData name="Hakola Antti" userId="65992f85-13c6-4cb4-8e3e-57db52c3c016" providerId="ADAL" clId="{57021552-5B97-4DC8-9350-900820EB57BA}" dt="2025-02-08T07:43:39.614" v="126"/>
            <ac:spMkLst>
              <pc:docMk/>
              <pc:sldMasterMk cId="0" sldId="2147483648"/>
              <pc:sldLayoutMk cId="0" sldId="2147483651"/>
              <ac:spMk id="8" creationId="{00000000-0000-0000-0000-000000000000}"/>
            </ac:spMkLst>
          </pc:spChg>
        </pc:sldLayoutChg>
        <pc:sldLayoutChg chg="modSp mod">
          <pc:chgData name="Hakola Antti" userId="65992f85-13c6-4cb4-8e3e-57db52c3c016" providerId="ADAL" clId="{57021552-5B97-4DC8-9350-900820EB57BA}" dt="2025-02-08T07:43:43.849" v="127"/>
          <pc:sldLayoutMkLst>
            <pc:docMk/>
            <pc:sldMasterMk cId="0" sldId="2147483648"/>
            <pc:sldLayoutMk cId="0" sldId="2147483652"/>
          </pc:sldLayoutMkLst>
          <pc:spChg chg="mod">
            <ac:chgData name="Hakola Antti" userId="65992f85-13c6-4cb4-8e3e-57db52c3c016" providerId="ADAL" clId="{57021552-5B97-4DC8-9350-900820EB57BA}" dt="2025-02-08T07:43:43.849" v="127"/>
            <ac:spMkLst>
              <pc:docMk/>
              <pc:sldMasterMk cId="0" sldId="2147483648"/>
              <pc:sldLayoutMk cId="0" sldId="2147483652"/>
              <ac:spMk id="8"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SPB kick-off meeting | 12 February 2025</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SPB kick-off meeting | 12 February 2025</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4692581"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SPB kick-off meeting | 12 February 2025</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07/978-1-4899-6572-1_21" TargetMode="External"/><Relationship Id="rId2" Type="http://schemas.openxmlformats.org/officeDocument/2006/relationships/hyperlink" Target="https://doi.org/10.1016/j.nme.2020.100748"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s.brezinsek@fz-juelich.de" TargetMode="External"/><Relationship Id="rId2" Type="http://schemas.openxmlformats.org/officeDocument/2006/relationships/hyperlink" Target="mailto:antti.Hakola@vtt.fi" TargetMode="External"/><Relationship Id="rId1" Type="http://schemas.openxmlformats.org/officeDocument/2006/relationships/slideLayout" Target="../slideLayouts/slideLayout3.xml"/><Relationship Id="rId5" Type="http://schemas.openxmlformats.org/officeDocument/2006/relationships/hyperlink" Target="mailto:david.douai@euro-fusion.org" TargetMode="External"/><Relationship Id="rId4" Type="http://schemas.openxmlformats.org/officeDocument/2006/relationships/hyperlink" Target="mailto:m.reinhart@fz-juelich.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8" y="2074187"/>
            <a:ext cx="11184864" cy="620251"/>
          </a:xfrm>
        </p:spPr>
        <p:txBody>
          <a:bodyPr>
            <a:normAutofit/>
          </a:bodyPr>
          <a:lstStyle/>
          <a:p>
            <a:pPr>
              <a:defRPr/>
            </a:pPr>
            <a:r>
              <a:rPr lang="en-US" sz="3200" dirty="0"/>
              <a:t>SP B kick-off meeting 2025</a:t>
            </a:r>
            <a:endParaRPr sz="3200" dirty="0"/>
          </a:p>
        </p:txBody>
      </p:sp>
      <p:sp>
        <p:nvSpPr>
          <p:cNvPr id="3" name="Text Placeholder 2"/>
          <p:cNvSpPr>
            <a:spLocks noGrp="1"/>
          </p:cNvSpPr>
          <p:nvPr>
            <p:ph type="body" sz="quarter" idx="10"/>
          </p:nvPr>
        </p:nvSpPr>
        <p:spPr bwMode="auto"/>
        <p:txBody>
          <a:bodyPr/>
          <a:lstStyle/>
          <a:p>
            <a:pPr>
              <a:defRPr/>
            </a:pPr>
            <a:r>
              <a:rPr lang="en-GB" dirty="0"/>
              <a:t>Antti Hakola</a:t>
            </a:r>
            <a:endParaRPr dirty="0"/>
          </a:p>
        </p:txBody>
      </p:sp>
      <p:sp>
        <p:nvSpPr>
          <p:cNvPr id="4" name="Text Placeholder 3"/>
          <p:cNvSpPr>
            <a:spLocks noGrp="1"/>
          </p:cNvSpPr>
          <p:nvPr>
            <p:ph type="body" sz="quarter" idx="11"/>
          </p:nvPr>
        </p:nvSpPr>
        <p:spPr bwMode="auto">
          <a:xfrm>
            <a:off x="407367" y="4159259"/>
            <a:ext cx="11350623" cy="990299"/>
          </a:xfrm>
        </p:spPr>
        <p:txBody>
          <a:bodyPr>
            <a:normAutofit/>
          </a:bodyPr>
          <a:lstStyle/>
          <a:p>
            <a:pPr>
              <a:defRPr/>
            </a:pPr>
            <a:r>
              <a:rPr lang="en-GB" sz="1600" dirty="0"/>
              <a:t>On behalf of the SP B team and task holders</a:t>
            </a:r>
            <a:endParaRPr sz="1600" dirty="0"/>
          </a:p>
        </p:txBody>
      </p:sp>
      <p:sp>
        <p:nvSpPr>
          <p:cNvPr id="6" name="Text Placeholder 2">
            <a:extLst>
              <a:ext uri="{FF2B5EF4-FFF2-40B4-BE49-F238E27FC236}">
                <a16:creationId xmlns:a16="http://schemas.microsoft.com/office/drawing/2014/main" id="{A17BFC62-E6B9-290F-4867-2D0577BC73BE}"/>
              </a:ext>
            </a:extLst>
          </p:cNvPr>
          <p:cNvSpPr txBox="1">
            <a:spLocks/>
          </p:cNvSpPr>
          <p:nvPr/>
        </p:nvSpPr>
        <p:spPr bwMode="auto">
          <a:xfrm>
            <a:off x="407366" y="2550861"/>
            <a:ext cx="6844772" cy="457848"/>
          </a:xfrm>
          <a:prstGeom prst="rect">
            <a:avLst/>
          </a:prstGeom>
        </p:spPr>
        <p:txBody>
          <a:bodyPr vert="horz" lIns="91440" tIns="45720" rIns="91440" bIns="45720" rtlCol="0">
            <a:normAutofit/>
          </a:bodyPr>
          <a:lstStyle>
            <a:lvl1pPr marL="0" indent="0" algn="l" defTabSz="685800">
              <a:spcBef>
                <a:spcPts val="0"/>
              </a:spcBef>
              <a:buFont typeface="Arial"/>
              <a:buNone/>
              <a:defRPr sz="2400" b="1">
                <a:solidFill>
                  <a:schemeClr val="tx1"/>
                </a:solidFill>
                <a:latin typeface="+mn-lt"/>
                <a:ea typeface="+mn-ea"/>
                <a:cs typeface="+mn-cs"/>
              </a:defRPr>
            </a:lvl1pPr>
            <a:lvl2pPr marL="342900" indent="0" algn="l" defTabSz="685800">
              <a:spcBef>
                <a:spcPts val="0"/>
              </a:spcBef>
              <a:buFont typeface="Arial"/>
              <a:buNone/>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defRPr/>
            </a:pPr>
            <a:r>
              <a:rPr lang="en-GB" dirty="0"/>
              <a:t>Overview and discussion of tasks, 12 February,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A1868-F6FE-271D-FFB9-51184590565A}"/>
              </a:ext>
            </a:extLst>
          </p:cNvPr>
          <p:cNvSpPr>
            <a:spLocks noGrp="1"/>
          </p:cNvSpPr>
          <p:nvPr>
            <p:ph type="title"/>
          </p:nvPr>
        </p:nvSpPr>
        <p:spPr/>
        <p:txBody>
          <a:bodyPr/>
          <a:lstStyle/>
          <a:p>
            <a:r>
              <a:rPr lang="fi-FI" dirty="0" err="1"/>
              <a:t>Huge</a:t>
            </a:r>
            <a:r>
              <a:rPr lang="fi-FI" dirty="0"/>
              <a:t> </a:t>
            </a:r>
            <a:r>
              <a:rPr lang="fi-FI" dirty="0" err="1"/>
              <a:t>number</a:t>
            </a:r>
            <a:r>
              <a:rPr lang="fi-FI" dirty="0"/>
              <a:t> of </a:t>
            </a:r>
            <a:r>
              <a:rPr lang="fi-FI" dirty="0" err="1"/>
              <a:t>boronization</a:t>
            </a:r>
            <a:r>
              <a:rPr lang="fi-FI" dirty="0"/>
              <a:t> </a:t>
            </a:r>
            <a:r>
              <a:rPr lang="fi-FI" dirty="0" err="1"/>
              <a:t>samples</a:t>
            </a:r>
            <a:r>
              <a:rPr lang="fi-FI" dirty="0"/>
              <a:t> </a:t>
            </a:r>
            <a:r>
              <a:rPr lang="fi-FI" dirty="0" err="1"/>
              <a:t>requires</a:t>
            </a:r>
            <a:r>
              <a:rPr lang="fi-FI" dirty="0"/>
              <a:t> </a:t>
            </a:r>
            <a:r>
              <a:rPr lang="fi-FI" dirty="0" err="1"/>
              <a:t>coordinated</a:t>
            </a:r>
            <a:r>
              <a:rPr lang="fi-FI" dirty="0"/>
              <a:t> </a:t>
            </a:r>
            <a:r>
              <a:rPr lang="fi-FI" dirty="0" err="1"/>
              <a:t>analyses</a:t>
            </a:r>
            <a:r>
              <a:rPr lang="fi-FI" dirty="0"/>
              <a:t> </a:t>
            </a:r>
            <a:r>
              <a:rPr lang="fi-FI" dirty="0" err="1"/>
              <a:t>programme</a:t>
            </a:r>
            <a:endParaRPr lang="fi-FI" dirty="0"/>
          </a:p>
        </p:txBody>
      </p:sp>
      <p:sp>
        <p:nvSpPr>
          <p:cNvPr id="3" name="Footer Placeholder 2">
            <a:extLst>
              <a:ext uri="{FF2B5EF4-FFF2-40B4-BE49-F238E27FC236}">
                <a16:creationId xmlns:a16="http://schemas.microsoft.com/office/drawing/2014/main" id="{8F09F316-9C5A-9414-AB66-BA86C2D76D4B}"/>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3B93F452-22DB-8888-B515-490E57E001EA}"/>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10</a:t>
            </a:fld>
            <a:endParaRPr lang="en-GB">
              <a:solidFill>
                <a:prstClr val="white"/>
              </a:solidFill>
            </a:endParaRPr>
          </a:p>
        </p:txBody>
      </p:sp>
      <p:sp>
        <p:nvSpPr>
          <p:cNvPr id="5" name="TextBox 4">
            <a:extLst>
              <a:ext uri="{FF2B5EF4-FFF2-40B4-BE49-F238E27FC236}">
                <a16:creationId xmlns:a16="http://schemas.microsoft.com/office/drawing/2014/main" id="{F856B336-66B6-F848-4BF1-7B6E130B6104}"/>
              </a:ext>
            </a:extLst>
          </p:cNvPr>
          <p:cNvSpPr txBox="1"/>
          <p:nvPr/>
        </p:nvSpPr>
        <p:spPr bwMode="auto">
          <a:xfrm>
            <a:off x="509156" y="1246909"/>
            <a:ext cx="11232572"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alibri" panose="020F0502020204030204" pitchFamily="34" charset="0"/>
                <a:ea typeface="Aptos" panose="020B0004020202020204" pitchFamily="34" charset="0"/>
              </a:rPr>
              <a:t>In total there are about </a:t>
            </a:r>
            <a:r>
              <a:rPr lang="en-US" sz="1800" b="1" dirty="0">
                <a:solidFill>
                  <a:srgbClr val="0070C0"/>
                </a:solidFill>
                <a:effectLst/>
                <a:latin typeface="Calibri" panose="020F0502020204030204" pitchFamily="34" charset="0"/>
                <a:ea typeface="Aptos" panose="020B0004020202020204" pitchFamily="34" charset="0"/>
              </a:rPr>
              <a:t>40 samples (20 on 316L steel / 20 on W) to be characterized </a:t>
            </a:r>
            <a:r>
              <a:rPr lang="en-US" sz="1800" dirty="0">
                <a:effectLst/>
                <a:latin typeface="Calibri" panose="020F0502020204030204" pitchFamily="34" charset="0"/>
                <a:ea typeface="Aptos" panose="020B0004020202020204" pitchFamily="34" charset="0"/>
              </a:rPr>
              <a:t>to check the efficiency of non-uniform </a:t>
            </a:r>
            <a:r>
              <a:rPr lang="en-US" sz="1800" dirty="0" err="1">
                <a:effectLst/>
                <a:latin typeface="Calibri" panose="020F0502020204030204" pitchFamily="34" charset="0"/>
                <a:ea typeface="Aptos" panose="020B0004020202020204" pitchFamily="34" charset="0"/>
              </a:rPr>
              <a:t>boronization</a:t>
            </a:r>
            <a:r>
              <a:rPr lang="en-US" sz="1800" dirty="0">
                <a:effectLst/>
                <a:latin typeface="Calibri" panose="020F0502020204030204" pitchFamily="34" charset="0"/>
                <a:ea typeface="Aptos" panose="020B0004020202020204" pitchFamily="34" charset="0"/>
              </a:rPr>
              <a:t> on WEST</a:t>
            </a:r>
          </a:p>
          <a:p>
            <a:pPr marL="285750" indent="-285750">
              <a:buFont typeface="Arial" panose="020B0604020202020204" pitchFamily="34" charset="0"/>
              <a:buChar char="•"/>
            </a:pPr>
            <a:r>
              <a:rPr lang="en-US" sz="1800" dirty="0">
                <a:effectLst/>
                <a:latin typeface="Calibri" panose="020F0502020204030204" pitchFamily="34" charset="0"/>
                <a:ea typeface="Aptos" panose="020B0004020202020204" pitchFamily="34" charset="0"/>
              </a:rPr>
              <a:t>40 more samples might follow if a uniform </a:t>
            </a:r>
            <a:r>
              <a:rPr lang="en-US" sz="1800" dirty="0" err="1">
                <a:effectLst/>
                <a:latin typeface="Calibri" panose="020F0502020204030204" pitchFamily="34" charset="0"/>
                <a:ea typeface="Aptos" panose="020B0004020202020204" pitchFamily="34" charset="0"/>
              </a:rPr>
              <a:t>boronization</a:t>
            </a:r>
            <a:r>
              <a:rPr lang="en-US" sz="1800" dirty="0">
                <a:effectLst/>
                <a:latin typeface="Calibri" panose="020F0502020204030204" pitchFamily="34" charset="0"/>
                <a:ea typeface="Aptos" panose="020B0004020202020204" pitchFamily="34" charset="0"/>
              </a:rPr>
              <a:t> is carried out at the end of C11 (</a:t>
            </a:r>
            <a:r>
              <a:rPr lang="en-US" dirty="0">
                <a:latin typeface="Calibri" panose="020F0502020204030204" pitchFamily="34" charset="0"/>
                <a:ea typeface="Aptos" panose="020B0004020202020204" pitchFamily="34" charset="0"/>
              </a:rPr>
              <a:t>A</a:t>
            </a:r>
            <a:r>
              <a:rPr lang="en-US" sz="1800" dirty="0">
                <a:effectLst/>
                <a:latin typeface="Calibri" panose="020F0502020204030204" pitchFamily="34" charset="0"/>
                <a:ea typeface="Aptos" panose="020B0004020202020204" pitchFamily="34" charset="0"/>
              </a:rPr>
              <a:t>pril 2025)</a:t>
            </a:r>
          </a:p>
          <a:p>
            <a:r>
              <a:rPr lang="en-US" sz="1800" dirty="0">
                <a:effectLst/>
                <a:latin typeface="Calibri" panose="020F0502020204030204" pitchFamily="34" charset="0"/>
                <a:ea typeface="Aptos" panose="020B0004020202020204" pitchFamily="34" charset="0"/>
              </a:rPr>
              <a:t> </a:t>
            </a:r>
            <a:endParaRPr lang="fi-FI" sz="1800" dirty="0">
              <a:effectLst/>
              <a:latin typeface="Times New Roman" panose="02020603050405020304" pitchFamily="18" charset="0"/>
              <a:ea typeface="Aptos" panose="020B0004020202020204" pitchFamily="34" charset="0"/>
            </a:endParaRPr>
          </a:p>
          <a:p>
            <a:r>
              <a:rPr lang="en-US" sz="1800" b="1" dirty="0">
                <a:solidFill>
                  <a:srgbClr val="00B050"/>
                </a:solidFill>
                <a:effectLst/>
                <a:latin typeface="Calibri" panose="020F0502020204030204" pitchFamily="34" charset="0"/>
                <a:ea typeface="Aptos" panose="020B0004020202020204" pitchFamily="34" charset="0"/>
              </a:rPr>
              <a:t>Possible analysis </a:t>
            </a:r>
            <a:r>
              <a:rPr lang="en-US" sz="1800" b="1" dirty="0" err="1">
                <a:solidFill>
                  <a:srgbClr val="00B050"/>
                </a:solidFill>
                <a:effectLst/>
                <a:latin typeface="Calibri" panose="020F0502020204030204" pitchFamily="34" charset="0"/>
                <a:ea typeface="Aptos" panose="020B0004020202020204" pitchFamily="34" charset="0"/>
              </a:rPr>
              <a:t>programme</a:t>
            </a:r>
            <a:r>
              <a:rPr lang="en-US" sz="1800" b="1" dirty="0">
                <a:solidFill>
                  <a:srgbClr val="00B050"/>
                </a:solidFill>
                <a:effectLst/>
                <a:latin typeface="Calibri" panose="020F0502020204030204" pitchFamily="34" charset="0"/>
                <a:ea typeface="Aptos" panose="020B0004020202020204" pitchFamily="34" charset="0"/>
              </a:rPr>
              <a:t> – mainly under SP B.3, open for comments:</a:t>
            </a:r>
            <a:endParaRPr lang="fi-FI" sz="1800" b="1" dirty="0">
              <a:solidFill>
                <a:srgbClr val="00B050"/>
              </a:solidFill>
              <a:effectLst/>
              <a:latin typeface="Times New Roman" panose="02020603050405020304" pitchFamily="18" charset="0"/>
              <a:ea typeface="Aptos" panose="020B0004020202020204" pitchFamily="34" charset="0"/>
            </a:endParaRPr>
          </a:p>
          <a:p>
            <a:pPr marL="342900" lvl="0" indent="-342900">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20</a:t>
            </a:r>
            <a:r>
              <a:rPr lang="en-US" sz="1800" dirty="0">
                <a:effectLst/>
                <a:latin typeface="Calibri" panose="020F0502020204030204" pitchFamily="34" charset="0"/>
                <a:ea typeface="Calibri" panose="020F0502020204030204" pitchFamily="34" charset="0"/>
                <a:cs typeface="Times New Roman" panose="02020603050405020304" pitchFamily="18" charset="0"/>
              </a:rPr>
              <a:t> samples of W  </a:t>
            </a:r>
            <a:r>
              <a:rPr lang="en-US"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@MPG for IBA + @PIIM for FIB</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Raman/TDS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@VTT for TOF-SIMS</a:t>
            </a:r>
            <a:endParaRPr lang="fi-FI"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17</a:t>
            </a:r>
            <a:r>
              <a:rPr lang="en-US" sz="1800" dirty="0">
                <a:effectLst/>
                <a:latin typeface="Calibri" panose="020F0502020204030204" pitchFamily="34" charset="0"/>
                <a:ea typeface="Calibri" panose="020F0502020204030204" pitchFamily="34" charset="0"/>
                <a:cs typeface="Times New Roman" panose="02020603050405020304" pitchFamily="18" charset="0"/>
              </a:rPr>
              <a:t> samples of 316L </a:t>
            </a:r>
            <a:r>
              <a:rPr lang="en-US"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@VR or @NCSRD or @JSI for IBA + @IPPLM for FIB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@VTT for TOF-SIMS</a:t>
            </a:r>
          </a:p>
          <a:p>
            <a:pPr marL="342900" indent="-342900">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5 samples of 316L+W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@VR or @NCSRD or @JSI for IBA + @IPPLM for FIB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@VTT for TOF-SIMS</a:t>
            </a:r>
          </a:p>
        </p:txBody>
      </p:sp>
      <p:pic>
        <p:nvPicPr>
          <p:cNvPr id="6" name="Image 5">
            <a:extLst>
              <a:ext uri="{FF2B5EF4-FFF2-40B4-BE49-F238E27FC236}">
                <a16:creationId xmlns:a16="http://schemas.microsoft.com/office/drawing/2014/main" id="{ABCA90EE-45CD-F7CF-E747-15A1AEE0CA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33" t="23529" r="7566" b="19367"/>
          <a:stretch/>
        </p:blipFill>
        <p:spPr>
          <a:xfrm>
            <a:off x="3464098" y="3685928"/>
            <a:ext cx="4637486" cy="2582714"/>
          </a:xfrm>
          <a:prstGeom prst="rect">
            <a:avLst/>
          </a:prstGeom>
        </p:spPr>
      </p:pic>
    </p:spTree>
    <p:extLst>
      <p:ext uri="{BB962C8B-B14F-4D97-AF65-F5344CB8AC3E}">
        <p14:creationId xmlns:p14="http://schemas.microsoft.com/office/powerpoint/2010/main" val="383941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1A94070-E9D7-EC3D-5E98-F79BBF9CF294}"/>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B2FE5136-9B9B-FE4F-E35C-7A05CCBCDAF6}"/>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11</a:t>
            </a:fld>
            <a:endParaRPr lang="en-GB">
              <a:solidFill>
                <a:prstClr val="white"/>
              </a:solidFill>
            </a:endParaRPr>
          </a:p>
        </p:txBody>
      </p:sp>
      <p:sp>
        <p:nvSpPr>
          <p:cNvPr id="5" name="Titre 1">
            <a:extLst>
              <a:ext uri="{FF2B5EF4-FFF2-40B4-BE49-F238E27FC236}">
                <a16:creationId xmlns:a16="http://schemas.microsoft.com/office/drawing/2014/main" id="{9FF79339-63E1-575F-5AF2-D9FA649D1AA0}"/>
              </a:ext>
            </a:extLst>
          </p:cNvPr>
          <p:cNvSpPr>
            <a:spLocks noGrp="1"/>
          </p:cNvSpPr>
          <p:nvPr>
            <p:ph type="title"/>
          </p:nvPr>
        </p:nvSpPr>
        <p:spPr>
          <a:xfrm>
            <a:off x="983432" y="192515"/>
            <a:ext cx="9857288" cy="457200"/>
          </a:xfrm>
        </p:spPr>
        <p:txBody>
          <a:bodyPr/>
          <a:lstStyle/>
          <a:p>
            <a:r>
              <a:rPr lang="fr-FR" dirty="0" err="1"/>
              <a:t>Priorities</a:t>
            </a:r>
            <a:r>
              <a:rPr lang="fr-FR" dirty="0"/>
              <a:t> for AUG analyses</a:t>
            </a:r>
          </a:p>
        </p:txBody>
      </p:sp>
      <p:sp>
        <p:nvSpPr>
          <p:cNvPr id="6" name="TextBox 5">
            <a:extLst>
              <a:ext uri="{FF2B5EF4-FFF2-40B4-BE49-F238E27FC236}">
                <a16:creationId xmlns:a16="http://schemas.microsoft.com/office/drawing/2014/main" id="{91AEE068-90B3-F87F-DD6A-E62DAF60FB1D}"/>
              </a:ext>
            </a:extLst>
          </p:cNvPr>
          <p:cNvSpPr txBox="1"/>
          <p:nvPr/>
        </p:nvSpPr>
        <p:spPr>
          <a:xfrm>
            <a:off x="267177" y="1052736"/>
            <a:ext cx="11609631" cy="4278094"/>
          </a:xfrm>
          <a:prstGeom prst="rect">
            <a:avLst/>
          </a:prstGeom>
          <a:noFill/>
        </p:spPr>
        <p:txBody>
          <a:bodyPr wrap="square" rtlCol="0">
            <a:spAutoFit/>
          </a:bodyPr>
          <a:lstStyle/>
          <a:p>
            <a:pPr marL="285750" indent="-285750">
              <a:buFont typeface="Arial" panose="020B0604020202020204" pitchFamily="34" charset="0"/>
              <a:buChar char="•"/>
            </a:pPr>
            <a:r>
              <a:rPr lang="fi-FI" sz="1600" b="1" dirty="0"/>
              <a:t>MPG:</a:t>
            </a:r>
          </a:p>
          <a:p>
            <a:pPr marL="742950" lvl="1" indent="-285750">
              <a:buFont typeface="Wingdings" panose="05000000000000000000" pitchFamily="2" charset="2"/>
              <a:buChar char="ü"/>
            </a:pPr>
            <a:r>
              <a:rPr lang="en-US" sz="1600" b="1" dirty="0">
                <a:solidFill>
                  <a:srgbClr val="0070C0"/>
                </a:solidFill>
              </a:rPr>
              <a:t>IBA analyses of collector samples </a:t>
            </a:r>
            <a:r>
              <a:rPr lang="en-US" sz="1600" dirty="0"/>
              <a:t>to study </a:t>
            </a:r>
            <a:r>
              <a:rPr lang="en-US" sz="1600" dirty="0" err="1"/>
              <a:t>boronisation</a:t>
            </a:r>
            <a:r>
              <a:rPr lang="en-US" sz="1600" dirty="0"/>
              <a:t> efficiency</a:t>
            </a:r>
          </a:p>
          <a:p>
            <a:pPr marL="1200150" lvl="2" indent="-285750">
              <a:buFont typeface="Courier New" panose="02070309020205020404" pitchFamily="49" charset="0"/>
              <a:buChar char="o"/>
            </a:pPr>
            <a:r>
              <a:rPr lang="en-US" sz="1600" dirty="0"/>
              <a:t>exposure on DIM, (MEM), and LBO manipulators</a:t>
            </a:r>
          </a:p>
          <a:p>
            <a:pPr marL="742950" lvl="1" indent="-285750">
              <a:buFont typeface="Wingdings" panose="05000000000000000000" pitchFamily="2" charset="2"/>
              <a:buChar char="ü"/>
            </a:pPr>
            <a:r>
              <a:rPr lang="en-US" sz="1600" dirty="0"/>
              <a:t>Pre- and post </a:t>
            </a:r>
            <a:r>
              <a:rPr lang="en-US" sz="1600" dirty="0" err="1"/>
              <a:t>characterisation</a:t>
            </a:r>
            <a:r>
              <a:rPr lang="en-US" sz="1600" dirty="0"/>
              <a:t> of </a:t>
            </a:r>
            <a:r>
              <a:rPr lang="en-US" sz="1600" b="1" dirty="0">
                <a:solidFill>
                  <a:srgbClr val="0070C0"/>
                </a:solidFill>
              </a:rPr>
              <a:t>DIM insert samples of the melting experiment </a:t>
            </a:r>
            <a:r>
              <a:rPr lang="en-US" sz="1600" dirty="0"/>
              <a:t>(under WPTE) </a:t>
            </a:r>
          </a:p>
          <a:p>
            <a:pPr marL="285750" indent="-285750">
              <a:buFont typeface="Arial" panose="020B0604020202020204" pitchFamily="34" charset="0"/>
              <a:buChar char="•"/>
            </a:pPr>
            <a:r>
              <a:rPr lang="fi-FI" sz="1600" b="1" dirty="0"/>
              <a:t>VTT:</a:t>
            </a:r>
          </a:p>
          <a:p>
            <a:pPr marL="742950" lvl="1" indent="-285750">
              <a:buFont typeface="Wingdings" panose="05000000000000000000" pitchFamily="2" charset="2"/>
              <a:buChar char="ü"/>
            </a:pPr>
            <a:r>
              <a:rPr lang="en-US" sz="1600" dirty="0"/>
              <a:t>Production and exposure of </a:t>
            </a:r>
            <a:r>
              <a:rPr lang="en-US" sz="1600" b="1" dirty="0">
                <a:solidFill>
                  <a:srgbClr val="FF0000"/>
                </a:solidFill>
              </a:rPr>
              <a:t>new marker samples for the Ne-seeded plasma experiment </a:t>
            </a:r>
            <a:r>
              <a:rPr lang="en-US" sz="1600" dirty="0"/>
              <a:t>(under WPTE, in 2025/2026)</a:t>
            </a:r>
          </a:p>
          <a:p>
            <a:pPr marL="1200150" lvl="2" indent="-285750">
              <a:buFont typeface="Courier New" panose="02070309020205020404" pitchFamily="49" charset="0"/>
              <a:buChar char="o"/>
            </a:pPr>
            <a:r>
              <a:rPr lang="en-US" sz="1600" dirty="0"/>
              <a:t>Additional set of samples to be used for modelling efforts under SP D </a:t>
            </a:r>
          </a:p>
          <a:p>
            <a:pPr marL="742950" lvl="1" indent="-285750">
              <a:buFont typeface="Wingdings" panose="05000000000000000000" pitchFamily="2" charset="2"/>
              <a:buChar char="ü"/>
            </a:pPr>
            <a:r>
              <a:rPr lang="en-US" sz="1600" dirty="0"/>
              <a:t>Testing the capabilities of the </a:t>
            </a:r>
            <a:r>
              <a:rPr lang="en-US" sz="1600" b="1" dirty="0">
                <a:solidFill>
                  <a:srgbClr val="FF0000"/>
                </a:solidFill>
              </a:rPr>
              <a:t>new TOF-SIMS system for the analysis of </a:t>
            </a:r>
            <a:r>
              <a:rPr lang="en-US" sz="1600" b="1" dirty="0" err="1">
                <a:solidFill>
                  <a:srgbClr val="FF0000"/>
                </a:solidFill>
              </a:rPr>
              <a:t>boronization</a:t>
            </a:r>
            <a:r>
              <a:rPr lang="en-US" sz="1600" b="1" dirty="0">
                <a:solidFill>
                  <a:srgbClr val="FF0000"/>
                </a:solidFill>
              </a:rPr>
              <a:t> samples </a:t>
            </a:r>
            <a:r>
              <a:rPr lang="en-US" sz="1600" dirty="0"/>
              <a:t>from AUG and WEST samples</a:t>
            </a:r>
          </a:p>
          <a:p>
            <a:pPr marL="1200150" lvl="2" indent="-285750">
              <a:buFont typeface="Courier New" panose="02070309020205020404" pitchFamily="49" charset="0"/>
              <a:buChar char="o"/>
            </a:pPr>
            <a:r>
              <a:rPr lang="en-US" sz="1600" dirty="0"/>
              <a:t>Commissioning of the device expected in Feb/Mar 2025</a:t>
            </a:r>
          </a:p>
          <a:p>
            <a:pPr marL="285750" indent="-285750">
              <a:buFont typeface="Arial" panose="020B0604020202020204" pitchFamily="34" charset="0"/>
              <a:buChar char="•"/>
            </a:pPr>
            <a:r>
              <a:rPr lang="fi-FI" sz="1600" b="1" dirty="0"/>
              <a:t>FZJ:</a:t>
            </a:r>
          </a:p>
          <a:p>
            <a:pPr marL="742950" lvl="1" indent="-285750">
              <a:buFont typeface="Wingdings" panose="05000000000000000000" pitchFamily="2" charset="2"/>
              <a:buChar char="ü"/>
            </a:pPr>
            <a:r>
              <a:rPr lang="en-US" sz="1600" dirty="0"/>
              <a:t>Characterize </a:t>
            </a:r>
            <a:r>
              <a:rPr lang="en-US" sz="1600" b="1" dirty="0">
                <a:solidFill>
                  <a:srgbClr val="00B050"/>
                </a:solidFill>
              </a:rPr>
              <a:t>W samples with cross-section marking following exposure to Ne-seeded  plasmas </a:t>
            </a:r>
            <a:r>
              <a:rPr lang="en-US" sz="1600" dirty="0"/>
              <a:t>(under WPTE, in 2025/2026)</a:t>
            </a:r>
          </a:p>
          <a:p>
            <a:pPr marL="1200150" lvl="2" indent="-285750">
              <a:buFont typeface="Courier New" panose="02070309020205020404" pitchFamily="49" charset="0"/>
              <a:buChar char="o"/>
            </a:pPr>
            <a:r>
              <a:rPr lang="en-US" sz="1600" dirty="0"/>
              <a:t>SEM measurements, connected with a similar experiment under SP A: mixed plasma exposure in PSI-2</a:t>
            </a:r>
          </a:p>
          <a:p>
            <a:pPr marL="742950" lvl="1" indent="-285750">
              <a:buFont typeface="Wingdings" panose="05000000000000000000" pitchFamily="2" charset="2"/>
              <a:buChar char="ü"/>
            </a:pPr>
            <a:r>
              <a:rPr lang="en-US" sz="1600" dirty="0"/>
              <a:t>Investigate the </a:t>
            </a:r>
            <a:r>
              <a:rPr lang="en-US" sz="1600" b="1" dirty="0">
                <a:solidFill>
                  <a:srgbClr val="00B050"/>
                </a:solidFill>
              </a:rPr>
              <a:t>properties of B layers following </a:t>
            </a:r>
            <a:r>
              <a:rPr lang="en-US" sz="1600" b="1" dirty="0" err="1">
                <a:solidFill>
                  <a:srgbClr val="00B050"/>
                </a:solidFill>
              </a:rPr>
              <a:t>boronizations</a:t>
            </a:r>
            <a:endParaRPr lang="en-US" sz="1600" b="1" dirty="0">
              <a:solidFill>
                <a:srgbClr val="00B050"/>
              </a:solidFill>
            </a:endParaRPr>
          </a:p>
          <a:p>
            <a:pPr marL="1200150" lvl="2" indent="-285750">
              <a:buFont typeface="Courier New" panose="02070309020205020404" pitchFamily="49" charset="0"/>
              <a:buChar char="o"/>
            </a:pPr>
            <a:r>
              <a:rPr lang="en-US" sz="1600" dirty="0"/>
              <a:t>SEM measurements</a:t>
            </a:r>
          </a:p>
          <a:p>
            <a:pPr marL="285750" indent="-285750">
              <a:buFont typeface="Arial" panose="020B0604020202020204" pitchFamily="34" charset="0"/>
              <a:buChar char="•"/>
            </a:pPr>
            <a:r>
              <a:rPr lang="fi-FI" sz="1600" b="1" dirty="0"/>
              <a:t>RBI:</a:t>
            </a:r>
          </a:p>
          <a:p>
            <a:pPr marL="742950" lvl="1" indent="-285750">
              <a:buFont typeface="Wingdings" panose="05000000000000000000" pitchFamily="2" charset="2"/>
              <a:buChar char="ü"/>
            </a:pPr>
            <a:r>
              <a:rPr lang="en-US" sz="1600" dirty="0"/>
              <a:t>TOF-ERDA+PIXE analyses for selected AUG samples, incl. microbeam</a:t>
            </a:r>
          </a:p>
          <a:p>
            <a:pPr marL="1200150" lvl="2" indent="-285750">
              <a:buFont typeface="Courier New" panose="02070309020205020404" pitchFamily="49" charset="0"/>
              <a:buChar char="o"/>
            </a:pPr>
            <a:r>
              <a:rPr lang="en-US" sz="1600" b="1" dirty="0">
                <a:solidFill>
                  <a:srgbClr val="7030A0"/>
                </a:solidFill>
              </a:rPr>
              <a:t>Detailed contents of the task to be discussed</a:t>
            </a:r>
          </a:p>
        </p:txBody>
      </p:sp>
    </p:spTree>
    <p:extLst>
      <p:ext uri="{BB962C8B-B14F-4D97-AF65-F5344CB8AC3E}">
        <p14:creationId xmlns:p14="http://schemas.microsoft.com/office/powerpoint/2010/main" val="385827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761D88-A5AC-396D-A1F8-F83022BC4BAB}"/>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99900265-1902-E077-48A0-95A8F46446B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12</a:t>
            </a:fld>
            <a:endParaRPr lang="en-GB">
              <a:solidFill>
                <a:prstClr val="white"/>
              </a:solidFill>
            </a:endParaRPr>
          </a:p>
        </p:txBody>
      </p:sp>
      <p:sp>
        <p:nvSpPr>
          <p:cNvPr id="5" name="Titre 1">
            <a:extLst>
              <a:ext uri="{FF2B5EF4-FFF2-40B4-BE49-F238E27FC236}">
                <a16:creationId xmlns:a16="http://schemas.microsoft.com/office/drawing/2014/main" id="{354C0642-66E8-E864-0C28-7EDD333B7E2D}"/>
              </a:ext>
            </a:extLst>
          </p:cNvPr>
          <p:cNvSpPr>
            <a:spLocks noGrp="1"/>
          </p:cNvSpPr>
          <p:nvPr>
            <p:ph type="title"/>
          </p:nvPr>
        </p:nvSpPr>
        <p:spPr>
          <a:xfrm>
            <a:off x="983432" y="192515"/>
            <a:ext cx="9857288" cy="457200"/>
          </a:xfrm>
        </p:spPr>
        <p:txBody>
          <a:bodyPr/>
          <a:lstStyle/>
          <a:p>
            <a:r>
              <a:rPr lang="fr-FR" dirty="0" err="1"/>
              <a:t>Priorities</a:t>
            </a:r>
            <a:r>
              <a:rPr lang="fr-FR" dirty="0"/>
              <a:t> for W7-X analyses</a:t>
            </a:r>
          </a:p>
        </p:txBody>
      </p:sp>
      <p:sp>
        <p:nvSpPr>
          <p:cNvPr id="6" name="TextBox 5">
            <a:extLst>
              <a:ext uri="{FF2B5EF4-FFF2-40B4-BE49-F238E27FC236}">
                <a16:creationId xmlns:a16="http://schemas.microsoft.com/office/drawing/2014/main" id="{E5A55AEE-C553-DE72-EC19-307E1C662B71}"/>
              </a:ext>
            </a:extLst>
          </p:cNvPr>
          <p:cNvSpPr txBox="1"/>
          <p:nvPr/>
        </p:nvSpPr>
        <p:spPr>
          <a:xfrm>
            <a:off x="267177" y="1052736"/>
            <a:ext cx="11609631" cy="1815882"/>
          </a:xfrm>
          <a:prstGeom prst="rect">
            <a:avLst/>
          </a:prstGeom>
          <a:noFill/>
        </p:spPr>
        <p:txBody>
          <a:bodyPr wrap="square" rtlCol="0">
            <a:spAutoFit/>
          </a:bodyPr>
          <a:lstStyle/>
          <a:p>
            <a:pPr marL="285750" indent="-285750">
              <a:buFont typeface="Arial" panose="020B0604020202020204" pitchFamily="34" charset="0"/>
              <a:buChar char="•"/>
            </a:pPr>
            <a:r>
              <a:rPr lang="fi-FI" sz="1600" b="1" dirty="0"/>
              <a:t>MPG:</a:t>
            </a:r>
          </a:p>
          <a:p>
            <a:pPr marL="742950" lvl="1" indent="-285750">
              <a:buFont typeface="Wingdings" panose="05000000000000000000" pitchFamily="2" charset="2"/>
              <a:buChar char="ü"/>
            </a:pPr>
            <a:r>
              <a:rPr lang="en-US" sz="1600" dirty="0"/>
              <a:t>Analyses and evaluation of </a:t>
            </a:r>
            <a:r>
              <a:rPr lang="en-US" sz="1600" b="1" dirty="0">
                <a:solidFill>
                  <a:srgbClr val="0070C0"/>
                </a:solidFill>
              </a:rPr>
              <a:t>cavity samples exposed during </a:t>
            </a:r>
            <a:r>
              <a:rPr lang="en-US" sz="1600" b="1" dirty="0" err="1">
                <a:solidFill>
                  <a:srgbClr val="0070C0"/>
                </a:solidFill>
              </a:rPr>
              <a:t>boronisations</a:t>
            </a:r>
            <a:r>
              <a:rPr lang="en-US" sz="1600" b="1" dirty="0">
                <a:solidFill>
                  <a:srgbClr val="0070C0"/>
                </a:solidFill>
              </a:rPr>
              <a:t> </a:t>
            </a:r>
            <a:r>
              <a:rPr lang="en-US" sz="1600" dirty="0"/>
              <a:t>on W7-X</a:t>
            </a:r>
            <a:endParaRPr lang="en-US" sz="1600" b="1" dirty="0">
              <a:solidFill>
                <a:srgbClr val="0070C0"/>
              </a:solidFill>
            </a:endParaRPr>
          </a:p>
          <a:p>
            <a:pPr marL="1200150" lvl="2" indent="-285750">
              <a:buFont typeface="Courier New" panose="02070309020205020404" pitchFamily="49" charset="0"/>
              <a:buChar char="o"/>
            </a:pPr>
            <a:r>
              <a:rPr lang="en-US" sz="1600" dirty="0">
                <a:sym typeface="Wingdings" panose="05000000000000000000" pitchFamily="2" charset="2"/>
              </a:rPr>
              <a:t>Connected with the PFMC contribution of M. Mayer</a:t>
            </a:r>
          </a:p>
          <a:p>
            <a:pPr marL="742950" lvl="1" indent="-285750">
              <a:buFont typeface="Wingdings" panose="05000000000000000000" pitchFamily="2" charset="2"/>
              <a:buChar char="ü"/>
            </a:pPr>
            <a:r>
              <a:rPr lang="en-US" sz="1600" b="1" dirty="0">
                <a:solidFill>
                  <a:srgbClr val="7030A0"/>
                </a:solidFill>
              </a:rPr>
              <a:t>Any other PFCs that we should </a:t>
            </a:r>
            <a:r>
              <a:rPr lang="en-US" sz="1600" b="1" dirty="0" err="1">
                <a:solidFill>
                  <a:srgbClr val="7030A0"/>
                </a:solidFill>
              </a:rPr>
              <a:t>analyse</a:t>
            </a:r>
            <a:r>
              <a:rPr lang="en-US" sz="1600" b="1" dirty="0">
                <a:solidFill>
                  <a:srgbClr val="7030A0"/>
                </a:solidFill>
              </a:rPr>
              <a:t> – to be discussed</a:t>
            </a:r>
          </a:p>
          <a:p>
            <a:pPr marL="285750" indent="-285750">
              <a:buFont typeface="Arial" panose="020B0604020202020204" pitchFamily="34" charset="0"/>
              <a:buChar char="•"/>
            </a:pPr>
            <a:r>
              <a:rPr lang="fi-FI" sz="1600" b="1" dirty="0"/>
              <a:t>FZJ:</a:t>
            </a:r>
          </a:p>
          <a:p>
            <a:pPr marL="742950" lvl="1" indent="-285750">
              <a:buFont typeface="Wingdings" panose="05000000000000000000" pitchFamily="2" charset="2"/>
              <a:buChar char="ü"/>
            </a:pPr>
            <a:r>
              <a:rPr lang="en-US" sz="1600" dirty="0"/>
              <a:t>Continuation from previous years with </a:t>
            </a:r>
            <a:r>
              <a:rPr lang="en-US" sz="1600" b="1" dirty="0">
                <a:solidFill>
                  <a:srgbClr val="FF0000"/>
                </a:solidFill>
              </a:rPr>
              <a:t>samples exposed during OP2.1/2.2 + new samples from OP2.3</a:t>
            </a:r>
            <a:r>
              <a:rPr lang="en-US" sz="1600" dirty="0"/>
              <a:t> experiments</a:t>
            </a:r>
          </a:p>
          <a:p>
            <a:pPr marL="1200150" lvl="2" indent="-285750">
              <a:buFont typeface="Courier New" panose="02070309020205020404" pitchFamily="49" charset="0"/>
              <a:buChar char="o"/>
            </a:pPr>
            <a:r>
              <a:rPr lang="en-US" sz="1600" dirty="0"/>
              <a:t>Details of the samples and analysis </a:t>
            </a:r>
            <a:r>
              <a:rPr lang="en-US" sz="1600" dirty="0" err="1"/>
              <a:t>programme</a:t>
            </a:r>
            <a:r>
              <a:rPr lang="en-US" sz="1600" dirty="0"/>
              <a:t> (SEM? IBA? LIBS?) </a:t>
            </a:r>
            <a:r>
              <a:rPr lang="en-US" sz="1600" b="1" dirty="0">
                <a:solidFill>
                  <a:srgbClr val="7030A0"/>
                </a:solidFill>
              </a:rPr>
              <a:t>to be </a:t>
            </a:r>
            <a:r>
              <a:rPr lang="en-US" sz="1600" b="1" dirty="0" err="1">
                <a:solidFill>
                  <a:srgbClr val="7030A0"/>
                </a:solidFill>
              </a:rPr>
              <a:t>be</a:t>
            </a:r>
            <a:r>
              <a:rPr lang="en-US" sz="1600" b="1" dirty="0">
                <a:solidFill>
                  <a:srgbClr val="7030A0"/>
                </a:solidFill>
              </a:rPr>
              <a:t> discussed</a:t>
            </a:r>
          </a:p>
        </p:txBody>
      </p:sp>
    </p:spTree>
    <p:extLst>
      <p:ext uri="{BB962C8B-B14F-4D97-AF65-F5344CB8AC3E}">
        <p14:creationId xmlns:p14="http://schemas.microsoft.com/office/powerpoint/2010/main" val="197039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6518559-97AF-A046-34D0-023E89F71274}"/>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B18906CF-E4E1-5816-F0C8-7E75E283692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13</a:t>
            </a:fld>
            <a:endParaRPr lang="en-GB">
              <a:solidFill>
                <a:prstClr val="white"/>
              </a:solidFill>
            </a:endParaRPr>
          </a:p>
        </p:txBody>
      </p:sp>
      <p:sp>
        <p:nvSpPr>
          <p:cNvPr id="5" name="Titre 1">
            <a:extLst>
              <a:ext uri="{FF2B5EF4-FFF2-40B4-BE49-F238E27FC236}">
                <a16:creationId xmlns:a16="http://schemas.microsoft.com/office/drawing/2014/main" id="{59A3654E-9729-792F-5A20-9509120A5D08}"/>
              </a:ext>
            </a:extLst>
          </p:cNvPr>
          <p:cNvSpPr>
            <a:spLocks noGrp="1"/>
          </p:cNvSpPr>
          <p:nvPr>
            <p:ph type="title"/>
          </p:nvPr>
        </p:nvSpPr>
        <p:spPr>
          <a:xfrm>
            <a:off x="982663" y="192088"/>
            <a:ext cx="9451975" cy="457200"/>
          </a:xfrm>
        </p:spPr>
        <p:txBody>
          <a:bodyPr/>
          <a:lstStyle/>
          <a:p>
            <a:r>
              <a:rPr lang="fr-FR" dirty="0"/>
              <a:t>SP B.3 </a:t>
            </a:r>
            <a:r>
              <a:rPr lang="fr-FR" dirty="0" err="1"/>
              <a:t>deliverables</a:t>
            </a:r>
            <a:r>
              <a:rPr lang="fr-FR" dirty="0"/>
              <a:t> 2025</a:t>
            </a:r>
          </a:p>
        </p:txBody>
      </p:sp>
      <p:graphicFrame>
        <p:nvGraphicFramePr>
          <p:cNvPr id="6" name="Tabelle 5">
            <a:extLst>
              <a:ext uri="{FF2B5EF4-FFF2-40B4-BE49-F238E27FC236}">
                <a16:creationId xmlns:a16="http://schemas.microsoft.com/office/drawing/2014/main" id="{F742D5D8-2837-5523-AF81-525603C32DA4}"/>
              </a:ext>
            </a:extLst>
          </p:cNvPr>
          <p:cNvGraphicFramePr>
            <a:graphicFrameLocks noGrp="1"/>
          </p:cNvGraphicFramePr>
          <p:nvPr>
            <p:extLst>
              <p:ext uri="{D42A27DB-BD31-4B8C-83A1-F6EECF244321}">
                <p14:modId xmlns:p14="http://schemas.microsoft.com/office/powerpoint/2010/main" val="4030093670"/>
              </p:ext>
            </p:extLst>
          </p:nvPr>
        </p:nvGraphicFramePr>
        <p:xfrm>
          <a:off x="219544" y="726549"/>
          <a:ext cx="11752912" cy="5767324"/>
        </p:xfrm>
        <a:graphic>
          <a:graphicData uri="http://schemas.openxmlformats.org/drawingml/2006/table">
            <a:tbl>
              <a:tblPr firstRow="1" firstCol="1" bandRow="1">
                <a:tableStyleId>{5C22544A-7EE6-4342-B048-85BDC9FD1C3A}</a:tableStyleId>
              </a:tblPr>
              <a:tblGrid>
                <a:gridCol w="1323585">
                  <a:extLst>
                    <a:ext uri="{9D8B030D-6E8A-4147-A177-3AD203B41FA5}">
                      <a16:colId xmlns:a16="http://schemas.microsoft.com/office/drawing/2014/main" val="531328472"/>
                    </a:ext>
                  </a:extLst>
                </a:gridCol>
                <a:gridCol w="2239913">
                  <a:extLst>
                    <a:ext uri="{9D8B030D-6E8A-4147-A177-3AD203B41FA5}">
                      <a16:colId xmlns:a16="http://schemas.microsoft.com/office/drawing/2014/main" val="1334987883"/>
                    </a:ext>
                  </a:extLst>
                </a:gridCol>
                <a:gridCol w="8189414">
                  <a:extLst>
                    <a:ext uri="{9D8B030D-6E8A-4147-A177-3AD203B41FA5}">
                      <a16:colId xmlns:a16="http://schemas.microsoft.com/office/drawing/2014/main" val="1851282849"/>
                    </a:ext>
                  </a:extLst>
                </a:gridCol>
              </a:tblGrid>
              <a:tr h="0">
                <a:tc>
                  <a:txBody>
                    <a:bodyPr/>
                    <a:lstStyle/>
                    <a:p>
                      <a:pPr marL="21590" algn="ctr">
                        <a:lnSpc>
                          <a:spcPct val="115000"/>
                        </a:lnSpc>
                        <a:spcAft>
                          <a:spcPts val="300"/>
                        </a:spcAft>
                      </a:pPr>
                      <a:r>
                        <a:rPr lang="de-DE" sz="1250" dirty="0" err="1">
                          <a:effectLst/>
                          <a:latin typeface="Calibri" panose="020F0502020204030204" pitchFamily="34" charset="0"/>
                          <a:ea typeface="+mn-ea"/>
                          <a:cs typeface="Times New Roman" panose="02020603050405020304" pitchFamily="18" charset="0"/>
                        </a:rPr>
                        <a:t>Activity</a:t>
                      </a:r>
                      <a:endParaRPr lang="de-DE" sz="125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250" dirty="0" err="1">
                          <a:effectLst/>
                        </a:rPr>
                        <a:t>Deliverable</a:t>
                      </a:r>
                      <a:r>
                        <a:rPr lang="de-DE" sz="1250" dirty="0">
                          <a:effectLst/>
                        </a:rPr>
                        <a:t> ID(s)</a:t>
                      </a:r>
                      <a:endParaRPr lang="de-DE" sz="125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250" spc="-15" dirty="0">
                          <a:effectLst/>
                        </a:rPr>
                        <a:t>Title</a:t>
                      </a:r>
                      <a:endParaRPr lang="de-DE" sz="125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D001</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2 PM</a:t>
                      </a:r>
                    </a:p>
                  </a:txBody>
                  <a:tcPr marL="68580" marR="68580" marT="0" marB="0">
                    <a:solidFill>
                      <a:schemeClr val="accent4">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200" spc="-15">
                          <a:effectLst/>
                          <a:latin typeface="Calibri" panose="020F0502020204030204" pitchFamily="34" charset="0"/>
                          <a:ea typeface="Times New Roman" panose="02020603050405020304" pitchFamily="18" charset="0"/>
                          <a:cs typeface="Calibri" panose="020F0502020204030204" pitchFamily="34" charset="0"/>
                        </a:rPr>
                        <a:t>Depth profiles and surface morphology of selected B or W layers (CIEMAT)</a:t>
                      </a:r>
                      <a:endParaRPr lang="fi-FI"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392664685"/>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D002</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4 PM</a:t>
                      </a:r>
                    </a:p>
                  </a:txBody>
                  <a:tcPr marL="68580" marR="68580" marT="0" marB="0">
                    <a:solidFill>
                      <a:schemeClr val="accent4">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200" spc="-15">
                          <a:effectLst/>
                          <a:latin typeface="Calibri" panose="020F0502020204030204" pitchFamily="34" charset="0"/>
                          <a:ea typeface="Times New Roman" panose="02020603050405020304" pitchFamily="18" charset="0"/>
                          <a:cs typeface="Calibri" panose="020F0502020204030204" pitchFamily="34" charset="0"/>
                        </a:rPr>
                        <a:t>Surface modifications and fuel content of selected AUG, WEST, W7-X, and PSI-2 samples (FZJ)</a:t>
                      </a:r>
                      <a:endParaRPr lang="fi-FI"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558489909"/>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D003</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2 PM</a:t>
                      </a:r>
                    </a:p>
                  </a:txBody>
                  <a:tcPr marL="68580" marR="68580" marT="0" marB="0">
                    <a:solidFill>
                      <a:schemeClr val="accent4">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200" spc="-15">
                          <a:effectLst/>
                          <a:latin typeface="Calibri" panose="020F0502020204030204" pitchFamily="34" charset="0"/>
                          <a:ea typeface="Times New Roman" panose="02020603050405020304" pitchFamily="18" charset="0"/>
                          <a:cs typeface="Calibri" panose="020F0502020204030204" pitchFamily="34" charset="0"/>
                        </a:rPr>
                        <a:t>Composition of layers on selected WEST monoblock samples (IAP)</a:t>
                      </a:r>
                      <a:endParaRPr lang="fi-FI"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978565712"/>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D004</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3 PM + 2 PM (AR)</a:t>
                      </a:r>
                    </a:p>
                  </a:txBody>
                  <a:tcPr marL="68580" marR="68580" marT="0" marB="0">
                    <a:solidFill>
                      <a:schemeClr val="accent4">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200" spc="-15">
                          <a:effectLst/>
                          <a:latin typeface="Calibri" panose="020F0502020204030204" pitchFamily="34" charset="0"/>
                          <a:ea typeface="Times New Roman" panose="02020603050405020304" pitchFamily="18" charset="0"/>
                          <a:cs typeface="Calibri" panose="020F0502020204030204" pitchFamily="34" charset="0"/>
                        </a:rPr>
                        <a:t>Surface modifications of selected WEST, W7-X, MAGNUM-PSI, PSI-2, and GyM samples (IPPLM)</a:t>
                      </a:r>
                      <a:endParaRPr lang="fi-FI"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915481941"/>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D005</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3 PM</a:t>
                      </a:r>
                    </a:p>
                  </a:txBody>
                  <a:tcPr marL="68580" marR="68580" marT="0" marB="0">
                    <a:solidFill>
                      <a:schemeClr val="accent4">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200" spc="-15">
                          <a:effectLst/>
                          <a:latin typeface="Calibri" panose="020F0502020204030204" pitchFamily="34" charset="0"/>
                          <a:ea typeface="Times New Roman" panose="02020603050405020304" pitchFamily="18" charset="0"/>
                          <a:cs typeface="Calibri" panose="020F0502020204030204" pitchFamily="34" charset="0"/>
                        </a:rPr>
                        <a:t>Composition and fuel content of layers on selected WEST monoblock samples and on samples originating from SP B.1 or SP X experiments (IST)</a:t>
                      </a:r>
                      <a:endParaRPr lang="fi-FI"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759700484"/>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D006</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3 PM</a:t>
                      </a:r>
                    </a:p>
                  </a:txBody>
                  <a:tcPr marL="68580" marR="68580" marT="0" marB="0">
                    <a:solidFill>
                      <a:schemeClr val="accent4">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200" spc="-15">
                          <a:effectLst/>
                          <a:latin typeface="Calibri" panose="020F0502020204030204" pitchFamily="34" charset="0"/>
                          <a:ea typeface="Times New Roman" panose="02020603050405020304" pitchFamily="18" charset="0"/>
                          <a:cs typeface="Calibri" panose="020F0502020204030204" pitchFamily="34" charset="0"/>
                        </a:rPr>
                        <a:t>Micro- and macroscale composition of layers on selected AUG, WEST, MAGNUM-PSI, PSI-2, and GyM samples (JSI)</a:t>
                      </a:r>
                      <a:endParaRPr lang="fi-FI"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956729932"/>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D007</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2 PM</a:t>
                      </a:r>
                    </a:p>
                  </a:txBody>
                  <a:tcPr marL="68580" marR="68580" marT="0" marB="0">
                    <a:solidFill>
                      <a:schemeClr val="accent4">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200" spc="-15">
                          <a:effectLst/>
                          <a:latin typeface="Calibri" panose="020F0502020204030204" pitchFamily="34" charset="0"/>
                          <a:ea typeface="Times New Roman" panose="02020603050405020304" pitchFamily="18" charset="0"/>
                          <a:cs typeface="Calibri" panose="020F0502020204030204" pitchFamily="34" charset="0"/>
                        </a:rPr>
                        <a:t>Surface modifications and erosion/deposition profiles of samples and wall tiles from AUG, WEST, and W7-X (MPG)</a:t>
                      </a:r>
                      <a:endParaRPr lang="fi-FI"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080333847"/>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D008</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5 PM</a:t>
                      </a:r>
                    </a:p>
                  </a:txBody>
                  <a:tcPr marL="68580" marR="68580" marT="0" marB="0">
                    <a:solidFill>
                      <a:schemeClr val="accent4">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200" spc="-15">
                          <a:effectLst/>
                          <a:latin typeface="Calibri" panose="020F0502020204030204" pitchFamily="34" charset="0"/>
                          <a:ea typeface="Times New Roman" panose="02020603050405020304" pitchFamily="18" charset="0"/>
                          <a:cs typeface="Calibri" panose="020F0502020204030204" pitchFamily="34" charset="0"/>
                        </a:rPr>
                        <a:t>Surface modifications and composition of layers on  selected WEST, MAGNUM-PSI, PSI-2, and GyM samples (NCSRD)</a:t>
                      </a:r>
                      <a:endParaRPr lang="fi-FI"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547814676"/>
                  </a:ext>
                </a:extLst>
              </a:tr>
              <a:tr h="76646">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D009</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2 PM</a:t>
                      </a:r>
                    </a:p>
                  </a:txBody>
                  <a:tcPr marL="68580" marR="68580" marT="0" marB="0">
                    <a:solidFill>
                      <a:schemeClr val="accent4">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200" spc="-15">
                          <a:effectLst/>
                          <a:latin typeface="Calibri" panose="020F0502020204030204" pitchFamily="34" charset="0"/>
                          <a:ea typeface="Times New Roman" panose="02020603050405020304" pitchFamily="18" charset="0"/>
                          <a:cs typeface="Calibri" panose="020F0502020204030204" pitchFamily="34" charset="0"/>
                        </a:rPr>
                        <a:t>Micro- and macroscale composition of layers on selected AUG, WEST, MAGNUM-PSI, PSI-2, and GyM samples (RBI)</a:t>
                      </a:r>
                      <a:endParaRPr lang="fi-FI"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02051758"/>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D010</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1.5 PM</a:t>
                      </a:r>
                    </a:p>
                  </a:txBody>
                  <a:tcPr marL="68580" marR="68580" marT="0" marB="0">
                    <a:solidFill>
                      <a:schemeClr val="accent4">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200" spc="-15">
                          <a:effectLst/>
                          <a:latin typeface="Calibri" panose="020F0502020204030204" pitchFamily="34" charset="0"/>
                          <a:ea typeface="Times New Roman" panose="02020603050405020304" pitchFamily="18" charset="0"/>
                          <a:cs typeface="Calibri" panose="020F0502020204030204" pitchFamily="34" charset="0"/>
                        </a:rPr>
                        <a:t>Erosion and deposition patterns on selected WEST samples as well composition of plasma-exposed B and W layers (VR)</a:t>
                      </a:r>
                      <a:endParaRPr lang="fi-FI"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17178334"/>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D011</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2 PM</a:t>
                      </a:r>
                    </a:p>
                  </a:txBody>
                  <a:tcPr marL="68580" marR="68580" marT="0" marB="0">
                    <a:solidFill>
                      <a:schemeClr val="accent4">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200" spc="-15">
                          <a:effectLst/>
                          <a:latin typeface="Calibri" panose="020F0502020204030204" pitchFamily="34" charset="0"/>
                          <a:ea typeface="Times New Roman" panose="02020603050405020304" pitchFamily="18" charset="0"/>
                          <a:cs typeface="Calibri" panose="020F0502020204030204" pitchFamily="34" charset="0"/>
                        </a:rPr>
                        <a:t>Depth profiles and composition of deposited layers of selected samples from AUG, WEST, W7-X, MAGNUM-PSI, PSI-2, and GyM (VTT)</a:t>
                      </a:r>
                      <a:endParaRPr lang="fi-FI"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389450369"/>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D012</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2 PM</a:t>
                      </a:r>
                    </a:p>
                  </a:txBody>
                  <a:tcPr marL="68580" marR="68580" marT="0" marB="0">
                    <a:solidFill>
                      <a:schemeClr val="accent4">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200" spc="-15" dirty="0">
                          <a:effectLst/>
                          <a:latin typeface="Calibri" panose="020F0502020204030204" pitchFamily="34" charset="0"/>
                          <a:ea typeface="Times New Roman" panose="02020603050405020304" pitchFamily="18" charset="0"/>
                          <a:cs typeface="Calibri" panose="020F0502020204030204" pitchFamily="34" charset="0"/>
                        </a:rPr>
                        <a:t>Depth profiles for layers on selected WEST monoblock samples (UT)</a:t>
                      </a:r>
                      <a:endParaRPr lang="fi-FI"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868844038"/>
                  </a:ext>
                </a:extLst>
              </a:tr>
            </a:tbl>
          </a:graphicData>
        </a:graphic>
      </p:graphicFrame>
    </p:spTree>
    <p:extLst>
      <p:ext uri="{BB962C8B-B14F-4D97-AF65-F5344CB8AC3E}">
        <p14:creationId xmlns:p14="http://schemas.microsoft.com/office/powerpoint/2010/main" val="17414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CD51AD-9684-F98C-F404-193D6F55E0C1}"/>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8D7A5BF7-1993-C51C-A6B3-A5F910734906}"/>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14</a:t>
            </a:fld>
            <a:endParaRPr lang="en-GB">
              <a:solidFill>
                <a:prstClr val="white"/>
              </a:solidFill>
            </a:endParaRPr>
          </a:p>
        </p:txBody>
      </p:sp>
      <p:sp>
        <p:nvSpPr>
          <p:cNvPr id="5" name="Titre 1">
            <a:extLst>
              <a:ext uri="{FF2B5EF4-FFF2-40B4-BE49-F238E27FC236}">
                <a16:creationId xmlns:a16="http://schemas.microsoft.com/office/drawing/2014/main" id="{0716690C-A5D8-07AB-234A-54D67DD37E6D}"/>
              </a:ext>
            </a:extLst>
          </p:cNvPr>
          <p:cNvSpPr>
            <a:spLocks noGrp="1"/>
          </p:cNvSpPr>
          <p:nvPr>
            <p:ph type="title"/>
          </p:nvPr>
        </p:nvSpPr>
        <p:spPr>
          <a:xfrm>
            <a:off x="983432" y="192515"/>
            <a:ext cx="9857288" cy="457200"/>
          </a:xfrm>
        </p:spPr>
        <p:txBody>
          <a:bodyPr/>
          <a:lstStyle/>
          <a:p>
            <a:r>
              <a:rPr lang="fr-FR" dirty="0" err="1"/>
              <a:t>Priorities</a:t>
            </a:r>
            <a:r>
              <a:rPr lang="fr-FR" dirty="0"/>
              <a:t> for surface analyses (ion-</a:t>
            </a:r>
            <a:r>
              <a:rPr lang="fr-FR" dirty="0" err="1"/>
              <a:t>beam</a:t>
            </a:r>
            <a:r>
              <a:rPr lang="fr-FR" dirty="0"/>
              <a:t> analyses)</a:t>
            </a:r>
          </a:p>
        </p:txBody>
      </p:sp>
      <p:sp>
        <p:nvSpPr>
          <p:cNvPr id="6" name="TextBox 5">
            <a:extLst>
              <a:ext uri="{FF2B5EF4-FFF2-40B4-BE49-F238E27FC236}">
                <a16:creationId xmlns:a16="http://schemas.microsoft.com/office/drawing/2014/main" id="{63FE1F1F-C4DC-E116-CDDC-F555D811864E}"/>
              </a:ext>
            </a:extLst>
          </p:cNvPr>
          <p:cNvSpPr txBox="1"/>
          <p:nvPr/>
        </p:nvSpPr>
        <p:spPr>
          <a:xfrm>
            <a:off x="267177" y="1052736"/>
            <a:ext cx="11682367" cy="5262979"/>
          </a:xfrm>
          <a:prstGeom prst="rect">
            <a:avLst/>
          </a:prstGeom>
          <a:noFill/>
        </p:spPr>
        <p:txBody>
          <a:bodyPr wrap="square" rtlCol="0">
            <a:spAutoFit/>
          </a:bodyPr>
          <a:lstStyle/>
          <a:p>
            <a:pPr marL="285750" indent="-285750">
              <a:buFont typeface="Arial" panose="020B0604020202020204" pitchFamily="34" charset="0"/>
              <a:buChar char="•"/>
            </a:pPr>
            <a:r>
              <a:rPr lang="fi-FI" sz="1600" b="1" dirty="0"/>
              <a:t>IST:</a:t>
            </a:r>
          </a:p>
          <a:p>
            <a:pPr marL="742950" lvl="1" indent="-285750">
              <a:buFont typeface="Wingdings" panose="05000000000000000000" pitchFamily="2" charset="2"/>
              <a:buChar char="ü"/>
            </a:pPr>
            <a:r>
              <a:rPr lang="en-US" sz="1600" u="sng" dirty="0">
                <a:solidFill>
                  <a:srgbClr val="0070C0"/>
                </a:solidFill>
              </a:rPr>
              <a:t>Continue analysis of WEST samples, focus on comparison </a:t>
            </a:r>
            <a:r>
              <a:rPr lang="en-US" sz="1600" dirty="0"/>
              <a:t>between SIMS (VTT) and NRA/EBS/PIXE (IST) – </a:t>
            </a:r>
            <a:r>
              <a:rPr lang="en-US" sz="1600" b="1" dirty="0"/>
              <a:t>MB samples</a:t>
            </a:r>
          </a:p>
          <a:p>
            <a:pPr marL="742950" lvl="1" indent="-285750">
              <a:buFont typeface="Wingdings" panose="05000000000000000000" pitchFamily="2" charset="2"/>
              <a:buChar char="ü"/>
            </a:pPr>
            <a:r>
              <a:rPr lang="en-US" sz="1600" dirty="0"/>
              <a:t>Analysis of D, C, B contents by NRA, erosion studies by RBS/EBS</a:t>
            </a:r>
          </a:p>
          <a:p>
            <a:pPr marL="742950" lvl="1" indent="-285750">
              <a:buFont typeface="Wingdings" panose="05000000000000000000" pitchFamily="2" charset="2"/>
              <a:buChar char="ü"/>
            </a:pPr>
            <a:r>
              <a:rPr lang="en-US" sz="1600" dirty="0"/>
              <a:t>Analysis of main heavier contaminants by PIXE</a:t>
            </a:r>
            <a:endParaRPr lang="fi-FI" sz="1600" dirty="0"/>
          </a:p>
          <a:p>
            <a:pPr marL="285750" indent="-285750">
              <a:buFont typeface="Arial" panose="020B0604020202020204" pitchFamily="34" charset="0"/>
              <a:buChar char="•"/>
            </a:pPr>
            <a:r>
              <a:rPr lang="fi-FI" sz="1600" b="1" dirty="0"/>
              <a:t>JSI:</a:t>
            </a:r>
          </a:p>
          <a:p>
            <a:pPr marL="742950" lvl="1" indent="-285750">
              <a:buFont typeface="Wingdings" panose="05000000000000000000" pitchFamily="2" charset="2"/>
              <a:buChar char="ü"/>
            </a:pPr>
            <a:r>
              <a:rPr lang="fi-FI" sz="1600" b="1" dirty="0">
                <a:solidFill>
                  <a:srgbClr val="FF0000"/>
                </a:solidFill>
              </a:rPr>
              <a:t>Broad-</a:t>
            </a:r>
            <a:r>
              <a:rPr lang="fi-FI" sz="1600" b="1" dirty="0" err="1">
                <a:solidFill>
                  <a:srgbClr val="FF0000"/>
                </a:solidFill>
              </a:rPr>
              <a:t>beam</a:t>
            </a:r>
            <a:r>
              <a:rPr lang="fi-FI" sz="1600" b="1" dirty="0">
                <a:solidFill>
                  <a:srgbClr val="FF0000"/>
                </a:solidFill>
              </a:rPr>
              <a:t> </a:t>
            </a:r>
            <a:r>
              <a:rPr lang="fi-FI" sz="1600" b="1" dirty="0" err="1">
                <a:solidFill>
                  <a:srgbClr val="FF0000"/>
                </a:solidFill>
              </a:rPr>
              <a:t>analyses</a:t>
            </a:r>
            <a:r>
              <a:rPr lang="fi-FI" sz="1600" b="1" dirty="0">
                <a:solidFill>
                  <a:srgbClr val="FF0000"/>
                </a:solidFill>
              </a:rPr>
              <a:t> </a:t>
            </a:r>
            <a:r>
              <a:rPr lang="fi-FI" sz="1600" dirty="0"/>
              <a:t>(NRA, RBS, PIXE) for </a:t>
            </a:r>
            <a:r>
              <a:rPr lang="fi-FI" sz="1600" dirty="0" err="1"/>
              <a:t>samples</a:t>
            </a:r>
            <a:r>
              <a:rPr lang="fi-FI" sz="1600" dirty="0"/>
              <a:t> </a:t>
            </a:r>
            <a:r>
              <a:rPr lang="fi-FI" sz="1600" dirty="0" err="1"/>
              <a:t>from</a:t>
            </a:r>
            <a:r>
              <a:rPr lang="fi-FI" sz="1600" dirty="0"/>
              <a:t> AUG, WEST, and </a:t>
            </a:r>
            <a:r>
              <a:rPr lang="fi-FI" sz="1600" dirty="0" err="1"/>
              <a:t>GyM</a:t>
            </a:r>
            <a:r>
              <a:rPr lang="fi-FI" sz="1600" dirty="0"/>
              <a:t> – list </a:t>
            </a:r>
            <a:r>
              <a:rPr lang="fi-FI" sz="1600" dirty="0" err="1"/>
              <a:t>not</a:t>
            </a:r>
            <a:r>
              <a:rPr lang="fi-FI" sz="1600" dirty="0"/>
              <a:t> </a:t>
            </a:r>
            <a:r>
              <a:rPr lang="fi-FI" sz="1600" dirty="0" err="1"/>
              <a:t>exhaustive</a:t>
            </a:r>
            <a:endParaRPr lang="fi-FI" sz="1600" dirty="0"/>
          </a:p>
          <a:p>
            <a:pPr marL="742950" lvl="1" indent="-285750">
              <a:buFont typeface="Wingdings" panose="05000000000000000000" pitchFamily="2" charset="2"/>
              <a:buChar char="ü"/>
            </a:pPr>
            <a:r>
              <a:rPr lang="fi-FI" sz="1600" b="1" dirty="0">
                <a:solidFill>
                  <a:srgbClr val="FF0000"/>
                </a:solidFill>
              </a:rPr>
              <a:t>Micro-</a:t>
            </a:r>
            <a:r>
              <a:rPr lang="fi-FI" sz="1600" b="1" dirty="0" err="1">
                <a:solidFill>
                  <a:srgbClr val="FF0000"/>
                </a:solidFill>
              </a:rPr>
              <a:t>beam</a:t>
            </a:r>
            <a:r>
              <a:rPr lang="fi-FI" sz="1600" b="1" dirty="0">
                <a:solidFill>
                  <a:srgbClr val="FF0000"/>
                </a:solidFill>
              </a:rPr>
              <a:t> </a:t>
            </a:r>
            <a:r>
              <a:rPr lang="fi-FI" sz="1600" b="1" dirty="0" err="1">
                <a:solidFill>
                  <a:srgbClr val="FF0000"/>
                </a:solidFill>
              </a:rPr>
              <a:t>analyses</a:t>
            </a:r>
            <a:r>
              <a:rPr lang="fi-FI" sz="1600" b="1" dirty="0">
                <a:solidFill>
                  <a:srgbClr val="FF0000"/>
                </a:solidFill>
              </a:rPr>
              <a:t> </a:t>
            </a:r>
            <a:r>
              <a:rPr lang="fi-FI" sz="1600" dirty="0"/>
              <a:t>(RBS, PIXE) for </a:t>
            </a:r>
            <a:r>
              <a:rPr lang="fi-FI" sz="1600" dirty="0" err="1"/>
              <a:t>selected</a:t>
            </a:r>
            <a:r>
              <a:rPr lang="fi-FI" sz="1600" dirty="0"/>
              <a:t> </a:t>
            </a:r>
            <a:r>
              <a:rPr lang="fi-FI" sz="1600" dirty="0" err="1"/>
              <a:t>samples</a:t>
            </a:r>
            <a:endParaRPr lang="fi-FI" sz="1600" dirty="0"/>
          </a:p>
          <a:p>
            <a:pPr marL="285750" indent="-285750">
              <a:buFont typeface="Arial" panose="020B0604020202020204" pitchFamily="34" charset="0"/>
              <a:buChar char="•"/>
            </a:pPr>
            <a:r>
              <a:rPr lang="fi-FI" sz="1600" b="1" dirty="0"/>
              <a:t>MPG:</a:t>
            </a:r>
          </a:p>
          <a:p>
            <a:pPr marL="742950" lvl="1" indent="-285750">
              <a:buFont typeface="Wingdings" panose="05000000000000000000" pitchFamily="2" charset="2"/>
              <a:buChar char="ü"/>
            </a:pPr>
            <a:r>
              <a:rPr lang="en-US" sz="1600" dirty="0"/>
              <a:t>Post-</a:t>
            </a:r>
            <a:r>
              <a:rPr lang="en-US" sz="1600" dirty="0" err="1"/>
              <a:t>characterisation</a:t>
            </a:r>
            <a:r>
              <a:rPr lang="en-US" sz="1600" dirty="0"/>
              <a:t> (IBA+SEM) of pre-</a:t>
            </a:r>
            <a:r>
              <a:rPr lang="en-US" sz="1600" dirty="0" err="1"/>
              <a:t>characterised</a:t>
            </a:r>
            <a:r>
              <a:rPr lang="en-US" sz="1600" dirty="0"/>
              <a:t> </a:t>
            </a:r>
            <a:r>
              <a:rPr lang="en-US" sz="1600" b="1" dirty="0">
                <a:solidFill>
                  <a:srgbClr val="0070C0"/>
                </a:solidFill>
              </a:rPr>
              <a:t>AUG tiles regarding </a:t>
            </a:r>
            <a:r>
              <a:rPr lang="en-US" sz="1600" b="1" dirty="0" err="1">
                <a:solidFill>
                  <a:srgbClr val="0070C0"/>
                </a:solidFill>
              </a:rPr>
              <a:t>boronisation</a:t>
            </a:r>
            <a:r>
              <a:rPr lang="en-US" sz="1600" b="1" dirty="0">
                <a:solidFill>
                  <a:srgbClr val="0070C0"/>
                </a:solidFill>
              </a:rPr>
              <a:t> layers</a:t>
            </a:r>
          </a:p>
          <a:p>
            <a:pPr marL="1200150" lvl="2" indent="-285750">
              <a:buFont typeface="Courier New" panose="02070309020205020404" pitchFamily="49" charset="0"/>
              <a:buChar char="o"/>
            </a:pPr>
            <a:r>
              <a:rPr lang="en-US" sz="1600" dirty="0">
                <a:sym typeface="Wingdings" panose="05000000000000000000" pitchFamily="2" charset="2"/>
              </a:rPr>
              <a:t>pending for </a:t>
            </a:r>
            <a:r>
              <a:rPr lang="en-US" sz="1600" dirty="0"/>
              <a:t>vessel opening during summer 2025. </a:t>
            </a:r>
          </a:p>
          <a:p>
            <a:pPr marL="285750" indent="-285750">
              <a:buFont typeface="Arial" panose="020B0604020202020204" pitchFamily="34" charset="0"/>
              <a:buChar char="•"/>
            </a:pPr>
            <a:r>
              <a:rPr lang="fi-FI" sz="1600" b="1" dirty="0"/>
              <a:t>NCSRD:</a:t>
            </a:r>
          </a:p>
          <a:p>
            <a:pPr marL="742950" lvl="1" indent="-285750">
              <a:buFont typeface="Wingdings" panose="05000000000000000000" pitchFamily="2" charset="2"/>
              <a:buChar char="ü"/>
            </a:pPr>
            <a:r>
              <a:rPr lang="fi-FI" sz="1600" dirty="0" err="1"/>
              <a:t>Determination</a:t>
            </a:r>
            <a:r>
              <a:rPr lang="fi-FI" sz="1600" dirty="0"/>
              <a:t> of </a:t>
            </a:r>
            <a:r>
              <a:rPr lang="fi-FI" sz="1600" u="sng" dirty="0">
                <a:solidFill>
                  <a:srgbClr val="0070C0"/>
                </a:solidFill>
              </a:rPr>
              <a:t>composition, </a:t>
            </a:r>
            <a:r>
              <a:rPr lang="fi-FI" sz="1600" u="sng" dirty="0" err="1">
                <a:solidFill>
                  <a:srgbClr val="0070C0"/>
                </a:solidFill>
              </a:rPr>
              <a:t>crystalline</a:t>
            </a:r>
            <a:r>
              <a:rPr lang="fi-FI" sz="1600" u="sng" dirty="0">
                <a:solidFill>
                  <a:srgbClr val="0070C0"/>
                </a:solidFill>
              </a:rPr>
              <a:t> </a:t>
            </a:r>
            <a:r>
              <a:rPr lang="fi-FI" sz="1600" u="sng" dirty="0" err="1">
                <a:solidFill>
                  <a:srgbClr val="0070C0"/>
                </a:solidFill>
              </a:rPr>
              <a:t>structure</a:t>
            </a:r>
            <a:r>
              <a:rPr lang="fi-FI" sz="1600" u="sng" dirty="0">
                <a:solidFill>
                  <a:srgbClr val="0070C0"/>
                </a:solidFill>
              </a:rPr>
              <a:t> and </a:t>
            </a:r>
            <a:r>
              <a:rPr lang="fi-FI" sz="1600" u="sng" dirty="0" err="1">
                <a:solidFill>
                  <a:srgbClr val="0070C0"/>
                </a:solidFill>
              </a:rPr>
              <a:t>surface</a:t>
            </a:r>
            <a:r>
              <a:rPr lang="fi-FI" sz="1600" u="sng" dirty="0">
                <a:solidFill>
                  <a:srgbClr val="0070C0"/>
                </a:solidFill>
              </a:rPr>
              <a:t> </a:t>
            </a:r>
            <a:r>
              <a:rPr lang="fi-FI" sz="1600" u="sng" dirty="0" err="1">
                <a:solidFill>
                  <a:srgbClr val="0070C0"/>
                </a:solidFill>
              </a:rPr>
              <a:t>analysis</a:t>
            </a:r>
            <a:r>
              <a:rPr lang="fi-FI" sz="1600" u="sng" dirty="0">
                <a:solidFill>
                  <a:srgbClr val="0070C0"/>
                </a:solidFill>
              </a:rPr>
              <a:t> </a:t>
            </a:r>
            <a:r>
              <a:rPr lang="fi-FI" sz="1600" dirty="0"/>
              <a:t>of </a:t>
            </a:r>
            <a:r>
              <a:rPr lang="fi-FI" sz="1600" b="1" dirty="0"/>
              <a:t>MB </a:t>
            </a:r>
            <a:r>
              <a:rPr lang="fi-FI" sz="1600" b="1" dirty="0" err="1"/>
              <a:t>samples</a:t>
            </a:r>
            <a:r>
              <a:rPr lang="fi-FI" sz="1600" b="1" dirty="0"/>
              <a:t> </a:t>
            </a:r>
            <a:r>
              <a:rPr lang="fi-FI" sz="1600" b="1" dirty="0" err="1"/>
              <a:t>from</a:t>
            </a:r>
            <a:r>
              <a:rPr lang="fi-FI" sz="1600" b="1" dirty="0"/>
              <a:t> WEST</a:t>
            </a:r>
            <a:r>
              <a:rPr lang="fi-FI" sz="1600" dirty="0"/>
              <a:t> and </a:t>
            </a:r>
            <a:r>
              <a:rPr lang="fi-FI" sz="1600" dirty="0" err="1"/>
              <a:t>other</a:t>
            </a:r>
            <a:r>
              <a:rPr lang="fi-FI" sz="1600" dirty="0"/>
              <a:t> plasma </a:t>
            </a:r>
            <a:r>
              <a:rPr lang="fi-FI" sz="1600" dirty="0" err="1"/>
              <a:t>devices</a:t>
            </a:r>
            <a:r>
              <a:rPr lang="fi-FI" sz="1600" dirty="0"/>
              <a:t> (</a:t>
            </a:r>
            <a:r>
              <a:rPr lang="fi-FI" sz="1600" dirty="0" err="1"/>
              <a:t>such</a:t>
            </a:r>
            <a:r>
              <a:rPr lang="fi-FI" sz="1600" dirty="0"/>
              <a:t> as </a:t>
            </a:r>
            <a:r>
              <a:rPr lang="fi-FI" sz="1600" dirty="0" err="1"/>
              <a:t>GyM</a:t>
            </a:r>
            <a:r>
              <a:rPr lang="fi-FI" sz="1600" dirty="0"/>
              <a:t>) </a:t>
            </a:r>
            <a:r>
              <a:rPr lang="fi-FI" sz="1600" dirty="0" err="1"/>
              <a:t>using</a:t>
            </a:r>
            <a:r>
              <a:rPr lang="fi-FI" sz="1600" dirty="0"/>
              <a:t> </a:t>
            </a:r>
            <a:r>
              <a:rPr lang="fi-FI" sz="1600" dirty="0" err="1"/>
              <a:t>ion</a:t>
            </a:r>
            <a:r>
              <a:rPr lang="fi-FI" sz="1600" dirty="0"/>
              <a:t> </a:t>
            </a:r>
            <a:r>
              <a:rPr lang="fi-FI" sz="1600" dirty="0" err="1"/>
              <a:t>beam</a:t>
            </a:r>
            <a:r>
              <a:rPr lang="fi-FI" sz="1600" dirty="0"/>
              <a:t> </a:t>
            </a:r>
            <a:r>
              <a:rPr lang="fi-FI" sz="1600" dirty="0" err="1"/>
              <a:t>analysis</a:t>
            </a:r>
            <a:r>
              <a:rPr lang="fi-FI" sz="1600" dirty="0"/>
              <a:t> (RBS/NRA, PIXE/PIGE, TOF-ERDA, SEM/EDS, XRD) – TOF-ERDA is a </a:t>
            </a:r>
            <a:r>
              <a:rPr lang="fi-FI" sz="1600" dirty="0" err="1"/>
              <a:t>new</a:t>
            </a:r>
            <a:r>
              <a:rPr lang="fi-FI" sz="1600" dirty="0"/>
              <a:t> </a:t>
            </a:r>
            <a:r>
              <a:rPr lang="fi-FI" sz="1600" dirty="0" err="1"/>
              <a:t>capability</a:t>
            </a:r>
            <a:endParaRPr lang="fi-FI" sz="1600" dirty="0"/>
          </a:p>
          <a:p>
            <a:pPr marL="285750" indent="-285750">
              <a:buFont typeface="Arial" panose="020B0604020202020204" pitchFamily="34" charset="0"/>
              <a:buChar char="•"/>
            </a:pPr>
            <a:r>
              <a:rPr lang="fi-FI" sz="1600" b="1" dirty="0"/>
              <a:t>RBI:</a:t>
            </a:r>
          </a:p>
          <a:p>
            <a:pPr marL="742950" lvl="1" indent="-285750">
              <a:buFont typeface="Wingdings" panose="05000000000000000000" pitchFamily="2" charset="2"/>
              <a:buChar char="ü"/>
            </a:pPr>
            <a:r>
              <a:rPr lang="fi-FI" sz="1600" dirty="0"/>
              <a:t>RBI - </a:t>
            </a:r>
            <a:r>
              <a:rPr lang="fi-FI" sz="1600" dirty="0" err="1"/>
              <a:t>broad</a:t>
            </a:r>
            <a:r>
              <a:rPr lang="fi-FI" sz="1600" dirty="0"/>
              <a:t> </a:t>
            </a:r>
            <a:r>
              <a:rPr lang="fi-FI" sz="1600" dirty="0" err="1"/>
              <a:t>beam</a:t>
            </a:r>
            <a:r>
              <a:rPr lang="fi-FI" sz="1600" dirty="0"/>
              <a:t> (RBS, NRA, TOF ERDA, PIXE) and </a:t>
            </a:r>
            <a:r>
              <a:rPr lang="fi-FI" sz="1600" dirty="0" err="1"/>
              <a:t>micro</a:t>
            </a:r>
            <a:r>
              <a:rPr lang="fi-FI" sz="1600" dirty="0"/>
              <a:t> </a:t>
            </a:r>
            <a:r>
              <a:rPr lang="fi-FI" sz="1600" dirty="0" err="1"/>
              <a:t>beam</a:t>
            </a:r>
            <a:r>
              <a:rPr lang="fi-FI" sz="1600" dirty="0"/>
              <a:t> (RBS, NRA, PIXE) </a:t>
            </a:r>
            <a:r>
              <a:rPr lang="fi-FI" sz="1600" dirty="0" err="1"/>
              <a:t>analysis</a:t>
            </a:r>
            <a:r>
              <a:rPr lang="fi-FI" sz="1600" dirty="0"/>
              <a:t> of </a:t>
            </a:r>
            <a:r>
              <a:rPr lang="fi-FI" sz="1600" dirty="0" err="1"/>
              <a:t>samples</a:t>
            </a:r>
            <a:r>
              <a:rPr lang="fi-FI" sz="1600" dirty="0"/>
              <a:t> </a:t>
            </a:r>
            <a:r>
              <a:rPr lang="fi-FI" sz="1600" dirty="0" err="1"/>
              <a:t>from</a:t>
            </a:r>
            <a:r>
              <a:rPr lang="fi-FI" sz="1600" dirty="0"/>
              <a:t> AUG, WEST, MAGNUM-PSI and PSI-2) </a:t>
            </a:r>
            <a:r>
              <a:rPr lang="fi-FI" sz="1600" dirty="0" err="1"/>
              <a:t>samples</a:t>
            </a:r>
            <a:endParaRPr lang="fi-FI" sz="1600" dirty="0"/>
          </a:p>
          <a:p>
            <a:pPr marL="285750" indent="-285750">
              <a:buFont typeface="Arial" panose="020B0604020202020204" pitchFamily="34" charset="0"/>
              <a:buChar char="•"/>
            </a:pPr>
            <a:r>
              <a:rPr lang="fi-FI" sz="1600" b="1" dirty="0"/>
              <a:t>VR:</a:t>
            </a:r>
            <a:r>
              <a:rPr lang="fi-FI" sz="1600" dirty="0"/>
              <a:t> </a:t>
            </a:r>
          </a:p>
          <a:p>
            <a:pPr marL="742950" lvl="1" indent="-285750">
              <a:buFont typeface="Wingdings" panose="05000000000000000000" pitchFamily="2" charset="2"/>
              <a:buChar char="ü"/>
            </a:pPr>
            <a:r>
              <a:rPr lang="fi-FI" sz="1600" b="1" dirty="0">
                <a:solidFill>
                  <a:srgbClr val="FF0000"/>
                </a:solidFill>
              </a:rPr>
              <a:t>Surface composition and </a:t>
            </a:r>
            <a:r>
              <a:rPr lang="fi-FI" sz="1600" b="1" dirty="0" err="1">
                <a:solidFill>
                  <a:srgbClr val="FF0000"/>
                </a:solidFill>
              </a:rPr>
              <a:t>depth</a:t>
            </a:r>
            <a:r>
              <a:rPr lang="fi-FI" sz="1600" b="1" dirty="0">
                <a:solidFill>
                  <a:srgbClr val="FF0000"/>
                </a:solidFill>
              </a:rPr>
              <a:t> </a:t>
            </a:r>
            <a:r>
              <a:rPr lang="fi-FI" sz="1600" b="1" dirty="0" err="1">
                <a:solidFill>
                  <a:srgbClr val="FF0000"/>
                </a:solidFill>
              </a:rPr>
              <a:t>profiles</a:t>
            </a:r>
            <a:r>
              <a:rPr lang="fi-FI" sz="1600" b="1" dirty="0">
                <a:solidFill>
                  <a:srgbClr val="FF0000"/>
                </a:solidFill>
              </a:rPr>
              <a:t> </a:t>
            </a:r>
            <a:r>
              <a:rPr lang="fi-FI" sz="1600" dirty="0" err="1"/>
              <a:t>using</a:t>
            </a:r>
            <a:r>
              <a:rPr lang="fi-FI" sz="1600" dirty="0"/>
              <a:t> </a:t>
            </a:r>
            <a:r>
              <a:rPr lang="fi-FI" sz="1600" dirty="0" err="1"/>
              <a:t>ion</a:t>
            </a:r>
            <a:r>
              <a:rPr lang="fi-FI" sz="1600" dirty="0"/>
              <a:t> </a:t>
            </a:r>
            <a:r>
              <a:rPr lang="fi-FI" sz="1600" dirty="0" err="1"/>
              <a:t>beam</a:t>
            </a:r>
            <a:r>
              <a:rPr lang="fi-FI" sz="1600" dirty="0"/>
              <a:t> </a:t>
            </a:r>
            <a:r>
              <a:rPr lang="fi-FI" sz="1600" dirty="0" err="1"/>
              <a:t>analysis</a:t>
            </a:r>
            <a:r>
              <a:rPr lang="fi-FI" sz="1600" dirty="0"/>
              <a:t>, </a:t>
            </a:r>
            <a:r>
              <a:rPr lang="fi-FI" sz="1600" dirty="0" err="1"/>
              <a:t>with</a:t>
            </a:r>
            <a:r>
              <a:rPr lang="fi-FI" sz="1600" dirty="0"/>
              <a:t> </a:t>
            </a:r>
            <a:r>
              <a:rPr lang="fi-FI" sz="1600" dirty="0" err="1"/>
              <a:t>focus</a:t>
            </a:r>
            <a:r>
              <a:rPr lang="fi-FI" sz="1600" dirty="0"/>
              <a:t> on TOF-ERDA and RBS</a:t>
            </a:r>
          </a:p>
          <a:p>
            <a:pPr marL="742950" lvl="1" indent="-285750">
              <a:buFont typeface="Wingdings" panose="05000000000000000000" pitchFamily="2" charset="2"/>
              <a:buChar char="ü"/>
            </a:pPr>
            <a:r>
              <a:rPr lang="fi-FI" sz="1600" u="sng" dirty="0" err="1">
                <a:solidFill>
                  <a:srgbClr val="0070C0"/>
                </a:solidFill>
              </a:rPr>
              <a:t>Resonant</a:t>
            </a:r>
            <a:r>
              <a:rPr lang="fi-FI" sz="1600" u="sng" dirty="0">
                <a:solidFill>
                  <a:srgbClr val="0070C0"/>
                </a:solidFill>
              </a:rPr>
              <a:t>-NRA at </a:t>
            </a:r>
            <a:r>
              <a:rPr lang="fi-FI" sz="1600" u="sng" dirty="0" err="1">
                <a:solidFill>
                  <a:srgbClr val="0070C0"/>
                </a:solidFill>
              </a:rPr>
              <a:t>low</a:t>
            </a:r>
            <a:r>
              <a:rPr lang="fi-FI" sz="1600" u="sng" dirty="0">
                <a:solidFill>
                  <a:srgbClr val="0070C0"/>
                </a:solidFill>
              </a:rPr>
              <a:t> </a:t>
            </a:r>
            <a:r>
              <a:rPr lang="fi-FI" sz="1600" u="sng" dirty="0" err="1">
                <a:solidFill>
                  <a:srgbClr val="0070C0"/>
                </a:solidFill>
              </a:rPr>
              <a:t>energies</a:t>
            </a:r>
            <a:r>
              <a:rPr lang="fi-FI" sz="1600" dirty="0"/>
              <a:t> </a:t>
            </a:r>
            <a:r>
              <a:rPr lang="fi-FI" sz="1600" dirty="0" err="1"/>
              <a:t>combined</a:t>
            </a:r>
            <a:r>
              <a:rPr lang="fi-FI" sz="1600" dirty="0"/>
              <a:t> </a:t>
            </a:r>
            <a:r>
              <a:rPr lang="fi-FI" sz="1600" dirty="0" err="1"/>
              <a:t>with</a:t>
            </a:r>
            <a:r>
              <a:rPr lang="fi-FI" sz="1600" dirty="0"/>
              <a:t> RBS </a:t>
            </a:r>
            <a:r>
              <a:rPr lang="fi-FI" sz="1600" dirty="0" err="1"/>
              <a:t>will</a:t>
            </a:r>
            <a:r>
              <a:rPr lang="fi-FI" sz="1600" dirty="0"/>
              <a:t> </a:t>
            </a:r>
            <a:r>
              <a:rPr lang="fi-FI" sz="1600" dirty="0" err="1"/>
              <a:t>be</a:t>
            </a:r>
            <a:r>
              <a:rPr lang="fi-FI" sz="1600" dirty="0"/>
              <a:t> </a:t>
            </a:r>
            <a:r>
              <a:rPr lang="fi-FI" sz="1600" dirty="0" err="1"/>
              <a:t>performed</a:t>
            </a:r>
            <a:r>
              <a:rPr lang="fi-FI" sz="1600" dirty="0"/>
              <a:t> in </a:t>
            </a:r>
            <a:r>
              <a:rPr lang="fi-FI" sz="1600" dirty="0" err="1"/>
              <a:t>selected</a:t>
            </a:r>
            <a:r>
              <a:rPr lang="fi-FI" sz="1600" dirty="0"/>
              <a:t> </a:t>
            </a:r>
            <a:r>
              <a:rPr lang="fi-FI" sz="1600" dirty="0" err="1"/>
              <a:t>samples</a:t>
            </a:r>
            <a:r>
              <a:rPr lang="fi-FI" sz="1600" dirty="0"/>
              <a:t> to </a:t>
            </a:r>
            <a:r>
              <a:rPr lang="fi-FI" sz="1600" dirty="0" err="1"/>
              <a:t>obtain</a:t>
            </a:r>
            <a:r>
              <a:rPr lang="fi-FI" sz="1600" dirty="0"/>
              <a:t> </a:t>
            </a:r>
            <a:br>
              <a:rPr lang="fi-FI" sz="1600" dirty="0"/>
            </a:br>
            <a:r>
              <a:rPr lang="fi-FI" sz="1600" dirty="0" err="1"/>
              <a:t>high-sensitivity</a:t>
            </a:r>
            <a:r>
              <a:rPr lang="fi-FI" sz="1600" dirty="0"/>
              <a:t> and </a:t>
            </a:r>
            <a:r>
              <a:rPr lang="fi-FI" sz="1600" dirty="0" err="1"/>
              <a:t>high-resolution</a:t>
            </a:r>
            <a:r>
              <a:rPr lang="fi-FI" sz="1600" dirty="0"/>
              <a:t> </a:t>
            </a:r>
            <a:r>
              <a:rPr lang="fi-FI" sz="1600" dirty="0" err="1"/>
              <a:t>boron</a:t>
            </a:r>
            <a:r>
              <a:rPr lang="fi-FI" sz="1600" dirty="0"/>
              <a:t> </a:t>
            </a:r>
            <a:r>
              <a:rPr lang="fi-FI" sz="1600" dirty="0" err="1"/>
              <a:t>depth</a:t>
            </a:r>
            <a:r>
              <a:rPr lang="fi-FI" sz="1600" dirty="0"/>
              <a:t> </a:t>
            </a:r>
            <a:r>
              <a:rPr lang="fi-FI" sz="1600" dirty="0" err="1"/>
              <a:t>profile</a:t>
            </a:r>
            <a:r>
              <a:rPr lang="fi-FI" sz="1600" dirty="0"/>
              <a:t> (E. Pitthan et al. </a:t>
            </a:r>
            <a:r>
              <a:rPr lang="fi-FI" sz="1600" dirty="0" err="1"/>
              <a:t>Surf</a:t>
            </a:r>
            <a:r>
              <a:rPr lang="fi-FI" sz="1600" dirty="0"/>
              <a:t>. </a:t>
            </a:r>
            <a:r>
              <a:rPr lang="fi-FI" sz="1600" dirty="0" err="1"/>
              <a:t>Coat</a:t>
            </a:r>
            <a:r>
              <a:rPr lang="fi-FI" sz="1600" dirty="0"/>
              <a:t>. Tech. </a:t>
            </a:r>
            <a:r>
              <a:rPr lang="fi-FI" sz="1600" b="1" dirty="0"/>
              <a:t>417</a:t>
            </a:r>
            <a:r>
              <a:rPr lang="fi-FI" sz="1600" dirty="0"/>
              <a:t> (2021) 127188)</a:t>
            </a:r>
          </a:p>
          <a:p>
            <a:pPr marL="742950" lvl="1" indent="-285750">
              <a:buFont typeface="Wingdings" panose="05000000000000000000" pitchFamily="2" charset="2"/>
              <a:buChar char="ü"/>
            </a:pPr>
            <a:r>
              <a:rPr lang="fi-FI" sz="1600" dirty="0" err="1"/>
              <a:t>Setups</a:t>
            </a:r>
            <a:r>
              <a:rPr lang="fi-FI" sz="1600" dirty="0"/>
              <a:t> at Tandem </a:t>
            </a:r>
            <a:r>
              <a:rPr lang="fi-FI" sz="1600" dirty="0" err="1"/>
              <a:t>Laboratory</a:t>
            </a:r>
            <a:r>
              <a:rPr lang="fi-FI" sz="1600" dirty="0"/>
              <a:t> at Uppsala </a:t>
            </a:r>
            <a:r>
              <a:rPr lang="fi-FI" sz="1600" dirty="0" err="1"/>
              <a:t>University</a:t>
            </a:r>
            <a:r>
              <a:rPr lang="fi-FI" sz="1600" dirty="0"/>
              <a:t> (P. Ström and D. Primetzhofer, J. </a:t>
            </a:r>
            <a:r>
              <a:rPr lang="fi-FI" sz="1600" dirty="0" err="1"/>
              <a:t>Instrum</a:t>
            </a:r>
            <a:r>
              <a:rPr lang="fi-FI" sz="1600" dirty="0"/>
              <a:t>. </a:t>
            </a:r>
            <a:r>
              <a:rPr lang="fi-FI" sz="1600" b="1" dirty="0"/>
              <a:t>17</a:t>
            </a:r>
            <a:r>
              <a:rPr lang="fi-FI" sz="1600" dirty="0"/>
              <a:t> (2022) P04011)</a:t>
            </a:r>
          </a:p>
        </p:txBody>
      </p:sp>
    </p:spTree>
    <p:extLst>
      <p:ext uri="{BB962C8B-B14F-4D97-AF65-F5344CB8AC3E}">
        <p14:creationId xmlns:p14="http://schemas.microsoft.com/office/powerpoint/2010/main" val="3317130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D126B4-B716-7A2A-20C4-AE2BB2CE0B11}"/>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F3DF18BE-CBA7-6566-BAAA-258419E1CB5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15</a:t>
            </a:fld>
            <a:endParaRPr lang="en-GB">
              <a:solidFill>
                <a:prstClr val="white"/>
              </a:solidFill>
            </a:endParaRPr>
          </a:p>
        </p:txBody>
      </p:sp>
      <p:sp>
        <p:nvSpPr>
          <p:cNvPr id="5" name="Titre 1">
            <a:extLst>
              <a:ext uri="{FF2B5EF4-FFF2-40B4-BE49-F238E27FC236}">
                <a16:creationId xmlns:a16="http://schemas.microsoft.com/office/drawing/2014/main" id="{85F095F4-401A-C944-34A0-2E83E1216497}"/>
              </a:ext>
            </a:extLst>
          </p:cNvPr>
          <p:cNvSpPr>
            <a:spLocks noGrp="1"/>
          </p:cNvSpPr>
          <p:nvPr>
            <p:ph type="title"/>
          </p:nvPr>
        </p:nvSpPr>
        <p:spPr>
          <a:xfrm>
            <a:off x="983432" y="192515"/>
            <a:ext cx="9857288" cy="457200"/>
          </a:xfrm>
        </p:spPr>
        <p:txBody>
          <a:bodyPr/>
          <a:lstStyle/>
          <a:p>
            <a:r>
              <a:rPr lang="fr-FR" dirty="0" err="1"/>
              <a:t>Priorities</a:t>
            </a:r>
            <a:r>
              <a:rPr lang="fr-FR" dirty="0"/>
              <a:t> for surface analyses (</a:t>
            </a:r>
            <a:r>
              <a:rPr lang="fr-FR" dirty="0" err="1"/>
              <a:t>microscopy</a:t>
            </a:r>
            <a:r>
              <a:rPr lang="fr-FR" dirty="0"/>
              <a:t>, LIBS, </a:t>
            </a:r>
            <a:r>
              <a:rPr lang="fr-FR" dirty="0" err="1"/>
              <a:t>other</a:t>
            </a:r>
            <a:r>
              <a:rPr lang="fr-FR" dirty="0"/>
              <a:t> </a:t>
            </a:r>
            <a:r>
              <a:rPr lang="fr-FR" dirty="0" err="1"/>
              <a:t>methods</a:t>
            </a:r>
            <a:r>
              <a:rPr lang="fr-FR" dirty="0"/>
              <a:t>)</a:t>
            </a:r>
          </a:p>
        </p:txBody>
      </p:sp>
      <p:sp>
        <p:nvSpPr>
          <p:cNvPr id="6" name="TextBox 5">
            <a:extLst>
              <a:ext uri="{FF2B5EF4-FFF2-40B4-BE49-F238E27FC236}">
                <a16:creationId xmlns:a16="http://schemas.microsoft.com/office/drawing/2014/main" id="{15C80AB8-F8BB-5304-9608-B8FA7BA7AC5D}"/>
              </a:ext>
            </a:extLst>
          </p:cNvPr>
          <p:cNvSpPr txBox="1"/>
          <p:nvPr/>
        </p:nvSpPr>
        <p:spPr>
          <a:xfrm>
            <a:off x="267177" y="1052736"/>
            <a:ext cx="11557677" cy="3293209"/>
          </a:xfrm>
          <a:prstGeom prst="rect">
            <a:avLst/>
          </a:prstGeom>
          <a:noFill/>
        </p:spPr>
        <p:txBody>
          <a:bodyPr wrap="square" rtlCol="0">
            <a:spAutoFit/>
          </a:bodyPr>
          <a:lstStyle/>
          <a:p>
            <a:pPr marL="285750" indent="-285750">
              <a:buFont typeface="Arial" panose="020B0604020202020204" pitchFamily="34" charset="0"/>
              <a:buChar char="•"/>
            </a:pPr>
            <a:r>
              <a:rPr lang="fi-FI" sz="1600" b="1" dirty="0"/>
              <a:t>CIEMAT:</a:t>
            </a:r>
          </a:p>
          <a:p>
            <a:pPr marL="742950" lvl="1" indent="-285750">
              <a:buFont typeface="Wingdings" panose="05000000000000000000" pitchFamily="2" charset="2"/>
              <a:buChar char="ü"/>
            </a:pPr>
            <a:r>
              <a:rPr lang="fi-FI" sz="1600" b="1" dirty="0">
                <a:solidFill>
                  <a:srgbClr val="FF0000"/>
                </a:solidFill>
              </a:rPr>
              <a:t>SIMS and SEM </a:t>
            </a:r>
            <a:r>
              <a:rPr lang="fi-FI" sz="1600" dirty="0" err="1"/>
              <a:t>analyses</a:t>
            </a:r>
            <a:r>
              <a:rPr lang="fi-FI" sz="1600" dirty="0"/>
              <a:t> for </a:t>
            </a:r>
            <a:r>
              <a:rPr lang="fi-FI" sz="1600" dirty="0" err="1"/>
              <a:t>samples</a:t>
            </a:r>
            <a:r>
              <a:rPr lang="fi-FI" sz="1600" dirty="0"/>
              <a:t> </a:t>
            </a:r>
            <a:r>
              <a:rPr lang="fi-FI" sz="1600" dirty="0" err="1"/>
              <a:t>coming</a:t>
            </a:r>
            <a:r>
              <a:rPr lang="fi-FI" sz="1600" dirty="0"/>
              <a:t> </a:t>
            </a:r>
            <a:r>
              <a:rPr lang="fi-FI" sz="1600" dirty="0" err="1"/>
              <a:t>from</a:t>
            </a:r>
            <a:r>
              <a:rPr lang="fi-FI" sz="1600" dirty="0"/>
              <a:t> SP B.1 cross-</a:t>
            </a:r>
            <a:r>
              <a:rPr lang="fi-FI" sz="1600" dirty="0" err="1"/>
              <a:t>machine</a:t>
            </a:r>
            <a:r>
              <a:rPr lang="fi-FI" sz="1600" dirty="0"/>
              <a:t> </a:t>
            </a:r>
            <a:r>
              <a:rPr lang="fi-FI" sz="1600" dirty="0" err="1"/>
              <a:t>experiments</a:t>
            </a:r>
            <a:endParaRPr lang="fi-FI" sz="1600" dirty="0"/>
          </a:p>
          <a:p>
            <a:pPr marL="285750" indent="-285750">
              <a:buFont typeface="Arial" panose="020B0604020202020204" pitchFamily="34" charset="0"/>
              <a:buChar char="•"/>
            </a:pPr>
            <a:r>
              <a:rPr lang="fi-FI" sz="1600" b="1" dirty="0"/>
              <a:t>FZJ:</a:t>
            </a:r>
          </a:p>
          <a:p>
            <a:pPr marL="742950" lvl="1" indent="-285750">
              <a:buFont typeface="Wingdings" panose="05000000000000000000" pitchFamily="2" charset="2"/>
              <a:buChar char="ü"/>
            </a:pPr>
            <a:r>
              <a:rPr lang="fi-FI" sz="1600" b="1" dirty="0">
                <a:solidFill>
                  <a:srgbClr val="FF0000"/>
                </a:solidFill>
              </a:rPr>
              <a:t>SEM and LIBS </a:t>
            </a:r>
            <a:r>
              <a:rPr lang="fi-FI" sz="1600" dirty="0" err="1"/>
              <a:t>analyses</a:t>
            </a:r>
            <a:r>
              <a:rPr lang="fi-FI" sz="1600" dirty="0"/>
              <a:t> of </a:t>
            </a:r>
            <a:r>
              <a:rPr lang="fi-FI" sz="1600" dirty="0" err="1"/>
              <a:t>selected</a:t>
            </a:r>
            <a:r>
              <a:rPr lang="fi-FI" sz="1600" dirty="0"/>
              <a:t> </a:t>
            </a:r>
            <a:r>
              <a:rPr lang="fi-FI" sz="1600" dirty="0" err="1"/>
              <a:t>samples</a:t>
            </a:r>
            <a:r>
              <a:rPr lang="fi-FI" sz="1600" dirty="0"/>
              <a:t> </a:t>
            </a:r>
            <a:r>
              <a:rPr lang="fi-FI" sz="1600" dirty="0" err="1"/>
              <a:t>coming</a:t>
            </a:r>
            <a:r>
              <a:rPr lang="fi-FI" sz="1600" dirty="0"/>
              <a:t> </a:t>
            </a:r>
            <a:r>
              <a:rPr lang="fi-FI" sz="1600" dirty="0" err="1"/>
              <a:t>from</a:t>
            </a:r>
            <a:r>
              <a:rPr lang="fi-FI" sz="1600" dirty="0"/>
              <a:t> SP B.1 </a:t>
            </a:r>
            <a:r>
              <a:rPr lang="fi-FI" sz="1600" dirty="0" err="1"/>
              <a:t>experiments</a:t>
            </a:r>
            <a:r>
              <a:rPr lang="fi-FI" sz="1600" dirty="0"/>
              <a:t> </a:t>
            </a:r>
          </a:p>
          <a:p>
            <a:pPr marL="285750" indent="-285750">
              <a:buFont typeface="Arial" panose="020B0604020202020204" pitchFamily="34" charset="0"/>
              <a:buChar char="•"/>
            </a:pPr>
            <a:r>
              <a:rPr lang="fi-FI" sz="1600" b="1" dirty="0"/>
              <a:t>IAP:</a:t>
            </a:r>
            <a:r>
              <a:rPr lang="fi-FI" sz="1600" dirty="0"/>
              <a:t> </a:t>
            </a:r>
            <a:endParaRPr lang="en-US" sz="1600" dirty="0"/>
          </a:p>
          <a:p>
            <a:pPr marL="742950" lvl="1" indent="-285750">
              <a:buFont typeface="Wingdings" panose="05000000000000000000" pitchFamily="2" charset="2"/>
              <a:buChar char="ü"/>
            </a:pPr>
            <a:r>
              <a:rPr lang="en-US" sz="1600" b="1" dirty="0">
                <a:solidFill>
                  <a:srgbClr val="FF0000"/>
                </a:solidFill>
              </a:rPr>
              <a:t>GDOES and XPS </a:t>
            </a:r>
            <a:r>
              <a:rPr lang="en-US" sz="1600" dirty="0"/>
              <a:t>for WEST samples (similarly to C3-C5 marker tiles) </a:t>
            </a:r>
          </a:p>
          <a:p>
            <a:pPr marL="285750" indent="-285750">
              <a:buFont typeface="Arial" panose="020B0604020202020204" pitchFamily="34" charset="0"/>
              <a:buChar char="•"/>
            </a:pPr>
            <a:r>
              <a:rPr lang="fi-FI" sz="1600" b="1" dirty="0"/>
              <a:t>IPPLM:</a:t>
            </a:r>
          </a:p>
          <a:p>
            <a:pPr marL="742950" lvl="1" indent="-285750">
              <a:buFont typeface="Wingdings" panose="05000000000000000000" pitchFamily="2" charset="2"/>
              <a:buChar char="ü"/>
            </a:pPr>
            <a:r>
              <a:rPr lang="en-US" sz="1600" b="1" dirty="0">
                <a:solidFill>
                  <a:srgbClr val="FF0000"/>
                </a:solidFill>
              </a:rPr>
              <a:t>SEM and TEM </a:t>
            </a:r>
            <a:r>
              <a:rPr lang="en-US" sz="1600" dirty="0"/>
              <a:t>analyses of WEST samples and samples coming from SP B.1 experiments</a:t>
            </a:r>
          </a:p>
          <a:p>
            <a:pPr marL="285750" indent="-285750">
              <a:buFont typeface="Arial" panose="020B0604020202020204" pitchFamily="34" charset="0"/>
              <a:buChar char="•"/>
            </a:pPr>
            <a:r>
              <a:rPr lang="fi-FI" sz="1600" b="1" dirty="0"/>
              <a:t>VTT:</a:t>
            </a:r>
          </a:p>
          <a:p>
            <a:pPr marL="742950" lvl="1" indent="-285750">
              <a:buFont typeface="Wingdings" panose="05000000000000000000" pitchFamily="2" charset="2"/>
              <a:buChar char="ü"/>
            </a:pPr>
            <a:r>
              <a:rPr lang="fi-FI" sz="1600" b="1" dirty="0">
                <a:solidFill>
                  <a:srgbClr val="FF0000"/>
                </a:solidFill>
              </a:rPr>
              <a:t>TOF-SIMS </a:t>
            </a:r>
            <a:r>
              <a:rPr lang="fi-FI" sz="1600" dirty="0" err="1"/>
              <a:t>analyses</a:t>
            </a:r>
            <a:r>
              <a:rPr lang="fi-FI" sz="1600" dirty="0"/>
              <a:t> of </a:t>
            </a:r>
            <a:r>
              <a:rPr lang="fi-FI" sz="1600" dirty="0" err="1"/>
              <a:t>samples</a:t>
            </a:r>
            <a:r>
              <a:rPr lang="fi-FI" sz="1600" dirty="0"/>
              <a:t> </a:t>
            </a:r>
            <a:r>
              <a:rPr lang="fi-FI" sz="1600" dirty="0" err="1"/>
              <a:t>from</a:t>
            </a:r>
            <a:r>
              <a:rPr lang="fi-FI" sz="1600" dirty="0"/>
              <a:t> SP B.1 and SP B.2 </a:t>
            </a:r>
            <a:r>
              <a:rPr lang="fi-FI" sz="1600" dirty="0" err="1"/>
              <a:t>experiments</a:t>
            </a:r>
            <a:endParaRPr lang="fi-FI" sz="1600" dirty="0"/>
          </a:p>
          <a:p>
            <a:pPr marL="285750" indent="-285750">
              <a:buFont typeface="Arial" panose="020B0604020202020204" pitchFamily="34" charset="0"/>
              <a:buChar char="•"/>
            </a:pPr>
            <a:r>
              <a:rPr lang="fi-FI" sz="1600" b="1" dirty="0"/>
              <a:t>UT:</a:t>
            </a:r>
          </a:p>
          <a:p>
            <a:pPr marL="742950" lvl="1" indent="-285750">
              <a:buFont typeface="Wingdings" panose="05000000000000000000" pitchFamily="2" charset="2"/>
              <a:buChar char="ü"/>
            </a:pPr>
            <a:r>
              <a:rPr lang="fi-FI" sz="1600" b="1" dirty="0">
                <a:solidFill>
                  <a:srgbClr val="FF0000"/>
                </a:solidFill>
              </a:rPr>
              <a:t>LIBS </a:t>
            </a:r>
            <a:r>
              <a:rPr lang="fi-FI" sz="1600" dirty="0" err="1"/>
              <a:t>analyses</a:t>
            </a:r>
            <a:r>
              <a:rPr lang="fi-FI" sz="1600" dirty="0"/>
              <a:t> of WEST </a:t>
            </a:r>
            <a:r>
              <a:rPr lang="fi-FI" sz="1600" dirty="0" err="1"/>
              <a:t>samples</a:t>
            </a:r>
            <a:endParaRPr lang="fi-FI" sz="1600" dirty="0"/>
          </a:p>
          <a:p>
            <a:pPr lvl="1"/>
            <a:endParaRPr lang="fi-FI" sz="1600" dirty="0"/>
          </a:p>
        </p:txBody>
      </p:sp>
    </p:spTree>
    <p:extLst>
      <p:ext uri="{BB962C8B-B14F-4D97-AF65-F5344CB8AC3E}">
        <p14:creationId xmlns:p14="http://schemas.microsoft.com/office/powerpoint/2010/main" val="28504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1F2BB16-67B3-5504-B07D-45EF4835A4CD}"/>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DE5D9FA5-1D98-8F46-8ED1-CB3F2985C65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16</a:t>
            </a:fld>
            <a:endParaRPr lang="en-GB">
              <a:solidFill>
                <a:prstClr val="white"/>
              </a:solidFill>
            </a:endParaRPr>
          </a:p>
        </p:txBody>
      </p:sp>
      <p:sp>
        <p:nvSpPr>
          <p:cNvPr id="5" name="Titre 1">
            <a:extLst>
              <a:ext uri="{FF2B5EF4-FFF2-40B4-BE49-F238E27FC236}">
                <a16:creationId xmlns:a16="http://schemas.microsoft.com/office/drawing/2014/main" id="{4E0D5856-574B-2F27-C145-8CF35F82F77B}"/>
              </a:ext>
            </a:extLst>
          </p:cNvPr>
          <p:cNvSpPr>
            <a:spLocks noGrp="1"/>
          </p:cNvSpPr>
          <p:nvPr>
            <p:ph type="title"/>
          </p:nvPr>
        </p:nvSpPr>
        <p:spPr>
          <a:xfrm>
            <a:off x="982663" y="192088"/>
            <a:ext cx="9451975" cy="457200"/>
          </a:xfrm>
        </p:spPr>
        <p:txBody>
          <a:bodyPr/>
          <a:lstStyle/>
          <a:p>
            <a:r>
              <a:rPr lang="fr-FR" dirty="0"/>
              <a:t>SP B.4 </a:t>
            </a:r>
            <a:r>
              <a:rPr lang="fr-FR" dirty="0" err="1"/>
              <a:t>deliverables</a:t>
            </a:r>
            <a:r>
              <a:rPr lang="fr-FR" dirty="0"/>
              <a:t> 2025</a:t>
            </a:r>
          </a:p>
        </p:txBody>
      </p:sp>
      <p:graphicFrame>
        <p:nvGraphicFramePr>
          <p:cNvPr id="6" name="Tabelle 5">
            <a:extLst>
              <a:ext uri="{FF2B5EF4-FFF2-40B4-BE49-F238E27FC236}">
                <a16:creationId xmlns:a16="http://schemas.microsoft.com/office/drawing/2014/main" id="{655E06AB-8614-D627-46F5-0143773D55AC}"/>
              </a:ext>
            </a:extLst>
          </p:cNvPr>
          <p:cNvGraphicFramePr>
            <a:graphicFrameLocks noGrp="1"/>
          </p:cNvGraphicFramePr>
          <p:nvPr>
            <p:extLst>
              <p:ext uri="{D42A27DB-BD31-4B8C-83A1-F6EECF244321}">
                <p14:modId xmlns:p14="http://schemas.microsoft.com/office/powerpoint/2010/main" val="232777232"/>
              </p:ext>
            </p:extLst>
          </p:nvPr>
        </p:nvGraphicFramePr>
        <p:xfrm>
          <a:off x="162704" y="698386"/>
          <a:ext cx="11789151" cy="5531549"/>
        </p:xfrm>
        <a:graphic>
          <a:graphicData uri="http://schemas.openxmlformats.org/drawingml/2006/table">
            <a:tbl>
              <a:tblPr firstRow="1" firstCol="1" bandRow="1">
                <a:tableStyleId>{5C22544A-7EE6-4342-B048-85BDC9FD1C3A}</a:tableStyleId>
              </a:tblPr>
              <a:tblGrid>
                <a:gridCol w="1327666">
                  <a:extLst>
                    <a:ext uri="{9D8B030D-6E8A-4147-A177-3AD203B41FA5}">
                      <a16:colId xmlns:a16="http://schemas.microsoft.com/office/drawing/2014/main" val="531328472"/>
                    </a:ext>
                  </a:extLst>
                </a:gridCol>
                <a:gridCol w="2246819">
                  <a:extLst>
                    <a:ext uri="{9D8B030D-6E8A-4147-A177-3AD203B41FA5}">
                      <a16:colId xmlns:a16="http://schemas.microsoft.com/office/drawing/2014/main" val="1334987883"/>
                    </a:ext>
                  </a:extLst>
                </a:gridCol>
                <a:gridCol w="8214666">
                  <a:extLst>
                    <a:ext uri="{9D8B030D-6E8A-4147-A177-3AD203B41FA5}">
                      <a16:colId xmlns:a16="http://schemas.microsoft.com/office/drawing/2014/main" val="1851282849"/>
                    </a:ext>
                  </a:extLst>
                </a:gridCol>
              </a:tblGrid>
              <a:tr h="0">
                <a:tc>
                  <a:txBody>
                    <a:bodyPr/>
                    <a:lstStyle/>
                    <a:p>
                      <a:pPr marL="21590" algn="ctr">
                        <a:lnSpc>
                          <a:spcPct val="115000"/>
                        </a:lnSpc>
                        <a:spcAft>
                          <a:spcPts val="300"/>
                        </a:spcAft>
                      </a:pPr>
                      <a:r>
                        <a:rPr lang="de-DE" sz="1150" dirty="0" err="1">
                          <a:effectLst/>
                          <a:latin typeface="Calibri" panose="020F0502020204030204" pitchFamily="34" charset="0"/>
                          <a:ea typeface="+mn-ea"/>
                          <a:cs typeface="Times New Roman" panose="02020603050405020304" pitchFamily="18" charset="0"/>
                        </a:rPr>
                        <a:t>Activity</a:t>
                      </a:r>
                      <a:endParaRPr lang="de-DE" sz="115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150" dirty="0" err="1">
                          <a:effectLst/>
                        </a:rPr>
                        <a:t>Deliverable</a:t>
                      </a:r>
                      <a:r>
                        <a:rPr lang="de-DE" sz="1150" dirty="0">
                          <a:effectLst/>
                        </a:rPr>
                        <a:t> ID(s)</a:t>
                      </a:r>
                      <a:endParaRPr lang="de-DE" sz="115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150" spc="-15" dirty="0">
                          <a:effectLst/>
                        </a:rPr>
                        <a:t>Title</a:t>
                      </a:r>
                      <a:endParaRPr lang="de-DE" sz="115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dk1"/>
                          </a:solidFill>
                          <a:effectLst/>
                          <a:latin typeface="+mn-lt"/>
                          <a:ea typeface="+mn-ea"/>
                          <a:cs typeface="+mn-cs"/>
                        </a:rPr>
                        <a:t>D001</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3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dirty="0">
                          <a:effectLst/>
                          <a:latin typeface="Calibri" panose="020F0502020204030204" pitchFamily="34" charset="0"/>
                          <a:ea typeface="Times New Roman" panose="02020603050405020304" pitchFamily="18" charset="0"/>
                          <a:cs typeface="Calibri" panose="020F0502020204030204" pitchFamily="34" charset="0"/>
                        </a:rPr>
                        <a:t>W- and B-based coatings with pre-defined composition and morphology for experiments in linear plasma facilities (ENEA)</a:t>
                      </a:r>
                      <a:endParaRPr lang="fi-FI"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392664685"/>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dk1"/>
                          </a:solidFill>
                          <a:effectLst/>
                          <a:latin typeface="+mn-lt"/>
                          <a:ea typeface="+mn-ea"/>
                          <a:cs typeface="+mn-cs"/>
                        </a:rPr>
                        <a:t>D002</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4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W-based coatings with pre-defined composition and morphology for experiments in linear plasma facilities (IAP)</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558489909"/>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dk1"/>
                          </a:solidFill>
                          <a:effectLst/>
                          <a:latin typeface="+mn-lt"/>
                          <a:ea typeface="+mn-ea"/>
                          <a:cs typeface="+mn-cs"/>
                        </a:rPr>
                        <a:t>D003</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6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reference layers with pre-defined composition and morphology for comparison with data from tokamaks (IAP)</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978565712"/>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dk1"/>
                          </a:solidFill>
                          <a:effectLst/>
                          <a:latin typeface="+mn-lt"/>
                          <a:ea typeface="+mn-ea"/>
                          <a:cs typeface="+mn-cs"/>
                        </a:rPr>
                        <a:t>D004</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2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Raman analyses of selected B reference samples (CEA)</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915481941"/>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dk1"/>
                          </a:solidFill>
                          <a:effectLst/>
                          <a:latin typeface="+mn-lt"/>
                          <a:ea typeface="+mn-ea"/>
                          <a:cs typeface="+mn-cs"/>
                        </a:rPr>
                        <a:t>D005</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1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 and SIMS analyses of selected B and W reference samples (CIEMAT)</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759700484"/>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dk1"/>
                          </a:solidFill>
                          <a:effectLst/>
                          <a:latin typeface="+mn-lt"/>
                          <a:ea typeface="+mn-ea"/>
                          <a:cs typeface="+mn-cs"/>
                        </a:rPr>
                        <a:t>D006</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2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LIBS and SEM analyses of selected B reference samples (FZJ)</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956729932"/>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dk1"/>
                          </a:solidFill>
                          <a:effectLst/>
                          <a:latin typeface="+mn-lt"/>
                          <a:ea typeface="+mn-ea"/>
                          <a:cs typeface="+mn-cs"/>
                        </a:rPr>
                        <a:t>D007</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2 PM + 1 PM (AR)</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Microscopy investigations of selected B and W reference samples (IPPLM)</a:t>
                      </a:r>
                      <a:endParaRPr lang="fi-FI"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080333847"/>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dk1"/>
                          </a:solidFill>
                          <a:effectLst/>
                          <a:latin typeface="+mn-lt"/>
                          <a:ea typeface="+mn-ea"/>
                          <a:cs typeface="+mn-cs"/>
                        </a:rPr>
                        <a:t>D008</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5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Ion-beam analyses of selected B and W reference samples (IST)</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547814676"/>
                  </a:ext>
                </a:extLst>
              </a:tr>
              <a:tr h="76646">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dk1"/>
                          </a:solidFill>
                          <a:effectLst/>
                          <a:latin typeface="+mn-lt"/>
                          <a:ea typeface="+mn-ea"/>
                          <a:cs typeface="+mn-cs"/>
                        </a:rPr>
                        <a:t>D009</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4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XPS and TDS analyses of selected B reference samples </a:t>
                      </a:r>
                      <a:r>
                        <a:rPr lang="pl-PL" sz="1400" spc="-15">
                          <a:effectLst/>
                          <a:latin typeface="Calibri" panose="020F0502020204030204" pitchFamily="34" charset="0"/>
                          <a:ea typeface="Times New Roman" panose="02020603050405020304" pitchFamily="18" charset="0"/>
                          <a:cs typeface="Calibri" panose="020F0502020204030204" pitchFamily="34" charset="0"/>
                        </a:rPr>
                        <a:t>(JSI)</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602051758"/>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dk1"/>
                          </a:solidFill>
                          <a:effectLst/>
                          <a:latin typeface="+mn-lt"/>
                          <a:ea typeface="+mn-ea"/>
                          <a:cs typeface="+mn-cs"/>
                        </a:rPr>
                        <a:t>D010</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5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Ion-beam and structural analyses of selected B and W reference samples (NCSRD)</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617178334"/>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dk1"/>
                          </a:solidFill>
                          <a:effectLst/>
                          <a:latin typeface="+mn-lt"/>
                          <a:ea typeface="+mn-ea"/>
                          <a:cs typeface="+mn-cs"/>
                        </a:rPr>
                        <a:t>D011</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1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TOF-ERDA analyses of selected B and W reference samples (RBI)</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389450369"/>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dk1"/>
                          </a:solidFill>
                          <a:effectLst/>
                          <a:latin typeface="+mn-lt"/>
                          <a:ea typeface="+mn-ea"/>
                          <a:cs typeface="+mn-cs"/>
                        </a:rPr>
                        <a:t>D012</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1.5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Ion-beam analyses of selected B reference samples (VR)</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277554009"/>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tx1"/>
                          </a:solidFill>
                          <a:effectLst/>
                          <a:latin typeface="+mn-lt"/>
                          <a:ea typeface="+mn-ea"/>
                          <a:cs typeface="+mn-cs"/>
                        </a:rPr>
                        <a:t>D013</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1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SIMS measurements and ion-beam analyses of selected B and W reference samples (VTT)</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413629634"/>
                  </a:ext>
                </a:extLst>
              </a:tr>
              <a:tr h="0">
                <a:tc>
                  <a:txBody>
                    <a:bodyPr/>
                    <a:lstStyle/>
                    <a:p>
                      <a:pPr marL="21590" algn="ctr">
                        <a:lnSpc>
                          <a:spcPct val="115000"/>
                        </a:lnSpc>
                        <a:spcAft>
                          <a:spcPts val="300"/>
                        </a:spcAft>
                      </a:pPr>
                      <a:r>
                        <a:rPr lang="de-DE" sz="110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Bef>
                          <a:spcPts val="0"/>
                        </a:spcBef>
                        <a:spcAft>
                          <a:spcPts val="0"/>
                        </a:spcAft>
                      </a:pPr>
                      <a:r>
                        <a:rPr lang="de-DE" sz="1100" kern="1200" dirty="0">
                          <a:solidFill>
                            <a:schemeClr val="tx1"/>
                          </a:solidFill>
                          <a:effectLst/>
                          <a:latin typeface="+mn-lt"/>
                          <a:ea typeface="+mn-ea"/>
                          <a:cs typeface="+mn-cs"/>
                        </a:rPr>
                        <a:t>D014</a:t>
                      </a:r>
                    </a:p>
                    <a:p>
                      <a:pPr marL="21590" algn="ctr" defTabSz="914400" rtl="0" eaLnBrk="1" latinLnBrk="0" hangingPunct="1">
                        <a:lnSpc>
                          <a:spcPct val="115000"/>
                        </a:lnSpc>
                        <a:spcBef>
                          <a:spcPts val="0"/>
                        </a:spcBef>
                        <a:spcAft>
                          <a:spcPts val="0"/>
                        </a:spcAft>
                      </a:pPr>
                      <a:r>
                        <a:rPr lang="de-DE" sz="1100" kern="1200" dirty="0">
                          <a:solidFill>
                            <a:srgbClr val="C00000"/>
                          </a:solidFill>
                          <a:effectLst/>
                          <a:latin typeface="+mn-lt"/>
                          <a:ea typeface="+mn-ea"/>
                          <a:cs typeface="+mn-cs"/>
                        </a:rPr>
                        <a:t>1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4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Mechanical testing and crystallographic analyses of thick B and W reference layers (DIFFER)</a:t>
                      </a:r>
                      <a:endParaRPr lang="fi-FI"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147604089"/>
                  </a:ext>
                </a:extLst>
              </a:tr>
            </a:tbl>
          </a:graphicData>
        </a:graphic>
      </p:graphicFrame>
    </p:spTree>
    <p:extLst>
      <p:ext uri="{BB962C8B-B14F-4D97-AF65-F5344CB8AC3E}">
        <p14:creationId xmlns:p14="http://schemas.microsoft.com/office/powerpoint/2010/main" val="394202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4FF2DC-2941-CFCA-5D21-06F021379A45}"/>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C1C0ADE6-FB59-67D7-7284-39AF4C011C64}"/>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17</a:t>
            </a:fld>
            <a:endParaRPr lang="en-GB">
              <a:solidFill>
                <a:prstClr val="white"/>
              </a:solidFill>
            </a:endParaRPr>
          </a:p>
        </p:txBody>
      </p:sp>
      <p:sp>
        <p:nvSpPr>
          <p:cNvPr id="5" name="Titre 1">
            <a:extLst>
              <a:ext uri="{FF2B5EF4-FFF2-40B4-BE49-F238E27FC236}">
                <a16:creationId xmlns:a16="http://schemas.microsoft.com/office/drawing/2014/main" id="{0746D4F8-D093-590B-0568-C0DCD0781C87}"/>
              </a:ext>
            </a:extLst>
          </p:cNvPr>
          <p:cNvSpPr>
            <a:spLocks noGrp="1"/>
          </p:cNvSpPr>
          <p:nvPr>
            <p:ph type="title"/>
          </p:nvPr>
        </p:nvSpPr>
        <p:spPr>
          <a:xfrm>
            <a:off x="983432" y="192515"/>
            <a:ext cx="9857288" cy="457200"/>
          </a:xfrm>
        </p:spPr>
        <p:txBody>
          <a:bodyPr/>
          <a:lstStyle/>
          <a:p>
            <a:r>
              <a:rPr lang="en-US" dirty="0"/>
              <a:t>Production and analyses of B- and W-based reference coatings</a:t>
            </a:r>
            <a:endParaRPr lang="fr-FR" dirty="0"/>
          </a:p>
        </p:txBody>
      </p:sp>
      <p:sp>
        <p:nvSpPr>
          <p:cNvPr id="6" name="TextBox 5">
            <a:extLst>
              <a:ext uri="{FF2B5EF4-FFF2-40B4-BE49-F238E27FC236}">
                <a16:creationId xmlns:a16="http://schemas.microsoft.com/office/drawing/2014/main" id="{2BD7E920-AB8A-5B6E-47A6-565525DA5F76}"/>
              </a:ext>
            </a:extLst>
          </p:cNvPr>
          <p:cNvSpPr txBox="1"/>
          <p:nvPr/>
        </p:nvSpPr>
        <p:spPr>
          <a:xfrm>
            <a:off x="267177" y="1052736"/>
            <a:ext cx="11651195" cy="2714526"/>
          </a:xfrm>
          <a:prstGeom prst="rect">
            <a:avLst/>
          </a:prstGeom>
          <a:noFill/>
        </p:spPr>
        <p:txBody>
          <a:bodyPr wrap="square" rtlCol="0">
            <a:spAutoFit/>
          </a:bodyPr>
          <a:lstStyle/>
          <a:p>
            <a:pPr marL="285750" indent="-285750">
              <a:buFont typeface="Arial" panose="020B0604020202020204" pitchFamily="34" charset="0"/>
              <a:buChar char="•"/>
            </a:pPr>
            <a:r>
              <a:rPr lang="fi-FI" sz="1600" b="1" dirty="0"/>
              <a:t>ENEA:</a:t>
            </a:r>
            <a:r>
              <a:rPr lang="fi-FI" sz="1600" dirty="0"/>
              <a:t> </a:t>
            </a:r>
          </a:p>
          <a:p>
            <a:pPr marL="742950" lvl="1" indent="-285750">
              <a:lnSpc>
                <a:spcPct val="113000"/>
              </a:lnSpc>
              <a:buFont typeface="Wingdings" panose="05000000000000000000" pitchFamily="2" charset="2"/>
              <a:buChar char="ü"/>
            </a:pPr>
            <a:r>
              <a:rPr lang="en-US" altLang="en-US" sz="1600" dirty="0">
                <a:latin typeface="+mj-lt"/>
                <a:cs typeface="Arial" panose="020B0604020202020204" pitchFamily="34" charset="0"/>
              </a:rPr>
              <a:t>Deposition of several kinds of </a:t>
            </a:r>
            <a:r>
              <a:rPr lang="en-US" altLang="en-US" sz="1600" b="1" dirty="0">
                <a:latin typeface="+mj-lt"/>
                <a:cs typeface="Arial" panose="020B0604020202020204" pitchFamily="34" charset="0"/>
              </a:rPr>
              <a:t>W layers </a:t>
            </a:r>
            <a:r>
              <a:rPr lang="en-US" altLang="en-US" sz="1600" dirty="0">
                <a:latin typeface="+mj-lt"/>
                <a:cs typeface="Arial" panose="020B0604020202020204" pitchFamily="34" charset="0"/>
              </a:rPr>
              <a:t>by means of PVD techniques varying morphology and crystallinity of the coatings.</a:t>
            </a:r>
            <a:endParaRPr lang="en-US" altLang="en-US" sz="1600" b="1" dirty="0">
              <a:solidFill>
                <a:srgbClr val="0070C0"/>
              </a:solidFill>
              <a:latin typeface="+mj-lt"/>
              <a:cs typeface="Arial" panose="020B0604020202020204" pitchFamily="34" charset="0"/>
            </a:endParaRPr>
          </a:p>
          <a:p>
            <a:pPr marL="1200150" lvl="2" indent="-285750">
              <a:lnSpc>
                <a:spcPct val="113000"/>
              </a:lnSpc>
              <a:buFont typeface="Courier New" panose="02070309020205020404" pitchFamily="49" charset="0"/>
              <a:buChar char="o"/>
            </a:pPr>
            <a:r>
              <a:rPr lang="it-IT" altLang="en-US" sz="1600" b="1" dirty="0" err="1">
                <a:latin typeface="+mj-lt"/>
                <a:cs typeface="Arial" panose="020B0604020202020204" pitchFamily="34" charset="0"/>
              </a:rPr>
              <a:t>Amorphous</a:t>
            </a:r>
            <a:r>
              <a:rPr lang="it-IT" altLang="en-US" sz="1600" dirty="0">
                <a:latin typeface="+mj-lt"/>
                <a:cs typeface="Arial" panose="020B0604020202020204" pitchFamily="34" charset="0"/>
              </a:rPr>
              <a:t> W </a:t>
            </a:r>
            <a:r>
              <a:rPr lang="it-IT" altLang="en-US" sz="1600" dirty="0" err="1">
                <a:latin typeface="+mj-lt"/>
                <a:cs typeface="Arial" panose="020B0604020202020204" pitchFamily="34" charset="0"/>
              </a:rPr>
              <a:t>films</a:t>
            </a:r>
            <a:r>
              <a:rPr lang="it-IT" altLang="en-US" sz="1600" dirty="0">
                <a:latin typeface="+mj-lt"/>
                <a:cs typeface="Arial" panose="020B0604020202020204" pitchFamily="34" charset="0"/>
              </a:rPr>
              <a:t> (by PLD), </a:t>
            </a:r>
            <a:r>
              <a:rPr lang="it-IT" altLang="en-US" sz="1600" b="1" dirty="0" err="1">
                <a:latin typeface="+mj-lt"/>
                <a:cs typeface="Arial" panose="020B0604020202020204" pitchFamily="34" charset="0"/>
              </a:rPr>
              <a:t>porous</a:t>
            </a:r>
            <a:r>
              <a:rPr lang="it-IT" altLang="en-US" sz="1600" dirty="0">
                <a:latin typeface="+mj-lt"/>
                <a:cs typeface="Arial" panose="020B0604020202020204" pitchFamily="34" charset="0"/>
              </a:rPr>
              <a:t> W </a:t>
            </a:r>
            <a:r>
              <a:rPr lang="it-IT" altLang="en-US" sz="1600" dirty="0" err="1">
                <a:latin typeface="+mj-lt"/>
                <a:cs typeface="Arial" panose="020B0604020202020204" pitchFamily="34" charset="0"/>
              </a:rPr>
              <a:t>films</a:t>
            </a:r>
            <a:r>
              <a:rPr lang="it-IT" altLang="en-US" sz="1600" dirty="0">
                <a:latin typeface="+mj-lt"/>
                <a:cs typeface="Arial" panose="020B0604020202020204" pitchFamily="34" charset="0"/>
              </a:rPr>
              <a:t> (by PLD) and </a:t>
            </a:r>
            <a:r>
              <a:rPr lang="it-IT" altLang="en-US" sz="1600" b="1" dirty="0">
                <a:latin typeface="+mj-lt"/>
                <a:cs typeface="Arial" panose="020B0604020202020204" pitchFamily="34" charset="0"/>
              </a:rPr>
              <a:t>compact</a:t>
            </a:r>
            <a:r>
              <a:rPr lang="it-IT" altLang="en-US" sz="1600" dirty="0">
                <a:latin typeface="+mj-lt"/>
                <a:cs typeface="Arial" panose="020B0604020202020204" pitchFamily="34" charset="0"/>
              </a:rPr>
              <a:t> W </a:t>
            </a:r>
            <a:r>
              <a:rPr lang="it-IT" altLang="en-US" sz="1600" dirty="0" err="1">
                <a:latin typeface="+mj-lt"/>
                <a:cs typeface="Arial" panose="020B0604020202020204" pitchFamily="34" charset="0"/>
              </a:rPr>
              <a:t>films</a:t>
            </a:r>
            <a:r>
              <a:rPr lang="it-IT" altLang="en-US" sz="1600" dirty="0">
                <a:latin typeface="+mj-lt"/>
                <a:cs typeface="Arial" panose="020B0604020202020204" pitchFamily="34" charset="0"/>
              </a:rPr>
              <a:t> (by PLD, </a:t>
            </a:r>
            <a:r>
              <a:rPr lang="it-IT" altLang="en-US" sz="1600" dirty="0" err="1">
                <a:latin typeface="+mj-lt"/>
                <a:cs typeface="Arial" panose="020B0604020202020204" pitchFamily="34" charset="0"/>
              </a:rPr>
              <a:t>HiPIMS</a:t>
            </a:r>
            <a:r>
              <a:rPr lang="it-IT" altLang="en-US" sz="1600" dirty="0">
                <a:latin typeface="+mj-lt"/>
                <a:cs typeface="Arial" panose="020B0604020202020204" pitchFamily="34" charset="0"/>
              </a:rPr>
              <a:t> or RF-MS)</a:t>
            </a:r>
          </a:p>
          <a:p>
            <a:pPr marL="1200150" lvl="2" indent="-285750">
              <a:lnSpc>
                <a:spcPct val="113000"/>
              </a:lnSpc>
              <a:buFont typeface="Courier New" panose="02070309020205020404" pitchFamily="49" charset="0"/>
              <a:buChar char="o"/>
            </a:pPr>
            <a:r>
              <a:rPr lang="it-IT" altLang="en-US" sz="1600" b="1" dirty="0" err="1">
                <a:latin typeface="+mj-lt"/>
                <a:cs typeface="Arial" panose="020B0604020202020204" pitchFamily="34" charset="0"/>
              </a:rPr>
              <a:t>Nanocolumnar</a:t>
            </a:r>
            <a:r>
              <a:rPr lang="it-IT" altLang="en-US" sz="1600" dirty="0">
                <a:latin typeface="+mj-lt"/>
                <a:cs typeface="Arial" panose="020B0604020202020204" pitchFamily="34" charset="0"/>
              </a:rPr>
              <a:t> W </a:t>
            </a:r>
            <a:r>
              <a:rPr lang="it-IT" altLang="en-US" sz="1600" dirty="0" err="1">
                <a:latin typeface="+mj-lt"/>
                <a:cs typeface="Arial" panose="020B0604020202020204" pitchFamily="34" charset="0"/>
              </a:rPr>
              <a:t>films</a:t>
            </a:r>
            <a:r>
              <a:rPr lang="it-IT" altLang="en-US" sz="1600" dirty="0">
                <a:latin typeface="+mj-lt"/>
                <a:cs typeface="Arial" panose="020B0604020202020204" pitchFamily="34" charset="0"/>
              </a:rPr>
              <a:t> by </a:t>
            </a:r>
            <a:r>
              <a:rPr lang="it-IT" altLang="en-US" sz="1600" dirty="0" err="1">
                <a:latin typeface="+mj-lt"/>
                <a:cs typeface="Arial" panose="020B0604020202020204" pitchFamily="34" charset="0"/>
              </a:rPr>
              <a:t>tilted</a:t>
            </a:r>
            <a:r>
              <a:rPr lang="it-IT" altLang="en-US" sz="1600" dirty="0">
                <a:latin typeface="+mj-lt"/>
                <a:cs typeface="Arial" panose="020B0604020202020204" pitchFamily="34" charset="0"/>
              </a:rPr>
              <a:t> magnetron </a:t>
            </a:r>
            <a:r>
              <a:rPr lang="it-IT" altLang="en-US" sz="1600" dirty="0" err="1">
                <a:latin typeface="+mj-lt"/>
                <a:cs typeface="Arial" panose="020B0604020202020204" pitchFamily="34" charset="0"/>
              </a:rPr>
              <a:t>sputtering</a:t>
            </a:r>
            <a:endParaRPr lang="it-IT" altLang="en-US" sz="1600" dirty="0">
              <a:latin typeface="+mj-lt"/>
              <a:cs typeface="Arial" panose="020B0604020202020204" pitchFamily="34" charset="0"/>
            </a:endParaRPr>
          </a:p>
          <a:p>
            <a:pPr marL="1200150" lvl="2" indent="-285750">
              <a:lnSpc>
                <a:spcPct val="113000"/>
              </a:lnSpc>
              <a:buFont typeface="Courier New" panose="02070309020205020404" pitchFamily="49" charset="0"/>
              <a:buChar char="o"/>
            </a:pPr>
            <a:r>
              <a:rPr lang="en-US" altLang="en-US" sz="1600" dirty="0">
                <a:latin typeface="+mj-lt"/>
                <a:cs typeface="Arial" panose="020B0604020202020204" pitchFamily="34" charset="0"/>
              </a:rPr>
              <a:t>Thickness: from 10 nm up to 2-3 µm</a:t>
            </a:r>
          </a:p>
          <a:p>
            <a:pPr marL="1200150" lvl="2" indent="-285750">
              <a:lnSpc>
                <a:spcPct val="113000"/>
              </a:lnSpc>
              <a:buFont typeface="Courier New" panose="02070309020205020404" pitchFamily="49" charset="0"/>
              <a:buChar char="o"/>
            </a:pPr>
            <a:r>
              <a:rPr lang="en-US" altLang="en-US" sz="1600" dirty="0">
                <a:latin typeface="+mj-lt"/>
                <a:cs typeface="Arial" panose="020B0604020202020204" pitchFamily="34" charset="0"/>
              </a:rPr>
              <a:t>Substrate roughness: from flat to 100s of nm  random or pyramidal-shaped</a:t>
            </a:r>
          </a:p>
          <a:p>
            <a:pPr marL="742950" lvl="1" indent="-285750">
              <a:buFont typeface="Wingdings" panose="05000000000000000000" pitchFamily="2" charset="2"/>
              <a:buChar char="ü"/>
            </a:pPr>
            <a:r>
              <a:rPr lang="en-US" sz="1600" dirty="0"/>
              <a:t>Deposition of several kinds of </a:t>
            </a:r>
            <a:r>
              <a:rPr lang="en-US" sz="1600" b="1" dirty="0"/>
              <a:t>B layers </a:t>
            </a:r>
            <a:r>
              <a:rPr lang="en-US" sz="1600" dirty="0"/>
              <a:t>by means of PVD techniques (PLD and RF-MS) varying morphology and porosity.</a:t>
            </a:r>
          </a:p>
          <a:p>
            <a:pPr marL="1200150" lvl="2" indent="-285750">
              <a:buFont typeface="Courier New" panose="02070309020205020404" pitchFamily="49" charset="0"/>
              <a:buChar char="o"/>
            </a:pPr>
            <a:r>
              <a:rPr lang="en-US" sz="1600" dirty="0"/>
              <a:t>Deposition of </a:t>
            </a:r>
            <a:r>
              <a:rPr lang="en-US" sz="1600" b="1" dirty="0"/>
              <a:t>compact </a:t>
            </a:r>
            <a:r>
              <a:rPr lang="en-US" sz="1600" dirty="0"/>
              <a:t>or </a:t>
            </a:r>
            <a:r>
              <a:rPr lang="en-US" sz="1600" b="1" dirty="0"/>
              <a:t>porous</a:t>
            </a:r>
            <a:r>
              <a:rPr lang="en-US" sz="1600" dirty="0"/>
              <a:t> B films  using both nanosecond and femtosecond PLD</a:t>
            </a:r>
          </a:p>
          <a:p>
            <a:pPr marL="1200150" lvl="2" indent="-285750">
              <a:buFont typeface="Courier New" panose="02070309020205020404" pitchFamily="49" charset="0"/>
              <a:buChar char="o"/>
            </a:pPr>
            <a:r>
              <a:rPr lang="en-US" sz="1600" dirty="0"/>
              <a:t>Thickness: up to 10 µm</a:t>
            </a:r>
          </a:p>
          <a:p>
            <a:pPr marL="1200150" lvl="2" indent="-285750">
              <a:buFont typeface="Courier New" panose="02070309020205020404" pitchFamily="49" charset="0"/>
              <a:buChar char="o"/>
            </a:pPr>
            <a:r>
              <a:rPr lang="en-US" sz="1600" dirty="0"/>
              <a:t>Substrate roughness: from flat to 100s of nm  random or pyramidal-shaped</a:t>
            </a:r>
          </a:p>
        </p:txBody>
      </p:sp>
      <p:pic>
        <p:nvPicPr>
          <p:cNvPr id="7" name="Immagine 8" descr="Immagine che contiene testo, schermata&#10;&#10;Descrizione generata automaticamente">
            <a:extLst>
              <a:ext uri="{FF2B5EF4-FFF2-40B4-BE49-F238E27FC236}">
                <a16:creationId xmlns:a16="http://schemas.microsoft.com/office/drawing/2014/main" id="{9249CA9A-4E26-5E53-8453-24E24623797C}"/>
              </a:ext>
            </a:extLst>
          </p:cNvPr>
          <p:cNvPicPr>
            <a:picLocks noChangeAspect="1"/>
          </p:cNvPicPr>
          <p:nvPr/>
        </p:nvPicPr>
        <p:blipFill>
          <a:blip r:embed="rId2">
            <a:extLst>
              <a:ext uri="{28A0092B-C50C-407E-A947-70E740481C1C}">
                <a14:useLocalDpi xmlns:a14="http://schemas.microsoft.com/office/drawing/2010/main" val="0"/>
              </a:ext>
            </a:extLst>
          </a:blip>
          <a:srcRect l="4005" t="38902" r="78390" b="31665"/>
          <a:stretch/>
        </p:blipFill>
        <p:spPr>
          <a:xfrm>
            <a:off x="5954158" y="3858407"/>
            <a:ext cx="2609801" cy="2318515"/>
          </a:xfrm>
          <a:prstGeom prst="rect">
            <a:avLst/>
          </a:prstGeom>
        </p:spPr>
      </p:pic>
      <p:pic>
        <p:nvPicPr>
          <p:cNvPr id="8" name="Immagine 2">
            <a:extLst>
              <a:ext uri="{FF2B5EF4-FFF2-40B4-BE49-F238E27FC236}">
                <a16:creationId xmlns:a16="http://schemas.microsoft.com/office/drawing/2014/main" id="{03C0FA17-8168-207F-E5FC-D2D8DAC11332}"/>
              </a:ext>
            </a:extLst>
          </p:cNvPr>
          <p:cNvPicPr>
            <a:picLocks noChangeAspect="1"/>
          </p:cNvPicPr>
          <p:nvPr/>
        </p:nvPicPr>
        <p:blipFill>
          <a:blip r:embed="rId3"/>
          <a:srcRect t="-261" r="31340" b="26744"/>
          <a:stretch/>
        </p:blipFill>
        <p:spPr>
          <a:xfrm>
            <a:off x="412703" y="3858407"/>
            <a:ext cx="2710766" cy="2318514"/>
          </a:xfrm>
          <a:prstGeom prst="rect">
            <a:avLst/>
          </a:prstGeom>
        </p:spPr>
      </p:pic>
      <p:pic>
        <p:nvPicPr>
          <p:cNvPr id="9" name="Immagine 9">
            <a:extLst>
              <a:ext uri="{FF2B5EF4-FFF2-40B4-BE49-F238E27FC236}">
                <a16:creationId xmlns:a16="http://schemas.microsoft.com/office/drawing/2014/main" id="{25486FD9-1EDE-9C32-3A24-5A9ECD52E03A}"/>
              </a:ext>
            </a:extLst>
          </p:cNvPr>
          <p:cNvPicPr>
            <a:picLocks noChangeAspect="1"/>
          </p:cNvPicPr>
          <p:nvPr/>
        </p:nvPicPr>
        <p:blipFill>
          <a:blip r:embed="rId4"/>
          <a:stretch>
            <a:fillRect/>
          </a:stretch>
        </p:blipFill>
        <p:spPr>
          <a:xfrm>
            <a:off x="3233913" y="3858407"/>
            <a:ext cx="2609801" cy="2507301"/>
          </a:xfrm>
          <a:prstGeom prst="rect">
            <a:avLst/>
          </a:prstGeom>
        </p:spPr>
      </p:pic>
      <p:grpSp>
        <p:nvGrpSpPr>
          <p:cNvPr id="10" name="Gruppo 12">
            <a:extLst>
              <a:ext uri="{FF2B5EF4-FFF2-40B4-BE49-F238E27FC236}">
                <a16:creationId xmlns:a16="http://schemas.microsoft.com/office/drawing/2014/main" id="{93A2B79B-709C-4363-FD31-54C4D111C0E3}"/>
              </a:ext>
            </a:extLst>
          </p:cNvPr>
          <p:cNvGrpSpPr>
            <a:grpSpLocks noChangeAspect="1"/>
          </p:cNvGrpSpPr>
          <p:nvPr/>
        </p:nvGrpSpPr>
        <p:grpSpPr>
          <a:xfrm>
            <a:off x="9068030" y="3858405"/>
            <a:ext cx="2721596" cy="2318516"/>
            <a:chOff x="7975846" y="3419425"/>
            <a:chExt cx="3051662" cy="2599698"/>
          </a:xfrm>
        </p:grpSpPr>
        <p:pic>
          <p:nvPicPr>
            <p:cNvPr id="11" name="Picture 39">
              <a:extLst>
                <a:ext uri="{FF2B5EF4-FFF2-40B4-BE49-F238E27FC236}">
                  <a16:creationId xmlns:a16="http://schemas.microsoft.com/office/drawing/2014/main" id="{90865C8A-7BB3-1FE4-E5E7-349B001A2F89}"/>
                </a:ext>
              </a:extLst>
            </p:cNvPr>
            <p:cNvPicPr>
              <a:picLocks noChangeAspect="1"/>
            </p:cNvPicPr>
            <p:nvPr/>
          </p:nvPicPr>
          <p:blipFill rotWithShape="1">
            <a:blip r:embed="rId5">
              <a:extLst>
                <a:ext uri="{28A0092B-C50C-407E-A947-70E740481C1C}">
                  <a14:useLocalDpi xmlns:a14="http://schemas.microsoft.com/office/drawing/2010/main" val="0"/>
                </a:ext>
              </a:extLst>
            </a:blip>
            <a:srcRect t="4908" b="16538"/>
            <a:stretch/>
          </p:blipFill>
          <p:spPr>
            <a:xfrm>
              <a:off x="7975846" y="4224102"/>
              <a:ext cx="3051662" cy="1795021"/>
            </a:xfrm>
            <a:prstGeom prst="rect">
              <a:avLst/>
            </a:prstGeom>
          </p:spPr>
        </p:pic>
        <p:pic>
          <p:nvPicPr>
            <p:cNvPr id="12" name="Picture 60">
              <a:extLst>
                <a:ext uri="{FF2B5EF4-FFF2-40B4-BE49-F238E27FC236}">
                  <a16:creationId xmlns:a16="http://schemas.microsoft.com/office/drawing/2014/main" id="{DC96FDA2-89E9-BB3E-8817-B58952464BA4}"/>
                </a:ext>
              </a:extLst>
            </p:cNvPr>
            <p:cNvPicPr>
              <a:picLocks noChangeAspect="1"/>
            </p:cNvPicPr>
            <p:nvPr/>
          </p:nvPicPr>
          <p:blipFill rotWithShape="1">
            <a:blip r:embed="rId6">
              <a:extLst>
                <a:ext uri="{28A0092B-C50C-407E-A947-70E740481C1C}">
                  <a14:useLocalDpi xmlns:a14="http://schemas.microsoft.com/office/drawing/2010/main" val="0"/>
                </a:ext>
              </a:extLst>
            </a:blip>
            <a:srcRect t="25609" b="25609"/>
            <a:stretch/>
          </p:blipFill>
          <p:spPr>
            <a:xfrm>
              <a:off x="7975846" y="3419425"/>
              <a:ext cx="3051662" cy="1117405"/>
            </a:xfrm>
            <a:prstGeom prst="rect">
              <a:avLst/>
            </a:prstGeom>
          </p:spPr>
        </p:pic>
        <p:sp>
          <p:nvSpPr>
            <p:cNvPr id="13" name="TextBox 53">
              <a:extLst>
                <a:ext uri="{FF2B5EF4-FFF2-40B4-BE49-F238E27FC236}">
                  <a16:creationId xmlns:a16="http://schemas.microsoft.com/office/drawing/2014/main" id="{16A54A9C-AD50-48A7-6CFA-B443D4DF049C}"/>
                </a:ext>
              </a:extLst>
            </p:cNvPr>
            <p:cNvSpPr txBox="1"/>
            <p:nvPr/>
          </p:nvSpPr>
          <p:spPr>
            <a:xfrm>
              <a:off x="10183765" y="5696976"/>
              <a:ext cx="772986" cy="261610"/>
            </a:xfrm>
            <a:prstGeom prst="rect">
              <a:avLst/>
            </a:prstGeom>
            <a:solidFill>
              <a:schemeClr val="bg1"/>
            </a:solidFill>
          </p:spPr>
          <p:txBody>
            <a:bodyPr wrap="square" rtlCol="0">
              <a:spAutoFit/>
            </a:bodyPr>
            <a:lstStyle/>
            <a:p>
              <a:pPr algn="ctr"/>
              <a:r>
                <a:rPr lang="it-IT" sz="1100" dirty="0"/>
                <a:t>200 nm</a:t>
              </a:r>
            </a:p>
          </p:txBody>
        </p:sp>
        <p:cxnSp>
          <p:nvCxnSpPr>
            <p:cNvPr id="14" name="Straight Connector 51">
              <a:extLst>
                <a:ext uri="{FF2B5EF4-FFF2-40B4-BE49-F238E27FC236}">
                  <a16:creationId xmlns:a16="http://schemas.microsoft.com/office/drawing/2014/main" id="{3989542E-9716-EB28-7E66-D174C3E62A27}"/>
                </a:ext>
              </a:extLst>
            </p:cNvPr>
            <p:cNvCxnSpPr>
              <a:cxnSpLocks/>
            </p:cNvCxnSpPr>
            <p:nvPr/>
          </p:nvCxnSpPr>
          <p:spPr>
            <a:xfrm>
              <a:off x="10276252" y="5908986"/>
              <a:ext cx="5885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 name="Textfeld 4">
            <a:extLst>
              <a:ext uri="{FF2B5EF4-FFF2-40B4-BE49-F238E27FC236}">
                <a16:creationId xmlns:a16="http://schemas.microsoft.com/office/drawing/2014/main" id="{492B68BC-B22A-79F3-DF25-AF741750F051}"/>
              </a:ext>
            </a:extLst>
          </p:cNvPr>
          <p:cNvSpPr txBox="1"/>
          <p:nvPr/>
        </p:nvSpPr>
        <p:spPr>
          <a:xfrm>
            <a:off x="966963" y="6155237"/>
            <a:ext cx="1602246" cy="355162"/>
          </a:xfrm>
          <a:prstGeom prst="rect">
            <a:avLst/>
          </a:prstGeom>
          <a:noFill/>
          <a:ln w="12700">
            <a:noFill/>
          </a:ln>
        </p:spPr>
        <p:txBody>
          <a:bodyPr wrap="square" rtlCol="0">
            <a:spAutoFit/>
          </a:bodyPr>
          <a:lstStyle/>
          <a:p>
            <a:pPr algn="ctr">
              <a:lnSpc>
                <a:spcPct val="113000"/>
              </a:lnSpc>
            </a:pPr>
            <a:r>
              <a:rPr lang="en-US" sz="1600" b="1" dirty="0">
                <a:solidFill>
                  <a:srgbClr val="0070C0"/>
                </a:solidFill>
                <a:latin typeface="+mj-lt"/>
                <a:cs typeface="Arial" panose="020B0604020202020204" pitchFamily="34" charset="0"/>
              </a:rPr>
              <a:t>Amorphous-W</a:t>
            </a:r>
            <a:endParaRPr lang="en-US" altLang="en-US" sz="1600" dirty="0">
              <a:solidFill>
                <a:srgbClr val="0070C0"/>
              </a:solidFill>
              <a:latin typeface="+mj-lt"/>
              <a:cs typeface="Arial" panose="020B0604020202020204" pitchFamily="34" charset="0"/>
            </a:endParaRPr>
          </a:p>
        </p:txBody>
      </p:sp>
      <p:sp>
        <p:nvSpPr>
          <p:cNvPr id="16" name="Textfeld 4">
            <a:extLst>
              <a:ext uri="{FF2B5EF4-FFF2-40B4-BE49-F238E27FC236}">
                <a16:creationId xmlns:a16="http://schemas.microsoft.com/office/drawing/2014/main" id="{9BC79A79-2262-B380-A71F-ED7526CBD2B1}"/>
              </a:ext>
            </a:extLst>
          </p:cNvPr>
          <p:cNvSpPr txBox="1"/>
          <p:nvPr/>
        </p:nvSpPr>
        <p:spPr>
          <a:xfrm>
            <a:off x="3737690" y="6155237"/>
            <a:ext cx="1602246" cy="355162"/>
          </a:xfrm>
          <a:prstGeom prst="rect">
            <a:avLst/>
          </a:prstGeom>
          <a:noFill/>
          <a:ln w="12700">
            <a:noFill/>
          </a:ln>
        </p:spPr>
        <p:txBody>
          <a:bodyPr wrap="square" rtlCol="0">
            <a:spAutoFit/>
          </a:bodyPr>
          <a:lstStyle/>
          <a:p>
            <a:pPr algn="ctr">
              <a:lnSpc>
                <a:spcPct val="113000"/>
              </a:lnSpc>
            </a:pPr>
            <a:r>
              <a:rPr lang="en-US" sz="1600" b="1" dirty="0">
                <a:solidFill>
                  <a:srgbClr val="0070C0"/>
                </a:solidFill>
                <a:latin typeface="+mj-lt"/>
                <a:cs typeface="Arial" panose="020B0604020202020204" pitchFamily="34" charset="0"/>
              </a:rPr>
              <a:t>Porous-W</a:t>
            </a:r>
            <a:endParaRPr lang="en-US" altLang="en-US" sz="1600" dirty="0">
              <a:solidFill>
                <a:srgbClr val="0070C0"/>
              </a:solidFill>
              <a:latin typeface="+mj-lt"/>
              <a:cs typeface="Arial" panose="020B0604020202020204" pitchFamily="34" charset="0"/>
            </a:endParaRPr>
          </a:p>
        </p:txBody>
      </p:sp>
      <p:sp>
        <p:nvSpPr>
          <p:cNvPr id="17" name="Textfeld 4">
            <a:extLst>
              <a:ext uri="{FF2B5EF4-FFF2-40B4-BE49-F238E27FC236}">
                <a16:creationId xmlns:a16="http://schemas.microsoft.com/office/drawing/2014/main" id="{CE1B1B58-5C16-23E7-39CF-860ACE691824}"/>
              </a:ext>
            </a:extLst>
          </p:cNvPr>
          <p:cNvSpPr txBox="1"/>
          <p:nvPr/>
        </p:nvSpPr>
        <p:spPr>
          <a:xfrm>
            <a:off x="6508417" y="6155237"/>
            <a:ext cx="1602246" cy="355162"/>
          </a:xfrm>
          <a:prstGeom prst="rect">
            <a:avLst/>
          </a:prstGeom>
          <a:noFill/>
          <a:ln w="12700">
            <a:noFill/>
          </a:ln>
        </p:spPr>
        <p:txBody>
          <a:bodyPr wrap="square" rtlCol="0">
            <a:spAutoFit/>
          </a:bodyPr>
          <a:lstStyle/>
          <a:p>
            <a:pPr algn="ctr">
              <a:lnSpc>
                <a:spcPct val="113000"/>
              </a:lnSpc>
            </a:pPr>
            <a:r>
              <a:rPr lang="en-US" sz="1600" b="1" dirty="0">
                <a:solidFill>
                  <a:srgbClr val="0070C0"/>
                </a:solidFill>
                <a:latin typeface="+mj-lt"/>
                <a:cs typeface="Arial" panose="020B0604020202020204" pitchFamily="34" charset="0"/>
              </a:rPr>
              <a:t>Compact-W</a:t>
            </a:r>
            <a:endParaRPr lang="en-US" altLang="en-US" sz="1600" dirty="0">
              <a:solidFill>
                <a:srgbClr val="0070C0"/>
              </a:solidFill>
              <a:latin typeface="+mj-lt"/>
              <a:cs typeface="Arial" panose="020B0604020202020204" pitchFamily="34" charset="0"/>
            </a:endParaRPr>
          </a:p>
        </p:txBody>
      </p:sp>
      <p:sp>
        <p:nvSpPr>
          <p:cNvPr id="18" name="Textfeld 4">
            <a:extLst>
              <a:ext uri="{FF2B5EF4-FFF2-40B4-BE49-F238E27FC236}">
                <a16:creationId xmlns:a16="http://schemas.microsoft.com/office/drawing/2014/main" id="{43349AB8-2F7F-09A9-CDBD-59CFB4BBDE3E}"/>
              </a:ext>
            </a:extLst>
          </p:cNvPr>
          <p:cNvSpPr txBox="1"/>
          <p:nvPr/>
        </p:nvSpPr>
        <p:spPr>
          <a:xfrm>
            <a:off x="9480768" y="6155237"/>
            <a:ext cx="1896119" cy="355162"/>
          </a:xfrm>
          <a:prstGeom prst="rect">
            <a:avLst/>
          </a:prstGeom>
          <a:noFill/>
          <a:ln w="12700">
            <a:noFill/>
          </a:ln>
        </p:spPr>
        <p:txBody>
          <a:bodyPr wrap="square" rtlCol="0">
            <a:spAutoFit/>
          </a:bodyPr>
          <a:lstStyle/>
          <a:p>
            <a:pPr algn="ctr">
              <a:lnSpc>
                <a:spcPct val="113000"/>
              </a:lnSpc>
            </a:pPr>
            <a:r>
              <a:rPr lang="en-US" sz="1600" b="1" dirty="0">
                <a:solidFill>
                  <a:srgbClr val="0070C0"/>
                </a:solidFill>
                <a:latin typeface="+mj-lt"/>
                <a:cs typeface="Arial" panose="020B0604020202020204" pitchFamily="34" charset="0"/>
              </a:rPr>
              <a:t>Nanocolumnar-W</a:t>
            </a:r>
            <a:endParaRPr lang="en-US" altLang="en-US" sz="1600" dirty="0">
              <a:solidFill>
                <a:srgbClr val="0070C0"/>
              </a:solidFill>
              <a:latin typeface="+mj-lt"/>
              <a:cs typeface="Arial" panose="020B0604020202020204" pitchFamily="34" charset="0"/>
            </a:endParaRPr>
          </a:p>
        </p:txBody>
      </p:sp>
    </p:spTree>
    <p:extLst>
      <p:ext uri="{BB962C8B-B14F-4D97-AF65-F5344CB8AC3E}">
        <p14:creationId xmlns:p14="http://schemas.microsoft.com/office/powerpoint/2010/main" val="2555385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A26F878-C5F0-A5DA-6EEF-5EB1A5275C6F}"/>
              </a:ext>
            </a:extLst>
          </p:cNvPr>
          <p:cNvSpPr>
            <a:spLocks noGrp="1"/>
          </p:cNvSpPr>
          <p:nvPr>
            <p:ph type="ftr" sz="quarter" idx="11"/>
          </p:nvPr>
        </p:nvSpPr>
        <p:spPr/>
        <p:txBody>
          <a:bodyPr/>
          <a:lstStyle/>
          <a:p>
            <a:pPr>
              <a:defRPr/>
            </a:pPr>
            <a:r>
              <a:rPr lang="en-GB" dirty="0">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E4D47AAC-5F49-F97A-14FB-D7ED6E42CDFA}"/>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18</a:t>
            </a:fld>
            <a:endParaRPr lang="en-GB">
              <a:solidFill>
                <a:prstClr val="white"/>
              </a:solidFill>
            </a:endParaRPr>
          </a:p>
        </p:txBody>
      </p:sp>
      <p:sp>
        <p:nvSpPr>
          <p:cNvPr id="5" name="Titre 1">
            <a:extLst>
              <a:ext uri="{FF2B5EF4-FFF2-40B4-BE49-F238E27FC236}">
                <a16:creationId xmlns:a16="http://schemas.microsoft.com/office/drawing/2014/main" id="{2A5B0334-2144-F520-1056-EB6AC1A9AB92}"/>
              </a:ext>
            </a:extLst>
          </p:cNvPr>
          <p:cNvSpPr>
            <a:spLocks noGrp="1"/>
          </p:cNvSpPr>
          <p:nvPr>
            <p:ph type="title"/>
          </p:nvPr>
        </p:nvSpPr>
        <p:spPr>
          <a:xfrm>
            <a:off x="983432" y="192515"/>
            <a:ext cx="9857288" cy="457200"/>
          </a:xfrm>
        </p:spPr>
        <p:txBody>
          <a:bodyPr/>
          <a:lstStyle/>
          <a:p>
            <a:r>
              <a:rPr lang="en-US" dirty="0"/>
              <a:t>Production and analyses of B- and W-based reference coatings</a:t>
            </a:r>
            <a:endParaRPr lang="fr-FR" dirty="0"/>
          </a:p>
        </p:txBody>
      </p:sp>
      <p:sp>
        <p:nvSpPr>
          <p:cNvPr id="6" name="TextBox 5">
            <a:extLst>
              <a:ext uri="{FF2B5EF4-FFF2-40B4-BE49-F238E27FC236}">
                <a16:creationId xmlns:a16="http://schemas.microsoft.com/office/drawing/2014/main" id="{A41761B8-7880-47A1-A160-D0CF9DA57758}"/>
              </a:ext>
            </a:extLst>
          </p:cNvPr>
          <p:cNvSpPr txBox="1"/>
          <p:nvPr/>
        </p:nvSpPr>
        <p:spPr>
          <a:xfrm>
            <a:off x="267177" y="1052736"/>
            <a:ext cx="11651195" cy="3293209"/>
          </a:xfrm>
          <a:prstGeom prst="rect">
            <a:avLst/>
          </a:prstGeom>
          <a:noFill/>
        </p:spPr>
        <p:txBody>
          <a:bodyPr wrap="square" rtlCol="0">
            <a:spAutoFit/>
          </a:bodyPr>
          <a:lstStyle/>
          <a:p>
            <a:pPr marL="285750" indent="-285750">
              <a:buFont typeface="Arial" panose="020B0604020202020204" pitchFamily="34" charset="0"/>
              <a:buChar char="•"/>
            </a:pPr>
            <a:r>
              <a:rPr lang="fi-FI" sz="1600" b="1" dirty="0"/>
              <a:t>IAP: </a:t>
            </a:r>
            <a:r>
              <a:rPr lang="fi-FI" sz="1600" dirty="0" err="1"/>
              <a:t>production</a:t>
            </a:r>
            <a:r>
              <a:rPr lang="fi-FI" sz="1600" dirty="0"/>
              <a:t> of W </a:t>
            </a:r>
            <a:r>
              <a:rPr lang="fi-FI" sz="1600" dirty="0" err="1"/>
              <a:t>layers</a:t>
            </a:r>
            <a:r>
              <a:rPr lang="fi-FI" sz="1600" dirty="0"/>
              <a:t> </a:t>
            </a:r>
            <a:endParaRPr lang="en-US" sz="1600" dirty="0"/>
          </a:p>
          <a:p>
            <a:pPr marL="742950" lvl="1" indent="-285750">
              <a:buFont typeface="Wingdings" panose="05000000000000000000" pitchFamily="2" charset="2"/>
              <a:buChar char="ü"/>
            </a:pPr>
            <a:r>
              <a:rPr lang="en-US" sz="1600" dirty="0"/>
              <a:t>Production of reference coatings according to the agreed specifications – see Master Excel</a:t>
            </a:r>
          </a:p>
          <a:p>
            <a:pPr marL="742950" lvl="1" indent="-285750">
              <a:buFont typeface="Wingdings" panose="05000000000000000000" pitchFamily="2" charset="2"/>
              <a:buChar char="ü"/>
            </a:pPr>
            <a:r>
              <a:rPr lang="en-US" sz="1600" b="1" dirty="0">
                <a:solidFill>
                  <a:srgbClr val="FF0000"/>
                </a:solidFill>
              </a:rPr>
              <a:t>Analysis of  produced coatings</a:t>
            </a:r>
            <a:r>
              <a:rPr lang="en-US" sz="1600" dirty="0"/>
              <a:t>:</a:t>
            </a:r>
          </a:p>
          <a:p>
            <a:pPr marL="1200150" lvl="2" indent="-285750">
              <a:buFont typeface="Courier New" panose="02070309020205020404" pitchFamily="49" charset="0"/>
              <a:buChar char="o"/>
            </a:pPr>
            <a:r>
              <a:rPr lang="en-US" sz="1600" dirty="0"/>
              <a:t>GDOES + XPS + XRD</a:t>
            </a:r>
          </a:p>
          <a:p>
            <a:pPr marL="285750" indent="-285750">
              <a:buFont typeface="Arial" panose="020B0604020202020204" pitchFamily="34" charset="0"/>
              <a:buChar char="•"/>
            </a:pPr>
            <a:r>
              <a:rPr lang="fi-FI" sz="1600" b="1" dirty="0"/>
              <a:t>IAP:</a:t>
            </a:r>
            <a:r>
              <a:rPr lang="fi-FI" sz="1600" dirty="0"/>
              <a:t>  </a:t>
            </a:r>
            <a:r>
              <a:rPr lang="fi-FI" sz="1600" dirty="0" err="1"/>
              <a:t>production</a:t>
            </a:r>
            <a:r>
              <a:rPr lang="fi-FI" sz="1600" dirty="0"/>
              <a:t> of B </a:t>
            </a:r>
            <a:r>
              <a:rPr lang="fi-FI" sz="1600" dirty="0" err="1"/>
              <a:t>layers</a:t>
            </a:r>
            <a:endParaRPr lang="fi-FI" sz="1600" dirty="0"/>
          </a:p>
          <a:p>
            <a:pPr marL="742950" lvl="1" indent="-285750">
              <a:buFont typeface="Wingdings" panose="05000000000000000000" pitchFamily="2" charset="2"/>
              <a:buChar char="ü"/>
            </a:pPr>
            <a:r>
              <a:rPr lang="en-US" sz="1600" dirty="0"/>
              <a:t>Repeat the exercise </a:t>
            </a:r>
            <a:r>
              <a:rPr lang="en-US" sz="1600" u="sng" dirty="0">
                <a:solidFill>
                  <a:srgbClr val="0070C0"/>
                </a:solidFill>
              </a:rPr>
              <a:t>performed with CEA in 2022 and 2023</a:t>
            </a:r>
            <a:r>
              <a:rPr lang="en-US" sz="1600" dirty="0"/>
              <a:t>:</a:t>
            </a:r>
          </a:p>
          <a:p>
            <a:pPr marL="1200150" lvl="2" indent="-285750">
              <a:buFont typeface="Courier New" panose="02070309020205020404" pitchFamily="49" charset="0"/>
              <a:buChar char="o"/>
            </a:pPr>
            <a:r>
              <a:rPr lang="en-US" sz="1600" dirty="0"/>
              <a:t>BD and BH with high H and D content (more than 10%), thermally treated from 50 to 500°C + O</a:t>
            </a:r>
            <a:r>
              <a:rPr lang="en-US" sz="1600" baseline="-25000" dirty="0"/>
              <a:t>2</a:t>
            </a:r>
            <a:r>
              <a:rPr lang="en-US" sz="1600" dirty="0"/>
              <a:t> addition</a:t>
            </a:r>
          </a:p>
          <a:p>
            <a:pPr marL="742950" lvl="1" indent="-285750">
              <a:buFont typeface="Wingdings" panose="05000000000000000000" pitchFamily="2" charset="2"/>
              <a:buChar char="ü"/>
            </a:pPr>
            <a:r>
              <a:rPr lang="en-US" sz="1600" dirty="0"/>
              <a:t>Samples for </a:t>
            </a:r>
            <a:r>
              <a:rPr lang="en-US" sz="1600" u="sng" dirty="0">
                <a:solidFill>
                  <a:srgbClr val="0070C0"/>
                </a:solidFill>
              </a:rPr>
              <a:t>permeation studies under SP C </a:t>
            </a:r>
            <a:r>
              <a:rPr lang="en-US" sz="1600" dirty="0"/>
              <a:t>as follows:</a:t>
            </a:r>
          </a:p>
          <a:p>
            <a:pPr marL="1200150" lvl="2" indent="-285750">
              <a:buFont typeface="Courier New" panose="02070309020205020404" pitchFamily="49" charset="0"/>
              <a:buChar char="o"/>
            </a:pPr>
            <a:r>
              <a:rPr lang="en-US" sz="1600" dirty="0"/>
              <a:t>different thickness samples 500 to 5000 nm, pure B + gaseous inclusions</a:t>
            </a:r>
          </a:p>
          <a:p>
            <a:pPr marL="742950" lvl="1" indent="-285750">
              <a:buFont typeface="Wingdings" panose="05000000000000000000" pitchFamily="2" charset="2"/>
              <a:buChar char="ü"/>
            </a:pPr>
            <a:r>
              <a:rPr lang="en-US" sz="1600" dirty="0"/>
              <a:t>For micromechanical measurements to check the </a:t>
            </a:r>
            <a:r>
              <a:rPr lang="en-US" sz="1600" u="sng" dirty="0">
                <a:solidFill>
                  <a:srgbClr val="0070C0"/>
                </a:solidFill>
              </a:rPr>
              <a:t>delamination behavior of B surface layers exposed to boiling water</a:t>
            </a:r>
          </a:p>
          <a:p>
            <a:pPr marL="1200150" lvl="2" indent="-285750">
              <a:buFont typeface="Courier New" panose="02070309020205020404" pitchFamily="49" charset="0"/>
              <a:buChar char="o"/>
            </a:pPr>
            <a:r>
              <a:rPr lang="en-US" sz="1600" dirty="0"/>
              <a:t>B-coated W substrates, 12</a:t>
            </a:r>
            <a:r>
              <a:rPr lang="en-US" sz="1600" dirty="0">
                <a:sym typeface="Symbol" panose="05050102010706020507" pitchFamily="18" charset="2"/>
              </a:rPr>
              <a:t></a:t>
            </a:r>
            <a:r>
              <a:rPr lang="en-US" sz="1600" dirty="0"/>
              <a:t>15</a:t>
            </a:r>
            <a:r>
              <a:rPr lang="en-US" sz="1600" dirty="0">
                <a:sym typeface="Symbol" panose="05050102010706020507" pitchFamily="18" charset="2"/>
              </a:rPr>
              <a:t></a:t>
            </a:r>
            <a:r>
              <a:rPr lang="en-US" sz="1600" dirty="0"/>
              <a:t>1 mm</a:t>
            </a:r>
            <a:r>
              <a:rPr lang="en-US" sz="1600" baseline="30000" dirty="0"/>
              <a:t>3</a:t>
            </a:r>
            <a:r>
              <a:rPr lang="en-US" sz="1600" dirty="0"/>
              <a:t>, 5 </a:t>
            </a:r>
            <a:r>
              <a:rPr lang="en-US" sz="1600" dirty="0">
                <a:latin typeface="Symbol" panose="05050102010706020507" pitchFamily="18" charset="2"/>
              </a:rPr>
              <a:t>m</a:t>
            </a:r>
            <a:r>
              <a:rPr lang="en-US" sz="1600" dirty="0"/>
              <a:t>m, dense and porous + boron with D 10 % of 10</a:t>
            </a:r>
            <a:r>
              <a:rPr lang="en-US" sz="1600" dirty="0">
                <a:sym typeface="Symbol" panose="05050102010706020507" pitchFamily="18" charset="2"/>
              </a:rPr>
              <a:t></a:t>
            </a:r>
            <a:r>
              <a:rPr lang="en-US" sz="1600" dirty="0"/>
              <a:t>10</a:t>
            </a:r>
            <a:r>
              <a:rPr lang="en-US" sz="1600" dirty="0">
                <a:sym typeface="Symbol" panose="05050102010706020507" pitchFamily="18" charset="2"/>
              </a:rPr>
              <a:t></a:t>
            </a:r>
            <a:r>
              <a:rPr lang="en-US" sz="1600" dirty="0"/>
              <a:t>1 mm</a:t>
            </a:r>
            <a:r>
              <a:rPr lang="en-US" sz="1600" baseline="30000" dirty="0"/>
              <a:t>3</a:t>
            </a:r>
            <a:r>
              <a:rPr lang="en-US" sz="1600" dirty="0"/>
              <a:t> samples</a:t>
            </a:r>
          </a:p>
          <a:p>
            <a:pPr marL="742950" lvl="1" indent="-285750">
              <a:buFont typeface="Wingdings" panose="05000000000000000000" pitchFamily="2" charset="2"/>
              <a:buChar char="ü"/>
            </a:pPr>
            <a:r>
              <a:rPr lang="en-US" sz="1600" dirty="0"/>
              <a:t>Analysis of the produced coatings using </a:t>
            </a:r>
            <a:r>
              <a:rPr lang="en-US" sz="1600" b="1" dirty="0">
                <a:solidFill>
                  <a:srgbClr val="FF0000"/>
                </a:solidFill>
              </a:rPr>
              <a:t>SEM, TDS, XRD, Sputtered XPS and nanoindentation</a:t>
            </a:r>
          </a:p>
          <a:p>
            <a:pPr marL="742950" lvl="1" indent="-285750">
              <a:buFont typeface="Wingdings" panose="05000000000000000000" pitchFamily="2" charset="2"/>
              <a:buChar char="ü"/>
            </a:pPr>
            <a:r>
              <a:rPr lang="en-US" sz="1600" b="1" dirty="0">
                <a:solidFill>
                  <a:srgbClr val="FF0000"/>
                </a:solidFill>
              </a:rPr>
              <a:t>NEW IDEA: </a:t>
            </a:r>
            <a:r>
              <a:rPr lang="en-US" sz="1600" dirty="0"/>
              <a:t>investigate the oxidation behavior of B layers under annealing (see next slide) – together with IST</a:t>
            </a:r>
          </a:p>
        </p:txBody>
      </p:sp>
    </p:spTree>
    <p:extLst>
      <p:ext uri="{BB962C8B-B14F-4D97-AF65-F5344CB8AC3E}">
        <p14:creationId xmlns:p14="http://schemas.microsoft.com/office/powerpoint/2010/main" val="2024290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4537E3-883F-A30C-307A-6FFB8DD7FBDB}"/>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699B2741-C2F2-21EC-84CC-0358C020F4D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19</a:t>
            </a:fld>
            <a:endParaRPr lang="en-GB">
              <a:solidFill>
                <a:prstClr val="white"/>
              </a:solidFill>
            </a:endParaRPr>
          </a:p>
        </p:txBody>
      </p:sp>
      <p:sp>
        <p:nvSpPr>
          <p:cNvPr id="5" name="Titre 1">
            <a:extLst>
              <a:ext uri="{FF2B5EF4-FFF2-40B4-BE49-F238E27FC236}">
                <a16:creationId xmlns:a16="http://schemas.microsoft.com/office/drawing/2014/main" id="{D9ECF6C7-AFD7-A0FA-6D77-5D93940C780E}"/>
              </a:ext>
            </a:extLst>
          </p:cNvPr>
          <p:cNvSpPr>
            <a:spLocks noGrp="1"/>
          </p:cNvSpPr>
          <p:nvPr>
            <p:ph type="title"/>
          </p:nvPr>
        </p:nvSpPr>
        <p:spPr>
          <a:xfrm>
            <a:off x="983432" y="192515"/>
            <a:ext cx="9857288" cy="457200"/>
          </a:xfrm>
        </p:spPr>
        <p:txBody>
          <a:bodyPr/>
          <a:lstStyle/>
          <a:p>
            <a:r>
              <a:rPr lang="en-US" dirty="0"/>
              <a:t>Oxidation </a:t>
            </a:r>
            <a:r>
              <a:rPr lang="en-US" dirty="0" err="1"/>
              <a:t>behaviour</a:t>
            </a:r>
            <a:r>
              <a:rPr lang="en-US" dirty="0"/>
              <a:t> of boron layers </a:t>
            </a:r>
            <a:endParaRPr lang="fr-FR" dirty="0"/>
          </a:p>
        </p:txBody>
      </p:sp>
      <p:sp>
        <p:nvSpPr>
          <p:cNvPr id="6" name="TextBox 5">
            <a:extLst>
              <a:ext uri="{FF2B5EF4-FFF2-40B4-BE49-F238E27FC236}">
                <a16:creationId xmlns:a16="http://schemas.microsoft.com/office/drawing/2014/main" id="{DEC77117-0037-8415-F39B-28E62109C4FA}"/>
              </a:ext>
            </a:extLst>
          </p:cNvPr>
          <p:cNvSpPr txBox="1"/>
          <p:nvPr/>
        </p:nvSpPr>
        <p:spPr bwMode="auto">
          <a:xfrm>
            <a:off x="360040" y="848142"/>
            <a:ext cx="11576856" cy="3893374"/>
          </a:xfrm>
          <a:prstGeom prst="rect">
            <a:avLst/>
          </a:prstGeom>
          <a:noFill/>
        </p:spPr>
        <p:txBody>
          <a:bodyPr wrap="square" rtlCol="0">
            <a:spAutoFit/>
          </a:bodyPr>
          <a:lstStyle/>
          <a:p>
            <a:pPr marL="447675" lvl="1" indent="-271463">
              <a:spcBef>
                <a:spcPts val="600"/>
              </a:spcBef>
              <a:buFont typeface="Arial" panose="020B0604020202020204" pitchFamily="34" charset="0"/>
              <a:buChar char="•"/>
            </a:pPr>
            <a:r>
              <a:rPr lang="fi-FI" dirty="0"/>
              <a:t>Investigate the oxidation behavior of Boron layers under annealing</a:t>
            </a:r>
          </a:p>
          <a:p>
            <a:pPr marL="161925" lvl="1">
              <a:spcBef>
                <a:spcPts val="600"/>
              </a:spcBef>
            </a:pPr>
            <a:r>
              <a:rPr lang="fi-FI" sz="1600" b="1" i="1" dirty="0">
                <a:solidFill>
                  <a:schemeClr val="tx2"/>
                </a:solidFill>
              </a:rPr>
              <a:t>      </a:t>
            </a:r>
            <a:r>
              <a:rPr lang="fi-FI" sz="1200" b="1" i="1" dirty="0">
                <a:solidFill>
                  <a:schemeClr val="tx2"/>
                </a:solidFill>
              </a:rPr>
              <a:t>(see in - N. Catarino et al., </a:t>
            </a:r>
            <a:r>
              <a:rPr lang="en-GB" sz="1200" b="1" i="1" dirty="0">
                <a:solidFill>
                  <a:schemeClr val="tx2"/>
                </a:solidFill>
              </a:rPr>
              <a:t>Oxidation behaviour of neutron irradiated Be pebbles, </a:t>
            </a:r>
            <a:r>
              <a:rPr lang="en-GB" sz="1200" b="1" i="1" dirty="0" err="1">
                <a:solidFill>
                  <a:schemeClr val="tx2"/>
                </a:solidFill>
              </a:rPr>
              <a:t>Nucl</a:t>
            </a:r>
            <a:r>
              <a:rPr lang="en-GB" sz="1200" b="1" i="1" dirty="0">
                <a:solidFill>
                  <a:schemeClr val="tx2"/>
                </a:solidFill>
              </a:rPr>
              <a:t>. Mater. Energy 23 (2020) 100748. </a:t>
            </a:r>
            <a:r>
              <a:rPr lang="en-GB" sz="1200" b="1" i="1" dirty="0">
                <a:solidFill>
                  <a:schemeClr val="tx2"/>
                </a:solidFill>
                <a:hlinkClick r:id="rId2" tooltip="Persistent link using digital object identifier"/>
              </a:rPr>
              <a:t>https://doi.org/10.1016/j.nme.2020.100748</a:t>
            </a:r>
            <a:r>
              <a:rPr lang="en-GB" sz="1200" b="1" i="1" dirty="0">
                <a:solidFill>
                  <a:schemeClr val="tx2"/>
                </a:solidFill>
              </a:rPr>
              <a:t> </a:t>
            </a:r>
            <a:r>
              <a:rPr lang="en-GB" sz="1200" b="1" i="1" dirty="0"/>
              <a:t>)</a:t>
            </a:r>
            <a:endParaRPr lang="fi-FI" sz="1200" b="1" i="1" dirty="0">
              <a:solidFill>
                <a:schemeClr val="tx2"/>
              </a:solidFill>
            </a:endParaRPr>
          </a:p>
          <a:p>
            <a:pPr marL="742950" lvl="1" indent="-285750">
              <a:spcBef>
                <a:spcPts val="600"/>
              </a:spcBef>
              <a:buFont typeface="Wingdings" panose="05000000000000000000" pitchFamily="2" charset="2"/>
              <a:buChar char="ü"/>
            </a:pPr>
            <a:r>
              <a:rPr lang="fi-FI" sz="1600" dirty="0"/>
              <a:t>B </a:t>
            </a:r>
            <a:r>
              <a:rPr lang="fi-FI" sz="1600" dirty="0" err="1"/>
              <a:t>layers</a:t>
            </a:r>
            <a:r>
              <a:rPr lang="fi-FI" sz="1600" dirty="0"/>
              <a:t> on W plates </a:t>
            </a:r>
            <a:r>
              <a:rPr lang="ro-RO" sz="1600" dirty="0"/>
              <a:t> for relevance and </a:t>
            </a:r>
            <a:r>
              <a:rPr lang="fi-FI" sz="1600" dirty="0"/>
              <a:t>Si to remove </a:t>
            </a:r>
            <a:r>
              <a:rPr lang="fi-FI" sz="1600" dirty="0" err="1"/>
              <a:t>substrate</a:t>
            </a:r>
            <a:r>
              <a:rPr lang="fi-FI" sz="1600" dirty="0"/>
              <a:t> </a:t>
            </a:r>
            <a:r>
              <a:rPr lang="fi-FI" sz="1600" dirty="0" err="1"/>
              <a:t>influence</a:t>
            </a:r>
            <a:r>
              <a:rPr lang="ro-RO" sz="1600" dirty="0"/>
              <a:t> etc..</a:t>
            </a:r>
            <a:endParaRPr lang="fi-FI" sz="1600" dirty="0"/>
          </a:p>
          <a:p>
            <a:pPr marL="1200150" lvl="2" indent="-285750">
              <a:spcBef>
                <a:spcPts val="600"/>
              </a:spcBef>
              <a:buFont typeface="Courier New" panose="02070309020205020404" pitchFamily="49" charset="0"/>
              <a:buChar char="o"/>
            </a:pPr>
            <a:r>
              <a:rPr lang="fi-FI" sz="1600" dirty="0"/>
              <a:t>Controlled atmospheres:	air, 50 % humidity (other percentage ?)</a:t>
            </a:r>
          </a:p>
          <a:p>
            <a:pPr marL="3943350" lvl="8" indent="-285750">
              <a:spcBef>
                <a:spcPts val="600"/>
              </a:spcBef>
              <a:buFont typeface="Courier New" panose="02070309020205020404" pitchFamily="49" charset="0"/>
              <a:buChar char="o"/>
            </a:pPr>
            <a:r>
              <a:rPr lang="fi-FI" sz="1600" dirty="0"/>
              <a:t>mixture of </a:t>
            </a:r>
            <a:r>
              <a:rPr lang="ro-RO" sz="1600" dirty="0"/>
              <a:t>40</a:t>
            </a:r>
            <a:r>
              <a:rPr lang="fi-FI" sz="1600" dirty="0"/>
              <a:t> % N</a:t>
            </a:r>
            <a:r>
              <a:rPr lang="fi-FI" sz="1600" baseline="-25000" dirty="0"/>
              <a:t>2</a:t>
            </a:r>
            <a:r>
              <a:rPr lang="fi-FI" sz="1600" dirty="0"/>
              <a:t> + </a:t>
            </a:r>
            <a:r>
              <a:rPr lang="ro-RO" sz="1600" dirty="0"/>
              <a:t>6</a:t>
            </a:r>
            <a:r>
              <a:rPr lang="fi-FI" sz="1600" dirty="0"/>
              <a:t>0 % O</a:t>
            </a:r>
            <a:r>
              <a:rPr lang="fi-FI" sz="1600" baseline="-25000" dirty="0"/>
              <a:t>2</a:t>
            </a:r>
            <a:r>
              <a:rPr lang="fi-FI" sz="1600" dirty="0"/>
              <a:t> (other percentages ?)</a:t>
            </a:r>
          </a:p>
          <a:p>
            <a:pPr marL="1181100" lvl="8" indent="-285750">
              <a:spcBef>
                <a:spcPts val="600"/>
              </a:spcBef>
              <a:buFont typeface="Courier New" panose="02070309020205020404" pitchFamily="49" charset="0"/>
              <a:buChar char="o"/>
            </a:pPr>
            <a:r>
              <a:rPr lang="fi-FI" sz="1600" dirty="0"/>
              <a:t>Controlled air temperature:	</a:t>
            </a:r>
            <a:r>
              <a:rPr lang="ro-RO" sz="1600" dirty="0"/>
              <a:t>from room temperature up to </a:t>
            </a:r>
            <a:r>
              <a:rPr lang="fi-FI" sz="1600" dirty="0"/>
              <a:t>1000</a:t>
            </a:r>
            <a:r>
              <a:rPr lang="fi-FI" sz="1600" dirty="0">
                <a:sym typeface="Symbol" panose="05050102010706020507" pitchFamily="18" charset="2"/>
              </a:rPr>
              <a:t> </a:t>
            </a:r>
            <a:r>
              <a:rPr lang="fi-FI" sz="1600" dirty="0"/>
              <a:t>C</a:t>
            </a:r>
          </a:p>
          <a:p>
            <a:pPr marL="1181100" lvl="8" indent="-285750">
              <a:spcBef>
                <a:spcPts val="600"/>
              </a:spcBef>
              <a:buFont typeface="Courier New" panose="02070309020205020404" pitchFamily="49" charset="0"/>
              <a:buChar char="o"/>
            </a:pPr>
            <a:r>
              <a:rPr lang="fi-FI" sz="1600" dirty="0"/>
              <a:t>Use of distinct annealing times: 1h, 2h, 4h, 8h, 16h, 48h, 72h</a:t>
            </a:r>
            <a:r>
              <a:rPr lang="ro-RO" sz="1600" dirty="0"/>
              <a:t>, longer</a:t>
            </a:r>
            <a:r>
              <a:rPr lang="fi-FI" sz="1600" dirty="0"/>
              <a:t> ?</a:t>
            </a:r>
          </a:p>
          <a:p>
            <a:pPr marL="1181100" lvl="8" indent="-285750">
              <a:spcBef>
                <a:spcPts val="600"/>
              </a:spcBef>
              <a:buFont typeface="Courier New" panose="02070309020205020404" pitchFamily="49" charset="0"/>
              <a:buChar char="o"/>
            </a:pPr>
            <a:r>
              <a:rPr lang="fi-FI" sz="1600" dirty="0"/>
              <a:t>Use of one annealing time and distinct annealing </a:t>
            </a:r>
            <a:r>
              <a:rPr lang="fi-FI" sz="1600" dirty="0" err="1"/>
              <a:t>temperatures</a:t>
            </a:r>
            <a:r>
              <a:rPr lang="fi-FI" sz="1600" dirty="0"/>
              <a:t> ?</a:t>
            </a:r>
          </a:p>
          <a:p>
            <a:pPr marL="442913" lvl="8" indent="-266700">
              <a:spcBef>
                <a:spcPts val="600"/>
              </a:spcBef>
              <a:buFont typeface="Arial" panose="020B0604020202020204" pitchFamily="34" charset="0"/>
              <a:buChar char="•"/>
            </a:pPr>
            <a:r>
              <a:rPr lang="fi-FI" dirty="0"/>
              <a:t>Boron oxide B</a:t>
            </a:r>
            <a:r>
              <a:rPr lang="fi-FI" baseline="-25000" dirty="0"/>
              <a:t>2</a:t>
            </a:r>
            <a:r>
              <a:rPr lang="fi-FI" dirty="0"/>
              <a:t>O</a:t>
            </a:r>
            <a:r>
              <a:rPr lang="fi-FI" baseline="-25000" dirty="0"/>
              <a:t>3</a:t>
            </a:r>
            <a:r>
              <a:rPr lang="fi-FI" dirty="0"/>
              <a:t> (4B + 3O</a:t>
            </a:r>
            <a:r>
              <a:rPr lang="fi-FI" baseline="-25000" dirty="0"/>
              <a:t>2</a:t>
            </a:r>
            <a:r>
              <a:rPr lang="fi-FI" dirty="0"/>
              <a:t> = 2B</a:t>
            </a:r>
            <a:r>
              <a:rPr lang="fi-FI" baseline="-25000" dirty="0"/>
              <a:t>2</a:t>
            </a:r>
            <a:r>
              <a:rPr lang="fi-FI" dirty="0"/>
              <a:t>O</a:t>
            </a:r>
            <a:r>
              <a:rPr lang="fi-FI" baseline="-25000" dirty="0"/>
              <a:t>3</a:t>
            </a:r>
            <a:r>
              <a:rPr lang="fi-FI" dirty="0"/>
              <a:t>)</a:t>
            </a:r>
          </a:p>
          <a:p>
            <a:pPr marL="442913" lvl="8">
              <a:spcBef>
                <a:spcPts val="600"/>
              </a:spcBef>
            </a:pPr>
            <a:r>
              <a:rPr lang="fi-FI" sz="1200" i="1" dirty="0"/>
              <a:t>(</a:t>
            </a:r>
            <a:r>
              <a:rPr lang="fi-FI" sz="1200" b="1" i="1" dirty="0">
                <a:solidFill>
                  <a:schemeClr val="tx2"/>
                </a:solidFill>
              </a:rPr>
              <a:t>see in H.F. Rizzo, </a:t>
            </a:r>
            <a:r>
              <a:rPr lang="en-GB" sz="1200" b="1" i="1" dirty="0">
                <a:solidFill>
                  <a:schemeClr val="tx2"/>
                </a:solidFill>
              </a:rPr>
              <a:t>Oxidation of Boron at Temperatures between 400 and 1300°C in Air, conference paper.</a:t>
            </a:r>
            <a:r>
              <a:rPr lang="en-GB" sz="1200" b="1" i="1" dirty="0"/>
              <a:t> </a:t>
            </a:r>
            <a:r>
              <a:rPr lang="en-GB" sz="1200" b="1" i="1" dirty="0">
                <a:hlinkClick r:id="rId3"/>
              </a:rPr>
              <a:t>https://doi.org/10.1007/978-1-4899-6572-1_21</a:t>
            </a:r>
            <a:r>
              <a:rPr lang="en-GB" sz="1200" b="1" i="1" dirty="0"/>
              <a:t> </a:t>
            </a:r>
            <a:r>
              <a:rPr lang="en-GB" sz="1200" i="1" dirty="0"/>
              <a:t>)</a:t>
            </a:r>
          </a:p>
          <a:p>
            <a:pPr marL="739775" lvl="8" indent="-285750">
              <a:spcBef>
                <a:spcPts val="600"/>
              </a:spcBef>
              <a:buFont typeface="Wingdings" panose="05000000000000000000" pitchFamily="2" charset="2"/>
              <a:buChar char="ü"/>
            </a:pPr>
            <a:r>
              <a:rPr lang="fi-FI" sz="1600" dirty="0"/>
              <a:t>Crystaline B</a:t>
            </a:r>
            <a:r>
              <a:rPr lang="fi-FI" sz="1600" baseline="-25000" dirty="0"/>
              <a:t>2</a:t>
            </a:r>
            <a:r>
              <a:rPr lang="fi-FI" sz="1600" dirty="0"/>
              <a:t>O</a:t>
            </a:r>
            <a:r>
              <a:rPr lang="fi-FI" sz="1600" baseline="-25000" dirty="0"/>
              <a:t>3</a:t>
            </a:r>
            <a:r>
              <a:rPr lang="fi-FI" sz="1600" dirty="0"/>
              <a:t>  - </a:t>
            </a:r>
            <a:r>
              <a:rPr lang="fi-FI" sz="1600" dirty="0" err="1"/>
              <a:t>melting</a:t>
            </a:r>
            <a:r>
              <a:rPr lang="fi-FI" sz="1600" dirty="0"/>
              <a:t> point of 450</a:t>
            </a:r>
            <a:r>
              <a:rPr lang="fi-FI" sz="1600" dirty="0">
                <a:sym typeface="Symbol" panose="05050102010706020507" pitchFamily="18" charset="2"/>
              </a:rPr>
              <a:t></a:t>
            </a:r>
            <a:r>
              <a:rPr lang="fi-FI" sz="1600" dirty="0"/>
              <a:t>C</a:t>
            </a:r>
          </a:p>
          <a:p>
            <a:pPr marL="739775" lvl="8" indent="-285750">
              <a:spcBef>
                <a:spcPts val="600"/>
              </a:spcBef>
              <a:buFont typeface="Wingdings" panose="05000000000000000000" pitchFamily="2" charset="2"/>
              <a:buChar char="ü"/>
            </a:pPr>
            <a:r>
              <a:rPr lang="fi-FI" sz="1600" dirty="0" err="1"/>
              <a:t>Amorphous</a:t>
            </a:r>
            <a:r>
              <a:rPr lang="fi-FI" sz="1600" dirty="0"/>
              <a:t> B</a:t>
            </a:r>
            <a:r>
              <a:rPr lang="fi-FI" sz="1600" baseline="-25000" dirty="0"/>
              <a:t>2</a:t>
            </a:r>
            <a:r>
              <a:rPr lang="fi-FI" sz="1600" dirty="0"/>
              <a:t>O</a:t>
            </a:r>
            <a:r>
              <a:rPr lang="fi-FI" sz="1600" baseline="-25000" dirty="0"/>
              <a:t>3 </a:t>
            </a:r>
            <a:r>
              <a:rPr lang="fi-FI" sz="1600" dirty="0"/>
              <a:t>- no definite </a:t>
            </a:r>
            <a:r>
              <a:rPr lang="fi-FI" sz="1600" dirty="0" err="1"/>
              <a:t>melting</a:t>
            </a:r>
            <a:r>
              <a:rPr lang="fi-FI" sz="1600" dirty="0"/>
              <a:t> </a:t>
            </a:r>
            <a:r>
              <a:rPr lang="fi-FI" sz="1600" dirty="0" err="1"/>
              <a:t>point</a:t>
            </a:r>
            <a:r>
              <a:rPr lang="fi-FI" sz="1600" dirty="0"/>
              <a:t> </a:t>
            </a:r>
            <a:r>
              <a:rPr lang="fi-FI" sz="1600" dirty="0" err="1"/>
              <a:t>but</a:t>
            </a:r>
            <a:r>
              <a:rPr lang="fi-FI" sz="1600" dirty="0"/>
              <a:t> </a:t>
            </a:r>
            <a:r>
              <a:rPr lang="fi-FI" sz="1600" dirty="0" err="1"/>
              <a:t>softening</a:t>
            </a:r>
            <a:r>
              <a:rPr lang="fi-FI" sz="1600" dirty="0"/>
              <a:t> </a:t>
            </a:r>
            <a:r>
              <a:rPr lang="fi-FI" sz="1600" dirty="0" err="1"/>
              <a:t>temperature</a:t>
            </a:r>
            <a:r>
              <a:rPr lang="fi-FI" sz="1600" dirty="0"/>
              <a:t> </a:t>
            </a:r>
            <a:r>
              <a:rPr lang="fi-FI" sz="1600" dirty="0" err="1"/>
              <a:t>around</a:t>
            </a:r>
            <a:r>
              <a:rPr lang="fi-FI" sz="1600" dirty="0"/>
              <a:t> 560-630</a:t>
            </a:r>
            <a:r>
              <a:rPr lang="fi-FI" sz="1600" dirty="0">
                <a:sym typeface="Symbol" panose="05050102010706020507" pitchFamily="18" charset="2"/>
              </a:rPr>
              <a:t></a:t>
            </a:r>
            <a:r>
              <a:rPr lang="fi-FI" sz="1600" dirty="0"/>
              <a:t>C</a:t>
            </a:r>
          </a:p>
        </p:txBody>
      </p:sp>
    </p:spTree>
    <p:extLst>
      <p:ext uri="{BB962C8B-B14F-4D97-AF65-F5344CB8AC3E}">
        <p14:creationId xmlns:p14="http://schemas.microsoft.com/office/powerpoint/2010/main" val="333605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15F97CF-6064-DA2D-A281-349F06B7B0FC}"/>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814B27E9-A6F6-7A54-11B6-BE1372F7A486}"/>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5" name="Titre 1">
            <a:extLst>
              <a:ext uri="{FF2B5EF4-FFF2-40B4-BE49-F238E27FC236}">
                <a16:creationId xmlns:a16="http://schemas.microsoft.com/office/drawing/2014/main" id="{92C25E64-4479-D174-4A33-C2F50CE3DF6D}"/>
              </a:ext>
            </a:extLst>
          </p:cNvPr>
          <p:cNvSpPr>
            <a:spLocks noGrp="1"/>
          </p:cNvSpPr>
          <p:nvPr>
            <p:ph type="title"/>
          </p:nvPr>
        </p:nvSpPr>
        <p:spPr>
          <a:xfrm>
            <a:off x="983432" y="192515"/>
            <a:ext cx="9451776" cy="457200"/>
          </a:xfrm>
        </p:spPr>
        <p:txBody>
          <a:bodyPr/>
          <a:lstStyle/>
          <a:p>
            <a:r>
              <a:rPr lang="fr-FR" dirty="0" err="1"/>
              <a:t>Overview</a:t>
            </a:r>
            <a:r>
              <a:rPr lang="fr-FR" dirty="0"/>
              <a:t> of SP B in 2025 – high-</a:t>
            </a:r>
            <a:r>
              <a:rPr lang="fr-FR" dirty="0" err="1"/>
              <a:t>level</a:t>
            </a:r>
            <a:r>
              <a:rPr lang="fr-FR" dirty="0"/>
              <a:t> plans for </a:t>
            </a:r>
            <a:r>
              <a:rPr lang="fr-FR" dirty="0" err="1"/>
              <a:t>activities</a:t>
            </a:r>
            <a:endParaRPr lang="fr-FR" dirty="0"/>
          </a:p>
        </p:txBody>
      </p:sp>
      <p:sp>
        <p:nvSpPr>
          <p:cNvPr id="6" name="Textfeld 4">
            <a:extLst>
              <a:ext uri="{FF2B5EF4-FFF2-40B4-BE49-F238E27FC236}">
                <a16:creationId xmlns:a16="http://schemas.microsoft.com/office/drawing/2014/main" id="{AB4839B2-9F1F-3317-86DD-EA99CFBC84DA}"/>
              </a:ext>
            </a:extLst>
          </p:cNvPr>
          <p:cNvSpPr txBox="1"/>
          <p:nvPr/>
        </p:nvSpPr>
        <p:spPr>
          <a:xfrm>
            <a:off x="107504" y="767061"/>
            <a:ext cx="11833484" cy="4999638"/>
          </a:xfrm>
          <a:prstGeom prst="rect">
            <a:avLst/>
          </a:prstGeom>
          <a:noFill/>
          <a:ln w="12700">
            <a:noFill/>
          </a:ln>
        </p:spPr>
        <p:txBody>
          <a:bodyPr wrap="square" rtlCol="0">
            <a:spAutoFit/>
          </a:bodyPr>
          <a:lstStyle/>
          <a:p>
            <a:pPr>
              <a:lnSpc>
                <a:spcPct val="113000"/>
              </a:lnSpc>
            </a:pPr>
            <a:r>
              <a:rPr lang="fi-FI" sz="1600" dirty="0">
                <a:cs typeface="Arial" panose="020B0604020202020204" pitchFamily="34" charset="0"/>
              </a:rPr>
              <a:t>In 2025, SP B </a:t>
            </a:r>
            <a:r>
              <a:rPr lang="fi-FI" sz="1600" dirty="0" err="1">
                <a:cs typeface="Arial" panose="020B0604020202020204" pitchFamily="34" charset="0"/>
              </a:rPr>
              <a:t>will</a:t>
            </a:r>
            <a:r>
              <a:rPr lang="fi-FI" sz="1600" dirty="0">
                <a:cs typeface="Arial" panose="020B0604020202020204" pitchFamily="34" charset="0"/>
              </a:rPr>
              <a:t> </a:t>
            </a:r>
            <a:r>
              <a:rPr lang="fi-FI" sz="1600" dirty="0" err="1">
                <a:cs typeface="Arial" panose="020B0604020202020204" pitchFamily="34" charset="0"/>
              </a:rPr>
              <a:t>continue</a:t>
            </a:r>
            <a:r>
              <a:rPr lang="fi-FI" sz="1600" dirty="0">
                <a:cs typeface="Arial" panose="020B0604020202020204" pitchFamily="34" charset="0"/>
              </a:rPr>
              <a:t> </a:t>
            </a:r>
            <a:r>
              <a:rPr lang="fi-FI" sz="1600" dirty="0" err="1">
                <a:cs typeface="Arial" panose="020B0604020202020204" pitchFamily="34" charset="0"/>
              </a:rPr>
              <a:t>work</a:t>
            </a:r>
            <a:r>
              <a:rPr lang="fi-FI" sz="1600" dirty="0">
                <a:cs typeface="Arial" panose="020B0604020202020204" pitchFamily="34" charset="0"/>
              </a:rPr>
              <a:t> </a:t>
            </a:r>
            <a:r>
              <a:rPr lang="fi-FI" sz="1600" dirty="0" err="1">
                <a:cs typeface="Arial" panose="020B0604020202020204" pitchFamily="34" charset="0"/>
              </a:rPr>
              <a:t>under</a:t>
            </a:r>
            <a:r>
              <a:rPr lang="fi-FI" sz="1600" dirty="0">
                <a:cs typeface="Arial" panose="020B0604020202020204" pitchFamily="34" charset="0"/>
              </a:rPr>
              <a:t> </a:t>
            </a:r>
            <a:r>
              <a:rPr lang="fi-FI" sz="1600" dirty="0" err="1">
                <a:cs typeface="Arial" panose="020B0604020202020204" pitchFamily="34" charset="0"/>
              </a:rPr>
              <a:t>the</a:t>
            </a:r>
            <a:r>
              <a:rPr lang="fi-FI" sz="1600" dirty="0">
                <a:cs typeface="Arial" panose="020B0604020202020204" pitchFamily="34" charset="0"/>
              </a:rPr>
              <a:t> </a:t>
            </a:r>
            <a:r>
              <a:rPr lang="fi-FI" sz="1600" b="1" dirty="0" err="1">
                <a:solidFill>
                  <a:srgbClr val="FF0000"/>
                </a:solidFill>
                <a:cs typeface="Arial" panose="020B0604020202020204" pitchFamily="34" charset="0"/>
              </a:rPr>
              <a:t>same</a:t>
            </a:r>
            <a:r>
              <a:rPr lang="fi-FI" sz="1600" b="1" dirty="0">
                <a:solidFill>
                  <a:srgbClr val="FF0000"/>
                </a:solidFill>
                <a:cs typeface="Arial" panose="020B0604020202020204" pitchFamily="34" charset="0"/>
              </a:rPr>
              <a:t> </a:t>
            </a:r>
            <a:r>
              <a:rPr lang="fi-FI" sz="1600" b="1" dirty="0" err="1">
                <a:solidFill>
                  <a:srgbClr val="FF0000"/>
                </a:solidFill>
                <a:cs typeface="Arial" panose="020B0604020202020204" pitchFamily="34" charset="0"/>
              </a:rPr>
              <a:t>activity</a:t>
            </a:r>
            <a:r>
              <a:rPr lang="fi-FI" sz="1600" b="1" dirty="0">
                <a:solidFill>
                  <a:srgbClr val="FF0000"/>
                </a:solidFill>
                <a:cs typeface="Arial" panose="020B0604020202020204" pitchFamily="34" charset="0"/>
              </a:rPr>
              <a:t> </a:t>
            </a:r>
            <a:r>
              <a:rPr lang="fi-FI" sz="1600" b="1" dirty="0" err="1">
                <a:solidFill>
                  <a:srgbClr val="FF0000"/>
                </a:solidFill>
                <a:cs typeface="Arial" panose="020B0604020202020204" pitchFamily="34" charset="0"/>
              </a:rPr>
              <a:t>areas</a:t>
            </a:r>
            <a:r>
              <a:rPr lang="fi-FI" sz="1600" b="1" dirty="0">
                <a:solidFill>
                  <a:srgbClr val="FF0000"/>
                </a:solidFill>
                <a:cs typeface="Arial" panose="020B0604020202020204" pitchFamily="34" charset="0"/>
              </a:rPr>
              <a:t> (SP B.1-SP B.6) as in 2024</a:t>
            </a:r>
            <a:r>
              <a:rPr lang="fi-FI" sz="1600" dirty="0">
                <a:cs typeface="Arial" panose="020B0604020202020204" pitchFamily="34" charset="0"/>
              </a:rPr>
              <a:t>:</a:t>
            </a:r>
          </a:p>
          <a:p>
            <a:pPr marL="285750" indent="-285750">
              <a:lnSpc>
                <a:spcPct val="113000"/>
              </a:lnSpc>
              <a:spcBef>
                <a:spcPts val="600"/>
              </a:spcBef>
              <a:buFont typeface="Wingdings" panose="05000000000000000000" pitchFamily="2" charset="2"/>
              <a:buChar char="§"/>
            </a:pPr>
            <a:r>
              <a:rPr lang="fi-FI" sz="1600" b="1" dirty="0">
                <a:solidFill>
                  <a:srgbClr val="0070C0"/>
                </a:solidFill>
                <a:cs typeface="Arial" panose="020B0604020202020204" pitchFamily="34" charset="0"/>
              </a:rPr>
              <a:t>SP B.1: </a:t>
            </a:r>
            <a:r>
              <a:rPr lang="en-US" sz="1600" b="1" dirty="0">
                <a:solidFill>
                  <a:srgbClr val="0070C0"/>
                </a:solidFill>
                <a:cs typeface="Arial" panose="020B0604020202020204" pitchFamily="34" charset="0"/>
              </a:rPr>
              <a:t>Physics of erosion and deposition - </a:t>
            </a:r>
            <a:r>
              <a:rPr lang="fi-FI" sz="1600" b="1" dirty="0" err="1">
                <a:solidFill>
                  <a:srgbClr val="0070C0"/>
                </a:solidFill>
                <a:cs typeface="Arial" panose="020B0604020202020204" pitchFamily="34" charset="0"/>
              </a:rPr>
              <a:t>focus</a:t>
            </a:r>
            <a:r>
              <a:rPr lang="fi-FI" sz="1600" b="1" dirty="0">
                <a:solidFill>
                  <a:srgbClr val="0070C0"/>
                </a:solidFill>
                <a:cs typeface="Arial" panose="020B0604020202020204" pitchFamily="34" charset="0"/>
              </a:rPr>
              <a:t> on cross-</a:t>
            </a:r>
            <a:r>
              <a:rPr lang="fi-FI" sz="1600" b="1" dirty="0" err="1">
                <a:solidFill>
                  <a:srgbClr val="0070C0"/>
                </a:solidFill>
                <a:cs typeface="Arial" panose="020B0604020202020204" pitchFamily="34" charset="0"/>
              </a:rPr>
              <a:t>machine</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investigations</a:t>
            </a:r>
            <a:r>
              <a:rPr lang="fi-FI" sz="1600" b="1" dirty="0">
                <a:solidFill>
                  <a:srgbClr val="0070C0"/>
                </a:solidFill>
                <a:cs typeface="Arial" panose="020B0604020202020204" pitchFamily="34" charset="0"/>
              </a:rPr>
              <a:t> </a:t>
            </a: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Impact</a:t>
            </a:r>
            <a:r>
              <a:rPr lang="fi-FI" sz="1400" dirty="0">
                <a:cs typeface="Arial" panose="020B0604020202020204" pitchFamily="34" charset="0"/>
              </a:rPr>
              <a:t> of </a:t>
            </a:r>
            <a:r>
              <a:rPr lang="fi-FI" sz="1400" dirty="0" err="1">
                <a:cs typeface="Arial" panose="020B0604020202020204" pitchFamily="34" charset="0"/>
              </a:rPr>
              <a:t>flux</a:t>
            </a:r>
            <a:r>
              <a:rPr lang="fi-FI" sz="1400" dirty="0">
                <a:cs typeface="Arial" panose="020B0604020202020204" pitchFamily="34" charset="0"/>
              </a:rPr>
              <a:t> on </a:t>
            </a:r>
            <a:r>
              <a:rPr lang="fi-FI" sz="1400" dirty="0" err="1">
                <a:cs typeface="Arial" panose="020B0604020202020204" pitchFamily="34" charset="0"/>
              </a:rPr>
              <a:t>erosion</a:t>
            </a:r>
            <a:r>
              <a:rPr lang="fi-FI" sz="1400" dirty="0">
                <a:cs typeface="Arial" panose="020B0604020202020204" pitchFamily="34" charset="0"/>
              </a:rPr>
              <a:t> – </a:t>
            </a:r>
            <a:r>
              <a:rPr lang="fi-FI" sz="1400" dirty="0" err="1">
                <a:cs typeface="Arial" panose="020B0604020202020204" pitchFamily="34" charset="0"/>
              </a:rPr>
              <a:t>work</a:t>
            </a:r>
            <a:r>
              <a:rPr lang="fi-FI" sz="1400" dirty="0">
                <a:cs typeface="Arial" panose="020B0604020202020204" pitchFamily="34" charset="0"/>
              </a:rPr>
              <a:t> </a:t>
            </a:r>
            <a:r>
              <a:rPr lang="fi-FI" sz="1400" dirty="0" err="1">
                <a:cs typeface="Arial" panose="020B0604020202020204" pitchFamily="34" charset="0"/>
              </a:rPr>
              <a:t>that</a:t>
            </a:r>
            <a:r>
              <a:rPr lang="fi-FI" sz="1400" dirty="0">
                <a:cs typeface="Arial" panose="020B0604020202020204" pitchFamily="34" charset="0"/>
              </a:rPr>
              <a:t> </a:t>
            </a:r>
            <a:r>
              <a:rPr lang="fi-FI" sz="1400" dirty="0" err="1">
                <a:cs typeface="Arial" panose="020B0604020202020204" pitchFamily="34" charset="0"/>
              </a:rPr>
              <a:t>was</a:t>
            </a:r>
            <a:r>
              <a:rPr lang="fi-FI" sz="1400" dirty="0">
                <a:cs typeface="Arial" panose="020B0604020202020204" pitchFamily="34" charset="0"/>
              </a:rPr>
              <a:t> </a:t>
            </a:r>
            <a:r>
              <a:rPr lang="fi-FI" sz="1400" dirty="0" err="1">
                <a:cs typeface="Arial" panose="020B0604020202020204" pitchFamily="34" charset="0"/>
              </a:rPr>
              <a:t>foreseen</a:t>
            </a:r>
            <a:r>
              <a:rPr lang="fi-FI" sz="1400" dirty="0">
                <a:cs typeface="Arial" panose="020B0604020202020204" pitchFamily="34" charset="0"/>
              </a:rPr>
              <a:t> in 2024 </a:t>
            </a:r>
            <a:r>
              <a:rPr lang="fi-FI" sz="1400" dirty="0" err="1">
                <a:cs typeface="Arial" panose="020B0604020202020204" pitchFamily="34" charset="0"/>
              </a:rPr>
              <a:t>but</a:t>
            </a:r>
            <a:r>
              <a:rPr lang="fi-FI" sz="1400" dirty="0">
                <a:cs typeface="Arial" panose="020B0604020202020204" pitchFamily="34" charset="0"/>
              </a:rPr>
              <a:t> </a:t>
            </a:r>
            <a:r>
              <a:rPr lang="fi-FI" sz="1400" dirty="0" err="1">
                <a:cs typeface="Arial" panose="020B0604020202020204" pitchFamily="34" charset="0"/>
              </a:rPr>
              <a:t>was</a:t>
            </a:r>
            <a:r>
              <a:rPr lang="fi-FI" sz="1400" dirty="0">
                <a:cs typeface="Arial" panose="020B0604020202020204" pitchFamily="34" charset="0"/>
              </a:rPr>
              <a:t> </a:t>
            </a:r>
            <a:r>
              <a:rPr lang="fi-FI" sz="1400" dirty="0" err="1">
                <a:cs typeface="Arial" panose="020B0604020202020204" pitchFamily="34" charset="0"/>
              </a:rPr>
              <a:t>partly</a:t>
            </a:r>
            <a:r>
              <a:rPr lang="fi-FI" sz="1400" dirty="0">
                <a:cs typeface="Arial" panose="020B0604020202020204" pitchFamily="34" charset="0"/>
              </a:rPr>
              <a:t> </a:t>
            </a:r>
            <a:r>
              <a:rPr lang="fi-FI" sz="1400" dirty="0" err="1">
                <a:cs typeface="Arial" panose="020B0604020202020204" pitchFamily="34" charset="0"/>
              </a:rPr>
              <a:t>or</a:t>
            </a:r>
            <a:r>
              <a:rPr lang="fi-FI" sz="1400" dirty="0">
                <a:cs typeface="Arial" panose="020B0604020202020204" pitchFamily="34" charset="0"/>
              </a:rPr>
              <a:t> </a:t>
            </a:r>
            <a:r>
              <a:rPr lang="fi-FI" sz="1400" dirty="0" err="1">
                <a:cs typeface="Arial" panose="020B0604020202020204" pitchFamily="34" charset="0"/>
              </a:rPr>
              <a:t>completely</a:t>
            </a:r>
            <a:r>
              <a:rPr lang="fi-FI" sz="1400" dirty="0">
                <a:cs typeface="Arial" panose="020B0604020202020204" pitchFamily="34" charset="0"/>
              </a:rPr>
              <a:t> </a:t>
            </a:r>
            <a:r>
              <a:rPr lang="fi-FI" sz="1400" dirty="0" err="1">
                <a:cs typeface="Arial" panose="020B0604020202020204" pitchFamily="34" charset="0"/>
              </a:rPr>
              <a:t>delayed</a:t>
            </a:r>
            <a:r>
              <a:rPr lang="fi-FI" sz="1400" dirty="0">
                <a:cs typeface="Arial" panose="020B0604020202020204" pitchFamily="34" charset="0"/>
              </a:rPr>
              <a:t> into 2025</a:t>
            </a: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Both</a:t>
            </a:r>
            <a:r>
              <a:rPr lang="fi-FI" sz="1400" dirty="0">
                <a:cs typeface="Arial" panose="020B0604020202020204" pitchFamily="34" charset="0"/>
              </a:rPr>
              <a:t> W and B </a:t>
            </a:r>
            <a:r>
              <a:rPr lang="fi-FI" sz="1400" dirty="0" err="1">
                <a:cs typeface="Arial" panose="020B0604020202020204" pitchFamily="34" charset="0"/>
              </a:rPr>
              <a:t>layers</a:t>
            </a:r>
            <a:r>
              <a:rPr lang="fi-FI" sz="1400" dirty="0">
                <a:cs typeface="Arial" panose="020B0604020202020204" pitchFamily="34" charset="0"/>
              </a:rPr>
              <a:t>: </a:t>
            </a:r>
            <a:r>
              <a:rPr lang="fi-FI" sz="1400" dirty="0" err="1">
                <a:cs typeface="Arial" panose="020B0604020202020204" pitchFamily="34" charset="0"/>
              </a:rPr>
              <a:t>sample</a:t>
            </a:r>
            <a:r>
              <a:rPr lang="fi-FI" sz="1400" dirty="0">
                <a:cs typeface="Arial" panose="020B0604020202020204" pitchFamily="34" charset="0"/>
              </a:rPr>
              <a:t> </a:t>
            </a:r>
            <a:r>
              <a:rPr lang="fi-FI" sz="1400" dirty="0" err="1">
                <a:cs typeface="Arial" panose="020B0604020202020204" pitchFamily="34" charset="0"/>
              </a:rPr>
              <a:t>production</a:t>
            </a:r>
            <a:r>
              <a:rPr lang="fi-FI" sz="1400" dirty="0">
                <a:cs typeface="Arial" panose="020B0604020202020204" pitchFamily="34" charset="0"/>
              </a:rPr>
              <a:t> </a:t>
            </a:r>
            <a:r>
              <a:rPr lang="fi-FI" sz="1400" dirty="0" err="1">
                <a:cs typeface="Arial" panose="020B0604020202020204" pitchFamily="34" charset="0"/>
              </a:rPr>
              <a:t>matrix</a:t>
            </a:r>
            <a:r>
              <a:rPr lang="fi-FI" sz="1400" dirty="0">
                <a:cs typeface="Arial" panose="020B0604020202020204" pitchFamily="34" charset="0"/>
              </a:rPr>
              <a:t> </a:t>
            </a:r>
            <a:r>
              <a:rPr lang="fi-FI" sz="1400" dirty="0" err="1">
                <a:cs typeface="Arial" panose="020B0604020202020204" pitchFamily="34" charset="0"/>
              </a:rPr>
              <a:t>compiled</a:t>
            </a:r>
            <a:r>
              <a:rPr lang="fi-FI" sz="1400" dirty="0">
                <a:cs typeface="Arial" panose="020B0604020202020204" pitchFamily="34" charset="0"/>
              </a:rPr>
              <a:t> in </a:t>
            </a:r>
            <a:r>
              <a:rPr lang="fi-FI" sz="1400" dirty="0" err="1">
                <a:cs typeface="Arial" panose="020B0604020202020204" pitchFamily="34" charset="0"/>
              </a:rPr>
              <a:t>late</a:t>
            </a:r>
            <a:r>
              <a:rPr lang="fi-FI" sz="1400" dirty="0">
                <a:cs typeface="Arial" panose="020B0604020202020204" pitchFamily="34" charset="0"/>
              </a:rPr>
              <a:t> 2024 </a:t>
            </a:r>
            <a:r>
              <a:rPr lang="fi-FI" sz="1400" dirty="0" err="1">
                <a:cs typeface="Arial" panose="020B0604020202020204" pitchFamily="34" charset="0"/>
              </a:rPr>
              <a:t>while</a:t>
            </a:r>
            <a:r>
              <a:rPr lang="fi-FI" sz="1400" dirty="0">
                <a:cs typeface="Arial" panose="020B0604020202020204" pitchFamily="34" charset="0"/>
              </a:rPr>
              <a:t> </a:t>
            </a:r>
            <a:r>
              <a:rPr lang="fi-FI" sz="1400" dirty="0" err="1">
                <a:cs typeface="Arial" panose="020B0604020202020204" pitchFamily="34" charset="0"/>
              </a:rPr>
              <a:t>the</a:t>
            </a:r>
            <a:r>
              <a:rPr lang="fi-FI" sz="1400" dirty="0">
                <a:cs typeface="Arial" panose="020B0604020202020204" pitchFamily="34" charset="0"/>
              </a:rPr>
              <a:t> </a:t>
            </a:r>
            <a:r>
              <a:rPr lang="fi-FI" sz="1400" dirty="0" err="1">
                <a:cs typeface="Arial" panose="020B0604020202020204" pitchFamily="34" charset="0"/>
              </a:rPr>
              <a:t>exposure</a:t>
            </a:r>
            <a:r>
              <a:rPr lang="fi-FI" sz="1400" dirty="0">
                <a:cs typeface="Arial" panose="020B0604020202020204" pitchFamily="34" charset="0"/>
              </a:rPr>
              <a:t> </a:t>
            </a:r>
            <a:r>
              <a:rPr lang="fi-FI" sz="1400" dirty="0" err="1">
                <a:cs typeface="Arial" panose="020B0604020202020204" pitchFamily="34" charset="0"/>
              </a:rPr>
              <a:t>parameters</a:t>
            </a:r>
            <a:r>
              <a:rPr lang="fi-FI" sz="1400" dirty="0">
                <a:cs typeface="Arial" panose="020B0604020202020204" pitchFamily="34" charset="0"/>
              </a:rPr>
              <a:t> </a:t>
            </a:r>
            <a:r>
              <a:rPr lang="fi-FI" sz="1400" dirty="0" err="1">
                <a:cs typeface="Arial" panose="020B0604020202020204" pitchFamily="34" charset="0"/>
              </a:rPr>
              <a:t>still</a:t>
            </a:r>
            <a:r>
              <a:rPr lang="fi-FI" sz="1400" dirty="0">
                <a:cs typeface="Arial" panose="020B0604020202020204" pitchFamily="34" charset="0"/>
              </a:rPr>
              <a:t> </a:t>
            </a:r>
            <a:r>
              <a:rPr lang="fi-FI" sz="1400" dirty="0" err="1">
                <a:cs typeface="Arial" panose="020B0604020202020204" pitchFamily="34" charset="0"/>
              </a:rPr>
              <a:t>not</a:t>
            </a:r>
            <a:r>
              <a:rPr lang="fi-FI" sz="1400" dirty="0">
                <a:cs typeface="Arial" panose="020B0604020202020204" pitchFamily="34" charset="0"/>
              </a:rPr>
              <a:t> </a:t>
            </a:r>
            <a:r>
              <a:rPr lang="fi-FI" sz="1400" dirty="0" err="1">
                <a:cs typeface="Arial" panose="020B0604020202020204" pitchFamily="34" charset="0"/>
              </a:rPr>
              <a:t>fully</a:t>
            </a:r>
            <a:r>
              <a:rPr lang="fi-FI" sz="1400" dirty="0">
                <a:cs typeface="Arial" panose="020B0604020202020204" pitchFamily="34" charset="0"/>
              </a:rPr>
              <a:t> </a:t>
            </a:r>
            <a:r>
              <a:rPr lang="fi-FI" sz="1400" dirty="0" err="1">
                <a:cs typeface="Arial" panose="020B0604020202020204" pitchFamily="34" charset="0"/>
              </a:rPr>
              <a:t>consolidated</a:t>
            </a:r>
            <a:endParaRPr lang="fi-FI" sz="1400" dirty="0">
              <a:cs typeface="Arial" panose="020B0604020202020204" pitchFamily="34" charset="0"/>
            </a:endParaRPr>
          </a:p>
          <a:p>
            <a:pPr marL="285750" indent="-285750">
              <a:lnSpc>
                <a:spcPct val="113000"/>
              </a:lnSpc>
              <a:spcBef>
                <a:spcPts val="600"/>
              </a:spcBef>
              <a:buFont typeface="Wingdings" panose="05000000000000000000" pitchFamily="2" charset="2"/>
              <a:buChar char="§"/>
            </a:pPr>
            <a:r>
              <a:rPr lang="fi-FI" sz="1600" b="1" dirty="0">
                <a:solidFill>
                  <a:srgbClr val="0070C0"/>
                </a:solidFill>
                <a:cs typeface="Arial" panose="020B0604020202020204" pitchFamily="34" charset="0"/>
              </a:rPr>
              <a:t>SP B.2: </a:t>
            </a:r>
            <a:r>
              <a:rPr lang="fi-FI" sz="1600" b="1" dirty="0" err="1">
                <a:solidFill>
                  <a:srgbClr val="0070C0"/>
                </a:solidFill>
                <a:cs typeface="Arial" panose="020B0604020202020204" pitchFamily="34" charset="0"/>
              </a:rPr>
              <a:t>Material</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migration</a:t>
            </a:r>
            <a:r>
              <a:rPr lang="fi-FI" sz="1600" b="1" dirty="0">
                <a:solidFill>
                  <a:srgbClr val="0070C0"/>
                </a:solidFill>
                <a:cs typeface="Arial" panose="020B0604020202020204" pitchFamily="34" charset="0"/>
              </a:rPr>
              <a:t> in </a:t>
            </a:r>
            <a:r>
              <a:rPr lang="fi-FI" sz="1600" b="1" dirty="0" err="1">
                <a:solidFill>
                  <a:srgbClr val="0070C0"/>
                </a:solidFill>
                <a:cs typeface="Arial" panose="020B0604020202020204" pitchFamily="34" charset="0"/>
              </a:rPr>
              <a:t>toroidal</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devices</a:t>
            </a:r>
            <a:r>
              <a:rPr lang="fi-FI" sz="1600" b="1" dirty="0">
                <a:solidFill>
                  <a:srgbClr val="0070C0"/>
                </a:solidFill>
                <a:cs typeface="Arial" panose="020B0604020202020204" pitchFamily="34" charset="0"/>
              </a:rPr>
              <a:t> - </a:t>
            </a:r>
            <a:r>
              <a:rPr lang="fi-FI" sz="1600" b="1" dirty="0" err="1">
                <a:solidFill>
                  <a:srgbClr val="0070C0"/>
                </a:solidFill>
                <a:cs typeface="Arial" panose="020B0604020202020204" pitchFamily="34" charset="0"/>
              </a:rPr>
              <a:t>concentrate</a:t>
            </a:r>
            <a:r>
              <a:rPr lang="fi-FI" sz="1600" b="1" dirty="0">
                <a:solidFill>
                  <a:srgbClr val="0070C0"/>
                </a:solidFill>
                <a:cs typeface="Arial" panose="020B0604020202020204" pitchFamily="34" charset="0"/>
              </a:rPr>
              <a:t> on </a:t>
            </a:r>
            <a:r>
              <a:rPr lang="fi-FI" sz="1600" b="1" dirty="0" err="1">
                <a:solidFill>
                  <a:srgbClr val="0070C0"/>
                </a:solidFill>
                <a:cs typeface="Arial" panose="020B0604020202020204" pitchFamily="34" charset="0"/>
              </a:rPr>
              <a:t>samples</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from</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boronization</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studies</a:t>
            </a:r>
            <a:r>
              <a:rPr lang="fi-FI" sz="1600" b="1" dirty="0">
                <a:solidFill>
                  <a:srgbClr val="0070C0"/>
                </a:solidFill>
                <a:cs typeface="Arial" panose="020B0604020202020204" pitchFamily="34" charset="0"/>
              </a:rPr>
              <a:t> and WEST </a:t>
            </a:r>
            <a:r>
              <a:rPr lang="fi-FI" sz="1600" b="1" dirty="0" err="1">
                <a:solidFill>
                  <a:srgbClr val="0070C0"/>
                </a:solidFill>
                <a:cs typeface="Arial" panose="020B0604020202020204" pitchFamily="34" charset="0"/>
              </a:rPr>
              <a:t>monoblocks</a:t>
            </a:r>
            <a:endParaRPr lang="fi-FI" sz="1600" b="1" dirty="0">
              <a:solidFill>
                <a:srgbClr val="0070C0"/>
              </a:solidFill>
              <a:cs typeface="Arial" panose="020B0604020202020204" pitchFamily="34" charset="0"/>
            </a:endParaRP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Analyses</a:t>
            </a:r>
            <a:r>
              <a:rPr lang="fi-FI" sz="1400" dirty="0">
                <a:cs typeface="Arial" panose="020B0604020202020204" pitchFamily="34" charset="0"/>
              </a:rPr>
              <a:t> of WEST </a:t>
            </a:r>
            <a:r>
              <a:rPr lang="fi-FI" sz="1400" dirty="0" err="1">
                <a:cs typeface="Arial" panose="020B0604020202020204" pitchFamily="34" charset="0"/>
              </a:rPr>
              <a:t>monoblock</a:t>
            </a:r>
            <a:r>
              <a:rPr lang="fi-FI" sz="1400" dirty="0">
                <a:cs typeface="Arial" panose="020B0604020202020204" pitchFamily="34" charset="0"/>
              </a:rPr>
              <a:t> </a:t>
            </a:r>
            <a:r>
              <a:rPr lang="fi-FI" sz="1400" dirty="0" err="1">
                <a:cs typeface="Arial" panose="020B0604020202020204" pitchFamily="34" charset="0"/>
              </a:rPr>
              <a:t>samples</a:t>
            </a:r>
            <a:r>
              <a:rPr lang="fi-FI" sz="1400" dirty="0">
                <a:cs typeface="Arial" panose="020B0604020202020204" pitchFamily="34" charset="0"/>
              </a:rPr>
              <a:t> </a:t>
            </a:r>
            <a:r>
              <a:rPr lang="fi-FI" sz="1400" dirty="0" err="1">
                <a:cs typeface="Arial" panose="020B0604020202020204" pitchFamily="34" charset="0"/>
              </a:rPr>
              <a:t>once</a:t>
            </a:r>
            <a:r>
              <a:rPr lang="fi-FI" sz="1400" dirty="0">
                <a:cs typeface="Arial" panose="020B0604020202020204" pitchFamily="34" charset="0"/>
              </a:rPr>
              <a:t> </a:t>
            </a:r>
            <a:r>
              <a:rPr lang="fi-FI" sz="1400" dirty="0" err="1">
                <a:cs typeface="Arial" panose="020B0604020202020204" pitchFamily="34" charset="0"/>
              </a:rPr>
              <a:t>available</a:t>
            </a:r>
            <a:endParaRPr lang="fi-FI" sz="1400" dirty="0">
              <a:cs typeface="Arial" panose="020B0604020202020204" pitchFamily="34" charset="0"/>
            </a:endParaRPr>
          </a:p>
          <a:p>
            <a:pPr marL="742950" lvl="1" indent="-285750">
              <a:lnSpc>
                <a:spcPct val="113000"/>
              </a:lnSpc>
              <a:buFont typeface="Wingdings" panose="05000000000000000000" pitchFamily="2" charset="2"/>
              <a:buChar char="ü"/>
            </a:pPr>
            <a:r>
              <a:rPr lang="fi-FI" sz="1400" dirty="0">
                <a:cs typeface="Arial" panose="020B0604020202020204" pitchFamily="34" charset="0"/>
              </a:rPr>
              <a:t>Analysis of </a:t>
            </a:r>
            <a:r>
              <a:rPr lang="fi-FI" sz="1400" dirty="0" err="1">
                <a:cs typeface="Arial" panose="020B0604020202020204" pitchFamily="34" charset="0"/>
              </a:rPr>
              <a:t>boronization</a:t>
            </a:r>
            <a:r>
              <a:rPr lang="fi-FI" sz="1400" dirty="0">
                <a:cs typeface="Arial" panose="020B0604020202020204" pitchFamily="34" charset="0"/>
              </a:rPr>
              <a:t> </a:t>
            </a:r>
            <a:r>
              <a:rPr lang="fi-FI" sz="1400" dirty="0" err="1">
                <a:cs typeface="Arial" panose="020B0604020202020204" pitchFamily="34" charset="0"/>
              </a:rPr>
              <a:t>samples</a:t>
            </a:r>
            <a:r>
              <a:rPr lang="fi-FI" sz="1400" dirty="0">
                <a:cs typeface="Arial" panose="020B0604020202020204" pitchFamily="34" charset="0"/>
              </a:rPr>
              <a:t> (AUG, WEST, W7-X) as </a:t>
            </a:r>
            <a:r>
              <a:rPr lang="fi-FI" sz="1400" dirty="0" err="1">
                <a:cs typeface="Arial" panose="020B0604020202020204" pitchFamily="34" charset="0"/>
              </a:rPr>
              <a:t>well</a:t>
            </a:r>
            <a:r>
              <a:rPr lang="fi-FI" sz="1400" dirty="0">
                <a:cs typeface="Arial" panose="020B0604020202020204" pitchFamily="34" charset="0"/>
              </a:rPr>
              <a:t> as </a:t>
            </a:r>
            <a:r>
              <a:rPr lang="fi-FI" sz="1400" dirty="0" err="1">
                <a:cs typeface="Arial" panose="020B0604020202020204" pitchFamily="34" charset="0"/>
              </a:rPr>
              <a:t>manipulator</a:t>
            </a:r>
            <a:r>
              <a:rPr lang="fi-FI" sz="1400" dirty="0">
                <a:cs typeface="Arial" panose="020B0604020202020204" pitchFamily="34" charset="0"/>
              </a:rPr>
              <a:t> </a:t>
            </a:r>
            <a:r>
              <a:rPr lang="fi-FI" sz="1400" dirty="0" err="1">
                <a:cs typeface="Arial" panose="020B0604020202020204" pitchFamily="34" charset="0"/>
              </a:rPr>
              <a:t>samples</a:t>
            </a:r>
            <a:r>
              <a:rPr lang="fi-FI" sz="1400" dirty="0">
                <a:cs typeface="Arial" panose="020B0604020202020204" pitchFamily="34" charset="0"/>
              </a:rPr>
              <a:t> (AUG, W7-X)</a:t>
            </a:r>
          </a:p>
          <a:p>
            <a:pPr marL="285750" indent="-285750">
              <a:lnSpc>
                <a:spcPct val="113000"/>
              </a:lnSpc>
              <a:spcBef>
                <a:spcPts val="600"/>
              </a:spcBef>
              <a:buFont typeface="Wingdings" panose="05000000000000000000" pitchFamily="2" charset="2"/>
              <a:buChar char="§"/>
            </a:pPr>
            <a:r>
              <a:rPr lang="fi-FI" sz="1600" b="1" dirty="0">
                <a:solidFill>
                  <a:srgbClr val="0070C0"/>
                </a:solidFill>
                <a:cs typeface="Arial" panose="020B0604020202020204" pitchFamily="34" charset="0"/>
              </a:rPr>
              <a:t>SP B.3: </a:t>
            </a:r>
            <a:r>
              <a:rPr lang="fi-FI" sz="1600" b="1" dirty="0" err="1">
                <a:solidFill>
                  <a:srgbClr val="0070C0"/>
                </a:solidFill>
                <a:cs typeface="Arial" panose="020B0604020202020204" pitchFamily="34" charset="0"/>
              </a:rPr>
              <a:t>Characterization</a:t>
            </a:r>
            <a:r>
              <a:rPr lang="fi-FI" sz="1600" b="1" dirty="0">
                <a:solidFill>
                  <a:srgbClr val="0070C0"/>
                </a:solidFill>
                <a:cs typeface="Arial" panose="020B0604020202020204" pitchFamily="34" charset="0"/>
              </a:rPr>
              <a:t> of plasma-</a:t>
            </a:r>
            <a:r>
              <a:rPr lang="fi-FI" sz="1600" b="1" dirty="0" err="1">
                <a:solidFill>
                  <a:srgbClr val="0070C0"/>
                </a:solidFill>
                <a:cs typeface="Arial" panose="020B0604020202020204" pitchFamily="34" charset="0"/>
              </a:rPr>
              <a:t>exposed</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materials</a:t>
            </a:r>
            <a:r>
              <a:rPr lang="fi-FI" sz="1600" b="1" dirty="0">
                <a:solidFill>
                  <a:srgbClr val="0070C0"/>
                </a:solidFill>
                <a:cs typeface="Arial" panose="020B0604020202020204" pitchFamily="34" charset="0"/>
              </a:rPr>
              <a:t> - </a:t>
            </a:r>
            <a:r>
              <a:rPr lang="fi-FI" sz="1600" b="1" dirty="0" err="1">
                <a:solidFill>
                  <a:srgbClr val="0070C0"/>
                </a:solidFill>
                <a:cs typeface="Arial" panose="020B0604020202020204" pitchFamily="34" charset="0"/>
              </a:rPr>
              <a:t>samples</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coming</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from</a:t>
            </a:r>
            <a:r>
              <a:rPr lang="fi-FI" sz="1600" b="1" dirty="0">
                <a:solidFill>
                  <a:srgbClr val="0070C0"/>
                </a:solidFill>
                <a:cs typeface="Arial" panose="020B0604020202020204" pitchFamily="34" charset="0"/>
              </a:rPr>
              <a:t> SP B.1 and SP B.2 (+ SP B.4)</a:t>
            </a:r>
            <a:endParaRPr lang="fi-FI" sz="1400" dirty="0">
              <a:cs typeface="Arial" panose="020B0604020202020204" pitchFamily="34" charset="0"/>
            </a:endParaRPr>
          </a:p>
          <a:p>
            <a:pPr marL="742950" lvl="1" indent="-285750">
              <a:lnSpc>
                <a:spcPct val="113000"/>
              </a:lnSpc>
              <a:spcBef>
                <a:spcPts val="600"/>
              </a:spcBef>
              <a:buFont typeface="Wingdings" panose="05000000000000000000" pitchFamily="2" charset="2"/>
              <a:buChar char="ü"/>
            </a:pPr>
            <a:r>
              <a:rPr lang="fi-FI" sz="1400" dirty="0" err="1">
                <a:cs typeface="Arial" panose="020B0604020202020204" pitchFamily="34" charset="0"/>
              </a:rPr>
              <a:t>Now</a:t>
            </a:r>
            <a:r>
              <a:rPr lang="fi-FI" sz="1400" dirty="0">
                <a:cs typeface="Arial" panose="020B0604020202020204" pitchFamily="34" charset="0"/>
              </a:rPr>
              <a:t> </a:t>
            </a:r>
            <a:r>
              <a:rPr lang="fi-FI" sz="1400" dirty="0" err="1">
                <a:cs typeface="Arial" panose="020B0604020202020204" pitchFamily="34" charset="0"/>
              </a:rPr>
              <a:t>includes</a:t>
            </a:r>
            <a:r>
              <a:rPr lang="fi-FI" sz="1400" dirty="0">
                <a:cs typeface="Arial" panose="020B0604020202020204" pitchFamily="34" charset="0"/>
              </a:rPr>
              <a:t> </a:t>
            </a:r>
            <a:r>
              <a:rPr lang="fi-FI" sz="1400" dirty="0" err="1">
                <a:cs typeface="Arial" panose="020B0604020202020204" pitchFamily="34" charset="0"/>
              </a:rPr>
              <a:t>also</a:t>
            </a:r>
            <a:r>
              <a:rPr lang="fi-FI" sz="1400" dirty="0">
                <a:cs typeface="Arial" panose="020B0604020202020204" pitchFamily="34" charset="0"/>
              </a:rPr>
              <a:t> LIBS as a </a:t>
            </a:r>
            <a:r>
              <a:rPr lang="fi-FI" sz="1400" dirty="0" err="1">
                <a:cs typeface="Arial" panose="020B0604020202020204" pitchFamily="34" charset="0"/>
              </a:rPr>
              <a:t>characterization</a:t>
            </a:r>
            <a:r>
              <a:rPr lang="fi-FI" sz="1400" dirty="0">
                <a:cs typeface="Arial" panose="020B0604020202020204" pitchFamily="34" charset="0"/>
              </a:rPr>
              <a:t> </a:t>
            </a:r>
            <a:r>
              <a:rPr lang="fi-FI" sz="1400" dirty="0" err="1">
                <a:cs typeface="Arial" panose="020B0604020202020204" pitchFamily="34" charset="0"/>
              </a:rPr>
              <a:t>tool</a:t>
            </a:r>
            <a:r>
              <a:rPr lang="fi-FI" sz="1400" dirty="0">
                <a:cs typeface="Arial" panose="020B0604020202020204" pitchFamily="34" charset="0"/>
              </a:rPr>
              <a:t> - </a:t>
            </a:r>
            <a:r>
              <a:rPr lang="fi-FI" sz="1400" dirty="0" err="1">
                <a:cs typeface="Arial" panose="020B0604020202020204" pitchFamily="34" charset="0"/>
              </a:rPr>
              <a:t>but</a:t>
            </a:r>
            <a:r>
              <a:rPr lang="fi-FI" sz="1400" dirty="0">
                <a:cs typeface="Arial" panose="020B0604020202020204" pitchFamily="34" charset="0"/>
              </a:rPr>
              <a:t> LIBS </a:t>
            </a:r>
            <a:r>
              <a:rPr lang="fi-FI" sz="1400" dirty="0" err="1">
                <a:cs typeface="Arial" panose="020B0604020202020204" pitchFamily="34" charset="0"/>
              </a:rPr>
              <a:t>development</a:t>
            </a:r>
            <a:r>
              <a:rPr lang="fi-FI" sz="1400" dirty="0">
                <a:cs typeface="Arial" panose="020B0604020202020204" pitchFamily="34" charset="0"/>
              </a:rPr>
              <a:t> </a:t>
            </a:r>
            <a:r>
              <a:rPr lang="fi-FI" sz="1400" dirty="0" err="1">
                <a:cs typeface="Arial" panose="020B0604020202020204" pitchFamily="34" charset="0"/>
              </a:rPr>
              <a:t>under</a:t>
            </a:r>
            <a:r>
              <a:rPr lang="fi-FI" sz="1400" dirty="0">
                <a:cs typeface="Arial" panose="020B0604020202020204" pitchFamily="34" charset="0"/>
              </a:rPr>
              <a:t> SP X</a:t>
            </a:r>
          </a:p>
          <a:p>
            <a:pPr marL="285750" indent="-285750">
              <a:lnSpc>
                <a:spcPct val="113000"/>
              </a:lnSpc>
              <a:spcBef>
                <a:spcPts val="600"/>
              </a:spcBef>
              <a:buFont typeface="Wingdings" panose="05000000000000000000" pitchFamily="2" charset="2"/>
              <a:buChar char="§"/>
            </a:pPr>
            <a:r>
              <a:rPr lang="fi-FI" sz="1600" b="1" dirty="0">
                <a:solidFill>
                  <a:srgbClr val="0070C0"/>
                </a:solidFill>
                <a:cs typeface="Arial" panose="020B0604020202020204" pitchFamily="34" charset="0"/>
              </a:rPr>
              <a:t>SP B.4: </a:t>
            </a:r>
            <a:r>
              <a:rPr lang="en-US" sz="1600" b="1" dirty="0">
                <a:solidFill>
                  <a:srgbClr val="0070C0"/>
                </a:solidFill>
                <a:cs typeface="Arial" panose="020B0604020202020204" pitchFamily="34" charset="0"/>
              </a:rPr>
              <a:t>Reference coatings for ITER and DEMO - </a:t>
            </a:r>
            <a:r>
              <a:rPr lang="fi-FI" sz="1600" b="1" dirty="0" err="1">
                <a:solidFill>
                  <a:srgbClr val="0070C0"/>
                </a:solidFill>
                <a:cs typeface="Arial" panose="020B0604020202020204" pitchFamily="34" charset="0"/>
              </a:rPr>
              <a:t>production</a:t>
            </a:r>
            <a:r>
              <a:rPr lang="fi-FI" sz="1600" b="1" dirty="0">
                <a:solidFill>
                  <a:srgbClr val="0070C0"/>
                </a:solidFill>
                <a:cs typeface="Arial" panose="020B0604020202020204" pitchFamily="34" charset="0"/>
              </a:rPr>
              <a:t> of B and W </a:t>
            </a:r>
            <a:r>
              <a:rPr lang="fi-FI" sz="1600" b="1" dirty="0" err="1">
                <a:solidFill>
                  <a:srgbClr val="0070C0"/>
                </a:solidFill>
                <a:cs typeface="Arial" panose="020B0604020202020204" pitchFamily="34" charset="0"/>
              </a:rPr>
              <a:t>layers</a:t>
            </a:r>
            <a:endParaRPr lang="fi-FI" sz="1600" b="1" dirty="0">
              <a:solidFill>
                <a:srgbClr val="0070C0"/>
              </a:solidFill>
              <a:cs typeface="Arial" panose="020B0604020202020204" pitchFamily="34" charset="0"/>
            </a:endParaRP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Large</a:t>
            </a:r>
            <a:r>
              <a:rPr lang="fi-FI" sz="1400" dirty="0">
                <a:cs typeface="Arial" panose="020B0604020202020204" pitchFamily="34" charset="0"/>
              </a:rPr>
              <a:t> </a:t>
            </a:r>
            <a:r>
              <a:rPr lang="fi-FI" sz="1400" dirty="0" err="1">
                <a:cs typeface="Arial" panose="020B0604020202020204" pitchFamily="34" charset="0"/>
              </a:rPr>
              <a:t>programme</a:t>
            </a:r>
            <a:r>
              <a:rPr lang="fi-FI" sz="1400" dirty="0">
                <a:cs typeface="Arial" panose="020B0604020202020204" pitchFamily="34" charset="0"/>
              </a:rPr>
              <a:t> to </a:t>
            </a:r>
            <a:r>
              <a:rPr lang="fi-FI" sz="1400" dirty="0" err="1">
                <a:cs typeface="Arial" panose="020B0604020202020204" pitchFamily="34" charset="0"/>
              </a:rPr>
              <a:t>compare</a:t>
            </a:r>
            <a:r>
              <a:rPr lang="fi-FI" sz="1400" dirty="0">
                <a:cs typeface="Arial" panose="020B0604020202020204" pitchFamily="34" charset="0"/>
              </a:rPr>
              <a:t> B </a:t>
            </a:r>
            <a:r>
              <a:rPr lang="fi-FI" sz="1400" dirty="0" err="1">
                <a:cs typeface="Arial" panose="020B0604020202020204" pitchFamily="34" charset="0"/>
              </a:rPr>
              <a:t>layers</a:t>
            </a:r>
            <a:r>
              <a:rPr lang="fi-FI" sz="1400" dirty="0">
                <a:cs typeface="Arial" panose="020B0604020202020204" pitchFamily="34" charset="0"/>
              </a:rPr>
              <a:t> </a:t>
            </a:r>
            <a:r>
              <a:rPr lang="fi-FI" sz="1400" dirty="0" err="1">
                <a:cs typeface="Arial" panose="020B0604020202020204" pitchFamily="34" charset="0"/>
              </a:rPr>
              <a:t>produced</a:t>
            </a:r>
            <a:r>
              <a:rPr lang="fi-FI" sz="1400" dirty="0">
                <a:cs typeface="Arial" panose="020B0604020202020204" pitchFamily="34" charset="0"/>
              </a:rPr>
              <a:t> </a:t>
            </a:r>
            <a:r>
              <a:rPr lang="fi-FI" sz="1400" dirty="0" err="1">
                <a:cs typeface="Arial" panose="020B0604020202020204" pitchFamily="34" charset="0"/>
              </a:rPr>
              <a:t>by</a:t>
            </a:r>
            <a:r>
              <a:rPr lang="fi-FI" sz="1400" dirty="0">
                <a:cs typeface="Arial" panose="020B0604020202020204" pitchFamily="34" charset="0"/>
              </a:rPr>
              <a:t> </a:t>
            </a:r>
            <a:r>
              <a:rPr lang="fi-FI" sz="1400" dirty="0" err="1">
                <a:cs typeface="Arial" panose="020B0604020202020204" pitchFamily="34" charset="0"/>
              </a:rPr>
              <a:t>different</a:t>
            </a:r>
            <a:r>
              <a:rPr lang="fi-FI" sz="1400" dirty="0">
                <a:cs typeface="Arial" panose="020B0604020202020204" pitchFamily="34" charset="0"/>
              </a:rPr>
              <a:t> </a:t>
            </a:r>
            <a:r>
              <a:rPr lang="fi-FI" sz="1400" dirty="0" err="1">
                <a:cs typeface="Arial" panose="020B0604020202020204" pitchFamily="34" charset="0"/>
              </a:rPr>
              <a:t>labs</a:t>
            </a:r>
            <a:r>
              <a:rPr lang="fi-FI" sz="1400" dirty="0">
                <a:cs typeface="Arial" panose="020B0604020202020204" pitchFamily="34" charset="0"/>
              </a:rPr>
              <a:t> </a:t>
            </a:r>
            <a:r>
              <a:rPr lang="fi-FI" sz="1400" dirty="0" err="1">
                <a:cs typeface="Arial" panose="020B0604020202020204" pitchFamily="34" charset="0"/>
              </a:rPr>
              <a:t>by</a:t>
            </a:r>
            <a:r>
              <a:rPr lang="fi-FI" sz="1400" dirty="0">
                <a:cs typeface="Arial" panose="020B0604020202020204" pitchFamily="34" charset="0"/>
              </a:rPr>
              <a:t> </a:t>
            </a:r>
            <a:r>
              <a:rPr lang="fi-FI" sz="1400" dirty="0" err="1">
                <a:cs typeface="Arial" panose="020B0604020202020204" pitchFamily="34" charset="0"/>
              </a:rPr>
              <a:t>different</a:t>
            </a:r>
            <a:r>
              <a:rPr lang="fi-FI" sz="1400" dirty="0">
                <a:cs typeface="Arial" panose="020B0604020202020204" pitchFamily="34" charset="0"/>
              </a:rPr>
              <a:t> </a:t>
            </a:r>
            <a:r>
              <a:rPr lang="fi-FI" sz="1400" dirty="0" err="1">
                <a:cs typeface="Arial" panose="020B0604020202020204" pitchFamily="34" charset="0"/>
              </a:rPr>
              <a:t>techniques</a:t>
            </a:r>
            <a:r>
              <a:rPr lang="fi-FI" sz="1400" dirty="0">
                <a:cs typeface="Arial" panose="020B0604020202020204" pitchFamily="34" charset="0"/>
              </a:rPr>
              <a:t> – </a:t>
            </a:r>
            <a:r>
              <a:rPr lang="fi-FI" sz="1400" dirty="0" err="1">
                <a:cs typeface="Arial" panose="020B0604020202020204" pitchFamily="34" charset="0"/>
              </a:rPr>
              <a:t>survey</a:t>
            </a:r>
            <a:r>
              <a:rPr lang="fi-FI" sz="1400" dirty="0">
                <a:cs typeface="Arial" panose="020B0604020202020204" pitchFamily="34" charset="0"/>
              </a:rPr>
              <a:t> </a:t>
            </a:r>
            <a:r>
              <a:rPr lang="fi-FI" sz="1400" dirty="0" err="1">
                <a:cs typeface="Arial" panose="020B0604020202020204" pitchFamily="34" charset="0"/>
              </a:rPr>
              <a:t>similarities</a:t>
            </a:r>
            <a:r>
              <a:rPr lang="fi-FI" sz="1400" dirty="0">
                <a:cs typeface="Arial" panose="020B0604020202020204" pitchFamily="34" charset="0"/>
              </a:rPr>
              <a:t>/</a:t>
            </a:r>
            <a:r>
              <a:rPr lang="fi-FI" sz="1400" dirty="0" err="1">
                <a:cs typeface="Arial" panose="020B0604020202020204" pitchFamily="34" charset="0"/>
              </a:rPr>
              <a:t>differences</a:t>
            </a:r>
            <a:r>
              <a:rPr lang="fi-FI" sz="1400" dirty="0">
                <a:cs typeface="Arial" panose="020B0604020202020204" pitchFamily="34" charset="0"/>
              </a:rPr>
              <a:t> </a:t>
            </a:r>
            <a:r>
              <a:rPr lang="fi-FI" sz="1400" dirty="0" err="1">
                <a:cs typeface="Arial" panose="020B0604020202020204" pitchFamily="34" charset="0"/>
              </a:rPr>
              <a:t>wrt</a:t>
            </a:r>
            <a:r>
              <a:rPr lang="fi-FI" sz="1400" dirty="0">
                <a:cs typeface="Arial" panose="020B0604020202020204" pitchFamily="34" charset="0"/>
              </a:rPr>
              <a:t>. </a:t>
            </a:r>
            <a:r>
              <a:rPr lang="fi-FI" sz="1400" dirty="0" err="1">
                <a:cs typeface="Arial" panose="020B0604020202020204" pitchFamily="34" charset="0"/>
              </a:rPr>
              <a:t>experimental</a:t>
            </a:r>
            <a:r>
              <a:rPr lang="fi-FI" sz="1400" dirty="0">
                <a:cs typeface="Arial" panose="020B0604020202020204" pitchFamily="34" charset="0"/>
              </a:rPr>
              <a:t> </a:t>
            </a:r>
            <a:r>
              <a:rPr lang="fi-FI" sz="1400" dirty="0" err="1">
                <a:cs typeface="Arial" panose="020B0604020202020204" pitchFamily="34" charset="0"/>
              </a:rPr>
              <a:t>layers</a:t>
            </a:r>
            <a:endParaRPr lang="fi-FI" sz="1400" dirty="0">
              <a:cs typeface="Arial" panose="020B0604020202020204" pitchFamily="34" charset="0"/>
            </a:endParaRP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Includes</a:t>
            </a:r>
            <a:r>
              <a:rPr lang="fi-FI" sz="1400" dirty="0">
                <a:cs typeface="Arial" panose="020B0604020202020204" pitchFamily="34" charset="0"/>
              </a:rPr>
              <a:t> </a:t>
            </a:r>
            <a:r>
              <a:rPr lang="fi-FI" sz="1400" dirty="0" err="1">
                <a:cs typeface="Arial" panose="020B0604020202020204" pitchFamily="34" charset="0"/>
              </a:rPr>
              <a:t>coatings</a:t>
            </a:r>
            <a:r>
              <a:rPr lang="fi-FI" sz="1400" dirty="0">
                <a:cs typeface="Arial" panose="020B0604020202020204" pitchFamily="34" charset="0"/>
              </a:rPr>
              <a:t> </a:t>
            </a:r>
            <a:r>
              <a:rPr lang="fi-FI" sz="1400" dirty="0" err="1">
                <a:cs typeface="Arial" panose="020B0604020202020204" pitchFamily="34" charset="0"/>
              </a:rPr>
              <a:t>simulating</a:t>
            </a:r>
            <a:r>
              <a:rPr lang="fi-FI" sz="1400" dirty="0">
                <a:cs typeface="Arial" panose="020B0604020202020204" pitchFamily="34" charset="0"/>
              </a:rPr>
              <a:t> </a:t>
            </a:r>
            <a:r>
              <a:rPr lang="fi-FI" sz="1400" dirty="0" err="1">
                <a:cs typeface="Arial" panose="020B0604020202020204" pitchFamily="34" charset="0"/>
              </a:rPr>
              <a:t>re-deposits</a:t>
            </a:r>
            <a:r>
              <a:rPr lang="fi-FI" sz="1400" dirty="0">
                <a:cs typeface="Arial" panose="020B0604020202020204" pitchFamily="34" charset="0"/>
              </a:rPr>
              <a:t> </a:t>
            </a:r>
            <a:r>
              <a:rPr lang="fi-FI" sz="1400" dirty="0" err="1">
                <a:cs typeface="Arial" panose="020B0604020202020204" pitchFamily="34" charset="0"/>
              </a:rPr>
              <a:t>following</a:t>
            </a:r>
            <a:r>
              <a:rPr lang="fi-FI" sz="1400" dirty="0">
                <a:cs typeface="Arial" panose="020B0604020202020204" pitchFamily="34" charset="0"/>
              </a:rPr>
              <a:t> </a:t>
            </a:r>
            <a:r>
              <a:rPr lang="fi-FI" sz="1400" dirty="0" err="1">
                <a:cs typeface="Arial" panose="020B0604020202020204" pitchFamily="34" charset="0"/>
              </a:rPr>
              <a:t>material</a:t>
            </a:r>
            <a:r>
              <a:rPr lang="fi-FI" sz="1400" dirty="0">
                <a:cs typeface="Arial" panose="020B0604020202020204" pitchFamily="34" charset="0"/>
              </a:rPr>
              <a:t> </a:t>
            </a:r>
            <a:r>
              <a:rPr lang="fi-FI" sz="1400" dirty="0" err="1">
                <a:cs typeface="Arial" panose="020B0604020202020204" pitchFamily="34" charset="0"/>
              </a:rPr>
              <a:t>migration</a:t>
            </a:r>
            <a:endParaRPr lang="fi-FI" sz="1400" dirty="0">
              <a:cs typeface="Arial" panose="020B0604020202020204" pitchFamily="34" charset="0"/>
            </a:endParaRPr>
          </a:p>
          <a:p>
            <a:pPr marL="285750" indent="-285750">
              <a:lnSpc>
                <a:spcPct val="113000"/>
              </a:lnSpc>
              <a:spcBef>
                <a:spcPts val="600"/>
              </a:spcBef>
              <a:buFont typeface="Wingdings" panose="05000000000000000000" pitchFamily="2" charset="2"/>
              <a:buChar char="§"/>
            </a:pPr>
            <a:r>
              <a:rPr lang="fi-FI" sz="1600" b="1" dirty="0">
                <a:solidFill>
                  <a:srgbClr val="0070C0"/>
                </a:solidFill>
                <a:cs typeface="Arial" panose="020B0604020202020204" pitchFamily="34" charset="0"/>
              </a:rPr>
              <a:t>SP B.5: </a:t>
            </a:r>
            <a:r>
              <a:rPr lang="en-US" sz="1600" b="1" dirty="0">
                <a:solidFill>
                  <a:srgbClr val="0070C0"/>
                </a:solidFill>
                <a:cs typeface="Arial" panose="020B0604020202020204" pitchFamily="34" charset="0"/>
              </a:rPr>
              <a:t>Production of metallic dust in toroidal devices – re-scoping to primarily deal with dust analyses</a:t>
            </a:r>
            <a:endParaRPr lang="fi-FI" sz="1600" b="1" dirty="0">
              <a:solidFill>
                <a:srgbClr val="0070C0"/>
              </a:solidFill>
              <a:cs typeface="Arial" panose="020B0604020202020204" pitchFamily="34" charset="0"/>
            </a:endParaRP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Analyses</a:t>
            </a:r>
            <a:r>
              <a:rPr lang="fi-FI" sz="1400" dirty="0">
                <a:cs typeface="Arial" panose="020B0604020202020204" pitchFamily="34" charset="0"/>
              </a:rPr>
              <a:t> of AUG, WEST (</a:t>
            </a:r>
            <a:r>
              <a:rPr lang="fi-FI" sz="1400" dirty="0" err="1">
                <a:cs typeface="Arial" panose="020B0604020202020204" pitchFamily="34" charset="0"/>
              </a:rPr>
              <a:t>jointly</a:t>
            </a:r>
            <a:r>
              <a:rPr lang="fi-FI" sz="1400" dirty="0">
                <a:cs typeface="Arial" panose="020B0604020202020204" pitchFamily="34" charset="0"/>
              </a:rPr>
              <a:t> </a:t>
            </a:r>
            <a:r>
              <a:rPr lang="fi-FI" sz="1400" dirty="0" err="1">
                <a:cs typeface="Arial" panose="020B0604020202020204" pitchFamily="34" charset="0"/>
              </a:rPr>
              <a:t>with</a:t>
            </a:r>
            <a:r>
              <a:rPr lang="fi-FI" sz="1400" dirty="0">
                <a:cs typeface="Arial" panose="020B0604020202020204" pitchFamily="34" charset="0"/>
              </a:rPr>
              <a:t> WPSAE), and W7-X </a:t>
            </a:r>
            <a:r>
              <a:rPr lang="fi-FI" sz="1400" dirty="0" err="1">
                <a:cs typeface="Arial" panose="020B0604020202020204" pitchFamily="34" charset="0"/>
              </a:rPr>
              <a:t>dust</a:t>
            </a:r>
            <a:r>
              <a:rPr lang="fi-FI" sz="1400" dirty="0">
                <a:cs typeface="Arial" panose="020B0604020202020204" pitchFamily="34" charset="0"/>
              </a:rPr>
              <a:t> </a:t>
            </a:r>
            <a:r>
              <a:rPr lang="fi-FI" sz="1400" dirty="0" err="1">
                <a:cs typeface="Arial" panose="020B0604020202020204" pitchFamily="34" charset="0"/>
              </a:rPr>
              <a:t>following</a:t>
            </a:r>
            <a:r>
              <a:rPr lang="fi-FI" sz="1400" dirty="0">
                <a:cs typeface="Arial" panose="020B0604020202020204" pitchFamily="34" charset="0"/>
              </a:rPr>
              <a:t> </a:t>
            </a:r>
            <a:r>
              <a:rPr lang="fi-FI" sz="1400" dirty="0" err="1">
                <a:cs typeface="Arial" panose="020B0604020202020204" pitchFamily="34" charset="0"/>
              </a:rPr>
              <a:t>boronizations</a:t>
            </a:r>
            <a:endParaRPr lang="fi-FI" sz="1400" dirty="0">
              <a:cs typeface="Arial" panose="020B0604020202020204" pitchFamily="34" charset="0"/>
            </a:endParaRP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Continue</a:t>
            </a:r>
            <a:r>
              <a:rPr lang="fi-FI" sz="1400" dirty="0">
                <a:cs typeface="Arial" panose="020B0604020202020204" pitchFamily="34" charset="0"/>
              </a:rPr>
              <a:t> </a:t>
            </a:r>
            <a:r>
              <a:rPr lang="fi-FI" sz="1400" dirty="0" err="1">
                <a:cs typeface="Arial" panose="020B0604020202020204" pitchFamily="34" charset="0"/>
              </a:rPr>
              <a:t>studying</a:t>
            </a:r>
            <a:r>
              <a:rPr lang="fi-FI" sz="1400" dirty="0">
                <a:cs typeface="Arial" panose="020B0604020202020204" pitchFamily="34" charset="0"/>
              </a:rPr>
              <a:t> </a:t>
            </a:r>
            <a:r>
              <a:rPr lang="fi-FI" sz="1400" dirty="0" err="1">
                <a:cs typeface="Arial" panose="020B0604020202020204" pitchFamily="34" charset="0"/>
              </a:rPr>
              <a:t>the</a:t>
            </a:r>
            <a:r>
              <a:rPr lang="fi-FI" sz="1400" dirty="0">
                <a:cs typeface="Arial" panose="020B0604020202020204" pitchFamily="34" charset="0"/>
              </a:rPr>
              <a:t> </a:t>
            </a:r>
            <a:r>
              <a:rPr lang="fi-FI" sz="1400" dirty="0" err="1">
                <a:cs typeface="Arial" panose="020B0604020202020204" pitchFamily="34" charset="0"/>
              </a:rPr>
              <a:t>physics</a:t>
            </a:r>
            <a:r>
              <a:rPr lang="fi-FI" sz="1400" dirty="0">
                <a:cs typeface="Arial" panose="020B0604020202020204" pitchFamily="34" charset="0"/>
              </a:rPr>
              <a:t> </a:t>
            </a:r>
            <a:r>
              <a:rPr lang="fi-FI" sz="1400" dirty="0" err="1">
                <a:cs typeface="Arial" panose="020B0604020202020204" pitchFamily="34" charset="0"/>
              </a:rPr>
              <a:t>basis</a:t>
            </a:r>
            <a:r>
              <a:rPr lang="fi-FI" sz="1400" dirty="0">
                <a:cs typeface="Arial" panose="020B0604020202020204" pitchFamily="34" charset="0"/>
              </a:rPr>
              <a:t> for </a:t>
            </a:r>
            <a:r>
              <a:rPr lang="fi-FI" sz="1400" dirty="0" err="1">
                <a:cs typeface="Arial" panose="020B0604020202020204" pitchFamily="34" charset="0"/>
              </a:rPr>
              <a:t>the</a:t>
            </a:r>
            <a:r>
              <a:rPr lang="fi-FI" sz="1400" dirty="0">
                <a:cs typeface="Arial" panose="020B0604020202020204" pitchFamily="34" charset="0"/>
              </a:rPr>
              <a:t> </a:t>
            </a:r>
            <a:r>
              <a:rPr lang="fi-FI" sz="1400" dirty="0" err="1">
                <a:cs typeface="Arial" panose="020B0604020202020204" pitchFamily="34" charset="0"/>
              </a:rPr>
              <a:t>formation</a:t>
            </a:r>
            <a:r>
              <a:rPr lang="fi-FI" sz="1400" dirty="0">
                <a:cs typeface="Arial" panose="020B0604020202020204" pitchFamily="34" charset="0"/>
              </a:rPr>
              <a:t> of B and W </a:t>
            </a:r>
            <a:r>
              <a:rPr lang="fi-FI" sz="1400" dirty="0" err="1">
                <a:cs typeface="Arial" panose="020B0604020202020204" pitchFamily="34" charset="0"/>
              </a:rPr>
              <a:t>dust</a:t>
            </a:r>
            <a:r>
              <a:rPr lang="fi-FI" sz="1400" dirty="0">
                <a:cs typeface="Arial" panose="020B0604020202020204" pitchFamily="34" charset="0"/>
              </a:rPr>
              <a:t> </a:t>
            </a:r>
            <a:r>
              <a:rPr lang="fi-FI" sz="1400" dirty="0" err="1">
                <a:cs typeface="Arial" panose="020B0604020202020204" pitchFamily="34" charset="0"/>
              </a:rPr>
              <a:t>particles</a:t>
            </a:r>
            <a:r>
              <a:rPr lang="fi-FI" sz="1400" dirty="0">
                <a:cs typeface="Arial" panose="020B0604020202020204" pitchFamily="34" charset="0"/>
              </a:rPr>
              <a:t> and </a:t>
            </a:r>
            <a:r>
              <a:rPr lang="fi-FI" sz="1400" dirty="0" err="1">
                <a:cs typeface="Arial" panose="020B0604020202020204" pitchFamily="34" charset="0"/>
              </a:rPr>
              <a:t>their</a:t>
            </a:r>
            <a:r>
              <a:rPr lang="fi-FI" sz="1400" dirty="0">
                <a:cs typeface="Arial" panose="020B0604020202020204" pitchFamily="34" charset="0"/>
              </a:rPr>
              <a:t> </a:t>
            </a:r>
            <a:r>
              <a:rPr lang="fi-FI" sz="1400" dirty="0" err="1">
                <a:cs typeface="Arial" panose="020B0604020202020204" pitchFamily="34" charset="0"/>
              </a:rPr>
              <a:t>production</a:t>
            </a:r>
            <a:r>
              <a:rPr lang="fi-FI" sz="1400" dirty="0">
                <a:cs typeface="Arial" panose="020B0604020202020204" pitchFamily="34" charset="0"/>
              </a:rPr>
              <a:t> via </a:t>
            </a:r>
            <a:r>
              <a:rPr lang="fi-FI" sz="1400" dirty="0" err="1">
                <a:cs typeface="Arial" panose="020B0604020202020204" pitchFamily="34" charset="0"/>
              </a:rPr>
              <a:t>arcing</a:t>
            </a:r>
            <a:r>
              <a:rPr lang="fi-FI" sz="1400" dirty="0">
                <a:cs typeface="Arial" panose="020B0604020202020204" pitchFamily="34" charset="0"/>
              </a:rPr>
              <a:t>/</a:t>
            </a:r>
            <a:r>
              <a:rPr lang="fi-FI" sz="1400" dirty="0" err="1">
                <a:cs typeface="Arial" panose="020B0604020202020204" pitchFamily="34" charset="0"/>
              </a:rPr>
              <a:t>flaking</a:t>
            </a:r>
            <a:endParaRPr lang="fi-FI" sz="1400" dirty="0">
              <a:cs typeface="Arial" panose="020B0604020202020204" pitchFamily="34" charset="0"/>
            </a:endParaRPr>
          </a:p>
          <a:p>
            <a:pPr marL="285750" indent="-285750">
              <a:lnSpc>
                <a:spcPct val="113000"/>
              </a:lnSpc>
              <a:spcBef>
                <a:spcPts val="600"/>
              </a:spcBef>
              <a:buFont typeface="Wingdings" panose="05000000000000000000" pitchFamily="2" charset="2"/>
              <a:buChar char="§"/>
            </a:pPr>
            <a:r>
              <a:rPr lang="fi-FI" sz="1600" b="1" dirty="0">
                <a:solidFill>
                  <a:srgbClr val="0070C0"/>
                </a:solidFill>
                <a:cs typeface="Arial" panose="020B0604020202020204" pitchFamily="34" charset="0"/>
              </a:rPr>
              <a:t>SP B.6: B deposition on </a:t>
            </a:r>
            <a:r>
              <a:rPr lang="fi-FI" sz="1600" b="1" dirty="0" err="1">
                <a:solidFill>
                  <a:srgbClr val="0070C0"/>
                </a:solidFill>
                <a:cs typeface="Arial" panose="020B0604020202020204" pitchFamily="34" charset="0"/>
              </a:rPr>
              <a:t>diagnostics</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mirrors</a:t>
            </a:r>
            <a:r>
              <a:rPr lang="fi-FI" sz="1600" b="1" dirty="0">
                <a:solidFill>
                  <a:srgbClr val="0070C0"/>
                </a:solidFill>
                <a:cs typeface="Arial" panose="020B0604020202020204" pitchFamily="34" charset="0"/>
              </a:rPr>
              <a:t> </a:t>
            </a:r>
            <a:endParaRPr lang="fi-FI" sz="1600" b="1" dirty="0">
              <a:solidFill>
                <a:srgbClr val="7030A0"/>
              </a:solidFill>
              <a:cs typeface="Arial" panose="020B0604020202020204" pitchFamily="34" charset="0"/>
            </a:endParaRPr>
          </a:p>
          <a:p>
            <a:pPr marL="742950" lvl="1" indent="-285750">
              <a:lnSpc>
                <a:spcPct val="113000"/>
              </a:lnSpc>
              <a:buFont typeface="Wingdings" panose="05000000000000000000" pitchFamily="2" charset="2"/>
              <a:buChar char="ü"/>
            </a:pPr>
            <a:r>
              <a:rPr lang="fi-FI" sz="1400" dirty="0">
                <a:cs typeface="Arial" panose="020B0604020202020204" pitchFamily="34" charset="0"/>
              </a:rPr>
              <a:t>Post-</a:t>
            </a:r>
            <a:r>
              <a:rPr lang="fi-FI" sz="1400" dirty="0" err="1">
                <a:cs typeface="Arial" panose="020B0604020202020204" pitchFamily="34" charset="0"/>
              </a:rPr>
              <a:t>exposure</a:t>
            </a:r>
            <a:r>
              <a:rPr lang="fi-FI" sz="1400" dirty="0">
                <a:cs typeface="Arial" panose="020B0604020202020204" pitchFamily="34" charset="0"/>
              </a:rPr>
              <a:t> </a:t>
            </a:r>
            <a:r>
              <a:rPr lang="fi-FI" sz="1400" dirty="0" err="1">
                <a:cs typeface="Arial" panose="020B0604020202020204" pitchFamily="34" charset="0"/>
              </a:rPr>
              <a:t>analyses</a:t>
            </a:r>
            <a:r>
              <a:rPr lang="fi-FI" sz="1400" dirty="0">
                <a:cs typeface="Arial" panose="020B0604020202020204" pitchFamily="34" charset="0"/>
              </a:rPr>
              <a:t> of </a:t>
            </a:r>
            <a:r>
              <a:rPr lang="fi-FI" sz="1400" dirty="0" err="1">
                <a:cs typeface="Arial" panose="020B0604020202020204" pitchFamily="34" charset="0"/>
              </a:rPr>
              <a:t>the</a:t>
            </a:r>
            <a:r>
              <a:rPr lang="fi-FI" sz="1400" dirty="0">
                <a:cs typeface="Arial" panose="020B0604020202020204" pitchFamily="34" charset="0"/>
              </a:rPr>
              <a:t> </a:t>
            </a:r>
            <a:r>
              <a:rPr lang="fi-FI" sz="1400" dirty="0" err="1">
                <a:cs typeface="Arial" panose="020B0604020202020204" pitchFamily="34" charset="0"/>
              </a:rPr>
              <a:t>mirrors</a:t>
            </a:r>
            <a:r>
              <a:rPr lang="fi-FI" sz="1400" dirty="0">
                <a:cs typeface="Arial" panose="020B0604020202020204" pitchFamily="34" charset="0"/>
              </a:rPr>
              <a:t> for </a:t>
            </a:r>
            <a:r>
              <a:rPr lang="fi-FI" sz="1400" dirty="0" err="1">
                <a:cs typeface="Arial" panose="020B0604020202020204" pitchFamily="34" charset="0"/>
              </a:rPr>
              <a:t>changes</a:t>
            </a:r>
            <a:r>
              <a:rPr lang="fi-FI" sz="1400" dirty="0">
                <a:cs typeface="Arial" panose="020B0604020202020204" pitchFamily="34" charset="0"/>
              </a:rPr>
              <a:t> in </a:t>
            </a:r>
            <a:r>
              <a:rPr lang="fi-FI" sz="1400" dirty="0" err="1">
                <a:cs typeface="Arial" panose="020B0604020202020204" pitchFamily="34" charset="0"/>
              </a:rPr>
              <a:t>their</a:t>
            </a:r>
            <a:r>
              <a:rPr lang="fi-FI" sz="1400" dirty="0">
                <a:cs typeface="Arial" panose="020B0604020202020204" pitchFamily="34" charset="0"/>
              </a:rPr>
              <a:t> </a:t>
            </a:r>
            <a:r>
              <a:rPr lang="fi-FI" sz="1400" dirty="0" err="1">
                <a:cs typeface="Arial" panose="020B0604020202020204" pitchFamily="34" charset="0"/>
              </a:rPr>
              <a:t>optical</a:t>
            </a:r>
            <a:r>
              <a:rPr lang="fi-FI" sz="1400" dirty="0">
                <a:cs typeface="Arial" panose="020B0604020202020204" pitchFamily="34" charset="0"/>
              </a:rPr>
              <a:t> </a:t>
            </a:r>
            <a:r>
              <a:rPr lang="fi-FI" sz="1400" dirty="0" err="1">
                <a:cs typeface="Arial" panose="020B0604020202020204" pitchFamily="34" charset="0"/>
              </a:rPr>
              <a:t>properties</a:t>
            </a:r>
            <a:r>
              <a:rPr lang="fi-FI" sz="1400" dirty="0">
                <a:cs typeface="Arial" panose="020B0604020202020204" pitchFamily="34" charset="0"/>
              </a:rPr>
              <a:t> (AUG, W7-X)</a:t>
            </a:r>
          </a:p>
        </p:txBody>
      </p:sp>
    </p:spTree>
    <p:extLst>
      <p:ext uri="{BB962C8B-B14F-4D97-AF65-F5344CB8AC3E}">
        <p14:creationId xmlns:p14="http://schemas.microsoft.com/office/powerpoint/2010/main" val="3579216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7489F4-8597-01AA-A826-EBDB64EE3EEF}"/>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85433AFF-252D-F201-7719-EFE2395F9922}"/>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20</a:t>
            </a:fld>
            <a:endParaRPr lang="en-GB">
              <a:solidFill>
                <a:prstClr val="white"/>
              </a:solidFill>
            </a:endParaRPr>
          </a:p>
        </p:txBody>
      </p:sp>
      <p:sp>
        <p:nvSpPr>
          <p:cNvPr id="5" name="Titre 1">
            <a:extLst>
              <a:ext uri="{FF2B5EF4-FFF2-40B4-BE49-F238E27FC236}">
                <a16:creationId xmlns:a16="http://schemas.microsoft.com/office/drawing/2014/main" id="{3C4160AA-0EEB-B97E-90B0-9D6B18F8105E}"/>
              </a:ext>
            </a:extLst>
          </p:cNvPr>
          <p:cNvSpPr>
            <a:spLocks noGrp="1"/>
          </p:cNvSpPr>
          <p:nvPr>
            <p:ph type="title"/>
          </p:nvPr>
        </p:nvSpPr>
        <p:spPr>
          <a:xfrm>
            <a:off x="983432" y="192515"/>
            <a:ext cx="9857288" cy="457200"/>
          </a:xfrm>
        </p:spPr>
        <p:txBody>
          <a:bodyPr/>
          <a:lstStyle/>
          <a:p>
            <a:r>
              <a:rPr lang="en-US" dirty="0"/>
              <a:t>Production and analyses of B- and W-based reference coatings</a:t>
            </a:r>
            <a:endParaRPr lang="fr-FR" dirty="0"/>
          </a:p>
        </p:txBody>
      </p:sp>
      <p:sp>
        <p:nvSpPr>
          <p:cNvPr id="6" name="TextBox 5">
            <a:extLst>
              <a:ext uri="{FF2B5EF4-FFF2-40B4-BE49-F238E27FC236}">
                <a16:creationId xmlns:a16="http://schemas.microsoft.com/office/drawing/2014/main" id="{6FC869C7-87CE-9C0A-030C-BACCF0298BD2}"/>
              </a:ext>
            </a:extLst>
          </p:cNvPr>
          <p:cNvSpPr txBox="1"/>
          <p:nvPr/>
        </p:nvSpPr>
        <p:spPr>
          <a:xfrm>
            <a:off x="267177" y="1052736"/>
            <a:ext cx="11651195" cy="2308324"/>
          </a:xfrm>
          <a:prstGeom prst="rect">
            <a:avLst/>
          </a:prstGeom>
          <a:noFill/>
        </p:spPr>
        <p:txBody>
          <a:bodyPr wrap="square" rtlCol="0">
            <a:spAutoFit/>
          </a:bodyPr>
          <a:lstStyle/>
          <a:p>
            <a:pPr marL="285750" indent="-285750">
              <a:buFont typeface="Arial" panose="020B0604020202020204" pitchFamily="34" charset="0"/>
              <a:buChar char="•"/>
            </a:pPr>
            <a:r>
              <a:rPr lang="fi-FI" sz="1600" b="1" dirty="0"/>
              <a:t>FZJ:</a:t>
            </a:r>
            <a:r>
              <a:rPr lang="fi-FI" sz="1600" dirty="0"/>
              <a:t> </a:t>
            </a:r>
          </a:p>
          <a:p>
            <a:pPr marL="742950" lvl="1" indent="-285750">
              <a:buFont typeface="Wingdings" panose="05000000000000000000" pitchFamily="2" charset="2"/>
              <a:buChar char="ü"/>
            </a:pPr>
            <a:r>
              <a:rPr lang="en-US" sz="1600" dirty="0"/>
              <a:t>Preparation of </a:t>
            </a:r>
            <a:r>
              <a:rPr lang="en-US" sz="1600" u="sng" dirty="0">
                <a:solidFill>
                  <a:srgbClr val="0070C0"/>
                </a:solidFill>
              </a:rPr>
              <a:t>homogeneous, amorphous and pure B-layers</a:t>
            </a:r>
            <a:r>
              <a:rPr lang="en-US" sz="1600" dirty="0"/>
              <a:t> and mixed layers by magnetron sputter deposition and characterization in house</a:t>
            </a:r>
          </a:p>
          <a:p>
            <a:pPr marL="1200150" lvl="2" indent="-285750">
              <a:buFont typeface="Courier New" panose="02070309020205020404" pitchFamily="49" charset="0"/>
              <a:buChar char="o"/>
            </a:pPr>
            <a:r>
              <a:rPr lang="en-US" sz="1600" dirty="0"/>
              <a:t>Analysis of the samples with </a:t>
            </a:r>
            <a:r>
              <a:rPr lang="en-US" sz="1600" b="1" dirty="0">
                <a:solidFill>
                  <a:srgbClr val="FF0000"/>
                </a:solidFill>
              </a:rPr>
              <a:t>LIBS, FIB/SEM/EDX and TEM </a:t>
            </a:r>
            <a:r>
              <a:rPr lang="en-US" sz="1600" dirty="0"/>
              <a:t>when required; NRA for comparison</a:t>
            </a:r>
          </a:p>
          <a:p>
            <a:pPr marL="1200150" lvl="2" indent="-285750">
              <a:buFont typeface="Courier New" panose="02070309020205020404" pitchFamily="49" charset="0"/>
              <a:buChar char="o"/>
            </a:pPr>
            <a:r>
              <a:rPr lang="en-US" sz="1600" dirty="0"/>
              <a:t>Comparison to magnetron produced B-D films on W</a:t>
            </a:r>
          </a:p>
          <a:p>
            <a:pPr marL="285750" indent="-285750">
              <a:buFont typeface="Arial" panose="020B0604020202020204" pitchFamily="34" charset="0"/>
              <a:buChar char="•"/>
            </a:pPr>
            <a:r>
              <a:rPr lang="fi-FI" sz="1600" b="1" dirty="0"/>
              <a:t>VR:</a:t>
            </a:r>
            <a:r>
              <a:rPr lang="fi-FI" sz="1600" dirty="0"/>
              <a:t> </a:t>
            </a:r>
          </a:p>
          <a:p>
            <a:pPr marL="742950" lvl="1" indent="-285750">
              <a:buFont typeface="Wingdings" panose="05000000000000000000" pitchFamily="2" charset="2"/>
              <a:buChar char="ü"/>
            </a:pPr>
            <a:r>
              <a:rPr lang="en-US" sz="1600" dirty="0"/>
              <a:t>Production in-house (Tandem Laboratory at Uppsala University) of </a:t>
            </a:r>
            <a:r>
              <a:rPr lang="en-US" sz="1600" u="sng" dirty="0">
                <a:solidFill>
                  <a:srgbClr val="0070C0"/>
                </a:solidFill>
              </a:rPr>
              <a:t>sputter-deposited layers from B and W targets </a:t>
            </a:r>
            <a:r>
              <a:rPr lang="en-US" sz="1600" dirty="0"/>
              <a:t>(co-deposition) in </a:t>
            </a:r>
            <a:r>
              <a:rPr lang="en-US" sz="1600" dirty="0" err="1"/>
              <a:t>Ar</a:t>
            </a:r>
            <a:r>
              <a:rPr lang="en-US" sz="1600" dirty="0"/>
              <a:t> and  Ar+D</a:t>
            </a:r>
            <a:r>
              <a:rPr lang="en-US" sz="1600" baseline="-25000" dirty="0"/>
              <a:t>2</a:t>
            </a:r>
            <a:r>
              <a:rPr lang="en-US" sz="1600" dirty="0"/>
              <a:t> atmospheres on different substrates (W, QCM, Mo, Si, C, and MgO)</a:t>
            </a:r>
          </a:p>
          <a:p>
            <a:pPr marL="1200150" lvl="2" indent="-285750">
              <a:buFont typeface="Courier New" panose="02070309020205020404" pitchFamily="49" charset="0"/>
              <a:buChar char="o"/>
            </a:pPr>
            <a:r>
              <a:rPr lang="en-US" sz="1600" dirty="0"/>
              <a:t>Followed by characterization (</a:t>
            </a:r>
            <a:r>
              <a:rPr lang="en-US" sz="1600" b="1" dirty="0">
                <a:solidFill>
                  <a:srgbClr val="FF0000"/>
                </a:solidFill>
              </a:rPr>
              <a:t>IBA, SEM, TEM+EDX</a:t>
            </a:r>
            <a:r>
              <a:rPr lang="en-US" sz="1600" dirty="0"/>
              <a:t>).</a:t>
            </a:r>
          </a:p>
        </p:txBody>
      </p:sp>
    </p:spTree>
    <p:extLst>
      <p:ext uri="{BB962C8B-B14F-4D97-AF65-F5344CB8AC3E}">
        <p14:creationId xmlns:p14="http://schemas.microsoft.com/office/powerpoint/2010/main" val="1398672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9A31EC1-822E-E08B-9BEE-B53C9FCB7249}"/>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847AE4B5-2A3F-32DD-9AC4-BDCA61AF7C9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21</a:t>
            </a:fld>
            <a:endParaRPr lang="en-GB">
              <a:solidFill>
                <a:prstClr val="white"/>
              </a:solidFill>
            </a:endParaRPr>
          </a:p>
        </p:txBody>
      </p:sp>
      <p:sp>
        <p:nvSpPr>
          <p:cNvPr id="5" name="Titre 1">
            <a:extLst>
              <a:ext uri="{FF2B5EF4-FFF2-40B4-BE49-F238E27FC236}">
                <a16:creationId xmlns:a16="http://schemas.microsoft.com/office/drawing/2014/main" id="{A519AC1B-A9EB-B255-1179-6200EA6F760C}"/>
              </a:ext>
            </a:extLst>
          </p:cNvPr>
          <p:cNvSpPr>
            <a:spLocks noGrp="1"/>
          </p:cNvSpPr>
          <p:nvPr>
            <p:ph type="title"/>
          </p:nvPr>
        </p:nvSpPr>
        <p:spPr>
          <a:xfrm>
            <a:off x="983432" y="192515"/>
            <a:ext cx="9857288" cy="457200"/>
          </a:xfrm>
        </p:spPr>
        <p:txBody>
          <a:bodyPr/>
          <a:lstStyle/>
          <a:p>
            <a:r>
              <a:rPr lang="en-US" dirty="0"/>
              <a:t>Production and analyses of B- and W-based reference coatings</a:t>
            </a:r>
            <a:endParaRPr lang="fr-FR" dirty="0"/>
          </a:p>
        </p:txBody>
      </p:sp>
      <p:sp>
        <p:nvSpPr>
          <p:cNvPr id="6" name="TextBox 5">
            <a:extLst>
              <a:ext uri="{FF2B5EF4-FFF2-40B4-BE49-F238E27FC236}">
                <a16:creationId xmlns:a16="http://schemas.microsoft.com/office/drawing/2014/main" id="{BF97C06E-5A88-A487-0824-0DF4E90DF9B4}"/>
              </a:ext>
            </a:extLst>
          </p:cNvPr>
          <p:cNvSpPr txBox="1"/>
          <p:nvPr/>
        </p:nvSpPr>
        <p:spPr>
          <a:xfrm>
            <a:off x="267177" y="1052736"/>
            <a:ext cx="11682367" cy="3785652"/>
          </a:xfrm>
          <a:prstGeom prst="rect">
            <a:avLst/>
          </a:prstGeom>
          <a:noFill/>
        </p:spPr>
        <p:txBody>
          <a:bodyPr wrap="square" rtlCol="0">
            <a:spAutoFit/>
          </a:bodyPr>
          <a:lstStyle/>
          <a:p>
            <a:pPr marL="285750" indent="-285750">
              <a:buFont typeface="Arial" panose="020B0604020202020204" pitchFamily="34" charset="0"/>
              <a:buChar char="•"/>
            </a:pPr>
            <a:r>
              <a:rPr lang="fi-FI" sz="1600" b="1" dirty="0"/>
              <a:t>CEA: </a:t>
            </a:r>
            <a:r>
              <a:rPr lang="fi-FI" sz="1600" b="1" dirty="0" err="1">
                <a:solidFill>
                  <a:srgbClr val="FF0000"/>
                </a:solidFill>
              </a:rPr>
              <a:t>Raman</a:t>
            </a:r>
            <a:r>
              <a:rPr lang="fi-FI" sz="1600" dirty="0"/>
              <a:t> </a:t>
            </a:r>
            <a:r>
              <a:rPr lang="fi-FI" sz="1600" dirty="0" err="1"/>
              <a:t>analyses</a:t>
            </a:r>
            <a:r>
              <a:rPr lang="fi-FI" sz="1600" dirty="0"/>
              <a:t> of B </a:t>
            </a:r>
            <a:r>
              <a:rPr lang="fi-FI" sz="1600" dirty="0" err="1"/>
              <a:t>layers</a:t>
            </a:r>
            <a:r>
              <a:rPr lang="fi-FI" sz="1600" dirty="0"/>
              <a:t> </a:t>
            </a:r>
            <a:r>
              <a:rPr lang="fi-FI" sz="1600" dirty="0" err="1"/>
              <a:t>from</a:t>
            </a:r>
            <a:r>
              <a:rPr lang="fi-FI" sz="1600" dirty="0"/>
              <a:t> IAP</a:t>
            </a:r>
          </a:p>
          <a:p>
            <a:pPr marL="285750" indent="-285750">
              <a:buFont typeface="Arial" panose="020B0604020202020204" pitchFamily="34" charset="0"/>
              <a:buChar char="•"/>
            </a:pPr>
            <a:r>
              <a:rPr lang="fi-FI" sz="1600" b="1" dirty="0"/>
              <a:t>CIEMAT</a:t>
            </a:r>
            <a:r>
              <a:rPr lang="fi-FI" sz="1600" dirty="0"/>
              <a:t>: </a:t>
            </a:r>
            <a:r>
              <a:rPr lang="fi-FI" sz="1600" b="1" dirty="0">
                <a:solidFill>
                  <a:srgbClr val="FF0000"/>
                </a:solidFill>
              </a:rPr>
              <a:t>SIMS </a:t>
            </a:r>
            <a:r>
              <a:rPr lang="fi-FI" sz="1600" dirty="0" err="1"/>
              <a:t>measurements</a:t>
            </a:r>
            <a:r>
              <a:rPr lang="fi-FI" sz="1600" dirty="0"/>
              <a:t> of </a:t>
            </a:r>
            <a:r>
              <a:rPr lang="fi-FI" sz="1600" dirty="0" err="1"/>
              <a:t>different</a:t>
            </a:r>
            <a:r>
              <a:rPr lang="fi-FI" sz="1600" dirty="0"/>
              <a:t> B and W </a:t>
            </a:r>
            <a:r>
              <a:rPr lang="fi-FI" sz="1600" dirty="0" err="1"/>
              <a:t>layers</a:t>
            </a:r>
            <a:r>
              <a:rPr lang="fi-FI" sz="1600" dirty="0"/>
              <a:t> – </a:t>
            </a:r>
            <a:r>
              <a:rPr lang="fi-FI" sz="1600" dirty="0" err="1"/>
              <a:t>including</a:t>
            </a:r>
            <a:r>
              <a:rPr lang="fi-FI" sz="1600" dirty="0"/>
              <a:t> B </a:t>
            </a:r>
            <a:r>
              <a:rPr lang="fi-FI" sz="1600" dirty="0" err="1"/>
              <a:t>layers</a:t>
            </a:r>
            <a:r>
              <a:rPr lang="fi-FI" sz="1600" dirty="0"/>
              <a:t> for </a:t>
            </a:r>
            <a:r>
              <a:rPr lang="fi-FI" sz="1600" dirty="0" err="1"/>
              <a:t>permeation</a:t>
            </a:r>
            <a:r>
              <a:rPr lang="fi-FI" sz="1600" dirty="0"/>
              <a:t> </a:t>
            </a:r>
            <a:r>
              <a:rPr lang="fi-FI" sz="1600" dirty="0" err="1"/>
              <a:t>studies</a:t>
            </a:r>
            <a:r>
              <a:rPr lang="fi-FI" sz="1600" dirty="0"/>
              <a:t> </a:t>
            </a:r>
          </a:p>
          <a:p>
            <a:pPr marL="285750" indent="-285750">
              <a:buFont typeface="Arial" panose="020B0604020202020204" pitchFamily="34" charset="0"/>
              <a:buChar char="•"/>
            </a:pPr>
            <a:r>
              <a:rPr lang="fi-FI" sz="1600" b="1" dirty="0"/>
              <a:t>IPPLM:</a:t>
            </a:r>
            <a:r>
              <a:rPr lang="fi-FI" sz="1600" dirty="0"/>
              <a:t> </a:t>
            </a:r>
            <a:r>
              <a:rPr lang="fi-FI" sz="1600" b="1" dirty="0">
                <a:solidFill>
                  <a:srgbClr val="FF0000"/>
                </a:solidFill>
              </a:rPr>
              <a:t>SEM, TEM, FIB, XRD, nano </a:t>
            </a:r>
            <a:r>
              <a:rPr lang="fi-FI" sz="1600" b="1" dirty="0" err="1">
                <a:solidFill>
                  <a:srgbClr val="FF0000"/>
                </a:solidFill>
              </a:rPr>
              <a:t>indentation</a:t>
            </a:r>
            <a:r>
              <a:rPr lang="fi-FI" sz="1600" dirty="0"/>
              <a:t> </a:t>
            </a:r>
            <a:r>
              <a:rPr lang="fi-FI" sz="1600" dirty="0" err="1"/>
              <a:t>measurements</a:t>
            </a:r>
            <a:r>
              <a:rPr lang="fi-FI" sz="1600" dirty="0"/>
              <a:t> of </a:t>
            </a:r>
            <a:r>
              <a:rPr lang="fi-FI" sz="1600" dirty="0" err="1"/>
              <a:t>different</a:t>
            </a:r>
            <a:r>
              <a:rPr lang="fi-FI" sz="1600" dirty="0"/>
              <a:t> B and W </a:t>
            </a:r>
            <a:r>
              <a:rPr lang="fi-FI" sz="1600" dirty="0" err="1"/>
              <a:t>layers</a:t>
            </a:r>
            <a:r>
              <a:rPr lang="fi-FI" sz="1600" dirty="0"/>
              <a:t> </a:t>
            </a:r>
          </a:p>
          <a:p>
            <a:pPr marL="285750" indent="-285750">
              <a:buFont typeface="Arial" panose="020B0604020202020204" pitchFamily="34" charset="0"/>
              <a:buChar char="•"/>
            </a:pPr>
            <a:r>
              <a:rPr lang="fi-FI" sz="1600" b="1" dirty="0"/>
              <a:t>IST: </a:t>
            </a:r>
          </a:p>
          <a:p>
            <a:pPr marL="742950" lvl="1" indent="-285750">
              <a:buFont typeface="Wingdings" panose="05000000000000000000" pitchFamily="2" charset="2"/>
              <a:buChar char="ü"/>
            </a:pPr>
            <a:r>
              <a:rPr lang="en-US" sz="1600" dirty="0"/>
              <a:t>Analysis of implanted W samples </a:t>
            </a:r>
          </a:p>
          <a:p>
            <a:pPr marL="742950" lvl="1" indent="-285750">
              <a:buFont typeface="Wingdings" panose="05000000000000000000" pitchFamily="2" charset="2"/>
              <a:buChar char="ü"/>
            </a:pPr>
            <a:r>
              <a:rPr lang="fi-FI" sz="1600" dirty="0"/>
              <a:t>Analysis of </a:t>
            </a:r>
            <a:r>
              <a:rPr lang="fi-FI" sz="1600" dirty="0" err="1"/>
              <a:t>samples</a:t>
            </a:r>
            <a:r>
              <a:rPr lang="fi-FI" sz="1600" dirty="0"/>
              <a:t> </a:t>
            </a:r>
            <a:r>
              <a:rPr lang="fi-FI" sz="1600" dirty="0" err="1"/>
              <a:t>from</a:t>
            </a:r>
            <a:r>
              <a:rPr lang="fi-FI" sz="1600" dirty="0"/>
              <a:t> B </a:t>
            </a:r>
            <a:r>
              <a:rPr lang="fi-FI" sz="1600" dirty="0" err="1"/>
              <a:t>oxidization</a:t>
            </a:r>
            <a:r>
              <a:rPr lang="fi-FI" sz="1600" dirty="0"/>
              <a:t> </a:t>
            </a:r>
            <a:r>
              <a:rPr lang="fi-FI" sz="1600" dirty="0" err="1"/>
              <a:t>studies</a:t>
            </a:r>
            <a:r>
              <a:rPr lang="fi-FI" sz="1600" dirty="0"/>
              <a:t> (</a:t>
            </a:r>
            <a:r>
              <a:rPr lang="fi-FI" sz="1600" dirty="0" err="1"/>
              <a:t>see</a:t>
            </a:r>
            <a:r>
              <a:rPr lang="fi-FI" sz="1600" dirty="0"/>
              <a:t> </a:t>
            </a:r>
            <a:r>
              <a:rPr lang="fi-FI" sz="1600" dirty="0" err="1"/>
              <a:t>previous</a:t>
            </a:r>
            <a:r>
              <a:rPr lang="fi-FI" sz="1600" dirty="0"/>
              <a:t> </a:t>
            </a:r>
            <a:r>
              <a:rPr lang="fi-FI" sz="1600" dirty="0" err="1"/>
              <a:t>slide</a:t>
            </a:r>
            <a:r>
              <a:rPr lang="fi-FI" sz="1600" dirty="0"/>
              <a:t>)</a:t>
            </a:r>
          </a:p>
          <a:p>
            <a:pPr marL="285750" indent="-285750">
              <a:buFont typeface="Arial" panose="020B0604020202020204" pitchFamily="34" charset="0"/>
              <a:buChar char="•"/>
            </a:pPr>
            <a:r>
              <a:rPr lang="fi-FI" sz="1600" b="1" dirty="0"/>
              <a:t>JSI: </a:t>
            </a:r>
            <a:r>
              <a:rPr lang="fi-FI" sz="1600" b="1" dirty="0">
                <a:solidFill>
                  <a:srgbClr val="FF0000"/>
                </a:solidFill>
              </a:rPr>
              <a:t>TDS and XPS </a:t>
            </a:r>
            <a:r>
              <a:rPr lang="fi-FI" sz="1600" dirty="0" err="1"/>
              <a:t>analyses</a:t>
            </a:r>
            <a:r>
              <a:rPr lang="fi-FI" sz="1600" dirty="0"/>
              <a:t> of </a:t>
            </a:r>
            <a:r>
              <a:rPr lang="fi-FI" sz="1600" dirty="0" err="1"/>
              <a:t>the</a:t>
            </a:r>
            <a:r>
              <a:rPr lang="fi-FI" sz="1600" dirty="0"/>
              <a:t> </a:t>
            </a:r>
            <a:r>
              <a:rPr lang="fi-FI" sz="1600" dirty="0" err="1"/>
              <a:t>produced</a:t>
            </a:r>
            <a:r>
              <a:rPr lang="fi-FI" sz="1600" dirty="0"/>
              <a:t> W and B </a:t>
            </a:r>
            <a:r>
              <a:rPr lang="fi-FI" sz="1600" dirty="0" err="1"/>
              <a:t>layers</a:t>
            </a:r>
            <a:endParaRPr lang="fi-FI" sz="1600" b="1" dirty="0"/>
          </a:p>
          <a:p>
            <a:pPr marL="742950" lvl="1" indent="-285750">
              <a:buFont typeface="Wingdings" panose="05000000000000000000" pitchFamily="2" charset="2"/>
              <a:buChar char="ü"/>
            </a:pPr>
            <a:r>
              <a:rPr lang="fi-FI" sz="1600" dirty="0" err="1"/>
              <a:t>Specific</a:t>
            </a:r>
            <a:r>
              <a:rPr lang="fi-FI" sz="1600" dirty="0"/>
              <a:t> </a:t>
            </a:r>
            <a:r>
              <a:rPr lang="fi-FI" sz="1600" u="sng" dirty="0">
                <a:solidFill>
                  <a:srgbClr val="0070C0"/>
                </a:solidFill>
              </a:rPr>
              <a:t>set to </a:t>
            </a:r>
            <a:r>
              <a:rPr lang="fi-FI" sz="1600" u="sng" dirty="0" err="1">
                <a:solidFill>
                  <a:srgbClr val="0070C0"/>
                </a:solidFill>
              </a:rPr>
              <a:t>be</a:t>
            </a:r>
            <a:r>
              <a:rPr lang="fi-FI" sz="1600" u="sng" dirty="0">
                <a:solidFill>
                  <a:srgbClr val="0070C0"/>
                </a:solidFill>
              </a:rPr>
              <a:t> </a:t>
            </a:r>
            <a:r>
              <a:rPr lang="fi-FI" sz="1600" u="sng" dirty="0" err="1">
                <a:solidFill>
                  <a:srgbClr val="0070C0"/>
                </a:solidFill>
              </a:rPr>
              <a:t>produced</a:t>
            </a:r>
            <a:r>
              <a:rPr lang="fi-FI" sz="1600" u="sng" dirty="0">
                <a:solidFill>
                  <a:srgbClr val="0070C0"/>
                </a:solidFill>
              </a:rPr>
              <a:t> for </a:t>
            </a:r>
            <a:r>
              <a:rPr lang="fi-FI" sz="1600" u="sng" dirty="0" err="1">
                <a:solidFill>
                  <a:srgbClr val="0070C0"/>
                </a:solidFill>
              </a:rPr>
              <a:t>permeation</a:t>
            </a:r>
            <a:r>
              <a:rPr lang="fi-FI" sz="1600" u="sng" dirty="0">
                <a:solidFill>
                  <a:srgbClr val="0070C0"/>
                </a:solidFill>
              </a:rPr>
              <a:t> </a:t>
            </a:r>
            <a:r>
              <a:rPr lang="fi-FI" sz="1600" u="sng" dirty="0" err="1">
                <a:solidFill>
                  <a:srgbClr val="0070C0"/>
                </a:solidFill>
              </a:rPr>
              <a:t>studies</a:t>
            </a:r>
            <a:r>
              <a:rPr lang="fi-FI" sz="1600" dirty="0"/>
              <a:t> (</a:t>
            </a:r>
            <a:r>
              <a:rPr lang="fi-FI" sz="1600" dirty="0" err="1"/>
              <a:t>influence</a:t>
            </a:r>
            <a:r>
              <a:rPr lang="fi-FI" sz="1600" dirty="0"/>
              <a:t> of B </a:t>
            </a:r>
            <a:r>
              <a:rPr lang="fi-FI" sz="1600" dirty="0" err="1"/>
              <a:t>layers</a:t>
            </a:r>
            <a:r>
              <a:rPr lang="fi-FI" sz="1600" dirty="0"/>
              <a:t> on </a:t>
            </a:r>
            <a:r>
              <a:rPr lang="fi-FI" sz="1600" dirty="0" err="1"/>
              <a:t>retention</a:t>
            </a:r>
            <a:r>
              <a:rPr lang="fi-FI" sz="1600" dirty="0"/>
              <a:t> and </a:t>
            </a:r>
            <a:r>
              <a:rPr lang="fi-FI" sz="1600" dirty="0" err="1"/>
              <a:t>permeation</a:t>
            </a:r>
            <a:r>
              <a:rPr lang="fi-FI" sz="1600" dirty="0"/>
              <a:t> </a:t>
            </a:r>
            <a:r>
              <a:rPr lang="fi-FI" sz="1600" dirty="0" err="1"/>
              <a:t>through</a:t>
            </a:r>
            <a:r>
              <a:rPr lang="fi-FI" sz="1600" dirty="0"/>
              <a:t> W and </a:t>
            </a:r>
            <a:r>
              <a:rPr lang="fi-FI" sz="1600" dirty="0" err="1"/>
              <a:t>Eurofer</a:t>
            </a:r>
            <a:r>
              <a:rPr lang="fi-FI" sz="1600" dirty="0"/>
              <a:t>)</a:t>
            </a:r>
          </a:p>
          <a:p>
            <a:pPr marL="285750" indent="-285750">
              <a:buFont typeface="Arial" panose="020B0604020202020204" pitchFamily="34" charset="0"/>
              <a:buChar char="•"/>
            </a:pPr>
            <a:r>
              <a:rPr lang="fi-FI" sz="1600" b="1" dirty="0"/>
              <a:t>NCSRD: </a:t>
            </a:r>
            <a:endParaRPr lang="en-US" sz="1600" b="1" dirty="0"/>
          </a:p>
          <a:p>
            <a:pPr marL="742950" lvl="1" indent="-285750">
              <a:buFont typeface="Wingdings" panose="05000000000000000000" pitchFamily="2" charset="2"/>
              <a:buChar char="ü"/>
            </a:pPr>
            <a:r>
              <a:rPr lang="en-US" sz="1600" dirty="0"/>
              <a:t>Analysis of B and W+B based reference samples as a function of their H/D content, fabrication parameters (deposition/annealing temperature, roughness, </a:t>
            </a:r>
            <a:r>
              <a:rPr lang="en-US" sz="1600" dirty="0" err="1"/>
              <a:t>etc</a:t>
            </a:r>
            <a:r>
              <a:rPr lang="en-US" sz="1600" dirty="0"/>
              <a:t>) using IBA, XRD, SEM/EDS. Capability to carry out in-situ (GI)XRD analysis to follow the crystalline structure, phase formation and crystallize size evolution – for annealing studies under vacuum/air</a:t>
            </a:r>
          </a:p>
          <a:p>
            <a:pPr marL="285750" indent="-285750">
              <a:buFont typeface="Arial" panose="020B0604020202020204" pitchFamily="34" charset="0"/>
              <a:buChar char="•"/>
            </a:pPr>
            <a:r>
              <a:rPr lang="fi-FI" sz="1600" b="1" dirty="0"/>
              <a:t>RBI:</a:t>
            </a:r>
            <a:r>
              <a:rPr lang="fi-FI" sz="1600" dirty="0"/>
              <a:t>  </a:t>
            </a:r>
            <a:r>
              <a:rPr lang="fi-FI" sz="1600" b="1" dirty="0">
                <a:solidFill>
                  <a:srgbClr val="FF0000"/>
                </a:solidFill>
              </a:rPr>
              <a:t>TOF-ERDA</a:t>
            </a:r>
            <a:r>
              <a:rPr lang="fi-FI" sz="1600" dirty="0"/>
              <a:t> </a:t>
            </a:r>
            <a:r>
              <a:rPr lang="fi-FI" sz="1600" dirty="0" err="1"/>
              <a:t>analyses</a:t>
            </a:r>
            <a:r>
              <a:rPr lang="fi-FI" sz="1600" dirty="0"/>
              <a:t> of </a:t>
            </a:r>
            <a:r>
              <a:rPr lang="fi-FI" sz="1600" dirty="0" err="1"/>
              <a:t>different</a:t>
            </a:r>
            <a:r>
              <a:rPr lang="fi-FI" sz="1600" dirty="0"/>
              <a:t> B and W </a:t>
            </a:r>
            <a:r>
              <a:rPr lang="fi-FI" sz="1600" dirty="0" err="1"/>
              <a:t>layers</a:t>
            </a:r>
            <a:r>
              <a:rPr lang="fi-FI" sz="1600" dirty="0"/>
              <a:t> </a:t>
            </a:r>
          </a:p>
          <a:p>
            <a:pPr marL="285750" indent="-285750">
              <a:buFont typeface="Arial" panose="020B0604020202020204" pitchFamily="34" charset="0"/>
              <a:buChar char="•"/>
            </a:pPr>
            <a:r>
              <a:rPr lang="fi-FI" sz="1600" b="1" dirty="0"/>
              <a:t>VTT: </a:t>
            </a:r>
            <a:r>
              <a:rPr lang="fi-FI" sz="1600" b="1" dirty="0">
                <a:solidFill>
                  <a:srgbClr val="FF0000"/>
                </a:solidFill>
              </a:rPr>
              <a:t>TOF-SIMS</a:t>
            </a:r>
            <a:r>
              <a:rPr lang="fi-FI" sz="1600" dirty="0"/>
              <a:t> </a:t>
            </a:r>
            <a:r>
              <a:rPr lang="fi-FI" sz="1600" dirty="0" err="1"/>
              <a:t>analyses</a:t>
            </a:r>
            <a:r>
              <a:rPr lang="fi-FI" sz="1600" dirty="0"/>
              <a:t> of </a:t>
            </a:r>
            <a:r>
              <a:rPr lang="fi-FI" sz="1600" dirty="0" err="1"/>
              <a:t>different</a:t>
            </a:r>
            <a:r>
              <a:rPr lang="fi-FI" sz="1600" dirty="0"/>
              <a:t> B and W </a:t>
            </a:r>
            <a:r>
              <a:rPr lang="fi-FI" sz="1600" dirty="0" err="1"/>
              <a:t>layers</a:t>
            </a:r>
            <a:endParaRPr lang="fi-FI" sz="1600" dirty="0"/>
          </a:p>
          <a:p>
            <a:pPr marL="285750" indent="-285750">
              <a:buFont typeface="Arial" panose="020B0604020202020204" pitchFamily="34" charset="0"/>
              <a:buChar char="•"/>
            </a:pPr>
            <a:r>
              <a:rPr lang="fi-FI" sz="1600" b="1" dirty="0"/>
              <a:t>DIFFER</a:t>
            </a:r>
            <a:r>
              <a:rPr lang="fi-FI" sz="1600" dirty="0"/>
              <a:t>: </a:t>
            </a:r>
            <a:r>
              <a:rPr lang="en-US" sz="1600" b="1" dirty="0">
                <a:solidFill>
                  <a:srgbClr val="FF0000"/>
                </a:solidFill>
              </a:rPr>
              <a:t>XRD</a:t>
            </a:r>
            <a:r>
              <a:rPr lang="en-US" sz="1600" dirty="0"/>
              <a:t> and </a:t>
            </a:r>
            <a:r>
              <a:rPr lang="en-US" sz="1600" b="1" dirty="0">
                <a:solidFill>
                  <a:srgbClr val="FF0000"/>
                </a:solidFill>
              </a:rPr>
              <a:t>mechanical testing </a:t>
            </a:r>
            <a:r>
              <a:rPr lang="en-US" sz="1600" dirty="0"/>
              <a:t>of different B and W layers – produced by DIFFER, coordination</a:t>
            </a:r>
            <a:endParaRPr lang="fi-FI" sz="1600" dirty="0"/>
          </a:p>
        </p:txBody>
      </p:sp>
    </p:spTree>
    <p:extLst>
      <p:ext uri="{BB962C8B-B14F-4D97-AF65-F5344CB8AC3E}">
        <p14:creationId xmlns:p14="http://schemas.microsoft.com/office/powerpoint/2010/main" val="348874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03045A-B83D-7C49-F6D0-2BA2429A3D1F}"/>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0D7B15A1-CCC1-6433-6B8F-A3522214903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22</a:t>
            </a:fld>
            <a:endParaRPr lang="en-GB">
              <a:solidFill>
                <a:prstClr val="white"/>
              </a:solidFill>
            </a:endParaRPr>
          </a:p>
        </p:txBody>
      </p:sp>
      <p:sp>
        <p:nvSpPr>
          <p:cNvPr id="5" name="Titre 1">
            <a:extLst>
              <a:ext uri="{FF2B5EF4-FFF2-40B4-BE49-F238E27FC236}">
                <a16:creationId xmlns:a16="http://schemas.microsoft.com/office/drawing/2014/main" id="{A68E2E7E-7DE1-0217-F6B2-DC681E756730}"/>
              </a:ext>
            </a:extLst>
          </p:cNvPr>
          <p:cNvSpPr>
            <a:spLocks noGrp="1"/>
          </p:cNvSpPr>
          <p:nvPr>
            <p:ph type="title"/>
          </p:nvPr>
        </p:nvSpPr>
        <p:spPr>
          <a:xfrm>
            <a:off x="982663" y="192088"/>
            <a:ext cx="9451975" cy="457200"/>
          </a:xfrm>
        </p:spPr>
        <p:txBody>
          <a:bodyPr/>
          <a:lstStyle/>
          <a:p>
            <a:r>
              <a:rPr lang="fr-FR" dirty="0"/>
              <a:t>SP B.5 </a:t>
            </a:r>
            <a:r>
              <a:rPr lang="fr-FR" dirty="0" err="1"/>
              <a:t>deliverables</a:t>
            </a:r>
            <a:r>
              <a:rPr lang="fr-FR" dirty="0"/>
              <a:t> 2025</a:t>
            </a:r>
          </a:p>
        </p:txBody>
      </p:sp>
      <p:graphicFrame>
        <p:nvGraphicFramePr>
          <p:cNvPr id="6" name="Tabelle 5">
            <a:extLst>
              <a:ext uri="{FF2B5EF4-FFF2-40B4-BE49-F238E27FC236}">
                <a16:creationId xmlns:a16="http://schemas.microsoft.com/office/drawing/2014/main" id="{6972DE5A-4B08-5430-6223-7812B6B62676}"/>
              </a:ext>
            </a:extLst>
          </p:cNvPr>
          <p:cNvGraphicFramePr>
            <a:graphicFrameLocks noGrp="1"/>
          </p:cNvGraphicFramePr>
          <p:nvPr>
            <p:extLst>
              <p:ext uri="{D42A27DB-BD31-4B8C-83A1-F6EECF244321}">
                <p14:modId xmlns:p14="http://schemas.microsoft.com/office/powerpoint/2010/main" val="3024351160"/>
              </p:ext>
            </p:extLst>
          </p:nvPr>
        </p:nvGraphicFramePr>
        <p:xfrm>
          <a:off x="251520" y="846200"/>
          <a:ext cx="11799803" cy="4994090"/>
        </p:xfrm>
        <a:graphic>
          <a:graphicData uri="http://schemas.openxmlformats.org/drawingml/2006/table">
            <a:tbl>
              <a:tblPr firstRow="1" firstCol="1" bandRow="1">
                <a:tableStyleId>{5C22544A-7EE6-4342-B048-85BDC9FD1C3A}</a:tableStyleId>
              </a:tblPr>
              <a:tblGrid>
                <a:gridCol w="1328866">
                  <a:extLst>
                    <a:ext uri="{9D8B030D-6E8A-4147-A177-3AD203B41FA5}">
                      <a16:colId xmlns:a16="http://schemas.microsoft.com/office/drawing/2014/main" val="531328472"/>
                    </a:ext>
                  </a:extLst>
                </a:gridCol>
                <a:gridCol w="2248849">
                  <a:extLst>
                    <a:ext uri="{9D8B030D-6E8A-4147-A177-3AD203B41FA5}">
                      <a16:colId xmlns:a16="http://schemas.microsoft.com/office/drawing/2014/main" val="1334987883"/>
                    </a:ext>
                  </a:extLst>
                </a:gridCol>
                <a:gridCol w="8222088">
                  <a:extLst>
                    <a:ext uri="{9D8B030D-6E8A-4147-A177-3AD203B41FA5}">
                      <a16:colId xmlns:a16="http://schemas.microsoft.com/office/drawing/2014/main" val="1851282849"/>
                    </a:ext>
                  </a:extLst>
                </a:gridCol>
              </a:tblGrid>
              <a:tr h="0">
                <a:tc>
                  <a:txBody>
                    <a:bodyPr/>
                    <a:lstStyle/>
                    <a:p>
                      <a:pPr marL="21590" algn="ctr">
                        <a:lnSpc>
                          <a:spcPct val="115000"/>
                        </a:lnSpc>
                        <a:spcAft>
                          <a:spcPts val="300"/>
                        </a:spcAft>
                      </a:pPr>
                      <a:r>
                        <a:rPr lang="de-DE" sz="1400" dirty="0" err="1">
                          <a:effectLst/>
                          <a:latin typeface="Calibri" panose="020F0502020204030204" pitchFamily="34" charset="0"/>
                          <a:ea typeface="+mn-ea"/>
                          <a:cs typeface="Times New Roman" panose="02020603050405020304" pitchFamily="18" charset="0"/>
                        </a:rPr>
                        <a:t>Activity</a:t>
                      </a:r>
                      <a:endParaRPr lang="de-DE" sz="14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400" dirty="0" err="1">
                          <a:effectLst/>
                        </a:rPr>
                        <a:t>Deliverable</a:t>
                      </a:r>
                      <a:r>
                        <a:rPr lang="de-DE" sz="1400" dirty="0">
                          <a:effectLst/>
                        </a:rPr>
                        <a:t> ID(s)</a:t>
                      </a:r>
                      <a:endParaRPr lang="de-DE" sz="14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400" spc="-15" dirty="0">
                          <a:effectLst/>
                        </a:rPr>
                        <a:t>Title</a:t>
                      </a:r>
                      <a:endParaRPr lang="de-DE" sz="140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0">
                <a:tc>
                  <a:txBody>
                    <a:bodyPr/>
                    <a:lstStyle/>
                    <a:p>
                      <a:pPr marL="21590" algn="ctr">
                        <a:lnSpc>
                          <a:spcPct val="115000"/>
                        </a:lnSpc>
                        <a:spcAft>
                          <a:spcPts val="300"/>
                        </a:spcAft>
                      </a:pPr>
                      <a:r>
                        <a:rPr lang="de-DE" sz="1400" dirty="0">
                          <a:effectLst/>
                          <a:latin typeface="Calibri" panose="020F0502020204030204" pitchFamily="34" charset="0"/>
                          <a:ea typeface="+mn-ea"/>
                          <a:cs typeface="Times New Roman" panose="02020603050405020304" pitchFamily="18" charset="0"/>
                        </a:rPr>
                        <a:t>SP B.5</a:t>
                      </a:r>
                    </a:p>
                  </a:txBody>
                  <a:tcPr marL="68580" marR="68580" marT="0" marB="0">
                    <a:solidFill>
                      <a:schemeClr val="accent5">
                        <a:lumMod val="60000"/>
                        <a:lumOff val="40000"/>
                      </a:schemeClr>
                    </a:solidFill>
                  </a:tcPr>
                </a:tc>
                <a:tc>
                  <a:txBody>
                    <a:bodyPr/>
                    <a:lstStyle/>
                    <a:p>
                      <a:pPr marL="21590" algn="ctr" defTabSz="914400" rtl="0" eaLnBrk="1" latinLnBrk="0" hangingPunct="1">
                        <a:lnSpc>
                          <a:spcPct val="115000"/>
                        </a:lnSpc>
                        <a:spcAft>
                          <a:spcPts val="0"/>
                        </a:spcAft>
                      </a:pPr>
                      <a:r>
                        <a:rPr lang="de-DE" sz="1400" kern="1200" dirty="0">
                          <a:solidFill>
                            <a:schemeClr val="dk1"/>
                          </a:solidFill>
                          <a:effectLst/>
                          <a:latin typeface="+mn-lt"/>
                          <a:ea typeface="+mn-ea"/>
                          <a:cs typeface="+mn-cs"/>
                        </a:rPr>
                        <a:t>D001</a:t>
                      </a:r>
                    </a:p>
                    <a:p>
                      <a:pPr marL="21590" algn="ctr" defTabSz="914400" rtl="0" eaLnBrk="1" latinLnBrk="0" hangingPunct="1">
                        <a:lnSpc>
                          <a:spcPct val="115000"/>
                        </a:lnSpc>
                        <a:spcAft>
                          <a:spcPts val="0"/>
                        </a:spcAft>
                      </a:pPr>
                      <a:r>
                        <a:rPr lang="de-DE" sz="1400" kern="1200" dirty="0">
                          <a:solidFill>
                            <a:srgbClr val="C00000"/>
                          </a:solidFill>
                          <a:effectLst/>
                          <a:latin typeface="+mn-lt"/>
                          <a:ea typeface="+mn-ea"/>
                          <a:cs typeface="+mn-cs"/>
                        </a:rPr>
                        <a:t>1.5 PM</a:t>
                      </a:r>
                    </a:p>
                  </a:txBody>
                  <a:tcPr marL="68580" marR="68580" marT="0" marB="0">
                    <a:solidFill>
                      <a:schemeClr val="accent5">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Database of the characteristics of produced W dust particles in the presence of different gas mixtures and comparison with data from tokamaks (IAP)</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392664685"/>
                  </a:ext>
                </a:extLst>
              </a:tr>
              <a:tr h="0">
                <a:tc>
                  <a:txBody>
                    <a:bodyPr/>
                    <a:lstStyle/>
                    <a:p>
                      <a:pPr marL="21590" algn="ctr">
                        <a:lnSpc>
                          <a:spcPct val="115000"/>
                        </a:lnSpc>
                        <a:spcAft>
                          <a:spcPts val="300"/>
                        </a:spcAft>
                      </a:pPr>
                      <a:r>
                        <a:rPr lang="de-DE" sz="1400" dirty="0">
                          <a:effectLst/>
                          <a:latin typeface="Calibri" panose="020F0502020204030204" pitchFamily="34" charset="0"/>
                          <a:ea typeface="+mn-ea"/>
                          <a:cs typeface="Times New Roman" panose="02020603050405020304" pitchFamily="18" charset="0"/>
                        </a:rPr>
                        <a:t>SP B.5</a:t>
                      </a:r>
                    </a:p>
                  </a:txBody>
                  <a:tcPr marL="68580" marR="68580" marT="0" marB="0">
                    <a:solidFill>
                      <a:schemeClr val="accent5">
                        <a:lumMod val="60000"/>
                        <a:lumOff val="40000"/>
                      </a:schemeClr>
                    </a:solidFill>
                  </a:tcPr>
                </a:tc>
                <a:tc>
                  <a:txBody>
                    <a:bodyPr/>
                    <a:lstStyle/>
                    <a:p>
                      <a:pPr marL="21590" algn="ctr" defTabSz="914400" rtl="0" eaLnBrk="1" latinLnBrk="0" hangingPunct="1">
                        <a:lnSpc>
                          <a:spcPct val="115000"/>
                        </a:lnSpc>
                        <a:spcAft>
                          <a:spcPts val="0"/>
                        </a:spcAft>
                      </a:pPr>
                      <a:r>
                        <a:rPr lang="de-DE" sz="1400" kern="1200" dirty="0">
                          <a:solidFill>
                            <a:schemeClr val="dk1"/>
                          </a:solidFill>
                          <a:effectLst/>
                          <a:latin typeface="+mn-lt"/>
                          <a:ea typeface="+mn-ea"/>
                          <a:cs typeface="+mn-cs"/>
                        </a:rPr>
                        <a:t>D002</a:t>
                      </a:r>
                    </a:p>
                    <a:p>
                      <a:pPr marL="21590" algn="ctr" defTabSz="914400" rtl="0" eaLnBrk="1" latinLnBrk="0" hangingPunct="1">
                        <a:lnSpc>
                          <a:spcPct val="115000"/>
                        </a:lnSpc>
                        <a:spcAft>
                          <a:spcPts val="0"/>
                        </a:spcAft>
                      </a:pPr>
                      <a:r>
                        <a:rPr lang="de-DE" sz="1400" kern="1200" dirty="0">
                          <a:solidFill>
                            <a:srgbClr val="C00000"/>
                          </a:solidFill>
                          <a:effectLst/>
                          <a:latin typeface="+mn-lt"/>
                          <a:ea typeface="+mn-ea"/>
                          <a:cs typeface="+mn-cs"/>
                        </a:rPr>
                        <a:t>1.5 PM</a:t>
                      </a:r>
                    </a:p>
                  </a:txBody>
                  <a:tcPr marL="68580" marR="68580" marT="0" marB="0">
                    <a:solidFill>
                      <a:schemeClr val="accent5">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Database of the characteristics of produced B dust particles in the presence of different gas mixtures and comparison with data from tokamaks (IAP)</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558489909"/>
                  </a:ext>
                </a:extLst>
              </a:tr>
              <a:tr h="0">
                <a:tc>
                  <a:txBody>
                    <a:bodyPr/>
                    <a:lstStyle/>
                    <a:p>
                      <a:pPr marL="21590" algn="ctr">
                        <a:lnSpc>
                          <a:spcPct val="115000"/>
                        </a:lnSpc>
                        <a:spcAft>
                          <a:spcPts val="300"/>
                        </a:spcAft>
                      </a:pPr>
                      <a:r>
                        <a:rPr lang="de-DE" sz="1400" dirty="0">
                          <a:effectLst/>
                          <a:latin typeface="Calibri" panose="020F0502020204030204" pitchFamily="34" charset="0"/>
                          <a:ea typeface="+mn-ea"/>
                          <a:cs typeface="Times New Roman" panose="02020603050405020304" pitchFamily="18" charset="0"/>
                        </a:rPr>
                        <a:t>SP B.5</a:t>
                      </a:r>
                    </a:p>
                  </a:txBody>
                  <a:tcPr marL="68580" marR="68580" marT="0" marB="0">
                    <a:solidFill>
                      <a:schemeClr val="accent5">
                        <a:lumMod val="60000"/>
                        <a:lumOff val="40000"/>
                      </a:schemeClr>
                    </a:solidFill>
                  </a:tcPr>
                </a:tc>
                <a:tc>
                  <a:txBody>
                    <a:bodyPr/>
                    <a:lstStyle/>
                    <a:p>
                      <a:pPr marL="21590" algn="ctr" defTabSz="914400" rtl="0" eaLnBrk="1" latinLnBrk="0" hangingPunct="1">
                        <a:lnSpc>
                          <a:spcPct val="115000"/>
                        </a:lnSpc>
                        <a:spcAft>
                          <a:spcPts val="0"/>
                        </a:spcAft>
                      </a:pPr>
                      <a:r>
                        <a:rPr lang="de-DE" sz="1400" kern="1200" dirty="0">
                          <a:solidFill>
                            <a:schemeClr val="dk1"/>
                          </a:solidFill>
                          <a:effectLst/>
                          <a:latin typeface="+mn-lt"/>
                          <a:ea typeface="+mn-ea"/>
                          <a:cs typeface="+mn-cs"/>
                        </a:rPr>
                        <a:t>D003</a:t>
                      </a:r>
                    </a:p>
                    <a:p>
                      <a:pPr marL="21590" algn="ctr" defTabSz="914400" rtl="0" eaLnBrk="1" latinLnBrk="0" hangingPunct="1">
                        <a:lnSpc>
                          <a:spcPct val="115000"/>
                        </a:lnSpc>
                        <a:spcAft>
                          <a:spcPts val="0"/>
                        </a:spcAft>
                      </a:pPr>
                      <a:r>
                        <a:rPr lang="de-DE" sz="1400" kern="1200" dirty="0">
                          <a:solidFill>
                            <a:srgbClr val="C00000"/>
                          </a:solidFill>
                          <a:effectLst/>
                          <a:latin typeface="+mn-lt"/>
                          <a:ea typeface="+mn-ea"/>
                          <a:cs typeface="+mn-cs"/>
                        </a:rPr>
                        <a:t>2 PM</a:t>
                      </a:r>
                    </a:p>
                  </a:txBody>
                  <a:tcPr marL="68580" marR="68580" marT="0" marB="0">
                    <a:solidFill>
                      <a:schemeClr val="accent5">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Surface analyses of dust generated on AUG, WEST, and W7-X and comparison to the data originating from laboratory experiments (MPG)</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3978565712"/>
                  </a:ext>
                </a:extLst>
              </a:tr>
              <a:tr h="48841">
                <a:tc>
                  <a:txBody>
                    <a:bodyPr/>
                    <a:lstStyle/>
                    <a:p>
                      <a:pPr marL="21590" algn="ctr">
                        <a:lnSpc>
                          <a:spcPct val="115000"/>
                        </a:lnSpc>
                        <a:spcAft>
                          <a:spcPts val="300"/>
                        </a:spcAft>
                      </a:pPr>
                      <a:r>
                        <a:rPr lang="de-DE" sz="1400" dirty="0">
                          <a:effectLst/>
                          <a:latin typeface="Calibri" panose="020F0502020204030204" pitchFamily="34" charset="0"/>
                          <a:ea typeface="+mn-ea"/>
                          <a:cs typeface="Times New Roman" panose="02020603050405020304" pitchFamily="18" charset="0"/>
                        </a:rPr>
                        <a:t>SP B.5</a:t>
                      </a:r>
                    </a:p>
                  </a:txBody>
                  <a:tcPr marL="68580" marR="68580" marT="0" marB="0">
                    <a:solidFill>
                      <a:schemeClr val="accent5">
                        <a:lumMod val="60000"/>
                        <a:lumOff val="40000"/>
                      </a:schemeClr>
                    </a:solidFill>
                  </a:tcPr>
                </a:tc>
                <a:tc>
                  <a:txBody>
                    <a:bodyPr/>
                    <a:lstStyle/>
                    <a:p>
                      <a:pPr marL="21590" algn="ctr" defTabSz="914400" rtl="0" eaLnBrk="1" latinLnBrk="0" hangingPunct="1">
                        <a:lnSpc>
                          <a:spcPct val="115000"/>
                        </a:lnSpc>
                        <a:spcAft>
                          <a:spcPts val="0"/>
                        </a:spcAft>
                      </a:pPr>
                      <a:r>
                        <a:rPr lang="de-DE" sz="1400" kern="1200" dirty="0">
                          <a:solidFill>
                            <a:schemeClr val="dk1"/>
                          </a:solidFill>
                          <a:effectLst/>
                          <a:latin typeface="+mn-lt"/>
                          <a:ea typeface="+mn-ea"/>
                          <a:cs typeface="+mn-cs"/>
                        </a:rPr>
                        <a:t>D004</a:t>
                      </a:r>
                    </a:p>
                    <a:p>
                      <a:pPr marL="21590" algn="ctr" defTabSz="914400" rtl="0" eaLnBrk="1" latinLnBrk="0" hangingPunct="1">
                        <a:lnSpc>
                          <a:spcPct val="115000"/>
                        </a:lnSpc>
                        <a:spcAft>
                          <a:spcPts val="0"/>
                        </a:spcAft>
                      </a:pPr>
                      <a:r>
                        <a:rPr lang="de-DE" sz="1400" kern="1200" dirty="0">
                          <a:solidFill>
                            <a:srgbClr val="C00000"/>
                          </a:solidFill>
                          <a:effectLst/>
                          <a:latin typeface="+mn-lt"/>
                          <a:ea typeface="+mn-ea"/>
                          <a:cs typeface="+mn-cs"/>
                        </a:rPr>
                        <a:t>2 PM</a:t>
                      </a:r>
                    </a:p>
                  </a:txBody>
                  <a:tcPr marL="68580" marR="68580" marT="0" marB="0">
                    <a:solidFill>
                      <a:schemeClr val="accent5">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Report on surface properties of boron dust on plasma-facing components and assessment for heat balance for boron powder injected into AUG plasmas (VR)</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2915481941"/>
                  </a:ext>
                </a:extLst>
              </a:tr>
              <a:tr h="48841">
                <a:tc>
                  <a:txBody>
                    <a:bodyPr/>
                    <a:lstStyle/>
                    <a:p>
                      <a:pPr marL="21590" algn="ctr">
                        <a:lnSpc>
                          <a:spcPct val="115000"/>
                        </a:lnSpc>
                        <a:spcAft>
                          <a:spcPts val="300"/>
                        </a:spcAft>
                      </a:pPr>
                      <a:r>
                        <a:rPr lang="de-DE" sz="1400" dirty="0">
                          <a:effectLst/>
                          <a:latin typeface="Calibri" panose="020F0502020204030204" pitchFamily="34" charset="0"/>
                          <a:ea typeface="+mn-ea"/>
                          <a:cs typeface="Times New Roman" panose="02020603050405020304" pitchFamily="18" charset="0"/>
                        </a:rPr>
                        <a:t>SP B.5</a:t>
                      </a:r>
                    </a:p>
                  </a:txBody>
                  <a:tcPr marL="68580" marR="68580" marT="0" marB="0">
                    <a:solidFill>
                      <a:schemeClr val="accent5">
                        <a:lumMod val="60000"/>
                        <a:lumOff val="40000"/>
                      </a:schemeClr>
                    </a:solidFill>
                  </a:tcPr>
                </a:tc>
                <a:tc>
                  <a:txBody>
                    <a:bodyPr/>
                    <a:lstStyle/>
                    <a:p>
                      <a:pPr marL="21590" algn="ctr" defTabSz="914400" rtl="0" eaLnBrk="1" latinLnBrk="0" hangingPunct="1">
                        <a:lnSpc>
                          <a:spcPct val="115000"/>
                        </a:lnSpc>
                        <a:spcAft>
                          <a:spcPts val="0"/>
                        </a:spcAft>
                      </a:pPr>
                      <a:r>
                        <a:rPr lang="de-DE" sz="1400" kern="1200" dirty="0">
                          <a:solidFill>
                            <a:schemeClr val="dk1"/>
                          </a:solidFill>
                          <a:effectLst/>
                          <a:latin typeface="+mn-lt"/>
                          <a:ea typeface="+mn-ea"/>
                          <a:cs typeface="+mn-cs"/>
                        </a:rPr>
                        <a:t>D005</a:t>
                      </a:r>
                    </a:p>
                    <a:p>
                      <a:pPr marL="21590" algn="ctr" defTabSz="914400" rtl="0" eaLnBrk="1" latinLnBrk="0" hangingPunct="1">
                        <a:lnSpc>
                          <a:spcPct val="115000"/>
                        </a:lnSpc>
                        <a:spcAft>
                          <a:spcPts val="0"/>
                        </a:spcAft>
                      </a:pPr>
                      <a:r>
                        <a:rPr lang="de-DE" sz="1400" kern="1200" dirty="0">
                          <a:solidFill>
                            <a:srgbClr val="C00000"/>
                          </a:solidFill>
                          <a:effectLst/>
                          <a:latin typeface="+mn-lt"/>
                          <a:ea typeface="+mn-ea"/>
                          <a:cs typeface="+mn-cs"/>
                        </a:rPr>
                        <a:t>4 PM</a:t>
                      </a:r>
                    </a:p>
                  </a:txBody>
                  <a:tcPr marL="68580" marR="68580" marT="0" marB="0">
                    <a:solidFill>
                      <a:schemeClr val="accent5">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4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Ion-beam analyses of dust samples originating from AUG, WEST, and W7-X (RBI)</a:t>
                      </a:r>
                      <a:endParaRPr lang="fi-FI"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rgbClr val="93CDDD"/>
                    </a:solidFill>
                  </a:tcPr>
                </a:tc>
                <a:extLst>
                  <a:ext uri="{0D108BD9-81ED-4DB2-BD59-A6C34878D82A}">
                    <a16:rowId xmlns:a16="http://schemas.microsoft.com/office/drawing/2014/main" val="1234563012"/>
                  </a:ext>
                </a:extLst>
              </a:tr>
              <a:tr h="0">
                <a:tc>
                  <a:txBody>
                    <a:bodyPr/>
                    <a:lstStyle/>
                    <a:p>
                      <a:pPr marL="21590" algn="ctr">
                        <a:lnSpc>
                          <a:spcPct val="115000"/>
                        </a:lnSpc>
                        <a:spcAft>
                          <a:spcPts val="300"/>
                        </a:spcAft>
                      </a:pPr>
                      <a:r>
                        <a:rPr lang="de-DE" sz="1400" dirty="0">
                          <a:effectLst/>
                          <a:latin typeface="Calibri" panose="020F0502020204030204" pitchFamily="34" charset="0"/>
                          <a:ea typeface="+mn-ea"/>
                          <a:cs typeface="Times New Roman" panose="02020603050405020304" pitchFamily="18" charset="0"/>
                        </a:rPr>
                        <a:t>SP B.5</a:t>
                      </a:r>
                    </a:p>
                  </a:txBody>
                  <a:tcPr marL="68580" marR="68580" marT="0" marB="0">
                    <a:solidFill>
                      <a:srgbClr val="93CDDD"/>
                    </a:solidFill>
                  </a:tcPr>
                </a:tc>
                <a:tc>
                  <a:txBody>
                    <a:bodyPr/>
                    <a:lstStyle/>
                    <a:p>
                      <a:pPr marL="21590" algn="ctr" defTabSz="914400" rtl="0" eaLnBrk="1" latinLnBrk="0" hangingPunct="1">
                        <a:lnSpc>
                          <a:spcPct val="115000"/>
                        </a:lnSpc>
                        <a:spcAft>
                          <a:spcPts val="0"/>
                        </a:spcAft>
                      </a:pPr>
                      <a:r>
                        <a:rPr lang="de-DE" sz="1400" kern="1200" dirty="0">
                          <a:solidFill>
                            <a:schemeClr val="dk1"/>
                          </a:solidFill>
                          <a:effectLst/>
                          <a:latin typeface="+mn-lt"/>
                          <a:ea typeface="+mn-ea"/>
                          <a:cs typeface="+mn-cs"/>
                        </a:rPr>
                        <a:t>D006</a:t>
                      </a:r>
                    </a:p>
                    <a:p>
                      <a:pPr marL="21590" algn="ctr" defTabSz="914400" rtl="0" eaLnBrk="1" latinLnBrk="0" hangingPunct="1">
                        <a:lnSpc>
                          <a:spcPct val="115000"/>
                        </a:lnSpc>
                        <a:spcAft>
                          <a:spcPts val="0"/>
                        </a:spcAft>
                      </a:pPr>
                      <a:r>
                        <a:rPr lang="de-DE" sz="1400" kern="1200" dirty="0">
                          <a:solidFill>
                            <a:srgbClr val="C00000"/>
                          </a:solidFill>
                          <a:effectLst/>
                          <a:latin typeface="+mn-lt"/>
                          <a:ea typeface="+mn-ea"/>
                          <a:cs typeface="+mn-cs"/>
                        </a:rPr>
                        <a:t>2 PM</a:t>
                      </a:r>
                    </a:p>
                  </a:txBody>
                  <a:tcPr marL="68580" marR="68580" marT="0" marB="0">
                    <a:solidFill>
                      <a:srgbClr val="93CDDD"/>
                    </a:solidFill>
                  </a:tcPr>
                </a:tc>
                <a:tc>
                  <a:txBody>
                    <a:bodyPr/>
                    <a:lstStyle/>
                    <a:p>
                      <a:pPr>
                        <a:lnSpc>
                          <a:spcPct val="115000"/>
                        </a:lnSpc>
                        <a:spcBef>
                          <a:spcPts val="240"/>
                        </a:spcBef>
                        <a:spcAft>
                          <a:spcPts val="240"/>
                        </a:spcAft>
                        <a:tabLst>
                          <a:tab pos="-914400" algn="l"/>
                          <a:tab pos="228600" algn="l"/>
                        </a:tabLst>
                      </a:pPr>
                      <a:r>
                        <a:rPr lang="pl-PL" sz="14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Microscopy and LIBS analyses of dust samples originating from AUG, WEST, and W7-X (FZJ)</a:t>
                      </a:r>
                      <a:endParaRPr lang="fi-FI"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rgbClr val="93CDDD"/>
                    </a:solidFill>
                  </a:tcPr>
                </a:tc>
                <a:extLst>
                  <a:ext uri="{0D108BD9-81ED-4DB2-BD59-A6C34878D82A}">
                    <a16:rowId xmlns:a16="http://schemas.microsoft.com/office/drawing/2014/main" val="4127906237"/>
                  </a:ext>
                </a:extLst>
              </a:tr>
              <a:tr h="0">
                <a:tc>
                  <a:txBody>
                    <a:bodyPr/>
                    <a:lstStyle/>
                    <a:p>
                      <a:pPr marL="21590" algn="ctr">
                        <a:lnSpc>
                          <a:spcPct val="115000"/>
                        </a:lnSpc>
                        <a:spcAft>
                          <a:spcPts val="300"/>
                        </a:spcAft>
                      </a:pPr>
                      <a:r>
                        <a:rPr lang="de-DE" sz="1400" dirty="0">
                          <a:effectLst/>
                          <a:latin typeface="Calibri" panose="020F0502020204030204" pitchFamily="34" charset="0"/>
                          <a:ea typeface="+mn-ea"/>
                          <a:cs typeface="Times New Roman" panose="02020603050405020304" pitchFamily="18" charset="0"/>
                        </a:rPr>
                        <a:t>SP B.5</a:t>
                      </a:r>
                    </a:p>
                  </a:txBody>
                  <a:tcPr marL="68580" marR="68580" marT="0" marB="0">
                    <a:solidFill>
                      <a:srgbClr val="93CDDD"/>
                    </a:solidFill>
                  </a:tcPr>
                </a:tc>
                <a:tc>
                  <a:txBody>
                    <a:bodyPr/>
                    <a:lstStyle/>
                    <a:p>
                      <a:pPr marL="21590" algn="ctr" defTabSz="914400" rtl="0" eaLnBrk="1" latinLnBrk="0" hangingPunct="1">
                        <a:lnSpc>
                          <a:spcPct val="115000"/>
                        </a:lnSpc>
                        <a:spcAft>
                          <a:spcPts val="0"/>
                        </a:spcAft>
                      </a:pPr>
                      <a:r>
                        <a:rPr lang="de-DE" sz="1400" kern="1200" dirty="0">
                          <a:solidFill>
                            <a:schemeClr val="tx1"/>
                          </a:solidFill>
                          <a:effectLst/>
                          <a:latin typeface="+mn-lt"/>
                          <a:ea typeface="+mn-ea"/>
                          <a:cs typeface="+mn-cs"/>
                        </a:rPr>
                        <a:t>D007</a:t>
                      </a:r>
                    </a:p>
                    <a:p>
                      <a:pPr marL="21590" algn="ctr" defTabSz="914400" rtl="0" eaLnBrk="1" latinLnBrk="0" hangingPunct="1">
                        <a:lnSpc>
                          <a:spcPct val="115000"/>
                        </a:lnSpc>
                        <a:spcAft>
                          <a:spcPts val="0"/>
                        </a:spcAft>
                      </a:pPr>
                      <a:r>
                        <a:rPr lang="de-DE" sz="1400" kern="1200" dirty="0">
                          <a:solidFill>
                            <a:srgbClr val="C00000"/>
                          </a:solidFill>
                          <a:effectLst/>
                          <a:latin typeface="+mn-lt"/>
                          <a:ea typeface="+mn-ea"/>
                          <a:cs typeface="+mn-cs"/>
                        </a:rPr>
                        <a:t>4 PM</a:t>
                      </a:r>
                    </a:p>
                  </a:txBody>
                  <a:tcPr marL="68580" marR="68580" marT="0" marB="0">
                    <a:solidFill>
                      <a:srgbClr val="93CDDD"/>
                    </a:solidFill>
                  </a:tcPr>
                </a:tc>
                <a:tc>
                  <a:txBody>
                    <a:bodyPr/>
                    <a:lstStyle/>
                    <a:p>
                      <a:pPr>
                        <a:lnSpc>
                          <a:spcPct val="115000"/>
                        </a:lnSpc>
                        <a:spcBef>
                          <a:spcPts val="240"/>
                        </a:spcBef>
                        <a:spcAft>
                          <a:spcPts val="240"/>
                        </a:spcAft>
                        <a:tabLst>
                          <a:tab pos="-914400" algn="l"/>
                          <a:tab pos="228600" algn="l"/>
                        </a:tabLst>
                      </a:pPr>
                      <a:r>
                        <a:rPr lang="pl-PL" sz="14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Ion-beam analyses of B dust originating from AUG, WEST, and W7-X (VR)</a:t>
                      </a:r>
                      <a:endParaRPr lang="fi-FI"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rgbClr val="93CDDD"/>
                    </a:solidFill>
                  </a:tcPr>
                </a:tc>
                <a:extLst>
                  <a:ext uri="{0D108BD9-81ED-4DB2-BD59-A6C34878D82A}">
                    <a16:rowId xmlns:a16="http://schemas.microsoft.com/office/drawing/2014/main" val="4027925098"/>
                  </a:ext>
                </a:extLst>
              </a:tr>
              <a:tr h="0">
                <a:tc>
                  <a:txBody>
                    <a:bodyPr/>
                    <a:lstStyle/>
                    <a:p>
                      <a:pPr marL="21590" algn="ctr">
                        <a:lnSpc>
                          <a:spcPct val="115000"/>
                        </a:lnSpc>
                        <a:spcAft>
                          <a:spcPts val="300"/>
                        </a:spcAft>
                      </a:pPr>
                      <a:r>
                        <a:rPr lang="de-DE" sz="1400" dirty="0">
                          <a:effectLst/>
                          <a:latin typeface="Calibri" panose="020F0502020204030204" pitchFamily="34" charset="0"/>
                          <a:ea typeface="+mn-ea"/>
                          <a:cs typeface="Times New Roman" panose="02020603050405020304" pitchFamily="18" charset="0"/>
                        </a:rPr>
                        <a:t>SP B.5</a:t>
                      </a:r>
                    </a:p>
                  </a:txBody>
                  <a:tcPr marL="68580" marR="68580" marT="0" marB="0">
                    <a:solidFill>
                      <a:srgbClr val="93CDDD"/>
                    </a:solidFill>
                  </a:tcPr>
                </a:tc>
                <a:tc>
                  <a:txBody>
                    <a:bodyPr/>
                    <a:lstStyle/>
                    <a:p>
                      <a:pPr marL="21590" algn="ctr" defTabSz="914400" rtl="0" eaLnBrk="1" latinLnBrk="0" hangingPunct="1">
                        <a:lnSpc>
                          <a:spcPct val="115000"/>
                        </a:lnSpc>
                        <a:spcAft>
                          <a:spcPts val="0"/>
                        </a:spcAft>
                      </a:pPr>
                      <a:r>
                        <a:rPr lang="de-DE" sz="1400" kern="1200" dirty="0">
                          <a:solidFill>
                            <a:schemeClr val="dk1"/>
                          </a:solidFill>
                          <a:effectLst/>
                          <a:latin typeface="+mn-lt"/>
                          <a:ea typeface="+mn-ea"/>
                          <a:cs typeface="+mn-cs"/>
                        </a:rPr>
                        <a:t>D008</a:t>
                      </a:r>
                    </a:p>
                    <a:p>
                      <a:pPr marL="21590" algn="ctr" defTabSz="914400" rtl="0" eaLnBrk="1" latinLnBrk="0" hangingPunct="1">
                        <a:lnSpc>
                          <a:spcPct val="115000"/>
                        </a:lnSpc>
                        <a:spcAft>
                          <a:spcPts val="0"/>
                        </a:spcAft>
                      </a:pPr>
                      <a:r>
                        <a:rPr lang="de-DE" sz="1400" kern="1200" dirty="0">
                          <a:solidFill>
                            <a:srgbClr val="C00000"/>
                          </a:solidFill>
                          <a:effectLst/>
                          <a:latin typeface="+mn-lt"/>
                          <a:ea typeface="+mn-ea"/>
                          <a:cs typeface="+mn-cs"/>
                        </a:rPr>
                        <a:t>4 PM</a:t>
                      </a:r>
                    </a:p>
                  </a:txBody>
                  <a:tcPr marL="68580" marR="68580" marT="0" marB="0">
                    <a:solidFill>
                      <a:srgbClr val="93CDDD"/>
                    </a:solidFill>
                  </a:tcPr>
                </a:tc>
                <a:tc>
                  <a:txBody>
                    <a:bodyPr/>
                    <a:lstStyle/>
                    <a:p>
                      <a:pPr>
                        <a:lnSpc>
                          <a:spcPct val="115000"/>
                        </a:lnSpc>
                        <a:spcBef>
                          <a:spcPts val="240"/>
                        </a:spcBef>
                        <a:spcAft>
                          <a:spcPts val="240"/>
                        </a:spcAft>
                        <a:tabLst>
                          <a:tab pos="-914400" algn="l"/>
                          <a:tab pos="228600" algn="l"/>
                        </a:tabLst>
                      </a:pPr>
                      <a:r>
                        <a:rPr lang="pl-PL" sz="14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Microscopy analyses of B dust originating from WEST and W7-X (IPPLM)</a:t>
                      </a:r>
                      <a:endParaRPr lang="fi-FI"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rgbClr val="93CDDD"/>
                    </a:solidFill>
                  </a:tcPr>
                </a:tc>
                <a:extLst>
                  <a:ext uri="{0D108BD9-81ED-4DB2-BD59-A6C34878D82A}">
                    <a16:rowId xmlns:a16="http://schemas.microsoft.com/office/drawing/2014/main" val="1545367794"/>
                  </a:ext>
                </a:extLst>
              </a:tr>
              <a:tr h="0">
                <a:tc>
                  <a:txBody>
                    <a:bodyPr/>
                    <a:lstStyle/>
                    <a:p>
                      <a:pPr marL="21590" algn="ctr">
                        <a:lnSpc>
                          <a:spcPct val="115000"/>
                        </a:lnSpc>
                        <a:spcAft>
                          <a:spcPts val="300"/>
                        </a:spcAft>
                      </a:pPr>
                      <a:r>
                        <a:rPr lang="de-DE" sz="1400" dirty="0">
                          <a:effectLst/>
                          <a:latin typeface="Calibri" panose="020F0502020204030204" pitchFamily="34" charset="0"/>
                          <a:ea typeface="+mn-ea"/>
                          <a:cs typeface="Times New Roman" panose="02020603050405020304" pitchFamily="18" charset="0"/>
                        </a:rPr>
                        <a:t>SP B.5</a:t>
                      </a:r>
                    </a:p>
                  </a:txBody>
                  <a:tcPr marL="68580" marR="68580" marT="0" marB="0">
                    <a:solidFill>
                      <a:srgbClr val="93CDDD"/>
                    </a:solidFill>
                  </a:tcPr>
                </a:tc>
                <a:tc>
                  <a:txBody>
                    <a:bodyPr/>
                    <a:lstStyle/>
                    <a:p>
                      <a:pPr marL="21590" algn="ctr" defTabSz="914400" rtl="0" eaLnBrk="1" latinLnBrk="0" hangingPunct="1">
                        <a:lnSpc>
                          <a:spcPct val="115000"/>
                        </a:lnSpc>
                        <a:spcAft>
                          <a:spcPts val="0"/>
                        </a:spcAft>
                      </a:pPr>
                      <a:r>
                        <a:rPr lang="de-DE" sz="1400" kern="1200" dirty="0">
                          <a:solidFill>
                            <a:schemeClr val="dk1"/>
                          </a:solidFill>
                          <a:effectLst/>
                          <a:latin typeface="+mn-lt"/>
                          <a:ea typeface="+mn-ea"/>
                          <a:cs typeface="+mn-cs"/>
                        </a:rPr>
                        <a:t>D009</a:t>
                      </a:r>
                    </a:p>
                    <a:p>
                      <a:pPr marL="21590" algn="ctr" defTabSz="914400" rtl="0" eaLnBrk="1" latinLnBrk="0" hangingPunct="1">
                        <a:lnSpc>
                          <a:spcPct val="115000"/>
                        </a:lnSpc>
                        <a:spcAft>
                          <a:spcPts val="0"/>
                        </a:spcAft>
                      </a:pPr>
                      <a:r>
                        <a:rPr lang="de-DE" sz="1400" kern="1200" dirty="0">
                          <a:solidFill>
                            <a:srgbClr val="C00000"/>
                          </a:solidFill>
                          <a:effectLst/>
                          <a:latin typeface="+mn-lt"/>
                          <a:ea typeface="+mn-ea"/>
                          <a:cs typeface="+mn-cs"/>
                        </a:rPr>
                        <a:t>1 PM</a:t>
                      </a:r>
                    </a:p>
                  </a:txBody>
                  <a:tcPr marL="68580" marR="68580" marT="0" marB="0">
                    <a:solidFill>
                      <a:srgbClr val="93CDDD"/>
                    </a:solidFill>
                  </a:tcPr>
                </a:tc>
                <a:tc>
                  <a:txBody>
                    <a:bodyPr/>
                    <a:lstStyle/>
                    <a:p>
                      <a:pPr>
                        <a:lnSpc>
                          <a:spcPct val="115000"/>
                        </a:lnSpc>
                        <a:spcBef>
                          <a:spcPts val="240"/>
                        </a:spcBef>
                        <a:spcAft>
                          <a:spcPts val="240"/>
                        </a:spcAft>
                        <a:tabLst>
                          <a:tab pos="-914400" algn="l"/>
                          <a:tab pos="228600" algn="l"/>
                        </a:tabLst>
                      </a:pPr>
                      <a:r>
                        <a:rPr lang="pl-PL" sz="14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Report on the properties, composition, and amounts of dust produced on WEST during the Phase 1 operations (CEA)</a:t>
                      </a:r>
                      <a:endParaRPr lang="fi-FI"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rgbClr val="93CDDD"/>
                    </a:solidFill>
                  </a:tcPr>
                </a:tc>
                <a:extLst>
                  <a:ext uri="{0D108BD9-81ED-4DB2-BD59-A6C34878D82A}">
                    <a16:rowId xmlns:a16="http://schemas.microsoft.com/office/drawing/2014/main" val="1317633708"/>
                  </a:ext>
                </a:extLst>
              </a:tr>
              <a:tr h="0">
                <a:tc>
                  <a:txBody>
                    <a:bodyPr/>
                    <a:lstStyle/>
                    <a:p>
                      <a:pPr marL="21590" algn="ctr">
                        <a:lnSpc>
                          <a:spcPct val="115000"/>
                        </a:lnSpc>
                        <a:spcAft>
                          <a:spcPts val="300"/>
                        </a:spcAft>
                      </a:pPr>
                      <a:r>
                        <a:rPr lang="de-DE" sz="1400" dirty="0">
                          <a:effectLst/>
                          <a:latin typeface="Calibri" panose="020F0502020204030204" pitchFamily="34" charset="0"/>
                          <a:ea typeface="+mn-ea"/>
                          <a:cs typeface="Times New Roman" panose="02020603050405020304" pitchFamily="18" charset="0"/>
                        </a:rPr>
                        <a:t>SP B.5</a:t>
                      </a:r>
                    </a:p>
                  </a:txBody>
                  <a:tcPr marL="68580" marR="68580" marT="0" marB="0">
                    <a:solidFill>
                      <a:srgbClr val="00B0F0"/>
                    </a:solidFill>
                  </a:tcPr>
                </a:tc>
                <a:tc>
                  <a:txBody>
                    <a:bodyPr/>
                    <a:lstStyle/>
                    <a:p>
                      <a:pPr marL="21590" algn="ctr" defTabSz="914400" rtl="0" eaLnBrk="1" latinLnBrk="0" hangingPunct="1">
                        <a:lnSpc>
                          <a:spcPct val="115000"/>
                        </a:lnSpc>
                        <a:spcAft>
                          <a:spcPts val="0"/>
                        </a:spcAft>
                      </a:pPr>
                      <a:r>
                        <a:rPr lang="de-DE" sz="1400" kern="1200" dirty="0">
                          <a:solidFill>
                            <a:schemeClr val="dk1"/>
                          </a:solidFill>
                          <a:effectLst/>
                          <a:latin typeface="+mn-lt"/>
                          <a:ea typeface="+mn-ea"/>
                          <a:cs typeface="+mn-cs"/>
                        </a:rPr>
                        <a:t>D010</a:t>
                      </a:r>
                    </a:p>
                    <a:p>
                      <a:pPr marL="21590" algn="ctr" defTabSz="914400" rtl="0" eaLnBrk="1" latinLnBrk="0" hangingPunct="1">
                        <a:lnSpc>
                          <a:spcPct val="115000"/>
                        </a:lnSpc>
                        <a:spcAft>
                          <a:spcPts val="0"/>
                        </a:spcAft>
                      </a:pPr>
                      <a:r>
                        <a:rPr lang="de-DE" sz="1400" kern="1200" dirty="0">
                          <a:solidFill>
                            <a:srgbClr val="C00000"/>
                          </a:solidFill>
                          <a:effectLst/>
                          <a:latin typeface="+mn-lt"/>
                          <a:ea typeface="+mn-ea"/>
                          <a:cs typeface="+mn-cs"/>
                        </a:rPr>
                        <a:t>2 PM</a:t>
                      </a:r>
                    </a:p>
                  </a:txBody>
                  <a:tcPr marL="68580" marR="68580" marT="0" marB="0">
                    <a:solidFill>
                      <a:srgbClr val="00B0F0"/>
                    </a:solidFill>
                  </a:tcPr>
                </a:tc>
                <a:tc>
                  <a:txBody>
                    <a:bodyPr/>
                    <a:lstStyle/>
                    <a:p>
                      <a:pPr>
                        <a:lnSpc>
                          <a:spcPct val="115000"/>
                        </a:lnSpc>
                        <a:spcBef>
                          <a:spcPts val="240"/>
                        </a:spcBef>
                        <a:spcAft>
                          <a:spcPts val="240"/>
                        </a:spcAft>
                        <a:tabLst>
                          <a:tab pos="-914400" algn="l"/>
                          <a:tab pos="228600" algn="l"/>
                        </a:tabLst>
                      </a:pPr>
                      <a:r>
                        <a:rPr lang="pl-PL" sz="14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Fracture and strentgh properties of B and W reference layers on W (UKAEA)</a:t>
                      </a:r>
                      <a:endParaRPr lang="fi-FI"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val="2338675152"/>
                  </a:ext>
                </a:extLst>
              </a:tr>
            </a:tbl>
          </a:graphicData>
        </a:graphic>
      </p:graphicFrame>
    </p:spTree>
    <p:extLst>
      <p:ext uri="{BB962C8B-B14F-4D97-AF65-F5344CB8AC3E}">
        <p14:creationId xmlns:p14="http://schemas.microsoft.com/office/powerpoint/2010/main" val="3522397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851DC7C-4348-6343-73EF-86E2C8BEBE96}"/>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7BC2EFBB-2A9B-22A9-8086-CDB0513ED3B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23</a:t>
            </a:fld>
            <a:endParaRPr lang="en-GB">
              <a:solidFill>
                <a:prstClr val="white"/>
              </a:solidFill>
            </a:endParaRPr>
          </a:p>
        </p:txBody>
      </p:sp>
      <p:sp>
        <p:nvSpPr>
          <p:cNvPr id="5" name="Titre 1">
            <a:extLst>
              <a:ext uri="{FF2B5EF4-FFF2-40B4-BE49-F238E27FC236}">
                <a16:creationId xmlns:a16="http://schemas.microsoft.com/office/drawing/2014/main" id="{855075ED-50A4-B68D-DDC0-F47706B69174}"/>
              </a:ext>
            </a:extLst>
          </p:cNvPr>
          <p:cNvSpPr>
            <a:spLocks noGrp="1"/>
          </p:cNvSpPr>
          <p:nvPr>
            <p:ph type="title"/>
          </p:nvPr>
        </p:nvSpPr>
        <p:spPr>
          <a:xfrm>
            <a:off x="983432" y="192515"/>
            <a:ext cx="9857288" cy="457200"/>
          </a:xfrm>
        </p:spPr>
        <p:txBody>
          <a:bodyPr/>
          <a:lstStyle/>
          <a:p>
            <a:r>
              <a:rPr lang="en-US" dirty="0"/>
              <a:t>Dust production activities</a:t>
            </a:r>
            <a:endParaRPr lang="fr-FR" dirty="0"/>
          </a:p>
        </p:txBody>
      </p:sp>
      <p:sp>
        <p:nvSpPr>
          <p:cNvPr id="6" name="TextBox 5">
            <a:extLst>
              <a:ext uri="{FF2B5EF4-FFF2-40B4-BE49-F238E27FC236}">
                <a16:creationId xmlns:a16="http://schemas.microsoft.com/office/drawing/2014/main" id="{584FE3CD-EF32-7325-716E-D14A4958C2DA}"/>
              </a:ext>
            </a:extLst>
          </p:cNvPr>
          <p:cNvSpPr txBox="1"/>
          <p:nvPr/>
        </p:nvSpPr>
        <p:spPr>
          <a:xfrm>
            <a:off x="267177" y="969608"/>
            <a:ext cx="11651195" cy="1569660"/>
          </a:xfrm>
          <a:prstGeom prst="rect">
            <a:avLst/>
          </a:prstGeom>
          <a:noFill/>
        </p:spPr>
        <p:txBody>
          <a:bodyPr wrap="square" rtlCol="0">
            <a:spAutoFit/>
          </a:bodyPr>
          <a:lstStyle/>
          <a:p>
            <a:pPr marL="285750" indent="-285750">
              <a:buFont typeface="Arial" panose="020B0604020202020204" pitchFamily="34" charset="0"/>
              <a:buChar char="•"/>
            </a:pPr>
            <a:r>
              <a:rPr lang="fi-FI" sz="1600" b="1" dirty="0"/>
              <a:t>IAP: </a:t>
            </a:r>
            <a:endParaRPr lang="en-US" sz="1600" b="1" dirty="0"/>
          </a:p>
          <a:p>
            <a:pPr marL="742950" lvl="1" indent="-285750">
              <a:buFont typeface="Wingdings" panose="05000000000000000000" pitchFamily="2" charset="2"/>
              <a:buChar char="ü"/>
            </a:pPr>
            <a:r>
              <a:rPr lang="en-US" sz="1600" dirty="0"/>
              <a:t>Continuation of the </a:t>
            </a:r>
            <a:r>
              <a:rPr lang="en-US" sz="1600" u="sng" dirty="0">
                <a:solidFill>
                  <a:srgbClr val="0070C0"/>
                </a:solidFill>
              </a:rPr>
              <a:t>W dust synthesis activities </a:t>
            </a:r>
            <a:r>
              <a:rPr lang="en-US" sz="1600" dirty="0"/>
              <a:t>performed in 2024 by MSGA and plasma-arc device:</a:t>
            </a:r>
          </a:p>
          <a:p>
            <a:pPr marL="1200150" lvl="2" indent="-285750">
              <a:buFont typeface="Courier New" panose="02070309020205020404" pitchFamily="49" charset="0"/>
              <a:buChar char="o"/>
            </a:pPr>
            <a:r>
              <a:rPr lang="en-US" sz="1600" b="1" dirty="0">
                <a:solidFill>
                  <a:srgbClr val="FF0000"/>
                </a:solidFill>
              </a:rPr>
              <a:t>W dust generation in the presence of radiative impurity gases</a:t>
            </a:r>
            <a:endParaRPr lang="en-US" sz="1600" dirty="0"/>
          </a:p>
          <a:p>
            <a:pPr marL="742950" lvl="1" indent="-285750">
              <a:buFont typeface="Wingdings" panose="05000000000000000000" pitchFamily="2" charset="2"/>
              <a:buChar char="ü"/>
            </a:pPr>
            <a:r>
              <a:rPr lang="en-US" sz="1600" dirty="0"/>
              <a:t>Investigations for </a:t>
            </a:r>
            <a:r>
              <a:rPr lang="en-US" sz="1600" u="sng" dirty="0">
                <a:solidFill>
                  <a:srgbClr val="0070C0"/>
                </a:solidFill>
              </a:rPr>
              <a:t>the synthesis of B dust using MSGA and plasma-arc device</a:t>
            </a:r>
            <a:r>
              <a:rPr lang="en-US" sz="1600" dirty="0"/>
              <a:t>:</a:t>
            </a:r>
          </a:p>
          <a:p>
            <a:pPr marL="1200150" lvl="2" indent="-285750">
              <a:buFont typeface="Courier New" panose="02070309020205020404" pitchFamily="49" charset="0"/>
              <a:buChar char="o"/>
            </a:pPr>
            <a:r>
              <a:rPr lang="en-US" sz="1600" dirty="0"/>
              <a:t>Extend the studies initiated in 2024 to deal with varying gases and off-normal events (air/water leaks)</a:t>
            </a:r>
          </a:p>
          <a:p>
            <a:pPr marL="717550" lvl="2" indent="-271463">
              <a:buFont typeface="Wingdings" panose="05000000000000000000" pitchFamily="2" charset="2"/>
              <a:buChar char="ü"/>
            </a:pPr>
            <a:r>
              <a:rPr lang="ro-RO" sz="1600" b="1" dirty="0">
                <a:solidFill>
                  <a:srgbClr val="00B050"/>
                </a:solidFill>
              </a:rPr>
              <a:t>Comparison with the dust collected from WEST and validation of the relevance and production capabilit</a:t>
            </a:r>
            <a:r>
              <a:rPr lang="fi-FI" sz="1600" b="1" dirty="0">
                <a:solidFill>
                  <a:srgbClr val="00B050"/>
                </a:solidFill>
              </a:rPr>
              <a:t>y</a:t>
            </a:r>
            <a:endParaRPr lang="en-US" sz="1600" dirty="0"/>
          </a:p>
        </p:txBody>
      </p:sp>
      <p:sp>
        <p:nvSpPr>
          <p:cNvPr id="7" name="TextBox 6">
            <a:extLst>
              <a:ext uri="{FF2B5EF4-FFF2-40B4-BE49-F238E27FC236}">
                <a16:creationId xmlns:a16="http://schemas.microsoft.com/office/drawing/2014/main" id="{5FC62324-179C-5D32-4D75-220078A31879}"/>
              </a:ext>
            </a:extLst>
          </p:cNvPr>
          <p:cNvSpPr txBox="1"/>
          <p:nvPr/>
        </p:nvSpPr>
        <p:spPr>
          <a:xfrm>
            <a:off x="360040" y="2676653"/>
            <a:ext cx="2478564" cy="338554"/>
          </a:xfrm>
          <a:prstGeom prst="rect">
            <a:avLst/>
          </a:prstGeom>
          <a:noFill/>
        </p:spPr>
        <p:txBody>
          <a:bodyPr wrap="none" rtlCol="0">
            <a:spAutoFit/>
          </a:bodyPr>
          <a:lstStyle/>
          <a:p>
            <a:r>
              <a:rPr lang="en-US" sz="1600" b="1" dirty="0">
                <a:solidFill>
                  <a:srgbClr val="0070C0"/>
                </a:solidFill>
              </a:rPr>
              <a:t>MSGA experimental setup:</a:t>
            </a:r>
          </a:p>
        </p:txBody>
      </p:sp>
      <p:sp>
        <p:nvSpPr>
          <p:cNvPr id="8" name="TextBox 7">
            <a:extLst>
              <a:ext uri="{FF2B5EF4-FFF2-40B4-BE49-F238E27FC236}">
                <a16:creationId xmlns:a16="http://schemas.microsoft.com/office/drawing/2014/main" id="{250A7C96-0F21-736C-42B7-9A3874FDC452}"/>
              </a:ext>
            </a:extLst>
          </p:cNvPr>
          <p:cNvSpPr txBox="1"/>
          <p:nvPr/>
        </p:nvSpPr>
        <p:spPr>
          <a:xfrm>
            <a:off x="752767" y="5731133"/>
            <a:ext cx="2953512" cy="738664"/>
          </a:xfrm>
          <a:prstGeom prst="rect">
            <a:avLst/>
          </a:prstGeom>
          <a:noFill/>
        </p:spPr>
        <p:txBody>
          <a:bodyPr wrap="square" rtlCol="0">
            <a:spAutoFit/>
          </a:bodyPr>
          <a:lstStyle/>
          <a:p>
            <a:pPr defTabSz="266700"/>
            <a:r>
              <a:rPr lang="en-US" sz="1400" b="1" dirty="0"/>
              <a:t>- Working gases:</a:t>
            </a:r>
            <a:r>
              <a:rPr lang="en-US" sz="1400" dirty="0"/>
              <a:t> </a:t>
            </a:r>
          </a:p>
          <a:p>
            <a:pPr marL="742950" lvl="1" indent="-285750">
              <a:buFontTx/>
              <a:buChar char="-"/>
            </a:pPr>
            <a:r>
              <a:rPr lang="en-US" sz="1400" dirty="0"/>
              <a:t>D</a:t>
            </a:r>
            <a:r>
              <a:rPr lang="en-US" sz="1400" baseline="-25000" dirty="0"/>
              <a:t>2</a:t>
            </a:r>
            <a:r>
              <a:rPr lang="en-US" sz="1400" dirty="0"/>
              <a:t> (90%) , Ne or (10%);</a:t>
            </a:r>
          </a:p>
          <a:p>
            <a:pPr marL="742950" lvl="1" indent="-285750">
              <a:buFontTx/>
              <a:buChar char="-"/>
            </a:pPr>
            <a:r>
              <a:rPr lang="en-US" sz="1400" dirty="0"/>
              <a:t>H</a:t>
            </a:r>
            <a:r>
              <a:rPr lang="en-US" sz="1400" baseline="-25000" dirty="0"/>
              <a:t>2</a:t>
            </a:r>
            <a:r>
              <a:rPr lang="en-US" sz="1400" dirty="0"/>
              <a:t> +N</a:t>
            </a:r>
            <a:r>
              <a:rPr lang="en-US" sz="1400" baseline="-25000" dirty="0"/>
              <a:t>2</a:t>
            </a:r>
            <a:r>
              <a:rPr lang="en-US" sz="1400" dirty="0"/>
              <a:t> ( variable ratios).</a:t>
            </a:r>
          </a:p>
        </p:txBody>
      </p:sp>
      <p:sp>
        <p:nvSpPr>
          <p:cNvPr id="11" name="TextBox 10">
            <a:extLst>
              <a:ext uri="{FF2B5EF4-FFF2-40B4-BE49-F238E27FC236}">
                <a16:creationId xmlns:a16="http://schemas.microsoft.com/office/drawing/2014/main" id="{F5B20134-CF08-E1F3-039F-0F34C9A82CAA}"/>
              </a:ext>
            </a:extLst>
          </p:cNvPr>
          <p:cNvSpPr txBox="1"/>
          <p:nvPr/>
        </p:nvSpPr>
        <p:spPr bwMode="auto">
          <a:xfrm>
            <a:off x="4700546" y="2676653"/>
            <a:ext cx="7217826" cy="355162"/>
          </a:xfrm>
          <a:prstGeom prst="rect">
            <a:avLst/>
          </a:prstGeom>
          <a:noFill/>
        </p:spPr>
        <p:txBody>
          <a:bodyPr wrap="square">
            <a:spAutoFit/>
          </a:bodyPr>
          <a:lstStyle/>
          <a:p>
            <a:pPr>
              <a:lnSpc>
                <a:spcPct val="113000"/>
              </a:lnSpc>
            </a:pPr>
            <a:r>
              <a:rPr lang="en-US" sz="1600" b="1" dirty="0">
                <a:solidFill>
                  <a:srgbClr val="0070C0"/>
                </a:solidFill>
                <a:cs typeface="Arial" panose="020B0604020202020204" pitchFamily="34" charset="0"/>
              </a:rPr>
              <a:t>W dust generation by MSGA in the presence of gases relevant for radiative cooling:</a:t>
            </a:r>
          </a:p>
        </p:txBody>
      </p:sp>
      <p:sp>
        <p:nvSpPr>
          <p:cNvPr id="12" name="TextBox 11">
            <a:extLst>
              <a:ext uri="{FF2B5EF4-FFF2-40B4-BE49-F238E27FC236}">
                <a16:creationId xmlns:a16="http://schemas.microsoft.com/office/drawing/2014/main" id="{033A77E2-CE5C-D7A9-2EBC-D811F04D4B8F}"/>
              </a:ext>
            </a:extLst>
          </p:cNvPr>
          <p:cNvSpPr txBox="1"/>
          <p:nvPr/>
        </p:nvSpPr>
        <p:spPr bwMode="auto">
          <a:xfrm>
            <a:off x="4220865" y="3098578"/>
            <a:ext cx="7742682" cy="911596"/>
          </a:xfrm>
          <a:prstGeom prst="rect">
            <a:avLst/>
          </a:prstGeom>
          <a:noFill/>
        </p:spPr>
        <p:txBody>
          <a:bodyPr wrap="square">
            <a:spAutoFit/>
          </a:bodyPr>
          <a:lstStyle/>
          <a:p>
            <a:pPr marL="671513" lvl="1" indent="-214313">
              <a:lnSpc>
                <a:spcPct val="113000"/>
              </a:lnSpc>
              <a:buFont typeface="Wingdings" panose="05000000000000000000" pitchFamily="2" charset="2"/>
              <a:buChar char="§"/>
            </a:pPr>
            <a:r>
              <a:rPr lang="en-US" sz="1600" b="1" dirty="0">
                <a:cs typeface="Arial" panose="020B0604020202020204" pitchFamily="34" charset="0"/>
              </a:rPr>
              <a:t>Ne and Kr : </a:t>
            </a:r>
          </a:p>
          <a:p>
            <a:pPr marL="1128713" lvl="2" indent="-214313">
              <a:lnSpc>
                <a:spcPct val="113000"/>
              </a:lnSpc>
              <a:buFont typeface="Wingdings" panose="05000000000000000000" pitchFamily="2" charset="2"/>
              <a:buChar char="§"/>
            </a:pPr>
            <a:r>
              <a:rPr lang="en-US" sz="1600" dirty="0">
                <a:cs typeface="Arial" panose="020B0604020202020204" pitchFamily="34" charset="0"/>
              </a:rPr>
              <a:t>Will be focused on: dust synthesis rate, morphology, chemical composition, and D</a:t>
            </a:r>
            <a:r>
              <a:rPr lang="en-US" sz="1600" baseline="-25000" dirty="0">
                <a:cs typeface="Arial" panose="020B0604020202020204" pitchFamily="34" charset="0"/>
              </a:rPr>
              <a:t>2</a:t>
            </a:r>
            <a:r>
              <a:rPr lang="en-US" sz="1600" dirty="0">
                <a:cs typeface="Arial" panose="020B0604020202020204" pitchFamily="34" charset="0"/>
              </a:rPr>
              <a:t> retention. </a:t>
            </a:r>
          </a:p>
        </p:txBody>
      </p:sp>
      <p:sp>
        <p:nvSpPr>
          <p:cNvPr id="13" name="TextBox 12">
            <a:extLst>
              <a:ext uri="{FF2B5EF4-FFF2-40B4-BE49-F238E27FC236}">
                <a16:creationId xmlns:a16="http://schemas.microsoft.com/office/drawing/2014/main" id="{D64CA92A-541B-A3EF-A712-B0BA5056BE96}"/>
              </a:ext>
            </a:extLst>
          </p:cNvPr>
          <p:cNvSpPr txBox="1"/>
          <p:nvPr/>
        </p:nvSpPr>
        <p:spPr bwMode="auto">
          <a:xfrm>
            <a:off x="4220865" y="4229494"/>
            <a:ext cx="7742682" cy="2024465"/>
          </a:xfrm>
          <a:prstGeom prst="rect">
            <a:avLst/>
          </a:prstGeom>
          <a:noFill/>
        </p:spPr>
        <p:txBody>
          <a:bodyPr wrap="square">
            <a:spAutoFit/>
          </a:bodyPr>
          <a:lstStyle/>
          <a:p>
            <a:pPr marL="671513" lvl="1" indent="-214313">
              <a:lnSpc>
                <a:spcPct val="113000"/>
              </a:lnSpc>
              <a:buFont typeface="Wingdings" panose="05000000000000000000" pitchFamily="2" charset="2"/>
              <a:buChar char="§"/>
            </a:pPr>
            <a:r>
              <a:rPr lang="en-US" sz="1600" b="1" dirty="0">
                <a:cs typeface="Arial" panose="020B0604020202020204" pitchFamily="34" charset="0"/>
              </a:rPr>
              <a:t>Nitrogen: </a:t>
            </a:r>
          </a:p>
          <a:p>
            <a:pPr marL="1128713" lvl="2" indent="-214313">
              <a:lnSpc>
                <a:spcPct val="113000"/>
              </a:lnSpc>
              <a:buFont typeface="Wingdings" panose="05000000000000000000" pitchFamily="2" charset="2"/>
              <a:buChar char="§"/>
            </a:pPr>
            <a:r>
              <a:rPr lang="en-US" sz="1600" dirty="0">
                <a:cs typeface="Arial" panose="020B0604020202020204" pitchFamily="34" charset="0"/>
              </a:rPr>
              <a:t>Exploratory parametric study regarding the synthesis of dust in H</a:t>
            </a:r>
            <a:r>
              <a:rPr lang="en-US" sz="1600" baseline="-25000" dirty="0">
                <a:cs typeface="Arial" panose="020B0604020202020204" pitchFamily="34" charset="0"/>
              </a:rPr>
              <a:t>2</a:t>
            </a:r>
            <a:r>
              <a:rPr lang="en-US" sz="1600" dirty="0">
                <a:cs typeface="Arial" panose="020B0604020202020204" pitchFamily="34" charset="0"/>
              </a:rPr>
              <a:t>/N</a:t>
            </a:r>
            <a:r>
              <a:rPr lang="en-US" sz="1600" baseline="-25000" dirty="0">
                <a:cs typeface="Arial" panose="020B0604020202020204" pitchFamily="34" charset="0"/>
              </a:rPr>
              <a:t>2</a:t>
            </a:r>
            <a:r>
              <a:rPr lang="en-US" sz="1600" dirty="0">
                <a:cs typeface="Arial" panose="020B0604020202020204" pitchFamily="34" charset="0"/>
              </a:rPr>
              <a:t> discharges.</a:t>
            </a:r>
          </a:p>
          <a:p>
            <a:pPr marL="1128713" lvl="2" indent="-214313">
              <a:lnSpc>
                <a:spcPct val="113000"/>
              </a:lnSpc>
              <a:buFont typeface="Wingdings" panose="05000000000000000000" pitchFamily="2" charset="2"/>
              <a:buChar char="§"/>
            </a:pPr>
            <a:r>
              <a:rPr lang="en-US" sz="1600" dirty="0">
                <a:cs typeface="Arial" panose="020B0604020202020204" pitchFamily="34" charset="0"/>
              </a:rPr>
              <a:t>Will be focused on: </a:t>
            </a:r>
          </a:p>
          <a:p>
            <a:pPr marL="1585913" lvl="3" indent="-214313">
              <a:lnSpc>
                <a:spcPct val="113000"/>
              </a:lnSpc>
              <a:buFont typeface="Wingdings" panose="05000000000000000000" pitchFamily="2" charset="2"/>
              <a:buChar char="§"/>
            </a:pPr>
            <a:r>
              <a:rPr lang="en-US" sz="1600" dirty="0">
                <a:cs typeface="Arial" panose="020B0604020202020204" pitchFamily="34" charset="0"/>
              </a:rPr>
              <a:t>Identification of the experimental parameters for dust synthesis;</a:t>
            </a:r>
          </a:p>
          <a:p>
            <a:pPr marL="1585913" lvl="3" indent="-214313">
              <a:lnSpc>
                <a:spcPct val="113000"/>
              </a:lnSpc>
              <a:buFont typeface="Wingdings" panose="05000000000000000000" pitchFamily="2" charset="2"/>
              <a:buChar char="§"/>
            </a:pPr>
            <a:r>
              <a:rPr lang="en-US" sz="1600" dirty="0">
                <a:cs typeface="Arial" panose="020B0604020202020204" pitchFamily="34" charset="0"/>
              </a:rPr>
              <a:t>Evaluation of the dust synthesis rate and properties (morphology, chemical composition) upon the N</a:t>
            </a:r>
            <a:r>
              <a:rPr lang="en-US" sz="1600" baseline="-25000" dirty="0">
                <a:cs typeface="Arial" panose="020B0604020202020204" pitchFamily="34" charset="0"/>
              </a:rPr>
              <a:t>2</a:t>
            </a:r>
            <a:r>
              <a:rPr lang="en-US" sz="1600" dirty="0">
                <a:cs typeface="Arial" panose="020B0604020202020204" pitchFamily="34" charset="0"/>
              </a:rPr>
              <a:t> content in discharge.</a:t>
            </a:r>
          </a:p>
        </p:txBody>
      </p:sp>
      <p:pic>
        <p:nvPicPr>
          <p:cNvPr id="14" name="Picture 13">
            <a:extLst>
              <a:ext uri="{FF2B5EF4-FFF2-40B4-BE49-F238E27FC236}">
                <a16:creationId xmlns:a16="http://schemas.microsoft.com/office/drawing/2014/main" id="{4BBDD43F-CF05-C2F8-601F-95538154CE9A}"/>
              </a:ext>
            </a:extLst>
          </p:cNvPr>
          <p:cNvPicPr>
            <a:picLocks noChangeAspect="1"/>
          </p:cNvPicPr>
          <p:nvPr/>
        </p:nvPicPr>
        <p:blipFill>
          <a:blip r:embed="rId2"/>
          <a:stretch>
            <a:fillRect/>
          </a:stretch>
        </p:blipFill>
        <p:spPr>
          <a:xfrm>
            <a:off x="609361" y="3029691"/>
            <a:ext cx="3380748" cy="2659333"/>
          </a:xfrm>
          <a:prstGeom prst="rect">
            <a:avLst/>
          </a:prstGeom>
        </p:spPr>
      </p:pic>
    </p:spTree>
    <p:extLst>
      <p:ext uri="{BB962C8B-B14F-4D97-AF65-F5344CB8AC3E}">
        <p14:creationId xmlns:p14="http://schemas.microsoft.com/office/powerpoint/2010/main" val="1596843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4C67A7C-8CE1-9CC2-9F4A-C0BEE1D909DE}"/>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6D98A903-BCEE-67FE-6739-4B049FC62116}"/>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24</a:t>
            </a:fld>
            <a:endParaRPr lang="en-GB">
              <a:solidFill>
                <a:prstClr val="white"/>
              </a:solidFill>
            </a:endParaRPr>
          </a:p>
        </p:txBody>
      </p:sp>
      <p:sp>
        <p:nvSpPr>
          <p:cNvPr id="5" name="Titre 1">
            <a:extLst>
              <a:ext uri="{FF2B5EF4-FFF2-40B4-BE49-F238E27FC236}">
                <a16:creationId xmlns:a16="http://schemas.microsoft.com/office/drawing/2014/main" id="{F00B3040-1886-82B8-C64D-307962BBCBE3}"/>
              </a:ext>
            </a:extLst>
          </p:cNvPr>
          <p:cNvSpPr>
            <a:spLocks noGrp="1"/>
          </p:cNvSpPr>
          <p:nvPr>
            <p:ph type="title"/>
          </p:nvPr>
        </p:nvSpPr>
        <p:spPr>
          <a:xfrm>
            <a:off x="983432" y="192515"/>
            <a:ext cx="9857288" cy="457200"/>
          </a:xfrm>
        </p:spPr>
        <p:txBody>
          <a:bodyPr/>
          <a:lstStyle/>
          <a:p>
            <a:r>
              <a:rPr lang="en-US" dirty="0"/>
              <a:t>Dust analysis activities</a:t>
            </a:r>
            <a:endParaRPr lang="fr-FR" dirty="0"/>
          </a:p>
        </p:txBody>
      </p:sp>
      <p:sp>
        <p:nvSpPr>
          <p:cNvPr id="6" name="TextBox 5">
            <a:extLst>
              <a:ext uri="{FF2B5EF4-FFF2-40B4-BE49-F238E27FC236}">
                <a16:creationId xmlns:a16="http://schemas.microsoft.com/office/drawing/2014/main" id="{1B650A73-E905-A534-DA07-67E315D42A9B}"/>
              </a:ext>
            </a:extLst>
          </p:cNvPr>
          <p:cNvSpPr txBox="1"/>
          <p:nvPr/>
        </p:nvSpPr>
        <p:spPr>
          <a:xfrm>
            <a:off x="267177" y="1052736"/>
            <a:ext cx="11651195" cy="5129353"/>
          </a:xfrm>
          <a:prstGeom prst="rect">
            <a:avLst/>
          </a:prstGeom>
          <a:noFill/>
        </p:spPr>
        <p:txBody>
          <a:bodyPr wrap="square" rtlCol="0">
            <a:spAutoFit/>
          </a:bodyPr>
          <a:lstStyle/>
          <a:p>
            <a:pPr marL="285750" indent="-285750">
              <a:buFont typeface="Arial" panose="020B0604020202020204" pitchFamily="34" charset="0"/>
              <a:buChar char="•"/>
            </a:pPr>
            <a:r>
              <a:rPr lang="fi-FI" sz="1600" b="1" dirty="0"/>
              <a:t>MPG: </a:t>
            </a:r>
            <a:endParaRPr lang="en-US" sz="1600" b="1" dirty="0"/>
          </a:p>
          <a:p>
            <a:pPr marL="742950" lvl="1" indent="-285750">
              <a:buFont typeface="Wingdings" panose="05000000000000000000" pitchFamily="2" charset="2"/>
              <a:buChar char="ü"/>
            </a:pPr>
            <a:r>
              <a:rPr lang="en-US" sz="1600" u="sng" dirty="0">
                <a:solidFill>
                  <a:srgbClr val="0070C0"/>
                </a:solidFill>
              </a:rPr>
              <a:t>Restart AUG dust collector analyses </a:t>
            </a:r>
            <a:r>
              <a:rPr lang="en-US" sz="1600" dirty="0"/>
              <a:t>with automated EDX data acquisition (campaigns 2017 to 2022)</a:t>
            </a:r>
          </a:p>
          <a:p>
            <a:pPr marL="742950" lvl="1" indent="-285750">
              <a:buFont typeface="Wingdings" panose="05000000000000000000" pitchFamily="2" charset="2"/>
              <a:buChar char="ü"/>
            </a:pPr>
            <a:r>
              <a:rPr lang="en-US" sz="1600" u="sng" dirty="0">
                <a:solidFill>
                  <a:srgbClr val="0070C0"/>
                </a:solidFill>
              </a:rPr>
              <a:t>Compare W dust particle size distributions </a:t>
            </a:r>
            <a:r>
              <a:rPr lang="en-US" sz="1600" dirty="0"/>
              <a:t>collected in lab arc device with those measured optically therein and with those observed on AUG</a:t>
            </a:r>
          </a:p>
          <a:p>
            <a:pPr marL="285750" indent="-285750">
              <a:buFont typeface="Arial" panose="020B0604020202020204" pitchFamily="34" charset="0"/>
              <a:buChar char="•"/>
            </a:pPr>
            <a:r>
              <a:rPr lang="fi-FI" sz="1600" b="1" dirty="0"/>
              <a:t>RBI: </a:t>
            </a:r>
            <a:endParaRPr lang="en-US" sz="1600" b="1" dirty="0"/>
          </a:p>
          <a:p>
            <a:pPr marL="742950" lvl="1" indent="-285750">
              <a:buFont typeface="Wingdings" panose="05000000000000000000" pitchFamily="2" charset="2"/>
              <a:buChar char="ü"/>
            </a:pPr>
            <a:r>
              <a:rPr lang="en-US" sz="1600" dirty="0"/>
              <a:t>Microbeam analyses for selected dust samples – </a:t>
            </a:r>
            <a:r>
              <a:rPr lang="en-US" sz="1600" b="1" dirty="0">
                <a:solidFill>
                  <a:srgbClr val="FF0000"/>
                </a:solidFill>
              </a:rPr>
              <a:t>pending for sample delivery</a:t>
            </a:r>
          </a:p>
          <a:p>
            <a:pPr marL="285750" indent="-285750">
              <a:buFont typeface="Arial" panose="020B0604020202020204" pitchFamily="34" charset="0"/>
              <a:buChar char="•"/>
            </a:pPr>
            <a:r>
              <a:rPr lang="fi-FI" sz="1600" b="1" dirty="0"/>
              <a:t>FZJ: </a:t>
            </a:r>
            <a:endParaRPr lang="en-US" sz="1600" b="1" dirty="0"/>
          </a:p>
          <a:p>
            <a:pPr marL="742950" lvl="1" indent="-285750">
              <a:buFont typeface="Wingdings" panose="05000000000000000000" pitchFamily="2" charset="2"/>
              <a:buChar char="ü"/>
            </a:pPr>
            <a:r>
              <a:rPr lang="en-US" sz="1600" dirty="0"/>
              <a:t>LIBS and SEM analyses – </a:t>
            </a:r>
            <a:r>
              <a:rPr lang="en-US" sz="1600" b="1" dirty="0">
                <a:solidFill>
                  <a:srgbClr val="FF0000"/>
                </a:solidFill>
              </a:rPr>
              <a:t>pending for sample delivery</a:t>
            </a:r>
          </a:p>
          <a:p>
            <a:pPr marL="285750" indent="-285750">
              <a:buFont typeface="Arial" panose="020B0604020202020204" pitchFamily="34" charset="0"/>
              <a:buChar char="•"/>
            </a:pPr>
            <a:r>
              <a:rPr lang="fi-FI" sz="1600" b="1" dirty="0"/>
              <a:t>VR: </a:t>
            </a:r>
            <a:endParaRPr lang="en-US" sz="1600" b="1" dirty="0"/>
          </a:p>
          <a:p>
            <a:pPr marL="742950" lvl="1" indent="-285750">
              <a:buFont typeface="Wingdings" panose="05000000000000000000" pitchFamily="2" charset="2"/>
              <a:buChar char="ü"/>
            </a:pPr>
            <a:r>
              <a:rPr lang="en-US" sz="1600" dirty="0"/>
              <a:t>Microbeam analyses – </a:t>
            </a:r>
            <a:r>
              <a:rPr lang="en-US" sz="1600" b="1" dirty="0">
                <a:solidFill>
                  <a:srgbClr val="FF0000"/>
                </a:solidFill>
              </a:rPr>
              <a:t>pending for sample delivery</a:t>
            </a:r>
          </a:p>
          <a:p>
            <a:pPr marL="742950" lvl="1" indent="-285750">
              <a:buFont typeface="Wingdings" panose="05000000000000000000" pitchFamily="2" charset="2"/>
              <a:buChar char="ü"/>
            </a:pPr>
            <a:r>
              <a:rPr lang="en-US" sz="1600" dirty="0"/>
              <a:t>Report on </a:t>
            </a:r>
            <a:r>
              <a:rPr lang="en-US" sz="1600" b="1" dirty="0">
                <a:solidFill>
                  <a:srgbClr val="00B050"/>
                </a:solidFill>
              </a:rPr>
              <a:t>surface properties of B dust on PFCs </a:t>
            </a:r>
            <a:r>
              <a:rPr lang="en-US" sz="1600" dirty="0"/>
              <a:t>and assessment for </a:t>
            </a:r>
            <a:r>
              <a:rPr lang="en-US" sz="1600" b="1" dirty="0">
                <a:solidFill>
                  <a:srgbClr val="00B050"/>
                </a:solidFill>
              </a:rPr>
              <a:t>heat balance for B powder </a:t>
            </a:r>
            <a:r>
              <a:rPr lang="en-US" sz="1600" dirty="0"/>
              <a:t>injected into AUG (VR)</a:t>
            </a:r>
          </a:p>
          <a:p>
            <a:pPr marL="285750" indent="-285750">
              <a:buFont typeface="Arial" panose="020B0604020202020204" pitchFamily="34" charset="0"/>
              <a:buChar char="•"/>
            </a:pPr>
            <a:r>
              <a:rPr lang="fi-FI" sz="1600" b="1" dirty="0"/>
              <a:t>IPPLM: </a:t>
            </a:r>
            <a:endParaRPr lang="en-US" sz="1600" b="1" dirty="0"/>
          </a:p>
          <a:p>
            <a:pPr marL="742950" lvl="1" indent="-285750">
              <a:buFont typeface="Wingdings" panose="05000000000000000000" pitchFamily="2" charset="2"/>
              <a:buChar char="ü"/>
            </a:pPr>
            <a:r>
              <a:rPr lang="en-US" sz="1600" dirty="0"/>
              <a:t>SEM and TEM analyses – </a:t>
            </a:r>
            <a:r>
              <a:rPr lang="en-US" sz="1600" b="1" dirty="0">
                <a:solidFill>
                  <a:srgbClr val="FF0000"/>
                </a:solidFill>
              </a:rPr>
              <a:t>pending for sample delivery</a:t>
            </a:r>
          </a:p>
          <a:p>
            <a:pPr marL="285750" indent="-285750">
              <a:buFont typeface="Arial" panose="020B0604020202020204" pitchFamily="34" charset="0"/>
              <a:buChar char="•"/>
            </a:pPr>
            <a:r>
              <a:rPr lang="fi-FI" sz="1600" b="1" dirty="0"/>
              <a:t>CEA: </a:t>
            </a:r>
            <a:endParaRPr lang="en-US" sz="1600" b="1" dirty="0"/>
          </a:p>
          <a:p>
            <a:pPr marL="742950" lvl="1" indent="-285750">
              <a:buFont typeface="Wingdings" panose="05000000000000000000" pitchFamily="2" charset="2"/>
              <a:buChar char="ü"/>
            </a:pPr>
            <a:r>
              <a:rPr lang="en-US" sz="1600" dirty="0"/>
              <a:t>Coordination of dust analysis performed in 2025 under WPSAE</a:t>
            </a:r>
          </a:p>
          <a:p>
            <a:pPr marL="1200150" lvl="2" indent="-285750">
              <a:buFont typeface="Courier New" panose="02070309020205020404" pitchFamily="49" charset="0"/>
              <a:buChar char="o"/>
            </a:pPr>
            <a:r>
              <a:rPr lang="en-US" sz="1600" dirty="0"/>
              <a:t>Activities to be moved under WPPWIE from 2026 onwards</a:t>
            </a:r>
          </a:p>
          <a:p>
            <a:pPr>
              <a:lnSpc>
                <a:spcPct val="113000"/>
              </a:lnSpc>
            </a:pPr>
            <a:r>
              <a:rPr lang="en-US" altLang="en-US" sz="1600" b="1" dirty="0">
                <a:solidFill>
                  <a:srgbClr val="0070C0"/>
                </a:solidFill>
                <a:cs typeface="Arial" panose="020B0604020202020204" pitchFamily="34" charset="0"/>
              </a:rPr>
              <a:t>	Approach</a:t>
            </a:r>
          </a:p>
          <a:p>
            <a:pPr marL="1128713" lvl="2" indent="-214313">
              <a:lnSpc>
                <a:spcPct val="113000"/>
              </a:lnSpc>
              <a:buFont typeface="Wingdings" panose="05000000000000000000" pitchFamily="2" charset="2"/>
              <a:buChar char="§"/>
            </a:pPr>
            <a:r>
              <a:rPr lang="en-US" altLang="en-US" sz="1600" dirty="0">
                <a:cs typeface="Arial" panose="020B0604020202020204" pitchFamily="34" charset="0"/>
              </a:rPr>
              <a:t>Dust collection using (i) dust boxes, (ii) double-sided carbon tape, and (iii) filtered vacuum technique</a:t>
            </a:r>
          </a:p>
          <a:p>
            <a:pPr marL="1128713" lvl="2" indent="-214313">
              <a:lnSpc>
                <a:spcPct val="113000"/>
              </a:lnSpc>
              <a:buFont typeface="Wingdings" panose="05000000000000000000" pitchFamily="2" charset="2"/>
              <a:buChar char="§"/>
            </a:pPr>
            <a:r>
              <a:rPr lang="en-US" altLang="en-US" sz="1600" dirty="0">
                <a:cs typeface="Arial" panose="020B0604020202020204" pitchFamily="34" charset="0"/>
              </a:rPr>
              <a:t>SEM/EDX analyses and optical microscopy to characterize the shape, size, and composition of the dust particles</a:t>
            </a:r>
          </a:p>
          <a:p>
            <a:pPr marL="1128713" lvl="2" indent="-214313">
              <a:lnSpc>
                <a:spcPct val="113000"/>
              </a:lnSpc>
              <a:buFont typeface="Wingdings" panose="05000000000000000000" pitchFamily="2" charset="2"/>
              <a:buChar char="§"/>
            </a:pPr>
            <a:r>
              <a:rPr lang="en-US" altLang="en-US" sz="1600" dirty="0">
                <a:cs typeface="Arial" panose="020B0604020202020204" pitchFamily="34" charset="0"/>
              </a:rPr>
              <a:t>Tritium loading of representative W dust particles @CEA </a:t>
            </a:r>
            <a:r>
              <a:rPr lang="en-US" altLang="en-US" sz="1600" dirty="0" err="1">
                <a:cs typeface="Arial" panose="020B0604020202020204" pitchFamily="34" charset="0"/>
              </a:rPr>
              <a:t>Saclay</a:t>
            </a:r>
            <a:endParaRPr lang="en-US" altLang="en-US" sz="1600" dirty="0">
              <a:cs typeface="Arial" panose="020B0604020202020204" pitchFamily="34" charset="0"/>
            </a:endParaRPr>
          </a:p>
        </p:txBody>
      </p:sp>
      <p:sp>
        <p:nvSpPr>
          <p:cNvPr id="2" name="TextBox 1">
            <a:extLst>
              <a:ext uri="{FF2B5EF4-FFF2-40B4-BE49-F238E27FC236}">
                <a16:creationId xmlns:a16="http://schemas.microsoft.com/office/drawing/2014/main" id="{3DAAF5D0-3E71-8A83-0298-390DA6B00007}"/>
              </a:ext>
            </a:extLst>
          </p:cNvPr>
          <p:cNvSpPr txBox="1"/>
          <p:nvPr/>
        </p:nvSpPr>
        <p:spPr bwMode="auto">
          <a:xfrm>
            <a:off x="4721175" y="379645"/>
            <a:ext cx="7260321" cy="646331"/>
          </a:xfrm>
          <a:prstGeom prst="rect">
            <a:avLst/>
          </a:prstGeom>
          <a:solidFill>
            <a:schemeClr val="accent5">
              <a:lumMod val="40000"/>
              <a:lumOff val="60000"/>
            </a:schemeClr>
          </a:solidFill>
          <a:ln w="38100">
            <a:solidFill>
              <a:schemeClr val="accent1"/>
            </a:solidFill>
          </a:ln>
        </p:spPr>
        <p:txBody>
          <a:bodyPr wrap="none" rtlCol="0">
            <a:spAutoFit/>
          </a:bodyPr>
          <a:lstStyle/>
          <a:p>
            <a:r>
              <a:rPr lang="fi-FI" dirty="0" err="1"/>
              <a:t>Do</a:t>
            </a:r>
            <a:r>
              <a:rPr lang="fi-FI" dirty="0"/>
              <a:t> </a:t>
            </a:r>
            <a:r>
              <a:rPr lang="fi-FI" dirty="0" err="1"/>
              <a:t>we</a:t>
            </a:r>
            <a:r>
              <a:rPr lang="fi-FI" dirty="0"/>
              <a:t> </a:t>
            </a:r>
            <a:r>
              <a:rPr lang="fi-FI" dirty="0" err="1"/>
              <a:t>have</a:t>
            </a:r>
            <a:r>
              <a:rPr lang="fi-FI" dirty="0"/>
              <a:t> </a:t>
            </a:r>
            <a:r>
              <a:rPr lang="fi-FI" dirty="0" err="1"/>
              <a:t>dust</a:t>
            </a:r>
            <a:r>
              <a:rPr lang="fi-FI" dirty="0"/>
              <a:t> </a:t>
            </a:r>
            <a:r>
              <a:rPr lang="fi-FI" dirty="0" err="1"/>
              <a:t>from</a:t>
            </a:r>
            <a:r>
              <a:rPr lang="fi-FI" dirty="0"/>
              <a:t> AUG and W7-X to </a:t>
            </a:r>
            <a:r>
              <a:rPr lang="fi-FI" dirty="0" err="1"/>
              <a:t>be</a:t>
            </a:r>
            <a:r>
              <a:rPr lang="fi-FI" dirty="0"/>
              <a:t> </a:t>
            </a:r>
            <a:r>
              <a:rPr lang="fi-FI" dirty="0" err="1"/>
              <a:t>sent</a:t>
            </a:r>
            <a:r>
              <a:rPr lang="fi-FI" dirty="0"/>
              <a:t> to </a:t>
            </a:r>
            <a:r>
              <a:rPr lang="fi-FI" dirty="0" err="1"/>
              <a:t>the</a:t>
            </a:r>
            <a:r>
              <a:rPr lang="fi-FI" dirty="0"/>
              <a:t> </a:t>
            </a:r>
            <a:r>
              <a:rPr lang="fi-FI" dirty="0" err="1"/>
              <a:t>partner</a:t>
            </a:r>
            <a:r>
              <a:rPr lang="fi-FI" dirty="0"/>
              <a:t> </a:t>
            </a:r>
            <a:r>
              <a:rPr lang="fi-FI" dirty="0" err="1"/>
              <a:t>labs</a:t>
            </a:r>
            <a:r>
              <a:rPr lang="fi-FI" dirty="0"/>
              <a:t>?</a:t>
            </a:r>
          </a:p>
          <a:p>
            <a:r>
              <a:rPr lang="fi-FI" dirty="0" err="1"/>
              <a:t>What</a:t>
            </a:r>
            <a:r>
              <a:rPr lang="fi-FI" dirty="0"/>
              <a:t> is </a:t>
            </a:r>
            <a:r>
              <a:rPr lang="fi-FI" dirty="0" err="1"/>
              <a:t>the</a:t>
            </a:r>
            <a:r>
              <a:rPr lang="fi-FI" dirty="0"/>
              <a:t> </a:t>
            </a:r>
            <a:r>
              <a:rPr lang="fi-FI" dirty="0" err="1"/>
              <a:t>expected</a:t>
            </a:r>
            <a:r>
              <a:rPr lang="fi-FI" dirty="0"/>
              <a:t> </a:t>
            </a:r>
            <a:r>
              <a:rPr lang="fi-FI" dirty="0" err="1"/>
              <a:t>timeframe</a:t>
            </a:r>
            <a:r>
              <a:rPr lang="fi-FI" dirty="0"/>
              <a:t> to </a:t>
            </a:r>
            <a:r>
              <a:rPr lang="fi-FI" dirty="0" err="1"/>
              <a:t>obtain</a:t>
            </a:r>
            <a:r>
              <a:rPr lang="fi-FI" dirty="0"/>
              <a:t> WEST </a:t>
            </a:r>
            <a:r>
              <a:rPr lang="fi-FI" dirty="0" err="1"/>
              <a:t>dust</a:t>
            </a:r>
            <a:r>
              <a:rPr lang="fi-FI" dirty="0"/>
              <a:t> </a:t>
            </a:r>
            <a:r>
              <a:rPr lang="fi-FI" dirty="0" err="1"/>
              <a:t>samples</a:t>
            </a:r>
            <a:r>
              <a:rPr lang="fi-FI" dirty="0"/>
              <a:t> for </a:t>
            </a:r>
            <a:r>
              <a:rPr lang="fi-FI" dirty="0" err="1"/>
              <a:t>analyses</a:t>
            </a:r>
            <a:r>
              <a:rPr lang="fi-FI" dirty="0"/>
              <a:t>?</a:t>
            </a:r>
          </a:p>
        </p:txBody>
      </p:sp>
    </p:spTree>
    <p:extLst>
      <p:ext uri="{BB962C8B-B14F-4D97-AF65-F5344CB8AC3E}">
        <p14:creationId xmlns:p14="http://schemas.microsoft.com/office/powerpoint/2010/main" val="3725172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DE9EA6-2637-D2C8-8C25-E4E796803C37}"/>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D3673D6D-4C7C-2055-9D6B-F0D2187EC1AF}"/>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25</a:t>
            </a:fld>
            <a:endParaRPr lang="en-GB">
              <a:solidFill>
                <a:prstClr val="white"/>
              </a:solidFill>
            </a:endParaRPr>
          </a:p>
        </p:txBody>
      </p:sp>
      <p:sp>
        <p:nvSpPr>
          <p:cNvPr id="5" name="Titre 1">
            <a:extLst>
              <a:ext uri="{FF2B5EF4-FFF2-40B4-BE49-F238E27FC236}">
                <a16:creationId xmlns:a16="http://schemas.microsoft.com/office/drawing/2014/main" id="{4AA1F952-8C8C-1FDE-FBD5-A5DDD3300BEE}"/>
              </a:ext>
            </a:extLst>
          </p:cNvPr>
          <p:cNvSpPr>
            <a:spLocks noGrp="1"/>
          </p:cNvSpPr>
          <p:nvPr>
            <p:ph type="title"/>
          </p:nvPr>
        </p:nvSpPr>
        <p:spPr>
          <a:xfrm>
            <a:off x="983431" y="192515"/>
            <a:ext cx="10415395" cy="457200"/>
          </a:xfrm>
        </p:spPr>
        <p:txBody>
          <a:bodyPr/>
          <a:lstStyle/>
          <a:p>
            <a:r>
              <a:rPr lang="en-US" sz="2800" dirty="0"/>
              <a:t>Fracture and strength properties of B and W reference layers on W</a:t>
            </a:r>
            <a:endParaRPr lang="fr-FR" dirty="0"/>
          </a:p>
        </p:txBody>
      </p:sp>
      <p:sp>
        <p:nvSpPr>
          <p:cNvPr id="6" name="Textfeld 4">
            <a:extLst>
              <a:ext uri="{FF2B5EF4-FFF2-40B4-BE49-F238E27FC236}">
                <a16:creationId xmlns:a16="http://schemas.microsoft.com/office/drawing/2014/main" id="{9F624CDE-7EC5-E16E-556D-A6C4A5F899DB}"/>
              </a:ext>
            </a:extLst>
          </p:cNvPr>
          <p:cNvSpPr txBox="1"/>
          <p:nvPr/>
        </p:nvSpPr>
        <p:spPr>
          <a:xfrm>
            <a:off x="5183616" y="2857317"/>
            <a:ext cx="6971393" cy="3348930"/>
          </a:xfrm>
          <a:prstGeom prst="rect">
            <a:avLst/>
          </a:prstGeom>
          <a:noFill/>
          <a:ln w="12700">
            <a:noFill/>
          </a:ln>
        </p:spPr>
        <p:txBody>
          <a:bodyPr wrap="square" rtlCol="0">
            <a:spAutoFit/>
          </a:bodyPr>
          <a:lstStyle/>
          <a:p>
            <a:pPr algn="just">
              <a:lnSpc>
                <a:spcPct val="113000"/>
              </a:lnSpc>
            </a:pPr>
            <a:r>
              <a:rPr lang="en-US" altLang="en-US" sz="1600" b="1" dirty="0">
                <a:solidFill>
                  <a:srgbClr val="0070C0"/>
                </a:solidFill>
                <a:cs typeface="Arial" panose="020B0604020202020204" pitchFamily="34" charset="0"/>
              </a:rPr>
              <a:t>Approach</a:t>
            </a:r>
          </a:p>
          <a:p>
            <a:pPr marL="214313" indent="-214313" algn="just">
              <a:lnSpc>
                <a:spcPct val="113000"/>
              </a:lnSpc>
              <a:buFont typeface="Wingdings" panose="05000000000000000000" pitchFamily="2" charset="2"/>
              <a:buChar char="§"/>
            </a:pPr>
            <a:r>
              <a:rPr lang="en-GB" altLang="en-US" sz="1600" dirty="0">
                <a:cs typeface="Arial" panose="020B0604020202020204" pitchFamily="34" charset="0"/>
              </a:rPr>
              <a:t>Task uses instruments and facilities in Materials Research Facility (UKAEA):</a:t>
            </a:r>
          </a:p>
          <a:p>
            <a:pPr marL="742950" lvl="1" indent="-285750" algn="just">
              <a:lnSpc>
                <a:spcPct val="113000"/>
              </a:lnSpc>
              <a:buFont typeface="Arial" panose="020B0604020202020204" pitchFamily="34" charset="0"/>
              <a:buChar char="•"/>
            </a:pPr>
            <a:r>
              <a:rPr lang="en-GB" altLang="en-US" sz="1400" dirty="0">
                <a:cs typeface="Arial" panose="020B0604020202020204" pitchFamily="34" charset="0"/>
              </a:rPr>
              <a:t>FEI Helios </a:t>
            </a:r>
            <a:r>
              <a:rPr lang="en-GB" altLang="en-US" sz="1400" dirty="0" err="1">
                <a:cs typeface="Arial" panose="020B0604020202020204" pitchFamily="34" charset="0"/>
              </a:rPr>
              <a:t>NanoLab</a:t>
            </a:r>
            <a:r>
              <a:rPr lang="en-GB" altLang="en-US" sz="1400" dirty="0">
                <a:cs typeface="Arial" panose="020B0604020202020204" pitchFamily="34" charset="0"/>
              </a:rPr>
              <a:t> 600i dual-column SEM-FIB for manufacturing of microcantilevers using FIB (focused ion beam) micromachining.</a:t>
            </a:r>
          </a:p>
          <a:p>
            <a:pPr marL="742950" lvl="1" indent="-285750" algn="just">
              <a:lnSpc>
                <a:spcPct val="113000"/>
              </a:lnSpc>
              <a:buFont typeface="Arial" panose="020B0604020202020204" pitchFamily="34" charset="0"/>
              <a:buChar char="•"/>
            </a:pPr>
            <a:r>
              <a:rPr lang="en-GB" altLang="en-US" sz="1400" dirty="0">
                <a:cs typeface="Arial" panose="020B0604020202020204" pitchFamily="34" charset="0"/>
              </a:rPr>
              <a:t>Agilent G200 </a:t>
            </a:r>
            <a:r>
              <a:rPr lang="en-GB" altLang="en-US" sz="1400" dirty="0" err="1">
                <a:cs typeface="Arial" panose="020B0604020202020204" pitchFamily="34" charset="0"/>
              </a:rPr>
              <a:t>nanoindenter</a:t>
            </a:r>
            <a:r>
              <a:rPr lang="en-GB" altLang="en-US" sz="1400" dirty="0">
                <a:cs typeface="Arial" panose="020B0604020202020204" pitchFamily="34" charset="0"/>
              </a:rPr>
              <a:t> for bending/fracture testing of microcantilevers.</a:t>
            </a:r>
            <a:endParaRPr lang="en-US" altLang="en-US" sz="1400" dirty="0">
              <a:cs typeface="Arial" panose="020B0604020202020204" pitchFamily="34" charset="0"/>
            </a:endParaRPr>
          </a:p>
          <a:p>
            <a:pPr algn="just"/>
            <a:r>
              <a:rPr lang="en-US" altLang="en-US" sz="1600" b="1" dirty="0">
                <a:solidFill>
                  <a:srgbClr val="0070C0"/>
                </a:solidFill>
                <a:cs typeface="Arial" panose="020B0604020202020204" pitchFamily="34" charset="0"/>
              </a:rPr>
              <a:t>Results</a:t>
            </a:r>
          </a:p>
          <a:p>
            <a:pPr marL="171450" indent="-171450" algn="just">
              <a:buFont typeface="Wingdings" panose="05000000000000000000" pitchFamily="2" charset="2"/>
              <a:buChar char="§"/>
            </a:pPr>
            <a:r>
              <a:rPr lang="en-US" altLang="en-US" sz="1600" dirty="0">
                <a:cs typeface="Arial" panose="020B0604020202020204" pitchFamily="34" charset="0"/>
              </a:rPr>
              <a:t>Preliminary proof-of-principle experiments performed on model W-layers on Mo substrates.</a:t>
            </a:r>
          </a:p>
          <a:p>
            <a:pPr marL="171450" indent="-171450" algn="just">
              <a:buFont typeface="Wingdings" panose="05000000000000000000" pitchFamily="2" charset="2"/>
              <a:buChar char="§"/>
            </a:pPr>
            <a:r>
              <a:rPr lang="en-US" altLang="en-US" sz="1600" dirty="0">
                <a:cs typeface="Arial" panose="020B0604020202020204" pitchFamily="34" charset="0"/>
              </a:rPr>
              <a:t>Methodology for sample preparation and FIB-machining of microcantilevers established.</a:t>
            </a:r>
          </a:p>
          <a:p>
            <a:pPr marL="171450" indent="-171450" algn="just">
              <a:buFont typeface="Wingdings" panose="05000000000000000000" pitchFamily="2" charset="2"/>
              <a:buChar char="§"/>
            </a:pPr>
            <a:r>
              <a:rPr lang="en-US" altLang="en-US" sz="1600" dirty="0">
                <a:cs typeface="Arial" panose="020B0604020202020204" pitchFamily="34" charset="0"/>
              </a:rPr>
              <a:t>First batch of samples procured – produced by IAP, received at UKAEA. These include two sets of 10x10x1 mm W substrates with 5 µm thick B layers, with different consistency (compact vs porous).</a:t>
            </a:r>
          </a:p>
        </p:txBody>
      </p:sp>
      <p:sp>
        <p:nvSpPr>
          <p:cNvPr id="7" name="Arrow: Right 6">
            <a:extLst>
              <a:ext uri="{FF2B5EF4-FFF2-40B4-BE49-F238E27FC236}">
                <a16:creationId xmlns:a16="http://schemas.microsoft.com/office/drawing/2014/main" id="{C8BA7FFF-D2DF-138C-6E8A-B85C8249E990}"/>
              </a:ext>
            </a:extLst>
          </p:cNvPr>
          <p:cNvSpPr/>
          <p:nvPr/>
        </p:nvSpPr>
        <p:spPr>
          <a:xfrm rot="10800000">
            <a:off x="4473048" y="4817285"/>
            <a:ext cx="567113" cy="323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1943E4E6-5094-DB8C-B397-EDF99E791DD5}"/>
              </a:ext>
            </a:extLst>
          </p:cNvPr>
          <p:cNvGrpSpPr/>
          <p:nvPr/>
        </p:nvGrpSpPr>
        <p:grpSpPr>
          <a:xfrm>
            <a:off x="360040" y="2947597"/>
            <a:ext cx="4090424" cy="2319010"/>
            <a:chOff x="360040" y="2947597"/>
            <a:chExt cx="4090424" cy="2319010"/>
          </a:xfrm>
        </p:grpSpPr>
        <p:pic>
          <p:nvPicPr>
            <p:cNvPr id="9" name="Picture 8">
              <a:extLst>
                <a:ext uri="{FF2B5EF4-FFF2-40B4-BE49-F238E27FC236}">
                  <a16:creationId xmlns:a16="http://schemas.microsoft.com/office/drawing/2014/main" id="{1665D2C8-4E47-861D-D3C5-1AB60232A0D6}"/>
                </a:ext>
              </a:extLst>
            </p:cNvPr>
            <p:cNvPicPr>
              <a:picLocks noChangeAspect="1"/>
            </p:cNvPicPr>
            <p:nvPr/>
          </p:nvPicPr>
          <p:blipFill rotWithShape="1">
            <a:blip r:embed="rId2"/>
            <a:srcRect l="37058" t="28223" r="40569" b="34261"/>
            <a:stretch/>
          </p:blipFill>
          <p:spPr>
            <a:xfrm>
              <a:off x="360040" y="2947598"/>
              <a:ext cx="1941791" cy="2319009"/>
            </a:xfrm>
            <a:prstGeom prst="rect">
              <a:avLst/>
            </a:prstGeom>
          </p:spPr>
        </p:pic>
        <p:cxnSp>
          <p:nvCxnSpPr>
            <p:cNvPr id="10" name="Straight Connector 9">
              <a:extLst>
                <a:ext uri="{FF2B5EF4-FFF2-40B4-BE49-F238E27FC236}">
                  <a16:creationId xmlns:a16="http://schemas.microsoft.com/office/drawing/2014/main" id="{6BF08ACB-80E5-A140-58F9-93F099573A53}"/>
                </a:ext>
              </a:extLst>
            </p:cNvPr>
            <p:cNvCxnSpPr>
              <a:cxnSpLocks/>
            </p:cNvCxnSpPr>
            <p:nvPr/>
          </p:nvCxnSpPr>
          <p:spPr>
            <a:xfrm>
              <a:off x="552369" y="5152591"/>
              <a:ext cx="6489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9BC6878E-EC7F-9435-A572-128FB38B0FB5}"/>
                </a:ext>
              </a:extLst>
            </p:cNvPr>
            <p:cNvSpPr txBox="1">
              <a:spLocks/>
            </p:cNvSpPr>
            <p:nvPr/>
          </p:nvSpPr>
          <p:spPr>
            <a:xfrm>
              <a:off x="552369" y="4831030"/>
              <a:ext cx="649057" cy="322431"/>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1600" b="1" dirty="0"/>
                <a:t>5 µm</a:t>
              </a:r>
            </a:p>
          </p:txBody>
        </p:sp>
        <p:pic>
          <p:nvPicPr>
            <p:cNvPr id="12" name="Picture 11">
              <a:extLst>
                <a:ext uri="{FF2B5EF4-FFF2-40B4-BE49-F238E27FC236}">
                  <a16:creationId xmlns:a16="http://schemas.microsoft.com/office/drawing/2014/main" id="{AB5D86D0-C006-60B6-E5BF-73A2F6709666}"/>
                </a:ext>
              </a:extLst>
            </p:cNvPr>
            <p:cNvPicPr>
              <a:picLocks noChangeAspect="1"/>
            </p:cNvPicPr>
            <p:nvPr/>
          </p:nvPicPr>
          <p:blipFill rotWithShape="1">
            <a:blip r:embed="rId3"/>
            <a:srcRect l="2754" r="5996" b="26719"/>
            <a:stretch/>
          </p:blipFill>
          <p:spPr>
            <a:xfrm>
              <a:off x="2423283" y="2947598"/>
              <a:ext cx="2027181" cy="1159504"/>
            </a:xfrm>
            <a:prstGeom prst="rect">
              <a:avLst/>
            </a:prstGeom>
          </p:spPr>
        </p:pic>
        <p:pic>
          <p:nvPicPr>
            <p:cNvPr id="13" name="Picture 12">
              <a:extLst>
                <a:ext uri="{FF2B5EF4-FFF2-40B4-BE49-F238E27FC236}">
                  <a16:creationId xmlns:a16="http://schemas.microsoft.com/office/drawing/2014/main" id="{6034874C-8B6C-02F4-2A64-B88A8D0B4B46}"/>
                </a:ext>
              </a:extLst>
            </p:cNvPr>
            <p:cNvPicPr>
              <a:picLocks noChangeAspect="1"/>
            </p:cNvPicPr>
            <p:nvPr/>
          </p:nvPicPr>
          <p:blipFill rotWithShape="1">
            <a:blip r:embed="rId4"/>
            <a:srcRect l="679" t="16229" r="339" b="9451"/>
            <a:stretch/>
          </p:blipFill>
          <p:spPr>
            <a:xfrm>
              <a:off x="2423283" y="4182519"/>
              <a:ext cx="2027181" cy="1084086"/>
            </a:xfrm>
            <a:prstGeom prst="rect">
              <a:avLst/>
            </a:prstGeom>
          </p:spPr>
        </p:pic>
        <p:cxnSp>
          <p:nvCxnSpPr>
            <p:cNvPr id="14" name="Straight Connector 13">
              <a:extLst>
                <a:ext uri="{FF2B5EF4-FFF2-40B4-BE49-F238E27FC236}">
                  <a16:creationId xmlns:a16="http://schemas.microsoft.com/office/drawing/2014/main" id="{2B3BE223-3FD5-E887-FE5F-13A8524D6E84}"/>
                </a:ext>
              </a:extLst>
            </p:cNvPr>
            <p:cNvCxnSpPr>
              <a:cxnSpLocks/>
            </p:cNvCxnSpPr>
            <p:nvPr/>
          </p:nvCxnSpPr>
          <p:spPr>
            <a:xfrm>
              <a:off x="2522902" y="3988519"/>
              <a:ext cx="5218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7923DC9-D453-EFF5-FC0E-A4949EF59E52}"/>
                </a:ext>
              </a:extLst>
            </p:cNvPr>
            <p:cNvSpPr txBox="1">
              <a:spLocks/>
            </p:cNvSpPr>
            <p:nvPr/>
          </p:nvSpPr>
          <p:spPr>
            <a:xfrm>
              <a:off x="2474976" y="3667725"/>
              <a:ext cx="638140" cy="298314"/>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GB" sz="1600" b="1" dirty="0"/>
                <a:t>1 µm</a:t>
              </a:r>
            </a:p>
          </p:txBody>
        </p:sp>
        <p:sp>
          <p:nvSpPr>
            <p:cNvPr id="16" name="Content Placeholder 2">
              <a:extLst>
                <a:ext uri="{FF2B5EF4-FFF2-40B4-BE49-F238E27FC236}">
                  <a16:creationId xmlns:a16="http://schemas.microsoft.com/office/drawing/2014/main" id="{DEF68280-ABA1-907A-1908-883EBA19B0C8}"/>
                </a:ext>
              </a:extLst>
            </p:cNvPr>
            <p:cNvSpPr txBox="1">
              <a:spLocks/>
            </p:cNvSpPr>
            <p:nvPr/>
          </p:nvSpPr>
          <p:spPr>
            <a:xfrm>
              <a:off x="360040" y="2947598"/>
              <a:ext cx="911232" cy="322431"/>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1200" b="1" dirty="0">
                  <a:solidFill>
                    <a:srgbClr val="FFFF00"/>
                  </a:solidFill>
                </a:rPr>
                <a:t>Mo </a:t>
              </a:r>
            </a:p>
            <a:p>
              <a:pPr marL="0" indent="0">
                <a:buNone/>
              </a:pPr>
              <a:r>
                <a:rPr lang="en-GB" sz="1200" b="1" dirty="0">
                  <a:solidFill>
                    <a:srgbClr val="FFFF00"/>
                  </a:solidFill>
                </a:rPr>
                <a:t>substrate</a:t>
              </a:r>
            </a:p>
          </p:txBody>
        </p:sp>
        <p:sp>
          <p:nvSpPr>
            <p:cNvPr id="17" name="Content Placeholder 2">
              <a:extLst>
                <a:ext uri="{FF2B5EF4-FFF2-40B4-BE49-F238E27FC236}">
                  <a16:creationId xmlns:a16="http://schemas.microsoft.com/office/drawing/2014/main" id="{FF733439-158F-6A6B-013A-66B49F02B99B}"/>
                </a:ext>
              </a:extLst>
            </p:cNvPr>
            <p:cNvSpPr txBox="1">
              <a:spLocks/>
            </p:cNvSpPr>
            <p:nvPr/>
          </p:nvSpPr>
          <p:spPr>
            <a:xfrm>
              <a:off x="1546814" y="2947597"/>
              <a:ext cx="498591" cy="322431"/>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1200" b="1" dirty="0">
                  <a:solidFill>
                    <a:srgbClr val="FFFF00"/>
                  </a:solidFill>
                </a:rPr>
                <a:t>W layer</a:t>
              </a:r>
            </a:p>
          </p:txBody>
        </p:sp>
        <p:cxnSp>
          <p:nvCxnSpPr>
            <p:cNvPr id="18" name="Straight Connector 17">
              <a:extLst>
                <a:ext uri="{FF2B5EF4-FFF2-40B4-BE49-F238E27FC236}">
                  <a16:creationId xmlns:a16="http://schemas.microsoft.com/office/drawing/2014/main" id="{A5C45FCE-4F66-8D64-1B75-BD4A7FBABF8B}"/>
                </a:ext>
              </a:extLst>
            </p:cNvPr>
            <p:cNvCxnSpPr>
              <a:cxnSpLocks/>
            </p:cNvCxnSpPr>
            <p:nvPr/>
          </p:nvCxnSpPr>
          <p:spPr>
            <a:xfrm>
              <a:off x="2522902" y="5159406"/>
              <a:ext cx="8095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3C2045DA-AD5E-F8DE-24C3-D1834DFE6949}"/>
                </a:ext>
              </a:extLst>
            </p:cNvPr>
            <p:cNvSpPr txBox="1">
              <a:spLocks/>
            </p:cNvSpPr>
            <p:nvPr/>
          </p:nvSpPr>
          <p:spPr>
            <a:xfrm>
              <a:off x="2522742" y="4837057"/>
              <a:ext cx="809578" cy="298314"/>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GB" sz="1600" b="1" dirty="0"/>
                <a:t>1 µm</a:t>
              </a:r>
            </a:p>
          </p:txBody>
        </p:sp>
      </p:grpSp>
      <p:sp>
        <p:nvSpPr>
          <p:cNvPr id="21" name="Textfeld 4">
            <a:extLst>
              <a:ext uri="{FF2B5EF4-FFF2-40B4-BE49-F238E27FC236}">
                <a16:creationId xmlns:a16="http://schemas.microsoft.com/office/drawing/2014/main" id="{8A637FBC-C00C-8E2E-990D-C8366EE99D07}"/>
              </a:ext>
            </a:extLst>
          </p:cNvPr>
          <p:cNvSpPr txBox="1"/>
          <p:nvPr/>
        </p:nvSpPr>
        <p:spPr>
          <a:xfrm>
            <a:off x="107504" y="636917"/>
            <a:ext cx="11918592" cy="2024465"/>
          </a:xfrm>
          <a:prstGeom prst="rect">
            <a:avLst/>
          </a:prstGeom>
          <a:noFill/>
          <a:ln w="12700">
            <a:noFill/>
          </a:ln>
        </p:spPr>
        <p:txBody>
          <a:bodyPr wrap="square" rtlCol="0">
            <a:spAutoFit/>
          </a:bodyPr>
          <a:lstStyle/>
          <a:p>
            <a:pPr algn="just">
              <a:lnSpc>
                <a:spcPct val="113000"/>
              </a:lnSpc>
            </a:pPr>
            <a:r>
              <a:rPr lang="en-US" altLang="en-US" sz="1600" dirty="0">
                <a:cs typeface="Arial" panose="020B0604020202020204" pitchFamily="34" charset="0"/>
              </a:rPr>
              <a:t>The aim of this task is to use micromechanical testing techniques (bending of FIB-produced microcantilevers in a </a:t>
            </a:r>
            <a:r>
              <a:rPr lang="en-US" altLang="en-US" sz="1600" dirty="0" err="1">
                <a:cs typeface="Arial" panose="020B0604020202020204" pitchFamily="34" charset="0"/>
              </a:rPr>
              <a:t>nanoindenter</a:t>
            </a:r>
            <a:r>
              <a:rPr lang="en-US" altLang="en-US" sz="1600" dirty="0">
                <a:cs typeface="Arial" panose="020B0604020202020204" pitchFamily="34" charset="0"/>
              </a:rPr>
              <a:t>) to determine </a:t>
            </a:r>
            <a:r>
              <a:rPr lang="en-US" altLang="en-US" sz="1600" b="1" i="1" dirty="0">
                <a:solidFill>
                  <a:srgbClr val="00B050"/>
                </a:solidFill>
                <a:cs typeface="Arial" panose="020B0604020202020204" pitchFamily="34" charset="0"/>
              </a:rPr>
              <a:t>interfacial and bulk mechanical properties (strength and toughness) of reference B and W layers</a:t>
            </a:r>
            <a:r>
              <a:rPr lang="en-US" altLang="en-US" sz="1600" dirty="0">
                <a:cs typeface="Arial" panose="020B0604020202020204" pitchFamily="34" charset="0"/>
              </a:rPr>
              <a:t> on W substrates.</a:t>
            </a:r>
          </a:p>
          <a:p>
            <a:pPr algn="just">
              <a:lnSpc>
                <a:spcPct val="113000"/>
              </a:lnSpc>
            </a:pPr>
            <a:r>
              <a:rPr lang="en-US" sz="1600" b="1" dirty="0">
                <a:solidFill>
                  <a:srgbClr val="FF0000"/>
                </a:solidFill>
                <a:cs typeface="Arial" panose="020B0604020202020204" pitchFamily="34" charset="0"/>
              </a:rPr>
              <a:t>Task and questions to be addressed </a:t>
            </a:r>
          </a:p>
          <a:p>
            <a:pPr marL="182563" indent="-182563" algn="just">
              <a:lnSpc>
                <a:spcPct val="113000"/>
              </a:lnSpc>
              <a:buFont typeface="Wingdings" panose="05000000000000000000" pitchFamily="2" charset="2"/>
              <a:buChar char="§"/>
            </a:pPr>
            <a:r>
              <a:rPr lang="en-US" altLang="en-US" sz="1600" dirty="0">
                <a:cs typeface="Arial" panose="020B0604020202020204" pitchFamily="34" charset="0"/>
              </a:rPr>
              <a:t>Information about mechanical properties of reference layers and layer-substrate interface is to be used to improve the fundamental understanding of the propensity of deposit layers relevant for full-W device (i.e., B, W and mixed) for dust generation, and provide materials data for modeling of dust formation due to deposits fracture and exfoliation.</a:t>
            </a:r>
          </a:p>
          <a:p>
            <a:pPr marL="182563" indent="-182563" algn="just">
              <a:lnSpc>
                <a:spcPct val="113000"/>
              </a:lnSpc>
              <a:buFont typeface="Wingdings" panose="05000000000000000000" pitchFamily="2" charset="2"/>
              <a:buChar char="§"/>
            </a:pPr>
            <a:r>
              <a:rPr lang="en-US" altLang="en-US" sz="1600" dirty="0">
                <a:cs typeface="Arial" panose="020B0604020202020204" pitchFamily="34" charset="0"/>
              </a:rPr>
              <a:t>Focus on a </a:t>
            </a:r>
            <a:r>
              <a:rPr lang="en-US" altLang="en-US" sz="1600" b="1" i="1" dirty="0">
                <a:solidFill>
                  <a:srgbClr val="00B050"/>
                </a:solidFill>
                <a:cs typeface="Arial" panose="020B0604020202020204" pitchFamily="34" charset="0"/>
              </a:rPr>
              <a:t>dependence of mechanical properties on thickness, consistency and composition of layers</a:t>
            </a:r>
            <a:r>
              <a:rPr lang="en-US" altLang="en-US" sz="1600" dirty="0">
                <a:cs typeface="Arial" panose="020B0604020202020204" pitchFamily="34" charset="0"/>
              </a:rPr>
              <a:t>, and surface state of substrates.</a:t>
            </a:r>
          </a:p>
        </p:txBody>
      </p:sp>
      <p:sp>
        <p:nvSpPr>
          <p:cNvPr id="22" name="TextBox 21">
            <a:extLst>
              <a:ext uri="{FF2B5EF4-FFF2-40B4-BE49-F238E27FC236}">
                <a16:creationId xmlns:a16="http://schemas.microsoft.com/office/drawing/2014/main" id="{D3862829-AF69-5DA0-C0E9-24606228ADE0}"/>
              </a:ext>
            </a:extLst>
          </p:cNvPr>
          <p:cNvSpPr txBox="1"/>
          <p:nvPr/>
        </p:nvSpPr>
        <p:spPr bwMode="auto">
          <a:xfrm>
            <a:off x="265553" y="5709389"/>
            <a:ext cx="4626588" cy="369332"/>
          </a:xfrm>
          <a:prstGeom prst="rect">
            <a:avLst/>
          </a:prstGeom>
          <a:solidFill>
            <a:schemeClr val="accent5">
              <a:lumMod val="40000"/>
              <a:lumOff val="60000"/>
            </a:schemeClr>
          </a:solidFill>
          <a:ln w="38100">
            <a:solidFill>
              <a:schemeClr val="accent1"/>
            </a:solidFill>
          </a:ln>
        </p:spPr>
        <p:txBody>
          <a:bodyPr wrap="none" rtlCol="0">
            <a:spAutoFit/>
          </a:bodyPr>
          <a:lstStyle/>
          <a:p>
            <a:r>
              <a:rPr lang="fi-FI" dirty="0"/>
              <a:t>Status </a:t>
            </a:r>
            <a:r>
              <a:rPr lang="fi-FI" dirty="0" err="1"/>
              <a:t>from</a:t>
            </a:r>
            <a:r>
              <a:rPr lang="fi-FI" dirty="0"/>
              <a:t> November </a:t>
            </a:r>
            <a:r>
              <a:rPr lang="fi-FI" dirty="0" err="1"/>
              <a:t>meeting</a:t>
            </a:r>
            <a:r>
              <a:rPr lang="fi-FI" dirty="0"/>
              <a:t> – </a:t>
            </a:r>
            <a:r>
              <a:rPr lang="fi-FI" dirty="0" err="1"/>
              <a:t>any</a:t>
            </a:r>
            <a:r>
              <a:rPr lang="fi-FI" dirty="0"/>
              <a:t> </a:t>
            </a:r>
            <a:r>
              <a:rPr lang="fi-FI" dirty="0" err="1"/>
              <a:t>updates</a:t>
            </a:r>
            <a:r>
              <a:rPr lang="fi-FI" dirty="0"/>
              <a:t>?</a:t>
            </a:r>
          </a:p>
        </p:txBody>
      </p:sp>
    </p:spTree>
    <p:extLst>
      <p:ext uri="{BB962C8B-B14F-4D97-AF65-F5344CB8AC3E}">
        <p14:creationId xmlns:p14="http://schemas.microsoft.com/office/powerpoint/2010/main" val="1345743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94D9AF-F328-DB61-7AF4-D81284B3E845}"/>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2C98B7DA-FEB5-2766-3853-C614F80B7A1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26</a:t>
            </a:fld>
            <a:endParaRPr lang="en-GB">
              <a:solidFill>
                <a:prstClr val="white"/>
              </a:solidFill>
            </a:endParaRPr>
          </a:p>
        </p:txBody>
      </p:sp>
      <p:sp>
        <p:nvSpPr>
          <p:cNvPr id="5" name="Titre 1">
            <a:extLst>
              <a:ext uri="{FF2B5EF4-FFF2-40B4-BE49-F238E27FC236}">
                <a16:creationId xmlns:a16="http://schemas.microsoft.com/office/drawing/2014/main" id="{D110475C-E5F1-94CE-82EE-49A36DBCD4B9}"/>
              </a:ext>
            </a:extLst>
          </p:cNvPr>
          <p:cNvSpPr>
            <a:spLocks noGrp="1"/>
          </p:cNvSpPr>
          <p:nvPr>
            <p:ph type="title"/>
          </p:nvPr>
        </p:nvSpPr>
        <p:spPr>
          <a:xfrm>
            <a:off x="983432" y="192515"/>
            <a:ext cx="9451776" cy="457200"/>
          </a:xfrm>
        </p:spPr>
        <p:txBody>
          <a:bodyPr/>
          <a:lstStyle/>
          <a:p>
            <a:r>
              <a:rPr lang="fr-FR" dirty="0"/>
              <a:t>SP B.6 </a:t>
            </a:r>
            <a:r>
              <a:rPr lang="fr-FR" dirty="0" err="1"/>
              <a:t>deliverables</a:t>
            </a:r>
            <a:r>
              <a:rPr lang="fr-FR" dirty="0"/>
              <a:t> 2025</a:t>
            </a:r>
          </a:p>
        </p:txBody>
      </p:sp>
      <p:graphicFrame>
        <p:nvGraphicFramePr>
          <p:cNvPr id="6" name="Tabelle 5">
            <a:extLst>
              <a:ext uri="{FF2B5EF4-FFF2-40B4-BE49-F238E27FC236}">
                <a16:creationId xmlns:a16="http://schemas.microsoft.com/office/drawing/2014/main" id="{4D63C3CF-747E-B24D-36E8-1CF08453793B}"/>
              </a:ext>
            </a:extLst>
          </p:cNvPr>
          <p:cNvGraphicFramePr>
            <a:graphicFrameLocks noGrp="1"/>
          </p:cNvGraphicFramePr>
          <p:nvPr>
            <p:extLst>
              <p:ext uri="{D42A27DB-BD31-4B8C-83A1-F6EECF244321}">
                <p14:modId xmlns:p14="http://schemas.microsoft.com/office/powerpoint/2010/main" val="4265994673"/>
              </p:ext>
            </p:extLst>
          </p:nvPr>
        </p:nvGraphicFramePr>
        <p:xfrm>
          <a:off x="251520" y="846200"/>
          <a:ext cx="11799803" cy="2593594"/>
        </p:xfrm>
        <a:graphic>
          <a:graphicData uri="http://schemas.openxmlformats.org/drawingml/2006/table">
            <a:tbl>
              <a:tblPr firstRow="1" firstCol="1" bandRow="1">
                <a:tableStyleId>{073A0DAA-6AF3-43AB-8588-CEC1D06C72B9}</a:tableStyleId>
              </a:tblPr>
              <a:tblGrid>
                <a:gridCol w="1328866">
                  <a:extLst>
                    <a:ext uri="{9D8B030D-6E8A-4147-A177-3AD203B41FA5}">
                      <a16:colId xmlns:a16="http://schemas.microsoft.com/office/drawing/2014/main" val="531328472"/>
                    </a:ext>
                  </a:extLst>
                </a:gridCol>
                <a:gridCol w="2248849">
                  <a:extLst>
                    <a:ext uri="{9D8B030D-6E8A-4147-A177-3AD203B41FA5}">
                      <a16:colId xmlns:a16="http://schemas.microsoft.com/office/drawing/2014/main" val="1334987883"/>
                    </a:ext>
                  </a:extLst>
                </a:gridCol>
                <a:gridCol w="8222088">
                  <a:extLst>
                    <a:ext uri="{9D8B030D-6E8A-4147-A177-3AD203B41FA5}">
                      <a16:colId xmlns:a16="http://schemas.microsoft.com/office/drawing/2014/main" val="1851282849"/>
                    </a:ext>
                  </a:extLst>
                </a:gridCol>
              </a:tblGrid>
              <a:tr h="0">
                <a:tc>
                  <a:txBody>
                    <a:bodyPr/>
                    <a:lstStyle/>
                    <a:p>
                      <a:pPr marL="21590" algn="ctr">
                        <a:lnSpc>
                          <a:spcPct val="115000"/>
                        </a:lnSpc>
                        <a:spcAft>
                          <a:spcPts val="300"/>
                        </a:spcAft>
                      </a:pPr>
                      <a:r>
                        <a:rPr lang="de-DE" sz="1600" dirty="0" err="1">
                          <a:effectLst/>
                        </a:rPr>
                        <a:t>Activity</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600" dirty="0" err="1">
                          <a:effectLst/>
                        </a:rPr>
                        <a:t>Deliverable</a:t>
                      </a:r>
                      <a:r>
                        <a:rPr lang="de-DE" sz="1600" dirty="0">
                          <a:effectLst/>
                        </a:rPr>
                        <a:t> ID(s)</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600" spc="-15" dirty="0">
                          <a:effectLst/>
                        </a:rPr>
                        <a:t>Title</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0">
                <a:tc>
                  <a:txBody>
                    <a:bodyPr/>
                    <a:lstStyle/>
                    <a:p>
                      <a:pPr marL="21590" algn="ctr">
                        <a:lnSpc>
                          <a:spcPct val="115000"/>
                        </a:lnSpc>
                        <a:spcAft>
                          <a:spcPts val="300"/>
                        </a:spcAft>
                      </a:pPr>
                      <a:r>
                        <a:rPr lang="de-DE" sz="1600" dirty="0">
                          <a:effectLst/>
                        </a:rPr>
                        <a:t>SP B.6</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defTabSz="914400" rtl="0" eaLnBrk="1" latinLnBrk="0" hangingPunct="1">
                        <a:lnSpc>
                          <a:spcPct val="115000"/>
                        </a:lnSpc>
                        <a:spcAft>
                          <a:spcPts val="300"/>
                        </a:spcAft>
                      </a:pPr>
                      <a:r>
                        <a:rPr lang="de-DE" sz="1600" kern="1200" dirty="0">
                          <a:solidFill>
                            <a:schemeClr val="dk1"/>
                          </a:solidFill>
                          <a:effectLst/>
                        </a:rPr>
                        <a:t>D001</a:t>
                      </a:r>
                    </a:p>
                    <a:p>
                      <a:pPr marL="21590" algn="ctr" defTabSz="914400" rtl="0" eaLnBrk="1" latinLnBrk="0" hangingPunct="1">
                        <a:lnSpc>
                          <a:spcPct val="115000"/>
                        </a:lnSpc>
                        <a:spcAft>
                          <a:spcPts val="300"/>
                        </a:spcAft>
                      </a:pPr>
                      <a:r>
                        <a:rPr lang="de-DE" sz="1600" kern="1200" dirty="0">
                          <a:solidFill>
                            <a:srgbClr val="C00000"/>
                          </a:solidFill>
                          <a:effectLst/>
                        </a:rPr>
                        <a:t>3 PM</a:t>
                      </a:r>
                      <a:endParaRPr lang="de-DE" sz="1600" kern="1200" dirty="0">
                        <a:solidFill>
                          <a:srgbClr val="C00000"/>
                        </a:solidFill>
                        <a:effectLst/>
                        <a:latin typeface="+mn-lt"/>
                        <a:ea typeface="+mn-ea"/>
                        <a:cs typeface="+mn-cs"/>
                      </a:endParaRPr>
                    </a:p>
                  </a:txBody>
                  <a:tcPr marL="68580" marR="68580" marT="0" marB="0"/>
                </a:tc>
                <a:tc>
                  <a:txBody>
                    <a:bodyPr/>
                    <a:lstStyle/>
                    <a:p>
                      <a:pPr>
                        <a:lnSpc>
                          <a:spcPct val="115000"/>
                        </a:lnSpc>
                        <a:spcBef>
                          <a:spcPts val="240"/>
                        </a:spcBef>
                        <a:spcAft>
                          <a:spcPts val="240"/>
                        </a:spcAft>
                        <a:tabLst>
                          <a:tab pos="-914400" algn="l"/>
                          <a:tab pos="228600" algn="l"/>
                        </a:tabLst>
                      </a:pPr>
                      <a:r>
                        <a:rPr lang="pl-PL"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Preparation and post characterization of exposed Mo mirrors (FZJ)</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392664685"/>
                  </a:ext>
                </a:extLst>
              </a:tr>
              <a:tr h="0">
                <a:tc>
                  <a:txBody>
                    <a:bodyPr/>
                    <a:lstStyle/>
                    <a:p>
                      <a:pPr marL="21590" algn="ctr">
                        <a:lnSpc>
                          <a:spcPct val="115000"/>
                        </a:lnSpc>
                        <a:spcAft>
                          <a:spcPts val="300"/>
                        </a:spcAft>
                      </a:pPr>
                      <a:r>
                        <a:rPr lang="de-DE" sz="1600" dirty="0">
                          <a:effectLst/>
                        </a:rPr>
                        <a:t>SP B.6</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defTabSz="914400" rtl="0" eaLnBrk="1" latinLnBrk="0" hangingPunct="1">
                        <a:lnSpc>
                          <a:spcPct val="115000"/>
                        </a:lnSpc>
                        <a:spcAft>
                          <a:spcPts val="300"/>
                        </a:spcAft>
                      </a:pPr>
                      <a:r>
                        <a:rPr lang="de-DE" sz="1600" kern="1200" dirty="0">
                          <a:solidFill>
                            <a:schemeClr val="dk1"/>
                          </a:solidFill>
                          <a:effectLst/>
                        </a:rPr>
                        <a:t>D002</a:t>
                      </a:r>
                    </a:p>
                    <a:p>
                      <a:pPr marL="21590" algn="ctr" defTabSz="914400" rtl="0" eaLnBrk="1" latinLnBrk="0" hangingPunct="1">
                        <a:lnSpc>
                          <a:spcPct val="115000"/>
                        </a:lnSpc>
                        <a:spcAft>
                          <a:spcPts val="300"/>
                        </a:spcAft>
                      </a:pPr>
                      <a:r>
                        <a:rPr lang="de-DE" sz="1600" kern="1200" dirty="0">
                          <a:solidFill>
                            <a:srgbClr val="C00000"/>
                          </a:solidFill>
                          <a:effectLst/>
                        </a:rPr>
                        <a:t>1 PM</a:t>
                      </a:r>
                      <a:endParaRPr lang="de-DE" sz="1600" kern="1200" dirty="0">
                        <a:solidFill>
                          <a:srgbClr val="C00000"/>
                        </a:solidFill>
                        <a:effectLst/>
                        <a:latin typeface="+mn-lt"/>
                        <a:ea typeface="+mn-ea"/>
                        <a:cs typeface="+mn-cs"/>
                      </a:endParaRPr>
                    </a:p>
                  </a:txBody>
                  <a:tcPr marL="68580" marR="68580" marT="0" marB="0"/>
                </a:tc>
                <a:tc>
                  <a:txBody>
                    <a:bodyPr/>
                    <a:lstStyle/>
                    <a:p>
                      <a:pPr>
                        <a:lnSpc>
                          <a:spcPct val="115000"/>
                        </a:lnSpc>
                        <a:spcBef>
                          <a:spcPts val="240"/>
                        </a:spcBef>
                        <a:spcAft>
                          <a:spcPts val="240"/>
                        </a:spcAft>
                        <a:tabLst>
                          <a:tab pos="-914400" algn="l"/>
                          <a:tab pos="228600" algn="l"/>
                        </a:tabLst>
                      </a:pPr>
                      <a:r>
                        <a:rPr lang="pl-PL"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Handling and exposure of Mo mirrors using AUG LBO-manipulator during boronizations (MPG)</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558489909"/>
                  </a:ext>
                </a:extLst>
              </a:tr>
              <a:tr h="0">
                <a:tc>
                  <a:txBody>
                    <a:bodyPr/>
                    <a:lstStyle/>
                    <a:p>
                      <a:pPr marL="21590" algn="ctr">
                        <a:lnSpc>
                          <a:spcPct val="115000"/>
                        </a:lnSpc>
                        <a:spcAft>
                          <a:spcPts val="300"/>
                        </a:spcAft>
                      </a:pPr>
                      <a:r>
                        <a:rPr lang="de-DE" sz="1600" dirty="0">
                          <a:effectLst/>
                        </a:rPr>
                        <a:t>SP B.6</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defTabSz="914400" rtl="0" eaLnBrk="1" latinLnBrk="0" hangingPunct="1">
                        <a:lnSpc>
                          <a:spcPct val="115000"/>
                        </a:lnSpc>
                        <a:spcAft>
                          <a:spcPts val="300"/>
                        </a:spcAft>
                      </a:pPr>
                      <a:r>
                        <a:rPr lang="de-DE" sz="1600" kern="1200" dirty="0">
                          <a:solidFill>
                            <a:schemeClr val="dk1"/>
                          </a:solidFill>
                          <a:effectLst/>
                        </a:rPr>
                        <a:t>D003</a:t>
                      </a:r>
                    </a:p>
                    <a:p>
                      <a:pPr marL="21590" algn="ctr" defTabSz="914400" rtl="0" eaLnBrk="1" latinLnBrk="0" hangingPunct="1">
                        <a:lnSpc>
                          <a:spcPct val="115000"/>
                        </a:lnSpc>
                        <a:spcAft>
                          <a:spcPts val="300"/>
                        </a:spcAft>
                      </a:pPr>
                      <a:r>
                        <a:rPr lang="de-DE" sz="1600" kern="1200" dirty="0">
                          <a:solidFill>
                            <a:srgbClr val="C00000"/>
                          </a:solidFill>
                          <a:effectLst/>
                        </a:rPr>
                        <a:t>1 PM</a:t>
                      </a:r>
                      <a:endParaRPr lang="de-DE" sz="1600" kern="1200" dirty="0">
                        <a:solidFill>
                          <a:srgbClr val="C00000"/>
                        </a:solidFill>
                        <a:effectLst/>
                        <a:latin typeface="+mn-lt"/>
                        <a:ea typeface="+mn-ea"/>
                        <a:cs typeface="+mn-cs"/>
                      </a:endParaRPr>
                    </a:p>
                  </a:txBody>
                  <a:tcPr marL="68580" marR="68580" marT="0" marB="0"/>
                </a:tc>
                <a:tc>
                  <a:txBody>
                    <a:bodyPr/>
                    <a:lstStyle/>
                    <a:p>
                      <a:pPr>
                        <a:lnSpc>
                          <a:spcPct val="115000"/>
                        </a:lnSpc>
                        <a:spcBef>
                          <a:spcPts val="240"/>
                        </a:spcBef>
                        <a:spcAft>
                          <a:spcPts val="240"/>
                        </a:spcAft>
                        <a:tabLst>
                          <a:tab pos="-914400" algn="l"/>
                          <a:tab pos="228600" algn="l"/>
                        </a:tabLst>
                      </a:pPr>
                      <a:r>
                        <a:rPr lang="pl-PL"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Handling and exposure of Mo mirrors using W7-X multipurpose manipulator during boronizations (MPG)</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78565712"/>
                  </a:ext>
                </a:extLst>
              </a:tr>
              <a:tr h="0">
                <a:tc>
                  <a:txBody>
                    <a:bodyPr/>
                    <a:lstStyle/>
                    <a:p>
                      <a:pPr marL="21590" marR="0" lvl="0" indent="0" algn="ctr" defTabSz="685800" eaLnBrk="1" fontAlgn="auto" latinLnBrk="0" hangingPunct="1">
                        <a:lnSpc>
                          <a:spcPct val="115000"/>
                        </a:lnSpc>
                        <a:spcBef>
                          <a:spcPts val="0"/>
                        </a:spcBef>
                        <a:spcAft>
                          <a:spcPts val="300"/>
                        </a:spcAft>
                        <a:buClrTx/>
                        <a:buSzTx/>
                        <a:buFontTx/>
                        <a:buNone/>
                        <a:tabLst/>
                        <a:defRPr/>
                      </a:pPr>
                      <a:r>
                        <a:rPr lang="de-DE" sz="1600" dirty="0">
                          <a:effectLst/>
                        </a:rPr>
                        <a:t>SP B.6</a:t>
                      </a:r>
                      <a:endParaRPr lang="de-DE" sz="1600" dirty="0">
                        <a:effectLst/>
                        <a:latin typeface="Calibri" panose="020F0502020204030204" pitchFamily="34" charset="0"/>
                        <a:ea typeface="+mn-ea"/>
                        <a:cs typeface="Times New Roman" panose="02020603050405020304" pitchFamily="18" charset="0"/>
                      </a:endParaRPr>
                    </a:p>
                    <a:p>
                      <a:pPr marL="21590" algn="ctr">
                        <a:lnSpc>
                          <a:spcPct val="115000"/>
                        </a:lnSpc>
                        <a:spcAft>
                          <a:spcPts val="300"/>
                        </a:spcAft>
                      </a:pP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defTabSz="914400" rtl="0" eaLnBrk="1" latinLnBrk="0" hangingPunct="1">
                        <a:lnSpc>
                          <a:spcPct val="115000"/>
                        </a:lnSpc>
                        <a:spcAft>
                          <a:spcPts val="300"/>
                        </a:spcAft>
                      </a:pPr>
                      <a:r>
                        <a:rPr lang="de-DE" sz="1600" kern="1200" dirty="0">
                          <a:solidFill>
                            <a:schemeClr val="dk1"/>
                          </a:solidFill>
                          <a:effectLst/>
                        </a:rPr>
                        <a:t>D004</a:t>
                      </a:r>
                    </a:p>
                    <a:p>
                      <a:pPr marL="21590" algn="ctr" defTabSz="914400" rtl="0" eaLnBrk="1" latinLnBrk="0" hangingPunct="1">
                        <a:lnSpc>
                          <a:spcPct val="115000"/>
                        </a:lnSpc>
                        <a:spcAft>
                          <a:spcPts val="300"/>
                        </a:spcAft>
                      </a:pPr>
                      <a:r>
                        <a:rPr lang="de-DE" sz="1600" kern="1200" dirty="0">
                          <a:solidFill>
                            <a:srgbClr val="C00000"/>
                          </a:solidFill>
                          <a:effectLst/>
                        </a:rPr>
                        <a:t>3 PM</a:t>
                      </a:r>
                      <a:endParaRPr lang="de-DE" sz="1600" kern="1200" dirty="0">
                        <a:solidFill>
                          <a:srgbClr val="C00000"/>
                        </a:solidFill>
                        <a:effectLst/>
                        <a:latin typeface="+mn-lt"/>
                        <a:ea typeface="+mn-ea"/>
                        <a:cs typeface="+mn-cs"/>
                      </a:endParaRPr>
                    </a:p>
                  </a:txBody>
                  <a:tcPr marL="68580" marR="68580" marT="0" marB="0"/>
                </a:tc>
                <a:tc>
                  <a:txBody>
                    <a:bodyPr/>
                    <a:lstStyle/>
                    <a:p>
                      <a:pPr>
                        <a:lnSpc>
                          <a:spcPct val="115000"/>
                        </a:lnSpc>
                        <a:spcBef>
                          <a:spcPts val="240"/>
                        </a:spcBef>
                        <a:spcAft>
                          <a:spcPts val="240"/>
                        </a:spcAft>
                        <a:tabLst>
                          <a:tab pos="-914400" algn="l"/>
                          <a:tab pos="228600" algn="l"/>
                        </a:tabLst>
                      </a:pPr>
                      <a:r>
                        <a:rPr lang="pl-PL" sz="16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Changes in the optical properties of the exposed Mo mirrors (EPFL)</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403891001"/>
                  </a:ext>
                </a:extLst>
              </a:tr>
            </a:tbl>
          </a:graphicData>
        </a:graphic>
      </p:graphicFrame>
      <p:sp>
        <p:nvSpPr>
          <p:cNvPr id="7" name="TextBox 6">
            <a:extLst>
              <a:ext uri="{FF2B5EF4-FFF2-40B4-BE49-F238E27FC236}">
                <a16:creationId xmlns:a16="http://schemas.microsoft.com/office/drawing/2014/main" id="{D6F903BE-D4A1-ECD8-2835-EA81398CD6C4}"/>
              </a:ext>
            </a:extLst>
          </p:cNvPr>
          <p:cNvSpPr txBox="1"/>
          <p:nvPr/>
        </p:nvSpPr>
        <p:spPr bwMode="auto">
          <a:xfrm>
            <a:off x="594072" y="3765691"/>
            <a:ext cx="11114698" cy="646331"/>
          </a:xfrm>
          <a:prstGeom prst="rect">
            <a:avLst/>
          </a:prstGeom>
          <a:noFill/>
        </p:spPr>
        <p:txBody>
          <a:bodyPr wrap="square" rtlCol="0">
            <a:spAutoFit/>
          </a:bodyPr>
          <a:lstStyle/>
          <a:p>
            <a:pPr marL="285750" indent="-285750">
              <a:buFont typeface="Wingdings" panose="05000000000000000000" pitchFamily="2" charset="2"/>
              <a:buChar char="§"/>
            </a:pPr>
            <a:r>
              <a:rPr lang="fi-FI" dirty="0" err="1"/>
              <a:t>Exposure</a:t>
            </a:r>
            <a:r>
              <a:rPr lang="fi-FI" dirty="0"/>
              <a:t> of </a:t>
            </a:r>
            <a:r>
              <a:rPr lang="fi-FI" dirty="0" err="1"/>
              <a:t>the</a:t>
            </a:r>
            <a:r>
              <a:rPr lang="fi-FI" dirty="0"/>
              <a:t> </a:t>
            </a:r>
            <a:r>
              <a:rPr lang="fi-FI" dirty="0" err="1"/>
              <a:t>mirrors</a:t>
            </a:r>
            <a:r>
              <a:rPr lang="fi-FI" dirty="0"/>
              <a:t> on AUG and </a:t>
            </a:r>
            <a:r>
              <a:rPr lang="fi-FI" dirty="0" err="1"/>
              <a:t>follow-up</a:t>
            </a:r>
            <a:r>
              <a:rPr lang="fi-FI" dirty="0"/>
              <a:t> </a:t>
            </a:r>
            <a:r>
              <a:rPr lang="fi-FI" dirty="0" err="1"/>
              <a:t>experiments</a:t>
            </a:r>
            <a:r>
              <a:rPr lang="fi-FI" dirty="0"/>
              <a:t> on W7-X in 2025</a:t>
            </a:r>
          </a:p>
          <a:p>
            <a:pPr marL="285750" indent="-285750">
              <a:buFont typeface="Wingdings" panose="05000000000000000000" pitchFamily="2" charset="2"/>
              <a:buChar char="§"/>
            </a:pPr>
            <a:r>
              <a:rPr lang="fi-FI" dirty="0" err="1"/>
              <a:t>Analyses</a:t>
            </a:r>
            <a:r>
              <a:rPr lang="fi-FI" dirty="0"/>
              <a:t> of </a:t>
            </a:r>
            <a:r>
              <a:rPr lang="fi-FI" dirty="0" err="1"/>
              <a:t>the</a:t>
            </a:r>
            <a:r>
              <a:rPr lang="fi-FI" dirty="0"/>
              <a:t> </a:t>
            </a:r>
            <a:r>
              <a:rPr lang="fi-FI" dirty="0" err="1"/>
              <a:t>mirrors</a:t>
            </a:r>
            <a:r>
              <a:rPr lang="fi-FI" dirty="0"/>
              <a:t> in FZJ and EPFL</a:t>
            </a:r>
          </a:p>
        </p:txBody>
      </p:sp>
    </p:spTree>
    <p:extLst>
      <p:ext uri="{BB962C8B-B14F-4D97-AF65-F5344CB8AC3E}">
        <p14:creationId xmlns:p14="http://schemas.microsoft.com/office/powerpoint/2010/main" val="4032261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A0FC43-7BDD-E3F4-B713-65BAC3DC2B5C}"/>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B418BBEA-693E-2DAC-AD03-0EE655E58064}"/>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27</a:t>
            </a:fld>
            <a:endParaRPr lang="en-GB">
              <a:solidFill>
                <a:prstClr val="white"/>
              </a:solidFill>
            </a:endParaRPr>
          </a:p>
        </p:txBody>
      </p:sp>
      <p:sp>
        <p:nvSpPr>
          <p:cNvPr id="2" name="Inhaltsplatzhalter 2">
            <a:extLst>
              <a:ext uri="{FF2B5EF4-FFF2-40B4-BE49-F238E27FC236}">
                <a16:creationId xmlns:a16="http://schemas.microsoft.com/office/drawing/2014/main" id="{4A08D1AC-6D48-E178-B671-7E87ACE0BD64}"/>
              </a:ext>
            </a:extLst>
          </p:cNvPr>
          <p:cNvSpPr txBox="1">
            <a:spLocks/>
          </p:cNvSpPr>
          <p:nvPr/>
        </p:nvSpPr>
        <p:spPr>
          <a:xfrm>
            <a:off x="457200" y="1052737"/>
            <a:ext cx="8229600" cy="2664296"/>
          </a:xfrm>
          <a:prstGeom prst="rect">
            <a:avLst/>
          </a:prstGeom>
        </p:spPr>
        <p:txBody>
          <a:bodyPr>
            <a:norm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lnSpc>
                <a:spcPct val="90000"/>
              </a:lnSpc>
            </a:pPr>
            <a:r>
              <a:rPr lang="en-US" altLang="de-DE" sz="1800">
                <a:ea typeface="Arial" charset="0"/>
                <a:cs typeface="Arial" charset="0"/>
              </a:rPr>
              <a:t>Your SP B contact</a:t>
            </a:r>
          </a:p>
          <a:p>
            <a:pPr marL="0" indent="0">
              <a:lnSpc>
                <a:spcPct val="90000"/>
              </a:lnSpc>
              <a:buFont typeface="Arial"/>
              <a:buNone/>
            </a:pPr>
            <a:r>
              <a:rPr lang="en-US" altLang="de-DE" sz="1800">
                <a:ea typeface="Arial" charset="0"/>
                <a:cs typeface="Arial" charset="0"/>
              </a:rPr>
              <a:t>	Antti Hakola (</a:t>
            </a:r>
            <a:r>
              <a:rPr lang="en-US" altLang="de-DE" sz="1800">
                <a:ea typeface="Arial" charset="0"/>
                <a:cs typeface="Arial" charset="0"/>
                <a:hlinkClick r:id="rId2"/>
              </a:rPr>
              <a:t>antti.hakola@vtt.fi</a:t>
            </a:r>
            <a:r>
              <a:rPr lang="en-US" altLang="de-DE" sz="1800">
                <a:ea typeface="Arial" charset="0"/>
                <a:cs typeface="Arial" charset="0"/>
              </a:rPr>
              <a:t>)</a:t>
            </a:r>
          </a:p>
          <a:p>
            <a:pPr>
              <a:lnSpc>
                <a:spcPct val="90000"/>
              </a:lnSpc>
            </a:pPr>
            <a:r>
              <a:rPr lang="en-US" altLang="de-DE" sz="1800">
                <a:ea typeface="Arial" charset="0"/>
                <a:cs typeface="Arial" charset="0"/>
              </a:rPr>
              <a:t>Project leader</a:t>
            </a:r>
          </a:p>
          <a:p>
            <a:pPr marL="0" indent="0">
              <a:lnSpc>
                <a:spcPct val="90000"/>
              </a:lnSpc>
              <a:buFont typeface="Arial"/>
              <a:buNone/>
            </a:pPr>
            <a:r>
              <a:rPr lang="en-US" altLang="de-DE" sz="1800">
                <a:ea typeface="Arial" charset="0"/>
                <a:cs typeface="Arial" charset="0"/>
              </a:rPr>
              <a:t>	Sebastijan Brezinsek (</a:t>
            </a:r>
            <a:r>
              <a:rPr lang="en-US" altLang="de-DE" sz="1800">
                <a:ea typeface="Arial" charset="0"/>
                <a:cs typeface="Arial" charset="0"/>
                <a:hlinkClick r:id="rId3"/>
              </a:rPr>
              <a:t>s.brezinsek@fz-juelich.de</a:t>
            </a:r>
            <a:r>
              <a:rPr lang="en-US" altLang="de-DE" sz="1800">
                <a:ea typeface="Arial" charset="0"/>
                <a:cs typeface="Arial" charset="0"/>
              </a:rPr>
              <a:t>)</a:t>
            </a:r>
          </a:p>
          <a:p>
            <a:pPr>
              <a:lnSpc>
                <a:spcPct val="90000"/>
              </a:lnSpc>
            </a:pPr>
            <a:r>
              <a:rPr lang="en-US" altLang="de-DE" sz="1800">
                <a:ea typeface="Arial" charset="0"/>
                <a:cs typeface="Arial" charset="0"/>
              </a:rPr>
              <a:t>Project Support Officer</a:t>
            </a:r>
          </a:p>
          <a:p>
            <a:pPr marL="0" indent="0">
              <a:lnSpc>
                <a:spcPct val="90000"/>
              </a:lnSpc>
              <a:buFont typeface="Arial"/>
              <a:buNone/>
            </a:pPr>
            <a:r>
              <a:rPr lang="en-US" altLang="de-DE" sz="1800">
                <a:ea typeface="Arial" charset="0"/>
                <a:cs typeface="Arial" charset="0"/>
              </a:rPr>
              <a:t>	Michael Reinhart (</a:t>
            </a:r>
            <a:r>
              <a:rPr lang="en-US" altLang="de-DE" sz="1800">
                <a:ea typeface="Arial" charset="0"/>
                <a:cs typeface="Arial" charset="0"/>
                <a:hlinkClick r:id="rId4"/>
              </a:rPr>
              <a:t>m.reinhart@fz-juelich.de</a:t>
            </a:r>
            <a:r>
              <a:rPr lang="en-US" altLang="de-DE" sz="1800">
                <a:ea typeface="Arial" charset="0"/>
                <a:cs typeface="Arial" charset="0"/>
              </a:rPr>
              <a:t>)</a:t>
            </a:r>
          </a:p>
          <a:p>
            <a:pPr>
              <a:lnSpc>
                <a:spcPct val="90000"/>
              </a:lnSpc>
            </a:pPr>
            <a:r>
              <a:rPr lang="de-DE" altLang="de-DE" sz="1800">
                <a:ea typeface="Arial" charset="0"/>
                <a:cs typeface="Arial" charset="0"/>
              </a:rPr>
              <a:t>PMU Coordination Officer</a:t>
            </a:r>
          </a:p>
          <a:p>
            <a:pPr marL="0" indent="0">
              <a:lnSpc>
                <a:spcPct val="90000"/>
              </a:lnSpc>
              <a:buFont typeface="Arial"/>
              <a:buNone/>
            </a:pPr>
            <a:r>
              <a:rPr lang="de-DE" altLang="de-DE" sz="1800">
                <a:ea typeface="Arial" charset="0"/>
                <a:cs typeface="Arial" charset="0"/>
              </a:rPr>
              <a:t>	David Douai (</a:t>
            </a:r>
            <a:r>
              <a:rPr lang="de-DE" altLang="de-DE" sz="1800">
                <a:ea typeface="Arial" charset="0"/>
                <a:cs typeface="Arial" charset="0"/>
                <a:hlinkClick r:id="rId5"/>
              </a:rPr>
              <a:t>david.douai@euro-fusion.org</a:t>
            </a:r>
            <a:r>
              <a:rPr lang="de-DE" altLang="de-DE" sz="1800">
                <a:ea typeface="Arial" charset="0"/>
                <a:cs typeface="Arial" charset="0"/>
              </a:rPr>
              <a:t>)</a:t>
            </a:r>
            <a:endParaRPr lang="de-DE" altLang="de-DE" sz="1800" dirty="0">
              <a:ea typeface="Arial" charset="0"/>
              <a:cs typeface="Arial" charset="0"/>
            </a:endParaRPr>
          </a:p>
        </p:txBody>
      </p:sp>
      <p:sp>
        <p:nvSpPr>
          <p:cNvPr id="5" name="TextBox 4">
            <a:extLst>
              <a:ext uri="{FF2B5EF4-FFF2-40B4-BE49-F238E27FC236}">
                <a16:creationId xmlns:a16="http://schemas.microsoft.com/office/drawing/2014/main" id="{546F7750-1DCB-CE24-A8EA-2B72ECF6F193}"/>
              </a:ext>
            </a:extLst>
          </p:cNvPr>
          <p:cNvSpPr txBox="1"/>
          <p:nvPr/>
        </p:nvSpPr>
        <p:spPr>
          <a:xfrm>
            <a:off x="360040" y="3503336"/>
            <a:ext cx="4895892" cy="923330"/>
          </a:xfrm>
          <a:prstGeom prst="rect">
            <a:avLst/>
          </a:prstGeom>
          <a:noFill/>
        </p:spPr>
        <p:txBody>
          <a:bodyPr wrap="none" rtlCol="0">
            <a:spAutoFit/>
          </a:bodyPr>
          <a:lstStyle/>
          <a:p>
            <a:pPr marL="285750" indent="-285750">
              <a:buFont typeface="Wingdings" panose="05000000000000000000" pitchFamily="2" charset="2"/>
              <a:buChar char="ü"/>
            </a:pPr>
            <a:r>
              <a:rPr lang="fi-FI" dirty="0" err="1"/>
              <a:t>Thematic</a:t>
            </a:r>
            <a:r>
              <a:rPr lang="fi-FI" dirty="0"/>
              <a:t> </a:t>
            </a:r>
            <a:r>
              <a:rPr lang="fi-FI" dirty="0" err="1"/>
              <a:t>meetings</a:t>
            </a:r>
            <a:r>
              <a:rPr lang="fi-FI" dirty="0"/>
              <a:t> for </a:t>
            </a:r>
            <a:r>
              <a:rPr lang="fi-FI" dirty="0" err="1"/>
              <a:t>detailed</a:t>
            </a:r>
            <a:r>
              <a:rPr lang="fi-FI" dirty="0"/>
              <a:t> </a:t>
            </a:r>
            <a:r>
              <a:rPr lang="fi-FI" dirty="0" err="1"/>
              <a:t>task</a:t>
            </a:r>
            <a:r>
              <a:rPr lang="fi-FI" dirty="0"/>
              <a:t> </a:t>
            </a:r>
            <a:r>
              <a:rPr lang="fi-FI" dirty="0" err="1"/>
              <a:t>definitions</a:t>
            </a:r>
            <a:endParaRPr lang="fi-FI" dirty="0"/>
          </a:p>
          <a:p>
            <a:r>
              <a:rPr lang="fi-FI" dirty="0"/>
              <a:t>	</a:t>
            </a:r>
            <a:r>
              <a:rPr lang="fi-FI" b="1" dirty="0" err="1">
                <a:solidFill>
                  <a:srgbClr val="FF0000"/>
                </a:solidFill>
              </a:rPr>
              <a:t>March-April-May</a:t>
            </a:r>
            <a:r>
              <a:rPr lang="fi-FI" b="1" dirty="0">
                <a:solidFill>
                  <a:srgbClr val="FF0000"/>
                </a:solidFill>
              </a:rPr>
              <a:t> 2025</a:t>
            </a:r>
          </a:p>
          <a:p>
            <a:pPr marL="285750" indent="-285750">
              <a:buFont typeface="Wingdings" panose="05000000000000000000" pitchFamily="2" charset="2"/>
              <a:buChar char="ü"/>
            </a:pPr>
            <a:r>
              <a:rPr lang="fi-FI" dirty="0"/>
              <a:t>PWIE </a:t>
            </a:r>
            <a:r>
              <a:rPr lang="fi-FI" dirty="0" err="1"/>
              <a:t>meeting</a:t>
            </a:r>
            <a:r>
              <a:rPr lang="fi-FI" dirty="0"/>
              <a:t> </a:t>
            </a:r>
            <a:r>
              <a:rPr lang="fi-FI" b="1" dirty="0">
                <a:solidFill>
                  <a:srgbClr val="0070C0"/>
                </a:solidFill>
              </a:rPr>
              <a:t>in </a:t>
            </a:r>
            <a:r>
              <a:rPr lang="fi-FI" b="1" dirty="0" err="1">
                <a:solidFill>
                  <a:srgbClr val="0070C0"/>
                </a:solidFill>
              </a:rPr>
              <a:t>Prague</a:t>
            </a:r>
            <a:r>
              <a:rPr lang="fi-FI" b="1" dirty="0">
                <a:solidFill>
                  <a:srgbClr val="0070C0"/>
                </a:solidFill>
              </a:rPr>
              <a:t> in 24-27 </a:t>
            </a:r>
            <a:r>
              <a:rPr lang="fi-FI" b="1" dirty="0" err="1">
                <a:solidFill>
                  <a:srgbClr val="0070C0"/>
                </a:solidFill>
              </a:rPr>
              <a:t>March</a:t>
            </a:r>
            <a:endParaRPr lang="fi-FI" b="1" dirty="0"/>
          </a:p>
        </p:txBody>
      </p:sp>
      <p:sp>
        <p:nvSpPr>
          <p:cNvPr id="6" name="TextBox 5">
            <a:extLst>
              <a:ext uri="{FF2B5EF4-FFF2-40B4-BE49-F238E27FC236}">
                <a16:creationId xmlns:a16="http://schemas.microsoft.com/office/drawing/2014/main" id="{65AB50C6-8D90-FC4A-552D-74EF7E134CB3}"/>
              </a:ext>
            </a:extLst>
          </p:cNvPr>
          <p:cNvSpPr txBox="1"/>
          <p:nvPr/>
        </p:nvSpPr>
        <p:spPr>
          <a:xfrm>
            <a:off x="4199756" y="5411670"/>
            <a:ext cx="4252318" cy="369332"/>
          </a:xfrm>
          <a:prstGeom prst="rect">
            <a:avLst/>
          </a:prstGeom>
          <a:solidFill>
            <a:schemeClr val="accent5">
              <a:lumMod val="40000"/>
              <a:lumOff val="60000"/>
            </a:schemeClr>
          </a:solidFill>
          <a:ln w="25400">
            <a:solidFill>
              <a:schemeClr val="accent1"/>
            </a:solidFill>
          </a:ln>
        </p:spPr>
        <p:txBody>
          <a:bodyPr wrap="none" rtlCol="0">
            <a:spAutoFit/>
          </a:bodyPr>
          <a:lstStyle/>
          <a:p>
            <a:r>
              <a:rPr lang="fi-FI" dirty="0"/>
              <a:t>https://indico.euro-fusion.org/event/3432/</a:t>
            </a:r>
          </a:p>
        </p:txBody>
      </p:sp>
      <p:sp>
        <p:nvSpPr>
          <p:cNvPr id="7" name="TextBox 6">
            <a:extLst>
              <a:ext uri="{FF2B5EF4-FFF2-40B4-BE49-F238E27FC236}">
                <a16:creationId xmlns:a16="http://schemas.microsoft.com/office/drawing/2014/main" id="{37AB1249-49F8-B05E-4CF9-8EEA97979B89}"/>
              </a:ext>
            </a:extLst>
          </p:cNvPr>
          <p:cNvSpPr txBox="1"/>
          <p:nvPr/>
        </p:nvSpPr>
        <p:spPr>
          <a:xfrm>
            <a:off x="457200" y="5411670"/>
            <a:ext cx="3618876" cy="369332"/>
          </a:xfrm>
          <a:prstGeom prst="rect">
            <a:avLst/>
          </a:prstGeom>
          <a:noFill/>
        </p:spPr>
        <p:txBody>
          <a:bodyPr wrap="none" rtlCol="0">
            <a:spAutoFit/>
          </a:bodyPr>
          <a:lstStyle/>
          <a:p>
            <a:r>
              <a:rPr lang="fi-FI" dirty="0" err="1"/>
              <a:t>Minutes</a:t>
            </a:r>
            <a:r>
              <a:rPr lang="fi-FI" dirty="0"/>
              <a:t> and </a:t>
            </a:r>
            <a:r>
              <a:rPr lang="fi-FI" dirty="0" err="1"/>
              <a:t>slides</a:t>
            </a:r>
            <a:r>
              <a:rPr lang="fi-FI" dirty="0"/>
              <a:t> of </a:t>
            </a:r>
            <a:r>
              <a:rPr lang="fi-FI" dirty="0" err="1"/>
              <a:t>the</a:t>
            </a:r>
            <a:r>
              <a:rPr lang="fi-FI" dirty="0"/>
              <a:t> </a:t>
            </a:r>
            <a:r>
              <a:rPr lang="fi-FI" dirty="0" err="1"/>
              <a:t>meeting</a:t>
            </a:r>
            <a:r>
              <a:rPr lang="fi-FI" dirty="0"/>
              <a:t> at</a:t>
            </a:r>
          </a:p>
        </p:txBody>
      </p:sp>
      <p:sp>
        <p:nvSpPr>
          <p:cNvPr id="8" name="TextBox 7">
            <a:extLst>
              <a:ext uri="{FF2B5EF4-FFF2-40B4-BE49-F238E27FC236}">
                <a16:creationId xmlns:a16="http://schemas.microsoft.com/office/drawing/2014/main" id="{B6F89341-16C0-6F0C-9A82-7C92B1D3A881}"/>
              </a:ext>
            </a:extLst>
          </p:cNvPr>
          <p:cNvSpPr txBox="1"/>
          <p:nvPr/>
        </p:nvSpPr>
        <p:spPr>
          <a:xfrm>
            <a:off x="474214" y="4844887"/>
            <a:ext cx="7700378" cy="369332"/>
          </a:xfrm>
          <a:prstGeom prst="rect">
            <a:avLst/>
          </a:prstGeom>
          <a:noFill/>
        </p:spPr>
        <p:txBody>
          <a:bodyPr wrap="none" rtlCol="0">
            <a:spAutoFit/>
          </a:bodyPr>
          <a:lstStyle/>
          <a:p>
            <a:r>
              <a:rPr lang="fi-FI" dirty="0" err="1"/>
              <a:t>Please</a:t>
            </a:r>
            <a:r>
              <a:rPr lang="fi-FI" dirty="0"/>
              <a:t> </a:t>
            </a:r>
            <a:r>
              <a:rPr lang="fi-FI" dirty="0" err="1"/>
              <a:t>check</a:t>
            </a:r>
            <a:r>
              <a:rPr lang="fi-FI" dirty="0"/>
              <a:t> </a:t>
            </a:r>
            <a:r>
              <a:rPr lang="fi-FI" dirty="0" err="1"/>
              <a:t>if</a:t>
            </a:r>
            <a:r>
              <a:rPr lang="fi-FI" dirty="0"/>
              <a:t> </a:t>
            </a:r>
            <a:r>
              <a:rPr lang="fi-FI" dirty="0" err="1"/>
              <a:t>you</a:t>
            </a:r>
            <a:r>
              <a:rPr lang="fi-FI" dirty="0"/>
              <a:t> </a:t>
            </a:r>
            <a:r>
              <a:rPr lang="fi-FI" dirty="0" err="1"/>
              <a:t>have</a:t>
            </a:r>
            <a:r>
              <a:rPr lang="fi-FI" dirty="0"/>
              <a:t> </a:t>
            </a:r>
            <a:r>
              <a:rPr lang="fi-FI" dirty="0" err="1"/>
              <a:t>colleagues</a:t>
            </a:r>
            <a:r>
              <a:rPr lang="fi-FI" dirty="0"/>
              <a:t> </a:t>
            </a:r>
            <a:r>
              <a:rPr lang="fi-FI" dirty="0" err="1"/>
              <a:t>that</a:t>
            </a:r>
            <a:r>
              <a:rPr lang="fi-FI" dirty="0"/>
              <a:t> </a:t>
            </a:r>
            <a:r>
              <a:rPr lang="fi-FI" dirty="0" err="1"/>
              <a:t>are</a:t>
            </a:r>
            <a:r>
              <a:rPr lang="fi-FI" dirty="0"/>
              <a:t> </a:t>
            </a:r>
            <a:r>
              <a:rPr lang="fi-FI" dirty="0" err="1"/>
              <a:t>not</a:t>
            </a:r>
            <a:r>
              <a:rPr lang="fi-FI" dirty="0"/>
              <a:t> </a:t>
            </a:r>
            <a:r>
              <a:rPr lang="fi-FI" dirty="0" err="1"/>
              <a:t>included</a:t>
            </a:r>
            <a:r>
              <a:rPr lang="fi-FI" dirty="0"/>
              <a:t> in </a:t>
            </a:r>
            <a:r>
              <a:rPr lang="fi-FI" dirty="0" err="1"/>
              <a:t>the</a:t>
            </a:r>
            <a:r>
              <a:rPr lang="fi-FI" dirty="0"/>
              <a:t> SP B mailing list!</a:t>
            </a:r>
          </a:p>
        </p:txBody>
      </p:sp>
      <p:sp>
        <p:nvSpPr>
          <p:cNvPr id="9" name="Titre 1">
            <a:extLst>
              <a:ext uri="{FF2B5EF4-FFF2-40B4-BE49-F238E27FC236}">
                <a16:creationId xmlns:a16="http://schemas.microsoft.com/office/drawing/2014/main" id="{0DDF33B5-AF59-31D7-C945-D1B6A4042679}"/>
              </a:ext>
            </a:extLst>
          </p:cNvPr>
          <p:cNvSpPr>
            <a:spLocks noGrp="1"/>
          </p:cNvSpPr>
          <p:nvPr>
            <p:ph type="title"/>
          </p:nvPr>
        </p:nvSpPr>
        <p:spPr>
          <a:xfrm>
            <a:off x="983432" y="192515"/>
            <a:ext cx="9451776" cy="457200"/>
          </a:xfrm>
        </p:spPr>
        <p:txBody>
          <a:bodyPr/>
          <a:lstStyle/>
          <a:p>
            <a:r>
              <a:rPr lang="fr-FR" dirty="0"/>
              <a:t>Next </a:t>
            </a:r>
            <a:r>
              <a:rPr lang="fr-FR" dirty="0" err="1"/>
              <a:t>steps</a:t>
            </a:r>
            <a:endParaRPr lang="fr-FR" dirty="0"/>
          </a:p>
        </p:txBody>
      </p:sp>
    </p:spTree>
    <p:extLst>
      <p:ext uri="{BB962C8B-B14F-4D97-AF65-F5344CB8AC3E}">
        <p14:creationId xmlns:p14="http://schemas.microsoft.com/office/powerpoint/2010/main" val="339376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5A1439-2808-717E-5133-305EE1E603F7}"/>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2CA8D43E-4A7A-4C75-8ECB-81E18503CD6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6" name="Titre 1">
            <a:extLst>
              <a:ext uri="{FF2B5EF4-FFF2-40B4-BE49-F238E27FC236}">
                <a16:creationId xmlns:a16="http://schemas.microsoft.com/office/drawing/2014/main" id="{BCCE2E82-0C4C-A95B-7074-C055E38C7113}"/>
              </a:ext>
            </a:extLst>
          </p:cNvPr>
          <p:cNvSpPr>
            <a:spLocks noGrp="1"/>
          </p:cNvSpPr>
          <p:nvPr>
            <p:ph type="title"/>
          </p:nvPr>
        </p:nvSpPr>
        <p:spPr>
          <a:xfrm>
            <a:off x="983432" y="192515"/>
            <a:ext cx="9857288" cy="457200"/>
          </a:xfrm>
        </p:spPr>
        <p:txBody>
          <a:bodyPr/>
          <a:lstStyle/>
          <a:p>
            <a:r>
              <a:rPr lang="fr-FR" dirty="0" err="1"/>
              <a:t>Proposed</a:t>
            </a:r>
            <a:r>
              <a:rPr lang="fr-FR" dirty="0"/>
              <a:t> high-</a:t>
            </a:r>
            <a:r>
              <a:rPr lang="fr-FR" dirty="0" err="1"/>
              <a:t>level</a:t>
            </a:r>
            <a:r>
              <a:rPr lang="fr-FR" dirty="0"/>
              <a:t> </a:t>
            </a:r>
            <a:r>
              <a:rPr lang="fr-FR" dirty="0" err="1"/>
              <a:t>deliverables</a:t>
            </a:r>
            <a:r>
              <a:rPr lang="fr-FR" dirty="0"/>
              <a:t> and </a:t>
            </a:r>
            <a:r>
              <a:rPr lang="fr-FR" dirty="0" err="1"/>
              <a:t>milestones</a:t>
            </a:r>
            <a:r>
              <a:rPr lang="fr-FR" dirty="0"/>
              <a:t> for SP B in 2025</a:t>
            </a:r>
          </a:p>
        </p:txBody>
      </p:sp>
      <p:graphicFrame>
        <p:nvGraphicFramePr>
          <p:cNvPr id="7" name="Tabelle 7">
            <a:extLst>
              <a:ext uri="{FF2B5EF4-FFF2-40B4-BE49-F238E27FC236}">
                <a16:creationId xmlns:a16="http://schemas.microsoft.com/office/drawing/2014/main" id="{07B55F5C-44F1-950B-E5E1-73380D1A03D7}"/>
              </a:ext>
            </a:extLst>
          </p:cNvPr>
          <p:cNvGraphicFramePr>
            <a:graphicFrameLocks noGrp="1"/>
          </p:cNvGraphicFramePr>
          <p:nvPr>
            <p:extLst>
              <p:ext uri="{D42A27DB-BD31-4B8C-83A1-F6EECF244321}">
                <p14:modId xmlns:p14="http://schemas.microsoft.com/office/powerpoint/2010/main" val="2424983659"/>
              </p:ext>
            </p:extLst>
          </p:nvPr>
        </p:nvGraphicFramePr>
        <p:xfrm>
          <a:off x="360040" y="2380665"/>
          <a:ext cx="11569216" cy="3912243"/>
        </p:xfrm>
        <a:graphic>
          <a:graphicData uri="http://schemas.openxmlformats.org/drawingml/2006/table">
            <a:tbl>
              <a:tblPr firstRow="1" firstCol="1" bandRow="1">
                <a:tableStyleId>{5C22544A-7EE6-4342-B048-85BDC9FD1C3A}</a:tableStyleId>
              </a:tblPr>
              <a:tblGrid>
                <a:gridCol w="1080754">
                  <a:extLst>
                    <a:ext uri="{9D8B030D-6E8A-4147-A177-3AD203B41FA5}">
                      <a16:colId xmlns:a16="http://schemas.microsoft.com/office/drawing/2014/main" val="1621520873"/>
                    </a:ext>
                  </a:extLst>
                </a:gridCol>
                <a:gridCol w="905775">
                  <a:extLst>
                    <a:ext uri="{9D8B030D-6E8A-4147-A177-3AD203B41FA5}">
                      <a16:colId xmlns:a16="http://schemas.microsoft.com/office/drawing/2014/main" val="2839852955"/>
                    </a:ext>
                  </a:extLst>
                </a:gridCol>
                <a:gridCol w="8193145">
                  <a:extLst>
                    <a:ext uri="{9D8B030D-6E8A-4147-A177-3AD203B41FA5}">
                      <a16:colId xmlns:a16="http://schemas.microsoft.com/office/drawing/2014/main" val="2383909151"/>
                    </a:ext>
                  </a:extLst>
                </a:gridCol>
                <a:gridCol w="1389542">
                  <a:extLst>
                    <a:ext uri="{9D8B030D-6E8A-4147-A177-3AD203B41FA5}">
                      <a16:colId xmlns:a16="http://schemas.microsoft.com/office/drawing/2014/main" val="4219246605"/>
                    </a:ext>
                  </a:extLst>
                </a:gridCol>
              </a:tblGrid>
              <a:tr h="715508">
                <a:tc>
                  <a:txBody>
                    <a:bodyPr/>
                    <a:lstStyle/>
                    <a:p>
                      <a:pPr>
                        <a:lnSpc>
                          <a:spcPct val="107000"/>
                        </a:lnSpc>
                        <a:spcAft>
                          <a:spcPts val="300"/>
                        </a:spcAft>
                      </a:pPr>
                      <a:r>
                        <a:rPr lang="en-GB" sz="1600" b="1" kern="100">
                          <a:effectLst/>
                          <a:latin typeface="Calibri" panose="020F0502020204030204" pitchFamily="34" charset="0"/>
                          <a:ea typeface="Times New Roman" panose="02020603050405020304" pitchFamily="18" charset="0"/>
                          <a:cs typeface="Times New Roman" panose="02020603050405020304" pitchFamily="18" charset="0"/>
                        </a:rPr>
                        <a:t>WMxx</a:t>
                      </a:r>
                      <a:endParaRPr lang="fi-FI"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b="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SP B</a:t>
                      </a:r>
                      <a:endParaRPr lang="fi-FI"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300"/>
                        </a:spcAft>
                      </a:pPr>
                      <a:r>
                        <a:rPr lang="en-GB"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Erosion rates of co-deposited/re-deposited W layers at reactor-relevant particle fluxes and fluences determined. (ITER+DEMO)</a:t>
                      </a:r>
                      <a:endParaRPr lang="fi-FI"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300"/>
                        </a:spcAft>
                      </a:pPr>
                      <a:r>
                        <a:rPr lang="en-GB" sz="1600" b="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31.12.2025  </a:t>
                      </a:r>
                      <a:endParaRPr lang="fi-FI"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704286932"/>
                  </a:ext>
                </a:extLst>
              </a:tr>
              <a:tr h="639347">
                <a:tc>
                  <a:txBody>
                    <a:bodyPr/>
                    <a:lstStyle/>
                    <a:p>
                      <a:pPr>
                        <a:lnSpc>
                          <a:spcPct val="107000"/>
                        </a:lnSpc>
                        <a:spcAft>
                          <a:spcPts val="300"/>
                        </a:spcAft>
                      </a:pPr>
                      <a:r>
                        <a:rPr lang="en-GB" sz="1600" b="1" kern="100">
                          <a:effectLst/>
                          <a:latin typeface="Calibri" panose="020F0502020204030204" pitchFamily="34" charset="0"/>
                          <a:ea typeface="Times New Roman" panose="02020603050405020304" pitchFamily="18" charset="0"/>
                          <a:cs typeface="Times New Roman" panose="02020603050405020304" pitchFamily="18" charset="0"/>
                        </a:rPr>
                        <a:t>WMxx+1</a:t>
                      </a:r>
                      <a:endParaRPr lang="fi-FI"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SP B</a:t>
                      </a:r>
                      <a:endParaRPr lang="fi-FI"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Material migration pathways elucidated for W and B in toroidal devices (AUG, WEST, W7-X) during and after </a:t>
                      </a:r>
                      <a:r>
                        <a:rPr lang="en-GB" sz="1600" kern="1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boronizations</a:t>
                      </a:r>
                      <a:r>
                        <a:rPr lang="en-GB"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(ITER) </a:t>
                      </a:r>
                      <a:endParaRPr lang="fi-FI"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31.12.2025 </a:t>
                      </a:r>
                      <a:endParaRPr lang="fi-FI"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7136608"/>
                  </a:ext>
                </a:extLst>
              </a:tr>
              <a:tr h="639347">
                <a:tc>
                  <a:txBody>
                    <a:bodyPr/>
                    <a:lstStyle/>
                    <a:p>
                      <a:pPr>
                        <a:lnSpc>
                          <a:spcPct val="107000"/>
                        </a:lnSpc>
                        <a:spcAft>
                          <a:spcPts val="300"/>
                        </a:spcAft>
                      </a:pPr>
                      <a:r>
                        <a:rPr lang="en-GB" sz="1600" b="1" kern="100">
                          <a:effectLst/>
                          <a:latin typeface="Calibri" panose="020F0502020204030204" pitchFamily="34" charset="0"/>
                          <a:ea typeface="Times New Roman" panose="02020603050405020304" pitchFamily="18" charset="0"/>
                          <a:cs typeface="Times New Roman" panose="02020603050405020304" pitchFamily="18" charset="0"/>
                        </a:rPr>
                        <a:t>WMxx+2</a:t>
                      </a:r>
                      <a:endParaRPr lang="fi-FI"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SP B</a:t>
                      </a:r>
                      <a:endParaRPr lang="fi-FI"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Erosion and deposition patterns on PFUs removed after Phase 1 and Phase 2 operations on WEST compared. (ITER)  </a:t>
                      </a:r>
                      <a:endParaRPr lang="fi-FI"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31.12.2025 </a:t>
                      </a:r>
                      <a:endParaRPr lang="fi-FI"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5538837"/>
                  </a:ext>
                </a:extLst>
              </a:tr>
              <a:tr h="639347">
                <a:tc>
                  <a:txBody>
                    <a:bodyPr/>
                    <a:lstStyle/>
                    <a:p>
                      <a:pPr>
                        <a:lnSpc>
                          <a:spcPct val="107000"/>
                        </a:lnSpc>
                        <a:spcAft>
                          <a:spcPts val="300"/>
                        </a:spcAft>
                      </a:pPr>
                      <a:r>
                        <a:rPr lang="en-GB" sz="1600" b="1" kern="100">
                          <a:effectLst/>
                          <a:latin typeface="Calibri" panose="020F0502020204030204" pitchFamily="34" charset="0"/>
                          <a:ea typeface="Times New Roman" panose="02020603050405020304" pitchFamily="18" charset="0"/>
                          <a:cs typeface="Times New Roman" panose="02020603050405020304" pitchFamily="18" charset="0"/>
                        </a:rPr>
                        <a:t>WMxx+3</a:t>
                      </a:r>
                      <a:endParaRPr lang="fi-FI"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SP B</a:t>
                      </a:r>
                      <a:endParaRPr lang="fi-FI"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Co-deposited boron layers with varying oxygen contents and surface morphologies delivered and characterized. </a:t>
                      </a:r>
                      <a:r>
                        <a:rPr lang="en-GB" sz="16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(ITER)</a:t>
                      </a:r>
                      <a:endParaRPr lang="fi-FI"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31.12.2025</a:t>
                      </a:r>
                      <a:endParaRPr lang="fi-FI"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9276014"/>
                  </a:ext>
                </a:extLst>
              </a:tr>
              <a:tr h="639347">
                <a:tc>
                  <a:txBody>
                    <a:bodyPr/>
                    <a:lstStyle/>
                    <a:p>
                      <a:pPr>
                        <a:lnSpc>
                          <a:spcPct val="107000"/>
                        </a:lnSpc>
                        <a:spcAft>
                          <a:spcPts val="300"/>
                        </a:spcAft>
                      </a:pPr>
                      <a:r>
                        <a:rPr lang="en-GB" sz="1600" b="1" kern="100">
                          <a:effectLst/>
                          <a:latin typeface="Calibri" panose="020F0502020204030204" pitchFamily="34" charset="0"/>
                          <a:ea typeface="Times New Roman" panose="02020603050405020304" pitchFamily="18" charset="0"/>
                          <a:cs typeface="Times New Roman" panose="02020603050405020304" pitchFamily="18" charset="0"/>
                        </a:rPr>
                        <a:t>WMxx+4</a:t>
                      </a:r>
                      <a:endParaRPr lang="fi-FI"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SP B</a:t>
                      </a:r>
                      <a:endParaRPr lang="fi-FI"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 dust samples from toroidal fusion devices (AUG, WEST, W7-X) characterized and extrapolations made towards fusion reactors. (DEMO)</a:t>
                      </a:r>
                      <a:endParaRPr lang="fi-FI"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31.12.2025</a:t>
                      </a:r>
                      <a:endParaRPr lang="fi-FI"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0380371"/>
                  </a:ext>
                </a:extLst>
              </a:tr>
              <a:tr h="639347">
                <a:tc>
                  <a:txBody>
                    <a:bodyPr/>
                    <a:lstStyle/>
                    <a:p>
                      <a:pPr>
                        <a:lnSpc>
                          <a:spcPct val="107000"/>
                        </a:lnSpc>
                        <a:spcAft>
                          <a:spcPts val="300"/>
                        </a:spcAft>
                      </a:pPr>
                      <a:r>
                        <a:rPr lang="en-GB" sz="1600" b="1" kern="100">
                          <a:effectLst/>
                          <a:latin typeface="Calibri" panose="020F0502020204030204" pitchFamily="34" charset="0"/>
                          <a:ea typeface="Times New Roman" panose="02020603050405020304" pitchFamily="18" charset="0"/>
                          <a:cs typeface="Times New Roman" panose="02020603050405020304" pitchFamily="18" charset="0"/>
                        </a:rPr>
                        <a:t>WMxx+5</a:t>
                      </a:r>
                      <a:endParaRPr lang="fi-FI"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SP B</a:t>
                      </a:r>
                      <a:endParaRPr lang="fi-FI"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B contamination determined on diagnostics mirrors after AUG and W7-X boronization experiments. (ITER)</a:t>
                      </a:r>
                      <a:endParaRPr lang="fi-FI"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00"/>
                        </a:spcAft>
                      </a:pPr>
                      <a:r>
                        <a:rPr lang="en-GB" sz="16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30.06.2025</a:t>
                      </a:r>
                      <a:endParaRPr lang="fi-FI"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1760744"/>
                  </a:ext>
                </a:extLst>
              </a:tr>
            </a:tbl>
          </a:graphicData>
        </a:graphic>
      </p:graphicFrame>
      <p:sp>
        <p:nvSpPr>
          <p:cNvPr id="8" name="TextBox 7">
            <a:extLst>
              <a:ext uri="{FF2B5EF4-FFF2-40B4-BE49-F238E27FC236}">
                <a16:creationId xmlns:a16="http://schemas.microsoft.com/office/drawing/2014/main" id="{8BC149E8-0ABA-7F5F-26BA-5D2587B680A3}"/>
              </a:ext>
            </a:extLst>
          </p:cNvPr>
          <p:cNvSpPr txBox="1"/>
          <p:nvPr/>
        </p:nvSpPr>
        <p:spPr bwMode="auto">
          <a:xfrm>
            <a:off x="360040" y="951741"/>
            <a:ext cx="1156921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Erosion and deposition patterns at the divertor and main-chamber structures of toroidal fusion devices following operations with and without </a:t>
            </a:r>
            <a:r>
              <a:rPr lang="en-US" dirty="0" err="1"/>
              <a:t>boronizations</a:t>
            </a:r>
            <a:endParaRPr lang="en-US" dirty="0"/>
          </a:p>
          <a:p>
            <a:pPr marL="285750" indent="-285750">
              <a:buFont typeface="Arial" panose="020B0604020202020204" pitchFamily="34" charset="0"/>
              <a:buChar char="•"/>
            </a:pPr>
            <a:r>
              <a:rPr lang="en-US" dirty="0"/>
              <a:t>Reporting the role of fluence and pulse length in the erosion-deposition balance in toroidal fusion devices under reactor-relevant operational conditions </a:t>
            </a:r>
            <a:endParaRPr lang="fi-FI" dirty="0"/>
          </a:p>
        </p:txBody>
      </p:sp>
    </p:spTree>
    <p:extLst>
      <p:ext uri="{BB962C8B-B14F-4D97-AF65-F5344CB8AC3E}">
        <p14:creationId xmlns:p14="http://schemas.microsoft.com/office/powerpoint/2010/main" val="2018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2D7DBDA-4D84-3B12-1047-9189BB0801B2}"/>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9515A079-C6E8-FB55-BADF-C7C71FB6262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sp>
        <p:nvSpPr>
          <p:cNvPr id="5" name="Titre 1">
            <a:extLst>
              <a:ext uri="{FF2B5EF4-FFF2-40B4-BE49-F238E27FC236}">
                <a16:creationId xmlns:a16="http://schemas.microsoft.com/office/drawing/2014/main" id="{CD37B900-0DD9-081B-F1BA-5639091CE305}"/>
              </a:ext>
            </a:extLst>
          </p:cNvPr>
          <p:cNvSpPr>
            <a:spLocks noGrp="1"/>
          </p:cNvSpPr>
          <p:nvPr>
            <p:ph type="title"/>
          </p:nvPr>
        </p:nvSpPr>
        <p:spPr>
          <a:xfrm>
            <a:off x="983432" y="192515"/>
            <a:ext cx="9857288" cy="457200"/>
          </a:xfrm>
        </p:spPr>
        <p:txBody>
          <a:bodyPr/>
          <a:lstStyle/>
          <a:p>
            <a:r>
              <a:rPr lang="fr-FR" dirty="0"/>
              <a:t>SP B.1 </a:t>
            </a:r>
            <a:r>
              <a:rPr lang="fr-FR" dirty="0" err="1"/>
              <a:t>deliverables</a:t>
            </a:r>
            <a:r>
              <a:rPr lang="fr-FR" dirty="0"/>
              <a:t> 2025</a:t>
            </a:r>
          </a:p>
        </p:txBody>
      </p:sp>
      <p:graphicFrame>
        <p:nvGraphicFramePr>
          <p:cNvPr id="6" name="Tabelle 5">
            <a:extLst>
              <a:ext uri="{FF2B5EF4-FFF2-40B4-BE49-F238E27FC236}">
                <a16:creationId xmlns:a16="http://schemas.microsoft.com/office/drawing/2014/main" id="{4B9FEDFA-D7C9-8FD9-7BA9-B88E99F9631A}"/>
              </a:ext>
            </a:extLst>
          </p:cNvPr>
          <p:cNvGraphicFramePr>
            <a:graphicFrameLocks noGrp="1"/>
          </p:cNvGraphicFramePr>
          <p:nvPr>
            <p:extLst>
              <p:ext uri="{D42A27DB-BD31-4B8C-83A1-F6EECF244321}">
                <p14:modId xmlns:p14="http://schemas.microsoft.com/office/powerpoint/2010/main" val="1656317359"/>
              </p:ext>
            </p:extLst>
          </p:nvPr>
        </p:nvGraphicFramePr>
        <p:xfrm>
          <a:off x="251520" y="908720"/>
          <a:ext cx="11592138" cy="3469132"/>
        </p:xfrm>
        <a:graphic>
          <a:graphicData uri="http://schemas.openxmlformats.org/drawingml/2006/table">
            <a:tbl>
              <a:tblPr firstRow="1" firstCol="1" bandRow="1">
                <a:tableStyleId>{5C22544A-7EE6-4342-B048-85BDC9FD1C3A}</a:tableStyleId>
              </a:tblPr>
              <a:tblGrid>
                <a:gridCol w="1305479">
                  <a:extLst>
                    <a:ext uri="{9D8B030D-6E8A-4147-A177-3AD203B41FA5}">
                      <a16:colId xmlns:a16="http://schemas.microsoft.com/office/drawing/2014/main" val="531328472"/>
                    </a:ext>
                  </a:extLst>
                </a:gridCol>
                <a:gridCol w="1643401">
                  <a:extLst>
                    <a:ext uri="{9D8B030D-6E8A-4147-A177-3AD203B41FA5}">
                      <a16:colId xmlns:a16="http://schemas.microsoft.com/office/drawing/2014/main" val="1334987883"/>
                    </a:ext>
                  </a:extLst>
                </a:gridCol>
                <a:gridCol w="8643258">
                  <a:extLst>
                    <a:ext uri="{9D8B030D-6E8A-4147-A177-3AD203B41FA5}">
                      <a16:colId xmlns:a16="http://schemas.microsoft.com/office/drawing/2014/main" val="1851282849"/>
                    </a:ext>
                  </a:extLst>
                </a:gridCol>
              </a:tblGrid>
              <a:tr h="0">
                <a:tc>
                  <a:txBody>
                    <a:bodyPr/>
                    <a:lstStyle/>
                    <a:p>
                      <a:pPr marL="21590" algn="ctr">
                        <a:lnSpc>
                          <a:spcPct val="115000"/>
                        </a:lnSpc>
                        <a:spcAft>
                          <a:spcPts val="300"/>
                        </a:spcAft>
                      </a:pPr>
                      <a:r>
                        <a:rPr lang="de-DE" sz="1600" dirty="0" err="1">
                          <a:effectLst/>
                          <a:latin typeface="Calibri" panose="020F0502020204030204" pitchFamily="34" charset="0"/>
                          <a:ea typeface="+mn-ea"/>
                          <a:cs typeface="Times New Roman" panose="02020603050405020304" pitchFamily="18" charset="0"/>
                        </a:rPr>
                        <a:t>Activity</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600" dirty="0" err="1">
                          <a:effectLst/>
                        </a:rPr>
                        <a:t>Deliverable</a:t>
                      </a:r>
                      <a:r>
                        <a:rPr lang="de-DE" sz="1600" dirty="0">
                          <a:effectLst/>
                        </a:rPr>
                        <a:t> ID(s)</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600" spc="-15" dirty="0">
                          <a:effectLst/>
                        </a:rPr>
                        <a:t>Title</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B.1</a:t>
                      </a:r>
                    </a:p>
                  </a:txBody>
                  <a:tcPr marL="68580" marR="68580" marT="0" marB="0">
                    <a:solidFill>
                      <a:schemeClr val="accent3">
                        <a:lumMod val="60000"/>
                        <a:lumOff val="40000"/>
                      </a:schemeClr>
                    </a:solidFill>
                  </a:tcPr>
                </a:tc>
                <a:tc>
                  <a:txBody>
                    <a:bodyPr/>
                    <a:lstStyle/>
                    <a:p>
                      <a:pPr algn="ctr">
                        <a:lnSpc>
                          <a:spcPct val="115000"/>
                        </a:lnSpc>
                        <a:spcBef>
                          <a:spcPts val="240"/>
                        </a:spcBef>
                        <a:spcAft>
                          <a:spcPts val="240"/>
                        </a:spcAft>
                        <a:tabLst>
                          <a:tab pos="-914400" algn="l"/>
                          <a:tab pos="228600" algn="l"/>
                        </a:tabLst>
                      </a:pPr>
                      <a:r>
                        <a:rPr lang="pl-PL" sz="1600" spc="-15" dirty="0">
                          <a:effectLst/>
                          <a:latin typeface="Calibri" panose="020F0502020204030204" pitchFamily="34" charset="0"/>
                          <a:ea typeface="Times New Roman" panose="02020603050405020304" pitchFamily="18" charset="0"/>
                          <a:cs typeface="Calibri" panose="020F0502020204030204" pitchFamily="34" charset="0"/>
                        </a:rPr>
                        <a:t>D001</a:t>
                      </a:r>
                      <a:endParaRPr lang="fi-FI" sz="1600" spc="-15"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Bef>
                          <a:spcPts val="240"/>
                        </a:spcBef>
                        <a:spcAft>
                          <a:spcPts val="240"/>
                        </a:spcAft>
                        <a:tabLst>
                          <a:tab pos="-914400" algn="l"/>
                          <a:tab pos="228600" algn="l"/>
                        </a:tabLst>
                      </a:pPr>
                      <a:r>
                        <a:rPr lang="fi-FI" sz="1600" spc="-15"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3 PM</a:t>
                      </a:r>
                      <a:endParaRPr lang="fi-FI"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600" spc="-15" dirty="0">
                          <a:effectLst/>
                          <a:latin typeface="Calibri" panose="020F0502020204030204" pitchFamily="34" charset="0"/>
                          <a:ea typeface="Times New Roman" panose="02020603050405020304" pitchFamily="18" charset="0"/>
                          <a:cs typeface="Calibri" panose="020F0502020204030204" pitchFamily="34" charset="0"/>
                        </a:rPr>
                        <a:t>Erosion rates of W/B model systems and re-deposited W with different morphologies and compositions as well as the formation and erosion rates of thick re-deposits in MAGNUM-PSI with flux and fluence (DIFFER) </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1392664685"/>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B.1</a:t>
                      </a:r>
                    </a:p>
                  </a:txBody>
                  <a:tcPr marL="68580" marR="68580" marT="0" marB="0">
                    <a:solidFill>
                      <a:schemeClr val="accent3">
                        <a:lumMod val="60000"/>
                        <a:lumOff val="40000"/>
                      </a:schemeClr>
                    </a:solidFill>
                  </a:tcPr>
                </a:tc>
                <a:tc>
                  <a:txBody>
                    <a:bodyPr/>
                    <a:lstStyle/>
                    <a:p>
                      <a:pPr algn="ctr">
                        <a:lnSpc>
                          <a:spcPct val="115000"/>
                        </a:lnSpc>
                        <a:spcBef>
                          <a:spcPts val="240"/>
                        </a:spcBef>
                        <a:spcAft>
                          <a:spcPts val="240"/>
                        </a:spcAft>
                        <a:tabLst>
                          <a:tab pos="-914400" algn="l"/>
                          <a:tab pos="228600" algn="l"/>
                        </a:tabLst>
                      </a:pPr>
                      <a:r>
                        <a:rPr lang="pl-PL" sz="1600" spc="-15" dirty="0">
                          <a:effectLst/>
                          <a:latin typeface="Calibri" panose="020F0502020204030204" pitchFamily="34" charset="0"/>
                          <a:ea typeface="Times New Roman" panose="02020603050405020304" pitchFamily="18" charset="0"/>
                          <a:cs typeface="Calibri" panose="020F0502020204030204" pitchFamily="34" charset="0"/>
                        </a:rPr>
                        <a:t>D002</a:t>
                      </a:r>
                      <a:endParaRPr lang="fi-FI" sz="1600" spc="-15"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Bef>
                          <a:spcPts val="240"/>
                        </a:spcBef>
                        <a:spcAft>
                          <a:spcPts val="240"/>
                        </a:spcAft>
                        <a:tabLst>
                          <a:tab pos="-914400" algn="l"/>
                          <a:tab pos="228600" algn="l"/>
                        </a:tabLst>
                      </a:pPr>
                      <a:r>
                        <a:rPr lang="fi-FI" sz="1600" spc="-15"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4 PM</a:t>
                      </a:r>
                      <a:endParaRPr lang="fi-FI"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600" spc="-15" dirty="0">
                          <a:effectLst/>
                          <a:latin typeface="Calibri" panose="020F0502020204030204" pitchFamily="34" charset="0"/>
                          <a:ea typeface="Times New Roman" panose="02020603050405020304" pitchFamily="18" charset="0"/>
                          <a:cs typeface="Calibri" panose="020F0502020204030204" pitchFamily="34" charset="0"/>
                        </a:rPr>
                        <a:t>Erosion rates of W/B model systems and re-deposited W with different morphologies and compositions in GyM with flux and fluence </a:t>
                      </a:r>
                      <a:r>
                        <a:rPr lang="pl-PL" sz="1600" dirty="0">
                          <a:effectLst/>
                          <a:latin typeface="Calibri" panose="020F0502020204030204" pitchFamily="34" charset="0"/>
                          <a:ea typeface="Times New Roman" panose="02020603050405020304" pitchFamily="18" charset="0"/>
                          <a:cs typeface="Calibri" panose="020F0502020204030204" pitchFamily="34" charset="0"/>
                        </a:rPr>
                        <a:t>(ENEA)</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1558489909"/>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B.1</a:t>
                      </a:r>
                    </a:p>
                  </a:txBody>
                  <a:tcPr marL="68580" marR="68580" marT="0" marB="0">
                    <a:solidFill>
                      <a:schemeClr val="accent3">
                        <a:lumMod val="60000"/>
                        <a:lumOff val="40000"/>
                      </a:schemeClr>
                    </a:solidFill>
                  </a:tcPr>
                </a:tc>
                <a:tc>
                  <a:txBody>
                    <a:bodyPr/>
                    <a:lstStyle/>
                    <a:p>
                      <a:pPr algn="ctr">
                        <a:lnSpc>
                          <a:spcPct val="115000"/>
                        </a:lnSpc>
                        <a:spcBef>
                          <a:spcPts val="240"/>
                        </a:spcBef>
                        <a:spcAft>
                          <a:spcPts val="240"/>
                        </a:spcAft>
                        <a:tabLst>
                          <a:tab pos="-914400" algn="l"/>
                          <a:tab pos="228600" algn="l"/>
                        </a:tabLst>
                      </a:pPr>
                      <a:r>
                        <a:rPr lang="pl-PL" sz="1600" spc="-15" dirty="0">
                          <a:effectLst/>
                          <a:latin typeface="Calibri" panose="020F0502020204030204" pitchFamily="34" charset="0"/>
                          <a:ea typeface="Times New Roman" panose="02020603050405020304" pitchFamily="18" charset="0"/>
                          <a:cs typeface="Calibri" panose="020F0502020204030204" pitchFamily="34" charset="0"/>
                        </a:rPr>
                        <a:t>D003</a:t>
                      </a:r>
                      <a:endParaRPr lang="fi-FI" sz="1600" spc="-15"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Bef>
                          <a:spcPts val="240"/>
                        </a:spcBef>
                        <a:spcAft>
                          <a:spcPts val="240"/>
                        </a:spcAft>
                        <a:tabLst>
                          <a:tab pos="-914400" algn="l"/>
                          <a:tab pos="228600" algn="l"/>
                        </a:tabLst>
                      </a:pPr>
                      <a:r>
                        <a:rPr lang="fi-FI" sz="1600" spc="-15"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7 PM</a:t>
                      </a:r>
                      <a:endParaRPr lang="fi-FI"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600" spc="-15" dirty="0">
                          <a:effectLst/>
                          <a:latin typeface="Calibri" panose="020F0502020204030204" pitchFamily="34" charset="0"/>
                          <a:ea typeface="Times New Roman" panose="02020603050405020304" pitchFamily="18" charset="0"/>
                          <a:cs typeface="Calibri" panose="020F0502020204030204" pitchFamily="34" charset="0"/>
                        </a:rPr>
                        <a:t>Erosion rates of W/B model systems and re-deposited W with different morphologies and compositions in PSI-2 with flux and fluence </a:t>
                      </a:r>
                      <a:r>
                        <a:rPr lang="pl-PL" sz="1600" dirty="0">
                          <a:effectLst/>
                          <a:latin typeface="Calibri" panose="020F0502020204030204" pitchFamily="34" charset="0"/>
                          <a:ea typeface="Times New Roman" panose="02020603050405020304" pitchFamily="18" charset="0"/>
                          <a:cs typeface="Calibri" panose="020F0502020204030204" pitchFamily="34" charset="0"/>
                        </a:rPr>
                        <a:t>(FZJ)</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3978565712"/>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B.1</a:t>
                      </a:r>
                    </a:p>
                  </a:txBody>
                  <a:tcPr marL="68580" marR="68580" marT="0" marB="0">
                    <a:solidFill>
                      <a:schemeClr val="accent3">
                        <a:lumMod val="60000"/>
                        <a:lumOff val="40000"/>
                      </a:schemeClr>
                    </a:solidFill>
                  </a:tcPr>
                </a:tc>
                <a:tc>
                  <a:txBody>
                    <a:bodyPr/>
                    <a:lstStyle/>
                    <a:p>
                      <a:pPr algn="ctr">
                        <a:lnSpc>
                          <a:spcPct val="115000"/>
                        </a:lnSpc>
                        <a:spcBef>
                          <a:spcPts val="240"/>
                        </a:spcBef>
                        <a:spcAft>
                          <a:spcPts val="240"/>
                        </a:spcAft>
                        <a:tabLst>
                          <a:tab pos="-914400" algn="l"/>
                          <a:tab pos="228600" algn="l"/>
                        </a:tabLst>
                      </a:pPr>
                      <a:r>
                        <a:rPr lang="pl-PL" sz="1600" spc="-15" dirty="0">
                          <a:effectLst/>
                          <a:latin typeface="Calibri" panose="020F0502020204030204" pitchFamily="34" charset="0"/>
                          <a:ea typeface="Times New Roman" panose="02020603050405020304" pitchFamily="18" charset="0"/>
                          <a:cs typeface="Calibri" panose="020F0502020204030204" pitchFamily="34" charset="0"/>
                        </a:rPr>
                        <a:t>D004</a:t>
                      </a:r>
                      <a:endParaRPr lang="fi-FI" sz="1600" spc="-15"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Bef>
                          <a:spcPts val="240"/>
                        </a:spcBef>
                        <a:spcAft>
                          <a:spcPts val="240"/>
                        </a:spcAft>
                        <a:tabLst>
                          <a:tab pos="-914400" algn="l"/>
                          <a:tab pos="228600" algn="l"/>
                        </a:tabLst>
                      </a:pPr>
                      <a:r>
                        <a:rPr lang="fi-FI" sz="1600" spc="-15"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5 PM</a:t>
                      </a:r>
                      <a:endParaRPr lang="fi-FI"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Erosion rates of co-deposited W- and B-based model systems following exposure to controlled ion beams</a:t>
                      </a:r>
                      <a:r>
                        <a:rPr lang="pl-PL" sz="1600" spc="-15" dirty="0">
                          <a:effectLst/>
                          <a:latin typeface="Calibri" panose="020F0502020204030204" pitchFamily="34" charset="0"/>
                          <a:ea typeface="Times New Roman" panose="02020603050405020304" pitchFamily="18" charset="0"/>
                          <a:cs typeface="Calibri" panose="020F0502020204030204" pitchFamily="34" charset="0"/>
                        </a:rPr>
                        <a:t> (ÖAW)</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2915481941"/>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B.1</a:t>
                      </a:r>
                    </a:p>
                  </a:txBody>
                  <a:tcPr marL="68580" marR="68580" marT="0" marB="0">
                    <a:solidFill>
                      <a:schemeClr val="accent3">
                        <a:lumMod val="60000"/>
                        <a:lumOff val="40000"/>
                      </a:schemeClr>
                    </a:solidFill>
                  </a:tcPr>
                </a:tc>
                <a:tc>
                  <a:txBody>
                    <a:bodyPr/>
                    <a:lstStyle/>
                    <a:p>
                      <a:pPr algn="ctr">
                        <a:lnSpc>
                          <a:spcPct val="115000"/>
                        </a:lnSpc>
                        <a:spcBef>
                          <a:spcPts val="240"/>
                        </a:spcBef>
                        <a:spcAft>
                          <a:spcPts val="240"/>
                        </a:spcAft>
                        <a:tabLst>
                          <a:tab pos="-914400" algn="l"/>
                          <a:tab pos="228600" algn="l"/>
                        </a:tabLst>
                      </a:pPr>
                      <a:r>
                        <a:rPr lang="pl-PL" sz="16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D005</a:t>
                      </a:r>
                      <a:endParaRPr lang="fi-FI" sz="16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Bef>
                          <a:spcPts val="240"/>
                        </a:spcBef>
                        <a:spcAft>
                          <a:spcPts val="240"/>
                        </a:spcAft>
                        <a:tabLst>
                          <a:tab pos="-914400" algn="l"/>
                          <a:tab pos="228600" algn="l"/>
                        </a:tabLst>
                      </a:pPr>
                      <a:r>
                        <a:rPr lang="fi-FI" sz="1600" spc="-15"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1 PM</a:t>
                      </a:r>
                      <a:endParaRPr lang="fi-FI"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6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Erosion rates following high-energy dust impacts on W model systems and comparison to data from tokamaks (ENEA)</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3759700484"/>
                  </a:ext>
                </a:extLst>
              </a:tr>
            </a:tbl>
          </a:graphicData>
        </a:graphic>
      </p:graphicFrame>
    </p:spTree>
    <p:extLst>
      <p:ext uri="{BB962C8B-B14F-4D97-AF65-F5344CB8AC3E}">
        <p14:creationId xmlns:p14="http://schemas.microsoft.com/office/powerpoint/2010/main" val="253754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07B5508-D773-134A-6747-E73FC77C16DD}"/>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8CE25AF7-D391-A0C8-6CBF-28AB87821E2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a:solidFill>
                <a:prstClr val="white"/>
              </a:solidFill>
            </a:endParaRPr>
          </a:p>
        </p:txBody>
      </p:sp>
      <p:sp>
        <p:nvSpPr>
          <p:cNvPr id="5" name="TextBox 4">
            <a:extLst>
              <a:ext uri="{FF2B5EF4-FFF2-40B4-BE49-F238E27FC236}">
                <a16:creationId xmlns:a16="http://schemas.microsoft.com/office/drawing/2014/main" id="{D386D37E-F116-3C52-18F2-04A039BC0D71}"/>
              </a:ext>
            </a:extLst>
          </p:cNvPr>
          <p:cNvSpPr txBox="1"/>
          <p:nvPr/>
        </p:nvSpPr>
        <p:spPr>
          <a:xfrm>
            <a:off x="225613" y="757815"/>
            <a:ext cx="11588849" cy="5750677"/>
          </a:xfrm>
          <a:prstGeom prst="rect">
            <a:avLst/>
          </a:prstGeom>
          <a:noFill/>
        </p:spPr>
        <p:txBody>
          <a:bodyPr wrap="square" rtlCol="0">
            <a:spAutoFit/>
          </a:bodyPr>
          <a:lstStyle/>
          <a:p>
            <a:pPr marL="285750" indent="-285750">
              <a:buFont typeface="Arial" panose="020B0604020202020204" pitchFamily="34" charset="0"/>
              <a:buChar char="•"/>
            </a:pPr>
            <a:r>
              <a:rPr lang="fi-FI" sz="1600" b="1" dirty="0"/>
              <a:t>DIFFER: </a:t>
            </a:r>
            <a:endParaRPr lang="en-US" sz="1600" b="1" dirty="0"/>
          </a:p>
          <a:p>
            <a:pPr marL="742950" lvl="1" indent="-285750">
              <a:buFont typeface="Wingdings" panose="05000000000000000000" pitchFamily="2" charset="2"/>
              <a:buChar char="ü"/>
            </a:pPr>
            <a:r>
              <a:rPr lang="en-US" sz="1600" b="1" dirty="0">
                <a:solidFill>
                  <a:srgbClr val="FF0000"/>
                </a:solidFill>
              </a:rPr>
              <a:t>Study 1:</a:t>
            </a:r>
            <a:r>
              <a:rPr lang="en-US" sz="1600" dirty="0"/>
              <a:t> </a:t>
            </a:r>
            <a:r>
              <a:rPr lang="en-US" sz="1600" u="sng" dirty="0">
                <a:solidFill>
                  <a:srgbClr val="0070C0"/>
                </a:solidFill>
              </a:rPr>
              <a:t>comparison of W erosion rates </a:t>
            </a:r>
            <a:r>
              <a:rPr lang="en-US" sz="1600" dirty="0"/>
              <a:t>by </a:t>
            </a:r>
            <a:r>
              <a:rPr lang="en-US" sz="1600" dirty="0" err="1"/>
              <a:t>Ar</a:t>
            </a:r>
            <a:r>
              <a:rPr lang="en-US" sz="1600" dirty="0"/>
              <a:t> (and other plasma gases) in MAGNUM-PSI</a:t>
            </a:r>
          </a:p>
          <a:p>
            <a:pPr marL="1200150" lvl="2" indent="-285750">
              <a:buFont typeface="Courier New" panose="02070309020205020404" pitchFamily="49" charset="0"/>
              <a:buChar char="o"/>
            </a:pPr>
            <a:r>
              <a:rPr lang="en-US" sz="1600" dirty="0"/>
              <a:t>Comparison data generated to PSI-2 and </a:t>
            </a:r>
            <a:r>
              <a:rPr lang="en-US" sz="1600" dirty="0" err="1"/>
              <a:t>GyM</a:t>
            </a:r>
            <a:endParaRPr lang="en-US" sz="1600" dirty="0"/>
          </a:p>
          <a:p>
            <a:pPr marL="742950" lvl="1" indent="-285750">
              <a:buFont typeface="Wingdings" panose="05000000000000000000" pitchFamily="2" charset="2"/>
              <a:buChar char="ü"/>
            </a:pPr>
            <a:r>
              <a:rPr lang="en-US" sz="1600" b="1" dirty="0">
                <a:solidFill>
                  <a:srgbClr val="FF0000"/>
                </a:solidFill>
              </a:rPr>
              <a:t>Study 2</a:t>
            </a:r>
            <a:r>
              <a:rPr lang="en-US" sz="1600" dirty="0"/>
              <a:t>: </a:t>
            </a:r>
            <a:r>
              <a:rPr lang="en-US" sz="1600" u="sng" dirty="0">
                <a:solidFill>
                  <a:srgbClr val="0070C0"/>
                </a:solidFill>
              </a:rPr>
              <a:t>growing thick (WEST-like) re-deposits </a:t>
            </a:r>
            <a:r>
              <a:rPr lang="en-US" sz="1600" dirty="0"/>
              <a:t>(containing W and B) in MAGNUM-PSI</a:t>
            </a:r>
          </a:p>
          <a:p>
            <a:pPr marL="1200150" lvl="2" indent="-285750">
              <a:buFont typeface="Courier New" panose="02070309020205020404" pitchFamily="49" charset="0"/>
              <a:buChar char="o"/>
            </a:pPr>
            <a:r>
              <a:rPr lang="en-US" sz="1600" dirty="0"/>
              <a:t>Finding out best parameter space to produce thick layers and study their erosion properties</a:t>
            </a:r>
          </a:p>
          <a:p>
            <a:pPr marL="742950" lvl="1" indent="-285750">
              <a:buFont typeface="Wingdings" panose="05000000000000000000" pitchFamily="2" charset="2"/>
              <a:buChar char="ü"/>
            </a:pPr>
            <a:r>
              <a:rPr lang="en-US" sz="1600" b="1" dirty="0">
                <a:solidFill>
                  <a:srgbClr val="FF0000"/>
                </a:solidFill>
              </a:rPr>
              <a:t>Study 3</a:t>
            </a:r>
            <a:r>
              <a:rPr lang="en-US" sz="1600" dirty="0"/>
              <a:t>: </a:t>
            </a:r>
            <a:r>
              <a:rPr lang="en-US" sz="1600" u="sng" dirty="0">
                <a:solidFill>
                  <a:srgbClr val="0070C0"/>
                </a:solidFill>
              </a:rPr>
              <a:t>exposure of B samples produced by different methods </a:t>
            </a:r>
            <a:r>
              <a:rPr lang="en-US" sz="1600" dirty="0"/>
              <a:t>in MAGNUM-PSI</a:t>
            </a:r>
            <a:endParaRPr lang="en-US" sz="1600" u="sng" dirty="0">
              <a:solidFill>
                <a:srgbClr val="0070C0"/>
              </a:solidFill>
            </a:endParaRPr>
          </a:p>
          <a:p>
            <a:pPr marL="1200150" lvl="2" indent="-285750">
              <a:buFont typeface="Courier New" panose="02070309020205020404" pitchFamily="49" charset="0"/>
              <a:buChar char="o"/>
            </a:pPr>
            <a:r>
              <a:rPr lang="en-US" sz="1600" dirty="0"/>
              <a:t>Includes at least samples produced locally and those from FZJ – see also the production matrix</a:t>
            </a:r>
          </a:p>
          <a:p>
            <a:pPr marL="285750" indent="-285750">
              <a:buFont typeface="Arial" panose="020B0604020202020204" pitchFamily="34" charset="0"/>
              <a:buChar char="•"/>
            </a:pPr>
            <a:r>
              <a:rPr lang="fi-FI" sz="1600" b="1" dirty="0"/>
              <a:t>ENEA:</a:t>
            </a:r>
          </a:p>
          <a:p>
            <a:pPr marL="742950" lvl="1" indent="-285750">
              <a:lnSpc>
                <a:spcPct val="114000"/>
              </a:lnSpc>
              <a:buFont typeface="Wingdings" panose="05000000000000000000" pitchFamily="2" charset="2"/>
              <a:buChar char="ü"/>
            </a:pPr>
            <a:r>
              <a:rPr lang="en-GB" sz="1600" b="1" i="1" u="none" strike="noStrike" dirty="0">
                <a:solidFill>
                  <a:srgbClr val="0432FF"/>
                </a:solidFill>
                <a:effectLst/>
                <a:cs typeface="Calibri" panose="020F0502020204030204" pitchFamily="34" charset="0"/>
              </a:rPr>
              <a:t>Study erosion of W model systems and re-deposited W - c</a:t>
            </a:r>
            <a:r>
              <a:rPr lang="en-GB" sz="1600" b="1" i="1" dirty="0">
                <a:solidFill>
                  <a:srgbClr val="0432FF"/>
                </a:solidFill>
                <a:cs typeface="Calibri" panose="020F0502020204030204" pitchFamily="34" charset="0"/>
              </a:rPr>
              <a:t>ross-machine experiment, </a:t>
            </a:r>
            <a:r>
              <a:rPr lang="en-GB" sz="1600" b="1" i="1" dirty="0" err="1">
                <a:solidFill>
                  <a:srgbClr val="0432FF"/>
                </a:solidFill>
                <a:cs typeface="Calibri" panose="020F0502020204030204" pitchFamily="34" charset="0"/>
              </a:rPr>
              <a:t>GyM</a:t>
            </a:r>
            <a:r>
              <a:rPr lang="en-GB" sz="1600" b="1" i="1" dirty="0">
                <a:solidFill>
                  <a:srgbClr val="0432FF"/>
                </a:solidFill>
                <a:cs typeface="Calibri" panose="020F0502020204030204" pitchFamily="34" charset="0"/>
              </a:rPr>
              <a:t> (continuation)</a:t>
            </a:r>
          </a:p>
          <a:p>
            <a:pPr marL="1200150" lvl="3" indent="-285750">
              <a:lnSpc>
                <a:spcPct val="114000"/>
              </a:lnSpc>
              <a:buFont typeface="Courier New" panose="02070309020205020404" pitchFamily="49" charset="0"/>
              <a:buChar char="o"/>
            </a:pPr>
            <a:r>
              <a:rPr lang="en-US" sz="1600" dirty="0">
                <a:cs typeface="Calibri" panose="020F0502020204030204" pitchFamily="34" charset="0"/>
              </a:rPr>
              <a:t>Exposure of W model systems (available) and re-deposited W samples (once available) from SP B.4 to </a:t>
            </a:r>
            <a:r>
              <a:rPr lang="en-US" sz="1600" dirty="0" err="1">
                <a:cs typeface="Calibri" panose="020F0502020204030204" pitchFamily="34" charset="0"/>
              </a:rPr>
              <a:t>Ar</a:t>
            </a:r>
            <a:r>
              <a:rPr lang="en-US" sz="1600" dirty="0">
                <a:cs typeface="Calibri" panose="020F0502020204030204" pitchFamily="34" charset="0"/>
              </a:rPr>
              <a:t> plasma.</a:t>
            </a:r>
            <a:endParaRPr lang="en-GB" sz="1600" dirty="0">
              <a:cs typeface="Calibri" panose="020F0502020204030204" pitchFamily="34" charset="0"/>
            </a:endParaRPr>
          </a:p>
          <a:p>
            <a:pPr marL="742950" lvl="1" indent="-285750">
              <a:lnSpc>
                <a:spcPct val="114000"/>
              </a:lnSpc>
              <a:buFont typeface="Wingdings" panose="05000000000000000000" pitchFamily="2" charset="2"/>
              <a:buChar char="ü"/>
            </a:pPr>
            <a:r>
              <a:rPr lang="en-GB" sz="1600" b="1" i="1" u="none" strike="noStrike" dirty="0">
                <a:solidFill>
                  <a:srgbClr val="0432FF"/>
                </a:solidFill>
                <a:effectLst/>
                <a:cs typeface="Calibri" panose="020F0502020204030204" pitchFamily="34" charset="0"/>
              </a:rPr>
              <a:t>Study erosion of B-based layers</a:t>
            </a:r>
            <a:endParaRPr lang="en-GB" sz="1600" dirty="0">
              <a:cs typeface="Calibri" panose="020F0502020204030204" pitchFamily="34" charset="0"/>
            </a:endParaRPr>
          </a:p>
          <a:p>
            <a:pPr marL="1200150" lvl="3" indent="-285750">
              <a:lnSpc>
                <a:spcPct val="114000"/>
              </a:lnSpc>
              <a:buFont typeface="Courier New" panose="02070309020205020404" pitchFamily="49" charset="0"/>
              <a:buChar char="o"/>
            </a:pPr>
            <a:r>
              <a:rPr lang="en-GB" sz="1600" dirty="0">
                <a:cs typeface="Calibri" panose="020F0502020204030204" pitchFamily="34" charset="0"/>
              </a:rPr>
              <a:t>Looking forward to compact B samples becoming available. </a:t>
            </a:r>
          </a:p>
          <a:p>
            <a:pPr marL="742950" lvl="2" indent="-285750">
              <a:lnSpc>
                <a:spcPct val="114000"/>
              </a:lnSpc>
              <a:buFont typeface="Wingdings" panose="05000000000000000000" pitchFamily="2" charset="2"/>
              <a:buChar char="ü"/>
            </a:pPr>
            <a:r>
              <a:rPr lang="en-GB" sz="1600" b="1" i="1" dirty="0">
                <a:solidFill>
                  <a:srgbClr val="0432FF"/>
                </a:solidFill>
                <a:cs typeface="Calibri" panose="020F0502020204030204" pitchFamily="34" charset="0"/>
              </a:rPr>
              <a:t>Characterizations in Milan for these activities</a:t>
            </a:r>
            <a:r>
              <a:rPr lang="en-GB" sz="1600" dirty="0">
                <a:cs typeface="Calibri" panose="020F0502020204030204" pitchFamily="34" charset="0"/>
              </a:rPr>
              <a:t>: weighing, AFM and SEM-EDX.</a:t>
            </a:r>
          </a:p>
          <a:p>
            <a:pPr marL="0" lvl="2" indent="0">
              <a:lnSpc>
                <a:spcPct val="114000"/>
              </a:lnSpc>
              <a:spcBef>
                <a:spcPts val="0"/>
              </a:spcBef>
              <a:buClr>
                <a:schemeClr val="tx1"/>
              </a:buClr>
              <a:buSzPct val="100000"/>
              <a:buNone/>
              <a:defRPr sz="1600">
                <a:latin typeface="+mj-lt"/>
                <a:ea typeface="+mj-ea"/>
                <a:cs typeface="+mj-cs"/>
                <a:sym typeface="Arial"/>
              </a:defRPr>
            </a:pPr>
            <a:r>
              <a:rPr lang="en-GB" sz="1600" i="1" dirty="0">
                <a:solidFill>
                  <a:srgbClr val="FF0000"/>
                </a:solidFill>
                <a:latin typeface="Calibri" panose="020F0502020204030204" pitchFamily="34" charset="0"/>
                <a:cs typeface="Calibri" panose="020F0502020204030204" pitchFamily="34" charset="0"/>
              </a:rPr>
              <a:t>	</a:t>
            </a:r>
            <a:r>
              <a:rPr lang="en-GB" sz="1600" i="1" dirty="0">
                <a:solidFill>
                  <a:srgbClr val="FF0000"/>
                </a:solidFill>
                <a:highlight>
                  <a:srgbClr val="FFFF00"/>
                </a:highlight>
                <a:latin typeface="Calibri" panose="020F0502020204030204" pitchFamily="34" charset="0"/>
                <a:cs typeface="Calibri" panose="020F0502020204030204" pitchFamily="34" charset="0"/>
              </a:rPr>
              <a:t>Please note: </a:t>
            </a:r>
            <a:r>
              <a:rPr lang="en-GB" sz="1600" i="1" dirty="0" err="1">
                <a:highlight>
                  <a:srgbClr val="FFFF00"/>
                </a:highlight>
                <a:latin typeface="Calibri" panose="020F0502020204030204" pitchFamily="34" charset="0"/>
                <a:cs typeface="Calibri" panose="020F0502020204030204" pitchFamily="34" charset="0"/>
              </a:rPr>
              <a:t>GyM</a:t>
            </a:r>
            <a:r>
              <a:rPr lang="en-GB" sz="1600" i="1" dirty="0">
                <a:highlight>
                  <a:srgbClr val="FFFF00"/>
                </a:highlight>
                <a:latin typeface="Calibri" panose="020F0502020204030204" pitchFamily="34" charset="0"/>
                <a:cs typeface="Calibri" panose="020F0502020204030204" pitchFamily="34" charset="0"/>
              </a:rPr>
              <a:t> is scheduled for shutdown in summer 2025 for its upgrade to </a:t>
            </a:r>
            <a:r>
              <a:rPr lang="en-GB" sz="1600" i="1" dirty="0" err="1">
                <a:highlight>
                  <a:srgbClr val="FFFF00"/>
                </a:highlight>
                <a:latin typeface="Calibri" panose="020F0502020204030204" pitchFamily="34" charset="0"/>
                <a:cs typeface="Calibri" panose="020F0502020204030204" pitchFamily="34" charset="0"/>
              </a:rPr>
              <a:t>BiGyM</a:t>
            </a:r>
            <a:r>
              <a:rPr lang="en-GB" sz="1600" i="1" dirty="0">
                <a:highlight>
                  <a:srgbClr val="FFFF00"/>
                </a:highlight>
                <a:latin typeface="Calibri" panose="020F0502020204030204" pitchFamily="34" charset="0"/>
                <a:cs typeface="Calibri" panose="020F0502020204030204" pitchFamily="34" charset="0"/>
              </a:rPr>
              <a:t>.</a:t>
            </a:r>
            <a:endParaRPr lang="en-GB" sz="1600" b="1" dirty="0">
              <a:latin typeface="Calibri" panose="020F0502020204030204" pitchFamily="34" charset="0"/>
              <a:cs typeface="Calibri" panose="020F0502020204030204" pitchFamily="34" charset="0"/>
            </a:endParaRPr>
          </a:p>
          <a:p>
            <a:pPr marL="0" lvl="2" indent="0">
              <a:lnSpc>
                <a:spcPct val="114000"/>
              </a:lnSpc>
              <a:spcBef>
                <a:spcPts val="0"/>
              </a:spcBef>
              <a:buClr>
                <a:schemeClr val="tx1"/>
              </a:buClr>
              <a:buSzPct val="100000"/>
              <a:buNone/>
              <a:defRPr sz="1600">
                <a:latin typeface="+mj-lt"/>
                <a:ea typeface="+mj-ea"/>
                <a:cs typeface="+mj-cs"/>
                <a:sym typeface="Arial"/>
              </a:defRP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i-FI" sz="1600" b="1" dirty="0"/>
              <a:t>FZJ:  </a:t>
            </a:r>
          </a:p>
          <a:p>
            <a:pPr marL="742950" lvl="1" indent="-285750">
              <a:buFont typeface="Wingdings" panose="05000000000000000000" pitchFamily="2" charset="2"/>
              <a:buChar char="ü"/>
            </a:pPr>
            <a:r>
              <a:rPr lang="en-US" sz="1600" b="1" dirty="0">
                <a:solidFill>
                  <a:srgbClr val="FF0000"/>
                </a:solidFill>
              </a:rPr>
              <a:t>Study 1:</a:t>
            </a:r>
            <a:r>
              <a:rPr lang="en-US" sz="1600" dirty="0"/>
              <a:t> </a:t>
            </a:r>
            <a:r>
              <a:rPr lang="en-US" sz="1600" u="sng" dirty="0">
                <a:solidFill>
                  <a:srgbClr val="0070C0"/>
                </a:solidFill>
              </a:rPr>
              <a:t>expose various B layers </a:t>
            </a:r>
            <a:r>
              <a:rPr lang="en-US" sz="1600" dirty="0"/>
              <a:t>to PSI-2 plasmas</a:t>
            </a:r>
          </a:p>
          <a:p>
            <a:pPr marL="1200150" lvl="2" indent="-285750">
              <a:buFont typeface="Courier New" panose="02070309020205020404" pitchFamily="49" charset="0"/>
              <a:buChar char="o"/>
            </a:pPr>
            <a:r>
              <a:rPr lang="en-US" sz="1600" dirty="0"/>
              <a:t>Samples to be produced under SP B.4 and SP F</a:t>
            </a:r>
          </a:p>
          <a:p>
            <a:pPr marL="742950" lvl="1" indent="-285750">
              <a:buFont typeface="Wingdings" panose="05000000000000000000" pitchFamily="2" charset="2"/>
              <a:buChar char="ü"/>
            </a:pPr>
            <a:r>
              <a:rPr lang="en-US" sz="1600" b="1" dirty="0">
                <a:solidFill>
                  <a:srgbClr val="FF0000"/>
                </a:solidFill>
              </a:rPr>
              <a:t>Study 2:</a:t>
            </a:r>
            <a:r>
              <a:rPr lang="en-US" sz="1600" dirty="0"/>
              <a:t> </a:t>
            </a:r>
            <a:r>
              <a:rPr lang="en-US" sz="1600" u="sng" dirty="0">
                <a:solidFill>
                  <a:srgbClr val="0070C0"/>
                </a:solidFill>
              </a:rPr>
              <a:t>continue cross-machine experiments </a:t>
            </a:r>
            <a:r>
              <a:rPr lang="en-US" sz="1600" dirty="0"/>
              <a:t>with different W layers in PSI-2 </a:t>
            </a:r>
          </a:p>
          <a:p>
            <a:pPr marL="1200150" lvl="2" indent="-285750">
              <a:buFont typeface="Courier New" panose="02070309020205020404" pitchFamily="49" charset="0"/>
              <a:buChar char="o"/>
            </a:pPr>
            <a:r>
              <a:rPr lang="en-US" sz="1600" dirty="0"/>
              <a:t>Combined with post-mortem FIB/SEM investigations – also erosion FIB markers on the agenda</a:t>
            </a:r>
          </a:p>
          <a:p>
            <a:pPr marL="742950" lvl="1" indent="-285750">
              <a:buFont typeface="Wingdings" panose="05000000000000000000" pitchFamily="2" charset="2"/>
              <a:buChar char="ü"/>
            </a:pPr>
            <a:r>
              <a:rPr lang="en-US" sz="1600" b="1" dirty="0">
                <a:solidFill>
                  <a:srgbClr val="FF0000"/>
                </a:solidFill>
              </a:rPr>
              <a:t>Study 3:</a:t>
            </a:r>
            <a:r>
              <a:rPr lang="en-US" sz="1600" dirty="0"/>
              <a:t> </a:t>
            </a:r>
            <a:r>
              <a:rPr lang="en-US" sz="1600" u="sng" dirty="0">
                <a:solidFill>
                  <a:srgbClr val="0070C0"/>
                </a:solidFill>
              </a:rPr>
              <a:t>improved spectroscopic detection methods </a:t>
            </a:r>
            <a:r>
              <a:rPr lang="en-US" sz="1600" dirty="0"/>
              <a:t>for studying W and B erosion in PSI-2</a:t>
            </a:r>
          </a:p>
          <a:p>
            <a:pPr marL="1200150" lvl="2" indent="-285750">
              <a:buFont typeface="Courier New" panose="02070309020205020404" pitchFamily="49" charset="0"/>
              <a:buChar char="o"/>
            </a:pPr>
            <a:r>
              <a:rPr lang="en-US" sz="1600" dirty="0"/>
              <a:t>See next slide</a:t>
            </a:r>
          </a:p>
        </p:txBody>
      </p:sp>
      <p:sp>
        <p:nvSpPr>
          <p:cNvPr id="6" name="Titre 1">
            <a:extLst>
              <a:ext uri="{FF2B5EF4-FFF2-40B4-BE49-F238E27FC236}">
                <a16:creationId xmlns:a16="http://schemas.microsoft.com/office/drawing/2014/main" id="{83DACA17-5A03-1320-B1B2-963E125EAA1F}"/>
              </a:ext>
            </a:extLst>
          </p:cNvPr>
          <p:cNvSpPr>
            <a:spLocks noGrp="1"/>
          </p:cNvSpPr>
          <p:nvPr>
            <p:ph type="title"/>
          </p:nvPr>
        </p:nvSpPr>
        <p:spPr>
          <a:xfrm>
            <a:off x="983432" y="192515"/>
            <a:ext cx="9857288" cy="457200"/>
          </a:xfrm>
        </p:spPr>
        <p:txBody>
          <a:bodyPr/>
          <a:lstStyle/>
          <a:p>
            <a:r>
              <a:rPr lang="fr-FR" dirty="0"/>
              <a:t>Cross-machine </a:t>
            </a:r>
            <a:r>
              <a:rPr lang="fr-FR" dirty="0" err="1"/>
              <a:t>studies</a:t>
            </a:r>
            <a:r>
              <a:rPr lang="fr-FR" dirty="0"/>
              <a:t> in </a:t>
            </a:r>
            <a:r>
              <a:rPr lang="fr-FR" dirty="0" err="1"/>
              <a:t>linear</a:t>
            </a:r>
            <a:r>
              <a:rPr lang="fr-FR" dirty="0"/>
              <a:t> </a:t>
            </a:r>
            <a:r>
              <a:rPr lang="fr-FR" dirty="0" err="1"/>
              <a:t>devices</a:t>
            </a:r>
            <a:endParaRPr lang="fr-FR" dirty="0"/>
          </a:p>
        </p:txBody>
      </p:sp>
    </p:spTree>
    <p:extLst>
      <p:ext uri="{BB962C8B-B14F-4D97-AF65-F5344CB8AC3E}">
        <p14:creationId xmlns:p14="http://schemas.microsoft.com/office/powerpoint/2010/main" val="69032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BBAFB7-3994-4B60-10EF-8E5A534D991F}"/>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D7493F00-672E-DE32-5455-9F529EF34E6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sp>
        <p:nvSpPr>
          <p:cNvPr id="5" name="Titre 1">
            <a:extLst>
              <a:ext uri="{FF2B5EF4-FFF2-40B4-BE49-F238E27FC236}">
                <a16:creationId xmlns:a16="http://schemas.microsoft.com/office/drawing/2014/main" id="{AA563F34-CE18-CE88-B6B4-1751F99CAC8F}"/>
              </a:ext>
            </a:extLst>
          </p:cNvPr>
          <p:cNvSpPr>
            <a:spLocks noGrp="1"/>
          </p:cNvSpPr>
          <p:nvPr>
            <p:ph type="title"/>
          </p:nvPr>
        </p:nvSpPr>
        <p:spPr>
          <a:xfrm>
            <a:off x="983432" y="192515"/>
            <a:ext cx="9857288" cy="457200"/>
          </a:xfrm>
        </p:spPr>
        <p:txBody>
          <a:bodyPr/>
          <a:lstStyle/>
          <a:p>
            <a:r>
              <a:rPr lang="fr-FR" dirty="0"/>
              <a:t>Cross-machine </a:t>
            </a:r>
            <a:r>
              <a:rPr lang="fr-FR" dirty="0" err="1"/>
              <a:t>studies</a:t>
            </a:r>
            <a:r>
              <a:rPr lang="fr-FR" dirty="0"/>
              <a:t> in </a:t>
            </a:r>
            <a:r>
              <a:rPr lang="fr-FR" dirty="0" err="1"/>
              <a:t>linear</a:t>
            </a:r>
            <a:r>
              <a:rPr lang="fr-FR" dirty="0"/>
              <a:t> </a:t>
            </a:r>
            <a:r>
              <a:rPr lang="fr-FR" dirty="0" err="1"/>
              <a:t>devices</a:t>
            </a:r>
            <a:r>
              <a:rPr lang="fr-FR" dirty="0"/>
              <a:t> – </a:t>
            </a:r>
            <a:r>
              <a:rPr lang="fr-FR" dirty="0" err="1"/>
              <a:t>spectroscopic</a:t>
            </a:r>
            <a:r>
              <a:rPr lang="fr-FR" dirty="0"/>
              <a:t> </a:t>
            </a:r>
            <a:r>
              <a:rPr lang="fr-FR" dirty="0" err="1"/>
              <a:t>studies</a:t>
            </a:r>
            <a:endParaRPr lang="fr-FR" dirty="0"/>
          </a:p>
        </p:txBody>
      </p:sp>
      <p:sp>
        <p:nvSpPr>
          <p:cNvPr id="6" name="Textfeld 5">
            <a:extLst>
              <a:ext uri="{FF2B5EF4-FFF2-40B4-BE49-F238E27FC236}">
                <a16:creationId xmlns:a16="http://schemas.microsoft.com/office/drawing/2014/main" id="{CF5314CF-0C34-CBD7-FDA6-8DA44B7C060E}"/>
              </a:ext>
            </a:extLst>
          </p:cNvPr>
          <p:cNvSpPr txBox="1"/>
          <p:nvPr/>
        </p:nvSpPr>
        <p:spPr>
          <a:xfrm>
            <a:off x="172160" y="824397"/>
            <a:ext cx="8815976" cy="1446550"/>
          </a:xfrm>
          <a:prstGeom prst="rect">
            <a:avLst/>
          </a:prstGeom>
          <a:noFill/>
        </p:spPr>
        <p:txBody>
          <a:bodyPr wrap="square" rtlCol="0">
            <a:spAutoFit/>
          </a:bodyPr>
          <a:lstStyle/>
          <a:p>
            <a:pPr marL="285750" indent="-285750">
              <a:buFont typeface="Arial" panose="020B0604020202020204" pitchFamily="34" charset="0"/>
              <a:buChar char="•"/>
            </a:pPr>
            <a:r>
              <a:rPr lang="de-DE" dirty="0"/>
              <a:t>High </a:t>
            </a:r>
            <a:r>
              <a:rPr lang="de-DE" dirty="0" err="1"/>
              <a:t>resolution</a:t>
            </a:r>
            <a:r>
              <a:rPr lang="de-DE" dirty="0"/>
              <a:t>  (HRS) and </a:t>
            </a:r>
            <a:r>
              <a:rPr lang="de-DE" dirty="0" err="1"/>
              <a:t>imaging</a:t>
            </a:r>
            <a:r>
              <a:rPr lang="de-DE" dirty="0"/>
              <a:t> </a:t>
            </a:r>
            <a:r>
              <a:rPr lang="de-DE" dirty="0" err="1"/>
              <a:t>spectroscopy</a:t>
            </a:r>
            <a:r>
              <a:rPr lang="de-DE" dirty="0"/>
              <a:t> (IS) </a:t>
            </a:r>
            <a:r>
              <a:rPr lang="de-DE" dirty="0" err="1"/>
              <a:t>of</a:t>
            </a:r>
            <a:r>
              <a:rPr lang="de-DE" dirty="0"/>
              <a:t> </a:t>
            </a:r>
            <a:r>
              <a:rPr lang="de-DE" dirty="0" err="1"/>
              <a:t>bulk</a:t>
            </a:r>
            <a:r>
              <a:rPr lang="de-DE" dirty="0"/>
              <a:t> and </a:t>
            </a:r>
            <a:r>
              <a:rPr lang="de-DE" dirty="0" err="1"/>
              <a:t>re-deposited</a:t>
            </a:r>
            <a:r>
              <a:rPr lang="de-DE" dirty="0"/>
              <a:t> W and B </a:t>
            </a:r>
            <a:r>
              <a:rPr lang="de-DE" dirty="0" err="1"/>
              <a:t>layers</a:t>
            </a:r>
            <a:r>
              <a:rPr lang="de-DE" dirty="0"/>
              <a:t> in PSI-2</a:t>
            </a:r>
          </a:p>
          <a:p>
            <a:pPr marL="285750" indent="-285750">
              <a:buFont typeface="Arial" panose="020B0604020202020204" pitchFamily="34" charset="0"/>
              <a:buChar char="•"/>
            </a:pPr>
            <a:r>
              <a:rPr lang="fi-FI" dirty="0">
                <a:cs typeface="Arial" panose="020B0604020202020204" pitchFamily="34" charset="0"/>
              </a:rPr>
              <a:t>VUV </a:t>
            </a:r>
            <a:r>
              <a:rPr lang="fi-FI" dirty="0" err="1">
                <a:cs typeface="Arial" panose="020B0604020202020204" pitchFamily="34" charset="0"/>
              </a:rPr>
              <a:t>Spectroscopy</a:t>
            </a:r>
            <a:r>
              <a:rPr lang="fi-FI" dirty="0">
                <a:cs typeface="Arial" panose="020B0604020202020204" pitchFamily="34" charset="0"/>
              </a:rPr>
              <a:t> for W and D </a:t>
            </a:r>
            <a:r>
              <a:rPr lang="fi-FI" dirty="0" err="1">
                <a:cs typeface="Arial" panose="020B0604020202020204" pitchFamily="34" charset="0"/>
              </a:rPr>
              <a:t>atomic</a:t>
            </a:r>
            <a:r>
              <a:rPr lang="fi-FI" dirty="0">
                <a:cs typeface="Arial" panose="020B0604020202020204" pitchFamily="34" charset="0"/>
              </a:rPr>
              <a:t> and </a:t>
            </a:r>
            <a:r>
              <a:rPr lang="fi-FI" dirty="0" err="1">
                <a:cs typeface="Arial" panose="020B0604020202020204" pitchFamily="34" charset="0"/>
              </a:rPr>
              <a:t>molecular</a:t>
            </a:r>
            <a:r>
              <a:rPr lang="fi-FI" dirty="0">
                <a:cs typeface="Arial" panose="020B0604020202020204" pitchFamily="34" charset="0"/>
              </a:rPr>
              <a:t> </a:t>
            </a:r>
            <a:r>
              <a:rPr lang="fi-FI" dirty="0" err="1">
                <a:cs typeface="Arial" panose="020B0604020202020204" pitchFamily="34" charset="0"/>
              </a:rPr>
              <a:t>lines</a:t>
            </a:r>
            <a:endParaRPr lang="de-DE" dirty="0"/>
          </a:p>
          <a:p>
            <a:pPr marL="285750" indent="-285750">
              <a:buFont typeface="Arial" panose="020B0604020202020204" pitchFamily="34" charset="0"/>
              <a:buChar char="•"/>
            </a:pPr>
            <a:r>
              <a:rPr lang="de-DE" dirty="0"/>
              <a:t>B I and BD </a:t>
            </a:r>
            <a:r>
              <a:rPr lang="de-DE" dirty="0" err="1"/>
              <a:t>lines</a:t>
            </a:r>
            <a:r>
              <a:rPr lang="de-DE" dirty="0"/>
              <a:t> in UV and VUV  at different </a:t>
            </a:r>
            <a:r>
              <a:rPr lang="de-DE" dirty="0" err="1"/>
              <a:t>flux</a:t>
            </a:r>
            <a:r>
              <a:rPr lang="de-DE" dirty="0"/>
              <a:t> </a:t>
            </a:r>
            <a:r>
              <a:rPr lang="de-DE" dirty="0" err="1"/>
              <a:t>of</a:t>
            </a:r>
            <a:r>
              <a:rPr lang="de-DE" dirty="0"/>
              <a:t> D (</a:t>
            </a:r>
            <a:r>
              <a:rPr lang="de-DE" dirty="0" err="1"/>
              <a:t>physical</a:t>
            </a:r>
            <a:r>
              <a:rPr lang="de-DE" dirty="0"/>
              <a:t> </a:t>
            </a:r>
            <a:r>
              <a:rPr lang="de-DE" dirty="0" err="1"/>
              <a:t>vs</a:t>
            </a:r>
            <a:r>
              <a:rPr lang="de-DE" dirty="0"/>
              <a:t> </a:t>
            </a:r>
            <a:r>
              <a:rPr lang="de-DE" dirty="0" err="1"/>
              <a:t>chemical</a:t>
            </a:r>
            <a:r>
              <a:rPr lang="de-DE" dirty="0"/>
              <a:t> </a:t>
            </a:r>
            <a:r>
              <a:rPr lang="de-DE" dirty="0" err="1"/>
              <a:t>sputtering</a:t>
            </a:r>
            <a:r>
              <a:rPr lang="de-DE" dirty="0"/>
              <a:t>) </a:t>
            </a:r>
          </a:p>
          <a:p>
            <a:pPr marL="742950" lvl="1" indent="-285750">
              <a:buFont typeface="Arial" panose="020B0604020202020204" pitchFamily="34" charset="0"/>
              <a:buChar char="•"/>
            </a:pPr>
            <a:r>
              <a:rPr lang="de-DE" sz="1600" dirty="0" err="1"/>
              <a:t>Measurements</a:t>
            </a:r>
            <a:r>
              <a:rPr lang="de-DE" sz="1600" dirty="0"/>
              <a:t> </a:t>
            </a:r>
            <a:r>
              <a:rPr lang="de-DE" sz="1600" dirty="0" err="1"/>
              <a:t>of</a:t>
            </a:r>
            <a:r>
              <a:rPr lang="de-DE" sz="1600" dirty="0"/>
              <a:t> </a:t>
            </a:r>
            <a:r>
              <a:rPr lang="de-DE" sz="1600" dirty="0" err="1"/>
              <a:t>energy</a:t>
            </a:r>
            <a:r>
              <a:rPr lang="de-DE" sz="1600" dirty="0"/>
              <a:t> and angular </a:t>
            </a:r>
            <a:r>
              <a:rPr lang="de-DE" sz="1600" dirty="0" err="1"/>
              <a:t>distribution</a:t>
            </a:r>
            <a:r>
              <a:rPr lang="de-DE" sz="1600" dirty="0"/>
              <a:t> </a:t>
            </a:r>
            <a:r>
              <a:rPr lang="de-DE" sz="1600" dirty="0" err="1"/>
              <a:t>of</a:t>
            </a:r>
            <a:r>
              <a:rPr lang="de-DE" sz="1600" dirty="0"/>
              <a:t> B I </a:t>
            </a:r>
            <a:r>
              <a:rPr lang="de-DE" sz="1600" dirty="0" err="1"/>
              <a:t>lines</a:t>
            </a:r>
            <a:r>
              <a:rPr lang="de-DE" sz="1600" dirty="0"/>
              <a:t> @ 250 </a:t>
            </a:r>
            <a:r>
              <a:rPr lang="de-DE" sz="1600" dirty="0" err="1"/>
              <a:t>nm</a:t>
            </a:r>
            <a:endParaRPr lang="de-DE" sz="1600" dirty="0"/>
          </a:p>
        </p:txBody>
      </p:sp>
      <p:sp>
        <p:nvSpPr>
          <p:cNvPr id="7" name="Textfeld 7">
            <a:extLst>
              <a:ext uri="{FF2B5EF4-FFF2-40B4-BE49-F238E27FC236}">
                <a16:creationId xmlns:a16="http://schemas.microsoft.com/office/drawing/2014/main" id="{27C21A98-107A-E8F4-D896-5FA9EBAC93C3}"/>
              </a:ext>
            </a:extLst>
          </p:cNvPr>
          <p:cNvSpPr txBox="1"/>
          <p:nvPr/>
        </p:nvSpPr>
        <p:spPr>
          <a:xfrm>
            <a:off x="9291750" y="791184"/>
            <a:ext cx="2231701" cy="307777"/>
          </a:xfrm>
          <a:prstGeom prst="rect">
            <a:avLst/>
          </a:prstGeom>
          <a:noFill/>
        </p:spPr>
        <p:txBody>
          <a:bodyPr wrap="none" rtlCol="0">
            <a:spAutoFit/>
          </a:bodyPr>
          <a:lstStyle/>
          <a:p>
            <a:r>
              <a:rPr lang="de-DE" sz="1400" i="1" dirty="0" err="1"/>
              <a:t>Example</a:t>
            </a:r>
            <a:r>
              <a:rPr lang="de-DE" sz="1400" i="1" dirty="0"/>
              <a:t>  </a:t>
            </a:r>
            <a:r>
              <a:rPr lang="de-DE" sz="1400" i="1" dirty="0" err="1"/>
              <a:t>of</a:t>
            </a:r>
            <a:r>
              <a:rPr lang="de-DE" sz="1400" i="1" dirty="0"/>
              <a:t> B  on W </a:t>
            </a:r>
            <a:r>
              <a:rPr lang="de-DE" sz="1400" i="1" dirty="0" err="1"/>
              <a:t>erosion</a:t>
            </a:r>
            <a:endParaRPr lang="de-DE" sz="1400" i="1" dirty="0"/>
          </a:p>
        </p:txBody>
      </p:sp>
      <p:pic>
        <p:nvPicPr>
          <p:cNvPr id="8" name="Grafik 22">
            <a:extLst>
              <a:ext uri="{FF2B5EF4-FFF2-40B4-BE49-F238E27FC236}">
                <a16:creationId xmlns:a16="http://schemas.microsoft.com/office/drawing/2014/main" id="{1EE4880A-884B-EA2F-0F68-6082302A3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253" y="1212801"/>
            <a:ext cx="2821782" cy="2116337"/>
          </a:xfrm>
          <a:prstGeom prst="rect">
            <a:avLst/>
          </a:prstGeom>
        </p:spPr>
      </p:pic>
      <p:pic>
        <p:nvPicPr>
          <p:cNvPr id="9" name="Grafik 23">
            <a:extLst>
              <a:ext uri="{FF2B5EF4-FFF2-40B4-BE49-F238E27FC236}">
                <a16:creationId xmlns:a16="http://schemas.microsoft.com/office/drawing/2014/main" id="{DB91BCD0-D547-C5E8-BD76-A96FF1D0B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4277" y="1738402"/>
            <a:ext cx="458975" cy="451689"/>
          </a:xfrm>
          <a:prstGeom prst="rect">
            <a:avLst/>
          </a:prstGeom>
        </p:spPr>
      </p:pic>
      <p:pic>
        <p:nvPicPr>
          <p:cNvPr id="10" name="Grafik 24">
            <a:extLst>
              <a:ext uri="{FF2B5EF4-FFF2-40B4-BE49-F238E27FC236}">
                <a16:creationId xmlns:a16="http://schemas.microsoft.com/office/drawing/2014/main" id="{4F161799-7895-B740-9BF6-F5C117AC5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136" y="3372114"/>
            <a:ext cx="3053608" cy="872459"/>
          </a:xfrm>
          <a:prstGeom prst="rect">
            <a:avLst/>
          </a:prstGeom>
        </p:spPr>
      </p:pic>
      <p:sp>
        <p:nvSpPr>
          <p:cNvPr id="11" name="Textfeld 27">
            <a:extLst>
              <a:ext uri="{FF2B5EF4-FFF2-40B4-BE49-F238E27FC236}">
                <a16:creationId xmlns:a16="http://schemas.microsoft.com/office/drawing/2014/main" id="{F93924D8-5224-8CA1-DD3F-DFAF6DDEC012}"/>
              </a:ext>
            </a:extLst>
          </p:cNvPr>
          <p:cNvSpPr txBox="1"/>
          <p:nvPr/>
        </p:nvSpPr>
        <p:spPr>
          <a:xfrm>
            <a:off x="9544768" y="1143352"/>
            <a:ext cx="1440160" cy="307777"/>
          </a:xfrm>
          <a:prstGeom prst="rect">
            <a:avLst/>
          </a:prstGeom>
          <a:noFill/>
        </p:spPr>
        <p:txBody>
          <a:bodyPr wrap="square" rtlCol="0">
            <a:spAutoFit/>
          </a:bodyPr>
          <a:lstStyle/>
          <a:p>
            <a:r>
              <a:rPr lang="de-DE" sz="1400" dirty="0">
                <a:solidFill>
                  <a:srgbClr val="FF0000"/>
                </a:solidFill>
              </a:rPr>
              <a:t>B I 250 </a:t>
            </a:r>
            <a:r>
              <a:rPr lang="de-DE" sz="1400" dirty="0" err="1">
                <a:solidFill>
                  <a:srgbClr val="FF0000"/>
                </a:solidFill>
              </a:rPr>
              <a:t>nm</a:t>
            </a:r>
            <a:r>
              <a:rPr lang="de-DE" sz="1400" dirty="0">
                <a:solidFill>
                  <a:srgbClr val="FF0000"/>
                </a:solidFill>
              </a:rPr>
              <a:t> </a:t>
            </a:r>
            <a:r>
              <a:rPr lang="de-DE" sz="1400" dirty="0" err="1">
                <a:solidFill>
                  <a:srgbClr val="FF0000"/>
                </a:solidFill>
              </a:rPr>
              <a:t>lines</a:t>
            </a:r>
            <a:endParaRPr lang="en-US" sz="1400" dirty="0">
              <a:solidFill>
                <a:srgbClr val="FF0000"/>
              </a:solidFill>
            </a:endParaRPr>
          </a:p>
        </p:txBody>
      </p:sp>
      <p:sp>
        <p:nvSpPr>
          <p:cNvPr id="12" name="Textfeld 38">
            <a:extLst>
              <a:ext uri="{FF2B5EF4-FFF2-40B4-BE49-F238E27FC236}">
                <a16:creationId xmlns:a16="http://schemas.microsoft.com/office/drawing/2014/main" id="{85B41F15-2D60-C941-33E3-07D87E2BEDD4}"/>
              </a:ext>
            </a:extLst>
          </p:cNvPr>
          <p:cNvSpPr txBox="1"/>
          <p:nvPr/>
        </p:nvSpPr>
        <p:spPr>
          <a:xfrm>
            <a:off x="9176915" y="3411498"/>
            <a:ext cx="934871" cy="307777"/>
          </a:xfrm>
          <a:prstGeom prst="rect">
            <a:avLst/>
          </a:prstGeom>
          <a:noFill/>
        </p:spPr>
        <p:txBody>
          <a:bodyPr wrap="none" rtlCol="0">
            <a:spAutoFit/>
          </a:bodyPr>
          <a:lstStyle/>
          <a:p>
            <a:r>
              <a:rPr lang="de-DE" sz="1400" dirty="0"/>
              <a:t>Plasma on</a:t>
            </a:r>
          </a:p>
        </p:txBody>
      </p:sp>
      <p:sp>
        <p:nvSpPr>
          <p:cNvPr id="13" name="Rechteck 39">
            <a:extLst>
              <a:ext uri="{FF2B5EF4-FFF2-40B4-BE49-F238E27FC236}">
                <a16:creationId xmlns:a16="http://schemas.microsoft.com/office/drawing/2014/main" id="{85A0E90B-B041-F1E6-F643-112E26A71734}"/>
              </a:ext>
            </a:extLst>
          </p:cNvPr>
          <p:cNvSpPr/>
          <p:nvPr/>
        </p:nvSpPr>
        <p:spPr>
          <a:xfrm>
            <a:off x="10546996" y="3444122"/>
            <a:ext cx="72008" cy="504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40">
            <a:extLst>
              <a:ext uri="{FF2B5EF4-FFF2-40B4-BE49-F238E27FC236}">
                <a16:creationId xmlns:a16="http://schemas.microsoft.com/office/drawing/2014/main" id="{25E69E72-95F7-9165-4DC5-9DCD8C241AFA}"/>
              </a:ext>
            </a:extLst>
          </p:cNvPr>
          <p:cNvSpPr txBox="1"/>
          <p:nvPr/>
        </p:nvSpPr>
        <p:spPr>
          <a:xfrm>
            <a:off x="9207399" y="4391595"/>
            <a:ext cx="2823209" cy="307777"/>
          </a:xfrm>
          <a:prstGeom prst="rect">
            <a:avLst/>
          </a:prstGeom>
          <a:noFill/>
        </p:spPr>
        <p:txBody>
          <a:bodyPr wrap="none" rtlCol="0">
            <a:spAutoFit/>
          </a:bodyPr>
          <a:lstStyle/>
          <a:p>
            <a:r>
              <a:rPr lang="de-DE" sz="1400" i="1" dirty="0"/>
              <a:t>B I </a:t>
            </a:r>
            <a:r>
              <a:rPr lang="de-DE" sz="1400" i="1" dirty="0" err="1"/>
              <a:t>lines</a:t>
            </a:r>
            <a:r>
              <a:rPr lang="de-DE" sz="1400" i="1" dirty="0"/>
              <a:t> </a:t>
            </a:r>
            <a:r>
              <a:rPr lang="de-DE" sz="1400" i="1" dirty="0" err="1"/>
              <a:t>using</a:t>
            </a:r>
            <a:r>
              <a:rPr lang="de-DE" sz="1400" i="1" dirty="0"/>
              <a:t> </a:t>
            </a:r>
            <a:r>
              <a:rPr lang="de-DE" sz="1400" i="1" dirty="0" err="1"/>
              <a:t>imaging</a:t>
            </a:r>
            <a:r>
              <a:rPr lang="de-DE" sz="1400" i="1" dirty="0"/>
              <a:t> </a:t>
            </a:r>
            <a:r>
              <a:rPr lang="de-DE" sz="1400" i="1" dirty="0" err="1"/>
              <a:t>spectrometer</a:t>
            </a:r>
            <a:endParaRPr lang="de-DE" sz="1400" i="1" dirty="0"/>
          </a:p>
        </p:txBody>
      </p:sp>
      <p:cxnSp>
        <p:nvCxnSpPr>
          <p:cNvPr id="15" name="Gerader Verbinder 42">
            <a:extLst>
              <a:ext uri="{FF2B5EF4-FFF2-40B4-BE49-F238E27FC236}">
                <a16:creationId xmlns:a16="http://schemas.microsoft.com/office/drawing/2014/main" id="{7D27684B-F558-B01E-724D-953231B009C9}"/>
              </a:ext>
            </a:extLst>
          </p:cNvPr>
          <p:cNvCxnSpPr>
            <a:cxnSpLocks/>
          </p:cNvCxnSpPr>
          <p:nvPr/>
        </p:nvCxnSpPr>
        <p:spPr>
          <a:xfrm>
            <a:off x="9089416" y="4020186"/>
            <a:ext cx="29523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44">
            <a:extLst>
              <a:ext uri="{FF2B5EF4-FFF2-40B4-BE49-F238E27FC236}">
                <a16:creationId xmlns:a16="http://schemas.microsoft.com/office/drawing/2014/main" id="{EC78B7DB-D60C-F45A-6860-1638C1C9F21B}"/>
              </a:ext>
            </a:extLst>
          </p:cNvPr>
          <p:cNvSpPr txBox="1"/>
          <p:nvPr/>
        </p:nvSpPr>
        <p:spPr>
          <a:xfrm>
            <a:off x="9981467" y="4117432"/>
            <a:ext cx="1075936" cy="307777"/>
          </a:xfrm>
          <a:prstGeom prst="rect">
            <a:avLst/>
          </a:prstGeom>
          <a:noFill/>
        </p:spPr>
        <p:txBody>
          <a:bodyPr wrap="none" rtlCol="0">
            <a:spAutoFit/>
          </a:bodyPr>
          <a:lstStyle/>
          <a:p>
            <a:r>
              <a:rPr lang="de-DE" sz="1400" dirty="0"/>
              <a:t>W </a:t>
            </a:r>
            <a:r>
              <a:rPr lang="de-DE" sz="1400" dirty="0" err="1"/>
              <a:t>substrate</a:t>
            </a:r>
            <a:endParaRPr lang="de-DE" sz="1400" dirty="0"/>
          </a:p>
        </p:txBody>
      </p:sp>
      <p:pic>
        <p:nvPicPr>
          <p:cNvPr id="17" name="Grafik 12">
            <a:extLst>
              <a:ext uri="{FF2B5EF4-FFF2-40B4-BE49-F238E27FC236}">
                <a16:creationId xmlns:a16="http://schemas.microsoft.com/office/drawing/2014/main" id="{71C479EE-050F-3AC1-CE4D-85530F9B47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40" y="4327069"/>
            <a:ext cx="6378247" cy="2126082"/>
          </a:xfrm>
          <a:prstGeom prst="rect">
            <a:avLst/>
          </a:prstGeom>
        </p:spPr>
      </p:pic>
      <p:pic>
        <p:nvPicPr>
          <p:cNvPr id="18" name="Grafik 10">
            <a:extLst>
              <a:ext uri="{FF2B5EF4-FFF2-40B4-BE49-F238E27FC236}">
                <a16:creationId xmlns:a16="http://schemas.microsoft.com/office/drawing/2014/main" id="{7321EA41-E18B-9413-1E79-706416CDAC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858" y="2270947"/>
            <a:ext cx="6378248" cy="2126082"/>
          </a:xfrm>
          <a:prstGeom prst="rect">
            <a:avLst/>
          </a:prstGeom>
        </p:spPr>
      </p:pic>
      <mc:AlternateContent xmlns:mc="http://schemas.openxmlformats.org/markup-compatibility/2006" xmlns:a14="http://schemas.microsoft.com/office/drawing/2010/main">
        <mc:Choice Requires="a14">
          <p:sp>
            <p:nvSpPr>
              <p:cNvPr id="19" name="Textfeld 13">
                <a:extLst>
                  <a:ext uri="{FF2B5EF4-FFF2-40B4-BE49-F238E27FC236}">
                    <a16:creationId xmlns:a16="http://schemas.microsoft.com/office/drawing/2014/main" id="{04905BB1-6657-DCBF-195B-C4173627B600}"/>
                  </a:ext>
                </a:extLst>
              </p:cNvPr>
              <p:cNvSpPr txBox="1"/>
              <p:nvPr/>
            </p:nvSpPr>
            <p:spPr>
              <a:xfrm>
                <a:off x="3800167" y="4476091"/>
                <a:ext cx="2014903" cy="715581"/>
              </a:xfrm>
              <a:prstGeom prst="rect">
                <a:avLst/>
              </a:prstGeom>
              <a:noFill/>
            </p:spPr>
            <p:txBody>
              <a:bodyPr wrap="square" rtlCol="0">
                <a:spAutoFit/>
              </a:bodyPr>
              <a:lstStyle/>
              <a:p>
                <a:r>
                  <a:rPr lang="de-DE" sz="1350" dirty="0"/>
                  <a:t>Fit </a:t>
                </a:r>
                <a:r>
                  <a:rPr lang="de-DE" sz="1350" dirty="0" err="1"/>
                  <a:t>with</a:t>
                </a:r>
                <a:r>
                  <a:rPr lang="de-DE" sz="1350" dirty="0"/>
                  <a:t> Voigt </a:t>
                </a:r>
                <a:r>
                  <a:rPr lang="de-DE" sz="1350" dirty="0" err="1"/>
                  <a:t>profile</a:t>
                </a:r>
                <a:endParaRPr lang="de-DE" sz="1350" dirty="0"/>
              </a:p>
              <a:p>
                <a:endParaRPr lang="de-DE" sz="1350" dirty="0"/>
              </a:p>
              <a:p>
                <a:r>
                  <a:rPr lang="de-DE" sz="1350" dirty="0" err="1"/>
                  <a:t>Considering</a:t>
                </a:r>
                <a:r>
                  <a:rPr lang="de-DE" sz="1350" dirty="0"/>
                  <a:t> </a:t>
                </a:r>
                <a:r>
                  <a:rPr lang="de-DE" sz="1350" u="sng" dirty="0" err="1"/>
                  <a:t>only</a:t>
                </a:r>
                <a:r>
                  <a:rPr lang="de-DE" sz="1350" dirty="0"/>
                  <a:t> </a:t>
                </a:r>
                <a14:m>
                  <m:oMath xmlns:m="http://schemas.openxmlformats.org/officeDocument/2006/math">
                    <m:sPre>
                      <m:sPrePr>
                        <m:ctrlPr>
                          <a:rPr lang="de-DE" sz="1350" i="1">
                            <a:latin typeface="Cambria Math" panose="02040503050406030204" pitchFamily="18" charset="0"/>
                          </a:rPr>
                        </m:ctrlPr>
                      </m:sPrePr>
                      <m:sub>
                        <m:r>
                          <a:rPr lang="de-DE" sz="1350">
                            <a:latin typeface="Cambria Math" panose="02040503050406030204" pitchFamily="18" charset="0"/>
                          </a:rPr>
                          <m:t> </m:t>
                        </m:r>
                      </m:sub>
                      <m:sup>
                        <m:r>
                          <a:rPr lang="de-DE" sz="1350">
                            <a:latin typeface="Cambria Math" panose="02040503050406030204" pitchFamily="18" charset="0"/>
                          </a:rPr>
                          <m:t>1</m:t>
                        </m:r>
                        <m:r>
                          <a:rPr lang="de-DE" sz="1350" i="1">
                            <a:latin typeface="Cambria Math" panose="02040503050406030204" pitchFamily="18" charset="0"/>
                          </a:rPr>
                          <m:t>1</m:t>
                        </m:r>
                      </m:sup>
                      <m:e>
                        <m:r>
                          <m:rPr>
                            <m:sty m:val="p"/>
                          </m:rPr>
                          <a:rPr lang="de-DE" sz="1350">
                            <a:latin typeface="Cambria Math" panose="02040503050406030204" pitchFamily="18" charset="0"/>
                          </a:rPr>
                          <m:t>B</m:t>
                        </m:r>
                      </m:e>
                    </m:sPre>
                    <m:sPre>
                      <m:sPrePr>
                        <m:ctrlPr>
                          <a:rPr lang="en-US" sz="1350" i="1">
                            <a:latin typeface="Cambria Math" panose="02040503050406030204" pitchFamily="18" charset="0"/>
                          </a:rPr>
                        </m:ctrlPr>
                      </m:sPrePr>
                      <m:sub>
                        <m:r>
                          <a:rPr lang="de-DE" sz="1350">
                            <a:latin typeface="Cambria Math" panose="02040503050406030204" pitchFamily="18" charset="0"/>
                          </a:rPr>
                          <m:t> </m:t>
                        </m:r>
                      </m:sub>
                      <m:sup>
                        <m:r>
                          <a:rPr lang="de-DE" sz="1350">
                            <a:latin typeface="Cambria Math" panose="02040503050406030204" pitchFamily="18" charset="0"/>
                          </a:rPr>
                          <m:t>2</m:t>
                        </m:r>
                      </m:sup>
                      <m:e>
                        <m:r>
                          <m:rPr>
                            <m:sty m:val="p"/>
                          </m:rPr>
                          <a:rPr lang="de-DE" sz="1350">
                            <a:latin typeface="Cambria Math" panose="02040503050406030204" pitchFamily="18" charset="0"/>
                          </a:rPr>
                          <m:t>H</m:t>
                        </m:r>
                      </m:e>
                    </m:sPre>
                  </m:oMath>
                </a14:m>
                <a:r>
                  <a:rPr lang="de-DE" sz="1350" dirty="0"/>
                  <a:t> </a:t>
                </a:r>
                <a:endParaRPr lang="en-US" sz="1350" dirty="0"/>
              </a:p>
            </p:txBody>
          </p:sp>
        </mc:Choice>
        <mc:Fallback xmlns="">
          <p:sp>
            <p:nvSpPr>
              <p:cNvPr id="19" name="Textfeld 13">
                <a:extLst>
                  <a:ext uri="{FF2B5EF4-FFF2-40B4-BE49-F238E27FC236}">
                    <a16:creationId xmlns:a16="http://schemas.microsoft.com/office/drawing/2014/main" id="{04905BB1-6657-DCBF-195B-C4173627B600}"/>
                  </a:ext>
                </a:extLst>
              </p:cNvPr>
              <p:cNvSpPr txBox="1">
                <a:spLocks noRot="1" noChangeAspect="1" noMove="1" noResize="1" noEditPoints="1" noAdjustHandles="1" noChangeArrowheads="1" noChangeShapeType="1" noTextEdit="1"/>
              </p:cNvSpPr>
              <p:nvPr/>
            </p:nvSpPr>
            <p:spPr>
              <a:xfrm>
                <a:off x="3800167" y="4476091"/>
                <a:ext cx="2014903" cy="715581"/>
              </a:xfrm>
              <a:prstGeom prst="rect">
                <a:avLst/>
              </a:prstGeom>
              <a:blipFill>
                <a:blip r:embed="rId7"/>
                <a:stretch>
                  <a:fillRect l="-604" t="-847" b="-7627"/>
                </a:stretch>
              </a:blipFill>
            </p:spPr>
            <p:txBody>
              <a:bodyPr/>
              <a:lstStyle/>
              <a:p>
                <a:r>
                  <a:rPr lang="fi-FI">
                    <a:noFill/>
                  </a:rPr>
                  <a:t> </a:t>
                </a:r>
              </a:p>
            </p:txBody>
          </p:sp>
        </mc:Fallback>
      </mc:AlternateContent>
      <p:sp>
        <p:nvSpPr>
          <p:cNvPr id="20" name="Textfeld 14">
            <a:extLst>
              <a:ext uri="{FF2B5EF4-FFF2-40B4-BE49-F238E27FC236}">
                <a16:creationId xmlns:a16="http://schemas.microsoft.com/office/drawing/2014/main" id="{15EF0BF1-05BE-09FE-0699-E7FE198686D1}"/>
              </a:ext>
            </a:extLst>
          </p:cNvPr>
          <p:cNvSpPr txBox="1"/>
          <p:nvPr/>
        </p:nvSpPr>
        <p:spPr>
          <a:xfrm>
            <a:off x="1621979" y="2347954"/>
            <a:ext cx="3618035" cy="830997"/>
          </a:xfrm>
          <a:prstGeom prst="rect">
            <a:avLst/>
          </a:prstGeom>
          <a:noFill/>
        </p:spPr>
        <p:txBody>
          <a:bodyPr wrap="square" rtlCol="0">
            <a:spAutoFit/>
          </a:bodyPr>
          <a:lstStyle/>
          <a:p>
            <a:r>
              <a:rPr lang="de-DE" sz="1200" dirty="0"/>
              <a:t>Data </a:t>
            </a:r>
            <a:r>
              <a:rPr lang="de-DE" sz="1200" dirty="0" err="1"/>
              <a:t>from</a:t>
            </a:r>
            <a:r>
              <a:rPr lang="de-DE" sz="1200" dirty="0"/>
              <a:t> 43 V (</a:t>
            </a:r>
            <a:r>
              <a:rPr lang="de-DE" sz="1200" dirty="0" err="1"/>
              <a:t>floating</a:t>
            </a:r>
            <a:r>
              <a:rPr lang="de-DE" sz="1200" dirty="0"/>
              <a:t>), 100 A, 100 </a:t>
            </a:r>
            <a:r>
              <a:rPr lang="de-DE" sz="1200" dirty="0" err="1"/>
              <a:t>sccm</a:t>
            </a:r>
            <a:r>
              <a:rPr lang="de-DE" sz="1200" dirty="0"/>
              <a:t> D</a:t>
            </a:r>
          </a:p>
          <a:p>
            <a:endParaRPr lang="de-DE" sz="1200" dirty="0"/>
          </a:p>
          <a:p>
            <a:r>
              <a:rPr lang="de-DE" sz="1200" dirty="0">
                <a:solidFill>
                  <a:srgbClr val="0070C0"/>
                </a:solidFill>
              </a:rPr>
              <a:t>Blue: First 4min (Erosion </a:t>
            </a:r>
            <a:r>
              <a:rPr lang="de-DE" sz="1200" dirty="0" err="1">
                <a:solidFill>
                  <a:srgbClr val="0070C0"/>
                </a:solidFill>
              </a:rPr>
              <a:t>of</a:t>
            </a:r>
            <a:r>
              <a:rPr lang="de-DE" sz="1200" dirty="0">
                <a:solidFill>
                  <a:srgbClr val="0070C0"/>
                </a:solidFill>
              </a:rPr>
              <a:t> </a:t>
            </a:r>
            <a:r>
              <a:rPr lang="de-DE" sz="1200" dirty="0" err="1">
                <a:solidFill>
                  <a:srgbClr val="0070C0"/>
                </a:solidFill>
              </a:rPr>
              <a:t>Boron</a:t>
            </a:r>
            <a:r>
              <a:rPr lang="de-DE" sz="1200" dirty="0">
                <a:solidFill>
                  <a:srgbClr val="0070C0"/>
                </a:solidFill>
              </a:rPr>
              <a:t> </a:t>
            </a:r>
            <a:r>
              <a:rPr lang="de-DE" sz="1200" dirty="0" err="1">
                <a:solidFill>
                  <a:srgbClr val="0070C0"/>
                </a:solidFill>
              </a:rPr>
              <a:t>layer</a:t>
            </a:r>
            <a:r>
              <a:rPr lang="de-DE" sz="1200" dirty="0">
                <a:solidFill>
                  <a:srgbClr val="0070C0"/>
                </a:solidFill>
              </a:rPr>
              <a:t>)</a:t>
            </a:r>
          </a:p>
          <a:p>
            <a:r>
              <a:rPr lang="de-DE" sz="1200" dirty="0" err="1">
                <a:solidFill>
                  <a:srgbClr val="FF0000"/>
                </a:solidFill>
              </a:rPr>
              <a:t>Red</a:t>
            </a:r>
            <a:r>
              <a:rPr lang="de-DE" sz="1200" dirty="0">
                <a:solidFill>
                  <a:srgbClr val="FF0000"/>
                </a:solidFill>
              </a:rPr>
              <a:t>:  Last 4min (</a:t>
            </a:r>
            <a:r>
              <a:rPr lang="de-DE" sz="1200" dirty="0" err="1">
                <a:solidFill>
                  <a:srgbClr val="FF0000"/>
                </a:solidFill>
              </a:rPr>
              <a:t>No</a:t>
            </a:r>
            <a:r>
              <a:rPr lang="de-DE" sz="1200" dirty="0">
                <a:solidFill>
                  <a:srgbClr val="FF0000"/>
                </a:solidFill>
              </a:rPr>
              <a:t> </a:t>
            </a:r>
            <a:r>
              <a:rPr lang="de-DE" sz="1200" dirty="0" err="1">
                <a:solidFill>
                  <a:srgbClr val="FF0000"/>
                </a:solidFill>
              </a:rPr>
              <a:t>Boron</a:t>
            </a:r>
            <a:r>
              <a:rPr lang="de-DE" sz="1200" dirty="0">
                <a:solidFill>
                  <a:srgbClr val="FF0000"/>
                </a:solidFill>
              </a:rPr>
              <a:t> </a:t>
            </a:r>
            <a:r>
              <a:rPr lang="de-DE" sz="1200" dirty="0" err="1">
                <a:solidFill>
                  <a:srgbClr val="FF0000"/>
                </a:solidFill>
              </a:rPr>
              <a:t>layer</a:t>
            </a:r>
            <a:r>
              <a:rPr lang="de-DE" sz="1200" dirty="0">
                <a:solidFill>
                  <a:srgbClr val="FF0000"/>
                </a:solidFill>
              </a:rPr>
              <a:t>)</a:t>
            </a:r>
            <a:endParaRPr lang="en-US" sz="1200" dirty="0">
              <a:solidFill>
                <a:srgbClr val="FF0000"/>
              </a:solidFill>
            </a:endParaRPr>
          </a:p>
        </p:txBody>
      </p:sp>
      <p:pic>
        <p:nvPicPr>
          <p:cNvPr id="21" name="Grafik 15">
            <a:extLst>
              <a:ext uri="{FF2B5EF4-FFF2-40B4-BE49-F238E27FC236}">
                <a16:creationId xmlns:a16="http://schemas.microsoft.com/office/drawing/2014/main" id="{4B0A98E9-79F2-C455-4C9D-2C6DBEEAD52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0171" b="35954"/>
          <a:stretch/>
        </p:blipFill>
        <p:spPr>
          <a:xfrm>
            <a:off x="4019432" y="2724445"/>
            <a:ext cx="2318229" cy="762836"/>
          </a:xfrm>
          <a:prstGeom prst="rect">
            <a:avLst/>
          </a:prstGeom>
        </p:spPr>
      </p:pic>
      <p:sp>
        <p:nvSpPr>
          <p:cNvPr id="22" name="Textfeld 16">
            <a:extLst>
              <a:ext uri="{FF2B5EF4-FFF2-40B4-BE49-F238E27FC236}">
                <a16:creationId xmlns:a16="http://schemas.microsoft.com/office/drawing/2014/main" id="{C93A0496-2CE3-F20B-C5B4-E37C26F5FAF5}"/>
              </a:ext>
            </a:extLst>
          </p:cNvPr>
          <p:cNvSpPr txBox="1"/>
          <p:nvPr/>
        </p:nvSpPr>
        <p:spPr>
          <a:xfrm>
            <a:off x="4807618" y="3161076"/>
            <a:ext cx="1514137" cy="300082"/>
          </a:xfrm>
          <a:prstGeom prst="rect">
            <a:avLst/>
          </a:prstGeom>
          <a:solidFill>
            <a:schemeClr val="bg1"/>
          </a:solidFill>
        </p:spPr>
        <p:txBody>
          <a:bodyPr wrap="square" rtlCol="0">
            <a:spAutoFit/>
          </a:bodyPr>
          <a:lstStyle/>
          <a:p>
            <a:r>
              <a:rPr lang="de-DE" sz="1350" dirty="0">
                <a:solidFill>
                  <a:schemeClr val="accent6">
                    <a:lumMod val="75000"/>
                  </a:schemeClr>
                </a:solidFill>
              </a:rPr>
              <a:t>79 </a:t>
            </a:r>
            <a:r>
              <a:rPr lang="de-DE" sz="1350" dirty="0" err="1">
                <a:solidFill>
                  <a:schemeClr val="accent6">
                    <a:lumMod val="75000"/>
                  </a:schemeClr>
                </a:solidFill>
              </a:rPr>
              <a:t>grooves</a:t>
            </a:r>
            <a:r>
              <a:rPr lang="de-DE" sz="1350" dirty="0">
                <a:solidFill>
                  <a:schemeClr val="accent6">
                    <a:lumMod val="75000"/>
                  </a:schemeClr>
                </a:solidFill>
              </a:rPr>
              <a:t>/mm</a:t>
            </a:r>
          </a:p>
        </p:txBody>
      </p:sp>
      <p:sp>
        <p:nvSpPr>
          <p:cNvPr id="23" name="Textfeld 7">
            <a:extLst>
              <a:ext uri="{FF2B5EF4-FFF2-40B4-BE49-F238E27FC236}">
                <a16:creationId xmlns:a16="http://schemas.microsoft.com/office/drawing/2014/main" id="{695F51E5-4F6D-2176-3C83-98100261BFBF}"/>
              </a:ext>
            </a:extLst>
          </p:cNvPr>
          <p:cNvSpPr txBox="1"/>
          <p:nvPr/>
        </p:nvSpPr>
        <p:spPr>
          <a:xfrm>
            <a:off x="376975" y="4188569"/>
            <a:ext cx="3002125" cy="276999"/>
          </a:xfrm>
          <a:prstGeom prst="rect">
            <a:avLst/>
          </a:prstGeom>
          <a:noFill/>
        </p:spPr>
        <p:txBody>
          <a:bodyPr wrap="square" rtlCol="0">
            <a:spAutoFit/>
          </a:bodyPr>
          <a:lstStyle/>
          <a:p>
            <a:r>
              <a:rPr lang="de-DE" sz="1200" dirty="0"/>
              <a:t>Measurement </a:t>
            </a:r>
            <a:r>
              <a:rPr lang="de-DE" sz="1200" dirty="0" err="1"/>
              <a:t>of</a:t>
            </a:r>
            <a:r>
              <a:rPr lang="de-DE" sz="1200" dirty="0"/>
              <a:t> </a:t>
            </a:r>
            <a:r>
              <a:rPr lang="de-DE" sz="1200" dirty="0" err="1"/>
              <a:t>rotational</a:t>
            </a:r>
            <a:r>
              <a:rPr lang="de-DE" sz="1200" dirty="0"/>
              <a:t> </a:t>
            </a:r>
            <a:r>
              <a:rPr lang="de-DE" sz="1200" dirty="0" err="1"/>
              <a:t>temperature</a:t>
            </a:r>
            <a:endParaRPr lang="en-US" sz="1200" dirty="0"/>
          </a:p>
        </p:txBody>
      </p:sp>
      <p:pic>
        <p:nvPicPr>
          <p:cNvPr id="24" name="Grafik 9">
            <a:extLst>
              <a:ext uri="{FF2B5EF4-FFF2-40B4-BE49-F238E27FC236}">
                <a16:creationId xmlns:a16="http://schemas.microsoft.com/office/drawing/2014/main" id="{91FD84AD-E191-139C-D631-E232FAB1E398}"/>
              </a:ext>
            </a:extLst>
          </p:cNvPr>
          <p:cNvPicPr>
            <a:picLocks noChangeAspect="1"/>
          </p:cNvPicPr>
          <p:nvPr/>
        </p:nvPicPr>
        <p:blipFill>
          <a:blip r:embed="rId9"/>
          <a:stretch>
            <a:fillRect/>
          </a:stretch>
        </p:blipFill>
        <p:spPr>
          <a:xfrm>
            <a:off x="6588106" y="2592503"/>
            <a:ext cx="1762021" cy="1111253"/>
          </a:xfrm>
          <a:prstGeom prst="rect">
            <a:avLst/>
          </a:prstGeom>
        </p:spPr>
      </p:pic>
      <p:sp>
        <p:nvSpPr>
          <p:cNvPr id="25" name="Textfeld 2">
            <a:extLst>
              <a:ext uri="{FF2B5EF4-FFF2-40B4-BE49-F238E27FC236}">
                <a16:creationId xmlns:a16="http://schemas.microsoft.com/office/drawing/2014/main" id="{32DE64A4-6370-B6A1-5EE6-248B81CF2D9D}"/>
              </a:ext>
            </a:extLst>
          </p:cNvPr>
          <p:cNvSpPr txBox="1"/>
          <p:nvPr/>
        </p:nvSpPr>
        <p:spPr>
          <a:xfrm>
            <a:off x="777218" y="2355113"/>
            <a:ext cx="713400" cy="369332"/>
          </a:xfrm>
          <a:prstGeom prst="rect">
            <a:avLst/>
          </a:prstGeom>
          <a:noFill/>
        </p:spPr>
        <p:txBody>
          <a:bodyPr wrap="none" rtlCol="0">
            <a:spAutoFit/>
          </a:bodyPr>
          <a:lstStyle/>
          <a:p>
            <a:r>
              <a:rPr lang="de-DE" dirty="0"/>
              <a:t>LOS B</a:t>
            </a:r>
          </a:p>
        </p:txBody>
      </p:sp>
      <p:pic>
        <p:nvPicPr>
          <p:cNvPr id="26" name="Grafik 11">
            <a:extLst>
              <a:ext uri="{FF2B5EF4-FFF2-40B4-BE49-F238E27FC236}">
                <a16:creationId xmlns:a16="http://schemas.microsoft.com/office/drawing/2014/main" id="{1C9DDB31-970D-87CF-2536-085BA4E8EB7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8333" r="25477" b="28718"/>
          <a:stretch/>
        </p:blipFill>
        <p:spPr>
          <a:xfrm>
            <a:off x="6651458" y="5037755"/>
            <a:ext cx="1698669" cy="905186"/>
          </a:xfrm>
          <a:prstGeom prst="rect">
            <a:avLst/>
          </a:prstGeom>
        </p:spPr>
      </p:pic>
      <p:sp>
        <p:nvSpPr>
          <p:cNvPr id="27" name="Textfeld 3">
            <a:extLst>
              <a:ext uri="{FF2B5EF4-FFF2-40B4-BE49-F238E27FC236}">
                <a16:creationId xmlns:a16="http://schemas.microsoft.com/office/drawing/2014/main" id="{45283F8B-B900-90B4-B61F-D8E232A34B0C}"/>
              </a:ext>
            </a:extLst>
          </p:cNvPr>
          <p:cNvSpPr txBox="1"/>
          <p:nvPr/>
        </p:nvSpPr>
        <p:spPr>
          <a:xfrm>
            <a:off x="6619781" y="4697985"/>
            <a:ext cx="1762021" cy="307777"/>
          </a:xfrm>
          <a:prstGeom prst="rect">
            <a:avLst/>
          </a:prstGeom>
          <a:noFill/>
        </p:spPr>
        <p:txBody>
          <a:bodyPr wrap="none" rtlCol="0">
            <a:spAutoFit/>
          </a:bodyPr>
          <a:lstStyle/>
          <a:p>
            <a:r>
              <a:rPr lang="de-DE" sz="1400" dirty="0"/>
              <a:t>UV </a:t>
            </a:r>
            <a:r>
              <a:rPr lang="de-DE" sz="1400" dirty="0" err="1"/>
              <a:t>Optics</a:t>
            </a:r>
            <a:r>
              <a:rPr lang="de-DE" sz="1400" dirty="0"/>
              <a:t> (LOS B 35°)</a:t>
            </a:r>
          </a:p>
        </p:txBody>
      </p:sp>
    </p:spTree>
    <p:extLst>
      <p:ext uri="{BB962C8B-B14F-4D97-AF65-F5344CB8AC3E}">
        <p14:creationId xmlns:p14="http://schemas.microsoft.com/office/powerpoint/2010/main" val="53567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81A344-5DA4-3D8F-2C7B-523DC663186A}"/>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FDC9ACEC-45E7-C7ED-9CBE-AB48C650ED56}"/>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7</a:t>
            </a:fld>
            <a:endParaRPr lang="en-GB">
              <a:solidFill>
                <a:prstClr val="white"/>
              </a:solidFill>
            </a:endParaRPr>
          </a:p>
        </p:txBody>
      </p:sp>
      <p:sp>
        <p:nvSpPr>
          <p:cNvPr id="5" name="Titre 1">
            <a:extLst>
              <a:ext uri="{FF2B5EF4-FFF2-40B4-BE49-F238E27FC236}">
                <a16:creationId xmlns:a16="http://schemas.microsoft.com/office/drawing/2014/main" id="{B77DC0F4-C994-BE63-7A55-B0DF0077877B}"/>
              </a:ext>
            </a:extLst>
          </p:cNvPr>
          <p:cNvSpPr>
            <a:spLocks noGrp="1"/>
          </p:cNvSpPr>
          <p:nvPr>
            <p:ph type="title"/>
          </p:nvPr>
        </p:nvSpPr>
        <p:spPr>
          <a:xfrm>
            <a:off x="983432" y="192515"/>
            <a:ext cx="9857288" cy="457200"/>
          </a:xfrm>
        </p:spPr>
        <p:txBody>
          <a:bodyPr/>
          <a:lstStyle/>
          <a:p>
            <a:r>
              <a:rPr lang="fr-FR" dirty="0" err="1"/>
              <a:t>Laboratory</a:t>
            </a:r>
            <a:r>
              <a:rPr lang="fr-FR" dirty="0"/>
              <a:t> </a:t>
            </a:r>
            <a:r>
              <a:rPr lang="fr-FR" dirty="0" err="1"/>
              <a:t>erosion</a:t>
            </a:r>
            <a:r>
              <a:rPr lang="fr-FR" dirty="0"/>
              <a:t> </a:t>
            </a:r>
            <a:r>
              <a:rPr lang="fr-FR" dirty="0" err="1"/>
              <a:t>studies</a:t>
            </a:r>
            <a:endParaRPr lang="fr-FR" dirty="0"/>
          </a:p>
        </p:txBody>
      </p:sp>
      <p:sp>
        <p:nvSpPr>
          <p:cNvPr id="6" name="TextBox 5">
            <a:extLst>
              <a:ext uri="{FF2B5EF4-FFF2-40B4-BE49-F238E27FC236}">
                <a16:creationId xmlns:a16="http://schemas.microsoft.com/office/drawing/2014/main" id="{1351F195-21E9-428E-530B-7EF7EFF867DC}"/>
              </a:ext>
            </a:extLst>
          </p:cNvPr>
          <p:cNvSpPr txBox="1"/>
          <p:nvPr/>
        </p:nvSpPr>
        <p:spPr>
          <a:xfrm>
            <a:off x="267177" y="1052736"/>
            <a:ext cx="11568067" cy="3785652"/>
          </a:xfrm>
          <a:prstGeom prst="rect">
            <a:avLst/>
          </a:prstGeom>
          <a:noFill/>
        </p:spPr>
        <p:txBody>
          <a:bodyPr wrap="square" rtlCol="0">
            <a:spAutoFit/>
          </a:bodyPr>
          <a:lstStyle/>
          <a:p>
            <a:pPr marL="285750" indent="-285750">
              <a:buFont typeface="Arial" panose="020B0604020202020204" pitchFamily="34" charset="0"/>
              <a:buChar char="•"/>
            </a:pPr>
            <a:r>
              <a:rPr lang="fi-FI" sz="1600" b="1" dirty="0"/>
              <a:t>ÖAW: </a:t>
            </a:r>
            <a:endParaRPr lang="en-US" sz="1600" b="1" dirty="0"/>
          </a:p>
          <a:p>
            <a:pPr marL="742950" lvl="1" indent="-285750">
              <a:buFont typeface="Wingdings" panose="05000000000000000000" pitchFamily="2" charset="2"/>
              <a:buChar char="ü"/>
            </a:pPr>
            <a:r>
              <a:rPr lang="en-US" sz="1600" b="1" dirty="0">
                <a:solidFill>
                  <a:srgbClr val="0070C0"/>
                </a:solidFill>
              </a:rPr>
              <a:t>Erosion measurements</a:t>
            </a:r>
            <a:r>
              <a:rPr lang="en-US" sz="1600" dirty="0"/>
              <a:t> on pure W, pure B and mixed layers</a:t>
            </a:r>
          </a:p>
          <a:p>
            <a:pPr marL="1200150" lvl="2" indent="-285750">
              <a:buFont typeface="Courier New" panose="02070309020205020404" pitchFamily="49" charset="0"/>
              <a:buChar char="o"/>
            </a:pPr>
            <a:r>
              <a:rPr lang="en-US" sz="1600" dirty="0"/>
              <a:t>Apply the high sensitivity QCM technique</a:t>
            </a:r>
          </a:p>
          <a:p>
            <a:pPr marL="1200150" lvl="2" indent="-285750">
              <a:buFont typeface="Courier New" panose="02070309020205020404" pitchFamily="49" charset="0"/>
              <a:buChar char="o"/>
            </a:pPr>
            <a:r>
              <a:rPr lang="en-US" sz="1600" dirty="0"/>
              <a:t>Quantify sputter yields for various incidence angles and different projectile species</a:t>
            </a:r>
          </a:p>
          <a:p>
            <a:pPr marL="742950" lvl="1" indent="-285750">
              <a:buFont typeface="Wingdings" panose="05000000000000000000" pitchFamily="2" charset="2"/>
              <a:buChar char="ü"/>
            </a:pPr>
            <a:r>
              <a:rPr lang="en-US" sz="1600" dirty="0"/>
              <a:t>Investigate the </a:t>
            </a:r>
            <a:r>
              <a:rPr lang="en-US" sz="1600" b="1" dirty="0">
                <a:solidFill>
                  <a:srgbClr val="0070C0"/>
                </a:solidFill>
              </a:rPr>
              <a:t>effects of pure B on the implantation </a:t>
            </a:r>
            <a:r>
              <a:rPr lang="en-US" sz="1600" dirty="0"/>
              <a:t>of projectiles during irradiation</a:t>
            </a:r>
          </a:p>
          <a:p>
            <a:pPr marL="742950" lvl="1" indent="-285750">
              <a:buFont typeface="Wingdings" panose="05000000000000000000" pitchFamily="2" charset="2"/>
              <a:buChar char="ü"/>
            </a:pPr>
            <a:r>
              <a:rPr lang="en-US" sz="1600" dirty="0"/>
              <a:t>Determine </a:t>
            </a:r>
            <a:r>
              <a:rPr lang="en-US" sz="1600" b="1" dirty="0">
                <a:solidFill>
                  <a:srgbClr val="0070C0"/>
                </a:solidFill>
              </a:rPr>
              <a:t>sputtering yield for W+B mixed layers</a:t>
            </a:r>
          </a:p>
          <a:p>
            <a:pPr marL="1200150" lvl="2" indent="-285750">
              <a:buFont typeface="Courier New" panose="02070309020205020404" pitchFamily="49" charset="0"/>
              <a:buChar char="o"/>
            </a:pPr>
            <a:r>
              <a:rPr lang="en-US" sz="1600" dirty="0"/>
              <a:t>Synergistic effects between erosion yield and B concentration</a:t>
            </a:r>
          </a:p>
          <a:p>
            <a:pPr marL="742950" lvl="1" indent="-285750">
              <a:buFont typeface="Wingdings" panose="05000000000000000000" pitchFamily="2" charset="2"/>
              <a:buChar char="ü"/>
            </a:pPr>
            <a:r>
              <a:rPr lang="en-US" sz="1600" dirty="0"/>
              <a:t>Characterize </a:t>
            </a:r>
            <a:r>
              <a:rPr lang="en-US" sz="1600" b="1" dirty="0">
                <a:solidFill>
                  <a:srgbClr val="0070C0"/>
                </a:solidFill>
              </a:rPr>
              <a:t>surface morphology before and after irradiation</a:t>
            </a:r>
          </a:p>
          <a:p>
            <a:pPr marL="1200150" lvl="2" indent="-285750">
              <a:buFont typeface="Courier New" panose="02070309020205020404" pitchFamily="49" charset="0"/>
              <a:buChar char="o"/>
            </a:pPr>
            <a:r>
              <a:rPr lang="en-US" sz="1600" dirty="0"/>
              <a:t>Study if irradiation induced morphology changes are present and whether they are different for different B concentrations</a:t>
            </a:r>
          </a:p>
          <a:p>
            <a:pPr marL="285750" indent="-285750">
              <a:buFont typeface="Arial" panose="020B0604020202020204" pitchFamily="34" charset="0"/>
              <a:buChar char="•"/>
            </a:pPr>
            <a:r>
              <a:rPr lang="fi-FI" sz="1600" b="1" dirty="0"/>
              <a:t>ENEA: </a:t>
            </a:r>
            <a:endParaRPr lang="en-US" sz="1600" b="1" dirty="0"/>
          </a:p>
          <a:p>
            <a:pPr marL="742950" lvl="1" indent="-285750">
              <a:buFont typeface="Wingdings" panose="05000000000000000000" pitchFamily="2" charset="2"/>
              <a:buChar char="ü"/>
            </a:pPr>
            <a:r>
              <a:rPr lang="en-US" sz="1600" dirty="0"/>
              <a:t>Repeat dust impacts on samples similar to the last ones provided last year by </a:t>
            </a:r>
            <a:r>
              <a:rPr lang="en-US" sz="1600" dirty="0" err="1"/>
              <a:t>POLIMi</a:t>
            </a:r>
            <a:endParaRPr lang="en-US" sz="1600" dirty="0"/>
          </a:p>
          <a:p>
            <a:pPr marL="1200150" lvl="2" indent="-285750">
              <a:buFont typeface="Courier New" panose="02070309020205020404" pitchFamily="49" charset="0"/>
              <a:buChar char="o"/>
            </a:pPr>
            <a:r>
              <a:rPr lang="en-US" sz="1600" b="1" dirty="0">
                <a:solidFill>
                  <a:srgbClr val="FF0000"/>
                </a:solidFill>
              </a:rPr>
              <a:t>5 </a:t>
            </a:r>
            <a:r>
              <a:rPr lang="en-US" sz="1600" b="1" dirty="0">
                <a:solidFill>
                  <a:srgbClr val="FF0000"/>
                </a:solidFill>
                <a:latin typeface="Symbol" panose="05050102010706020507" pitchFamily="18" charset="2"/>
              </a:rPr>
              <a:t>m</a:t>
            </a:r>
            <a:r>
              <a:rPr lang="en-US" sz="1600" b="1" dirty="0">
                <a:solidFill>
                  <a:srgbClr val="FF0000"/>
                </a:solidFill>
              </a:rPr>
              <a:t>m W co-deposits on W and Mo substrates </a:t>
            </a:r>
            <a:r>
              <a:rPr lang="en-US" sz="1600" dirty="0"/>
              <a:t>to compare co-deposit delamination</a:t>
            </a:r>
          </a:p>
          <a:p>
            <a:pPr marL="1200150" lvl="2" indent="-285750">
              <a:buFont typeface="Courier New" panose="02070309020205020404" pitchFamily="49" charset="0"/>
              <a:buChar char="o"/>
            </a:pPr>
            <a:r>
              <a:rPr lang="en-US" sz="1600" dirty="0"/>
              <a:t>Surface analyses by SEM/BSE. </a:t>
            </a:r>
          </a:p>
          <a:p>
            <a:pPr marL="742950" lvl="1" indent="-285750">
              <a:buFont typeface="Wingdings" panose="05000000000000000000" pitchFamily="2" charset="2"/>
              <a:buChar char="ü"/>
            </a:pPr>
            <a:r>
              <a:rPr lang="en-US" sz="1600" dirty="0"/>
              <a:t>Investigate </a:t>
            </a:r>
            <a:r>
              <a:rPr lang="en-US" sz="1600" b="1" dirty="0">
                <a:solidFill>
                  <a:srgbClr val="FF0000"/>
                </a:solidFill>
              </a:rPr>
              <a:t>delamination of coatings for oblique dust impacts</a:t>
            </a:r>
            <a:r>
              <a:rPr lang="en-US" sz="1600" dirty="0"/>
              <a:t>.</a:t>
            </a:r>
          </a:p>
          <a:p>
            <a:pPr marL="742950" lvl="1" indent="-285750">
              <a:buFont typeface="Wingdings" panose="05000000000000000000" pitchFamily="2" charset="2"/>
              <a:buChar char="ü"/>
            </a:pPr>
            <a:r>
              <a:rPr lang="en-US" sz="1600" dirty="0"/>
              <a:t>Study delamination of coatings for </a:t>
            </a:r>
            <a:r>
              <a:rPr lang="en-US" sz="1600" b="1" dirty="0">
                <a:solidFill>
                  <a:srgbClr val="FF0000"/>
                </a:solidFill>
              </a:rPr>
              <a:t>normal and oblique impacts vs. target temperature </a:t>
            </a:r>
            <a:r>
              <a:rPr lang="en-US" sz="1600" dirty="0"/>
              <a:t>(up to 400°C).</a:t>
            </a:r>
          </a:p>
        </p:txBody>
      </p:sp>
    </p:spTree>
    <p:extLst>
      <p:ext uri="{BB962C8B-B14F-4D97-AF65-F5344CB8AC3E}">
        <p14:creationId xmlns:p14="http://schemas.microsoft.com/office/powerpoint/2010/main" val="268587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186C52-70B2-2F7E-184E-092CA358E153}"/>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2900D6AC-92DF-5F80-DBD3-A3648F54C33A}"/>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8</a:t>
            </a:fld>
            <a:endParaRPr lang="en-GB">
              <a:solidFill>
                <a:prstClr val="white"/>
              </a:solidFill>
            </a:endParaRPr>
          </a:p>
        </p:txBody>
      </p:sp>
      <p:sp>
        <p:nvSpPr>
          <p:cNvPr id="6" name="Titre 1">
            <a:extLst>
              <a:ext uri="{FF2B5EF4-FFF2-40B4-BE49-F238E27FC236}">
                <a16:creationId xmlns:a16="http://schemas.microsoft.com/office/drawing/2014/main" id="{69930478-F2BB-7FB1-6EF8-513BDA0CC19E}"/>
              </a:ext>
            </a:extLst>
          </p:cNvPr>
          <p:cNvSpPr>
            <a:spLocks noGrp="1"/>
          </p:cNvSpPr>
          <p:nvPr>
            <p:ph type="title"/>
          </p:nvPr>
        </p:nvSpPr>
        <p:spPr>
          <a:xfrm>
            <a:off x="983432" y="192515"/>
            <a:ext cx="9857288" cy="457200"/>
          </a:xfrm>
        </p:spPr>
        <p:txBody>
          <a:bodyPr/>
          <a:lstStyle/>
          <a:p>
            <a:r>
              <a:rPr lang="fr-FR" dirty="0"/>
              <a:t>SP B.2 </a:t>
            </a:r>
            <a:r>
              <a:rPr lang="fr-FR" dirty="0" err="1"/>
              <a:t>deliverables</a:t>
            </a:r>
            <a:r>
              <a:rPr lang="fr-FR" dirty="0"/>
              <a:t> 2025</a:t>
            </a:r>
          </a:p>
        </p:txBody>
      </p:sp>
      <p:graphicFrame>
        <p:nvGraphicFramePr>
          <p:cNvPr id="7" name="Tabelle 5">
            <a:extLst>
              <a:ext uri="{FF2B5EF4-FFF2-40B4-BE49-F238E27FC236}">
                <a16:creationId xmlns:a16="http://schemas.microsoft.com/office/drawing/2014/main" id="{AB355D1C-96EF-ACD2-531F-777AC8F29681}"/>
              </a:ext>
            </a:extLst>
          </p:cNvPr>
          <p:cNvGraphicFramePr>
            <a:graphicFrameLocks noGrp="1"/>
          </p:cNvGraphicFramePr>
          <p:nvPr>
            <p:extLst>
              <p:ext uri="{D42A27DB-BD31-4B8C-83A1-F6EECF244321}">
                <p14:modId xmlns:p14="http://schemas.microsoft.com/office/powerpoint/2010/main" val="948286392"/>
              </p:ext>
            </p:extLst>
          </p:nvPr>
        </p:nvGraphicFramePr>
        <p:xfrm>
          <a:off x="299931" y="851078"/>
          <a:ext cx="11592138" cy="5613889"/>
        </p:xfrm>
        <a:graphic>
          <a:graphicData uri="http://schemas.openxmlformats.org/drawingml/2006/table">
            <a:tbl>
              <a:tblPr firstRow="1" firstCol="1" bandRow="1">
                <a:tableStyleId>{5C22544A-7EE6-4342-B048-85BDC9FD1C3A}</a:tableStyleId>
              </a:tblPr>
              <a:tblGrid>
                <a:gridCol w="1305479">
                  <a:extLst>
                    <a:ext uri="{9D8B030D-6E8A-4147-A177-3AD203B41FA5}">
                      <a16:colId xmlns:a16="http://schemas.microsoft.com/office/drawing/2014/main" val="531328472"/>
                    </a:ext>
                  </a:extLst>
                </a:gridCol>
                <a:gridCol w="1643401">
                  <a:extLst>
                    <a:ext uri="{9D8B030D-6E8A-4147-A177-3AD203B41FA5}">
                      <a16:colId xmlns:a16="http://schemas.microsoft.com/office/drawing/2014/main" val="1334987883"/>
                    </a:ext>
                  </a:extLst>
                </a:gridCol>
                <a:gridCol w="8643258">
                  <a:extLst>
                    <a:ext uri="{9D8B030D-6E8A-4147-A177-3AD203B41FA5}">
                      <a16:colId xmlns:a16="http://schemas.microsoft.com/office/drawing/2014/main" val="1851282849"/>
                    </a:ext>
                  </a:extLst>
                </a:gridCol>
              </a:tblGrid>
              <a:tr h="233852">
                <a:tc>
                  <a:txBody>
                    <a:bodyPr/>
                    <a:lstStyle/>
                    <a:p>
                      <a:pPr marL="21590" algn="ctr">
                        <a:lnSpc>
                          <a:spcPct val="115000"/>
                        </a:lnSpc>
                        <a:spcAft>
                          <a:spcPts val="300"/>
                        </a:spcAft>
                      </a:pPr>
                      <a:r>
                        <a:rPr lang="de-DE" sz="1500" dirty="0" err="1">
                          <a:effectLst/>
                          <a:latin typeface="Calibri" panose="020F0502020204030204" pitchFamily="34" charset="0"/>
                          <a:ea typeface="+mn-ea"/>
                          <a:cs typeface="Times New Roman" panose="02020603050405020304" pitchFamily="18" charset="0"/>
                        </a:rPr>
                        <a:t>Activity</a:t>
                      </a:r>
                      <a:endParaRPr lang="de-DE" sz="15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500" dirty="0" err="1">
                          <a:effectLst/>
                        </a:rPr>
                        <a:t>Deliverable</a:t>
                      </a:r>
                      <a:r>
                        <a:rPr lang="de-DE" sz="1500" dirty="0">
                          <a:effectLst/>
                        </a:rPr>
                        <a:t> ID(s)</a:t>
                      </a:r>
                      <a:endParaRPr lang="de-DE" sz="15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500" spc="-15" dirty="0">
                          <a:effectLst/>
                        </a:rPr>
                        <a:t>Title</a:t>
                      </a:r>
                      <a:endParaRPr lang="de-DE" sz="150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517052">
                <a:tc>
                  <a:txBody>
                    <a:bodyPr/>
                    <a:lstStyle/>
                    <a:p>
                      <a:pPr marL="21590" algn="ctr">
                        <a:lnSpc>
                          <a:spcPct val="115000"/>
                        </a:lnSpc>
                        <a:spcAft>
                          <a:spcPts val="300"/>
                        </a:spcAft>
                      </a:pPr>
                      <a:r>
                        <a:rPr lang="de-DE" sz="15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500" kern="1200" dirty="0">
                          <a:solidFill>
                            <a:schemeClr val="dk1"/>
                          </a:solidFill>
                          <a:effectLst/>
                          <a:latin typeface="+mn-lt"/>
                          <a:ea typeface="+mn-ea"/>
                          <a:cs typeface="+mn-cs"/>
                        </a:rPr>
                        <a:t>D001</a:t>
                      </a:r>
                    </a:p>
                    <a:p>
                      <a:pPr marL="21590" algn="ctr" defTabSz="914400" rtl="0" eaLnBrk="1" latinLnBrk="0" hangingPunct="1">
                        <a:lnSpc>
                          <a:spcPct val="115000"/>
                        </a:lnSpc>
                        <a:spcAft>
                          <a:spcPts val="300"/>
                        </a:spcAft>
                      </a:pPr>
                      <a:r>
                        <a:rPr lang="de-DE" sz="1500" kern="1200" dirty="0">
                          <a:solidFill>
                            <a:srgbClr val="C00000"/>
                          </a:solidFill>
                          <a:effectLst/>
                          <a:latin typeface="+mn-lt"/>
                          <a:ea typeface="+mn-ea"/>
                          <a:cs typeface="+mn-cs"/>
                        </a:rPr>
                        <a:t>6 PM</a:t>
                      </a:r>
                    </a:p>
                  </a:txBody>
                  <a:tcPr marL="68580" marR="68580" marT="0" marB="0">
                    <a:solidFill>
                      <a:schemeClr val="accent2">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500" spc="-15" dirty="0">
                          <a:effectLst/>
                          <a:latin typeface="Calibri" panose="020F0502020204030204" pitchFamily="34" charset="0"/>
                          <a:ea typeface="Times New Roman" panose="02020603050405020304" pitchFamily="18" charset="0"/>
                          <a:cs typeface="Calibri" panose="020F0502020204030204" pitchFamily="34" charset="0"/>
                        </a:rPr>
                        <a:t>WEST campaigns: erosion and deposition patterns on PFUs after WEST Phase 1 (C1-C5) and Phase 2 (C6-C10) operations and thickness profile of layers originating from boronizations (CEA)</a:t>
                      </a:r>
                      <a:endParaRPr lang="fi-FI"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392664685"/>
                  </a:ext>
                </a:extLst>
              </a:tr>
              <a:tr h="517052">
                <a:tc>
                  <a:txBody>
                    <a:bodyPr/>
                    <a:lstStyle/>
                    <a:p>
                      <a:pPr marL="21590" algn="ctr">
                        <a:lnSpc>
                          <a:spcPct val="115000"/>
                        </a:lnSpc>
                        <a:spcAft>
                          <a:spcPts val="300"/>
                        </a:spcAft>
                      </a:pPr>
                      <a:r>
                        <a:rPr lang="de-DE" sz="15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500" kern="1200" dirty="0">
                          <a:solidFill>
                            <a:schemeClr val="dk1"/>
                          </a:solidFill>
                          <a:effectLst/>
                          <a:latin typeface="+mn-lt"/>
                          <a:ea typeface="+mn-ea"/>
                          <a:cs typeface="+mn-cs"/>
                        </a:rPr>
                        <a:t>D002</a:t>
                      </a:r>
                    </a:p>
                    <a:p>
                      <a:pPr marL="21590" algn="ctr" defTabSz="914400" rtl="0" eaLnBrk="1" latinLnBrk="0" hangingPunct="1">
                        <a:lnSpc>
                          <a:spcPct val="115000"/>
                        </a:lnSpc>
                        <a:spcAft>
                          <a:spcPts val="300"/>
                        </a:spcAft>
                      </a:pPr>
                      <a:r>
                        <a:rPr lang="de-DE" sz="1500" kern="1200" dirty="0">
                          <a:solidFill>
                            <a:srgbClr val="C00000"/>
                          </a:solidFill>
                          <a:effectLst/>
                          <a:latin typeface="+mn-lt"/>
                          <a:ea typeface="+mn-ea"/>
                          <a:cs typeface="+mn-cs"/>
                        </a:rPr>
                        <a:t>2 PM</a:t>
                      </a:r>
                    </a:p>
                  </a:txBody>
                  <a:tcPr marL="68580" marR="68580" marT="0" marB="0">
                    <a:solidFill>
                      <a:schemeClr val="accent2">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500" spc="-15" dirty="0">
                          <a:effectLst/>
                          <a:latin typeface="Calibri" panose="020F0502020204030204" pitchFamily="34" charset="0"/>
                          <a:ea typeface="Times New Roman" panose="02020603050405020304" pitchFamily="18" charset="0"/>
                          <a:cs typeface="Calibri" panose="020F0502020204030204" pitchFamily="34" charset="0"/>
                        </a:rPr>
                        <a:t>WEST campaigns: microscopy investigations of He-exposed PFUs after Phase 1 and Phase 2 operations on WEST (CEA)</a:t>
                      </a:r>
                      <a:endParaRPr lang="fi-FI"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558489909"/>
                  </a:ext>
                </a:extLst>
              </a:tr>
              <a:tr h="754039">
                <a:tc>
                  <a:txBody>
                    <a:bodyPr/>
                    <a:lstStyle/>
                    <a:p>
                      <a:pPr marL="21590" algn="ctr">
                        <a:lnSpc>
                          <a:spcPct val="115000"/>
                        </a:lnSpc>
                        <a:spcAft>
                          <a:spcPts val="300"/>
                        </a:spcAft>
                      </a:pPr>
                      <a:r>
                        <a:rPr lang="de-DE" sz="15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500" kern="1200" dirty="0">
                          <a:solidFill>
                            <a:schemeClr val="dk1"/>
                          </a:solidFill>
                          <a:effectLst/>
                          <a:latin typeface="+mn-lt"/>
                          <a:ea typeface="+mn-ea"/>
                          <a:cs typeface="+mn-cs"/>
                        </a:rPr>
                        <a:t>D003</a:t>
                      </a:r>
                    </a:p>
                    <a:p>
                      <a:pPr marL="21590" algn="ctr" defTabSz="914400" rtl="0" eaLnBrk="1" latinLnBrk="0" hangingPunct="1">
                        <a:lnSpc>
                          <a:spcPct val="115000"/>
                        </a:lnSpc>
                        <a:spcAft>
                          <a:spcPts val="300"/>
                        </a:spcAft>
                      </a:pPr>
                      <a:r>
                        <a:rPr lang="de-DE" sz="1500" kern="1200" dirty="0">
                          <a:solidFill>
                            <a:srgbClr val="C00000"/>
                          </a:solidFill>
                          <a:effectLst/>
                          <a:latin typeface="+mn-lt"/>
                          <a:ea typeface="+mn-ea"/>
                          <a:cs typeface="+mn-cs"/>
                        </a:rPr>
                        <a:t>2 PM</a:t>
                      </a:r>
                    </a:p>
                  </a:txBody>
                  <a:tcPr marL="68580" marR="68580" marT="0" marB="0">
                    <a:solidFill>
                      <a:schemeClr val="accent2">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500" spc="-15" dirty="0">
                          <a:effectLst/>
                          <a:latin typeface="Calibri" panose="020F0502020204030204" pitchFamily="34" charset="0"/>
                          <a:ea typeface="Times New Roman" panose="02020603050405020304" pitchFamily="18" charset="0"/>
                          <a:cs typeface="Calibri" panose="020F0502020204030204" pitchFamily="34" charset="0"/>
                        </a:rPr>
                        <a:t>WEST campaigns: detailed investigation of selected PFUs, including side faces of marker tiles, for their erosion, deposition, and surface-modification patterns at different locations with respect to magnetic ripple (MPG)</a:t>
                      </a:r>
                      <a:endParaRPr lang="fi-FI"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978565712"/>
                  </a:ext>
                </a:extLst>
              </a:tr>
              <a:tr h="754039">
                <a:tc>
                  <a:txBody>
                    <a:bodyPr/>
                    <a:lstStyle/>
                    <a:p>
                      <a:pPr marL="21590" algn="ctr">
                        <a:lnSpc>
                          <a:spcPct val="115000"/>
                        </a:lnSpc>
                        <a:spcAft>
                          <a:spcPts val="300"/>
                        </a:spcAft>
                      </a:pPr>
                      <a:r>
                        <a:rPr lang="de-DE" sz="15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500" kern="1200" dirty="0">
                          <a:solidFill>
                            <a:schemeClr val="dk1"/>
                          </a:solidFill>
                          <a:effectLst/>
                          <a:latin typeface="+mn-lt"/>
                          <a:ea typeface="+mn-ea"/>
                          <a:cs typeface="+mn-cs"/>
                        </a:rPr>
                        <a:t>D004</a:t>
                      </a:r>
                    </a:p>
                    <a:p>
                      <a:pPr marL="21590" algn="ctr" defTabSz="914400" rtl="0" eaLnBrk="1" latinLnBrk="0" hangingPunct="1">
                        <a:lnSpc>
                          <a:spcPct val="115000"/>
                        </a:lnSpc>
                        <a:spcAft>
                          <a:spcPts val="300"/>
                        </a:spcAft>
                      </a:pPr>
                      <a:r>
                        <a:rPr lang="de-DE" sz="1500" kern="1200" dirty="0">
                          <a:solidFill>
                            <a:srgbClr val="C00000"/>
                          </a:solidFill>
                          <a:effectLst/>
                          <a:latin typeface="+mn-lt"/>
                          <a:ea typeface="+mn-ea"/>
                          <a:cs typeface="+mn-cs"/>
                        </a:rPr>
                        <a:t>5 PM</a:t>
                      </a:r>
                    </a:p>
                  </a:txBody>
                  <a:tcPr marL="68580" marR="68580" marT="0" marB="0">
                    <a:solidFill>
                      <a:schemeClr val="accent2">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500" spc="-15">
                          <a:effectLst/>
                          <a:latin typeface="Calibri" panose="020F0502020204030204" pitchFamily="34" charset="0"/>
                          <a:ea typeface="Times New Roman" panose="02020603050405020304" pitchFamily="18" charset="0"/>
                          <a:cs typeface="Calibri" panose="020F0502020204030204" pitchFamily="34" charset="0"/>
                        </a:rPr>
                        <a:t>AUG manipulator experiments: pre- and post characterization of samples exposed to AUG plasmas and/or boronizations on AUG for their erosion and surface-modification patterns as well as boron deposition profiles (MPG)</a:t>
                      </a:r>
                      <a:endParaRPr lang="fi-FI"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915481941"/>
                  </a:ext>
                </a:extLst>
              </a:tr>
              <a:tr h="517052">
                <a:tc>
                  <a:txBody>
                    <a:bodyPr/>
                    <a:lstStyle/>
                    <a:p>
                      <a:pPr marL="21590" algn="ctr">
                        <a:lnSpc>
                          <a:spcPct val="115000"/>
                        </a:lnSpc>
                        <a:spcAft>
                          <a:spcPts val="300"/>
                        </a:spcAft>
                      </a:pPr>
                      <a:r>
                        <a:rPr lang="de-DE" sz="15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500" kern="1200" dirty="0">
                          <a:solidFill>
                            <a:schemeClr val="dk1"/>
                          </a:solidFill>
                          <a:effectLst/>
                          <a:latin typeface="+mn-lt"/>
                          <a:ea typeface="+mn-ea"/>
                          <a:cs typeface="+mn-cs"/>
                        </a:rPr>
                        <a:t>D005</a:t>
                      </a:r>
                    </a:p>
                    <a:p>
                      <a:pPr marL="21590" algn="ctr" defTabSz="914400" rtl="0" eaLnBrk="1" latinLnBrk="0" hangingPunct="1">
                        <a:lnSpc>
                          <a:spcPct val="115000"/>
                        </a:lnSpc>
                        <a:spcAft>
                          <a:spcPts val="300"/>
                        </a:spcAft>
                      </a:pPr>
                      <a:r>
                        <a:rPr lang="de-DE" sz="1500" kern="1200" dirty="0">
                          <a:solidFill>
                            <a:srgbClr val="C00000"/>
                          </a:solidFill>
                          <a:effectLst/>
                          <a:latin typeface="+mn-lt"/>
                          <a:ea typeface="+mn-ea"/>
                          <a:cs typeface="+mn-cs"/>
                        </a:rPr>
                        <a:t>3 PM</a:t>
                      </a:r>
                    </a:p>
                  </a:txBody>
                  <a:tcPr marL="68580" marR="68580" marT="0" marB="0">
                    <a:solidFill>
                      <a:schemeClr val="accent2">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500" spc="-15" dirty="0">
                          <a:effectLst/>
                          <a:latin typeface="Calibri" panose="020F0502020204030204" pitchFamily="34" charset="0"/>
                          <a:ea typeface="Times New Roman" panose="02020603050405020304" pitchFamily="18" charset="0"/>
                          <a:cs typeface="Calibri" panose="020F0502020204030204" pitchFamily="34" charset="0"/>
                        </a:rPr>
                        <a:t>AUG manipulator experiments: deposition profiles of B and D on samples exposed to AUG plasmas and/or boronizations on AUG at high spatial and depth resolution (VTT)</a:t>
                      </a:r>
                      <a:endParaRPr lang="fi-FI"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759700484"/>
                  </a:ext>
                </a:extLst>
              </a:tr>
              <a:tr h="517052">
                <a:tc>
                  <a:txBody>
                    <a:bodyPr/>
                    <a:lstStyle/>
                    <a:p>
                      <a:pPr marL="21590" algn="ctr">
                        <a:lnSpc>
                          <a:spcPct val="115000"/>
                        </a:lnSpc>
                        <a:spcAft>
                          <a:spcPts val="300"/>
                        </a:spcAft>
                      </a:pPr>
                      <a:r>
                        <a:rPr lang="de-DE" sz="15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500" kern="1200" dirty="0">
                          <a:solidFill>
                            <a:schemeClr val="dk1"/>
                          </a:solidFill>
                          <a:effectLst/>
                          <a:latin typeface="+mn-lt"/>
                          <a:ea typeface="+mn-ea"/>
                          <a:cs typeface="+mn-cs"/>
                        </a:rPr>
                        <a:t>D006</a:t>
                      </a:r>
                    </a:p>
                    <a:p>
                      <a:pPr marL="21590" algn="ctr" defTabSz="914400" rtl="0" eaLnBrk="1" latinLnBrk="0" hangingPunct="1">
                        <a:lnSpc>
                          <a:spcPct val="115000"/>
                        </a:lnSpc>
                        <a:spcAft>
                          <a:spcPts val="300"/>
                        </a:spcAft>
                      </a:pPr>
                      <a:r>
                        <a:rPr lang="de-DE" sz="1500" kern="1200" dirty="0">
                          <a:solidFill>
                            <a:srgbClr val="C00000"/>
                          </a:solidFill>
                          <a:effectLst/>
                          <a:latin typeface="+mn-lt"/>
                          <a:ea typeface="+mn-ea"/>
                          <a:cs typeface="+mn-cs"/>
                        </a:rPr>
                        <a:t>2 PM</a:t>
                      </a:r>
                    </a:p>
                  </a:txBody>
                  <a:tcPr marL="68580" marR="68580" marT="0" marB="0">
                    <a:solidFill>
                      <a:schemeClr val="accent2">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500" spc="-15" dirty="0">
                          <a:effectLst/>
                          <a:latin typeface="Calibri" panose="020F0502020204030204" pitchFamily="34" charset="0"/>
                          <a:ea typeface="Times New Roman" panose="02020603050405020304" pitchFamily="18" charset="0"/>
                          <a:cs typeface="Calibri" panose="020F0502020204030204" pitchFamily="34" charset="0"/>
                        </a:rPr>
                        <a:t>AUG campaigns: deposition profiles on samples originating from boronizations on AUG (RBI)</a:t>
                      </a:r>
                      <a:endParaRPr lang="fi-FI"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956729932"/>
                  </a:ext>
                </a:extLst>
              </a:tr>
              <a:tr h="517052">
                <a:tc>
                  <a:txBody>
                    <a:bodyPr/>
                    <a:lstStyle/>
                    <a:p>
                      <a:pPr marL="21590" algn="ctr">
                        <a:lnSpc>
                          <a:spcPct val="115000"/>
                        </a:lnSpc>
                        <a:spcAft>
                          <a:spcPts val="300"/>
                        </a:spcAft>
                      </a:pPr>
                      <a:r>
                        <a:rPr lang="de-DE" sz="15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500" kern="1200" dirty="0">
                          <a:solidFill>
                            <a:schemeClr val="dk1"/>
                          </a:solidFill>
                          <a:effectLst/>
                          <a:latin typeface="+mn-lt"/>
                          <a:ea typeface="+mn-ea"/>
                          <a:cs typeface="+mn-cs"/>
                        </a:rPr>
                        <a:t>D007</a:t>
                      </a:r>
                    </a:p>
                    <a:p>
                      <a:pPr marL="21590" algn="ctr" defTabSz="914400" rtl="0" eaLnBrk="1" latinLnBrk="0" hangingPunct="1">
                        <a:lnSpc>
                          <a:spcPct val="115000"/>
                        </a:lnSpc>
                        <a:spcAft>
                          <a:spcPts val="300"/>
                        </a:spcAft>
                      </a:pPr>
                      <a:r>
                        <a:rPr lang="de-DE" sz="1500" kern="1200" dirty="0">
                          <a:solidFill>
                            <a:srgbClr val="C00000"/>
                          </a:solidFill>
                          <a:effectLst/>
                          <a:latin typeface="+mn-lt"/>
                          <a:ea typeface="+mn-ea"/>
                          <a:cs typeface="+mn-cs"/>
                        </a:rPr>
                        <a:t>2 PM</a:t>
                      </a:r>
                    </a:p>
                  </a:txBody>
                  <a:tcPr marL="68580" marR="68580" marT="0" marB="0">
                    <a:solidFill>
                      <a:schemeClr val="accent2">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500" spc="-15" dirty="0">
                          <a:effectLst/>
                          <a:latin typeface="Calibri" panose="020F0502020204030204" pitchFamily="34" charset="0"/>
                          <a:ea typeface="Times New Roman" panose="02020603050405020304" pitchFamily="18" charset="0"/>
                          <a:cs typeface="Calibri" panose="020F0502020204030204" pitchFamily="34" charset="0"/>
                        </a:rPr>
                        <a:t>AUG  campaigns: changes in the surface properties of samples exposed to AUG plasmas and/or boronizations on AUG (FZJ)</a:t>
                      </a:r>
                      <a:endParaRPr lang="fi-FI"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080333847"/>
                  </a:ext>
                </a:extLst>
              </a:tr>
              <a:tr h="517052">
                <a:tc>
                  <a:txBody>
                    <a:bodyPr/>
                    <a:lstStyle/>
                    <a:p>
                      <a:pPr marL="21590" algn="ctr">
                        <a:lnSpc>
                          <a:spcPct val="115000"/>
                        </a:lnSpc>
                        <a:spcAft>
                          <a:spcPts val="300"/>
                        </a:spcAft>
                      </a:pPr>
                      <a:r>
                        <a:rPr lang="de-DE" sz="15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500" kern="1200" dirty="0">
                          <a:solidFill>
                            <a:schemeClr val="dk1"/>
                          </a:solidFill>
                          <a:effectLst/>
                          <a:latin typeface="+mn-lt"/>
                          <a:ea typeface="+mn-ea"/>
                          <a:cs typeface="+mn-cs"/>
                        </a:rPr>
                        <a:t>D008</a:t>
                      </a:r>
                    </a:p>
                    <a:p>
                      <a:pPr marL="21590" algn="ctr" defTabSz="914400" rtl="0" eaLnBrk="1" latinLnBrk="0" hangingPunct="1">
                        <a:lnSpc>
                          <a:spcPct val="115000"/>
                        </a:lnSpc>
                        <a:spcAft>
                          <a:spcPts val="300"/>
                        </a:spcAft>
                      </a:pPr>
                      <a:r>
                        <a:rPr lang="de-DE" sz="1500" kern="1200" dirty="0">
                          <a:solidFill>
                            <a:srgbClr val="C00000"/>
                          </a:solidFill>
                          <a:effectLst/>
                          <a:latin typeface="+mn-lt"/>
                          <a:ea typeface="+mn-ea"/>
                          <a:cs typeface="+mn-cs"/>
                        </a:rPr>
                        <a:t>2 PM</a:t>
                      </a:r>
                    </a:p>
                  </a:txBody>
                  <a:tcPr marL="68580" marR="68580" marT="0" marB="0">
                    <a:solidFill>
                      <a:schemeClr val="accent2">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500" spc="-15" dirty="0">
                          <a:effectLst/>
                          <a:latin typeface="Calibri" panose="020F0502020204030204" pitchFamily="34" charset="0"/>
                          <a:ea typeface="Times New Roman" panose="02020603050405020304" pitchFamily="18" charset="0"/>
                          <a:cs typeface="Calibri" panose="020F0502020204030204" pitchFamily="34" charset="0"/>
                        </a:rPr>
                        <a:t>W7-X manipulator experiments: erosion and deposition characteristics on manipulator and other samples exposed to OP2 plasmas on W7-X (FZJ)</a:t>
                      </a:r>
                      <a:endParaRPr lang="fi-FI"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547814676"/>
                  </a:ext>
                </a:extLst>
              </a:tr>
              <a:tr h="497661">
                <a:tc>
                  <a:txBody>
                    <a:bodyPr/>
                    <a:lstStyle/>
                    <a:p>
                      <a:pPr marL="21590" marR="0" lvl="0" indent="0" algn="ctr" defTabSz="685800" eaLnBrk="1" fontAlgn="auto" latinLnBrk="0" hangingPunct="1">
                        <a:lnSpc>
                          <a:spcPct val="115000"/>
                        </a:lnSpc>
                        <a:spcBef>
                          <a:spcPts val="0"/>
                        </a:spcBef>
                        <a:spcAft>
                          <a:spcPts val="300"/>
                        </a:spcAft>
                        <a:buClrTx/>
                        <a:buSzTx/>
                        <a:buFontTx/>
                        <a:buNone/>
                        <a:tabLst/>
                        <a:defRPr/>
                      </a:pPr>
                      <a:r>
                        <a:rPr lang="de-DE" sz="15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500" kern="1200" dirty="0">
                          <a:solidFill>
                            <a:schemeClr val="tx1"/>
                          </a:solidFill>
                          <a:effectLst/>
                          <a:latin typeface="+mn-lt"/>
                          <a:ea typeface="+mn-ea"/>
                          <a:cs typeface="+mn-cs"/>
                        </a:rPr>
                        <a:t>D009</a:t>
                      </a:r>
                    </a:p>
                    <a:p>
                      <a:pPr marL="21590" algn="ctr" defTabSz="914400" rtl="0" eaLnBrk="1" latinLnBrk="0" hangingPunct="1">
                        <a:lnSpc>
                          <a:spcPct val="115000"/>
                        </a:lnSpc>
                        <a:spcAft>
                          <a:spcPts val="300"/>
                        </a:spcAft>
                      </a:pPr>
                      <a:r>
                        <a:rPr lang="de-DE" sz="1500" kern="1200" dirty="0">
                          <a:solidFill>
                            <a:srgbClr val="C00000"/>
                          </a:solidFill>
                          <a:effectLst/>
                          <a:latin typeface="+mn-lt"/>
                          <a:ea typeface="+mn-ea"/>
                          <a:cs typeface="+mn-cs"/>
                        </a:rPr>
                        <a:t>3 PM</a:t>
                      </a:r>
                    </a:p>
                  </a:txBody>
                  <a:tcPr marL="68580" marR="68580" marT="0" marB="0">
                    <a:solidFill>
                      <a:schemeClr val="accent2">
                        <a:lumMod val="60000"/>
                        <a:lumOff val="40000"/>
                      </a:schemeClr>
                    </a:solidFill>
                  </a:tcPr>
                </a:tc>
                <a:tc>
                  <a:txBody>
                    <a:bodyPr/>
                    <a:lstStyle/>
                    <a:p>
                      <a:pPr>
                        <a:lnSpc>
                          <a:spcPct val="115000"/>
                        </a:lnSpc>
                        <a:spcBef>
                          <a:spcPts val="240"/>
                        </a:spcBef>
                        <a:spcAft>
                          <a:spcPts val="240"/>
                        </a:spcAft>
                        <a:tabLst>
                          <a:tab pos="-914400" algn="l"/>
                          <a:tab pos="228600" algn="l"/>
                        </a:tabLst>
                      </a:pPr>
                      <a:r>
                        <a:rPr lang="pl-PL" sz="1500" spc="-15" dirty="0">
                          <a:effectLst/>
                          <a:latin typeface="Calibri" panose="020F0502020204030204" pitchFamily="34" charset="0"/>
                          <a:ea typeface="Times New Roman" panose="02020603050405020304" pitchFamily="18" charset="0"/>
                          <a:cs typeface="Calibri" panose="020F0502020204030204" pitchFamily="34" charset="0"/>
                        </a:rPr>
                        <a:t>W7-X manipulator experiments: erosion and deposition patterns on manipulator samples and wall components from OP2 experiments and/or boronizations on W7-X (MPG)</a:t>
                      </a:r>
                      <a:endParaRPr lang="fi-FI"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171291380"/>
                  </a:ext>
                </a:extLst>
              </a:tr>
            </a:tbl>
          </a:graphicData>
        </a:graphic>
      </p:graphicFrame>
    </p:spTree>
    <p:extLst>
      <p:ext uri="{BB962C8B-B14F-4D97-AF65-F5344CB8AC3E}">
        <p14:creationId xmlns:p14="http://schemas.microsoft.com/office/powerpoint/2010/main" val="202628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C19D8C-8614-DBE4-BF3A-ACA016910447}"/>
              </a:ext>
            </a:extLst>
          </p:cNvPr>
          <p:cNvSpPr>
            <a:spLocks noGrp="1"/>
          </p:cNvSpPr>
          <p:nvPr>
            <p:ph type="ftr" sz="quarter" idx="11"/>
          </p:nvPr>
        </p:nvSpPr>
        <p:spPr/>
        <p:txBody>
          <a:bodyPr/>
          <a:lstStyle/>
          <a:p>
            <a:pPr>
              <a:defRPr/>
            </a:pPr>
            <a:r>
              <a:rPr lang="en-GB">
                <a:solidFill>
                  <a:prstClr val="white"/>
                </a:solidFill>
              </a:rPr>
              <a:t>A. Hakola| WPPWIE SPB kick-off meeting | 12 February 2025</a:t>
            </a:r>
            <a:endParaRPr lang="en-GB" dirty="0"/>
          </a:p>
        </p:txBody>
      </p:sp>
      <p:sp>
        <p:nvSpPr>
          <p:cNvPr id="4" name="Slide Number Placeholder 3">
            <a:extLst>
              <a:ext uri="{FF2B5EF4-FFF2-40B4-BE49-F238E27FC236}">
                <a16:creationId xmlns:a16="http://schemas.microsoft.com/office/drawing/2014/main" id="{E1C31E20-0231-E697-EE4D-E6471DDA8AA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9</a:t>
            </a:fld>
            <a:endParaRPr lang="en-GB">
              <a:solidFill>
                <a:prstClr val="white"/>
              </a:solidFill>
            </a:endParaRPr>
          </a:p>
        </p:txBody>
      </p:sp>
      <p:sp>
        <p:nvSpPr>
          <p:cNvPr id="5" name="Titre 1">
            <a:extLst>
              <a:ext uri="{FF2B5EF4-FFF2-40B4-BE49-F238E27FC236}">
                <a16:creationId xmlns:a16="http://schemas.microsoft.com/office/drawing/2014/main" id="{17122347-CE2B-6CE7-D151-8F7CF59D87CC}"/>
              </a:ext>
            </a:extLst>
          </p:cNvPr>
          <p:cNvSpPr>
            <a:spLocks noGrp="1"/>
          </p:cNvSpPr>
          <p:nvPr>
            <p:ph type="title"/>
          </p:nvPr>
        </p:nvSpPr>
        <p:spPr>
          <a:xfrm>
            <a:off x="983432" y="192515"/>
            <a:ext cx="9857288" cy="457200"/>
          </a:xfrm>
        </p:spPr>
        <p:txBody>
          <a:bodyPr/>
          <a:lstStyle/>
          <a:p>
            <a:r>
              <a:rPr lang="fr-FR" dirty="0" err="1"/>
              <a:t>Priorities</a:t>
            </a:r>
            <a:r>
              <a:rPr lang="fr-FR" dirty="0"/>
              <a:t> for WEST analyses</a:t>
            </a:r>
          </a:p>
        </p:txBody>
      </p:sp>
      <p:sp>
        <p:nvSpPr>
          <p:cNvPr id="6" name="TextBox 5">
            <a:extLst>
              <a:ext uri="{FF2B5EF4-FFF2-40B4-BE49-F238E27FC236}">
                <a16:creationId xmlns:a16="http://schemas.microsoft.com/office/drawing/2014/main" id="{955D3968-1DBF-3374-30A0-652DAAE956AA}"/>
              </a:ext>
            </a:extLst>
          </p:cNvPr>
          <p:cNvSpPr txBox="1"/>
          <p:nvPr/>
        </p:nvSpPr>
        <p:spPr>
          <a:xfrm>
            <a:off x="267177" y="1052736"/>
            <a:ext cx="11609631" cy="4031873"/>
          </a:xfrm>
          <a:prstGeom prst="rect">
            <a:avLst/>
          </a:prstGeom>
          <a:noFill/>
        </p:spPr>
        <p:txBody>
          <a:bodyPr wrap="square" rtlCol="0">
            <a:spAutoFit/>
          </a:bodyPr>
          <a:lstStyle/>
          <a:p>
            <a:pPr marL="285750" indent="-285750">
              <a:buFont typeface="Arial" panose="020B0604020202020204" pitchFamily="34" charset="0"/>
              <a:buChar char="•"/>
            </a:pPr>
            <a:r>
              <a:rPr lang="fi-FI" sz="1600" b="1" dirty="0"/>
              <a:t>CEA:</a:t>
            </a:r>
          </a:p>
          <a:p>
            <a:pPr marL="742950" lvl="1" indent="-285750">
              <a:buFont typeface="Wingdings" panose="05000000000000000000" pitchFamily="2" charset="2"/>
              <a:buChar char="ü"/>
            </a:pPr>
            <a:r>
              <a:rPr lang="en-US" sz="1600" dirty="0"/>
              <a:t>WEST PFCs :</a:t>
            </a:r>
          </a:p>
          <a:p>
            <a:pPr marL="1200150" lvl="2" indent="-285750">
              <a:buFont typeface="Courier New" panose="02070309020205020404" pitchFamily="49" charset="0"/>
              <a:buChar char="o"/>
            </a:pPr>
            <a:r>
              <a:rPr lang="en-US" sz="1600" dirty="0"/>
              <a:t>Continue </a:t>
            </a:r>
            <a:r>
              <a:rPr lang="en-US" sz="1600" b="1" dirty="0">
                <a:solidFill>
                  <a:srgbClr val="0070C0"/>
                </a:solidFill>
              </a:rPr>
              <a:t>cutting ITER-like PFUs </a:t>
            </a:r>
            <a:r>
              <a:rPr lang="en-US" sz="1600" dirty="0"/>
              <a:t>from phase 2 and establish a characterization sequence</a:t>
            </a:r>
          </a:p>
          <a:p>
            <a:pPr marL="1200150" lvl="2" indent="-285750">
              <a:buFont typeface="Courier New" panose="02070309020205020404" pitchFamily="49" charset="0"/>
              <a:buChar char="o"/>
            </a:pPr>
            <a:r>
              <a:rPr lang="en-US" sz="1600" dirty="0"/>
              <a:t>Continue investigating the </a:t>
            </a:r>
            <a:r>
              <a:rPr lang="en-US" sz="1600" b="1" dirty="0">
                <a:solidFill>
                  <a:srgbClr val="0070C0"/>
                </a:solidFill>
              </a:rPr>
              <a:t>formation of He bubbles </a:t>
            </a:r>
            <a:r>
              <a:rPr lang="en-US" sz="1600" dirty="0"/>
              <a:t>(SEM, FIB, TEM, EBSD at Aix Marseille Uni.) </a:t>
            </a:r>
            <a:r>
              <a:rPr lang="en-US" sz="1600" dirty="0">
                <a:sym typeface="Wingdings" panose="05000000000000000000" pitchFamily="2" charset="2"/>
              </a:rPr>
              <a:t> article</a:t>
            </a:r>
          </a:p>
          <a:p>
            <a:pPr marL="1200150" lvl="2" indent="-285750">
              <a:buFont typeface="Courier New" panose="02070309020205020404" pitchFamily="49" charset="0"/>
              <a:buChar char="o"/>
            </a:pPr>
            <a:r>
              <a:rPr lang="en-US" sz="1600" b="1" dirty="0">
                <a:solidFill>
                  <a:srgbClr val="0070C0"/>
                </a:solidFill>
                <a:sym typeface="Wingdings" panose="05000000000000000000" pitchFamily="2" charset="2"/>
              </a:rPr>
              <a:t>Collect all the data for overviews </a:t>
            </a:r>
            <a:r>
              <a:rPr lang="en-US" sz="1600" dirty="0">
                <a:sym typeface="Wingdings" panose="05000000000000000000" pitchFamily="2" charset="2"/>
              </a:rPr>
              <a:t>(PFMC, IAEA FEC) </a:t>
            </a:r>
            <a:r>
              <a:rPr lang="en-US" sz="1600" dirty="0"/>
              <a:t>on WEST </a:t>
            </a:r>
            <a:r>
              <a:rPr lang="en-US" sz="1600" i="1" dirty="0"/>
              <a:t>post mortem </a:t>
            </a:r>
            <a:r>
              <a:rPr lang="en-US" sz="1600" dirty="0"/>
              <a:t>analyses and material migration pathways</a:t>
            </a:r>
          </a:p>
          <a:p>
            <a:pPr marL="742950" lvl="1" indent="-285750">
              <a:buFont typeface="Wingdings" panose="05000000000000000000" pitchFamily="2" charset="2"/>
              <a:buChar char="ü"/>
            </a:pPr>
            <a:r>
              <a:rPr lang="en-US" sz="1600" dirty="0"/>
              <a:t>Samples from </a:t>
            </a:r>
            <a:r>
              <a:rPr lang="en-US" sz="1600" dirty="0" err="1"/>
              <a:t>boronizations</a:t>
            </a:r>
            <a:r>
              <a:rPr lang="en-US" sz="1600" dirty="0"/>
              <a:t>:</a:t>
            </a:r>
          </a:p>
          <a:p>
            <a:pPr marL="1200150" lvl="2" indent="-285750">
              <a:buFont typeface="Courier New" panose="02070309020205020404" pitchFamily="49" charset="0"/>
              <a:buChar char="o"/>
            </a:pPr>
            <a:r>
              <a:rPr lang="en-US" sz="1600" b="1" dirty="0">
                <a:solidFill>
                  <a:srgbClr val="FF0000"/>
                </a:solidFill>
              </a:rPr>
              <a:t>Pre-characterization</a:t>
            </a:r>
            <a:r>
              <a:rPr lang="en-US" sz="1600" dirty="0"/>
              <a:t> and installation of samples on collecting probes</a:t>
            </a:r>
          </a:p>
          <a:p>
            <a:pPr marL="1200150" lvl="2" indent="-285750">
              <a:buFont typeface="Courier New" panose="02070309020205020404" pitchFamily="49" charset="0"/>
              <a:buChar char="o"/>
            </a:pPr>
            <a:r>
              <a:rPr lang="en-US" sz="1600" dirty="0"/>
              <a:t>Exposing </a:t>
            </a:r>
            <a:r>
              <a:rPr lang="en-US" sz="1600" b="1" dirty="0">
                <a:solidFill>
                  <a:srgbClr val="FF0000"/>
                </a:solidFill>
              </a:rPr>
              <a:t>40-80 samples to WEST </a:t>
            </a:r>
            <a:r>
              <a:rPr lang="en-US" sz="1600" b="1" dirty="0" err="1">
                <a:solidFill>
                  <a:srgbClr val="FF0000"/>
                </a:solidFill>
              </a:rPr>
              <a:t>boronizations</a:t>
            </a:r>
            <a:r>
              <a:rPr lang="en-US" sz="1600" b="1" dirty="0">
                <a:solidFill>
                  <a:srgbClr val="FF0000"/>
                </a:solidFill>
              </a:rPr>
              <a:t> </a:t>
            </a:r>
            <a:r>
              <a:rPr lang="en-US" sz="1600" dirty="0"/>
              <a:t>(WPTE experiments)</a:t>
            </a:r>
          </a:p>
          <a:p>
            <a:pPr marL="1200150" lvl="2" indent="-285750">
              <a:buFont typeface="Courier New" panose="02070309020205020404" pitchFamily="49" charset="0"/>
              <a:buChar char="o"/>
            </a:pPr>
            <a:r>
              <a:rPr lang="en-US" sz="1600" dirty="0"/>
              <a:t>Develop a </a:t>
            </a:r>
            <a:r>
              <a:rPr lang="en-US" sz="1600" b="1" dirty="0">
                <a:solidFill>
                  <a:srgbClr val="FF0000"/>
                </a:solidFill>
              </a:rPr>
              <a:t>protection procedure </a:t>
            </a:r>
            <a:r>
              <a:rPr lang="en-US" sz="1600" dirty="0"/>
              <a:t>(Au coating at Aix Marseille Uni.) for samples and establish a characterization sequence</a:t>
            </a:r>
          </a:p>
          <a:p>
            <a:pPr marL="285750" indent="-285750">
              <a:buFont typeface="Arial" panose="020B0604020202020204" pitchFamily="34" charset="0"/>
              <a:buChar char="•"/>
            </a:pPr>
            <a:r>
              <a:rPr lang="fi-FI" sz="1600" b="1" dirty="0"/>
              <a:t>MPG:</a:t>
            </a:r>
          </a:p>
          <a:p>
            <a:pPr marL="742950" lvl="1" indent="-285750">
              <a:buFont typeface="Wingdings" panose="05000000000000000000" pitchFamily="2" charset="2"/>
              <a:buChar char="ü"/>
            </a:pPr>
            <a:r>
              <a:rPr lang="en-US" sz="1600" b="1" dirty="0">
                <a:solidFill>
                  <a:srgbClr val="00B050"/>
                </a:solidFill>
              </a:rPr>
              <a:t>Finalize analyses and prepare talk/poster </a:t>
            </a:r>
            <a:r>
              <a:rPr lang="en-US" sz="1600" dirty="0"/>
              <a:t>for PFMC on IBA+SEM analyses on W-coated standard divertor tiles from different </a:t>
            </a:r>
            <a:r>
              <a:rPr lang="en-US" sz="1600" b="1" dirty="0">
                <a:solidFill>
                  <a:srgbClr val="00B050"/>
                </a:solidFill>
              </a:rPr>
              <a:t>positions </a:t>
            </a:r>
            <a:r>
              <a:rPr lang="en-US" sz="1600" b="1" dirty="0" err="1">
                <a:solidFill>
                  <a:srgbClr val="00B050"/>
                </a:solidFill>
              </a:rPr>
              <a:t>wrt</a:t>
            </a:r>
            <a:r>
              <a:rPr lang="en-US" sz="1600" b="1" dirty="0">
                <a:solidFill>
                  <a:srgbClr val="00B050"/>
                </a:solidFill>
              </a:rPr>
              <a:t>. to the magnetic ripple</a:t>
            </a:r>
            <a:r>
              <a:rPr lang="en-US" sz="1600" dirty="0"/>
              <a:t>.</a:t>
            </a:r>
          </a:p>
          <a:p>
            <a:pPr marL="742950" lvl="1" indent="-285750">
              <a:buFont typeface="Wingdings" panose="05000000000000000000" pitchFamily="2" charset="2"/>
              <a:buChar char="ü"/>
            </a:pPr>
            <a:r>
              <a:rPr lang="en-US" sz="1600" dirty="0"/>
              <a:t>Publish the “ripple” erosion results together with the IBA+SEM data of C3-, C4-, and C5-marker tiles.</a:t>
            </a:r>
          </a:p>
          <a:p>
            <a:pPr marL="742950" lvl="1" indent="-285750">
              <a:buFont typeface="Wingdings" panose="05000000000000000000" pitchFamily="2" charset="2"/>
              <a:buChar char="ü"/>
            </a:pPr>
            <a:r>
              <a:rPr lang="en-US" sz="1600" dirty="0" err="1"/>
              <a:t>Analyse</a:t>
            </a:r>
            <a:r>
              <a:rPr lang="en-US" sz="1600" dirty="0"/>
              <a:t> and evaluate the </a:t>
            </a:r>
            <a:r>
              <a:rPr lang="en-US" sz="1600" b="1" dirty="0">
                <a:solidFill>
                  <a:srgbClr val="00B050"/>
                </a:solidFill>
              </a:rPr>
              <a:t>sides of the skeletons of marker tiles </a:t>
            </a:r>
            <a:r>
              <a:rPr lang="en-US" sz="1600" dirty="0"/>
              <a:t>(retrieved after C3, C4 and C5) and standard tiles </a:t>
            </a:r>
            <a:r>
              <a:rPr lang="en-US" sz="1600" dirty="0">
                <a:sym typeface="Wingdings" panose="05000000000000000000" pitchFamily="2" charset="2"/>
              </a:rPr>
              <a:t> </a:t>
            </a:r>
            <a:r>
              <a:rPr lang="en-US" sz="1600" b="1" dirty="0">
                <a:solidFill>
                  <a:srgbClr val="00B050"/>
                </a:solidFill>
              </a:rPr>
              <a:t>deposition into poloidal gaps</a:t>
            </a:r>
            <a:r>
              <a:rPr lang="en-US" sz="1600" dirty="0"/>
              <a:t> (pending activity from 2024)</a:t>
            </a:r>
          </a:p>
          <a:p>
            <a:pPr marL="742950" lvl="1" indent="-285750">
              <a:buFont typeface="Wingdings" panose="05000000000000000000" pitchFamily="2" charset="2"/>
              <a:buChar char="ü"/>
            </a:pPr>
            <a:r>
              <a:rPr lang="en-US" sz="1600" dirty="0"/>
              <a:t>IBA+SEM analyses of ITER-like PFU segments</a:t>
            </a:r>
          </a:p>
        </p:txBody>
      </p:sp>
    </p:spTree>
    <p:extLst>
      <p:ext uri="{BB962C8B-B14F-4D97-AF65-F5344CB8AC3E}">
        <p14:creationId xmlns:p14="http://schemas.microsoft.com/office/powerpoint/2010/main" val="148637857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42870</TotalTime>
  <Words>5624</Words>
  <Application>Microsoft Office PowerPoint</Application>
  <DocSecurity>0</DocSecurity>
  <PresentationFormat>Widescreen</PresentationFormat>
  <Paragraphs>626</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Cambria Math</vt:lpstr>
      <vt:lpstr>Courier New</vt:lpstr>
      <vt:lpstr>Symbol</vt:lpstr>
      <vt:lpstr>Times New Roman</vt:lpstr>
      <vt:lpstr>Wingdings</vt:lpstr>
      <vt:lpstr>EUROfusion.1line_5_3_2019</vt:lpstr>
      <vt:lpstr>SP B kick-off meeting 2025</vt:lpstr>
      <vt:lpstr>Overview of SP B in 2025 – high-level plans for activities</vt:lpstr>
      <vt:lpstr>Proposed high-level deliverables and milestones for SP B in 2025</vt:lpstr>
      <vt:lpstr>SP B.1 deliverables 2025</vt:lpstr>
      <vt:lpstr>Cross-machine studies in linear devices</vt:lpstr>
      <vt:lpstr>Cross-machine studies in linear devices – spectroscopic studies</vt:lpstr>
      <vt:lpstr>Laboratory erosion studies</vt:lpstr>
      <vt:lpstr>SP B.2 deliverables 2025</vt:lpstr>
      <vt:lpstr>Priorities for WEST analyses</vt:lpstr>
      <vt:lpstr>Huge number of boronization samples requires coordinated analyses programme</vt:lpstr>
      <vt:lpstr>Priorities for AUG analyses</vt:lpstr>
      <vt:lpstr>Priorities for W7-X analyses</vt:lpstr>
      <vt:lpstr>SP B.3 deliverables 2025</vt:lpstr>
      <vt:lpstr>Priorities for surface analyses (ion-beam analyses)</vt:lpstr>
      <vt:lpstr>Priorities for surface analyses (microscopy, LIBS, other methods)</vt:lpstr>
      <vt:lpstr>SP B.4 deliverables 2025</vt:lpstr>
      <vt:lpstr>Production and analyses of B- and W-based reference coatings</vt:lpstr>
      <vt:lpstr>Production and analyses of B- and W-based reference coatings</vt:lpstr>
      <vt:lpstr>Oxidation behaviour of boron layers </vt:lpstr>
      <vt:lpstr>Production and analyses of B- and W-based reference coatings</vt:lpstr>
      <vt:lpstr>Production and analyses of B- and W-based reference coatings</vt:lpstr>
      <vt:lpstr>SP B.5 deliverables 2025</vt:lpstr>
      <vt:lpstr>Dust production activities</vt:lpstr>
      <vt:lpstr>Dust analysis activities</vt:lpstr>
      <vt:lpstr>Fracture and strength properties of B and W reference layers on W</vt:lpstr>
      <vt:lpstr>SP B.6 deliverables 2025</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Hakola Antti</cp:lastModifiedBy>
  <cp:revision>32</cp:revision>
  <dcterms:created xsi:type="dcterms:W3CDTF">2023-11-15T09:40:03Z</dcterms:created>
  <dcterms:modified xsi:type="dcterms:W3CDTF">2025-02-12T09:35:07Z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