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24"/>
  </p:notesMasterIdLst>
  <p:sldIdLst>
    <p:sldId id="256" r:id="rId5"/>
    <p:sldId id="545" r:id="rId6"/>
    <p:sldId id="623" r:id="rId7"/>
    <p:sldId id="607" r:id="rId8"/>
    <p:sldId id="633" r:id="rId9"/>
    <p:sldId id="629" r:id="rId10"/>
    <p:sldId id="631" r:id="rId11"/>
    <p:sldId id="624" r:id="rId12"/>
    <p:sldId id="625" r:id="rId13"/>
    <p:sldId id="627" r:id="rId14"/>
    <p:sldId id="626" r:id="rId15"/>
    <p:sldId id="628" r:id="rId16"/>
    <p:sldId id="630" r:id="rId17"/>
    <p:sldId id="632" r:id="rId18"/>
    <p:sldId id="591" r:id="rId19"/>
    <p:sldId id="546" r:id="rId20"/>
    <p:sldId id="548" r:id="rId21"/>
    <p:sldId id="550" r:id="rId22"/>
    <p:sldId id="54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A9DC"/>
    <a:srgbClr val="FFFFFF"/>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63" autoAdjust="0"/>
    <p:restoredTop sz="92482" autoAdjust="0"/>
  </p:normalViewPr>
  <p:slideViewPr>
    <p:cSldViewPr snapToGrid="0">
      <p:cViewPr varScale="1">
        <p:scale>
          <a:sx n="103" d="100"/>
          <a:sy n="103" d="100"/>
        </p:scale>
        <p:origin x="954" y="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6F662B-0D12-A649-B75A-82A2D0C270D6}" type="datetimeFigureOut">
              <a:rPr lang="de-DE" smtClean="0"/>
              <a:t>01.04.2025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75CE09-B585-E143-9DDE-C9A191B86115}" type="slidenum">
              <a:rPr lang="de-DE" smtClean="0"/>
              <a:t>‹Nr.›</a:t>
            </a:fld>
            <a:endParaRPr lang="de-DE"/>
          </a:p>
        </p:txBody>
      </p:sp>
    </p:spTree>
    <p:extLst>
      <p:ext uri="{BB962C8B-B14F-4D97-AF65-F5344CB8AC3E}">
        <p14:creationId xmlns:p14="http://schemas.microsoft.com/office/powerpoint/2010/main" val="855174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UROfusion_cover">
    <p:spTree>
      <p:nvGrpSpPr>
        <p:cNvPr id="1" name=""/>
        <p:cNvGrpSpPr/>
        <p:nvPr/>
      </p:nvGrpSpPr>
      <p:grpSpPr>
        <a:xfrm>
          <a:off x="0" y="0"/>
          <a:ext cx="0" cy="0"/>
          <a:chOff x="0" y="0"/>
          <a:chExt cx="0" cy="0"/>
        </a:xfrm>
      </p:grpSpPr>
      <p:grpSp>
        <p:nvGrpSpPr>
          <p:cNvPr id="4" name="Gruppieren 3"/>
          <p:cNvGrpSpPr/>
          <p:nvPr userDrawn="1"/>
        </p:nvGrpSpPr>
        <p:grpSpPr>
          <a:xfrm>
            <a:off x="411869" y="6034962"/>
            <a:ext cx="4392488" cy="497895"/>
            <a:chOff x="5735960" y="5717361"/>
            <a:chExt cx="6120680" cy="713919"/>
          </a:xfrm>
        </p:grpSpPr>
        <p:pic>
          <p:nvPicPr>
            <p:cNvPr id="25" name="Grafik 24"/>
            <p:cNvPicPr preferRelativeResize="0">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2" y="5717361"/>
              <a:ext cx="5112568" cy="480131"/>
            </a:xfrm>
            <a:prstGeom prst="rect">
              <a:avLst/>
            </a:prstGeom>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2060" name="Picture 12" descr="Contract between EC and EUROfusion is signed | FuseNet">
            <a:extLst>
              <a:ext uri="{FF2B5EF4-FFF2-40B4-BE49-F238E27FC236}">
                <a16:creationId xmlns:a16="http://schemas.microsoft.com/office/drawing/2014/main" id="{E55ACA25-9DC9-FAB0-0545-200C2AAAE0C4}"/>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45066" y="325143"/>
            <a:ext cx="2304256" cy="59634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407368" y="2074188"/>
            <a:ext cx="5544615" cy="620251"/>
          </a:xfrm>
        </p:spPr>
        <p:txBody>
          <a:bodyPr/>
          <a:lstStyle>
            <a:lvl1pPr algn="l">
              <a:defRPr b="1"/>
            </a:lvl1pPr>
          </a:lstStyle>
          <a:p>
            <a:r>
              <a:rPr lang="en-US" dirty="0"/>
              <a:t>Click to edit Master title style</a:t>
            </a:r>
            <a:endParaRPr lang="en-DE" dirty="0"/>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407368" y="3693074"/>
            <a:ext cx="4375150" cy="457848"/>
          </a:xfrm>
        </p:spPr>
        <p:txBody>
          <a:bodyPr/>
          <a:lstStyle>
            <a:lvl1pPr marL="0" indent="0">
              <a:buNone/>
              <a:defRPr b="1"/>
            </a:lvl1pPr>
            <a:lvl2pPr marL="342900" indent="0">
              <a:buNone/>
              <a:defRPr/>
            </a:lvl2pPr>
          </a:lstStyle>
          <a:p>
            <a:pPr lvl="0"/>
            <a:r>
              <a:rPr lang="en-US" dirty="0"/>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407368" y="4159260"/>
            <a:ext cx="4375150" cy="457848"/>
          </a:xfrm>
        </p:spPr>
        <p:txBody>
          <a:bodyPr/>
          <a:lstStyle>
            <a:lvl1pPr marL="0" indent="0">
              <a:buNone/>
              <a:defRPr b="0"/>
            </a:lvl1pPr>
            <a:lvl2pPr marL="342900" indent="0">
              <a:buNone/>
              <a:defRPr/>
            </a:lvl2pPr>
          </a:lstStyle>
          <a:p>
            <a:pPr lvl="0"/>
            <a:r>
              <a:rPr lang="en-US" dirty="0"/>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407368" y="1650286"/>
            <a:ext cx="5544614" cy="338554"/>
          </a:xfrm>
        </p:spPr>
        <p:txBody>
          <a:bodyPr>
            <a:normAutofit/>
          </a:bodyPr>
          <a:lstStyle>
            <a:lvl1pPr marL="0" indent="0">
              <a:buNone/>
              <a:defRPr sz="1600" b="0"/>
            </a:lvl1pPr>
            <a:lvl2pPr marL="342900" indent="0">
              <a:buNone/>
              <a:defRPr/>
            </a:lvl2pPr>
          </a:lstStyle>
          <a:p>
            <a:pPr lvl="0"/>
            <a:r>
              <a:rPr lang="en-US" dirty="0"/>
              <a:t>Click to edit Event title</a:t>
            </a:r>
          </a:p>
        </p:txBody>
      </p:sp>
      <p:pic>
        <p:nvPicPr>
          <p:cNvPr id="2" name="Picture 1">
            <a:extLst>
              <a:ext uri="{FF2B5EF4-FFF2-40B4-BE49-F238E27FC236}">
                <a16:creationId xmlns:a16="http://schemas.microsoft.com/office/drawing/2014/main" id="{54C79CBA-5ECC-767B-846D-8D461051DE87}"/>
              </a:ext>
            </a:extLst>
          </p:cNvPr>
          <p:cNvPicPr>
            <a:picLocks noChangeAspect="1"/>
          </p:cNvPicPr>
          <p:nvPr userDrawn="1"/>
        </p:nvPicPr>
        <p:blipFill>
          <a:blip r:embed="rId4" cstate="email">
            <a:alphaModFix/>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solidFill>
            <a:schemeClr val="bg1"/>
          </a:solidFill>
        </p:spPr>
      </p:pic>
    </p:spTree>
    <p:extLst>
      <p:ext uri="{BB962C8B-B14F-4D97-AF65-F5344CB8AC3E}">
        <p14:creationId xmlns:p14="http://schemas.microsoft.com/office/powerpoint/2010/main" val="640704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609600" y="836712"/>
            <a:ext cx="11103024" cy="5688632"/>
          </a:xfrm>
        </p:spPr>
        <p:txBody>
          <a:bodyPr>
            <a:normAutofit/>
          </a:bodyPr>
          <a:lstStyle>
            <a:lvl1pPr marL="257175" indent="-257175">
              <a:buFont typeface="Arial" panose="020B0604020202020204" pitchFamily="34" charset="0"/>
              <a:buChar char="•"/>
              <a:defRPr sz="2400">
                <a:latin typeface="+mn-lt"/>
                <a:cs typeface="Arial" panose="020B0604020202020204" pitchFamily="34" charset="0"/>
              </a:defRPr>
            </a:lvl1pPr>
            <a:lvl2pPr marL="557213" indent="-214313">
              <a:buFont typeface="Arial" panose="020B0604020202020204" pitchFamily="34" charset="0"/>
              <a:buChar char="•"/>
              <a:defRPr sz="1800">
                <a:latin typeface="+mn-lt"/>
                <a:cs typeface="Arial" panose="020B0604020202020204" pitchFamily="34" charset="0"/>
              </a:defRPr>
            </a:lvl2pPr>
            <a:lvl3pPr marL="857250" indent="-171450">
              <a:buFont typeface="Arial" panose="020B0604020202020204" pitchFamily="34" charset="0"/>
              <a:buChar char="•"/>
              <a:defRPr sz="1600">
                <a:latin typeface="+mn-lt"/>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‹Nr.›</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
        <p:nvSpPr>
          <p:cNvPr id="11" name="Footer Placeholder 3">
            <a:extLst>
              <a:ext uri="{FF2B5EF4-FFF2-40B4-BE49-F238E27FC236}">
                <a16:creationId xmlns:a16="http://schemas.microsoft.com/office/drawing/2014/main" id="{E7ECC310-1873-3622-50D4-82F1E04FCDD8}"/>
              </a:ext>
            </a:extLst>
          </p:cNvPr>
          <p:cNvSpPr>
            <a:spLocks noGrp="1"/>
          </p:cNvSpPr>
          <p:nvPr>
            <p:ph type="ftr" sz="quarter" idx="11"/>
          </p:nvPr>
        </p:nvSpPr>
        <p:spPr>
          <a:xfrm>
            <a:off x="825624" y="6555770"/>
            <a:ext cx="9022464" cy="329614"/>
          </a:xfrm>
          <a:prstGeom prst="rect">
            <a:avLst/>
          </a:prstGeom>
        </p:spPr>
        <p:txBody>
          <a:bodyPr/>
          <a:lstStyle>
            <a:lvl1pPr>
              <a:defRPr sz="1400"/>
            </a:lvl1pPr>
          </a:lstStyle>
          <a:p>
            <a:r>
              <a:rPr lang="en-GB" dirty="0">
                <a:solidFill>
                  <a:prstClr val="white"/>
                </a:solidFill>
              </a:rPr>
              <a:t>Sebastijan Brezinsek| AWP 2025 Planning Meeting |</a:t>
            </a:r>
            <a:r>
              <a:rPr lang="en-GB" dirty="0" err="1">
                <a:solidFill>
                  <a:prstClr val="white"/>
                </a:solidFill>
              </a:rPr>
              <a:t>Garching</a:t>
            </a:r>
            <a:r>
              <a:rPr lang="en-GB" dirty="0">
                <a:solidFill>
                  <a:prstClr val="white"/>
                </a:solidFill>
              </a:rPr>
              <a:t> | October 2024</a:t>
            </a:r>
          </a:p>
        </p:txBody>
      </p:sp>
    </p:spTree>
    <p:extLst>
      <p:ext uri="{BB962C8B-B14F-4D97-AF65-F5344CB8AC3E}">
        <p14:creationId xmlns:p14="http://schemas.microsoft.com/office/powerpoint/2010/main" val="42851831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02646876"/>
      </p:ext>
    </p:extLst>
  </p:cSld>
  <p:clrMap bg1="lt1" tx1="dk1" bg2="lt2" tx2="dk2" accent1="accent1" accent2="accent2" accent3="accent3" accent4="accent4" accent5="accent5" accent6="accent6" hlink="hlink" folHlink="folHlink"/>
  <p:sldLayoutIdLst>
    <p:sldLayoutId id="2147483658" r:id="rId1"/>
    <p:sldLayoutId id="2147483663" r:id="rId2"/>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7.tmp"/><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1D66E-0F32-BE59-B5D3-B7F670660DB7}"/>
              </a:ext>
            </a:extLst>
          </p:cNvPr>
          <p:cNvSpPr>
            <a:spLocks noGrp="1"/>
          </p:cNvSpPr>
          <p:nvPr>
            <p:ph type="title"/>
          </p:nvPr>
        </p:nvSpPr>
        <p:spPr>
          <a:xfrm>
            <a:off x="407367" y="2220705"/>
            <a:ext cx="7840894" cy="620251"/>
          </a:xfrm>
        </p:spPr>
        <p:txBody>
          <a:bodyPr>
            <a:normAutofit fontScale="90000"/>
          </a:bodyPr>
          <a:lstStyle/>
          <a:p>
            <a:r>
              <a:rPr lang="en-US" dirty="0"/>
              <a:t>2026-2027 Planning </a:t>
            </a:r>
            <a:br>
              <a:rPr lang="en-US" dirty="0"/>
            </a:br>
            <a:r>
              <a:rPr lang="en-US" dirty="0"/>
              <a:t>WP </a:t>
            </a:r>
            <a:r>
              <a:rPr lang="en-US" i="1" dirty="0"/>
              <a:t>P</a:t>
            </a:r>
            <a:r>
              <a:rPr lang="en-US" dirty="0"/>
              <a:t>lasma-</a:t>
            </a:r>
            <a:r>
              <a:rPr lang="en-US" i="1" dirty="0"/>
              <a:t>W</a:t>
            </a:r>
            <a:r>
              <a:rPr lang="en-US" dirty="0"/>
              <a:t>all </a:t>
            </a:r>
            <a:r>
              <a:rPr lang="en-US" i="1" dirty="0"/>
              <a:t>I</a:t>
            </a:r>
            <a:r>
              <a:rPr lang="en-US" dirty="0"/>
              <a:t>nteractions and </a:t>
            </a:r>
            <a:r>
              <a:rPr lang="en-US" i="1" dirty="0"/>
              <a:t>E</a:t>
            </a:r>
            <a:r>
              <a:rPr lang="en-US" dirty="0"/>
              <a:t>xhaust</a:t>
            </a:r>
            <a:endParaRPr lang="en-GB" dirty="0"/>
          </a:p>
        </p:txBody>
      </p:sp>
      <p:sp>
        <p:nvSpPr>
          <p:cNvPr id="7" name="Text Placeholder 6">
            <a:extLst>
              <a:ext uri="{FF2B5EF4-FFF2-40B4-BE49-F238E27FC236}">
                <a16:creationId xmlns:a16="http://schemas.microsoft.com/office/drawing/2014/main" id="{9817BAD1-53DF-CC8A-1B16-56816607C47C}"/>
              </a:ext>
            </a:extLst>
          </p:cNvPr>
          <p:cNvSpPr>
            <a:spLocks noGrp="1"/>
          </p:cNvSpPr>
          <p:nvPr>
            <p:ph type="body" sz="quarter" idx="11"/>
          </p:nvPr>
        </p:nvSpPr>
        <p:spPr>
          <a:xfrm>
            <a:off x="407368" y="4159259"/>
            <a:ext cx="4375150" cy="587670"/>
          </a:xfrm>
        </p:spPr>
        <p:txBody>
          <a:bodyPr>
            <a:normAutofit fontScale="70000" lnSpcReduction="20000"/>
          </a:bodyPr>
          <a:lstStyle/>
          <a:p>
            <a:r>
              <a:rPr lang="en-GB" dirty="0" err="1"/>
              <a:t>Forschungszentrum</a:t>
            </a:r>
            <a:r>
              <a:rPr lang="en-GB" dirty="0"/>
              <a:t> Jülich</a:t>
            </a:r>
          </a:p>
          <a:p>
            <a:r>
              <a:rPr lang="en-GB" dirty="0"/>
              <a:t>Heinrich-Heine-Universität Düsseldorf</a:t>
            </a:r>
          </a:p>
        </p:txBody>
      </p:sp>
      <p:sp>
        <p:nvSpPr>
          <p:cNvPr id="9" name="Text Placeholder 8">
            <a:extLst>
              <a:ext uri="{FF2B5EF4-FFF2-40B4-BE49-F238E27FC236}">
                <a16:creationId xmlns:a16="http://schemas.microsoft.com/office/drawing/2014/main" id="{023C2198-5D1E-DF38-94CE-C4C24C71155F}"/>
              </a:ext>
            </a:extLst>
          </p:cNvPr>
          <p:cNvSpPr>
            <a:spLocks noGrp="1"/>
          </p:cNvSpPr>
          <p:nvPr>
            <p:ph type="body" sz="quarter" idx="10"/>
          </p:nvPr>
        </p:nvSpPr>
        <p:spPr/>
        <p:txBody>
          <a:bodyPr>
            <a:normAutofit/>
          </a:bodyPr>
          <a:lstStyle/>
          <a:p>
            <a:r>
              <a:rPr lang="en-GB" dirty="0"/>
              <a:t>Sebastijan Brezinsek (PL)</a:t>
            </a:r>
          </a:p>
          <a:p>
            <a:endParaRPr lang="en-GB" dirty="0"/>
          </a:p>
          <a:p>
            <a:endParaRPr lang="en-GB" dirty="0"/>
          </a:p>
        </p:txBody>
      </p:sp>
      <p:pic>
        <p:nvPicPr>
          <p:cNvPr id="3" name="Grafik 2">
            <a:extLst>
              <a:ext uri="{FF2B5EF4-FFF2-40B4-BE49-F238E27FC236}">
                <a16:creationId xmlns:a16="http://schemas.microsoft.com/office/drawing/2014/main" id="{BE67D8FD-7E82-1E33-C684-A1DA58AAECC4}"/>
              </a:ext>
            </a:extLst>
          </p:cNvPr>
          <p:cNvPicPr>
            <a:picLocks noChangeAspect="1"/>
          </p:cNvPicPr>
          <p:nvPr/>
        </p:nvPicPr>
        <p:blipFill>
          <a:blip r:embed="rId2"/>
          <a:stretch>
            <a:fillRect/>
          </a:stretch>
        </p:blipFill>
        <p:spPr>
          <a:xfrm>
            <a:off x="4954408" y="6010924"/>
            <a:ext cx="1883827" cy="548688"/>
          </a:xfrm>
          <a:prstGeom prst="rect">
            <a:avLst/>
          </a:prstGeom>
        </p:spPr>
      </p:pic>
      <p:sp>
        <p:nvSpPr>
          <p:cNvPr id="4" name="Text Placeholder 8">
            <a:extLst>
              <a:ext uri="{FF2B5EF4-FFF2-40B4-BE49-F238E27FC236}">
                <a16:creationId xmlns:a16="http://schemas.microsoft.com/office/drawing/2014/main" id="{6D56264A-B6F0-BBE7-5401-3A12547E4FBE}"/>
              </a:ext>
            </a:extLst>
          </p:cNvPr>
          <p:cNvSpPr txBox="1">
            <a:spLocks/>
          </p:cNvSpPr>
          <p:nvPr/>
        </p:nvSpPr>
        <p:spPr>
          <a:xfrm>
            <a:off x="407367" y="4755265"/>
            <a:ext cx="4989581" cy="1255659"/>
          </a:xfrm>
          <a:prstGeom prst="rect">
            <a:avLst/>
          </a:prstGeom>
        </p:spPr>
        <p:txBody>
          <a:bodyPr vert="horz" lIns="91440" tIns="45720" rIns="91440" bIns="45720" rtlCol="0">
            <a:normAutofit fontScale="70000" lnSpcReduction="20000"/>
          </a:bodyPr>
          <a:lstStyle>
            <a:lvl1pPr marL="0" indent="0" algn="l" defTabSz="6858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342900" indent="0" algn="l" defTabSz="685800" rtl="0" eaLnBrk="1" latinLnBrk="0" hangingPunct="1">
              <a:spcBef>
                <a:spcPct val="20000"/>
              </a:spcBef>
              <a:buFont typeface="Arial" panose="020B0604020202020204" pitchFamily="34" charset="0"/>
              <a:buNone/>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lnSpc>
                <a:spcPct val="120000"/>
              </a:lnSpc>
              <a:spcBef>
                <a:spcPts val="0"/>
              </a:spcBef>
              <a:spcAft>
                <a:spcPts val="200"/>
              </a:spcAft>
            </a:pPr>
            <a:r>
              <a:rPr lang="en-GB" dirty="0"/>
              <a:t>J.W. </a:t>
            </a:r>
            <a:r>
              <a:rPr lang="en-GB" dirty="0" err="1"/>
              <a:t>Coenen</a:t>
            </a:r>
            <a:r>
              <a:rPr lang="en-GB" dirty="0"/>
              <a:t> (FZJ), A. Hakola (VTT), K. Schmid (MPG),</a:t>
            </a:r>
          </a:p>
          <a:p>
            <a:pPr>
              <a:lnSpc>
                <a:spcPct val="120000"/>
              </a:lnSpc>
              <a:spcBef>
                <a:spcPts val="0"/>
              </a:spcBef>
              <a:spcAft>
                <a:spcPts val="200"/>
              </a:spcAft>
            </a:pPr>
            <a:r>
              <a:rPr lang="en-GB" dirty="0"/>
              <a:t>A. Kirschner (FZJ), A. </a:t>
            </a:r>
            <a:r>
              <a:rPr lang="en-GB" dirty="0" err="1"/>
              <a:t>Goriaev</a:t>
            </a:r>
            <a:r>
              <a:rPr lang="en-GB" dirty="0"/>
              <a:t> (ERM/KMS), J. </a:t>
            </a:r>
            <a:r>
              <a:rPr lang="en-GB" dirty="0" err="1"/>
              <a:t>Likonen</a:t>
            </a:r>
            <a:r>
              <a:rPr lang="en-GB" dirty="0"/>
              <a:t> (VTT), I. Classen (DIFFER) M. Reinhart (FZJ, PSO) and D. Douai (CEA, CO)</a:t>
            </a:r>
          </a:p>
          <a:p>
            <a:endParaRPr lang="en-GB" dirty="0"/>
          </a:p>
          <a:p>
            <a:endParaRPr lang="en-GB" dirty="0"/>
          </a:p>
        </p:txBody>
      </p:sp>
      <p:sp>
        <p:nvSpPr>
          <p:cNvPr id="8" name="Textplatzhalter 7">
            <a:extLst>
              <a:ext uri="{FF2B5EF4-FFF2-40B4-BE49-F238E27FC236}">
                <a16:creationId xmlns:a16="http://schemas.microsoft.com/office/drawing/2014/main" id="{711638AD-3839-937D-10B3-B42EEF37432D}"/>
              </a:ext>
            </a:extLst>
          </p:cNvPr>
          <p:cNvSpPr>
            <a:spLocks noGrp="1"/>
          </p:cNvSpPr>
          <p:nvPr>
            <p:ph type="body" sz="quarter" idx="12"/>
          </p:nvPr>
        </p:nvSpPr>
        <p:spPr/>
        <p:txBody>
          <a:bodyPr/>
          <a:lstStyle/>
          <a:p>
            <a:r>
              <a:rPr lang="de-DE" dirty="0"/>
              <a:t>6th Physics Department Project Board</a:t>
            </a:r>
          </a:p>
        </p:txBody>
      </p:sp>
    </p:spTree>
    <p:extLst>
      <p:ext uri="{BB962C8B-B14F-4D97-AF65-F5344CB8AC3E}">
        <p14:creationId xmlns:p14="http://schemas.microsoft.com/office/powerpoint/2010/main" val="897904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787396-8EDB-7CDF-9001-01E121CA9D2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5F9ADAB-B157-AEEE-FB9B-1653CB3CD145}"/>
              </a:ext>
            </a:extLst>
          </p:cNvPr>
          <p:cNvSpPr>
            <a:spLocks noGrp="1"/>
          </p:cNvSpPr>
          <p:nvPr>
            <p:ph type="title"/>
          </p:nvPr>
        </p:nvSpPr>
        <p:spPr/>
        <p:txBody>
          <a:bodyPr/>
          <a:lstStyle/>
          <a:p>
            <a:r>
              <a:rPr lang="de-DE" dirty="0"/>
              <a:t>WPPWIE 2026/2027 </a:t>
            </a:r>
            <a:r>
              <a:rPr lang="de-DE" dirty="0" err="1"/>
              <a:t>reductions</a:t>
            </a:r>
            <a:r>
              <a:rPr lang="de-DE" dirty="0"/>
              <a:t> in </a:t>
            </a:r>
            <a:r>
              <a:rPr lang="de-DE" dirty="0" err="1"/>
              <a:t>comparison</a:t>
            </a:r>
            <a:r>
              <a:rPr lang="de-DE" dirty="0"/>
              <a:t> with 2025 (i)</a:t>
            </a:r>
          </a:p>
        </p:txBody>
      </p:sp>
      <p:sp>
        <p:nvSpPr>
          <p:cNvPr id="4" name="Foliennummernplatzhalter 3">
            <a:extLst>
              <a:ext uri="{FF2B5EF4-FFF2-40B4-BE49-F238E27FC236}">
                <a16:creationId xmlns:a16="http://schemas.microsoft.com/office/drawing/2014/main" id="{5B96B361-75C0-910C-19EE-D6BBFF50EFFE}"/>
              </a:ext>
            </a:extLst>
          </p:cNvPr>
          <p:cNvSpPr>
            <a:spLocks noGrp="1"/>
          </p:cNvSpPr>
          <p:nvPr>
            <p:ph type="sldNum" sz="quarter" idx="12"/>
          </p:nvPr>
        </p:nvSpPr>
        <p:spPr/>
        <p:txBody>
          <a:bodyPr/>
          <a:lstStyle/>
          <a:p>
            <a:fld id="{6A6D9FA1-99C7-4910-8E32-B85D378B0060}" type="slidenum">
              <a:rPr lang="en-GB" smtClean="0">
                <a:solidFill>
                  <a:prstClr val="white"/>
                </a:solidFill>
              </a:rPr>
              <a:pPr/>
              <a:t>10</a:t>
            </a:fld>
            <a:endParaRPr lang="en-GB" dirty="0">
              <a:solidFill>
                <a:prstClr val="white"/>
              </a:solidFill>
            </a:endParaRPr>
          </a:p>
        </p:txBody>
      </p:sp>
      <p:sp>
        <p:nvSpPr>
          <p:cNvPr id="6" name="Textfeld 5">
            <a:extLst>
              <a:ext uri="{FF2B5EF4-FFF2-40B4-BE49-F238E27FC236}">
                <a16:creationId xmlns:a16="http://schemas.microsoft.com/office/drawing/2014/main" id="{185CE210-EE64-AEFE-472F-90EDCC4611CF}"/>
              </a:ext>
            </a:extLst>
          </p:cNvPr>
          <p:cNvSpPr txBox="1"/>
          <p:nvPr/>
        </p:nvSpPr>
        <p:spPr>
          <a:xfrm>
            <a:off x="256162" y="848142"/>
            <a:ext cx="11935838" cy="3539430"/>
          </a:xfrm>
          <a:prstGeom prst="rect">
            <a:avLst/>
          </a:prstGeom>
          <a:noFill/>
        </p:spPr>
        <p:txBody>
          <a:bodyPr wrap="square" rtlCol="0">
            <a:spAutoFit/>
          </a:bodyPr>
          <a:lstStyle/>
          <a:p>
            <a:r>
              <a:rPr lang="en-GB" sz="1600" noProof="0" dirty="0"/>
              <a:t>Plan A: REDUCTION </a:t>
            </a:r>
            <a:r>
              <a:rPr lang="en-GB" sz="1600" b="1" i="1" noProof="0" dirty="0"/>
              <a:t>with respect to 2025 numbers (PEX excluded)</a:t>
            </a:r>
            <a:r>
              <a:rPr lang="en-GB" sz="1600" noProof="0" dirty="0"/>
              <a:t>:</a:t>
            </a:r>
            <a:endParaRPr lang="en-GB" sz="1600" noProof="0" dirty="0">
              <a:highlight>
                <a:srgbClr val="FFFF00"/>
              </a:highlight>
            </a:endParaRPr>
          </a:p>
          <a:p>
            <a:pPr marL="285750" indent="-285750">
              <a:buFont typeface="Wingdings" panose="05000000000000000000" pitchFamily="2" charset="2"/>
              <a:buChar char="§"/>
            </a:pPr>
            <a:r>
              <a:rPr lang="en-GB" sz="1600" noProof="0" dirty="0"/>
              <a:t>Closure of AI-LIBS project (IPPLM, FZJ, CU)*					41 k€</a:t>
            </a:r>
          </a:p>
          <a:p>
            <a:pPr marL="285750" indent="-285750">
              <a:buFont typeface="Wingdings" panose="05000000000000000000" pitchFamily="2" charset="2"/>
              <a:buChar char="§"/>
            </a:pPr>
            <a:r>
              <a:rPr lang="en-GB" sz="1600" noProof="0" dirty="0"/>
              <a:t>Closure of AI-SOL project (CEA)*						71 k€</a:t>
            </a:r>
          </a:p>
          <a:p>
            <a:pPr marL="285750" indent="-285750">
              <a:buFont typeface="Wingdings" panose="05000000000000000000" pitchFamily="2" charset="2"/>
              <a:buChar char="§"/>
            </a:pPr>
            <a:r>
              <a:rPr lang="en-GB" sz="1600" noProof="0" dirty="0"/>
              <a:t>SP A: No prolongation of COMPASS-U material support and test (div RUs)°			190 k€ (close SP A5)</a:t>
            </a:r>
          </a:p>
          <a:p>
            <a:pPr marL="285750" indent="-285750">
              <a:buFont typeface="Wingdings" panose="05000000000000000000" pitchFamily="2" charset="2"/>
              <a:buChar char="§"/>
            </a:pPr>
            <a:r>
              <a:rPr lang="en-GB" sz="1600" noProof="0" dirty="0"/>
              <a:t>SP A: Recrystallization - topping (DTU, CEA)° 					57 k€</a:t>
            </a:r>
          </a:p>
          <a:p>
            <a:pPr marL="285750" indent="-285750">
              <a:buFont typeface="Wingdings" panose="05000000000000000000" pitchFamily="2" charset="2"/>
              <a:buChar char="§"/>
            </a:pPr>
            <a:r>
              <a:rPr lang="en-GB" sz="1600" noProof="0" dirty="0"/>
              <a:t>SP B: No prolongation of ITER mirror B cleaning activity  (FZJ, MPG, </a:t>
            </a:r>
            <a:r>
              <a:rPr lang="en-GB" sz="1600" noProof="0" dirty="0">
                <a:solidFill>
                  <a:srgbClr val="FF0000"/>
                </a:solidFill>
              </a:rPr>
              <a:t>EFPL out</a:t>
            </a:r>
            <a:r>
              <a:rPr lang="en-GB" sz="1600" noProof="0" dirty="0"/>
              <a:t>)°		50 k€ (close SP B6)</a:t>
            </a:r>
          </a:p>
          <a:p>
            <a:pPr marL="285750" indent="-285750">
              <a:buFont typeface="Wingdings" panose="05000000000000000000" pitchFamily="2" charset="2"/>
              <a:buChar char="§"/>
            </a:pPr>
            <a:r>
              <a:rPr lang="en-GB" sz="1600" noProof="0" dirty="0"/>
              <a:t>SP B: B-Layer development - topping (IAP)°					18 k€</a:t>
            </a:r>
          </a:p>
          <a:p>
            <a:pPr marL="285750" indent="-285750">
              <a:buFont typeface="Wingdings" panose="05000000000000000000" pitchFamily="2" charset="2"/>
              <a:buChar char="§"/>
            </a:pPr>
            <a:r>
              <a:rPr lang="en-GB" sz="1600" noProof="0" dirty="0"/>
              <a:t>SP B: Reduction of reference layer production (ENEA)				5 k€        		</a:t>
            </a:r>
          </a:p>
          <a:p>
            <a:pPr marL="285750" indent="-285750">
              <a:buFont typeface="Wingdings" panose="05000000000000000000" pitchFamily="2" charset="2"/>
              <a:buChar char="§"/>
            </a:pPr>
            <a:r>
              <a:rPr lang="en-GB" sz="1600" noProof="0" dirty="0"/>
              <a:t>SP C: EUROFER - H permeation studies completed (JSI)				21 k€</a:t>
            </a:r>
          </a:p>
          <a:p>
            <a:pPr marL="285750" indent="-285750">
              <a:buFont typeface="Wingdings" panose="05000000000000000000" pitchFamily="2" charset="2"/>
              <a:buChar char="§"/>
            </a:pPr>
            <a:r>
              <a:rPr lang="en-GB" sz="1600" noProof="0" dirty="0"/>
              <a:t>SP D: No specific JT-60SA support modelling (LPP-ERM-KMS)° - (only if budget from F4E)	67 k€</a:t>
            </a:r>
          </a:p>
          <a:p>
            <a:pPr marL="285750" indent="-285750">
              <a:buFont typeface="Wingdings" panose="05000000000000000000" pitchFamily="2" charset="2"/>
              <a:buChar char="§"/>
            </a:pPr>
            <a:r>
              <a:rPr lang="en-GB" sz="1600" noProof="0" dirty="0"/>
              <a:t>SP D: Closure of DIVGAS/JET NG modelling activities (VTT, </a:t>
            </a:r>
            <a:r>
              <a:rPr lang="en-GB" sz="1600" noProof="0" dirty="0">
                <a:solidFill>
                  <a:srgbClr val="FF0000"/>
                </a:solidFill>
              </a:rPr>
              <a:t>KIT out</a:t>
            </a:r>
            <a:r>
              <a:rPr lang="en-GB" sz="1600" noProof="0" dirty="0"/>
              <a:t>)			30 k€ (close SP D4)</a:t>
            </a:r>
          </a:p>
          <a:p>
            <a:pPr marL="285750" indent="-285750">
              <a:buFont typeface="Wingdings" panose="05000000000000000000" pitchFamily="2" charset="2"/>
              <a:buChar char="§"/>
            </a:pPr>
            <a:r>
              <a:rPr lang="en-GB" sz="1600" noProof="0" dirty="0"/>
              <a:t>SP E: JET material containers + Cutting + transport (once: VTT, FZJ, IAP)° 			175 k€ (close SP E2)</a:t>
            </a:r>
          </a:p>
          <a:p>
            <a:pPr marL="285750" indent="-285750">
              <a:buFont typeface="Wingdings" panose="05000000000000000000" pitchFamily="2" charset="2"/>
              <a:buChar char="§"/>
            </a:pPr>
            <a:r>
              <a:rPr lang="en-GB" sz="1600" noProof="0" dirty="0"/>
              <a:t>SP F: Boronization procedure </a:t>
            </a:r>
            <a:r>
              <a:rPr lang="en-GB" sz="1600" dirty="0"/>
              <a:t>documentation</a:t>
            </a:r>
            <a:r>
              <a:rPr lang="en-GB" sz="1600" noProof="0" dirty="0"/>
              <a:t> completed (FZJ, CEA, MPG)°			48k€ (close SP F1)</a:t>
            </a:r>
          </a:p>
          <a:p>
            <a:r>
              <a:rPr lang="en-GB" sz="1600" noProof="0" dirty="0">
                <a:highlight>
                  <a:srgbClr val="00FF00"/>
                </a:highlight>
              </a:rPr>
              <a:t>Savings PM:	                                     				   		770 k€</a:t>
            </a:r>
          </a:p>
        </p:txBody>
      </p:sp>
      <p:sp>
        <p:nvSpPr>
          <p:cNvPr id="8" name="Textfeld 7">
            <a:extLst>
              <a:ext uri="{FF2B5EF4-FFF2-40B4-BE49-F238E27FC236}">
                <a16:creationId xmlns:a16="http://schemas.microsoft.com/office/drawing/2014/main" id="{01059063-5554-6D22-2A68-A028BAD0BE96}"/>
              </a:ext>
            </a:extLst>
          </p:cNvPr>
          <p:cNvSpPr txBox="1"/>
          <p:nvPr/>
        </p:nvSpPr>
        <p:spPr>
          <a:xfrm>
            <a:off x="10678886" y="649715"/>
            <a:ext cx="1432249" cy="646331"/>
          </a:xfrm>
          <a:prstGeom prst="rect">
            <a:avLst/>
          </a:prstGeom>
          <a:noFill/>
        </p:spPr>
        <p:txBody>
          <a:bodyPr wrap="square">
            <a:spAutoFit/>
          </a:bodyPr>
          <a:lstStyle/>
          <a:p>
            <a:r>
              <a:rPr lang="en-GB" sz="1800" noProof="0" dirty="0"/>
              <a:t>° PCR 2024</a:t>
            </a:r>
          </a:p>
          <a:p>
            <a:r>
              <a:rPr lang="en-GB" dirty="0"/>
              <a:t>* AI projects </a:t>
            </a:r>
            <a:endParaRPr lang="de-DE" dirty="0"/>
          </a:p>
        </p:txBody>
      </p:sp>
      <p:sp>
        <p:nvSpPr>
          <p:cNvPr id="3" name="Textfeld 2">
            <a:extLst>
              <a:ext uri="{FF2B5EF4-FFF2-40B4-BE49-F238E27FC236}">
                <a16:creationId xmlns:a16="http://schemas.microsoft.com/office/drawing/2014/main" id="{FB967727-E6D4-5739-0299-2393484221EC}"/>
              </a:ext>
            </a:extLst>
          </p:cNvPr>
          <p:cNvSpPr txBox="1"/>
          <p:nvPr/>
        </p:nvSpPr>
        <p:spPr>
          <a:xfrm>
            <a:off x="256162" y="4585999"/>
            <a:ext cx="11239152" cy="1200329"/>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a:spAutoFit/>
          </a:bodyPr>
          <a:lstStyle/>
          <a:p>
            <a:pPr marL="285750" indent="-285750">
              <a:buFont typeface="Wingdings" panose="05000000000000000000" pitchFamily="2" charset="2"/>
              <a:buChar char="§"/>
            </a:pPr>
            <a:r>
              <a:rPr lang="en-GB" noProof="0" dirty="0"/>
              <a:t>Most of these activities will be completed in 2025 =&gt; residual questions can be absorbed in core program</a:t>
            </a:r>
          </a:p>
          <a:p>
            <a:pPr marL="285750" indent="-285750">
              <a:buFont typeface="Wingdings" panose="05000000000000000000" pitchFamily="2" charset="2"/>
              <a:buChar char="§"/>
            </a:pPr>
            <a:r>
              <a:rPr lang="en-GB" noProof="0" dirty="0"/>
              <a:t>2 AI projects mature enough to be transferred to PWIE core program</a:t>
            </a:r>
          </a:p>
          <a:p>
            <a:pPr marL="285750" indent="-285750">
              <a:buFont typeface="Wingdings" panose="05000000000000000000" pitchFamily="2" charset="2"/>
              <a:buChar char="§"/>
            </a:pPr>
            <a:r>
              <a:rPr lang="en-GB" noProof="0" dirty="0"/>
              <a:t>JT-60SA is a strategical decision and related to needs and F4E discussions</a:t>
            </a:r>
          </a:p>
          <a:p>
            <a:pPr marL="285750" indent="-285750">
              <a:buFont typeface="Wingdings" panose="05000000000000000000" pitchFamily="2" charset="2"/>
              <a:buChar char="§"/>
            </a:pPr>
            <a:r>
              <a:rPr lang="en-GB" noProof="0" dirty="0">
                <a:solidFill>
                  <a:srgbClr val="FF0000"/>
                </a:solidFill>
              </a:rPr>
              <a:t>5 Tasks closed and two RUs will not be in 2026 and 2027 part of WPPWIE</a:t>
            </a:r>
          </a:p>
        </p:txBody>
      </p:sp>
      <p:sp>
        <p:nvSpPr>
          <p:cNvPr id="7" name="Fußzeilenplatzhalter 4">
            <a:extLst>
              <a:ext uri="{FF2B5EF4-FFF2-40B4-BE49-F238E27FC236}">
                <a16:creationId xmlns:a16="http://schemas.microsoft.com/office/drawing/2014/main" id="{1EEA76C8-4C28-9481-4DF3-B4C9E4A14E83}"/>
              </a:ext>
            </a:extLst>
          </p:cNvPr>
          <p:cNvSpPr>
            <a:spLocks noGrp="1"/>
          </p:cNvSpPr>
          <p:nvPr>
            <p:ph type="ftr" sz="quarter" idx="11"/>
          </p:nvPr>
        </p:nvSpPr>
        <p:spPr>
          <a:xfrm>
            <a:off x="825624" y="6555770"/>
            <a:ext cx="9022464" cy="329614"/>
          </a:xfrm>
        </p:spPr>
        <p:txBody>
          <a:bodyPr/>
          <a:lstStyle/>
          <a:p>
            <a:r>
              <a:rPr lang="en-GB" dirty="0">
                <a:solidFill>
                  <a:prstClr val="white"/>
                </a:solidFill>
              </a:rPr>
              <a:t>Sebastijan Brezinsek| 6</a:t>
            </a:r>
            <a:r>
              <a:rPr lang="en-GB" baseline="30000" dirty="0">
                <a:solidFill>
                  <a:prstClr val="white"/>
                </a:solidFill>
              </a:rPr>
              <a:t>th</a:t>
            </a:r>
            <a:r>
              <a:rPr lang="en-GB" dirty="0">
                <a:solidFill>
                  <a:prstClr val="white"/>
                </a:solidFill>
              </a:rPr>
              <a:t> PB FSD | </a:t>
            </a:r>
            <a:r>
              <a:rPr lang="en-GB" dirty="0" err="1">
                <a:solidFill>
                  <a:prstClr val="white"/>
                </a:solidFill>
              </a:rPr>
              <a:t>Garching</a:t>
            </a:r>
            <a:r>
              <a:rPr lang="en-GB" dirty="0">
                <a:solidFill>
                  <a:prstClr val="white"/>
                </a:solidFill>
              </a:rPr>
              <a:t> | April 2025</a:t>
            </a:r>
          </a:p>
        </p:txBody>
      </p:sp>
    </p:spTree>
    <p:extLst>
      <p:ext uri="{BB962C8B-B14F-4D97-AF65-F5344CB8AC3E}">
        <p14:creationId xmlns:p14="http://schemas.microsoft.com/office/powerpoint/2010/main" val="2526602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FF5FC1-0AD6-7458-B702-746FD568334F}"/>
              </a:ext>
            </a:extLst>
          </p:cNvPr>
          <p:cNvSpPr>
            <a:spLocks noGrp="1"/>
          </p:cNvSpPr>
          <p:nvPr>
            <p:ph type="title"/>
          </p:nvPr>
        </p:nvSpPr>
        <p:spPr/>
        <p:txBody>
          <a:bodyPr/>
          <a:lstStyle/>
          <a:p>
            <a:r>
              <a:rPr lang="de-DE" dirty="0"/>
              <a:t>WPPWIE 2026/2027 </a:t>
            </a:r>
            <a:r>
              <a:rPr lang="de-DE" dirty="0" err="1"/>
              <a:t>reductions</a:t>
            </a:r>
            <a:r>
              <a:rPr lang="de-DE" dirty="0"/>
              <a:t> in </a:t>
            </a:r>
            <a:r>
              <a:rPr lang="de-DE" dirty="0" err="1"/>
              <a:t>comparison</a:t>
            </a:r>
            <a:r>
              <a:rPr lang="de-DE" dirty="0"/>
              <a:t> with 2025 (ii)</a:t>
            </a:r>
          </a:p>
        </p:txBody>
      </p:sp>
      <p:sp>
        <p:nvSpPr>
          <p:cNvPr id="4" name="Foliennummernplatzhalter 3">
            <a:extLst>
              <a:ext uri="{FF2B5EF4-FFF2-40B4-BE49-F238E27FC236}">
                <a16:creationId xmlns:a16="http://schemas.microsoft.com/office/drawing/2014/main" id="{AA08454D-A1C9-0BA5-4C77-3E63AC1DB2C8}"/>
              </a:ext>
            </a:extLst>
          </p:cNvPr>
          <p:cNvSpPr>
            <a:spLocks noGrp="1"/>
          </p:cNvSpPr>
          <p:nvPr>
            <p:ph type="sldNum" sz="quarter" idx="12"/>
          </p:nvPr>
        </p:nvSpPr>
        <p:spPr/>
        <p:txBody>
          <a:bodyPr/>
          <a:lstStyle/>
          <a:p>
            <a:fld id="{6A6D9FA1-99C7-4910-8E32-B85D378B0060}" type="slidenum">
              <a:rPr lang="en-GB" smtClean="0">
                <a:solidFill>
                  <a:prstClr val="white"/>
                </a:solidFill>
              </a:rPr>
              <a:pPr/>
              <a:t>11</a:t>
            </a:fld>
            <a:endParaRPr lang="en-GB" dirty="0">
              <a:solidFill>
                <a:prstClr val="white"/>
              </a:solidFill>
            </a:endParaRPr>
          </a:p>
        </p:txBody>
      </p:sp>
      <p:sp>
        <p:nvSpPr>
          <p:cNvPr id="6" name="Textfeld 5">
            <a:extLst>
              <a:ext uri="{FF2B5EF4-FFF2-40B4-BE49-F238E27FC236}">
                <a16:creationId xmlns:a16="http://schemas.microsoft.com/office/drawing/2014/main" id="{665D740F-3306-439A-6F47-699D9277700C}"/>
              </a:ext>
            </a:extLst>
          </p:cNvPr>
          <p:cNvSpPr txBox="1"/>
          <p:nvPr/>
        </p:nvSpPr>
        <p:spPr>
          <a:xfrm>
            <a:off x="256162" y="848142"/>
            <a:ext cx="11935838" cy="2554545"/>
          </a:xfrm>
          <a:prstGeom prst="rect">
            <a:avLst/>
          </a:prstGeom>
          <a:noFill/>
        </p:spPr>
        <p:txBody>
          <a:bodyPr wrap="square" rtlCol="0">
            <a:spAutoFit/>
          </a:bodyPr>
          <a:lstStyle/>
          <a:p>
            <a:r>
              <a:rPr lang="en-GB" sz="1600" noProof="0" dirty="0"/>
              <a:t>Plan A: REDUCTION </a:t>
            </a:r>
            <a:r>
              <a:rPr lang="en-GB" sz="1600" b="1" i="1" noProof="0" dirty="0"/>
              <a:t>with respect to 2025 numbers (PEX excluded)</a:t>
            </a:r>
            <a:r>
              <a:rPr lang="en-GB" sz="1600" noProof="0" dirty="0"/>
              <a:t>:</a:t>
            </a:r>
            <a:endParaRPr lang="en-GB" sz="1600" noProof="0" dirty="0">
              <a:highlight>
                <a:srgbClr val="FFFF00"/>
              </a:highlight>
            </a:endParaRPr>
          </a:p>
          <a:p>
            <a:r>
              <a:rPr lang="en-GB" sz="1600" noProof="0" dirty="0">
                <a:highlight>
                  <a:srgbClr val="00FF00"/>
                </a:highlight>
              </a:rPr>
              <a:t>Savings PM:	                                     				   		770 k€</a:t>
            </a:r>
          </a:p>
          <a:p>
            <a:r>
              <a:rPr lang="en-GB" sz="1600" noProof="0" dirty="0"/>
              <a:t>				</a:t>
            </a:r>
            <a:endParaRPr lang="en-GB" sz="1600" noProof="0" dirty="0">
              <a:highlight>
                <a:srgbClr val="00FF00"/>
              </a:highlight>
            </a:endParaRPr>
          </a:p>
          <a:p>
            <a:pPr marL="285750" indent="-285750">
              <a:buFont typeface="Wingdings" panose="05000000000000000000" pitchFamily="2" charset="2"/>
              <a:buChar char="§"/>
            </a:pPr>
            <a:r>
              <a:rPr lang="en-GB" sz="1600" noProof="0" dirty="0"/>
              <a:t>Mission (70%) (limit to 60 k€) °						85 k€</a:t>
            </a:r>
          </a:p>
          <a:p>
            <a:pPr marL="285750" indent="-285750">
              <a:buFont typeface="Wingdings" panose="05000000000000000000" pitchFamily="2" charset="2"/>
              <a:buChar char="§"/>
            </a:pPr>
            <a:r>
              <a:rPr lang="en-GB" sz="1600" noProof="0" dirty="0"/>
              <a:t>Facilities (40%)	 =&gt; HHF, Analysis, Íon damage , TOMAS °	 			100 k€</a:t>
            </a:r>
          </a:p>
          <a:p>
            <a:pPr marL="285750" indent="-285750">
              <a:buFont typeface="Wingdings" panose="05000000000000000000" pitchFamily="2" charset="2"/>
              <a:buChar char="§"/>
            </a:pPr>
            <a:r>
              <a:rPr lang="en-GB" sz="1600" noProof="0" dirty="0"/>
              <a:t>Facilities (70%)	=&gt;  HHF, Linear plasma devices °					100 k€</a:t>
            </a:r>
          </a:p>
          <a:p>
            <a:pPr marL="285750" indent="-285750">
              <a:buFont typeface="Wingdings" panose="05000000000000000000" pitchFamily="2" charset="2"/>
              <a:buChar char="§"/>
            </a:pPr>
            <a:r>
              <a:rPr lang="en-GB" sz="1600" noProof="0" dirty="0"/>
              <a:t>Hardware (40%) (limit to 60 k€ )						55 k€</a:t>
            </a:r>
          </a:p>
          <a:p>
            <a:r>
              <a:rPr lang="en-GB" sz="1600" noProof="0" dirty="0">
                <a:highlight>
                  <a:srgbClr val="00FF00"/>
                </a:highlight>
              </a:rPr>
              <a:t>Savings </a:t>
            </a:r>
            <a:r>
              <a:rPr lang="en-GB" sz="1600" dirty="0">
                <a:highlight>
                  <a:srgbClr val="00FF00"/>
                </a:highlight>
              </a:rPr>
              <a:t>HW and Facilities</a:t>
            </a:r>
            <a:r>
              <a:rPr lang="en-GB" sz="1600" noProof="0" dirty="0">
                <a:highlight>
                  <a:srgbClr val="00FF00"/>
                </a:highlight>
              </a:rPr>
              <a:t>:	                                     				 	340 k€</a:t>
            </a:r>
          </a:p>
          <a:p>
            <a:endParaRPr lang="en-GB" sz="1600" noProof="0" dirty="0">
              <a:highlight>
                <a:srgbClr val="00FF00"/>
              </a:highlight>
            </a:endParaRPr>
          </a:p>
          <a:p>
            <a:r>
              <a:rPr lang="en-GB" sz="1600" noProof="0" dirty="0">
                <a:highlight>
                  <a:srgbClr val="00FF00"/>
                </a:highlight>
              </a:rPr>
              <a:t>Total </a:t>
            </a:r>
            <a:r>
              <a:rPr lang="en-GB" sz="1600" dirty="0">
                <a:highlight>
                  <a:srgbClr val="00FF00"/>
                </a:highlight>
              </a:rPr>
              <a:t>s</a:t>
            </a:r>
            <a:r>
              <a:rPr lang="en-GB" sz="1600" noProof="0" dirty="0" err="1">
                <a:highlight>
                  <a:srgbClr val="00FF00"/>
                </a:highlight>
              </a:rPr>
              <a:t>avings</a:t>
            </a:r>
            <a:r>
              <a:rPr lang="en-GB" sz="1600" noProof="0" dirty="0">
                <a:highlight>
                  <a:srgbClr val="00FF00"/>
                </a:highlight>
              </a:rPr>
              <a:t>:  ~1110 K€ (Commission Contribution) or 22 % of 2025 budget =&gt; close to 5-years-average budget                                                         </a:t>
            </a:r>
            <a:endParaRPr lang="en-GB" sz="1600" noProof="0" dirty="0"/>
          </a:p>
        </p:txBody>
      </p:sp>
      <p:sp>
        <p:nvSpPr>
          <p:cNvPr id="8" name="Textfeld 7">
            <a:extLst>
              <a:ext uri="{FF2B5EF4-FFF2-40B4-BE49-F238E27FC236}">
                <a16:creationId xmlns:a16="http://schemas.microsoft.com/office/drawing/2014/main" id="{5055B080-7590-F19F-CFDA-4667361B2D9F}"/>
              </a:ext>
            </a:extLst>
          </p:cNvPr>
          <p:cNvSpPr txBox="1"/>
          <p:nvPr/>
        </p:nvSpPr>
        <p:spPr>
          <a:xfrm>
            <a:off x="10678886" y="649715"/>
            <a:ext cx="1432249" cy="646331"/>
          </a:xfrm>
          <a:prstGeom prst="rect">
            <a:avLst/>
          </a:prstGeom>
          <a:noFill/>
        </p:spPr>
        <p:txBody>
          <a:bodyPr wrap="square">
            <a:spAutoFit/>
          </a:bodyPr>
          <a:lstStyle/>
          <a:p>
            <a:r>
              <a:rPr lang="en-GB" sz="1800" noProof="0" dirty="0"/>
              <a:t>° PCR 2024</a:t>
            </a:r>
          </a:p>
          <a:p>
            <a:r>
              <a:rPr lang="en-GB" dirty="0"/>
              <a:t>* AI projects </a:t>
            </a:r>
            <a:endParaRPr lang="de-DE" dirty="0"/>
          </a:p>
        </p:txBody>
      </p:sp>
      <p:sp>
        <p:nvSpPr>
          <p:cNvPr id="9" name="Textfeld 8">
            <a:extLst>
              <a:ext uri="{FF2B5EF4-FFF2-40B4-BE49-F238E27FC236}">
                <a16:creationId xmlns:a16="http://schemas.microsoft.com/office/drawing/2014/main" id="{09B51B49-193F-4ABB-D0FA-F7480A56B37D}"/>
              </a:ext>
            </a:extLst>
          </p:cNvPr>
          <p:cNvSpPr txBox="1"/>
          <p:nvPr/>
        </p:nvSpPr>
        <p:spPr>
          <a:xfrm>
            <a:off x="256162" y="3568962"/>
            <a:ext cx="9205079" cy="646331"/>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a:spAutoFit/>
          </a:bodyPr>
          <a:lstStyle/>
          <a:p>
            <a:pPr marL="285750" indent="-285750">
              <a:buFont typeface="Wingdings" panose="05000000000000000000" pitchFamily="2" charset="2"/>
              <a:buChar char="§"/>
            </a:pPr>
            <a:r>
              <a:rPr lang="en-GB" noProof="0" dirty="0"/>
              <a:t>Reduction of Facility usage by ~18 % with respect to 2025</a:t>
            </a:r>
          </a:p>
          <a:p>
            <a:pPr marL="285750" indent="-285750">
              <a:buFont typeface="Wingdings" panose="05000000000000000000" pitchFamily="2" charset="2"/>
              <a:buChar char="§"/>
            </a:pPr>
            <a:r>
              <a:rPr lang="en-GB" dirty="0"/>
              <a:t>Mission </a:t>
            </a:r>
            <a:r>
              <a:rPr lang="en-GB" noProof="0" dirty="0"/>
              <a:t>and Hardware adapted (no JET-LIBS experiment activities) </a:t>
            </a:r>
            <a:endParaRPr lang="en-GB" noProof="0" dirty="0">
              <a:solidFill>
                <a:srgbClr val="FF0000"/>
              </a:solidFill>
            </a:endParaRPr>
          </a:p>
        </p:txBody>
      </p:sp>
      <p:sp>
        <p:nvSpPr>
          <p:cNvPr id="10" name="Fußzeilenplatzhalter 4">
            <a:extLst>
              <a:ext uri="{FF2B5EF4-FFF2-40B4-BE49-F238E27FC236}">
                <a16:creationId xmlns:a16="http://schemas.microsoft.com/office/drawing/2014/main" id="{326CA875-09E5-66B1-9EBC-6EB87EC30539}"/>
              </a:ext>
            </a:extLst>
          </p:cNvPr>
          <p:cNvSpPr>
            <a:spLocks noGrp="1"/>
          </p:cNvSpPr>
          <p:nvPr>
            <p:ph type="ftr" sz="quarter" idx="11"/>
          </p:nvPr>
        </p:nvSpPr>
        <p:spPr>
          <a:xfrm>
            <a:off x="825624" y="6555770"/>
            <a:ext cx="9022464" cy="329614"/>
          </a:xfrm>
        </p:spPr>
        <p:txBody>
          <a:bodyPr/>
          <a:lstStyle/>
          <a:p>
            <a:r>
              <a:rPr lang="en-GB" dirty="0">
                <a:solidFill>
                  <a:prstClr val="white"/>
                </a:solidFill>
              </a:rPr>
              <a:t>Sebastijan Brezinsek| 6</a:t>
            </a:r>
            <a:r>
              <a:rPr lang="en-GB" baseline="30000" dirty="0">
                <a:solidFill>
                  <a:prstClr val="white"/>
                </a:solidFill>
              </a:rPr>
              <a:t>th</a:t>
            </a:r>
            <a:r>
              <a:rPr lang="en-GB" dirty="0">
                <a:solidFill>
                  <a:prstClr val="white"/>
                </a:solidFill>
              </a:rPr>
              <a:t> PB FSD | </a:t>
            </a:r>
            <a:r>
              <a:rPr lang="en-GB" dirty="0" err="1">
                <a:solidFill>
                  <a:prstClr val="white"/>
                </a:solidFill>
              </a:rPr>
              <a:t>Garching</a:t>
            </a:r>
            <a:r>
              <a:rPr lang="en-GB" dirty="0">
                <a:solidFill>
                  <a:prstClr val="white"/>
                </a:solidFill>
              </a:rPr>
              <a:t> | April 2025</a:t>
            </a:r>
          </a:p>
        </p:txBody>
      </p:sp>
      <p:sp>
        <p:nvSpPr>
          <p:cNvPr id="11" name="Textfeld 10">
            <a:extLst>
              <a:ext uri="{FF2B5EF4-FFF2-40B4-BE49-F238E27FC236}">
                <a16:creationId xmlns:a16="http://schemas.microsoft.com/office/drawing/2014/main" id="{903D64B3-A336-D30E-464B-CFA3D419E122}"/>
              </a:ext>
            </a:extLst>
          </p:cNvPr>
          <p:cNvSpPr txBox="1"/>
          <p:nvPr/>
        </p:nvSpPr>
        <p:spPr>
          <a:xfrm>
            <a:off x="360040" y="4968288"/>
            <a:ext cx="8144730" cy="400110"/>
          </a:xfrm>
          <a:prstGeom prst="rect">
            <a:avLst/>
          </a:prstGeom>
          <a:noFill/>
        </p:spPr>
        <p:txBody>
          <a:bodyPr wrap="none" rtlCol="0">
            <a:spAutoFit/>
          </a:bodyPr>
          <a:lstStyle/>
          <a:p>
            <a:pPr algn="l"/>
            <a:r>
              <a:rPr lang="de-DE" sz="2000" dirty="0">
                <a:solidFill>
                  <a:srgbClr val="FF0000"/>
                </a:solidFill>
              </a:rPr>
              <a:t>But </a:t>
            </a:r>
            <a:r>
              <a:rPr lang="de-DE" sz="2000" dirty="0" err="1">
                <a:solidFill>
                  <a:srgbClr val="FF0000"/>
                </a:solidFill>
              </a:rPr>
              <a:t>need</a:t>
            </a:r>
            <a:r>
              <a:rPr lang="de-DE" sz="2000" dirty="0">
                <a:solidFill>
                  <a:srgbClr val="FF0000"/>
                </a:solidFill>
              </a:rPr>
              <a:t> to </a:t>
            </a:r>
            <a:r>
              <a:rPr lang="de-DE" sz="2000" dirty="0" err="1">
                <a:solidFill>
                  <a:srgbClr val="FF0000"/>
                </a:solidFill>
              </a:rPr>
              <a:t>reduce</a:t>
            </a:r>
            <a:r>
              <a:rPr lang="de-DE" sz="2000" dirty="0">
                <a:solidFill>
                  <a:srgbClr val="FF0000"/>
                </a:solidFill>
              </a:rPr>
              <a:t> </a:t>
            </a:r>
            <a:r>
              <a:rPr lang="de-DE" sz="2000" dirty="0" err="1">
                <a:solidFill>
                  <a:srgbClr val="FF0000"/>
                </a:solidFill>
              </a:rPr>
              <a:t>another</a:t>
            </a:r>
            <a:r>
              <a:rPr lang="de-DE" sz="2000" dirty="0">
                <a:solidFill>
                  <a:srgbClr val="FF0000"/>
                </a:solidFill>
              </a:rPr>
              <a:t> ~412 k€/y of </a:t>
            </a:r>
            <a:r>
              <a:rPr lang="de-DE" sz="2000" dirty="0" err="1">
                <a:solidFill>
                  <a:srgbClr val="FF0000"/>
                </a:solidFill>
              </a:rPr>
              <a:t>budget</a:t>
            </a:r>
            <a:r>
              <a:rPr lang="de-DE" sz="2000" dirty="0">
                <a:solidFill>
                  <a:srgbClr val="FF0000"/>
                </a:solidFill>
              </a:rPr>
              <a:t> </a:t>
            </a:r>
            <a:r>
              <a:rPr lang="de-DE" sz="2000" dirty="0" err="1">
                <a:solidFill>
                  <a:srgbClr val="FF0000"/>
                </a:solidFill>
              </a:rPr>
              <a:t>according</a:t>
            </a:r>
            <a:r>
              <a:rPr lang="de-DE" sz="2000" dirty="0">
                <a:solidFill>
                  <a:srgbClr val="FF0000"/>
                </a:solidFill>
              </a:rPr>
              <a:t> to PSD </a:t>
            </a:r>
            <a:r>
              <a:rPr lang="de-DE" sz="2000" dirty="0" err="1">
                <a:solidFill>
                  <a:srgbClr val="FF0000"/>
                </a:solidFill>
              </a:rPr>
              <a:t>prediction</a:t>
            </a:r>
            <a:endParaRPr lang="de-DE" sz="2000" dirty="0">
              <a:solidFill>
                <a:srgbClr val="FF0000"/>
              </a:solidFill>
            </a:endParaRPr>
          </a:p>
        </p:txBody>
      </p:sp>
    </p:spTree>
    <p:extLst>
      <p:ext uri="{BB962C8B-B14F-4D97-AF65-F5344CB8AC3E}">
        <p14:creationId xmlns:p14="http://schemas.microsoft.com/office/powerpoint/2010/main" val="3504702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83C1DD41-5755-B60B-DC63-B4DA02B6E112}"/>
              </a:ext>
            </a:extLst>
          </p:cNvPr>
          <p:cNvSpPr>
            <a:spLocks noGrp="1"/>
          </p:cNvSpPr>
          <p:nvPr>
            <p:ph type="sldNum" sz="quarter" idx="12"/>
          </p:nvPr>
        </p:nvSpPr>
        <p:spPr/>
        <p:txBody>
          <a:bodyPr/>
          <a:lstStyle/>
          <a:p>
            <a:fld id="{6A6D9FA1-99C7-4910-8E32-B85D378B0060}" type="slidenum">
              <a:rPr lang="en-GB" smtClean="0">
                <a:solidFill>
                  <a:prstClr val="white"/>
                </a:solidFill>
              </a:rPr>
              <a:pPr/>
              <a:t>12</a:t>
            </a:fld>
            <a:endParaRPr lang="en-GB" dirty="0">
              <a:solidFill>
                <a:prstClr val="white"/>
              </a:solidFill>
            </a:endParaRPr>
          </a:p>
        </p:txBody>
      </p:sp>
      <p:sp>
        <p:nvSpPr>
          <p:cNvPr id="6" name="Titel 1">
            <a:extLst>
              <a:ext uri="{FF2B5EF4-FFF2-40B4-BE49-F238E27FC236}">
                <a16:creationId xmlns:a16="http://schemas.microsoft.com/office/drawing/2014/main" id="{A7429829-03AA-72B9-6851-5B1F3AF9022F}"/>
              </a:ext>
            </a:extLst>
          </p:cNvPr>
          <p:cNvSpPr>
            <a:spLocks noGrp="1"/>
          </p:cNvSpPr>
          <p:nvPr>
            <p:ph type="title"/>
          </p:nvPr>
        </p:nvSpPr>
        <p:spPr>
          <a:xfrm>
            <a:off x="982663" y="192088"/>
            <a:ext cx="10729961" cy="457200"/>
          </a:xfrm>
        </p:spPr>
        <p:txBody>
          <a:bodyPr/>
          <a:lstStyle/>
          <a:p>
            <a:r>
              <a:rPr lang="de-DE" dirty="0"/>
              <a:t>WPPWIE 2026/2027 – additional </a:t>
            </a:r>
            <a:r>
              <a:rPr lang="de-DE" dirty="0" err="1"/>
              <a:t>reductions</a:t>
            </a:r>
            <a:r>
              <a:rPr lang="de-DE" dirty="0"/>
              <a:t> </a:t>
            </a:r>
            <a:r>
              <a:rPr lang="de-DE" dirty="0" err="1"/>
              <a:t>according</a:t>
            </a:r>
            <a:r>
              <a:rPr lang="de-DE" dirty="0"/>
              <a:t> PSD </a:t>
            </a:r>
            <a:r>
              <a:rPr lang="de-DE" dirty="0" err="1"/>
              <a:t>projection</a:t>
            </a:r>
            <a:endParaRPr lang="de-DE" dirty="0"/>
          </a:p>
        </p:txBody>
      </p:sp>
      <p:sp>
        <p:nvSpPr>
          <p:cNvPr id="7" name="Fußzeilenplatzhalter 4">
            <a:extLst>
              <a:ext uri="{FF2B5EF4-FFF2-40B4-BE49-F238E27FC236}">
                <a16:creationId xmlns:a16="http://schemas.microsoft.com/office/drawing/2014/main" id="{68BBECDB-B492-BB87-553A-09475F2C4D6C}"/>
              </a:ext>
            </a:extLst>
          </p:cNvPr>
          <p:cNvSpPr>
            <a:spLocks noGrp="1"/>
          </p:cNvSpPr>
          <p:nvPr>
            <p:ph type="ftr" sz="quarter" idx="11"/>
          </p:nvPr>
        </p:nvSpPr>
        <p:spPr>
          <a:xfrm>
            <a:off x="825624" y="6555770"/>
            <a:ext cx="9022464" cy="329614"/>
          </a:xfrm>
        </p:spPr>
        <p:txBody>
          <a:bodyPr/>
          <a:lstStyle/>
          <a:p>
            <a:r>
              <a:rPr lang="en-GB" dirty="0">
                <a:solidFill>
                  <a:prstClr val="white"/>
                </a:solidFill>
              </a:rPr>
              <a:t>Sebastijan Brezinsek| 6</a:t>
            </a:r>
            <a:r>
              <a:rPr lang="en-GB" baseline="30000" dirty="0">
                <a:solidFill>
                  <a:prstClr val="white"/>
                </a:solidFill>
              </a:rPr>
              <a:t>th</a:t>
            </a:r>
            <a:r>
              <a:rPr lang="en-GB" dirty="0">
                <a:solidFill>
                  <a:prstClr val="white"/>
                </a:solidFill>
              </a:rPr>
              <a:t> PB FSD | </a:t>
            </a:r>
            <a:r>
              <a:rPr lang="en-GB" dirty="0" err="1">
                <a:solidFill>
                  <a:prstClr val="white"/>
                </a:solidFill>
              </a:rPr>
              <a:t>Garching</a:t>
            </a:r>
            <a:r>
              <a:rPr lang="en-GB" dirty="0">
                <a:solidFill>
                  <a:prstClr val="white"/>
                </a:solidFill>
              </a:rPr>
              <a:t> | April 2025</a:t>
            </a:r>
          </a:p>
        </p:txBody>
      </p:sp>
      <p:sp>
        <p:nvSpPr>
          <p:cNvPr id="9" name="Textfeld 8">
            <a:extLst>
              <a:ext uri="{FF2B5EF4-FFF2-40B4-BE49-F238E27FC236}">
                <a16:creationId xmlns:a16="http://schemas.microsoft.com/office/drawing/2014/main" id="{9C224E66-4F70-28E4-9D54-C14318E38632}"/>
              </a:ext>
            </a:extLst>
          </p:cNvPr>
          <p:cNvSpPr txBox="1"/>
          <p:nvPr/>
        </p:nvSpPr>
        <p:spPr>
          <a:xfrm>
            <a:off x="172090" y="755596"/>
            <a:ext cx="11842024" cy="4801314"/>
          </a:xfrm>
          <a:prstGeom prst="rect">
            <a:avLst/>
          </a:prstGeom>
          <a:noFill/>
        </p:spPr>
        <p:txBody>
          <a:bodyPr wrap="none" rtlCol="0">
            <a:spAutoFit/>
          </a:bodyPr>
          <a:lstStyle/>
          <a:p>
            <a:r>
              <a:rPr lang="en-GB" noProof="0" dirty="0"/>
              <a:t>Plan B: </a:t>
            </a:r>
            <a:r>
              <a:rPr lang="en-GB" noProof="0" dirty="0">
                <a:solidFill>
                  <a:srgbClr val="FF0000"/>
                </a:solidFill>
              </a:rPr>
              <a:t>Additional actives </a:t>
            </a:r>
            <a:r>
              <a:rPr lang="en-GB" dirty="0">
                <a:solidFill>
                  <a:srgbClr val="FF0000"/>
                </a:solidFill>
              </a:rPr>
              <a:t>t</a:t>
            </a:r>
            <a:r>
              <a:rPr lang="en-GB" noProof="0" dirty="0">
                <a:solidFill>
                  <a:srgbClr val="FF0000"/>
                </a:solidFill>
              </a:rPr>
              <a:t>o be stopped</a:t>
            </a:r>
            <a:r>
              <a:rPr lang="en-GB" dirty="0">
                <a:solidFill>
                  <a:srgbClr val="FF0000"/>
                </a:solidFill>
              </a:rPr>
              <a:t> or delayed to FP10</a:t>
            </a:r>
            <a:r>
              <a:rPr lang="en-GB" dirty="0"/>
              <a:t>:</a:t>
            </a:r>
            <a:endParaRPr lang="en-GB" noProof="0" dirty="0"/>
          </a:p>
          <a:p>
            <a:r>
              <a:rPr lang="en-GB" noProof="0" dirty="0"/>
              <a:t>SP B and SP D: Dust activities after new successful start in 2025 =&gt; ITER and DEMO safety (SP B5 closed)</a:t>
            </a:r>
          </a:p>
          <a:p>
            <a:pPr marL="285750" indent="-285750">
              <a:buFontTx/>
              <a:buChar char="-"/>
            </a:pPr>
            <a:r>
              <a:rPr lang="en-GB" noProof="0" dirty="0"/>
              <a:t>Metallic dust collection, characterisation, and analysis  (from WEST and AUG)  =&gt; 125 k€ (incl. facilities)</a:t>
            </a:r>
          </a:p>
          <a:p>
            <a:pPr marL="285750" indent="-285750">
              <a:buFontTx/>
              <a:buChar char="-"/>
            </a:pPr>
            <a:r>
              <a:rPr lang="en-GB" noProof="0" dirty="0"/>
              <a:t>Dust simulation (condensation/conversion/self-charging of tritiated dust) =&gt; 30 k€</a:t>
            </a:r>
          </a:p>
          <a:p>
            <a:r>
              <a:rPr lang="en-GB" dirty="0">
                <a:highlight>
                  <a:srgbClr val="00FF00"/>
                </a:highlight>
              </a:rPr>
              <a:t>Savings</a:t>
            </a:r>
            <a:r>
              <a:rPr lang="en-GB" noProof="0" dirty="0">
                <a:highlight>
                  <a:srgbClr val="00FF00"/>
                </a:highlight>
              </a:rPr>
              <a:t> B1:	                                     				   		155 k€ (2025 costs)</a:t>
            </a:r>
          </a:p>
          <a:p>
            <a:endParaRPr lang="en-GB" noProof="0" dirty="0"/>
          </a:p>
          <a:p>
            <a:r>
              <a:rPr lang="en-GB" noProof="0" dirty="0"/>
              <a:t>SP C: Tritium laboratory related activities: tritium retention, permeation and outgassing =&gt; ITER and DEMO safety</a:t>
            </a:r>
          </a:p>
          <a:p>
            <a:pPr marL="285750" indent="-285750">
              <a:buFontTx/>
              <a:buChar char="-"/>
            </a:pPr>
            <a:r>
              <a:rPr lang="en-GB" noProof="0" dirty="0"/>
              <a:t>Tritium permeation and outgassing  from W, steel and EUROFER into gas and water =&gt; 155 k€ (incl. facilities)</a:t>
            </a:r>
          </a:p>
          <a:p>
            <a:pPr marL="285750" indent="-285750">
              <a:buFontTx/>
              <a:buChar char="-"/>
            </a:pPr>
            <a:r>
              <a:rPr lang="en-GB" noProof="0" dirty="0"/>
              <a:t>CEA </a:t>
            </a:r>
            <a:r>
              <a:rPr lang="en-GB" noProof="0" dirty="0" err="1"/>
              <a:t>Saclay</a:t>
            </a:r>
            <a:r>
              <a:rPr lang="en-GB" noProof="0" dirty="0"/>
              <a:t> (including modelling) and ISSP-University of Lativa (new task started 2025!) (SP C5 closed)</a:t>
            </a:r>
          </a:p>
          <a:p>
            <a:r>
              <a:rPr lang="en-GB" dirty="0">
                <a:highlight>
                  <a:srgbClr val="00FF00"/>
                </a:highlight>
              </a:rPr>
              <a:t>Savings</a:t>
            </a:r>
            <a:r>
              <a:rPr lang="en-GB" noProof="0" dirty="0">
                <a:highlight>
                  <a:srgbClr val="00FF00"/>
                </a:highlight>
              </a:rPr>
              <a:t> B2:	                                     				   		155 k€ (2025 costs)</a:t>
            </a:r>
          </a:p>
          <a:p>
            <a:r>
              <a:rPr lang="en-GB" noProof="0" dirty="0">
                <a:highlight>
                  <a:srgbClr val="00FF00"/>
                </a:highlight>
              </a:rPr>
              <a:t>				   		</a:t>
            </a:r>
            <a:endParaRPr lang="en-GB" noProof="0" dirty="0"/>
          </a:p>
          <a:p>
            <a:r>
              <a:rPr lang="en-GB" noProof="0" dirty="0"/>
              <a:t>SP A: KIPT and QSPA activities: machine status and personal </a:t>
            </a:r>
            <a:r>
              <a:rPr lang="en-GB" dirty="0"/>
              <a:t>[Large uncertainty</a:t>
            </a:r>
            <a:r>
              <a:rPr lang="en-GB" noProof="0" dirty="0"/>
              <a:t>]</a:t>
            </a:r>
          </a:p>
          <a:p>
            <a:pPr marL="285750" indent="-285750">
              <a:buFontTx/>
              <a:buChar char="-"/>
            </a:pPr>
            <a:r>
              <a:rPr lang="en-GB" noProof="0" dirty="0"/>
              <a:t>Useful to study synergistic effects as well as RE and VDI damage of ITER and other material</a:t>
            </a:r>
          </a:p>
          <a:p>
            <a:pPr marL="285750" indent="-285750">
              <a:buFontTx/>
              <a:buChar char="-"/>
            </a:pPr>
            <a:r>
              <a:rPr lang="en-GB" noProof="0" dirty="0"/>
              <a:t>High number at PM (40 PM) at low salary rate / EU funding to recover machine and diagnostic</a:t>
            </a:r>
          </a:p>
          <a:p>
            <a:r>
              <a:rPr lang="en-GB" dirty="0">
                <a:highlight>
                  <a:srgbClr val="00FF00"/>
                </a:highlight>
              </a:rPr>
              <a:t>Savings</a:t>
            </a:r>
            <a:r>
              <a:rPr lang="en-GB" noProof="0" dirty="0">
                <a:highlight>
                  <a:srgbClr val="00FF00"/>
                </a:highlight>
              </a:rPr>
              <a:t> B3:	                                     				   		65 k€ + 35 k€ (2025 costs)</a:t>
            </a:r>
          </a:p>
          <a:p>
            <a:endParaRPr lang="en-GB" dirty="0">
              <a:highlight>
                <a:srgbClr val="00FF00"/>
              </a:highlight>
            </a:endParaRPr>
          </a:p>
          <a:p>
            <a:r>
              <a:rPr lang="en-GB" sz="1800" noProof="0" dirty="0">
                <a:highlight>
                  <a:srgbClr val="00FF00"/>
                </a:highlight>
              </a:rPr>
              <a:t>Total </a:t>
            </a:r>
            <a:r>
              <a:rPr lang="en-GB" sz="1800" dirty="0">
                <a:highlight>
                  <a:srgbClr val="00FF00"/>
                </a:highlight>
              </a:rPr>
              <a:t>s</a:t>
            </a:r>
            <a:r>
              <a:rPr lang="en-GB" sz="1800" noProof="0" dirty="0" err="1">
                <a:highlight>
                  <a:srgbClr val="00FF00"/>
                </a:highlight>
              </a:rPr>
              <a:t>avings</a:t>
            </a:r>
            <a:r>
              <a:rPr lang="en-GB" sz="1800" noProof="0" dirty="0">
                <a:highlight>
                  <a:srgbClr val="00FF00"/>
                </a:highlight>
              </a:rPr>
              <a:t>:  ~1520 K€ (Commission Contribution) or 30 % of 2025 budget =&gt; as PSD proposal</a:t>
            </a:r>
            <a:endParaRPr lang="en-GB" dirty="0">
              <a:highlight>
                <a:srgbClr val="00FF00"/>
              </a:highlight>
            </a:endParaRPr>
          </a:p>
        </p:txBody>
      </p:sp>
      <p:sp>
        <p:nvSpPr>
          <p:cNvPr id="10" name="Textfeld 9">
            <a:extLst>
              <a:ext uri="{FF2B5EF4-FFF2-40B4-BE49-F238E27FC236}">
                <a16:creationId xmlns:a16="http://schemas.microsoft.com/office/drawing/2014/main" id="{432ACC94-1ACA-1FF8-6758-551BA1A2D1E9}"/>
              </a:ext>
            </a:extLst>
          </p:cNvPr>
          <p:cNvSpPr txBox="1"/>
          <p:nvPr/>
        </p:nvSpPr>
        <p:spPr>
          <a:xfrm>
            <a:off x="246831" y="5548574"/>
            <a:ext cx="10753962" cy="923330"/>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a:spAutoFit/>
          </a:bodyPr>
          <a:lstStyle/>
          <a:p>
            <a:pPr marL="285750" indent="-285750">
              <a:buFont typeface="Wingdings" panose="05000000000000000000" pitchFamily="2" charset="2"/>
              <a:buChar char="§"/>
            </a:pPr>
            <a:r>
              <a:rPr lang="en-GB" noProof="0" dirty="0"/>
              <a:t>Cut of these three projects reduce significantly the scientific output and have impact on ITER dust assessment</a:t>
            </a:r>
          </a:p>
          <a:p>
            <a:pPr marL="285750" indent="-285750">
              <a:buFont typeface="Wingdings" panose="05000000000000000000" pitchFamily="2" charset="2"/>
              <a:buChar char="§"/>
            </a:pPr>
            <a:r>
              <a:rPr lang="en-GB" dirty="0">
                <a:solidFill>
                  <a:srgbClr val="FF0000"/>
                </a:solidFill>
              </a:rPr>
              <a:t>2</a:t>
            </a:r>
            <a:r>
              <a:rPr lang="en-GB" noProof="0" dirty="0">
                <a:solidFill>
                  <a:srgbClr val="FF0000"/>
                </a:solidFill>
              </a:rPr>
              <a:t> Tasks to be closed and two RUs will be severely hit: ISSP-UL and KIPT</a:t>
            </a:r>
          </a:p>
          <a:p>
            <a:pPr marL="285750" indent="-285750">
              <a:buFont typeface="Wingdings" panose="05000000000000000000" pitchFamily="2" charset="2"/>
              <a:buChar char="§"/>
            </a:pPr>
            <a:r>
              <a:rPr lang="en-GB" noProof="0" dirty="0">
                <a:solidFill>
                  <a:srgbClr val="FF0000"/>
                </a:solidFill>
              </a:rPr>
              <a:t>If KIPT and QSPA  shall remain: OLMAT activities stopped, JUDITH and GLADIS activities adapted in 2027</a:t>
            </a:r>
          </a:p>
        </p:txBody>
      </p:sp>
    </p:spTree>
    <p:extLst>
      <p:ext uri="{BB962C8B-B14F-4D97-AF65-F5344CB8AC3E}">
        <p14:creationId xmlns:p14="http://schemas.microsoft.com/office/powerpoint/2010/main" val="1530028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0F5392-2620-3680-E402-6B920A34F683}"/>
              </a:ext>
            </a:extLst>
          </p:cNvPr>
          <p:cNvSpPr>
            <a:spLocks noGrp="1"/>
          </p:cNvSpPr>
          <p:nvPr>
            <p:ph type="title"/>
          </p:nvPr>
        </p:nvSpPr>
        <p:spPr/>
        <p:txBody>
          <a:bodyPr/>
          <a:lstStyle/>
          <a:p>
            <a:r>
              <a:rPr lang="de-DE" dirty="0" err="1"/>
              <a:t>Preliminary</a:t>
            </a:r>
            <a:r>
              <a:rPr lang="de-DE" dirty="0"/>
              <a:t> </a:t>
            </a:r>
            <a:r>
              <a:rPr lang="de-DE" dirty="0" err="1"/>
              <a:t>deliverables</a:t>
            </a:r>
            <a:r>
              <a:rPr lang="de-DE" dirty="0"/>
              <a:t> and </a:t>
            </a:r>
            <a:r>
              <a:rPr lang="de-DE" dirty="0" err="1"/>
              <a:t>milestones</a:t>
            </a:r>
            <a:r>
              <a:rPr lang="de-DE" dirty="0"/>
              <a:t> / </a:t>
            </a:r>
            <a:r>
              <a:rPr lang="de-DE" dirty="0" err="1"/>
              <a:t>Conclusion</a:t>
            </a:r>
            <a:r>
              <a:rPr lang="de-DE" dirty="0"/>
              <a:t>  </a:t>
            </a:r>
          </a:p>
        </p:txBody>
      </p:sp>
      <p:sp>
        <p:nvSpPr>
          <p:cNvPr id="4" name="Foliennummernplatzhalter 3">
            <a:extLst>
              <a:ext uri="{FF2B5EF4-FFF2-40B4-BE49-F238E27FC236}">
                <a16:creationId xmlns:a16="http://schemas.microsoft.com/office/drawing/2014/main" id="{2D01CD85-981B-9BD0-DFFC-D2AD32375AF2}"/>
              </a:ext>
            </a:extLst>
          </p:cNvPr>
          <p:cNvSpPr>
            <a:spLocks noGrp="1"/>
          </p:cNvSpPr>
          <p:nvPr>
            <p:ph type="sldNum" sz="quarter" idx="12"/>
          </p:nvPr>
        </p:nvSpPr>
        <p:spPr/>
        <p:txBody>
          <a:bodyPr/>
          <a:lstStyle/>
          <a:p>
            <a:fld id="{6A6D9FA1-99C7-4910-8E32-B85D378B0060}" type="slidenum">
              <a:rPr lang="en-GB" smtClean="0">
                <a:solidFill>
                  <a:prstClr val="white"/>
                </a:solidFill>
              </a:rPr>
              <a:pPr/>
              <a:t>13</a:t>
            </a:fld>
            <a:endParaRPr lang="en-GB" dirty="0">
              <a:solidFill>
                <a:prstClr val="white"/>
              </a:solidFill>
            </a:endParaRPr>
          </a:p>
        </p:txBody>
      </p:sp>
      <p:sp>
        <p:nvSpPr>
          <p:cNvPr id="6" name="Fußzeilenplatzhalter 4">
            <a:extLst>
              <a:ext uri="{FF2B5EF4-FFF2-40B4-BE49-F238E27FC236}">
                <a16:creationId xmlns:a16="http://schemas.microsoft.com/office/drawing/2014/main" id="{36621FCB-C2C4-EED0-F1B8-14745F2F0D69}"/>
              </a:ext>
            </a:extLst>
          </p:cNvPr>
          <p:cNvSpPr>
            <a:spLocks noGrp="1"/>
          </p:cNvSpPr>
          <p:nvPr>
            <p:ph type="ftr" sz="quarter" idx="11"/>
          </p:nvPr>
        </p:nvSpPr>
        <p:spPr>
          <a:xfrm>
            <a:off x="825624" y="6555770"/>
            <a:ext cx="9022464" cy="329614"/>
          </a:xfrm>
        </p:spPr>
        <p:txBody>
          <a:bodyPr/>
          <a:lstStyle/>
          <a:p>
            <a:r>
              <a:rPr lang="en-GB" dirty="0">
                <a:solidFill>
                  <a:prstClr val="white"/>
                </a:solidFill>
              </a:rPr>
              <a:t>Sebastijan Brezinsek| 6</a:t>
            </a:r>
            <a:r>
              <a:rPr lang="en-GB" baseline="30000" dirty="0">
                <a:solidFill>
                  <a:prstClr val="white"/>
                </a:solidFill>
              </a:rPr>
              <a:t>th</a:t>
            </a:r>
            <a:r>
              <a:rPr lang="en-GB" dirty="0">
                <a:solidFill>
                  <a:prstClr val="white"/>
                </a:solidFill>
              </a:rPr>
              <a:t> PB FSD | </a:t>
            </a:r>
            <a:r>
              <a:rPr lang="en-GB" dirty="0" err="1">
                <a:solidFill>
                  <a:prstClr val="white"/>
                </a:solidFill>
              </a:rPr>
              <a:t>Garching</a:t>
            </a:r>
            <a:r>
              <a:rPr lang="en-GB" dirty="0">
                <a:solidFill>
                  <a:prstClr val="white"/>
                </a:solidFill>
              </a:rPr>
              <a:t> | April 2025</a:t>
            </a:r>
          </a:p>
        </p:txBody>
      </p:sp>
      <p:pic>
        <p:nvPicPr>
          <p:cNvPr id="8" name="Grafik 7">
            <a:extLst>
              <a:ext uri="{FF2B5EF4-FFF2-40B4-BE49-F238E27FC236}">
                <a16:creationId xmlns:a16="http://schemas.microsoft.com/office/drawing/2014/main" id="{46DBFA84-937E-E28A-B13B-EC4D4018D70D}"/>
              </a:ext>
            </a:extLst>
          </p:cNvPr>
          <p:cNvPicPr>
            <a:picLocks noChangeAspect="1"/>
          </p:cNvPicPr>
          <p:nvPr/>
        </p:nvPicPr>
        <p:blipFill>
          <a:blip r:embed="rId2"/>
          <a:stretch>
            <a:fillRect/>
          </a:stretch>
        </p:blipFill>
        <p:spPr>
          <a:xfrm>
            <a:off x="610242" y="1416915"/>
            <a:ext cx="5453263" cy="3005005"/>
          </a:xfrm>
          <a:prstGeom prst="rect">
            <a:avLst/>
          </a:prstGeom>
        </p:spPr>
      </p:pic>
      <p:pic>
        <p:nvPicPr>
          <p:cNvPr id="12" name="Grafik 11">
            <a:extLst>
              <a:ext uri="{FF2B5EF4-FFF2-40B4-BE49-F238E27FC236}">
                <a16:creationId xmlns:a16="http://schemas.microsoft.com/office/drawing/2014/main" id="{8872AD92-EEE2-437E-37C9-B6ECDF87C0F6}"/>
              </a:ext>
            </a:extLst>
          </p:cNvPr>
          <p:cNvPicPr>
            <a:picLocks noChangeAspect="1"/>
          </p:cNvPicPr>
          <p:nvPr/>
        </p:nvPicPr>
        <p:blipFill>
          <a:blip r:embed="rId3"/>
          <a:stretch>
            <a:fillRect/>
          </a:stretch>
        </p:blipFill>
        <p:spPr>
          <a:xfrm>
            <a:off x="610242" y="4975192"/>
            <a:ext cx="5485758" cy="1463835"/>
          </a:xfrm>
          <a:prstGeom prst="rect">
            <a:avLst/>
          </a:prstGeom>
        </p:spPr>
      </p:pic>
      <p:sp>
        <p:nvSpPr>
          <p:cNvPr id="15" name="Textfeld 14">
            <a:extLst>
              <a:ext uri="{FF2B5EF4-FFF2-40B4-BE49-F238E27FC236}">
                <a16:creationId xmlns:a16="http://schemas.microsoft.com/office/drawing/2014/main" id="{890AEE3A-DF05-92B0-5A5A-47B4F17821F5}"/>
              </a:ext>
            </a:extLst>
          </p:cNvPr>
          <p:cNvSpPr txBox="1"/>
          <p:nvPr/>
        </p:nvSpPr>
        <p:spPr>
          <a:xfrm>
            <a:off x="2545025" y="4544937"/>
            <a:ext cx="1824987" cy="523220"/>
          </a:xfrm>
          <a:prstGeom prst="rect">
            <a:avLst/>
          </a:prstGeom>
          <a:noFill/>
        </p:spPr>
        <p:txBody>
          <a:bodyPr wrap="none" rtlCol="0">
            <a:spAutoFit/>
          </a:bodyPr>
          <a:lstStyle/>
          <a:p>
            <a:pPr algn="l"/>
            <a:r>
              <a:rPr lang="de-DE" sz="2800" b="1" dirty="0"/>
              <a:t>Milestones</a:t>
            </a:r>
          </a:p>
        </p:txBody>
      </p:sp>
      <p:sp>
        <p:nvSpPr>
          <p:cNvPr id="16" name="Textfeld 15">
            <a:extLst>
              <a:ext uri="{FF2B5EF4-FFF2-40B4-BE49-F238E27FC236}">
                <a16:creationId xmlns:a16="http://schemas.microsoft.com/office/drawing/2014/main" id="{56AAA7CD-9CF4-5305-EF7B-842DD5E1CFCA}"/>
              </a:ext>
            </a:extLst>
          </p:cNvPr>
          <p:cNvSpPr txBox="1"/>
          <p:nvPr/>
        </p:nvSpPr>
        <p:spPr>
          <a:xfrm>
            <a:off x="2473490" y="941377"/>
            <a:ext cx="2018501" cy="523220"/>
          </a:xfrm>
          <a:prstGeom prst="rect">
            <a:avLst/>
          </a:prstGeom>
          <a:noFill/>
        </p:spPr>
        <p:txBody>
          <a:bodyPr wrap="none" rtlCol="0">
            <a:spAutoFit/>
          </a:bodyPr>
          <a:lstStyle/>
          <a:p>
            <a:pPr algn="l"/>
            <a:r>
              <a:rPr lang="de-DE" sz="2800" b="1" dirty="0" err="1"/>
              <a:t>Deliverables</a:t>
            </a:r>
            <a:endParaRPr lang="de-DE" sz="2800" b="1" dirty="0"/>
          </a:p>
        </p:txBody>
      </p:sp>
      <p:sp>
        <p:nvSpPr>
          <p:cNvPr id="17" name="Textfeld 16">
            <a:extLst>
              <a:ext uri="{FF2B5EF4-FFF2-40B4-BE49-F238E27FC236}">
                <a16:creationId xmlns:a16="http://schemas.microsoft.com/office/drawing/2014/main" id="{859B2AD3-E86B-83D9-255E-2144017F8665}"/>
              </a:ext>
            </a:extLst>
          </p:cNvPr>
          <p:cNvSpPr txBox="1"/>
          <p:nvPr/>
        </p:nvSpPr>
        <p:spPr>
          <a:xfrm>
            <a:off x="6662057" y="3429000"/>
            <a:ext cx="5225144" cy="2862322"/>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a:spAutoFit/>
          </a:bodyPr>
          <a:lstStyle/>
          <a:p>
            <a:r>
              <a:rPr lang="en-GB" dirty="0"/>
              <a:t>But:</a:t>
            </a:r>
          </a:p>
          <a:p>
            <a:pPr marL="285750" indent="-285750">
              <a:buFont typeface="Wingdings" panose="05000000000000000000" pitchFamily="2" charset="2"/>
              <a:buChar char="§"/>
            </a:pPr>
            <a:r>
              <a:rPr lang="en-GB" noProof="0" dirty="0"/>
              <a:t>More detailed program planning within 2 weeks not</a:t>
            </a:r>
            <a:r>
              <a:rPr lang="en-GB" dirty="0"/>
              <a:t> possible</a:t>
            </a:r>
          </a:p>
          <a:p>
            <a:pPr marL="285750" indent="-285750">
              <a:buFont typeface="Wingdings" panose="05000000000000000000" pitchFamily="2" charset="2"/>
              <a:buChar char="§"/>
            </a:pPr>
            <a:r>
              <a:rPr lang="en-GB" dirty="0"/>
              <a:t>No detailed interaction with RUs possible</a:t>
            </a:r>
          </a:p>
          <a:p>
            <a:pPr marL="285750" indent="-285750">
              <a:buFont typeface="Wingdings" panose="05000000000000000000" pitchFamily="2" charset="2"/>
              <a:buChar char="§"/>
            </a:pPr>
            <a:r>
              <a:rPr lang="en-GB" noProof="0" dirty="0"/>
              <a:t>Estimates on human resource</a:t>
            </a:r>
            <a:r>
              <a:rPr lang="en-GB" dirty="0"/>
              <a:t>s in loading table are based on average EF salary rates. Real PM usage in PWIE higher (many small RUs with low rates)</a:t>
            </a:r>
          </a:p>
          <a:p>
            <a:pPr marL="285750" indent="-285750">
              <a:buFont typeface="Wingdings" panose="05000000000000000000" pitchFamily="2" charset="2"/>
              <a:buChar char="§"/>
            </a:pPr>
            <a:r>
              <a:rPr lang="en-GB" dirty="0"/>
              <a:t>Machine costs might be significant higher, less days available =&gt; update from RUs needed</a:t>
            </a:r>
          </a:p>
          <a:p>
            <a:pPr marL="285750" indent="-285750">
              <a:buFont typeface="Wingdings" panose="05000000000000000000" pitchFamily="2" charset="2"/>
              <a:buChar char="§"/>
            </a:pPr>
            <a:r>
              <a:rPr lang="en-GB" noProof="0" dirty="0"/>
              <a:t>Call for </a:t>
            </a:r>
            <a:r>
              <a:rPr lang="en-GB" dirty="0"/>
              <a:t>Manning will be required</a:t>
            </a:r>
          </a:p>
        </p:txBody>
      </p:sp>
      <p:sp>
        <p:nvSpPr>
          <p:cNvPr id="19" name="Textfeld 18">
            <a:extLst>
              <a:ext uri="{FF2B5EF4-FFF2-40B4-BE49-F238E27FC236}">
                <a16:creationId xmlns:a16="http://schemas.microsoft.com/office/drawing/2014/main" id="{D0217882-9012-FFFD-17C9-028AD24CCB97}"/>
              </a:ext>
            </a:extLst>
          </p:cNvPr>
          <p:cNvSpPr txBox="1"/>
          <p:nvPr/>
        </p:nvSpPr>
        <p:spPr>
          <a:xfrm>
            <a:off x="6662057" y="941377"/>
            <a:ext cx="5225144" cy="2308324"/>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a:spAutoFit/>
          </a:bodyPr>
          <a:lstStyle/>
          <a:p>
            <a:pPr marL="285750" indent="-285750">
              <a:buFont typeface="Wingdings" panose="05000000000000000000" pitchFamily="2" charset="2"/>
              <a:buChar char="§"/>
            </a:pPr>
            <a:r>
              <a:rPr lang="en-GB" dirty="0"/>
              <a:t>PWIE program for 2026/2027 proposed and PWIE budget trimmed down by 22% from 2025 to the 5-years-average reasonable (with more focus)</a:t>
            </a:r>
          </a:p>
          <a:p>
            <a:pPr marL="285750" indent="-285750">
              <a:buFont typeface="Wingdings" panose="05000000000000000000" pitchFamily="2" charset="2"/>
              <a:buChar char="§"/>
            </a:pPr>
            <a:r>
              <a:rPr lang="en-GB" dirty="0"/>
              <a:t>Further reduction hits critical physics topics and laboratories. Loss of expertise possible.</a:t>
            </a:r>
          </a:p>
          <a:p>
            <a:pPr marL="285750" indent="-285750">
              <a:buFont typeface="Wingdings" panose="05000000000000000000" pitchFamily="2" charset="2"/>
              <a:buChar char="§"/>
            </a:pPr>
            <a:r>
              <a:rPr lang="en-GB" dirty="0"/>
              <a:t>Alternative Ansatz: Keep 2026 high with no additional cuts and reduce 2027 stronger if needed, but FP10 start in 2028  will be SLOW!  </a:t>
            </a:r>
          </a:p>
        </p:txBody>
      </p:sp>
    </p:spTree>
    <p:extLst>
      <p:ext uri="{BB962C8B-B14F-4D97-AF65-F5344CB8AC3E}">
        <p14:creationId xmlns:p14="http://schemas.microsoft.com/office/powerpoint/2010/main" val="846467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C13F6A-F650-AC5D-469C-2F1DDD85989D}"/>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1DC37DC0-5443-9AAC-BD85-C4102E6AFBA3}"/>
              </a:ext>
            </a:extLst>
          </p:cNvPr>
          <p:cNvSpPr>
            <a:spLocks noGrp="1"/>
          </p:cNvSpPr>
          <p:nvPr>
            <p:ph idx="1"/>
          </p:nvPr>
        </p:nvSpPr>
        <p:spPr/>
        <p:txBody>
          <a:bodyPr/>
          <a:lstStyle/>
          <a:p>
            <a:endParaRPr lang="de-DE"/>
          </a:p>
        </p:txBody>
      </p:sp>
      <p:sp>
        <p:nvSpPr>
          <p:cNvPr id="4" name="Foliennummernplatzhalter 3">
            <a:extLst>
              <a:ext uri="{FF2B5EF4-FFF2-40B4-BE49-F238E27FC236}">
                <a16:creationId xmlns:a16="http://schemas.microsoft.com/office/drawing/2014/main" id="{5BB12401-FD45-D34F-1A09-10C8CCDBEC61}"/>
              </a:ext>
            </a:extLst>
          </p:cNvPr>
          <p:cNvSpPr>
            <a:spLocks noGrp="1"/>
          </p:cNvSpPr>
          <p:nvPr>
            <p:ph type="sldNum" sz="quarter" idx="12"/>
          </p:nvPr>
        </p:nvSpPr>
        <p:spPr/>
        <p:txBody>
          <a:bodyPr/>
          <a:lstStyle/>
          <a:p>
            <a:fld id="{6A6D9FA1-99C7-4910-8E32-B85D378B0060}" type="slidenum">
              <a:rPr lang="en-GB" smtClean="0">
                <a:solidFill>
                  <a:prstClr val="white"/>
                </a:solidFill>
              </a:rPr>
              <a:pPr/>
              <a:t>14</a:t>
            </a:fld>
            <a:endParaRPr lang="en-GB" dirty="0">
              <a:solidFill>
                <a:prstClr val="white"/>
              </a:solidFill>
            </a:endParaRPr>
          </a:p>
        </p:txBody>
      </p:sp>
      <p:sp>
        <p:nvSpPr>
          <p:cNvPr id="5" name="Fußzeilenplatzhalter 4">
            <a:extLst>
              <a:ext uri="{FF2B5EF4-FFF2-40B4-BE49-F238E27FC236}">
                <a16:creationId xmlns:a16="http://schemas.microsoft.com/office/drawing/2014/main" id="{479A146D-6B5B-973D-5867-8607B575A3F8}"/>
              </a:ext>
            </a:extLst>
          </p:cNvPr>
          <p:cNvSpPr>
            <a:spLocks noGrp="1"/>
          </p:cNvSpPr>
          <p:nvPr>
            <p:ph type="ftr" sz="quarter" idx="11"/>
          </p:nvPr>
        </p:nvSpPr>
        <p:spPr/>
        <p:txBody>
          <a:bodyPr/>
          <a:lstStyle/>
          <a:p>
            <a:r>
              <a:rPr lang="en-GB">
                <a:solidFill>
                  <a:prstClr val="white"/>
                </a:solidFill>
              </a:rPr>
              <a:t>Sebastijan Brezinsek| AWP 2025 Planning Meeting |Garching | October 2024</a:t>
            </a:r>
            <a:endParaRPr lang="en-GB" dirty="0">
              <a:solidFill>
                <a:prstClr val="white"/>
              </a:solidFill>
            </a:endParaRPr>
          </a:p>
        </p:txBody>
      </p:sp>
    </p:spTree>
    <p:extLst>
      <p:ext uri="{BB962C8B-B14F-4D97-AF65-F5344CB8AC3E}">
        <p14:creationId xmlns:p14="http://schemas.microsoft.com/office/powerpoint/2010/main" val="2087944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0946022-C12F-AF69-6F49-9BFBF6228443}"/>
              </a:ext>
            </a:extLst>
          </p:cNvPr>
          <p:cNvSpPr>
            <a:spLocks noGrp="1"/>
          </p:cNvSpPr>
          <p:nvPr>
            <p:ph type="title"/>
          </p:nvPr>
        </p:nvSpPr>
        <p:spPr>
          <a:xfrm>
            <a:off x="983432" y="192515"/>
            <a:ext cx="9451776" cy="457200"/>
          </a:xfrm>
        </p:spPr>
        <p:txBody>
          <a:bodyPr/>
          <a:lstStyle/>
          <a:p>
            <a:r>
              <a:rPr lang="en-US" dirty="0"/>
              <a:t>AWP 2025 – Main objectives transferred into Tasks</a:t>
            </a:r>
            <a:endParaRPr lang="en-GB" dirty="0"/>
          </a:p>
        </p:txBody>
      </p:sp>
      <p:sp>
        <p:nvSpPr>
          <p:cNvPr id="7" name="Content Placeholder 2">
            <a:extLst>
              <a:ext uri="{FF2B5EF4-FFF2-40B4-BE49-F238E27FC236}">
                <a16:creationId xmlns:a16="http://schemas.microsoft.com/office/drawing/2014/main" id="{621686D0-50D1-29AC-57FC-302D37CDDC60}"/>
              </a:ext>
            </a:extLst>
          </p:cNvPr>
          <p:cNvSpPr>
            <a:spLocks noGrp="1"/>
          </p:cNvSpPr>
          <p:nvPr>
            <p:ph idx="1"/>
          </p:nvPr>
        </p:nvSpPr>
        <p:spPr>
          <a:xfrm>
            <a:off x="245097" y="752475"/>
            <a:ext cx="12337428" cy="5803295"/>
          </a:xfrm>
        </p:spPr>
        <p:txBody>
          <a:bodyPr>
            <a:normAutofit/>
          </a:bodyPr>
          <a:lstStyle/>
          <a:p>
            <a:pPr>
              <a:buFont typeface="Wingdings" panose="05000000000000000000" pitchFamily="2" charset="2"/>
              <a:buChar char="§"/>
            </a:pPr>
            <a:r>
              <a:rPr lang="en-GB" sz="2000" b="1" dirty="0"/>
              <a:t>Supporting ITER re-baselining and addressing critical question in experiments / modelling: </a:t>
            </a:r>
          </a:p>
          <a:p>
            <a:pPr lvl="1">
              <a:buFont typeface="Wingdings" panose="05000000000000000000" pitchFamily="2" charset="2"/>
              <a:buChar char="§"/>
            </a:pPr>
            <a:r>
              <a:rPr lang="en-GB" dirty="0"/>
              <a:t>Simulation of first wall W erosion, W deposition, and W screening in limited and diverted plasmas</a:t>
            </a:r>
          </a:p>
          <a:p>
            <a:pPr lvl="1">
              <a:buFont typeface="Wingdings" panose="05000000000000000000" pitchFamily="2" charset="2"/>
              <a:buChar char="§"/>
            </a:pPr>
            <a:r>
              <a:rPr lang="en-GB" dirty="0"/>
              <a:t>Boronization and B layers: homogeneity, B layer properties, lifetime, and impact of B on wall conditions</a:t>
            </a:r>
          </a:p>
          <a:p>
            <a:pPr lvl="1">
              <a:buFont typeface="Wingdings" panose="05000000000000000000" pitchFamily="2" charset="2"/>
              <a:buChar char="§"/>
            </a:pPr>
            <a:r>
              <a:rPr lang="en-GB" dirty="0"/>
              <a:t>T retention (scaling law), T removal techniques (ICWC, ECWC), T quantification (laser-techniques), </a:t>
            </a:r>
          </a:p>
          <a:p>
            <a:pPr marL="342900" lvl="1" indent="0">
              <a:buNone/>
            </a:pPr>
            <a:r>
              <a:rPr lang="en-GB" dirty="0"/>
              <a:t>    active removal of B layer by erosion, dust formation, dust properties, and dust removal (incl. TOMAS and other facilities)</a:t>
            </a:r>
          </a:p>
          <a:p>
            <a:pPr lvl="1">
              <a:buFont typeface="Wingdings" panose="05000000000000000000" pitchFamily="2" charset="2"/>
              <a:buChar char="§"/>
            </a:pPr>
            <a:r>
              <a:rPr lang="en-GB" dirty="0"/>
              <a:t>Advanced modelling of B physical and chemical erosion process as input for PWIE models (MD simulations)</a:t>
            </a:r>
          </a:p>
          <a:p>
            <a:pPr lvl="1">
              <a:buFont typeface="Wingdings" panose="05000000000000000000" pitchFamily="2" charset="2"/>
              <a:buChar char="§"/>
            </a:pPr>
            <a:r>
              <a:rPr lang="en-GB" dirty="0"/>
              <a:t>Qualification of ITER TFW design solutions in HHF and plasma devices (inertially cooled PFCs) </a:t>
            </a:r>
          </a:p>
          <a:p>
            <a:pPr lvl="1">
              <a:buFont typeface="Wingdings" panose="05000000000000000000" pitchFamily="2" charset="2"/>
              <a:buChar char="§"/>
            </a:pPr>
            <a:r>
              <a:rPr lang="en-GB" dirty="0"/>
              <a:t>W PFCs damage predictions under VDE and RE impact in ITER (JET benchmark) </a:t>
            </a:r>
          </a:p>
          <a:p>
            <a:pPr lvl="1">
              <a:buFont typeface="Wingdings" panose="05000000000000000000" pitchFamily="2" charset="2"/>
              <a:buChar char="§"/>
            </a:pPr>
            <a:r>
              <a:rPr lang="en-GB" dirty="0"/>
              <a:t>Supporting ITER first mirror performance in the presence of boron (boronization / boronization + plasma)</a:t>
            </a:r>
          </a:p>
        </p:txBody>
      </p:sp>
      <p:sp>
        <p:nvSpPr>
          <p:cNvPr id="12" name="Slide Number Placeholder 4">
            <a:extLst>
              <a:ext uri="{FF2B5EF4-FFF2-40B4-BE49-F238E27FC236}">
                <a16:creationId xmlns:a16="http://schemas.microsoft.com/office/drawing/2014/main" id="{9A65AD26-43B1-822F-B213-6CEA1ED6CC5F}"/>
              </a:ext>
            </a:extLst>
          </p:cNvPr>
          <p:cNvSpPr>
            <a:spLocks noGrp="1"/>
          </p:cNvSpPr>
          <p:nvPr>
            <p:ph type="sldNum" sz="quarter" idx="12"/>
          </p:nvPr>
        </p:nvSpPr>
        <p:spPr>
          <a:xfrm>
            <a:off x="0" y="6590037"/>
            <a:ext cx="720080" cy="199174"/>
          </a:xfrm>
        </p:spPr>
        <p:txBody>
          <a:bodyPr/>
          <a:lstStyle/>
          <a:p>
            <a:fld id="{6A6D9FA1-99C7-4910-8E32-B85D378B0060}" type="slidenum">
              <a:rPr lang="en-GB" smtClean="0">
                <a:solidFill>
                  <a:prstClr val="white"/>
                </a:solidFill>
              </a:rPr>
              <a:pPr/>
              <a:t>15</a:t>
            </a:fld>
            <a:endParaRPr lang="en-GB" dirty="0">
              <a:solidFill>
                <a:prstClr val="white"/>
              </a:solidFill>
            </a:endParaRPr>
          </a:p>
        </p:txBody>
      </p:sp>
      <p:sp>
        <p:nvSpPr>
          <p:cNvPr id="3" name="Textfeld 2">
            <a:extLst>
              <a:ext uri="{FF2B5EF4-FFF2-40B4-BE49-F238E27FC236}">
                <a16:creationId xmlns:a16="http://schemas.microsoft.com/office/drawing/2014/main" id="{2FB38412-8E77-3DF7-5639-778ADDC22F30}"/>
              </a:ext>
            </a:extLst>
          </p:cNvPr>
          <p:cNvSpPr txBox="1"/>
          <p:nvPr/>
        </p:nvSpPr>
        <p:spPr>
          <a:xfrm>
            <a:off x="8224108" y="3836601"/>
            <a:ext cx="3869308" cy="646331"/>
          </a:xfrm>
          <a:prstGeom prst="rect">
            <a:avLst/>
          </a:prstGeom>
          <a:noFill/>
        </p:spPr>
        <p:txBody>
          <a:bodyPr wrap="square" rtlCol="0">
            <a:spAutoFit/>
          </a:bodyPr>
          <a:lstStyle/>
          <a:p>
            <a:pPr algn="l"/>
            <a:r>
              <a:rPr lang="de-DE" b="1" dirty="0" err="1">
                <a:solidFill>
                  <a:srgbClr val="FF0000"/>
                </a:solidFill>
              </a:rPr>
              <a:t>Linked</a:t>
            </a:r>
            <a:r>
              <a:rPr lang="de-DE" b="1" dirty="0">
                <a:solidFill>
                  <a:srgbClr val="FF0000"/>
                </a:solidFill>
              </a:rPr>
              <a:t> to ITPA </a:t>
            </a:r>
            <a:r>
              <a:rPr lang="de-DE" b="1" dirty="0" err="1">
                <a:solidFill>
                  <a:srgbClr val="FF0000"/>
                </a:solidFill>
              </a:rPr>
              <a:t>activities</a:t>
            </a:r>
            <a:r>
              <a:rPr lang="de-DE" b="1" dirty="0">
                <a:solidFill>
                  <a:srgbClr val="FF0000"/>
                </a:solidFill>
              </a:rPr>
              <a:t> and </a:t>
            </a:r>
          </a:p>
          <a:p>
            <a:pPr algn="l"/>
            <a:r>
              <a:rPr lang="de-DE" b="1" dirty="0" err="1">
                <a:solidFill>
                  <a:srgbClr val="FF0000"/>
                </a:solidFill>
              </a:rPr>
              <a:t>needs</a:t>
            </a:r>
            <a:r>
              <a:rPr lang="de-DE" b="1" dirty="0">
                <a:solidFill>
                  <a:srgbClr val="FF0000"/>
                </a:solidFill>
              </a:rPr>
              <a:t> </a:t>
            </a:r>
            <a:r>
              <a:rPr lang="de-DE" b="1" dirty="0" err="1">
                <a:solidFill>
                  <a:srgbClr val="FF0000"/>
                </a:solidFill>
              </a:rPr>
              <a:t>defined</a:t>
            </a:r>
            <a:r>
              <a:rPr lang="de-DE" b="1" dirty="0">
                <a:solidFill>
                  <a:srgbClr val="FF0000"/>
                </a:solidFill>
              </a:rPr>
              <a:t> in ITER </a:t>
            </a:r>
            <a:r>
              <a:rPr lang="de-DE" b="1" dirty="0" err="1">
                <a:solidFill>
                  <a:srgbClr val="FF0000"/>
                </a:solidFill>
              </a:rPr>
              <a:t>research</a:t>
            </a:r>
            <a:r>
              <a:rPr lang="de-DE" b="1" dirty="0">
                <a:solidFill>
                  <a:srgbClr val="FF0000"/>
                </a:solidFill>
              </a:rPr>
              <a:t> plan</a:t>
            </a:r>
          </a:p>
        </p:txBody>
      </p:sp>
      <p:sp>
        <p:nvSpPr>
          <p:cNvPr id="2" name="Fußzeilenplatzhalter 4">
            <a:extLst>
              <a:ext uri="{FF2B5EF4-FFF2-40B4-BE49-F238E27FC236}">
                <a16:creationId xmlns:a16="http://schemas.microsoft.com/office/drawing/2014/main" id="{1B6CE2F7-0BFA-3056-0B55-7390BB75BD81}"/>
              </a:ext>
            </a:extLst>
          </p:cNvPr>
          <p:cNvSpPr>
            <a:spLocks noGrp="1"/>
          </p:cNvSpPr>
          <p:nvPr>
            <p:ph type="ftr" sz="quarter" idx="11"/>
          </p:nvPr>
        </p:nvSpPr>
        <p:spPr>
          <a:xfrm>
            <a:off x="825624" y="6555770"/>
            <a:ext cx="9022464" cy="329614"/>
          </a:xfrm>
        </p:spPr>
        <p:txBody>
          <a:bodyPr/>
          <a:lstStyle/>
          <a:p>
            <a:r>
              <a:rPr lang="en-GB" dirty="0">
                <a:solidFill>
                  <a:prstClr val="white"/>
                </a:solidFill>
              </a:rPr>
              <a:t>Sebastijan Brezinsek| 6</a:t>
            </a:r>
            <a:r>
              <a:rPr lang="en-GB" baseline="30000" dirty="0">
                <a:solidFill>
                  <a:prstClr val="white"/>
                </a:solidFill>
              </a:rPr>
              <a:t>th</a:t>
            </a:r>
            <a:r>
              <a:rPr lang="en-GB" dirty="0">
                <a:solidFill>
                  <a:prstClr val="white"/>
                </a:solidFill>
              </a:rPr>
              <a:t> PB Meeting | </a:t>
            </a:r>
            <a:r>
              <a:rPr lang="en-GB" dirty="0" err="1">
                <a:solidFill>
                  <a:prstClr val="white"/>
                </a:solidFill>
              </a:rPr>
              <a:t>Garching</a:t>
            </a:r>
            <a:r>
              <a:rPr lang="en-GB" dirty="0">
                <a:solidFill>
                  <a:prstClr val="white"/>
                </a:solidFill>
              </a:rPr>
              <a:t> | April 2025</a:t>
            </a:r>
          </a:p>
        </p:txBody>
      </p:sp>
      <p:sp>
        <p:nvSpPr>
          <p:cNvPr id="5" name="Textfeld 4">
            <a:extLst>
              <a:ext uri="{FF2B5EF4-FFF2-40B4-BE49-F238E27FC236}">
                <a16:creationId xmlns:a16="http://schemas.microsoft.com/office/drawing/2014/main" id="{D2F9E6D4-E69E-4316-B269-6D368BAB1209}"/>
              </a:ext>
            </a:extLst>
          </p:cNvPr>
          <p:cNvSpPr txBox="1"/>
          <p:nvPr/>
        </p:nvSpPr>
        <p:spPr>
          <a:xfrm>
            <a:off x="883094" y="5337545"/>
            <a:ext cx="4571380" cy="523220"/>
          </a:xfrm>
          <a:prstGeom prst="rect">
            <a:avLst/>
          </a:prstGeom>
          <a:noFill/>
        </p:spPr>
        <p:txBody>
          <a:bodyPr wrap="none" rtlCol="0">
            <a:spAutoFit/>
          </a:bodyPr>
          <a:lstStyle/>
          <a:p>
            <a:pPr algn="l"/>
            <a:r>
              <a:rPr lang="de-DE" sz="2800" b="1" dirty="0" err="1"/>
              <a:t>Continuation</a:t>
            </a:r>
            <a:r>
              <a:rPr lang="de-DE" sz="2800" b="1" dirty="0"/>
              <a:t> </a:t>
            </a:r>
            <a:r>
              <a:rPr lang="de-DE" sz="2800" b="1" dirty="0" err="1"/>
              <a:t>into</a:t>
            </a:r>
            <a:r>
              <a:rPr lang="de-DE" sz="2800" b="1" dirty="0"/>
              <a:t> 2026-2027!</a:t>
            </a:r>
          </a:p>
        </p:txBody>
      </p:sp>
    </p:spTree>
    <p:extLst>
      <p:ext uri="{BB962C8B-B14F-4D97-AF65-F5344CB8AC3E}">
        <p14:creationId xmlns:p14="http://schemas.microsoft.com/office/powerpoint/2010/main" val="3095195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0946022-C12F-AF69-6F49-9BFBF6228443}"/>
              </a:ext>
            </a:extLst>
          </p:cNvPr>
          <p:cNvSpPr>
            <a:spLocks noGrp="1"/>
          </p:cNvSpPr>
          <p:nvPr>
            <p:ph type="title"/>
          </p:nvPr>
        </p:nvSpPr>
        <p:spPr>
          <a:xfrm>
            <a:off x="983432" y="192515"/>
            <a:ext cx="9451776" cy="457200"/>
          </a:xfrm>
        </p:spPr>
        <p:txBody>
          <a:bodyPr/>
          <a:lstStyle/>
          <a:p>
            <a:r>
              <a:rPr lang="en-US" dirty="0"/>
              <a:t>AWP 2025 – Main objectives transferred into Tasks</a:t>
            </a:r>
            <a:endParaRPr lang="en-GB" dirty="0"/>
          </a:p>
        </p:txBody>
      </p:sp>
      <p:sp>
        <p:nvSpPr>
          <p:cNvPr id="7" name="Content Placeholder 2">
            <a:extLst>
              <a:ext uri="{FF2B5EF4-FFF2-40B4-BE49-F238E27FC236}">
                <a16:creationId xmlns:a16="http://schemas.microsoft.com/office/drawing/2014/main" id="{621686D0-50D1-29AC-57FC-302D37CDDC60}"/>
              </a:ext>
            </a:extLst>
          </p:cNvPr>
          <p:cNvSpPr>
            <a:spLocks noGrp="1"/>
          </p:cNvSpPr>
          <p:nvPr>
            <p:ph idx="1"/>
          </p:nvPr>
        </p:nvSpPr>
        <p:spPr>
          <a:xfrm>
            <a:off x="245097" y="752475"/>
            <a:ext cx="12337428" cy="5803295"/>
          </a:xfrm>
        </p:spPr>
        <p:txBody>
          <a:bodyPr>
            <a:normAutofit/>
          </a:bodyPr>
          <a:lstStyle/>
          <a:p>
            <a:pPr>
              <a:buFont typeface="Wingdings" panose="05000000000000000000" pitchFamily="2" charset="2"/>
              <a:buChar char="§"/>
            </a:pPr>
            <a:r>
              <a:rPr lang="en-GB" sz="2000" dirty="0"/>
              <a:t>Material qualification for DEMO and other facilities with plasma and combined load, damage evolution, limits</a:t>
            </a:r>
          </a:p>
          <a:p>
            <a:pPr>
              <a:buFont typeface="Wingdings" panose="05000000000000000000" pitchFamily="2" charset="2"/>
              <a:buChar char="§"/>
            </a:pPr>
            <a:r>
              <a:rPr lang="en-GB" sz="2000" dirty="0"/>
              <a:t>Support of WEST and ASDEX Upgrade experiments, analysis, and interpretative modelling </a:t>
            </a:r>
          </a:p>
          <a:p>
            <a:pPr marL="0" indent="0">
              <a:buNone/>
            </a:pPr>
            <a:r>
              <a:rPr lang="en-GB" sz="2000" dirty="0"/>
              <a:t>     (PWIE aspects only e.g. migration, 3D aspects, layer formation, stability)</a:t>
            </a:r>
          </a:p>
          <a:p>
            <a:pPr>
              <a:buFont typeface="Wingdings" panose="05000000000000000000" pitchFamily="2" charset="2"/>
              <a:buChar char="§"/>
            </a:pPr>
            <a:r>
              <a:rPr lang="en-GB" sz="2000" dirty="0"/>
              <a:t>Address T-retention by trapping/diffusion/permeation in damaged tungsten</a:t>
            </a:r>
            <a:r>
              <a:rPr lang="en-GB" sz="2000" strike="sngStrike" dirty="0"/>
              <a:t>/EUROFER PFCs  </a:t>
            </a:r>
          </a:p>
          <a:p>
            <a:pPr>
              <a:buFont typeface="Wingdings" panose="05000000000000000000" pitchFamily="2" charset="2"/>
              <a:buChar char="§"/>
            </a:pPr>
            <a:r>
              <a:rPr lang="en-GB" sz="2000" dirty="0"/>
              <a:t>Prompt re-deposition physics of W and properties of re-deposited W (</a:t>
            </a:r>
            <a:r>
              <a:rPr lang="en-GB" sz="2000" dirty="0">
                <a:solidFill>
                  <a:srgbClr val="FF0000"/>
                </a:solidFill>
              </a:rPr>
              <a:t>experiments</a:t>
            </a:r>
            <a:r>
              <a:rPr lang="en-GB" sz="2000" dirty="0"/>
              <a:t> and modelling)</a:t>
            </a:r>
          </a:p>
          <a:p>
            <a:pPr>
              <a:buFont typeface="Wingdings" panose="05000000000000000000" pitchFamily="2" charset="2"/>
              <a:buChar char="§"/>
            </a:pPr>
            <a:r>
              <a:rPr lang="en-GB" sz="2000" dirty="0"/>
              <a:t>Analysis of JET-LIBS data and prepare/start for post-DT tile analysis</a:t>
            </a:r>
          </a:p>
          <a:p>
            <a:pPr>
              <a:buFont typeface="Wingdings" panose="05000000000000000000" pitchFamily="2" charset="2"/>
              <a:buChar char="§"/>
            </a:pPr>
            <a:r>
              <a:rPr lang="en-GB" sz="2000" dirty="0"/>
              <a:t>Support of W7-X PWIE in </a:t>
            </a:r>
            <a:r>
              <a:rPr lang="en-GB" sz="2000" strike="sngStrike" dirty="0"/>
              <a:t>long-pulse operation, wall conditioning, material migration, </a:t>
            </a:r>
            <a:r>
              <a:rPr lang="en-GB" sz="2000" dirty="0"/>
              <a:t>transfer to W </a:t>
            </a:r>
          </a:p>
          <a:p>
            <a:pPr>
              <a:buFont typeface="Wingdings" panose="05000000000000000000" pitchFamily="2" charset="2"/>
              <a:buChar char="§"/>
            </a:pPr>
            <a:r>
              <a:rPr lang="en-GB" sz="2000" dirty="0"/>
              <a:t>Properties of cold, recombining plasmas in view of molecular assisted processes in H,D</a:t>
            </a:r>
          </a:p>
          <a:p>
            <a:pPr>
              <a:buFont typeface="Wingdings" panose="05000000000000000000" pitchFamily="2" charset="2"/>
              <a:buChar char="§"/>
            </a:pPr>
            <a:r>
              <a:rPr lang="en-GB" sz="2000" dirty="0"/>
              <a:t>Development and application of laser-based technologies for in-situ and in-operando studies (W, </a:t>
            </a:r>
            <a:r>
              <a:rPr lang="en-GB" sz="2000" dirty="0">
                <a:solidFill>
                  <a:srgbClr val="FF0000"/>
                </a:solidFill>
              </a:rPr>
              <a:t>steel, </a:t>
            </a:r>
            <a:r>
              <a:rPr lang="en-GB" sz="2000" dirty="0"/>
              <a:t>B)</a:t>
            </a:r>
          </a:p>
          <a:p>
            <a:pPr>
              <a:buFont typeface="Wingdings" panose="05000000000000000000" pitchFamily="2" charset="2"/>
              <a:buChar char="§"/>
            </a:pPr>
            <a:r>
              <a:rPr lang="en-GB" sz="2000" strike="sngStrike" dirty="0"/>
              <a:t>Support of COMPASS-U (and JT-60SA regarding transfer to W by modelling, divertor design, and PFC test) </a:t>
            </a:r>
          </a:p>
        </p:txBody>
      </p:sp>
      <p:sp>
        <p:nvSpPr>
          <p:cNvPr id="12" name="Slide Number Placeholder 4">
            <a:extLst>
              <a:ext uri="{FF2B5EF4-FFF2-40B4-BE49-F238E27FC236}">
                <a16:creationId xmlns:a16="http://schemas.microsoft.com/office/drawing/2014/main" id="{9A65AD26-43B1-822F-B213-6CEA1ED6CC5F}"/>
              </a:ext>
            </a:extLst>
          </p:cNvPr>
          <p:cNvSpPr>
            <a:spLocks noGrp="1"/>
          </p:cNvSpPr>
          <p:nvPr>
            <p:ph type="sldNum" sz="quarter" idx="12"/>
          </p:nvPr>
        </p:nvSpPr>
        <p:spPr>
          <a:xfrm>
            <a:off x="0" y="6590037"/>
            <a:ext cx="720080" cy="199174"/>
          </a:xfrm>
        </p:spPr>
        <p:txBody>
          <a:bodyPr/>
          <a:lstStyle/>
          <a:p>
            <a:fld id="{6A6D9FA1-99C7-4910-8E32-B85D378B0060}" type="slidenum">
              <a:rPr lang="en-GB" smtClean="0">
                <a:solidFill>
                  <a:prstClr val="white"/>
                </a:solidFill>
              </a:rPr>
              <a:pPr/>
              <a:t>16</a:t>
            </a:fld>
            <a:endParaRPr lang="en-GB" dirty="0">
              <a:solidFill>
                <a:prstClr val="white"/>
              </a:solidFill>
            </a:endParaRPr>
          </a:p>
        </p:txBody>
      </p:sp>
      <p:sp>
        <p:nvSpPr>
          <p:cNvPr id="2" name="Fußzeilenplatzhalter 4">
            <a:extLst>
              <a:ext uri="{FF2B5EF4-FFF2-40B4-BE49-F238E27FC236}">
                <a16:creationId xmlns:a16="http://schemas.microsoft.com/office/drawing/2014/main" id="{82C9BFFA-983C-20FA-F7EB-EDAD284A5170}"/>
              </a:ext>
            </a:extLst>
          </p:cNvPr>
          <p:cNvSpPr>
            <a:spLocks noGrp="1"/>
          </p:cNvSpPr>
          <p:nvPr>
            <p:ph type="ftr" sz="quarter" idx="11"/>
          </p:nvPr>
        </p:nvSpPr>
        <p:spPr>
          <a:xfrm>
            <a:off x="825624" y="6555770"/>
            <a:ext cx="9022464" cy="329614"/>
          </a:xfrm>
        </p:spPr>
        <p:txBody>
          <a:bodyPr/>
          <a:lstStyle/>
          <a:p>
            <a:r>
              <a:rPr lang="en-GB" dirty="0">
                <a:solidFill>
                  <a:prstClr val="white"/>
                </a:solidFill>
              </a:rPr>
              <a:t>Sebastijan Brezinsek| 6</a:t>
            </a:r>
            <a:r>
              <a:rPr lang="en-GB" baseline="30000" dirty="0">
                <a:solidFill>
                  <a:prstClr val="white"/>
                </a:solidFill>
              </a:rPr>
              <a:t>th</a:t>
            </a:r>
            <a:r>
              <a:rPr lang="en-GB" dirty="0">
                <a:solidFill>
                  <a:prstClr val="white"/>
                </a:solidFill>
              </a:rPr>
              <a:t> PB Meeting | </a:t>
            </a:r>
            <a:r>
              <a:rPr lang="en-GB" dirty="0" err="1">
                <a:solidFill>
                  <a:prstClr val="white"/>
                </a:solidFill>
              </a:rPr>
              <a:t>Garching</a:t>
            </a:r>
            <a:r>
              <a:rPr lang="en-GB" dirty="0">
                <a:solidFill>
                  <a:prstClr val="white"/>
                </a:solidFill>
              </a:rPr>
              <a:t> | April 2025</a:t>
            </a:r>
          </a:p>
        </p:txBody>
      </p:sp>
      <p:sp>
        <p:nvSpPr>
          <p:cNvPr id="4" name="Textfeld 3">
            <a:extLst>
              <a:ext uri="{FF2B5EF4-FFF2-40B4-BE49-F238E27FC236}">
                <a16:creationId xmlns:a16="http://schemas.microsoft.com/office/drawing/2014/main" id="{3556C32C-627F-BE92-3985-13AE43FBF71A}"/>
              </a:ext>
            </a:extLst>
          </p:cNvPr>
          <p:cNvSpPr txBox="1"/>
          <p:nvPr/>
        </p:nvSpPr>
        <p:spPr>
          <a:xfrm>
            <a:off x="883094" y="5337545"/>
            <a:ext cx="6989477" cy="523220"/>
          </a:xfrm>
          <a:prstGeom prst="rect">
            <a:avLst/>
          </a:prstGeom>
          <a:noFill/>
        </p:spPr>
        <p:txBody>
          <a:bodyPr wrap="none" rtlCol="0">
            <a:spAutoFit/>
          </a:bodyPr>
          <a:lstStyle/>
          <a:p>
            <a:pPr algn="l"/>
            <a:r>
              <a:rPr lang="de-DE" sz="2800" b="1" dirty="0" err="1"/>
              <a:t>Continuation</a:t>
            </a:r>
            <a:r>
              <a:rPr lang="de-DE" sz="2800" b="1" dirty="0"/>
              <a:t> </a:t>
            </a:r>
            <a:r>
              <a:rPr lang="de-DE" sz="2800" b="1" dirty="0" err="1"/>
              <a:t>into</a:t>
            </a:r>
            <a:r>
              <a:rPr lang="de-DE" sz="2800" b="1" dirty="0"/>
              <a:t> 2026-2027 with </a:t>
            </a:r>
            <a:r>
              <a:rPr lang="de-DE" sz="2800" b="1" dirty="0" err="1"/>
              <a:t>reductions</a:t>
            </a:r>
            <a:r>
              <a:rPr lang="de-DE" sz="2800" b="1" dirty="0"/>
              <a:t>!</a:t>
            </a:r>
          </a:p>
        </p:txBody>
      </p:sp>
    </p:spTree>
    <p:extLst>
      <p:ext uri="{BB962C8B-B14F-4D97-AF65-F5344CB8AC3E}">
        <p14:creationId xmlns:p14="http://schemas.microsoft.com/office/powerpoint/2010/main" val="3475623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3B335E-B733-3D96-714B-56E981C24F82}"/>
              </a:ext>
            </a:extLst>
          </p:cNvPr>
          <p:cNvSpPr>
            <a:spLocks noGrp="1"/>
          </p:cNvSpPr>
          <p:nvPr>
            <p:ph type="title"/>
          </p:nvPr>
        </p:nvSpPr>
        <p:spPr>
          <a:xfrm>
            <a:off x="983432" y="192515"/>
            <a:ext cx="10598968" cy="457200"/>
          </a:xfrm>
        </p:spPr>
        <p:txBody>
          <a:bodyPr/>
          <a:lstStyle/>
          <a:p>
            <a:r>
              <a:rPr lang="de-DE" dirty="0"/>
              <a:t>New/</a:t>
            </a:r>
            <a:r>
              <a:rPr lang="de-DE" dirty="0" err="1"/>
              <a:t>updated</a:t>
            </a:r>
            <a:r>
              <a:rPr lang="de-DE" dirty="0"/>
              <a:t> </a:t>
            </a:r>
            <a:r>
              <a:rPr lang="de-DE" dirty="0" err="1"/>
              <a:t>activities</a:t>
            </a:r>
            <a:r>
              <a:rPr lang="de-DE" dirty="0"/>
              <a:t> in 2025: Focus on WEST support</a:t>
            </a:r>
          </a:p>
        </p:txBody>
      </p:sp>
      <p:sp>
        <p:nvSpPr>
          <p:cNvPr id="3" name="Inhaltsplatzhalter 2">
            <a:extLst>
              <a:ext uri="{FF2B5EF4-FFF2-40B4-BE49-F238E27FC236}">
                <a16:creationId xmlns:a16="http://schemas.microsoft.com/office/drawing/2014/main" id="{515ED41B-A296-FFC9-3F85-9A074278F304}"/>
              </a:ext>
            </a:extLst>
          </p:cNvPr>
          <p:cNvSpPr>
            <a:spLocks noGrp="1"/>
          </p:cNvSpPr>
          <p:nvPr>
            <p:ph idx="1"/>
          </p:nvPr>
        </p:nvSpPr>
        <p:spPr>
          <a:xfrm>
            <a:off x="639417" y="840767"/>
            <a:ext cx="11103024" cy="5493357"/>
          </a:xfrm>
        </p:spPr>
        <p:txBody>
          <a:bodyPr>
            <a:normAutofit lnSpcReduction="10000"/>
          </a:bodyPr>
          <a:lstStyle/>
          <a:p>
            <a:pPr>
              <a:buFont typeface="Wingdings" panose="05000000000000000000" pitchFamily="2" charset="2"/>
              <a:buChar char="§"/>
            </a:pPr>
            <a:r>
              <a:rPr lang="en-GB" sz="2800" dirty="0"/>
              <a:t>SP B : Understanding the formation of WEST-like deposits with W</a:t>
            </a:r>
          </a:p>
          <a:p>
            <a:pPr lvl="1">
              <a:buFont typeface="Wingdings" panose="05000000000000000000" pitchFamily="2" charset="2"/>
              <a:buChar char="§"/>
            </a:pPr>
            <a:r>
              <a:rPr lang="en-GB" sz="2000" dirty="0"/>
              <a:t>Final analysis of WEST-like deposits from long-pulse operation: stability and dust conversion factor</a:t>
            </a:r>
          </a:p>
          <a:p>
            <a:pPr lvl="1">
              <a:buFont typeface="Wingdings" panose="05000000000000000000" pitchFamily="2" charset="2"/>
              <a:buChar char="§"/>
            </a:pPr>
            <a:r>
              <a:rPr lang="en-GB" sz="2000" dirty="0"/>
              <a:t>Mimic WEST-like divertor plasma conditions and pulses in MAGNUM-PSI (and PSI-2)</a:t>
            </a:r>
          </a:p>
          <a:p>
            <a:pPr lvl="2">
              <a:buFont typeface="Wingdings" panose="05000000000000000000" pitchFamily="2" charset="2"/>
              <a:buChar char="§"/>
            </a:pPr>
            <a:r>
              <a:rPr lang="en-GB" sz="1800" dirty="0"/>
              <a:t>Thermal cycling of actively cooled W PFCs in NAGNUM-PSI and secondary upstream W source </a:t>
            </a:r>
          </a:p>
          <a:p>
            <a:pPr lvl="2">
              <a:buFont typeface="Wingdings" panose="05000000000000000000" pitchFamily="2" charset="2"/>
              <a:buChar char="§"/>
            </a:pPr>
            <a:r>
              <a:rPr lang="en-GB" sz="1800" dirty="0"/>
              <a:t>Role of surface temperature, thermal stresses, impurities, oxide formation, duty cycle etc. as parameters</a:t>
            </a:r>
          </a:p>
          <a:p>
            <a:pPr lvl="2">
              <a:buFont typeface="Wingdings" panose="05000000000000000000" pitchFamily="2" charset="2"/>
              <a:buChar char="§"/>
            </a:pPr>
            <a:r>
              <a:rPr lang="en-GB" sz="1800" dirty="0"/>
              <a:t>Pre- and post-characterisation and spectroscopy</a:t>
            </a:r>
          </a:p>
          <a:p>
            <a:pPr lvl="1">
              <a:buFont typeface="Wingdings" panose="05000000000000000000" pitchFamily="2" charset="2"/>
              <a:buChar char="§"/>
            </a:pPr>
            <a:r>
              <a:rPr lang="en-GB" sz="2000" dirty="0"/>
              <a:t>ERO simulations for linear plasma experiments (same A&amp;M data for WEST)</a:t>
            </a:r>
          </a:p>
          <a:p>
            <a:pPr lvl="1">
              <a:buFont typeface="Wingdings" panose="05000000000000000000" pitchFamily="2" charset="2"/>
              <a:buChar char="§"/>
            </a:pPr>
            <a:r>
              <a:rPr lang="en-GB" sz="2000" dirty="0"/>
              <a:t>Dust formation and characteristics (tbc with FTD)</a:t>
            </a:r>
          </a:p>
          <a:p>
            <a:pPr>
              <a:buFont typeface="Wingdings" panose="05000000000000000000" pitchFamily="2" charset="2"/>
              <a:buChar char="§"/>
            </a:pPr>
            <a:r>
              <a:rPr lang="en-GB" sz="2600" dirty="0"/>
              <a:t>SP D: Simulation of WEST long-pulse plasmas in full 3D geometry (incl. ripple)</a:t>
            </a:r>
          </a:p>
          <a:p>
            <a:pPr lvl="1">
              <a:buFont typeface="Wingdings" panose="05000000000000000000" pitchFamily="2" charset="2"/>
              <a:buChar char="§"/>
            </a:pPr>
            <a:r>
              <a:rPr lang="en-GB" sz="2000" dirty="0"/>
              <a:t>Plasma boundary simulation with SOLEDGE3X-EIRENE  </a:t>
            </a:r>
          </a:p>
          <a:p>
            <a:pPr lvl="1">
              <a:buFont typeface="Wingdings" panose="05000000000000000000" pitchFamily="2" charset="2"/>
              <a:buChar char="§"/>
            </a:pPr>
            <a:r>
              <a:rPr lang="en-GB" sz="2000" dirty="0"/>
              <a:t>ERO2.0 simulation of WEST long-pulse devices incl. W local redeposition and MB shaping</a:t>
            </a:r>
          </a:p>
          <a:p>
            <a:pPr lvl="1">
              <a:buFont typeface="Wingdings" panose="05000000000000000000" pitchFamily="2" charset="2"/>
              <a:buChar char="§"/>
            </a:pPr>
            <a:r>
              <a:rPr lang="en-GB" sz="2000" dirty="0"/>
              <a:t>Dust simulation</a:t>
            </a:r>
          </a:p>
          <a:p>
            <a:pPr>
              <a:buFont typeface="Wingdings" panose="05000000000000000000" pitchFamily="2" charset="2"/>
              <a:buChar char="§"/>
            </a:pPr>
            <a:r>
              <a:rPr lang="en-GB" sz="2600" dirty="0"/>
              <a:t>SP A: HHF exposure of W MB exposed in WEST</a:t>
            </a:r>
          </a:p>
          <a:p>
            <a:pPr lvl="1">
              <a:buFont typeface="Wingdings" panose="05000000000000000000" pitchFamily="2" charset="2"/>
              <a:buChar char="§"/>
            </a:pPr>
            <a:r>
              <a:rPr lang="en-GB" sz="2000" dirty="0"/>
              <a:t>Damage evolution under e-beam loading</a:t>
            </a:r>
          </a:p>
          <a:p>
            <a:pPr lvl="1">
              <a:buFont typeface="Wingdings" panose="05000000000000000000" pitchFamily="2" charset="2"/>
              <a:buChar char="§"/>
            </a:pPr>
            <a:r>
              <a:rPr lang="en-GB" sz="2000" dirty="0"/>
              <a:t>Deposit stability assessment</a:t>
            </a:r>
          </a:p>
          <a:p>
            <a:pPr lvl="1">
              <a:buFont typeface="Wingdings" panose="05000000000000000000" pitchFamily="2" charset="2"/>
              <a:buChar char="§"/>
            </a:pPr>
            <a:endParaRPr lang="en-GB" sz="2000" dirty="0"/>
          </a:p>
          <a:p>
            <a:pPr lvl="1">
              <a:buFont typeface="Wingdings" panose="05000000000000000000" pitchFamily="2" charset="2"/>
              <a:buChar char="§"/>
            </a:pPr>
            <a:endParaRPr lang="en-GB" sz="2000" dirty="0"/>
          </a:p>
        </p:txBody>
      </p:sp>
      <p:sp>
        <p:nvSpPr>
          <p:cNvPr id="5" name="Foliennummernplatzhalter 4">
            <a:extLst>
              <a:ext uri="{FF2B5EF4-FFF2-40B4-BE49-F238E27FC236}">
                <a16:creationId xmlns:a16="http://schemas.microsoft.com/office/drawing/2014/main" id="{33823313-0920-D62A-3439-772285685CC9}"/>
              </a:ext>
            </a:extLst>
          </p:cNvPr>
          <p:cNvSpPr>
            <a:spLocks noGrp="1"/>
          </p:cNvSpPr>
          <p:nvPr>
            <p:ph type="sldNum" sz="quarter" idx="12"/>
          </p:nvPr>
        </p:nvSpPr>
        <p:spPr/>
        <p:txBody>
          <a:bodyPr/>
          <a:lstStyle/>
          <a:p>
            <a:fld id="{6A6D9FA1-99C7-4910-8E32-B85D378B0060}" type="slidenum">
              <a:rPr lang="en-GB" smtClean="0">
                <a:solidFill>
                  <a:prstClr val="white"/>
                </a:solidFill>
              </a:rPr>
              <a:pPr/>
              <a:t>17</a:t>
            </a:fld>
            <a:endParaRPr lang="en-GB" dirty="0">
              <a:solidFill>
                <a:prstClr val="white"/>
              </a:solidFill>
            </a:endParaRPr>
          </a:p>
        </p:txBody>
      </p:sp>
      <p:sp>
        <p:nvSpPr>
          <p:cNvPr id="6" name="Fußzeilenplatzhalter 4">
            <a:extLst>
              <a:ext uri="{FF2B5EF4-FFF2-40B4-BE49-F238E27FC236}">
                <a16:creationId xmlns:a16="http://schemas.microsoft.com/office/drawing/2014/main" id="{B38F0A86-9C06-32DF-CE60-5CA9CC87F51B}"/>
              </a:ext>
            </a:extLst>
          </p:cNvPr>
          <p:cNvSpPr>
            <a:spLocks noGrp="1"/>
          </p:cNvSpPr>
          <p:nvPr>
            <p:ph type="ftr" sz="quarter" idx="11"/>
          </p:nvPr>
        </p:nvSpPr>
        <p:spPr>
          <a:xfrm>
            <a:off x="825624" y="6555770"/>
            <a:ext cx="9022464" cy="329614"/>
          </a:xfrm>
        </p:spPr>
        <p:txBody>
          <a:bodyPr/>
          <a:lstStyle/>
          <a:p>
            <a:r>
              <a:rPr lang="en-GB" dirty="0">
                <a:solidFill>
                  <a:prstClr val="white"/>
                </a:solidFill>
              </a:rPr>
              <a:t>Sebastijan Brezinsek| 6</a:t>
            </a:r>
            <a:r>
              <a:rPr lang="en-GB" baseline="30000" dirty="0">
                <a:solidFill>
                  <a:prstClr val="white"/>
                </a:solidFill>
              </a:rPr>
              <a:t>th</a:t>
            </a:r>
            <a:r>
              <a:rPr lang="en-GB" dirty="0">
                <a:solidFill>
                  <a:prstClr val="white"/>
                </a:solidFill>
              </a:rPr>
              <a:t> PB Meeting |</a:t>
            </a:r>
            <a:r>
              <a:rPr lang="en-GB" dirty="0" err="1">
                <a:solidFill>
                  <a:prstClr val="white"/>
                </a:solidFill>
              </a:rPr>
              <a:t>Garching</a:t>
            </a:r>
            <a:r>
              <a:rPr lang="en-GB" dirty="0">
                <a:solidFill>
                  <a:prstClr val="white"/>
                </a:solidFill>
              </a:rPr>
              <a:t> | April 2025</a:t>
            </a:r>
          </a:p>
        </p:txBody>
      </p:sp>
    </p:spTree>
    <p:extLst>
      <p:ext uri="{BB962C8B-B14F-4D97-AF65-F5344CB8AC3E}">
        <p14:creationId xmlns:p14="http://schemas.microsoft.com/office/powerpoint/2010/main" val="3790333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3B335E-B733-3D96-714B-56E981C24F82}"/>
              </a:ext>
            </a:extLst>
          </p:cNvPr>
          <p:cNvSpPr>
            <a:spLocks noGrp="1"/>
          </p:cNvSpPr>
          <p:nvPr>
            <p:ph type="title"/>
          </p:nvPr>
        </p:nvSpPr>
        <p:spPr/>
        <p:txBody>
          <a:bodyPr/>
          <a:lstStyle/>
          <a:p>
            <a:r>
              <a:rPr lang="de-DE" dirty="0"/>
              <a:t>New/</a:t>
            </a:r>
            <a:r>
              <a:rPr lang="de-DE" dirty="0" err="1"/>
              <a:t>updated</a:t>
            </a:r>
            <a:r>
              <a:rPr lang="de-DE" dirty="0"/>
              <a:t> </a:t>
            </a:r>
            <a:r>
              <a:rPr lang="de-DE" dirty="0" err="1"/>
              <a:t>activities</a:t>
            </a:r>
            <a:r>
              <a:rPr lang="de-DE" dirty="0"/>
              <a:t> in 2025: Focus on </a:t>
            </a:r>
            <a:r>
              <a:rPr lang="de-DE" dirty="0" err="1"/>
              <a:t>first</a:t>
            </a:r>
            <a:r>
              <a:rPr lang="de-DE" dirty="0"/>
              <a:t> wall W </a:t>
            </a:r>
            <a:r>
              <a:rPr lang="de-DE" dirty="0" err="1"/>
              <a:t>erosion</a:t>
            </a:r>
            <a:endParaRPr lang="de-DE" dirty="0"/>
          </a:p>
        </p:txBody>
      </p:sp>
      <p:sp>
        <p:nvSpPr>
          <p:cNvPr id="3" name="Inhaltsplatzhalter 2">
            <a:extLst>
              <a:ext uri="{FF2B5EF4-FFF2-40B4-BE49-F238E27FC236}">
                <a16:creationId xmlns:a16="http://schemas.microsoft.com/office/drawing/2014/main" id="{515ED41B-A296-FFC9-3F85-9A074278F304}"/>
              </a:ext>
            </a:extLst>
          </p:cNvPr>
          <p:cNvSpPr>
            <a:spLocks noGrp="1"/>
          </p:cNvSpPr>
          <p:nvPr>
            <p:ph idx="1"/>
          </p:nvPr>
        </p:nvSpPr>
        <p:spPr>
          <a:xfrm>
            <a:off x="639417" y="840768"/>
            <a:ext cx="11103024" cy="5293332"/>
          </a:xfrm>
        </p:spPr>
        <p:txBody>
          <a:bodyPr>
            <a:normAutofit/>
          </a:bodyPr>
          <a:lstStyle/>
          <a:p>
            <a:pPr>
              <a:buFont typeface="Wingdings" panose="05000000000000000000" pitchFamily="2" charset="2"/>
              <a:buChar char="§"/>
            </a:pPr>
            <a:r>
              <a:rPr lang="en-GB" sz="2800" dirty="0"/>
              <a:t>SP D : Simulation of fluxes to the first wall and W sputtering</a:t>
            </a:r>
          </a:p>
          <a:p>
            <a:pPr lvl="1">
              <a:buFont typeface="Wingdings" panose="05000000000000000000" pitchFamily="2" charset="2"/>
              <a:buChar char="§"/>
            </a:pPr>
            <a:r>
              <a:rPr lang="en-GB" sz="2000" dirty="0"/>
              <a:t>CXN and ion flux composition in simulations for COMPASS-U, AUG, (JET), ITER and DEMO </a:t>
            </a:r>
          </a:p>
          <a:p>
            <a:pPr marL="342900" lvl="1" indent="0">
              <a:buNone/>
            </a:pPr>
            <a:r>
              <a:rPr lang="en-GB" sz="2000" dirty="0"/>
              <a:t>   SOLPS-ITER H-mode plasma simulations (ELM-averaged)</a:t>
            </a:r>
          </a:p>
          <a:p>
            <a:pPr lvl="1">
              <a:buFont typeface="Wingdings" panose="05000000000000000000" pitchFamily="2" charset="2"/>
              <a:buChar char="§"/>
            </a:pPr>
            <a:r>
              <a:rPr lang="en-GB" sz="2000" dirty="0"/>
              <a:t>Poloidal distribution of CXN with energy and angular distribution (universal EIRENE solution)</a:t>
            </a:r>
          </a:p>
          <a:p>
            <a:pPr lvl="1">
              <a:buFont typeface="Wingdings" panose="05000000000000000000" pitchFamily="2" charset="2"/>
              <a:buChar char="§"/>
            </a:pPr>
            <a:r>
              <a:rPr lang="en-GB" sz="2000" dirty="0"/>
              <a:t>Role of inner and outer wall W source variation with change of CXN, D+, impurity ionisation level </a:t>
            </a:r>
          </a:p>
          <a:p>
            <a:pPr lvl="1">
              <a:buFont typeface="Wingdings" panose="05000000000000000000" pitchFamily="2" charset="2"/>
              <a:buChar char="§"/>
            </a:pPr>
            <a:r>
              <a:rPr lang="en-GB" sz="2000" dirty="0"/>
              <a:t>ERO2.0 simulations / WallDYN-3D simulations for AUG, JET, ITER</a:t>
            </a:r>
          </a:p>
          <a:p>
            <a:pPr lvl="1">
              <a:buFont typeface="Wingdings" panose="05000000000000000000" pitchFamily="2" charset="2"/>
              <a:buChar char="§"/>
            </a:pPr>
            <a:r>
              <a:rPr lang="en-GB" sz="2000" dirty="0"/>
              <a:t>Comparison of cases with extended grid to the wall and normal grid to assed far-SOL profiles</a:t>
            </a:r>
          </a:p>
          <a:p>
            <a:pPr>
              <a:buFont typeface="Wingdings" panose="05000000000000000000" pitchFamily="2" charset="2"/>
              <a:buChar char="§"/>
            </a:pPr>
            <a:r>
              <a:rPr lang="en-GB" sz="2600" dirty="0"/>
              <a:t>SP B: Gross and net W erosion at the first wall (manipulators) jointly with WPTE</a:t>
            </a:r>
          </a:p>
          <a:p>
            <a:pPr lvl="1">
              <a:buFont typeface="Wingdings" panose="05000000000000000000" pitchFamily="2" charset="2"/>
              <a:buChar char="§"/>
            </a:pPr>
            <a:r>
              <a:rPr lang="en-GB" sz="2000" dirty="0"/>
              <a:t>Experiments with wall clearance variation and light impurity seeding </a:t>
            </a:r>
          </a:p>
          <a:p>
            <a:pPr lvl="1">
              <a:buFont typeface="Wingdings" panose="05000000000000000000" pitchFamily="2" charset="2"/>
              <a:buChar char="§"/>
            </a:pPr>
            <a:r>
              <a:rPr lang="en-GB" sz="2000" dirty="0"/>
              <a:t>Pre- and post characterisation of materials with different sputtering threshold and FIB cuts</a:t>
            </a:r>
          </a:p>
          <a:p>
            <a:pPr lvl="1">
              <a:buFont typeface="Wingdings" panose="05000000000000000000" pitchFamily="2" charset="2"/>
              <a:buChar char="§"/>
            </a:pPr>
            <a:r>
              <a:rPr lang="en-GB" sz="2000" dirty="0"/>
              <a:t>Comparison with PSI-2 plasma experiments</a:t>
            </a:r>
            <a:endParaRPr lang="en-GB" sz="2600" dirty="0"/>
          </a:p>
          <a:p>
            <a:pPr>
              <a:buFont typeface="Wingdings" panose="05000000000000000000" pitchFamily="2" charset="2"/>
              <a:buChar char="§"/>
            </a:pPr>
            <a:r>
              <a:rPr lang="en-GB" dirty="0"/>
              <a:t>WPTE/PWIE Proposal of dedicated W (and B) migration experiment in AUG approved</a:t>
            </a:r>
          </a:p>
          <a:p>
            <a:pPr marL="0" indent="0">
              <a:buNone/>
            </a:pPr>
            <a:endParaRPr lang="en-GB" sz="2000" dirty="0"/>
          </a:p>
          <a:p>
            <a:pPr lvl="1">
              <a:buFont typeface="Wingdings" panose="05000000000000000000" pitchFamily="2" charset="2"/>
              <a:buChar char="§"/>
            </a:pPr>
            <a:endParaRPr lang="en-GB" sz="2000" dirty="0"/>
          </a:p>
          <a:p>
            <a:pPr lvl="1">
              <a:buFont typeface="Wingdings" panose="05000000000000000000" pitchFamily="2" charset="2"/>
              <a:buChar char="§"/>
            </a:pPr>
            <a:endParaRPr lang="en-GB" sz="2000" dirty="0"/>
          </a:p>
        </p:txBody>
      </p:sp>
      <p:sp>
        <p:nvSpPr>
          <p:cNvPr id="5" name="Foliennummernplatzhalter 4">
            <a:extLst>
              <a:ext uri="{FF2B5EF4-FFF2-40B4-BE49-F238E27FC236}">
                <a16:creationId xmlns:a16="http://schemas.microsoft.com/office/drawing/2014/main" id="{33823313-0920-D62A-3439-772285685CC9}"/>
              </a:ext>
            </a:extLst>
          </p:cNvPr>
          <p:cNvSpPr>
            <a:spLocks noGrp="1"/>
          </p:cNvSpPr>
          <p:nvPr>
            <p:ph type="sldNum" sz="quarter" idx="12"/>
          </p:nvPr>
        </p:nvSpPr>
        <p:spPr/>
        <p:txBody>
          <a:bodyPr/>
          <a:lstStyle/>
          <a:p>
            <a:fld id="{6A6D9FA1-99C7-4910-8E32-B85D378B0060}" type="slidenum">
              <a:rPr lang="en-GB" smtClean="0">
                <a:solidFill>
                  <a:prstClr val="white"/>
                </a:solidFill>
              </a:rPr>
              <a:pPr/>
              <a:t>18</a:t>
            </a:fld>
            <a:endParaRPr lang="en-GB" dirty="0">
              <a:solidFill>
                <a:prstClr val="white"/>
              </a:solidFill>
            </a:endParaRPr>
          </a:p>
        </p:txBody>
      </p:sp>
      <p:sp>
        <p:nvSpPr>
          <p:cNvPr id="6" name="Fußzeilenplatzhalter 4">
            <a:extLst>
              <a:ext uri="{FF2B5EF4-FFF2-40B4-BE49-F238E27FC236}">
                <a16:creationId xmlns:a16="http://schemas.microsoft.com/office/drawing/2014/main" id="{3A756B43-738D-BD43-BA07-DCB033E8A522}"/>
              </a:ext>
            </a:extLst>
          </p:cNvPr>
          <p:cNvSpPr>
            <a:spLocks noGrp="1"/>
          </p:cNvSpPr>
          <p:nvPr>
            <p:ph type="ftr" sz="quarter" idx="11"/>
          </p:nvPr>
        </p:nvSpPr>
        <p:spPr>
          <a:xfrm>
            <a:off x="825624" y="6555770"/>
            <a:ext cx="9022464" cy="329614"/>
          </a:xfrm>
        </p:spPr>
        <p:txBody>
          <a:bodyPr/>
          <a:lstStyle/>
          <a:p>
            <a:r>
              <a:rPr lang="en-GB" dirty="0">
                <a:solidFill>
                  <a:prstClr val="white"/>
                </a:solidFill>
              </a:rPr>
              <a:t>Sebastijan Brezinsek| 6</a:t>
            </a:r>
            <a:r>
              <a:rPr lang="en-GB" baseline="30000" dirty="0">
                <a:solidFill>
                  <a:prstClr val="white"/>
                </a:solidFill>
              </a:rPr>
              <a:t>th</a:t>
            </a:r>
            <a:r>
              <a:rPr lang="en-GB" dirty="0">
                <a:solidFill>
                  <a:prstClr val="white"/>
                </a:solidFill>
              </a:rPr>
              <a:t> PB Meeting |</a:t>
            </a:r>
            <a:r>
              <a:rPr lang="en-GB" dirty="0" err="1">
                <a:solidFill>
                  <a:prstClr val="white"/>
                </a:solidFill>
              </a:rPr>
              <a:t>Garching</a:t>
            </a:r>
            <a:r>
              <a:rPr lang="en-GB" dirty="0">
                <a:solidFill>
                  <a:prstClr val="white"/>
                </a:solidFill>
              </a:rPr>
              <a:t> | April 2025</a:t>
            </a:r>
          </a:p>
        </p:txBody>
      </p:sp>
    </p:spTree>
    <p:extLst>
      <p:ext uri="{BB962C8B-B14F-4D97-AF65-F5344CB8AC3E}">
        <p14:creationId xmlns:p14="http://schemas.microsoft.com/office/powerpoint/2010/main" val="665182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3B335E-B733-3D96-714B-56E981C24F82}"/>
              </a:ext>
            </a:extLst>
          </p:cNvPr>
          <p:cNvSpPr>
            <a:spLocks noGrp="1"/>
          </p:cNvSpPr>
          <p:nvPr>
            <p:ph type="title"/>
          </p:nvPr>
        </p:nvSpPr>
        <p:spPr>
          <a:xfrm>
            <a:off x="983431" y="192515"/>
            <a:ext cx="10856143" cy="457200"/>
          </a:xfrm>
        </p:spPr>
        <p:txBody>
          <a:bodyPr/>
          <a:lstStyle/>
          <a:p>
            <a:r>
              <a:rPr lang="de-DE" dirty="0"/>
              <a:t>New/</a:t>
            </a:r>
            <a:r>
              <a:rPr lang="de-DE" dirty="0" err="1"/>
              <a:t>updated</a:t>
            </a:r>
            <a:r>
              <a:rPr lang="de-DE" dirty="0"/>
              <a:t> </a:t>
            </a:r>
            <a:r>
              <a:rPr lang="de-DE" dirty="0" err="1"/>
              <a:t>activities</a:t>
            </a:r>
            <a:r>
              <a:rPr lang="de-DE" dirty="0"/>
              <a:t> in 2025: Focus on </a:t>
            </a:r>
            <a:r>
              <a:rPr lang="de-DE" dirty="0" err="1"/>
              <a:t>boronisation</a:t>
            </a:r>
            <a:r>
              <a:rPr lang="de-DE" dirty="0"/>
              <a:t> and </a:t>
            </a:r>
            <a:r>
              <a:rPr lang="de-DE" dirty="0" err="1"/>
              <a:t>retention</a:t>
            </a:r>
            <a:endParaRPr lang="de-DE" dirty="0"/>
          </a:p>
        </p:txBody>
      </p:sp>
      <p:sp>
        <p:nvSpPr>
          <p:cNvPr id="3" name="Inhaltsplatzhalter 2">
            <a:extLst>
              <a:ext uri="{FF2B5EF4-FFF2-40B4-BE49-F238E27FC236}">
                <a16:creationId xmlns:a16="http://schemas.microsoft.com/office/drawing/2014/main" id="{515ED41B-A296-FFC9-3F85-9A074278F304}"/>
              </a:ext>
            </a:extLst>
          </p:cNvPr>
          <p:cNvSpPr>
            <a:spLocks noGrp="1"/>
          </p:cNvSpPr>
          <p:nvPr>
            <p:ph idx="1"/>
          </p:nvPr>
        </p:nvSpPr>
        <p:spPr>
          <a:xfrm>
            <a:off x="119270" y="1003852"/>
            <a:ext cx="11448953" cy="5297557"/>
          </a:xfrm>
        </p:spPr>
        <p:txBody>
          <a:bodyPr>
            <a:normAutofit/>
          </a:bodyPr>
          <a:lstStyle/>
          <a:p>
            <a:pPr marL="285750" indent="-285750">
              <a:lnSpc>
                <a:spcPct val="95000"/>
              </a:lnSpc>
              <a:buFont typeface="Wingdings" panose="05000000000000000000" pitchFamily="2" charset="2"/>
              <a:buChar char="§"/>
            </a:pPr>
            <a:r>
              <a:rPr lang="de-DE" sz="3100" dirty="0"/>
              <a:t>SP C+ SP F : B </a:t>
            </a:r>
            <a:r>
              <a:rPr lang="de-DE" sz="3100" dirty="0" err="1"/>
              <a:t>layer</a:t>
            </a:r>
            <a:r>
              <a:rPr lang="de-DE" sz="3100" dirty="0"/>
              <a:t> </a:t>
            </a:r>
            <a:r>
              <a:rPr lang="en-GB" sz="3100" dirty="0"/>
              <a:t>database</a:t>
            </a:r>
          </a:p>
          <a:p>
            <a:pPr marL="585788" lvl="1" indent="-285750">
              <a:spcBef>
                <a:spcPts val="480"/>
              </a:spcBef>
              <a:buFont typeface="Wingdings" panose="05000000000000000000" pitchFamily="2" charset="2"/>
              <a:buChar char="§"/>
            </a:pPr>
            <a:r>
              <a:rPr lang="en-GB" sz="2000" dirty="0"/>
              <a:t>Development artificial B layers for physics studies and comparison with tokamak samples</a:t>
            </a:r>
          </a:p>
          <a:p>
            <a:pPr marL="585788" lvl="1" indent="-285750">
              <a:spcBef>
                <a:spcPts val="480"/>
              </a:spcBef>
              <a:buFont typeface="Wingdings" panose="05000000000000000000" pitchFamily="2" charset="2"/>
              <a:buChar char="§"/>
            </a:pPr>
            <a:r>
              <a:rPr lang="en-GB" sz="2000" dirty="0"/>
              <a:t>Matrix about fuel content:  impact energy, temperature, material mixing, stability, fuel content, release as function of temperature </a:t>
            </a:r>
          </a:p>
          <a:p>
            <a:pPr marL="585788" lvl="1" indent="-285750">
              <a:spcBef>
                <a:spcPts val="480"/>
              </a:spcBef>
              <a:buFont typeface="Wingdings" panose="05000000000000000000" pitchFamily="2" charset="2"/>
              <a:buChar char="§"/>
            </a:pPr>
            <a:r>
              <a:rPr lang="en-GB" sz="2000" dirty="0"/>
              <a:t>In-operando analysis</a:t>
            </a:r>
          </a:p>
          <a:p>
            <a:pPr marL="585788" lvl="1" indent="-285750">
              <a:spcBef>
                <a:spcPts val="480"/>
              </a:spcBef>
              <a:buFont typeface="Wingdings" panose="05000000000000000000" pitchFamily="2" charset="2"/>
              <a:buChar char="§"/>
            </a:pPr>
            <a:r>
              <a:rPr lang="en-US" sz="2000" dirty="0"/>
              <a:t>Use of TOMAS (upgrade), new facilities in IAP, and other abs to create variety of B layers with and without D content as reference</a:t>
            </a:r>
          </a:p>
          <a:p>
            <a:pPr marL="585788" lvl="1" indent="-285750">
              <a:spcBef>
                <a:spcPts val="480"/>
              </a:spcBef>
              <a:buFont typeface="Wingdings" panose="05000000000000000000" pitchFamily="2" charset="2"/>
              <a:buChar char="§"/>
            </a:pPr>
            <a:r>
              <a:rPr lang="en-US" sz="2000" dirty="0"/>
              <a:t>Magnetron-sputtering or laser-ablation-induced deposition used as replacement for boronization (later not possible in labs) </a:t>
            </a:r>
          </a:p>
          <a:p>
            <a:pPr marL="585788" lvl="1" indent="-285750">
              <a:spcBef>
                <a:spcPts val="480"/>
              </a:spcBef>
              <a:buFont typeface="Wingdings" panose="05000000000000000000" pitchFamily="2" charset="2"/>
              <a:buChar char="§"/>
            </a:pPr>
            <a:r>
              <a:rPr lang="en-US" sz="2000" dirty="0"/>
              <a:t>Transfer knowledge from Be to B =&gt; need for B database with D content in B layers for PWI modelling</a:t>
            </a:r>
          </a:p>
          <a:p>
            <a:pPr lvl="1">
              <a:buFont typeface="Wingdings" panose="05000000000000000000" pitchFamily="2" charset="2"/>
              <a:buChar char="§"/>
            </a:pPr>
            <a:endParaRPr lang="de-DE" sz="2000" dirty="0"/>
          </a:p>
          <a:p>
            <a:pPr lvl="1">
              <a:buFont typeface="Wingdings" panose="05000000000000000000" pitchFamily="2" charset="2"/>
              <a:buChar char="§"/>
            </a:pPr>
            <a:endParaRPr lang="de-DE" sz="2000" dirty="0"/>
          </a:p>
          <a:p>
            <a:pPr lvl="1">
              <a:buFont typeface="Wingdings" panose="05000000000000000000" pitchFamily="2" charset="2"/>
              <a:buChar char="§"/>
            </a:pPr>
            <a:endParaRPr lang="de-DE" sz="2000" dirty="0"/>
          </a:p>
        </p:txBody>
      </p:sp>
      <p:sp>
        <p:nvSpPr>
          <p:cNvPr id="5" name="Foliennummernplatzhalter 4">
            <a:extLst>
              <a:ext uri="{FF2B5EF4-FFF2-40B4-BE49-F238E27FC236}">
                <a16:creationId xmlns:a16="http://schemas.microsoft.com/office/drawing/2014/main" id="{33823313-0920-D62A-3439-772285685CC9}"/>
              </a:ext>
            </a:extLst>
          </p:cNvPr>
          <p:cNvSpPr>
            <a:spLocks noGrp="1"/>
          </p:cNvSpPr>
          <p:nvPr>
            <p:ph type="sldNum" sz="quarter" idx="12"/>
          </p:nvPr>
        </p:nvSpPr>
        <p:spPr/>
        <p:txBody>
          <a:bodyPr/>
          <a:lstStyle/>
          <a:p>
            <a:fld id="{6A6D9FA1-99C7-4910-8E32-B85D378B0060}" type="slidenum">
              <a:rPr lang="en-GB" smtClean="0">
                <a:solidFill>
                  <a:prstClr val="white"/>
                </a:solidFill>
              </a:rPr>
              <a:pPr/>
              <a:t>19</a:t>
            </a:fld>
            <a:endParaRPr lang="en-GB" dirty="0">
              <a:solidFill>
                <a:prstClr val="white"/>
              </a:solidFill>
            </a:endParaRPr>
          </a:p>
        </p:txBody>
      </p:sp>
      <p:sp>
        <p:nvSpPr>
          <p:cNvPr id="4" name="Fußzeilenplatzhalter 4">
            <a:extLst>
              <a:ext uri="{FF2B5EF4-FFF2-40B4-BE49-F238E27FC236}">
                <a16:creationId xmlns:a16="http://schemas.microsoft.com/office/drawing/2014/main" id="{B84C6F87-075B-621C-9637-08F4A43D4FCF}"/>
              </a:ext>
            </a:extLst>
          </p:cNvPr>
          <p:cNvSpPr>
            <a:spLocks noGrp="1"/>
          </p:cNvSpPr>
          <p:nvPr>
            <p:ph type="ftr" sz="quarter" idx="11"/>
          </p:nvPr>
        </p:nvSpPr>
        <p:spPr>
          <a:xfrm>
            <a:off x="825624" y="6555770"/>
            <a:ext cx="9022464" cy="329614"/>
          </a:xfrm>
        </p:spPr>
        <p:txBody>
          <a:bodyPr/>
          <a:lstStyle/>
          <a:p>
            <a:r>
              <a:rPr lang="en-GB" dirty="0">
                <a:solidFill>
                  <a:prstClr val="white"/>
                </a:solidFill>
              </a:rPr>
              <a:t>Sebastijan Brezinsek| 6</a:t>
            </a:r>
            <a:r>
              <a:rPr lang="en-GB" baseline="30000" dirty="0">
                <a:solidFill>
                  <a:prstClr val="white"/>
                </a:solidFill>
              </a:rPr>
              <a:t>th</a:t>
            </a:r>
            <a:r>
              <a:rPr lang="en-GB" dirty="0">
                <a:solidFill>
                  <a:prstClr val="white"/>
                </a:solidFill>
              </a:rPr>
              <a:t> PB Meeting |</a:t>
            </a:r>
            <a:r>
              <a:rPr lang="en-GB" dirty="0" err="1">
                <a:solidFill>
                  <a:prstClr val="white"/>
                </a:solidFill>
              </a:rPr>
              <a:t>Garching</a:t>
            </a:r>
            <a:r>
              <a:rPr lang="en-GB" dirty="0">
                <a:solidFill>
                  <a:prstClr val="white"/>
                </a:solidFill>
              </a:rPr>
              <a:t> | April 2025</a:t>
            </a:r>
          </a:p>
        </p:txBody>
      </p:sp>
    </p:spTree>
    <p:extLst>
      <p:ext uri="{BB962C8B-B14F-4D97-AF65-F5344CB8AC3E}">
        <p14:creationId xmlns:p14="http://schemas.microsoft.com/office/powerpoint/2010/main" val="671761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81FB4-231E-D249-38A8-008AAD5A9030}"/>
              </a:ext>
            </a:extLst>
          </p:cNvPr>
          <p:cNvSpPr>
            <a:spLocks noGrp="1"/>
          </p:cNvSpPr>
          <p:nvPr>
            <p:ph type="title"/>
          </p:nvPr>
        </p:nvSpPr>
        <p:spPr>
          <a:xfrm>
            <a:off x="983432" y="192515"/>
            <a:ext cx="10764620" cy="457200"/>
          </a:xfrm>
        </p:spPr>
        <p:txBody>
          <a:bodyPr/>
          <a:lstStyle/>
          <a:p>
            <a:r>
              <a:rPr lang="en-US" sz="3200" dirty="0"/>
              <a:t>Work Package Plasma-Wall Interactions and Exhaust</a:t>
            </a:r>
            <a:endParaRPr lang="en-GB" sz="3200" dirty="0"/>
          </a:p>
        </p:txBody>
      </p:sp>
      <p:sp>
        <p:nvSpPr>
          <p:cNvPr id="5" name="Slide Number Placeholder 4">
            <a:extLst>
              <a:ext uri="{FF2B5EF4-FFF2-40B4-BE49-F238E27FC236}">
                <a16:creationId xmlns:a16="http://schemas.microsoft.com/office/drawing/2014/main" id="{566B8480-2F8B-41DF-475C-BE88E2C40B70}"/>
              </a:ext>
            </a:extLst>
          </p:cNvPr>
          <p:cNvSpPr>
            <a:spLocks noGrp="1"/>
          </p:cNvSpPr>
          <p:nvPr>
            <p:ph type="sldNum" sz="quarter" idx="12"/>
          </p:nvPr>
        </p:nvSpPr>
        <p:spPr/>
        <p:txBody>
          <a:bodyPr/>
          <a:lstStyle/>
          <a:p>
            <a:fld id="{6A6D9FA1-99C7-4910-8E32-B85D378B0060}" type="slidenum">
              <a:rPr lang="en-GB" smtClean="0">
                <a:solidFill>
                  <a:prstClr val="white"/>
                </a:solidFill>
              </a:rPr>
              <a:pPr/>
              <a:t>2</a:t>
            </a:fld>
            <a:endParaRPr lang="en-GB" dirty="0">
              <a:solidFill>
                <a:prstClr val="white"/>
              </a:solidFill>
            </a:endParaRPr>
          </a:p>
        </p:txBody>
      </p:sp>
      <p:pic>
        <p:nvPicPr>
          <p:cNvPr id="8" name="Grafik 7">
            <a:extLst>
              <a:ext uri="{FF2B5EF4-FFF2-40B4-BE49-F238E27FC236}">
                <a16:creationId xmlns:a16="http://schemas.microsoft.com/office/drawing/2014/main" id="{7F5E848F-64BE-845D-299F-874CA7E69591}"/>
              </a:ext>
            </a:extLst>
          </p:cNvPr>
          <p:cNvPicPr>
            <a:picLocks noChangeAspect="1"/>
          </p:cNvPicPr>
          <p:nvPr/>
        </p:nvPicPr>
        <p:blipFill>
          <a:blip r:embed="rId2"/>
          <a:stretch>
            <a:fillRect/>
          </a:stretch>
        </p:blipFill>
        <p:spPr>
          <a:xfrm>
            <a:off x="3359391" y="1763056"/>
            <a:ext cx="2130998" cy="1198687"/>
          </a:xfrm>
          <a:prstGeom prst="rect">
            <a:avLst/>
          </a:prstGeom>
        </p:spPr>
      </p:pic>
      <p:sp>
        <p:nvSpPr>
          <p:cNvPr id="13" name="Textfeld 12">
            <a:extLst>
              <a:ext uri="{FF2B5EF4-FFF2-40B4-BE49-F238E27FC236}">
                <a16:creationId xmlns:a16="http://schemas.microsoft.com/office/drawing/2014/main" id="{B6E2F912-9AA1-7DC3-FF11-D1DA632613D0}"/>
              </a:ext>
            </a:extLst>
          </p:cNvPr>
          <p:cNvSpPr txBox="1"/>
          <p:nvPr/>
        </p:nvSpPr>
        <p:spPr>
          <a:xfrm>
            <a:off x="4686483" y="1763056"/>
            <a:ext cx="752129" cy="245837"/>
          </a:xfrm>
          <a:prstGeom prst="rect">
            <a:avLst/>
          </a:prstGeom>
          <a:solidFill>
            <a:schemeClr val="bg1"/>
          </a:solidFill>
        </p:spPr>
        <p:txBody>
          <a:bodyPr wrap="none" rtlCol="0">
            <a:spAutoFit/>
          </a:bodyPr>
          <a:lstStyle/>
          <a:p>
            <a:pPr algn="l">
              <a:lnSpc>
                <a:spcPct val="95000"/>
              </a:lnSpc>
            </a:pPr>
            <a:r>
              <a:rPr lang="de-DE" sz="1050" dirty="0"/>
              <a:t>MAGNUM</a:t>
            </a:r>
          </a:p>
        </p:txBody>
      </p:sp>
      <p:sp>
        <p:nvSpPr>
          <p:cNvPr id="14" name="Textfeld 13">
            <a:extLst>
              <a:ext uri="{FF2B5EF4-FFF2-40B4-BE49-F238E27FC236}">
                <a16:creationId xmlns:a16="http://schemas.microsoft.com/office/drawing/2014/main" id="{F654ADB1-BE6B-5723-F0B8-A0F109EE049E}"/>
              </a:ext>
            </a:extLst>
          </p:cNvPr>
          <p:cNvSpPr txBox="1"/>
          <p:nvPr/>
        </p:nvSpPr>
        <p:spPr>
          <a:xfrm>
            <a:off x="262073" y="4844529"/>
            <a:ext cx="2577757" cy="443198"/>
          </a:xfrm>
          <a:prstGeom prst="rect">
            <a:avLst/>
          </a:prstGeom>
          <a:solidFill>
            <a:srgbClr val="E3E3E3"/>
          </a:solidFill>
          <a:ln w="12700">
            <a:solidFill>
              <a:schemeClr val="tx1"/>
            </a:solidFill>
          </a:ln>
        </p:spPr>
        <p:txBody>
          <a:bodyPr wrap="none" rtlCol="0">
            <a:spAutoFit/>
          </a:bodyPr>
          <a:lstStyle/>
          <a:p>
            <a:pPr algn="l">
              <a:lnSpc>
                <a:spcPct val="95000"/>
              </a:lnSpc>
            </a:pPr>
            <a:r>
              <a:rPr lang="de-DE" sz="1200" dirty="0">
                <a:latin typeface="Arial" panose="020B0604020202020204" pitchFamily="34" charset="0"/>
                <a:cs typeface="Arial" panose="020B0604020202020204" pitchFamily="34" charset="0"/>
              </a:rPr>
              <a:t>3D </a:t>
            </a:r>
            <a:r>
              <a:rPr lang="de-DE" sz="1200" dirty="0" err="1">
                <a:latin typeface="Arial" panose="020B0604020202020204" pitchFamily="34" charset="0"/>
                <a:cs typeface="Arial" panose="020B0604020202020204" pitchFamily="34" charset="0"/>
              </a:rPr>
              <a:t>erosion</a:t>
            </a:r>
            <a:r>
              <a:rPr lang="de-DE" sz="1200" dirty="0">
                <a:latin typeface="Arial" panose="020B0604020202020204" pitchFamily="34" charset="0"/>
                <a:cs typeface="Arial" panose="020B0604020202020204" pitchFamily="34" charset="0"/>
              </a:rPr>
              <a:t> &amp; </a:t>
            </a:r>
            <a:r>
              <a:rPr lang="de-DE" sz="1200" dirty="0" err="1">
                <a:latin typeface="Arial" panose="020B0604020202020204" pitchFamily="34" charset="0"/>
                <a:cs typeface="Arial" panose="020B0604020202020204" pitchFamily="34" charset="0"/>
              </a:rPr>
              <a:t>deposition</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modelling</a:t>
            </a:r>
            <a:endParaRPr lang="de-DE" sz="1200" dirty="0">
              <a:latin typeface="Arial" panose="020B0604020202020204" pitchFamily="34" charset="0"/>
              <a:cs typeface="Arial" panose="020B0604020202020204" pitchFamily="34" charset="0"/>
            </a:endParaRPr>
          </a:p>
          <a:p>
            <a:pPr algn="l">
              <a:lnSpc>
                <a:spcPct val="95000"/>
              </a:lnSpc>
            </a:pPr>
            <a:r>
              <a:rPr lang="de-DE" sz="1200" dirty="0">
                <a:solidFill>
                  <a:srgbClr val="FF0000"/>
                </a:solidFill>
                <a:latin typeface="Arial" panose="020B0604020202020204" pitchFamily="34" charset="0"/>
                <a:cs typeface="Arial" panose="020B0604020202020204" pitchFamily="34" charset="0"/>
              </a:rPr>
              <a:t>      Tungsten and </a:t>
            </a:r>
            <a:r>
              <a:rPr lang="de-DE" sz="1200" dirty="0" err="1">
                <a:solidFill>
                  <a:srgbClr val="FF0000"/>
                </a:solidFill>
                <a:latin typeface="Arial" panose="020B0604020202020204" pitchFamily="34" charset="0"/>
                <a:cs typeface="Arial" panose="020B0604020202020204" pitchFamily="34" charset="0"/>
              </a:rPr>
              <a:t>Boron</a:t>
            </a:r>
            <a:endParaRPr lang="de-DE" sz="1200" dirty="0">
              <a:solidFill>
                <a:srgbClr val="FF0000"/>
              </a:solidFill>
              <a:latin typeface="Arial" panose="020B0604020202020204" pitchFamily="34" charset="0"/>
              <a:cs typeface="Arial" panose="020B0604020202020204" pitchFamily="34" charset="0"/>
            </a:endParaRPr>
          </a:p>
        </p:txBody>
      </p:sp>
      <p:pic>
        <p:nvPicPr>
          <p:cNvPr id="15" name="Grafik 14" descr="Bildschirmausschnitt">
            <a:extLst>
              <a:ext uri="{FF2B5EF4-FFF2-40B4-BE49-F238E27FC236}">
                <a16:creationId xmlns:a16="http://schemas.microsoft.com/office/drawing/2014/main" id="{DE803985-74CC-5D4C-C6A7-DD65A8B65B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2337" y="3203526"/>
            <a:ext cx="2128052" cy="1510975"/>
          </a:xfrm>
          <a:prstGeom prst="rect">
            <a:avLst/>
          </a:prstGeom>
        </p:spPr>
      </p:pic>
      <p:sp>
        <p:nvSpPr>
          <p:cNvPr id="19" name="Textfeld 18">
            <a:extLst>
              <a:ext uri="{FF2B5EF4-FFF2-40B4-BE49-F238E27FC236}">
                <a16:creationId xmlns:a16="http://schemas.microsoft.com/office/drawing/2014/main" id="{11D89C9F-B274-67E5-FBA0-E9C509C28B77}"/>
              </a:ext>
            </a:extLst>
          </p:cNvPr>
          <p:cNvSpPr txBox="1"/>
          <p:nvPr/>
        </p:nvSpPr>
        <p:spPr>
          <a:xfrm>
            <a:off x="3593713" y="1000144"/>
            <a:ext cx="1701812" cy="618631"/>
          </a:xfrm>
          <a:prstGeom prst="rect">
            <a:avLst/>
          </a:prstGeom>
          <a:solidFill>
            <a:srgbClr val="E3E3E3"/>
          </a:solidFill>
          <a:ln w="12700">
            <a:solidFill>
              <a:schemeClr val="tx1"/>
            </a:solidFill>
          </a:ln>
        </p:spPr>
        <p:txBody>
          <a:bodyPr wrap="none" rtlCol="0">
            <a:spAutoFit/>
          </a:bodyPr>
          <a:lstStyle/>
          <a:p>
            <a:pPr algn="ctr">
              <a:lnSpc>
                <a:spcPct val="95000"/>
              </a:lnSpc>
            </a:pPr>
            <a:r>
              <a:rPr lang="de-DE" sz="1200" dirty="0" err="1">
                <a:latin typeface="Arial" panose="020B0604020202020204" pitchFamily="34" charset="0"/>
                <a:cs typeface="Arial" panose="020B0604020202020204" pitchFamily="34" charset="0"/>
              </a:rPr>
              <a:t>Particle</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and</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heat</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flux</a:t>
            </a:r>
            <a:endParaRPr lang="de-DE" sz="1200" dirty="0">
              <a:latin typeface="Arial" panose="020B0604020202020204" pitchFamily="34" charset="0"/>
              <a:cs typeface="Arial" panose="020B0604020202020204" pitchFamily="34" charset="0"/>
            </a:endParaRPr>
          </a:p>
          <a:p>
            <a:pPr algn="ctr">
              <a:lnSpc>
                <a:spcPct val="95000"/>
              </a:lnSpc>
            </a:pPr>
            <a:r>
              <a:rPr lang="de-DE" sz="1200" dirty="0">
                <a:solidFill>
                  <a:srgbClr val="FF0000"/>
                </a:solidFill>
                <a:latin typeface="Arial" panose="020B0604020202020204" pitchFamily="34" charset="0"/>
                <a:cs typeface="Arial" panose="020B0604020202020204" pitchFamily="34" charset="0"/>
              </a:rPr>
              <a:t>Tungsten + Deuterium</a:t>
            </a:r>
          </a:p>
          <a:p>
            <a:pPr algn="ctr">
              <a:lnSpc>
                <a:spcPct val="95000"/>
              </a:lnSpc>
            </a:pPr>
            <a:r>
              <a:rPr lang="de-DE" sz="1200" dirty="0">
                <a:latin typeface="Arial" panose="020B0604020202020204" pitchFamily="34" charset="0"/>
                <a:cs typeface="Arial" panose="020B0604020202020204" pitchFamily="34" charset="0"/>
              </a:rPr>
              <a:t>In linear </a:t>
            </a:r>
            <a:r>
              <a:rPr lang="de-DE" sz="1200" dirty="0" err="1">
                <a:latin typeface="Arial" panose="020B0604020202020204" pitchFamily="34" charset="0"/>
                <a:cs typeface="Arial" panose="020B0604020202020204" pitchFamily="34" charset="0"/>
              </a:rPr>
              <a:t>devices</a:t>
            </a:r>
            <a:endParaRPr lang="de-DE" sz="1200" dirty="0">
              <a:latin typeface="Arial" panose="020B0604020202020204" pitchFamily="34" charset="0"/>
              <a:cs typeface="Arial" panose="020B0604020202020204" pitchFamily="34" charset="0"/>
            </a:endParaRPr>
          </a:p>
        </p:txBody>
      </p:sp>
      <p:sp>
        <p:nvSpPr>
          <p:cNvPr id="20" name="Textfeld 19">
            <a:extLst>
              <a:ext uri="{FF2B5EF4-FFF2-40B4-BE49-F238E27FC236}">
                <a16:creationId xmlns:a16="http://schemas.microsoft.com/office/drawing/2014/main" id="{827A1FB5-1FBA-4904-030F-557F09A0E0BB}"/>
              </a:ext>
            </a:extLst>
          </p:cNvPr>
          <p:cNvSpPr txBox="1"/>
          <p:nvPr/>
        </p:nvSpPr>
        <p:spPr>
          <a:xfrm>
            <a:off x="3147439" y="4844529"/>
            <a:ext cx="2581156" cy="443198"/>
          </a:xfrm>
          <a:prstGeom prst="rect">
            <a:avLst/>
          </a:prstGeom>
          <a:solidFill>
            <a:srgbClr val="E3E3E3"/>
          </a:solidFill>
          <a:ln w="12700">
            <a:solidFill>
              <a:schemeClr val="tx1"/>
            </a:solidFill>
          </a:ln>
        </p:spPr>
        <p:txBody>
          <a:bodyPr wrap="none" rtlCol="0">
            <a:spAutoFit/>
          </a:bodyPr>
          <a:lstStyle/>
          <a:p>
            <a:pPr algn="ctr">
              <a:lnSpc>
                <a:spcPct val="95000"/>
              </a:lnSpc>
            </a:pPr>
            <a:r>
              <a:rPr lang="de-DE" sz="1200" dirty="0">
                <a:latin typeface="Arial" panose="020B0604020202020204" pitchFamily="34" charset="0"/>
                <a:cs typeface="Arial" panose="020B0604020202020204" pitchFamily="34" charset="0"/>
              </a:rPr>
              <a:t>Fuel </a:t>
            </a:r>
            <a:r>
              <a:rPr lang="de-DE" sz="1200" dirty="0" err="1">
                <a:latin typeface="Arial" panose="020B0604020202020204" pitchFamily="34" charset="0"/>
                <a:cs typeface="Arial" panose="020B0604020202020204" pitchFamily="34" charset="0"/>
              </a:rPr>
              <a:t>retention</a:t>
            </a:r>
            <a:r>
              <a:rPr lang="de-DE" sz="1200" dirty="0">
                <a:latin typeface="Arial" panose="020B0604020202020204" pitchFamily="34" charset="0"/>
                <a:cs typeface="Arial" panose="020B0604020202020204" pitchFamily="34" charset="0"/>
              </a:rPr>
              <a:t> in </a:t>
            </a:r>
            <a:r>
              <a:rPr lang="de-DE" sz="1200" dirty="0" err="1">
                <a:latin typeface="Arial" panose="020B0604020202020204" pitchFamily="34" charset="0"/>
                <a:cs typeface="Arial" panose="020B0604020202020204" pitchFamily="34" charset="0"/>
              </a:rPr>
              <a:t>steel</a:t>
            </a:r>
            <a:r>
              <a:rPr lang="de-DE" sz="1200" dirty="0">
                <a:latin typeface="Arial" panose="020B0604020202020204" pitchFamily="34" charset="0"/>
                <a:cs typeface="Arial" panose="020B0604020202020204" pitchFamily="34" charset="0"/>
              </a:rPr>
              <a:t> and </a:t>
            </a:r>
            <a:r>
              <a:rPr lang="de-DE" sz="1200" dirty="0" err="1">
                <a:latin typeface="Arial" panose="020B0604020202020204" pitchFamily="34" charset="0"/>
                <a:cs typeface="Arial" panose="020B0604020202020204" pitchFamily="34" charset="0"/>
              </a:rPr>
              <a:t>tungsten</a:t>
            </a:r>
            <a:endParaRPr lang="de-DE" sz="1200" dirty="0">
              <a:latin typeface="Arial" panose="020B0604020202020204" pitchFamily="34" charset="0"/>
              <a:cs typeface="Arial" panose="020B0604020202020204" pitchFamily="34" charset="0"/>
            </a:endParaRPr>
          </a:p>
          <a:p>
            <a:pPr algn="ctr">
              <a:lnSpc>
                <a:spcPct val="95000"/>
              </a:lnSpc>
            </a:pPr>
            <a:r>
              <a:rPr lang="de-DE" sz="1200" dirty="0">
                <a:solidFill>
                  <a:srgbClr val="FF0000"/>
                </a:solidFill>
                <a:latin typeface="Arial" panose="020B0604020202020204" pitchFamily="34" charset="0"/>
                <a:cs typeface="Arial" panose="020B0604020202020204" pitchFamily="34" charset="0"/>
              </a:rPr>
              <a:t>Neutrons + Deuterium/Helium</a:t>
            </a:r>
          </a:p>
        </p:txBody>
      </p:sp>
      <p:sp>
        <p:nvSpPr>
          <p:cNvPr id="21" name="Textfeld 20">
            <a:extLst>
              <a:ext uri="{FF2B5EF4-FFF2-40B4-BE49-F238E27FC236}">
                <a16:creationId xmlns:a16="http://schemas.microsoft.com/office/drawing/2014/main" id="{401BCB2E-F10F-5051-982C-41BF3F4059F2}"/>
              </a:ext>
            </a:extLst>
          </p:cNvPr>
          <p:cNvSpPr txBox="1"/>
          <p:nvPr/>
        </p:nvSpPr>
        <p:spPr>
          <a:xfrm>
            <a:off x="10702462" y="4300951"/>
            <a:ext cx="1269855" cy="230832"/>
          </a:xfrm>
          <a:prstGeom prst="rect">
            <a:avLst/>
          </a:prstGeom>
          <a:noFill/>
        </p:spPr>
        <p:txBody>
          <a:bodyPr wrap="square" rtlCol="0">
            <a:spAutoFit/>
          </a:bodyPr>
          <a:lstStyle/>
          <a:p>
            <a:r>
              <a:rPr lang="de-DE" sz="900" b="1" dirty="0"/>
              <a:t>[J. Romazanov]</a:t>
            </a:r>
          </a:p>
        </p:txBody>
      </p:sp>
      <p:sp>
        <p:nvSpPr>
          <p:cNvPr id="22" name="Textfeld 21">
            <a:extLst>
              <a:ext uri="{FF2B5EF4-FFF2-40B4-BE49-F238E27FC236}">
                <a16:creationId xmlns:a16="http://schemas.microsoft.com/office/drawing/2014/main" id="{5F996B55-7D15-4B96-5A2E-C42F4B0CAFFE}"/>
              </a:ext>
            </a:extLst>
          </p:cNvPr>
          <p:cNvSpPr txBox="1"/>
          <p:nvPr/>
        </p:nvSpPr>
        <p:spPr>
          <a:xfrm>
            <a:off x="3256273" y="2925926"/>
            <a:ext cx="1269855" cy="230832"/>
          </a:xfrm>
          <a:prstGeom prst="rect">
            <a:avLst/>
          </a:prstGeom>
          <a:noFill/>
        </p:spPr>
        <p:txBody>
          <a:bodyPr wrap="square" rtlCol="0">
            <a:spAutoFit/>
          </a:bodyPr>
          <a:lstStyle/>
          <a:p>
            <a:r>
              <a:rPr lang="de-DE" sz="900" b="1" dirty="0"/>
              <a:t>[T. Morgan]</a:t>
            </a:r>
          </a:p>
        </p:txBody>
      </p:sp>
      <p:sp>
        <p:nvSpPr>
          <p:cNvPr id="23" name="Textfeld 22">
            <a:extLst>
              <a:ext uri="{FF2B5EF4-FFF2-40B4-BE49-F238E27FC236}">
                <a16:creationId xmlns:a16="http://schemas.microsoft.com/office/drawing/2014/main" id="{3B533BCA-CA8B-CC0E-2BC8-CE1CF4AAACF1}"/>
              </a:ext>
            </a:extLst>
          </p:cNvPr>
          <p:cNvSpPr txBox="1"/>
          <p:nvPr/>
        </p:nvSpPr>
        <p:spPr>
          <a:xfrm>
            <a:off x="4686483" y="4514695"/>
            <a:ext cx="1269855" cy="230832"/>
          </a:xfrm>
          <a:prstGeom prst="rect">
            <a:avLst/>
          </a:prstGeom>
          <a:noFill/>
        </p:spPr>
        <p:txBody>
          <a:bodyPr wrap="square" rtlCol="0">
            <a:spAutoFit/>
          </a:bodyPr>
          <a:lstStyle/>
          <a:p>
            <a:r>
              <a:rPr lang="de-DE" sz="900" b="1" dirty="0"/>
              <a:t>[S. </a:t>
            </a:r>
            <a:r>
              <a:rPr lang="de-DE" sz="900" b="1" dirty="0" err="1"/>
              <a:t>Markelj</a:t>
            </a:r>
            <a:r>
              <a:rPr lang="de-DE" sz="900" b="1" dirty="0"/>
              <a:t>]</a:t>
            </a:r>
          </a:p>
        </p:txBody>
      </p:sp>
      <p:sp>
        <p:nvSpPr>
          <p:cNvPr id="25" name="Textfeld 24">
            <a:extLst>
              <a:ext uri="{FF2B5EF4-FFF2-40B4-BE49-F238E27FC236}">
                <a16:creationId xmlns:a16="http://schemas.microsoft.com/office/drawing/2014/main" id="{7E1AC7C8-897E-130C-9355-8AB1C48570D9}"/>
              </a:ext>
            </a:extLst>
          </p:cNvPr>
          <p:cNvSpPr txBox="1"/>
          <p:nvPr/>
        </p:nvSpPr>
        <p:spPr>
          <a:xfrm flipH="1">
            <a:off x="342034" y="973501"/>
            <a:ext cx="2545251" cy="692497"/>
          </a:xfrm>
          <a:prstGeom prst="rect">
            <a:avLst/>
          </a:prstGeom>
          <a:solidFill>
            <a:srgbClr val="E3E3E3"/>
          </a:solidFill>
          <a:ln w="12700">
            <a:solidFill>
              <a:schemeClr val="tx1"/>
            </a:solidFill>
          </a:ln>
        </p:spPr>
        <p:txBody>
          <a:bodyPr wrap="square" rtlCol="0">
            <a:spAutoFit/>
          </a:bodyPr>
          <a:lstStyle/>
          <a:p>
            <a:pPr algn="ctr"/>
            <a:r>
              <a:rPr lang="en-GB" sz="1300" dirty="0">
                <a:latin typeface="Arial" panose="020B0604020202020204" pitchFamily="34" charset="0"/>
                <a:cs typeface="Arial" panose="020B0604020202020204" pitchFamily="34" charset="0"/>
              </a:rPr>
              <a:t>Focus on </a:t>
            </a:r>
            <a:r>
              <a:rPr lang="en-GB" sz="1300" dirty="0">
                <a:solidFill>
                  <a:srgbClr val="FF0000"/>
                </a:solidFill>
                <a:latin typeface="Arial" panose="020B0604020202020204" pitchFamily="34" charset="0"/>
                <a:cs typeface="Arial" panose="020B0604020202020204" pitchFamily="34" charset="0"/>
              </a:rPr>
              <a:t>ITER</a:t>
            </a:r>
            <a:r>
              <a:rPr lang="en-GB" sz="1300" dirty="0">
                <a:latin typeface="Arial" panose="020B0604020202020204" pitchFamily="34" charset="0"/>
                <a:cs typeface="Arial" panose="020B0604020202020204" pitchFamily="34" charset="0"/>
              </a:rPr>
              <a:t> and </a:t>
            </a:r>
            <a:r>
              <a:rPr lang="en-GB" sz="1300" dirty="0">
                <a:solidFill>
                  <a:srgbClr val="FF0000"/>
                </a:solidFill>
                <a:latin typeface="Arial" panose="020B0604020202020204" pitchFamily="34" charset="0"/>
                <a:cs typeface="Arial" panose="020B0604020202020204" pitchFamily="34" charset="0"/>
              </a:rPr>
              <a:t>DEMO materials</a:t>
            </a:r>
            <a:r>
              <a:rPr lang="en-GB" sz="1300" dirty="0">
                <a:latin typeface="Arial" panose="020B0604020202020204" pitchFamily="34" charset="0"/>
                <a:cs typeface="Arial" panose="020B0604020202020204" pitchFamily="34" charset="0"/>
              </a:rPr>
              <a:t>, </a:t>
            </a:r>
            <a:r>
              <a:rPr lang="en-GB" sz="1300" dirty="0">
                <a:solidFill>
                  <a:srgbClr val="FF0000"/>
                </a:solidFill>
                <a:latin typeface="Arial" panose="020B0604020202020204" pitchFamily="34" charset="0"/>
                <a:cs typeface="Arial" panose="020B0604020202020204" pitchFamily="34" charset="0"/>
              </a:rPr>
              <a:t>H and isotopes</a:t>
            </a:r>
            <a:r>
              <a:rPr lang="en-GB" sz="1300" dirty="0">
                <a:latin typeface="Arial" panose="020B0604020202020204" pitchFamily="34" charset="0"/>
                <a:cs typeface="Arial" panose="020B0604020202020204" pitchFamily="34" charset="0"/>
              </a:rPr>
              <a:t>, </a:t>
            </a:r>
            <a:r>
              <a:rPr lang="en-GB" sz="1300" dirty="0">
                <a:solidFill>
                  <a:srgbClr val="FF0000"/>
                </a:solidFill>
                <a:latin typeface="Arial" panose="020B0604020202020204" pitchFamily="34" charset="0"/>
                <a:cs typeface="Arial" panose="020B0604020202020204" pitchFamily="34" charset="0"/>
              </a:rPr>
              <a:t>He</a:t>
            </a:r>
            <a:r>
              <a:rPr lang="en-GB" sz="1300" dirty="0">
                <a:latin typeface="Arial" panose="020B0604020202020204" pitchFamily="34" charset="0"/>
                <a:cs typeface="Arial" panose="020B0604020202020204" pitchFamily="34" charset="0"/>
              </a:rPr>
              <a:t>, </a:t>
            </a:r>
            <a:r>
              <a:rPr lang="en-GB" sz="1300" dirty="0">
                <a:solidFill>
                  <a:srgbClr val="FF0000"/>
                </a:solidFill>
                <a:latin typeface="Arial" panose="020B0604020202020204" pitchFamily="34" charset="0"/>
                <a:cs typeface="Arial" panose="020B0604020202020204" pitchFamily="34" charset="0"/>
              </a:rPr>
              <a:t>seeding gases</a:t>
            </a:r>
            <a:r>
              <a:rPr lang="en-GB" sz="1300" dirty="0">
                <a:latin typeface="Arial" panose="020B0604020202020204" pitchFamily="34" charset="0"/>
                <a:cs typeface="Arial" panose="020B0604020202020204" pitchFamily="34" charset="0"/>
              </a:rPr>
              <a:t>, and </a:t>
            </a:r>
            <a:r>
              <a:rPr lang="en-GB" sz="1300" dirty="0">
                <a:solidFill>
                  <a:srgbClr val="FF0000"/>
                </a:solidFill>
                <a:latin typeface="Arial" panose="020B0604020202020204" pitchFamily="34" charset="0"/>
                <a:cs typeface="Arial" panose="020B0604020202020204" pitchFamily="34" charset="0"/>
              </a:rPr>
              <a:t>impurities</a:t>
            </a:r>
          </a:p>
        </p:txBody>
      </p:sp>
      <p:sp>
        <p:nvSpPr>
          <p:cNvPr id="26" name="Textfeld 25">
            <a:extLst>
              <a:ext uri="{FF2B5EF4-FFF2-40B4-BE49-F238E27FC236}">
                <a16:creationId xmlns:a16="http://schemas.microsoft.com/office/drawing/2014/main" id="{C13DB59F-9320-010A-8D38-3AC00D9741FD}"/>
              </a:ext>
            </a:extLst>
          </p:cNvPr>
          <p:cNvSpPr txBox="1"/>
          <p:nvPr/>
        </p:nvSpPr>
        <p:spPr>
          <a:xfrm flipH="1">
            <a:off x="347111" y="1766777"/>
            <a:ext cx="2545251" cy="292388"/>
          </a:xfrm>
          <a:prstGeom prst="rect">
            <a:avLst/>
          </a:prstGeom>
          <a:solidFill>
            <a:srgbClr val="E3E3E3"/>
          </a:solidFill>
          <a:ln w="12700">
            <a:solidFill>
              <a:schemeClr val="tx1"/>
            </a:solidFill>
          </a:ln>
        </p:spPr>
        <p:txBody>
          <a:bodyPr wrap="square" rtlCol="0">
            <a:spAutoFit/>
          </a:bodyPr>
          <a:lstStyle/>
          <a:p>
            <a:pPr algn="ctr"/>
            <a:r>
              <a:rPr lang="en-GB" sz="1300" dirty="0">
                <a:latin typeface="Arial" panose="020B0604020202020204" pitchFamily="34" charset="0"/>
                <a:cs typeface="Arial" panose="020B0604020202020204" pitchFamily="34" charset="0"/>
              </a:rPr>
              <a:t>Goal: steady-state operation</a:t>
            </a:r>
          </a:p>
        </p:txBody>
      </p:sp>
      <p:sp>
        <p:nvSpPr>
          <p:cNvPr id="27" name="Textfeld 26">
            <a:extLst>
              <a:ext uri="{FF2B5EF4-FFF2-40B4-BE49-F238E27FC236}">
                <a16:creationId xmlns:a16="http://schemas.microsoft.com/office/drawing/2014/main" id="{5C2EB82D-77F5-27A4-50E2-CA09D2A99254}"/>
              </a:ext>
            </a:extLst>
          </p:cNvPr>
          <p:cNvSpPr txBox="1"/>
          <p:nvPr/>
        </p:nvSpPr>
        <p:spPr>
          <a:xfrm flipH="1">
            <a:off x="8792139" y="1925598"/>
            <a:ext cx="2545251" cy="461665"/>
          </a:xfrm>
          <a:prstGeom prst="rect">
            <a:avLst/>
          </a:prstGeom>
          <a:solidFill>
            <a:srgbClr val="E3E3E3"/>
          </a:solidFill>
          <a:ln w="12700">
            <a:solidFill>
              <a:schemeClr val="tx1"/>
            </a:solidFill>
          </a:ln>
        </p:spPr>
        <p:txBody>
          <a:bodyPr wrap="square" rtlCol="0">
            <a:spAutoFit/>
          </a:bodyPr>
          <a:lstStyle/>
          <a:p>
            <a:pPr algn="ctr"/>
            <a:r>
              <a:rPr lang="en-GB" sz="1200" dirty="0">
                <a:latin typeface="Arial" panose="020B0604020202020204" pitchFamily="34" charset="0"/>
                <a:cs typeface="Arial" panose="020B0604020202020204" pitchFamily="34" charset="0"/>
              </a:rPr>
              <a:t>Support in WPW7X exploitation</a:t>
            </a:r>
          </a:p>
          <a:p>
            <a:pPr algn="ctr"/>
            <a:r>
              <a:rPr lang="en-GB" sz="1200" dirty="0">
                <a:latin typeface="Arial" panose="020B0604020202020204" pitchFamily="34" charset="0"/>
                <a:cs typeface="Arial" panose="020B0604020202020204" pitchFamily="34" charset="0"/>
              </a:rPr>
              <a:t>operating with </a:t>
            </a:r>
            <a:r>
              <a:rPr lang="en-GB" sz="1200" dirty="0">
                <a:solidFill>
                  <a:srgbClr val="FF0000"/>
                </a:solidFill>
                <a:latin typeface="Arial" panose="020B0604020202020204" pitchFamily="34" charset="0"/>
                <a:cs typeface="Arial" panose="020B0604020202020204" pitchFamily="34" charset="0"/>
              </a:rPr>
              <a:t>C </a:t>
            </a:r>
            <a:r>
              <a:rPr lang="en-GB" sz="1200" dirty="0">
                <a:latin typeface="Arial" panose="020B0604020202020204" pitchFamily="34" charset="0"/>
                <a:cs typeface="Arial" panose="020B0604020202020204" pitchFamily="34" charset="0"/>
              </a:rPr>
              <a:t>towards</a:t>
            </a:r>
            <a:r>
              <a:rPr lang="en-GB" sz="1200" dirty="0">
                <a:solidFill>
                  <a:srgbClr val="FF0000"/>
                </a:solidFill>
                <a:latin typeface="Arial" panose="020B0604020202020204" pitchFamily="34" charset="0"/>
                <a:cs typeface="Arial" panose="020B0604020202020204" pitchFamily="34" charset="0"/>
              </a:rPr>
              <a:t> W</a:t>
            </a:r>
          </a:p>
        </p:txBody>
      </p:sp>
      <p:sp>
        <p:nvSpPr>
          <p:cNvPr id="40" name="Textfeld 39">
            <a:extLst>
              <a:ext uri="{FF2B5EF4-FFF2-40B4-BE49-F238E27FC236}">
                <a16:creationId xmlns:a16="http://schemas.microsoft.com/office/drawing/2014/main" id="{6471CE0A-2756-5F4D-429B-EFF218EE0411}"/>
              </a:ext>
            </a:extLst>
          </p:cNvPr>
          <p:cNvSpPr txBox="1"/>
          <p:nvPr/>
        </p:nvSpPr>
        <p:spPr>
          <a:xfrm flipH="1">
            <a:off x="8739542" y="4613696"/>
            <a:ext cx="2545251" cy="461665"/>
          </a:xfrm>
          <a:prstGeom prst="rect">
            <a:avLst/>
          </a:prstGeom>
          <a:solidFill>
            <a:srgbClr val="E3E3E3"/>
          </a:solidFill>
          <a:ln w="12700">
            <a:solidFill>
              <a:schemeClr val="tx1"/>
            </a:solidFill>
          </a:ln>
        </p:spPr>
        <p:txBody>
          <a:bodyPr wrap="square" rtlCol="0">
            <a:spAutoFit/>
          </a:bodyPr>
          <a:lstStyle/>
          <a:p>
            <a:pPr algn="ctr"/>
            <a:r>
              <a:rPr lang="en-GB" sz="1200" dirty="0">
                <a:latin typeface="Arial" panose="020B0604020202020204" pitchFamily="34" charset="0"/>
                <a:cs typeface="Arial" panose="020B0604020202020204" pitchFamily="34" charset="0"/>
              </a:rPr>
              <a:t>Synergistic effects by heat flux  and plasma loading of </a:t>
            </a:r>
            <a:r>
              <a:rPr lang="en-GB" sz="1200" dirty="0">
                <a:solidFill>
                  <a:srgbClr val="FF0000"/>
                </a:solidFill>
                <a:latin typeface="Arial" panose="020B0604020202020204" pitchFamily="34" charset="0"/>
                <a:cs typeface="Arial" panose="020B0604020202020204" pitchFamily="34" charset="0"/>
              </a:rPr>
              <a:t>W</a:t>
            </a:r>
            <a:r>
              <a:rPr lang="en-GB" sz="1200" dirty="0">
                <a:latin typeface="Arial" panose="020B0604020202020204" pitchFamily="34" charset="0"/>
                <a:cs typeface="Arial" panose="020B0604020202020204" pitchFamily="34" charset="0"/>
              </a:rPr>
              <a:t> materials</a:t>
            </a:r>
            <a:endParaRPr lang="en-GB" sz="1200" dirty="0">
              <a:solidFill>
                <a:srgbClr val="FF0000"/>
              </a:solidFill>
              <a:latin typeface="Arial" panose="020B0604020202020204" pitchFamily="34" charset="0"/>
              <a:cs typeface="Arial" panose="020B0604020202020204" pitchFamily="34" charset="0"/>
            </a:endParaRPr>
          </a:p>
        </p:txBody>
      </p:sp>
      <p:pic>
        <p:nvPicPr>
          <p:cNvPr id="42" name="Grafik 41">
            <a:extLst>
              <a:ext uri="{FF2B5EF4-FFF2-40B4-BE49-F238E27FC236}">
                <a16:creationId xmlns:a16="http://schemas.microsoft.com/office/drawing/2014/main" id="{9B98422B-44BA-736A-8A7F-C5B777E6EB77}"/>
              </a:ext>
            </a:extLst>
          </p:cNvPr>
          <p:cNvPicPr>
            <a:picLocks noChangeAspect="1"/>
          </p:cNvPicPr>
          <p:nvPr/>
        </p:nvPicPr>
        <p:blipFill>
          <a:blip r:embed="rId4"/>
          <a:stretch>
            <a:fillRect/>
          </a:stretch>
        </p:blipFill>
        <p:spPr>
          <a:xfrm>
            <a:off x="8677308" y="2544133"/>
            <a:ext cx="2669720" cy="1850856"/>
          </a:xfrm>
          <a:prstGeom prst="rect">
            <a:avLst/>
          </a:prstGeom>
        </p:spPr>
      </p:pic>
      <p:pic>
        <p:nvPicPr>
          <p:cNvPr id="43" name="Grafik 42">
            <a:extLst>
              <a:ext uri="{FF2B5EF4-FFF2-40B4-BE49-F238E27FC236}">
                <a16:creationId xmlns:a16="http://schemas.microsoft.com/office/drawing/2014/main" id="{37610111-D13E-FBAA-51AE-83DB2C9B069C}"/>
              </a:ext>
            </a:extLst>
          </p:cNvPr>
          <p:cNvPicPr>
            <a:picLocks noChangeAspect="1"/>
          </p:cNvPicPr>
          <p:nvPr/>
        </p:nvPicPr>
        <p:blipFill rotWithShape="1">
          <a:blip r:embed="rId5"/>
          <a:srcRect l="49085" t="11860" r="1332" b="17601"/>
          <a:stretch/>
        </p:blipFill>
        <p:spPr>
          <a:xfrm>
            <a:off x="78643" y="2248764"/>
            <a:ext cx="2869712" cy="2327347"/>
          </a:xfrm>
          <a:prstGeom prst="rect">
            <a:avLst/>
          </a:prstGeom>
        </p:spPr>
      </p:pic>
      <p:sp>
        <p:nvSpPr>
          <p:cNvPr id="44" name="Textfeld 43">
            <a:extLst>
              <a:ext uri="{FF2B5EF4-FFF2-40B4-BE49-F238E27FC236}">
                <a16:creationId xmlns:a16="http://schemas.microsoft.com/office/drawing/2014/main" id="{A985BA0C-B8EE-2610-F401-DCBDE4437660}"/>
              </a:ext>
            </a:extLst>
          </p:cNvPr>
          <p:cNvSpPr txBox="1"/>
          <p:nvPr/>
        </p:nvSpPr>
        <p:spPr>
          <a:xfrm>
            <a:off x="477319" y="4416367"/>
            <a:ext cx="1269855" cy="230832"/>
          </a:xfrm>
          <a:prstGeom prst="rect">
            <a:avLst/>
          </a:prstGeom>
          <a:noFill/>
        </p:spPr>
        <p:txBody>
          <a:bodyPr wrap="square" rtlCol="0">
            <a:spAutoFit/>
          </a:bodyPr>
          <a:lstStyle/>
          <a:p>
            <a:r>
              <a:rPr lang="de-DE" sz="900" b="1" dirty="0"/>
              <a:t>[K. Schmid]</a:t>
            </a:r>
          </a:p>
        </p:txBody>
      </p:sp>
      <p:pic>
        <p:nvPicPr>
          <p:cNvPr id="68" name="Grafik 67">
            <a:extLst>
              <a:ext uri="{FF2B5EF4-FFF2-40B4-BE49-F238E27FC236}">
                <a16:creationId xmlns:a16="http://schemas.microsoft.com/office/drawing/2014/main" id="{3FFEC082-83D8-BFFF-F76D-0FC34416945F}"/>
              </a:ext>
            </a:extLst>
          </p:cNvPr>
          <p:cNvPicPr>
            <a:picLocks noChangeAspect="1"/>
          </p:cNvPicPr>
          <p:nvPr/>
        </p:nvPicPr>
        <p:blipFill>
          <a:blip r:embed="rId6"/>
          <a:stretch>
            <a:fillRect/>
          </a:stretch>
        </p:blipFill>
        <p:spPr>
          <a:xfrm>
            <a:off x="889232" y="5386792"/>
            <a:ext cx="6660001" cy="1095242"/>
          </a:xfrm>
          <a:prstGeom prst="rect">
            <a:avLst/>
          </a:prstGeom>
        </p:spPr>
      </p:pic>
      <p:sp>
        <p:nvSpPr>
          <p:cNvPr id="69" name="Textfeld 68">
            <a:extLst>
              <a:ext uri="{FF2B5EF4-FFF2-40B4-BE49-F238E27FC236}">
                <a16:creationId xmlns:a16="http://schemas.microsoft.com/office/drawing/2014/main" id="{1BCD04C0-94B2-6462-60CC-B8EEA576C2CC}"/>
              </a:ext>
            </a:extLst>
          </p:cNvPr>
          <p:cNvSpPr txBox="1"/>
          <p:nvPr/>
        </p:nvSpPr>
        <p:spPr>
          <a:xfrm flipH="1">
            <a:off x="8739542" y="5201367"/>
            <a:ext cx="2535904" cy="461665"/>
          </a:xfrm>
          <a:prstGeom prst="rect">
            <a:avLst/>
          </a:prstGeom>
          <a:solidFill>
            <a:srgbClr val="E3E3E3"/>
          </a:solidFill>
          <a:ln w="12700">
            <a:solidFill>
              <a:schemeClr val="tx1"/>
            </a:solidFill>
          </a:ln>
        </p:spPr>
        <p:txBody>
          <a:bodyPr wrap="square" rtlCol="0">
            <a:spAutoFit/>
          </a:bodyPr>
          <a:lstStyle/>
          <a:p>
            <a:pPr algn="ctr"/>
            <a:r>
              <a:rPr lang="en-GB" sz="1200" dirty="0">
                <a:latin typeface="Arial" panose="020B0604020202020204" pitchFamily="34" charset="0"/>
                <a:cs typeface="Arial" panose="020B0604020202020204" pitchFamily="34" charset="0"/>
              </a:rPr>
              <a:t>Recombining</a:t>
            </a:r>
            <a:r>
              <a:rPr lang="en-GB" sz="1200" dirty="0">
                <a:solidFill>
                  <a:srgbClr val="FF0000"/>
                </a:solidFill>
                <a:latin typeface="Arial" panose="020B0604020202020204" pitchFamily="34" charset="0"/>
                <a:cs typeface="Arial" panose="020B0604020202020204" pitchFamily="34" charset="0"/>
              </a:rPr>
              <a:t> H,D </a:t>
            </a:r>
            <a:r>
              <a:rPr lang="en-GB" sz="1200" dirty="0">
                <a:latin typeface="Arial" panose="020B0604020202020204" pitchFamily="34" charset="0"/>
                <a:cs typeface="Arial" panose="020B0604020202020204" pitchFamily="34" charset="0"/>
              </a:rPr>
              <a:t>plasmas in PSI-2 and MAGNUM-PSI (CRMs)</a:t>
            </a:r>
            <a:endParaRPr lang="en-GB" sz="1200" dirty="0">
              <a:solidFill>
                <a:srgbClr val="FF0000"/>
              </a:solidFill>
              <a:latin typeface="Arial" panose="020B0604020202020204" pitchFamily="34" charset="0"/>
              <a:cs typeface="Arial" panose="020B0604020202020204" pitchFamily="34" charset="0"/>
            </a:endParaRPr>
          </a:p>
        </p:txBody>
      </p:sp>
      <p:sp>
        <p:nvSpPr>
          <p:cNvPr id="70" name="Textfeld 69">
            <a:extLst>
              <a:ext uri="{FF2B5EF4-FFF2-40B4-BE49-F238E27FC236}">
                <a16:creationId xmlns:a16="http://schemas.microsoft.com/office/drawing/2014/main" id="{7F6B957B-C429-8AE0-88A9-735A346F97BA}"/>
              </a:ext>
            </a:extLst>
          </p:cNvPr>
          <p:cNvSpPr txBox="1"/>
          <p:nvPr/>
        </p:nvSpPr>
        <p:spPr>
          <a:xfrm flipH="1">
            <a:off x="8792140" y="1027686"/>
            <a:ext cx="2545251" cy="646331"/>
          </a:xfrm>
          <a:prstGeom prst="rect">
            <a:avLst/>
          </a:prstGeom>
          <a:solidFill>
            <a:srgbClr val="E3E3E3"/>
          </a:solidFill>
          <a:ln w="12700">
            <a:solidFill>
              <a:schemeClr val="tx1"/>
            </a:solidFill>
          </a:ln>
        </p:spPr>
        <p:txBody>
          <a:bodyPr wrap="square" rtlCol="0">
            <a:spAutoFit/>
          </a:bodyPr>
          <a:lstStyle/>
          <a:p>
            <a:pPr algn="ctr"/>
            <a:r>
              <a:rPr lang="en-GB" sz="1200" dirty="0">
                <a:latin typeface="Arial" panose="020B0604020202020204" pitchFamily="34" charset="0"/>
                <a:cs typeface="Arial" panose="020B0604020202020204" pitchFamily="34" charset="0"/>
              </a:rPr>
              <a:t>Support in WPTE exploitation</a:t>
            </a:r>
          </a:p>
          <a:p>
            <a:pPr algn="ctr"/>
            <a:r>
              <a:rPr lang="en-GB" sz="1200" dirty="0">
                <a:latin typeface="Arial" panose="020B0604020202020204" pitchFamily="34" charset="0"/>
                <a:cs typeface="Arial" panose="020B0604020202020204" pitchFamily="34" charset="0"/>
              </a:rPr>
              <a:t>In AUG, WEST and JET in PWIE </a:t>
            </a:r>
            <a:endParaRPr lang="en-GB" sz="1200" dirty="0">
              <a:solidFill>
                <a:srgbClr val="FF0000"/>
              </a:solidFill>
              <a:latin typeface="Arial" panose="020B0604020202020204" pitchFamily="34" charset="0"/>
              <a:cs typeface="Arial" panose="020B0604020202020204" pitchFamily="34" charset="0"/>
            </a:endParaRPr>
          </a:p>
          <a:p>
            <a:pPr algn="ctr"/>
            <a:r>
              <a:rPr lang="en-GB" sz="1200" dirty="0">
                <a:latin typeface="Arial" panose="020B0604020202020204" pitchFamily="34" charset="0"/>
                <a:cs typeface="Arial" panose="020B0604020202020204" pitchFamily="34" charset="0"/>
              </a:rPr>
              <a:t>area with metallic PFCs</a:t>
            </a:r>
            <a:endParaRPr lang="en-GB" sz="1200" dirty="0">
              <a:solidFill>
                <a:srgbClr val="FF0000"/>
              </a:solidFill>
              <a:latin typeface="Arial" panose="020B0604020202020204" pitchFamily="34" charset="0"/>
              <a:cs typeface="Arial" panose="020B0604020202020204" pitchFamily="34" charset="0"/>
            </a:endParaRPr>
          </a:p>
        </p:txBody>
      </p:sp>
      <p:sp>
        <p:nvSpPr>
          <p:cNvPr id="71" name="Textfeld 70">
            <a:extLst>
              <a:ext uri="{FF2B5EF4-FFF2-40B4-BE49-F238E27FC236}">
                <a16:creationId xmlns:a16="http://schemas.microsoft.com/office/drawing/2014/main" id="{0FD18F14-350D-6759-8A87-AE871B3B18A7}"/>
              </a:ext>
            </a:extLst>
          </p:cNvPr>
          <p:cNvSpPr txBox="1"/>
          <p:nvPr/>
        </p:nvSpPr>
        <p:spPr>
          <a:xfrm flipH="1">
            <a:off x="5956338" y="4821072"/>
            <a:ext cx="2058265" cy="461665"/>
          </a:xfrm>
          <a:prstGeom prst="rect">
            <a:avLst/>
          </a:prstGeom>
          <a:solidFill>
            <a:srgbClr val="E3E3E3"/>
          </a:solidFill>
          <a:ln w="12700">
            <a:solidFill>
              <a:schemeClr val="tx1"/>
            </a:solidFill>
          </a:ln>
        </p:spPr>
        <p:txBody>
          <a:bodyPr wrap="square" rtlCol="0">
            <a:spAutoFit/>
          </a:bodyPr>
          <a:lstStyle/>
          <a:p>
            <a:pPr algn="ctr"/>
            <a:r>
              <a:rPr lang="en-GB" sz="1200" dirty="0">
                <a:latin typeface="Arial" panose="020B0604020202020204" pitchFamily="34" charset="0"/>
                <a:cs typeface="Arial" panose="020B0604020202020204" pitchFamily="34" charset="0"/>
              </a:rPr>
              <a:t>Surface analysis </a:t>
            </a:r>
            <a:r>
              <a:rPr lang="en-GB" sz="1200" dirty="0">
                <a:solidFill>
                  <a:srgbClr val="FF0000"/>
                </a:solidFill>
                <a:latin typeface="Arial" panose="020B0604020202020204" pitchFamily="34" charset="0"/>
                <a:cs typeface="Arial" panose="020B0604020202020204" pitchFamily="34" charset="0"/>
              </a:rPr>
              <a:t>(D,T) </a:t>
            </a:r>
            <a:r>
              <a:rPr lang="en-GB" sz="1200" dirty="0">
                <a:latin typeface="Arial" panose="020B0604020202020204" pitchFamily="34" charset="0"/>
                <a:cs typeface="Arial" panose="020B0604020202020204" pitchFamily="34" charset="0"/>
              </a:rPr>
              <a:t>by </a:t>
            </a:r>
          </a:p>
          <a:p>
            <a:pPr algn="ctr"/>
            <a:r>
              <a:rPr lang="en-GB" sz="1200" dirty="0">
                <a:latin typeface="Arial" panose="020B0604020202020204" pitchFamily="34" charset="0"/>
                <a:cs typeface="Arial" panose="020B0604020202020204" pitchFamily="34" charset="0"/>
              </a:rPr>
              <a:t>Laser-based techniques </a:t>
            </a:r>
          </a:p>
        </p:txBody>
      </p:sp>
      <p:sp>
        <p:nvSpPr>
          <p:cNvPr id="72" name="Textfeld 71">
            <a:extLst>
              <a:ext uri="{FF2B5EF4-FFF2-40B4-BE49-F238E27FC236}">
                <a16:creationId xmlns:a16="http://schemas.microsoft.com/office/drawing/2014/main" id="{1A7C0472-8E38-D7E6-08DB-7A03AE753B49}"/>
              </a:ext>
            </a:extLst>
          </p:cNvPr>
          <p:cNvSpPr txBox="1"/>
          <p:nvPr/>
        </p:nvSpPr>
        <p:spPr>
          <a:xfrm>
            <a:off x="250913" y="2918947"/>
            <a:ext cx="457176" cy="267766"/>
          </a:xfrm>
          <a:prstGeom prst="rect">
            <a:avLst/>
          </a:prstGeom>
          <a:noFill/>
        </p:spPr>
        <p:txBody>
          <a:bodyPr wrap="none" rtlCol="0">
            <a:spAutoFit/>
          </a:bodyPr>
          <a:lstStyle/>
          <a:p>
            <a:pPr algn="l">
              <a:lnSpc>
                <a:spcPct val="95000"/>
              </a:lnSpc>
            </a:pPr>
            <a:r>
              <a:rPr lang="de-DE" sz="1200" dirty="0"/>
              <a:t>ITER</a:t>
            </a:r>
          </a:p>
        </p:txBody>
      </p:sp>
      <p:sp>
        <p:nvSpPr>
          <p:cNvPr id="3" name="Fußzeilenplatzhalter 4">
            <a:extLst>
              <a:ext uri="{FF2B5EF4-FFF2-40B4-BE49-F238E27FC236}">
                <a16:creationId xmlns:a16="http://schemas.microsoft.com/office/drawing/2014/main" id="{AE76D2E2-55B4-10B3-18FD-7A8E920030F8}"/>
              </a:ext>
            </a:extLst>
          </p:cNvPr>
          <p:cNvSpPr>
            <a:spLocks noGrp="1"/>
          </p:cNvSpPr>
          <p:nvPr>
            <p:ph type="ftr" sz="quarter" idx="11"/>
          </p:nvPr>
        </p:nvSpPr>
        <p:spPr>
          <a:xfrm>
            <a:off x="825624" y="6555770"/>
            <a:ext cx="9022464" cy="329614"/>
          </a:xfrm>
        </p:spPr>
        <p:txBody>
          <a:bodyPr/>
          <a:lstStyle/>
          <a:p>
            <a:r>
              <a:rPr lang="en-GB" dirty="0">
                <a:solidFill>
                  <a:prstClr val="white"/>
                </a:solidFill>
              </a:rPr>
              <a:t>Sebastijan Brezinsek| 6</a:t>
            </a:r>
            <a:r>
              <a:rPr lang="en-GB" baseline="30000" dirty="0">
                <a:solidFill>
                  <a:prstClr val="white"/>
                </a:solidFill>
              </a:rPr>
              <a:t>th</a:t>
            </a:r>
            <a:r>
              <a:rPr lang="en-GB" dirty="0">
                <a:solidFill>
                  <a:prstClr val="white"/>
                </a:solidFill>
              </a:rPr>
              <a:t> PB FSD | </a:t>
            </a:r>
            <a:r>
              <a:rPr lang="en-GB" dirty="0" err="1">
                <a:solidFill>
                  <a:prstClr val="white"/>
                </a:solidFill>
              </a:rPr>
              <a:t>Garching</a:t>
            </a:r>
            <a:r>
              <a:rPr lang="en-GB" dirty="0">
                <a:solidFill>
                  <a:prstClr val="white"/>
                </a:solidFill>
              </a:rPr>
              <a:t> | April 2025</a:t>
            </a:r>
          </a:p>
        </p:txBody>
      </p:sp>
      <p:pic>
        <p:nvPicPr>
          <p:cNvPr id="7" name="Grafik 6">
            <a:extLst>
              <a:ext uri="{FF2B5EF4-FFF2-40B4-BE49-F238E27FC236}">
                <a16:creationId xmlns:a16="http://schemas.microsoft.com/office/drawing/2014/main" id="{ED955069-AFD6-0DD9-8E26-7F992CCB14F1}"/>
              </a:ext>
            </a:extLst>
          </p:cNvPr>
          <p:cNvPicPr>
            <a:picLocks noChangeAspect="1"/>
          </p:cNvPicPr>
          <p:nvPr/>
        </p:nvPicPr>
        <p:blipFill>
          <a:blip r:embed="rId7"/>
          <a:stretch>
            <a:fillRect/>
          </a:stretch>
        </p:blipFill>
        <p:spPr>
          <a:xfrm>
            <a:off x="5763920" y="3164576"/>
            <a:ext cx="2250684" cy="1518924"/>
          </a:xfrm>
          <a:prstGeom prst="rect">
            <a:avLst/>
          </a:prstGeom>
        </p:spPr>
      </p:pic>
      <p:pic>
        <p:nvPicPr>
          <p:cNvPr id="10" name="Grafik 9">
            <a:extLst>
              <a:ext uri="{FF2B5EF4-FFF2-40B4-BE49-F238E27FC236}">
                <a16:creationId xmlns:a16="http://schemas.microsoft.com/office/drawing/2014/main" id="{8D0BA036-1FF6-E4AC-D02B-2D62CA13CB67}"/>
              </a:ext>
            </a:extLst>
          </p:cNvPr>
          <p:cNvPicPr>
            <a:picLocks noChangeAspect="1"/>
          </p:cNvPicPr>
          <p:nvPr/>
        </p:nvPicPr>
        <p:blipFill>
          <a:blip r:embed="rId8"/>
          <a:stretch>
            <a:fillRect/>
          </a:stretch>
        </p:blipFill>
        <p:spPr>
          <a:xfrm>
            <a:off x="5986617" y="1677580"/>
            <a:ext cx="1898081" cy="1382941"/>
          </a:xfrm>
          <a:prstGeom prst="rect">
            <a:avLst/>
          </a:prstGeom>
        </p:spPr>
      </p:pic>
      <p:sp>
        <p:nvSpPr>
          <p:cNvPr id="11" name="Textfeld 10">
            <a:extLst>
              <a:ext uri="{FF2B5EF4-FFF2-40B4-BE49-F238E27FC236}">
                <a16:creationId xmlns:a16="http://schemas.microsoft.com/office/drawing/2014/main" id="{E22250AC-5B0F-CF3A-B8A8-4D70FA15B52C}"/>
              </a:ext>
            </a:extLst>
          </p:cNvPr>
          <p:cNvSpPr txBox="1"/>
          <p:nvPr/>
        </p:nvSpPr>
        <p:spPr>
          <a:xfrm>
            <a:off x="5990936" y="973345"/>
            <a:ext cx="2132338" cy="618631"/>
          </a:xfrm>
          <a:prstGeom prst="rect">
            <a:avLst/>
          </a:prstGeom>
          <a:solidFill>
            <a:srgbClr val="E3E3E3"/>
          </a:solidFill>
          <a:ln w="12700">
            <a:solidFill>
              <a:schemeClr val="tx1"/>
            </a:solidFill>
          </a:ln>
        </p:spPr>
        <p:txBody>
          <a:bodyPr wrap="square" rtlCol="0">
            <a:spAutoFit/>
          </a:bodyPr>
          <a:lstStyle/>
          <a:p>
            <a:pPr algn="ctr">
              <a:lnSpc>
                <a:spcPct val="95000"/>
              </a:lnSpc>
            </a:pPr>
            <a:r>
              <a:rPr lang="de-DE" sz="1200" dirty="0">
                <a:latin typeface="Arial" panose="020B0604020202020204" pitchFamily="34" charset="0"/>
                <a:cs typeface="Arial" panose="020B0604020202020204" pitchFamily="34" charset="0"/>
              </a:rPr>
              <a:t>Runaway beam </a:t>
            </a:r>
            <a:r>
              <a:rPr lang="de-DE" sz="1200" dirty="0" err="1">
                <a:latin typeface="Arial" panose="020B0604020202020204" pitchFamily="34" charset="0"/>
                <a:cs typeface="Arial" panose="020B0604020202020204" pitchFamily="34" charset="0"/>
              </a:rPr>
              <a:t>damage</a:t>
            </a:r>
            <a:endParaRPr lang="de-DE" sz="1200" dirty="0">
              <a:latin typeface="Arial" panose="020B0604020202020204" pitchFamily="34" charset="0"/>
              <a:cs typeface="Arial" panose="020B0604020202020204" pitchFamily="34" charset="0"/>
            </a:endParaRPr>
          </a:p>
          <a:p>
            <a:pPr algn="ctr">
              <a:lnSpc>
                <a:spcPct val="95000"/>
              </a:lnSpc>
            </a:pPr>
            <a:r>
              <a:rPr lang="de-DE" sz="1200" dirty="0">
                <a:latin typeface="Arial" panose="020B0604020202020204" pitchFamily="34" charset="0"/>
                <a:cs typeface="Arial" panose="020B0604020202020204" pitchFamily="34" charset="0"/>
              </a:rPr>
              <a:t>of PFCs </a:t>
            </a:r>
            <a:r>
              <a:rPr lang="de-DE" sz="1200" dirty="0" err="1">
                <a:latin typeface="Arial" panose="020B0604020202020204" pitchFamily="34" charset="0"/>
                <a:cs typeface="Arial" panose="020B0604020202020204" pitchFamily="34" charset="0"/>
              </a:rPr>
              <a:t>analysis</a:t>
            </a:r>
            <a:r>
              <a:rPr lang="de-DE" sz="1200" dirty="0">
                <a:latin typeface="Arial" panose="020B0604020202020204" pitchFamily="34" charset="0"/>
                <a:cs typeface="Arial" panose="020B0604020202020204" pitchFamily="34" charset="0"/>
              </a:rPr>
              <a:t> and interpretative </a:t>
            </a:r>
            <a:r>
              <a:rPr lang="de-DE" sz="1200" dirty="0" err="1">
                <a:latin typeface="Arial" panose="020B0604020202020204" pitchFamily="34" charset="0"/>
                <a:cs typeface="Arial" panose="020B0604020202020204" pitchFamily="34" charset="0"/>
              </a:rPr>
              <a:t>simulation</a:t>
            </a:r>
            <a:endParaRPr lang="de-DE" sz="1200" dirty="0">
              <a:latin typeface="Arial" panose="020B0604020202020204" pitchFamily="34" charset="0"/>
              <a:cs typeface="Arial" panose="020B0604020202020204" pitchFamily="34" charset="0"/>
            </a:endParaRPr>
          </a:p>
        </p:txBody>
      </p:sp>
      <p:sp>
        <p:nvSpPr>
          <p:cNvPr id="12" name="Textfeld 11">
            <a:extLst>
              <a:ext uri="{FF2B5EF4-FFF2-40B4-BE49-F238E27FC236}">
                <a16:creationId xmlns:a16="http://schemas.microsoft.com/office/drawing/2014/main" id="{52234A05-017A-07C0-006A-8CD9EC722A57}"/>
              </a:ext>
            </a:extLst>
          </p:cNvPr>
          <p:cNvSpPr txBox="1"/>
          <p:nvPr/>
        </p:nvSpPr>
        <p:spPr>
          <a:xfrm>
            <a:off x="7280050" y="3255254"/>
            <a:ext cx="1269855" cy="230832"/>
          </a:xfrm>
          <a:prstGeom prst="rect">
            <a:avLst/>
          </a:prstGeom>
          <a:noFill/>
        </p:spPr>
        <p:txBody>
          <a:bodyPr wrap="square" rtlCol="0">
            <a:spAutoFit/>
          </a:bodyPr>
          <a:lstStyle/>
          <a:p>
            <a:r>
              <a:rPr lang="de-DE" sz="900" b="1" dirty="0"/>
              <a:t>[I. </a:t>
            </a:r>
            <a:r>
              <a:rPr lang="de-DE" sz="900" b="1" dirty="0" err="1"/>
              <a:t>Jepu</a:t>
            </a:r>
            <a:r>
              <a:rPr lang="de-DE" sz="900" b="1" dirty="0"/>
              <a:t>]</a:t>
            </a:r>
          </a:p>
        </p:txBody>
      </p:sp>
      <p:sp>
        <p:nvSpPr>
          <p:cNvPr id="28" name="Textfeld 27">
            <a:extLst>
              <a:ext uri="{FF2B5EF4-FFF2-40B4-BE49-F238E27FC236}">
                <a16:creationId xmlns:a16="http://schemas.microsoft.com/office/drawing/2014/main" id="{850D654D-F5EB-4EA0-C4BE-3B4B1A2C6C36}"/>
              </a:ext>
            </a:extLst>
          </p:cNvPr>
          <p:cNvSpPr txBox="1"/>
          <p:nvPr/>
        </p:nvSpPr>
        <p:spPr>
          <a:xfrm flipH="1">
            <a:off x="8766864" y="5820514"/>
            <a:ext cx="2535904" cy="461665"/>
          </a:xfrm>
          <a:prstGeom prst="rect">
            <a:avLst/>
          </a:prstGeom>
          <a:solidFill>
            <a:srgbClr val="E3E3E3"/>
          </a:solidFill>
          <a:ln w="12700">
            <a:solidFill>
              <a:schemeClr val="tx1"/>
            </a:solidFill>
          </a:ln>
        </p:spPr>
        <p:txBody>
          <a:bodyPr wrap="square" rtlCol="0">
            <a:spAutoFit/>
          </a:bodyPr>
          <a:lstStyle/>
          <a:p>
            <a:pPr algn="ctr"/>
            <a:r>
              <a:rPr lang="en-GB" sz="1200" dirty="0">
                <a:latin typeface="Arial" panose="020B0604020202020204" pitchFamily="34" charset="0"/>
                <a:cs typeface="Arial" panose="020B0604020202020204" pitchFamily="34" charset="0"/>
              </a:rPr>
              <a:t>Wall conditioning in TOMAS and boronization assessment</a:t>
            </a:r>
            <a:endParaRPr lang="en-GB" sz="12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830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animBg="1"/>
      <p:bldP spid="20" grpId="0" animBg="1"/>
      <p:bldP spid="21" grpId="0"/>
      <p:bldP spid="22" grpId="0"/>
      <p:bldP spid="23" grpId="0"/>
      <p:bldP spid="27" grpId="0" animBg="1"/>
      <p:bldP spid="40" grpId="0" animBg="1"/>
      <p:bldP spid="69" grpId="0" animBg="1"/>
      <p:bldP spid="70" grpId="0" animBg="1"/>
      <p:bldP spid="71" grpId="0" animBg="1"/>
      <p:bldP spid="11" grpId="0" animBg="1"/>
      <p:bldP spid="12" grpId="0"/>
      <p:bldP spid="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D28EB9-1F8C-C530-735B-7975884BA204}"/>
              </a:ext>
            </a:extLst>
          </p:cNvPr>
          <p:cNvSpPr>
            <a:spLocks noGrp="1"/>
          </p:cNvSpPr>
          <p:nvPr>
            <p:ph type="title"/>
          </p:nvPr>
        </p:nvSpPr>
        <p:spPr/>
        <p:txBody>
          <a:bodyPr/>
          <a:lstStyle/>
          <a:p>
            <a:r>
              <a:rPr lang="de-DE" dirty="0"/>
              <a:t>WPPWIE Fact Sheet 2025 </a:t>
            </a:r>
          </a:p>
        </p:txBody>
      </p:sp>
      <p:sp>
        <p:nvSpPr>
          <p:cNvPr id="3" name="Inhaltsplatzhalter 2">
            <a:extLst>
              <a:ext uri="{FF2B5EF4-FFF2-40B4-BE49-F238E27FC236}">
                <a16:creationId xmlns:a16="http://schemas.microsoft.com/office/drawing/2014/main" id="{131164EF-6566-B84D-3EAD-AD3031271811}"/>
              </a:ext>
            </a:extLst>
          </p:cNvPr>
          <p:cNvSpPr>
            <a:spLocks noGrp="1"/>
          </p:cNvSpPr>
          <p:nvPr>
            <p:ph idx="1"/>
          </p:nvPr>
        </p:nvSpPr>
        <p:spPr>
          <a:xfrm>
            <a:off x="0" y="817635"/>
            <a:ext cx="12098691" cy="5598170"/>
          </a:xfrm>
        </p:spPr>
        <p:txBody>
          <a:bodyPr>
            <a:normAutofit lnSpcReduction="10000"/>
          </a:bodyPr>
          <a:lstStyle/>
          <a:p>
            <a:pPr>
              <a:buFont typeface="Wingdings" panose="05000000000000000000" pitchFamily="2" charset="2"/>
              <a:buChar char="§"/>
            </a:pPr>
            <a:r>
              <a:rPr lang="en-GB" sz="2000" noProof="0" dirty="0"/>
              <a:t>WPPWIE covers high priority activities for ITER (new baseline), supports DEMO and  reactor-class devices, supports tokamak and stellarator exploration, and addresses open physics questions in the area of PWIE</a:t>
            </a:r>
          </a:p>
          <a:p>
            <a:pPr>
              <a:buFont typeface="Wingdings" panose="05000000000000000000" pitchFamily="2" charset="2"/>
              <a:buChar char="§"/>
            </a:pPr>
            <a:r>
              <a:rPr lang="en-GB" sz="2000" noProof="0" dirty="0"/>
              <a:t>WPPWIE includes machine operation (~1,2 M€ Commission Contribution in 2025)</a:t>
            </a:r>
          </a:p>
          <a:p>
            <a:pPr lvl="1">
              <a:buFont typeface="Wingdings" panose="05000000000000000000" pitchFamily="2" charset="2"/>
              <a:buChar char="§"/>
            </a:pPr>
            <a:r>
              <a:rPr lang="en-GB" sz="2000" noProof="0" dirty="0"/>
              <a:t>Plasma exposure: MAGNUM-PSI, UPP, PSI-2 [JULE-PSI] (DIFFER, FZJ) =&gt; EUROfusion facilities</a:t>
            </a:r>
          </a:p>
          <a:p>
            <a:pPr lvl="1">
              <a:buFont typeface="Wingdings" panose="05000000000000000000" pitchFamily="2" charset="2"/>
              <a:buChar char="§"/>
            </a:pPr>
            <a:r>
              <a:rPr lang="en-GB" sz="2000" noProof="0" dirty="0"/>
              <a:t>High heat flux facilities: GLADIS, JUDITH-2[3] and QSPA, OLMAT (MPG, FZJ, KIPT, CIEMAT)</a:t>
            </a:r>
          </a:p>
          <a:p>
            <a:pPr lvl="1">
              <a:buFont typeface="Wingdings" panose="05000000000000000000" pitchFamily="2" charset="2"/>
              <a:buChar char="§"/>
            </a:pPr>
            <a:r>
              <a:rPr lang="en-GB" sz="2000" noProof="0" dirty="0"/>
              <a:t>Plasma facilities: </a:t>
            </a:r>
            <a:r>
              <a:rPr lang="en-GB" sz="2000" noProof="0" dirty="0" err="1"/>
              <a:t>GyM</a:t>
            </a:r>
            <a:r>
              <a:rPr lang="en-GB" sz="2000" noProof="0" dirty="0"/>
              <a:t>, TOMAS (ENEA, FZJ)</a:t>
            </a:r>
          </a:p>
          <a:p>
            <a:pPr lvl="1">
              <a:buFont typeface="Wingdings" panose="05000000000000000000" pitchFamily="2" charset="2"/>
              <a:buChar char="§"/>
            </a:pPr>
            <a:r>
              <a:rPr lang="en-GB" sz="2000" noProof="0" dirty="0"/>
              <a:t>Accelerators for ion damage and post-mortem analysis with different energies, resolution, ions</a:t>
            </a:r>
          </a:p>
          <a:p>
            <a:pPr marL="342900" lvl="1" indent="0">
              <a:buNone/>
            </a:pPr>
            <a:r>
              <a:rPr lang="en-GB" sz="2000" noProof="0" dirty="0"/>
              <a:t>   at different labs: MPG, JSI, VR, VTT, RBI, IST, FZJ, DIFFER, NCSRD</a:t>
            </a:r>
          </a:p>
          <a:p>
            <a:pPr lvl="1">
              <a:buFont typeface="Wingdings" panose="05000000000000000000" pitchFamily="2" charset="2"/>
              <a:buChar char="§"/>
            </a:pPr>
            <a:r>
              <a:rPr lang="en-GB" sz="2000" noProof="0" dirty="0"/>
              <a:t>Set of unique post-mortem analysis devices, in-operando facilities, tritium laboratories etc.</a:t>
            </a:r>
          </a:p>
          <a:p>
            <a:pPr lvl="1">
              <a:buFont typeface="Wingdings" panose="05000000000000000000" pitchFamily="2" charset="2"/>
              <a:buChar char="§"/>
            </a:pPr>
            <a:r>
              <a:rPr lang="en-GB" sz="2000" noProof="0" dirty="0"/>
              <a:t>All facilities used according physics needs, technical and personal capabilities, and availability</a:t>
            </a:r>
          </a:p>
          <a:p>
            <a:pPr>
              <a:buFont typeface="Wingdings" panose="05000000000000000000" pitchFamily="2" charset="2"/>
              <a:buChar char="§"/>
            </a:pPr>
            <a:r>
              <a:rPr lang="en-GB" sz="2000" noProof="0" dirty="0"/>
              <a:t>WPPWIE includes personal from 24 RUs: FZJ, CEA, CIEMAT, CU, DIFFER, DTU, ENEA, EFPL, IAP, IPP.CR, IPPLM, UT, VR, VTT, ISPP-UL, IST, JSI, KIPT, KIT, LPP-ERM-KMS, MPG, NCRSD, ÖAW, RBI </a:t>
            </a:r>
            <a:r>
              <a:rPr lang="en-GB" sz="2000" noProof="0" dirty="0">
                <a:solidFill>
                  <a:srgbClr val="FF0000"/>
                </a:solidFill>
              </a:rPr>
              <a:t>and UKAEA</a:t>
            </a:r>
          </a:p>
          <a:p>
            <a:pPr>
              <a:buFont typeface="Wingdings" panose="05000000000000000000" pitchFamily="2" charset="2"/>
              <a:buChar char="§"/>
            </a:pPr>
            <a:r>
              <a:rPr lang="en-GB" sz="2000" noProof="0" dirty="0"/>
              <a:t>Human resources distributed according expertise/costs: effectively 64 </a:t>
            </a:r>
            <a:r>
              <a:rPr lang="en-GB" sz="2000" noProof="0" dirty="0" err="1"/>
              <a:t>ppy</a:t>
            </a:r>
            <a:r>
              <a:rPr lang="en-GB" sz="2000" noProof="0" dirty="0"/>
              <a:t> in 2025 („low av. salary rate“)</a:t>
            </a:r>
          </a:p>
          <a:p>
            <a:pPr>
              <a:buFont typeface="Wingdings" panose="05000000000000000000" pitchFamily="2" charset="2"/>
              <a:buChar char="§"/>
            </a:pPr>
            <a:r>
              <a:rPr lang="en-GB" sz="2000" noProof="0" dirty="0"/>
              <a:t>Excellent teams build in the last decade and an unique workflow for testing and PFC/sample analysis developed</a:t>
            </a:r>
          </a:p>
          <a:p>
            <a:pPr>
              <a:buFont typeface="Wingdings" panose="05000000000000000000" pitchFamily="2" charset="2"/>
              <a:buChar char="§"/>
            </a:pPr>
            <a:r>
              <a:rPr lang="en-GB" sz="2000" noProof="0" dirty="0"/>
              <a:t>Excellent modelling teams established with personals also </a:t>
            </a:r>
            <a:r>
              <a:rPr lang="en-GB" sz="2000" dirty="0"/>
              <a:t>linked to</a:t>
            </a:r>
            <a:r>
              <a:rPr lang="en-GB" sz="2000" noProof="0" dirty="0"/>
              <a:t> TSVVs, TE and W7X </a:t>
            </a:r>
          </a:p>
          <a:p>
            <a:pPr>
              <a:buFont typeface="Wingdings" panose="05000000000000000000" pitchFamily="2" charset="2"/>
              <a:buChar char="§"/>
            </a:pPr>
            <a:r>
              <a:rPr lang="en-GB" sz="2000" noProof="0" dirty="0"/>
              <a:t>Each RU is getting a fair share in research, presentations, publications within </a:t>
            </a:r>
            <a:r>
              <a:rPr lang="en-GB" sz="2000" dirty="0"/>
              <a:t>their expertise and available </a:t>
            </a:r>
            <a:r>
              <a:rPr lang="en-GB" sz="2000" noProof="0" dirty="0"/>
              <a:t>budget</a:t>
            </a:r>
          </a:p>
          <a:p>
            <a:pPr marL="342900" lvl="1" indent="0">
              <a:buNone/>
            </a:pPr>
            <a:endParaRPr lang="en-GB" sz="2000" noProof="0" dirty="0"/>
          </a:p>
          <a:p>
            <a:pPr marL="342900" lvl="1" indent="0">
              <a:buNone/>
            </a:pPr>
            <a:endParaRPr lang="de-DE" sz="2000" dirty="0"/>
          </a:p>
        </p:txBody>
      </p:sp>
      <p:sp>
        <p:nvSpPr>
          <p:cNvPr id="4" name="Foliennummernplatzhalter 3">
            <a:extLst>
              <a:ext uri="{FF2B5EF4-FFF2-40B4-BE49-F238E27FC236}">
                <a16:creationId xmlns:a16="http://schemas.microsoft.com/office/drawing/2014/main" id="{1EF3D861-4512-4EE5-F93B-C4CB5EC5E843}"/>
              </a:ext>
            </a:extLst>
          </p:cNvPr>
          <p:cNvSpPr>
            <a:spLocks noGrp="1"/>
          </p:cNvSpPr>
          <p:nvPr>
            <p:ph type="sldNum" sz="quarter" idx="12"/>
          </p:nvPr>
        </p:nvSpPr>
        <p:spPr/>
        <p:txBody>
          <a:bodyPr/>
          <a:lstStyle/>
          <a:p>
            <a:fld id="{6A6D9FA1-99C7-4910-8E32-B85D378B0060}" type="slidenum">
              <a:rPr lang="en-GB" smtClean="0">
                <a:solidFill>
                  <a:prstClr val="white"/>
                </a:solidFill>
              </a:rPr>
              <a:pPr/>
              <a:t>3</a:t>
            </a:fld>
            <a:endParaRPr lang="en-GB" dirty="0">
              <a:solidFill>
                <a:prstClr val="white"/>
              </a:solidFill>
            </a:endParaRPr>
          </a:p>
        </p:txBody>
      </p:sp>
      <p:sp>
        <p:nvSpPr>
          <p:cNvPr id="5" name="Fußzeilenplatzhalter 4">
            <a:extLst>
              <a:ext uri="{FF2B5EF4-FFF2-40B4-BE49-F238E27FC236}">
                <a16:creationId xmlns:a16="http://schemas.microsoft.com/office/drawing/2014/main" id="{01FB234B-C3D6-4178-136F-94F0C223186F}"/>
              </a:ext>
            </a:extLst>
          </p:cNvPr>
          <p:cNvSpPr>
            <a:spLocks noGrp="1"/>
          </p:cNvSpPr>
          <p:nvPr>
            <p:ph type="ftr" sz="quarter" idx="11"/>
          </p:nvPr>
        </p:nvSpPr>
        <p:spPr/>
        <p:txBody>
          <a:bodyPr/>
          <a:lstStyle/>
          <a:p>
            <a:r>
              <a:rPr lang="en-GB" dirty="0">
                <a:solidFill>
                  <a:prstClr val="white"/>
                </a:solidFill>
              </a:rPr>
              <a:t>Sebastijan Brezinsek| 6</a:t>
            </a:r>
            <a:r>
              <a:rPr lang="en-GB" baseline="30000" dirty="0">
                <a:solidFill>
                  <a:prstClr val="white"/>
                </a:solidFill>
              </a:rPr>
              <a:t>th</a:t>
            </a:r>
            <a:r>
              <a:rPr lang="en-GB" dirty="0">
                <a:solidFill>
                  <a:prstClr val="white"/>
                </a:solidFill>
              </a:rPr>
              <a:t> PB FSD | </a:t>
            </a:r>
            <a:r>
              <a:rPr lang="en-GB" dirty="0" err="1">
                <a:solidFill>
                  <a:prstClr val="white"/>
                </a:solidFill>
              </a:rPr>
              <a:t>Garching</a:t>
            </a:r>
            <a:r>
              <a:rPr lang="en-GB" dirty="0">
                <a:solidFill>
                  <a:prstClr val="white"/>
                </a:solidFill>
              </a:rPr>
              <a:t> | April 2025</a:t>
            </a:r>
          </a:p>
        </p:txBody>
      </p:sp>
    </p:spTree>
    <p:extLst>
      <p:ext uri="{BB962C8B-B14F-4D97-AF65-F5344CB8AC3E}">
        <p14:creationId xmlns:p14="http://schemas.microsoft.com/office/powerpoint/2010/main" val="1687949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B19DF9-0AD5-FF3F-5752-179F1E586D4D}"/>
              </a:ext>
            </a:extLst>
          </p:cNvPr>
          <p:cNvSpPr>
            <a:spLocks noGrp="1"/>
          </p:cNvSpPr>
          <p:nvPr>
            <p:ph type="title"/>
          </p:nvPr>
        </p:nvSpPr>
        <p:spPr>
          <a:xfrm>
            <a:off x="983431" y="310879"/>
            <a:ext cx="10521213" cy="338835"/>
          </a:xfrm>
        </p:spPr>
        <p:txBody>
          <a:bodyPr/>
          <a:lstStyle/>
          <a:p>
            <a:r>
              <a:rPr lang="de-DE" dirty="0" err="1"/>
              <a:t>Improved</a:t>
            </a:r>
            <a:r>
              <a:rPr lang="de-DE" dirty="0"/>
              <a:t> in-situ/</a:t>
            </a:r>
            <a:r>
              <a:rPr lang="de-DE" dirty="0" err="1"/>
              <a:t>vacuo</a:t>
            </a:r>
            <a:r>
              <a:rPr lang="de-DE" dirty="0"/>
              <a:t> </a:t>
            </a:r>
            <a:r>
              <a:rPr lang="de-DE" dirty="0" err="1"/>
              <a:t>fuel</a:t>
            </a:r>
            <a:r>
              <a:rPr lang="de-DE" dirty="0"/>
              <a:t> </a:t>
            </a:r>
            <a:r>
              <a:rPr lang="de-DE" dirty="0" err="1"/>
              <a:t>retention</a:t>
            </a:r>
            <a:r>
              <a:rPr lang="de-DE" dirty="0"/>
              <a:t> and </a:t>
            </a:r>
            <a:r>
              <a:rPr lang="de-DE" dirty="0" err="1"/>
              <a:t>recovery</a:t>
            </a:r>
            <a:r>
              <a:rPr lang="de-DE" dirty="0"/>
              <a:t> </a:t>
            </a:r>
            <a:r>
              <a:rPr lang="de-DE" dirty="0" err="1"/>
              <a:t>capabilties</a:t>
            </a:r>
            <a:endParaRPr lang="de-DE" dirty="0"/>
          </a:p>
        </p:txBody>
      </p:sp>
      <p:sp>
        <p:nvSpPr>
          <p:cNvPr id="5" name="Foliennummernplatzhalter 4">
            <a:extLst>
              <a:ext uri="{FF2B5EF4-FFF2-40B4-BE49-F238E27FC236}">
                <a16:creationId xmlns:a16="http://schemas.microsoft.com/office/drawing/2014/main" id="{31F2A8E7-8A70-8506-3AB8-5A039FE88A4B}"/>
              </a:ext>
            </a:extLst>
          </p:cNvPr>
          <p:cNvSpPr>
            <a:spLocks noGrp="1"/>
          </p:cNvSpPr>
          <p:nvPr>
            <p:ph type="sldNum" sz="quarter" idx="12"/>
          </p:nvPr>
        </p:nvSpPr>
        <p:spPr/>
        <p:txBody>
          <a:bodyPr/>
          <a:lstStyle/>
          <a:p>
            <a:fld id="{6A6D9FA1-99C7-4910-8E32-B85D378B0060}" type="slidenum">
              <a:rPr lang="en-GB" smtClean="0">
                <a:solidFill>
                  <a:prstClr val="white"/>
                </a:solidFill>
              </a:rPr>
              <a:pPr/>
              <a:t>4</a:t>
            </a:fld>
            <a:endParaRPr lang="en-GB" dirty="0">
              <a:solidFill>
                <a:prstClr val="white"/>
              </a:solidFill>
            </a:endParaRPr>
          </a:p>
        </p:txBody>
      </p:sp>
      <p:sp>
        <p:nvSpPr>
          <p:cNvPr id="9" name="Textfeld 8">
            <a:extLst>
              <a:ext uri="{FF2B5EF4-FFF2-40B4-BE49-F238E27FC236}">
                <a16:creationId xmlns:a16="http://schemas.microsoft.com/office/drawing/2014/main" id="{E8BF1993-91BB-CF83-62DE-BC5B0CF06529}"/>
              </a:ext>
            </a:extLst>
          </p:cNvPr>
          <p:cNvSpPr txBox="1"/>
          <p:nvPr/>
        </p:nvSpPr>
        <p:spPr>
          <a:xfrm>
            <a:off x="360040" y="895244"/>
            <a:ext cx="4232014" cy="1188787"/>
          </a:xfrm>
          <a:prstGeom prst="rect">
            <a:avLst/>
          </a:prstGeom>
          <a:solidFill>
            <a:schemeClr val="bg1">
              <a:lumMod val="95000"/>
            </a:schemeClr>
          </a:solidFill>
          <a:ln>
            <a:noFill/>
          </a:ln>
          <a:effectLst>
            <a:outerShdw blurRad="50800" dist="38100" dir="2700000" algn="tl" rotWithShape="0">
              <a:prstClr val="black">
                <a:alpha val="40000"/>
              </a:prstClr>
            </a:outerShdw>
          </a:effectLst>
        </p:spPr>
        <p:txBody>
          <a:bodyPr wrap="square" rtlCol="0">
            <a:spAutoFit/>
          </a:bodyPr>
          <a:lstStyle/>
          <a:p>
            <a:pPr algn="l">
              <a:lnSpc>
                <a:spcPct val="95000"/>
              </a:lnSpc>
            </a:pPr>
            <a:r>
              <a:rPr lang="en-US" sz="1500" dirty="0"/>
              <a:t>SP C + SP F + SP X  (in-vacuo) + SP D</a:t>
            </a:r>
          </a:p>
          <a:p>
            <a:pPr marL="285750" indent="-285750" algn="l">
              <a:lnSpc>
                <a:spcPct val="95000"/>
              </a:lnSpc>
              <a:buFont typeface="Wingdings" panose="05000000000000000000" pitchFamily="2" charset="2"/>
              <a:buChar char="§"/>
            </a:pPr>
            <a:r>
              <a:rPr lang="en-US" sz="1500" dirty="0"/>
              <a:t>Fuel retention and release properties of B layers exposed to fuel species and build with fuel </a:t>
            </a:r>
          </a:p>
          <a:p>
            <a:pPr marL="285750" indent="-285750" algn="l">
              <a:lnSpc>
                <a:spcPct val="95000"/>
              </a:lnSpc>
              <a:buFont typeface="Wingdings" panose="05000000000000000000" pitchFamily="2" charset="2"/>
              <a:buChar char="§"/>
            </a:pPr>
            <a:r>
              <a:rPr lang="en-US" sz="1500" dirty="0"/>
              <a:t>Simulation related to fuel trapping and release</a:t>
            </a:r>
          </a:p>
          <a:p>
            <a:pPr marL="285750" indent="-285750" algn="l">
              <a:lnSpc>
                <a:spcPct val="95000"/>
              </a:lnSpc>
              <a:buFont typeface="Wingdings" panose="05000000000000000000" pitchFamily="2" charset="2"/>
              <a:buChar char="§"/>
            </a:pPr>
            <a:r>
              <a:rPr lang="en-US" sz="1500" dirty="0"/>
              <a:t>Ion-damage W material studies</a:t>
            </a:r>
          </a:p>
        </p:txBody>
      </p:sp>
      <p:sp>
        <p:nvSpPr>
          <p:cNvPr id="15" name="Textfeld 14">
            <a:extLst>
              <a:ext uri="{FF2B5EF4-FFF2-40B4-BE49-F238E27FC236}">
                <a16:creationId xmlns:a16="http://schemas.microsoft.com/office/drawing/2014/main" id="{2ADFF0C1-38A5-6B6A-A557-44017DD4C602}"/>
              </a:ext>
            </a:extLst>
          </p:cNvPr>
          <p:cNvSpPr txBox="1"/>
          <p:nvPr/>
        </p:nvSpPr>
        <p:spPr>
          <a:xfrm>
            <a:off x="74632" y="5788311"/>
            <a:ext cx="6494120" cy="618631"/>
          </a:xfrm>
          <a:prstGeom prst="rect">
            <a:avLst/>
          </a:prstGeom>
          <a:solidFill>
            <a:schemeClr val="bg1">
              <a:lumMod val="95000"/>
            </a:schemeClr>
          </a:solidFill>
          <a:ln>
            <a:noFill/>
          </a:ln>
          <a:effectLst>
            <a:outerShdw blurRad="50800" dist="38100" dir="2700000" algn="tl" rotWithShape="0">
              <a:prstClr val="black">
                <a:alpha val="40000"/>
              </a:prstClr>
            </a:outerShdw>
          </a:effectLst>
        </p:spPr>
        <p:txBody>
          <a:bodyPr wrap="square" rtlCol="0">
            <a:spAutoFit/>
          </a:bodyPr>
          <a:lstStyle/>
          <a:p>
            <a:pPr algn="l">
              <a:lnSpc>
                <a:spcPct val="95000"/>
              </a:lnSpc>
            </a:pPr>
            <a:r>
              <a:rPr lang="en-US" dirty="0">
                <a:solidFill>
                  <a:srgbClr val="FF0000"/>
                </a:solidFill>
              </a:rPr>
              <a:t>Candidates: powder injection, evaporation, review again diborane,</a:t>
            </a:r>
          </a:p>
          <a:p>
            <a:pPr algn="l">
              <a:lnSpc>
                <a:spcPct val="95000"/>
              </a:lnSpc>
            </a:pPr>
            <a:r>
              <a:rPr lang="en-US" dirty="0">
                <a:solidFill>
                  <a:srgbClr val="FF0000"/>
                </a:solidFill>
              </a:rPr>
              <a:t>Laser-pulse ablation technique not homogenous and low rate</a:t>
            </a:r>
          </a:p>
        </p:txBody>
      </p:sp>
      <p:pic>
        <p:nvPicPr>
          <p:cNvPr id="17" name="Grafik 16">
            <a:extLst>
              <a:ext uri="{FF2B5EF4-FFF2-40B4-BE49-F238E27FC236}">
                <a16:creationId xmlns:a16="http://schemas.microsoft.com/office/drawing/2014/main" id="{B0C3CDE5-C0AF-6079-4296-9D41A0C3B57C}"/>
              </a:ext>
            </a:extLst>
          </p:cNvPr>
          <p:cNvPicPr>
            <a:picLocks noChangeAspect="1"/>
          </p:cNvPicPr>
          <p:nvPr/>
        </p:nvPicPr>
        <p:blipFill>
          <a:blip r:embed="rId2"/>
          <a:stretch>
            <a:fillRect/>
          </a:stretch>
        </p:blipFill>
        <p:spPr>
          <a:xfrm>
            <a:off x="360040" y="2190976"/>
            <a:ext cx="5585531" cy="2518965"/>
          </a:xfrm>
          <a:prstGeom prst="rect">
            <a:avLst/>
          </a:prstGeom>
        </p:spPr>
      </p:pic>
      <p:sp>
        <p:nvSpPr>
          <p:cNvPr id="18" name="Textfeld 17">
            <a:extLst>
              <a:ext uri="{FF2B5EF4-FFF2-40B4-BE49-F238E27FC236}">
                <a16:creationId xmlns:a16="http://schemas.microsoft.com/office/drawing/2014/main" id="{9C713166-6C0E-2C52-4BE7-9A974205423A}"/>
              </a:ext>
            </a:extLst>
          </p:cNvPr>
          <p:cNvSpPr txBox="1"/>
          <p:nvPr/>
        </p:nvSpPr>
        <p:spPr>
          <a:xfrm>
            <a:off x="520532" y="4301732"/>
            <a:ext cx="1112805" cy="400110"/>
          </a:xfrm>
          <a:prstGeom prst="rect">
            <a:avLst/>
          </a:prstGeom>
          <a:noFill/>
        </p:spPr>
        <p:txBody>
          <a:bodyPr wrap="none" rtlCol="0">
            <a:spAutoFit/>
          </a:bodyPr>
          <a:lstStyle/>
          <a:p>
            <a:pPr algn="l"/>
            <a:r>
              <a:rPr lang="de-DE" sz="1000" b="1" dirty="0"/>
              <a:t>H. van </a:t>
            </a:r>
            <a:r>
              <a:rPr lang="de-DE" sz="1000" b="1" dirty="0" err="1"/>
              <a:t>Eeck</a:t>
            </a:r>
            <a:r>
              <a:rPr lang="de-DE" sz="1000" b="1" dirty="0"/>
              <a:t> et al. </a:t>
            </a:r>
          </a:p>
          <a:p>
            <a:pPr algn="l"/>
            <a:r>
              <a:rPr lang="de-DE" sz="1000" b="1" dirty="0"/>
              <a:t>DIFFER</a:t>
            </a:r>
          </a:p>
        </p:txBody>
      </p:sp>
      <p:sp>
        <p:nvSpPr>
          <p:cNvPr id="12" name="Textfeld 11">
            <a:extLst>
              <a:ext uri="{FF2B5EF4-FFF2-40B4-BE49-F238E27FC236}">
                <a16:creationId xmlns:a16="http://schemas.microsoft.com/office/drawing/2014/main" id="{982DF3DB-1E1A-7DEC-C9F2-27C45990D372}"/>
              </a:ext>
            </a:extLst>
          </p:cNvPr>
          <p:cNvSpPr txBox="1"/>
          <p:nvPr/>
        </p:nvSpPr>
        <p:spPr>
          <a:xfrm>
            <a:off x="7018015" y="872643"/>
            <a:ext cx="4232014" cy="1188787"/>
          </a:xfrm>
          <a:prstGeom prst="rect">
            <a:avLst/>
          </a:prstGeom>
          <a:solidFill>
            <a:schemeClr val="bg1">
              <a:lumMod val="95000"/>
            </a:schemeClr>
          </a:solidFill>
          <a:ln>
            <a:noFill/>
          </a:ln>
          <a:effectLst>
            <a:outerShdw blurRad="50800" dist="38100" dir="2700000" algn="tl" rotWithShape="0">
              <a:prstClr val="black">
                <a:alpha val="40000"/>
              </a:prstClr>
            </a:outerShdw>
          </a:effectLst>
        </p:spPr>
        <p:txBody>
          <a:bodyPr wrap="square" rtlCol="0">
            <a:spAutoFit/>
          </a:bodyPr>
          <a:lstStyle/>
          <a:p>
            <a:pPr algn="l">
              <a:lnSpc>
                <a:spcPct val="95000"/>
              </a:lnSpc>
            </a:pPr>
            <a:r>
              <a:rPr lang="en-US" sz="1500" dirty="0"/>
              <a:t>SP C + SP F + SP X (in-operando) + SP D</a:t>
            </a:r>
          </a:p>
          <a:p>
            <a:pPr marL="285750" indent="-285750" algn="l">
              <a:lnSpc>
                <a:spcPct val="95000"/>
              </a:lnSpc>
              <a:buFont typeface="Wingdings" panose="05000000000000000000" pitchFamily="2" charset="2"/>
              <a:buChar char="§"/>
            </a:pPr>
            <a:r>
              <a:rPr lang="en-US" sz="1500" dirty="0"/>
              <a:t>Fuel retention and release properties of B layers exposed to fuel species and build with fuel </a:t>
            </a:r>
          </a:p>
          <a:p>
            <a:pPr marL="285750" indent="-285750" algn="l">
              <a:lnSpc>
                <a:spcPct val="95000"/>
              </a:lnSpc>
              <a:buFont typeface="Wingdings" panose="05000000000000000000" pitchFamily="2" charset="2"/>
              <a:buChar char="§"/>
            </a:pPr>
            <a:r>
              <a:rPr lang="en-US" sz="1500" dirty="0"/>
              <a:t>Simulation related to fuel trapping and release</a:t>
            </a:r>
          </a:p>
          <a:p>
            <a:pPr marL="285750" indent="-285750" algn="l">
              <a:lnSpc>
                <a:spcPct val="95000"/>
              </a:lnSpc>
              <a:buFont typeface="Wingdings" panose="05000000000000000000" pitchFamily="2" charset="2"/>
              <a:buChar char="§"/>
            </a:pPr>
            <a:r>
              <a:rPr lang="en-US" sz="1500" dirty="0"/>
              <a:t>Recycling-studies on surface for W, B, layers</a:t>
            </a:r>
          </a:p>
        </p:txBody>
      </p:sp>
      <p:pic>
        <p:nvPicPr>
          <p:cNvPr id="14" name="Grafik 13">
            <a:extLst>
              <a:ext uri="{FF2B5EF4-FFF2-40B4-BE49-F238E27FC236}">
                <a16:creationId xmlns:a16="http://schemas.microsoft.com/office/drawing/2014/main" id="{99609F48-4516-6D25-66FF-44ACD8BE9877}"/>
              </a:ext>
            </a:extLst>
          </p:cNvPr>
          <p:cNvPicPr>
            <a:picLocks noChangeAspect="1"/>
          </p:cNvPicPr>
          <p:nvPr/>
        </p:nvPicPr>
        <p:blipFill>
          <a:blip r:embed="rId3"/>
          <a:stretch>
            <a:fillRect/>
          </a:stretch>
        </p:blipFill>
        <p:spPr>
          <a:xfrm>
            <a:off x="6902399" y="2244952"/>
            <a:ext cx="4385258" cy="3493710"/>
          </a:xfrm>
          <a:prstGeom prst="rect">
            <a:avLst/>
          </a:prstGeom>
        </p:spPr>
      </p:pic>
      <p:sp>
        <p:nvSpPr>
          <p:cNvPr id="3" name="Fußzeilenplatzhalter 4">
            <a:extLst>
              <a:ext uri="{FF2B5EF4-FFF2-40B4-BE49-F238E27FC236}">
                <a16:creationId xmlns:a16="http://schemas.microsoft.com/office/drawing/2014/main" id="{517C07A2-E2C5-4C85-9BA4-9992429DFD91}"/>
              </a:ext>
            </a:extLst>
          </p:cNvPr>
          <p:cNvSpPr>
            <a:spLocks noGrp="1"/>
          </p:cNvSpPr>
          <p:nvPr>
            <p:ph type="ftr" sz="quarter" idx="11"/>
          </p:nvPr>
        </p:nvSpPr>
        <p:spPr>
          <a:xfrm>
            <a:off x="825624" y="6555770"/>
            <a:ext cx="9022464" cy="329614"/>
          </a:xfrm>
        </p:spPr>
        <p:txBody>
          <a:bodyPr/>
          <a:lstStyle/>
          <a:p>
            <a:r>
              <a:rPr lang="en-GB" dirty="0">
                <a:solidFill>
                  <a:prstClr val="white"/>
                </a:solidFill>
              </a:rPr>
              <a:t>Sebastijan Brezinsek| 6</a:t>
            </a:r>
            <a:r>
              <a:rPr lang="en-GB" baseline="30000" dirty="0">
                <a:solidFill>
                  <a:prstClr val="white"/>
                </a:solidFill>
              </a:rPr>
              <a:t>th</a:t>
            </a:r>
            <a:r>
              <a:rPr lang="en-GB" dirty="0">
                <a:solidFill>
                  <a:prstClr val="white"/>
                </a:solidFill>
              </a:rPr>
              <a:t> PB FSD | </a:t>
            </a:r>
            <a:r>
              <a:rPr lang="en-GB" dirty="0" err="1">
                <a:solidFill>
                  <a:prstClr val="white"/>
                </a:solidFill>
              </a:rPr>
              <a:t>Garching</a:t>
            </a:r>
            <a:r>
              <a:rPr lang="en-GB" dirty="0">
                <a:solidFill>
                  <a:prstClr val="white"/>
                </a:solidFill>
              </a:rPr>
              <a:t> | April 2025</a:t>
            </a:r>
          </a:p>
        </p:txBody>
      </p:sp>
      <p:sp>
        <p:nvSpPr>
          <p:cNvPr id="6" name="Textfeld 5">
            <a:extLst>
              <a:ext uri="{FF2B5EF4-FFF2-40B4-BE49-F238E27FC236}">
                <a16:creationId xmlns:a16="http://schemas.microsoft.com/office/drawing/2014/main" id="{EFE62B5B-BEC2-3B7D-8197-FB7CD16ABC3B}"/>
              </a:ext>
            </a:extLst>
          </p:cNvPr>
          <p:cNvSpPr txBox="1"/>
          <p:nvPr/>
        </p:nvSpPr>
        <p:spPr>
          <a:xfrm>
            <a:off x="152386" y="5003006"/>
            <a:ext cx="6416365" cy="618631"/>
          </a:xfrm>
          <a:prstGeom prst="rect">
            <a:avLst/>
          </a:prstGeom>
          <a:solidFill>
            <a:schemeClr val="bg1">
              <a:lumMod val="95000"/>
            </a:schemeClr>
          </a:solidFill>
          <a:ln>
            <a:noFill/>
          </a:ln>
          <a:effectLst>
            <a:outerShdw blurRad="50800" dist="38100" dir="2700000" algn="tl" rotWithShape="0">
              <a:prstClr val="black">
                <a:alpha val="40000"/>
              </a:prstClr>
            </a:outerShdw>
          </a:effectLst>
        </p:spPr>
        <p:txBody>
          <a:bodyPr wrap="square" rtlCol="0">
            <a:spAutoFit/>
          </a:bodyPr>
          <a:lstStyle/>
          <a:p>
            <a:pPr marL="285750" indent="-285750" algn="l">
              <a:lnSpc>
                <a:spcPct val="95000"/>
              </a:lnSpc>
              <a:buFont typeface="Wingdings" panose="05000000000000000000" pitchFamily="2" charset="2"/>
              <a:buChar char="§"/>
            </a:pPr>
            <a:r>
              <a:rPr lang="en-US" dirty="0">
                <a:solidFill>
                  <a:srgbClr val="FF0000"/>
                </a:solidFill>
              </a:rPr>
              <a:t>Need time to explore these in 2026/2027</a:t>
            </a:r>
          </a:p>
          <a:p>
            <a:pPr marL="285750" indent="-285750">
              <a:lnSpc>
                <a:spcPct val="95000"/>
              </a:lnSpc>
              <a:buFont typeface="Wingdings" panose="05000000000000000000" pitchFamily="2" charset="2"/>
              <a:buChar char="§"/>
            </a:pPr>
            <a:r>
              <a:rPr lang="en-US" dirty="0">
                <a:solidFill>
                  <a:srgbClr val="FF0000"/>
                </a:solidFill>
              </a:rPr>
              <a:t>Upgrade to create “boronization”-like layer growth with plasma </a:t>
            </a:r>
          </a:p>
        </p:txBody>
      </p:sp>
    </p:spTree>
    <p:extLst>
      <p:ext uri="{BB962C8B-B14F-4D97-AF65-F5344CB8AC3E}">
        <p14:creationId xmlns:p14="http://schemas.microsoft.com/office/powerpoint/2010/main" val="3663115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FE42DC-5946-2DB6-CA6A-2557119DC356}"/>
              </a:ext>
            </a:extLst>
          </p:cNvPr>
          <p:cNvSpPr>
            <a:spLocks noGrp="1"/>
          </p:cNvSpPr>
          <p:nvPr>
            <p:ph type="title"/>
          </p:nvPr>
        </p:nvSpPr>
        <p:spPr/>
        <p:txBody>
          <a:bodyPr/>
          <a:lstStyle/>
          <a:p>
            <a:r>
              <a:rPr lang="de-DE" dirty="0"/>
              <a:t>Operational </a:t>
            </a:r>
            <a:r>
              <a:rPr lang="de-DE" dirty="0" err="1"/>
              <a:t>space</a:t>
            </a:r>
            <a:r>
              <a:rPr lang="de-DE" dirty="0"/>
              <a:t> of linear </a:t>
            </a:r>
            <a:r>
              <a:rPr lang="de-DE" dirty="0" err="1"/>
              <a:t>devices</a:t>
            </a:r>
            <a:r>
              <a:rPr lang="de-DE" dirty="0"/>
              <a:t>: Impact </a:t>
            </a:r>
            <a:r>
              <a:rPr lang="de-DE" dirty="0" err="1"/>
              <a:t>energy</a:t>
            </a:r>
            <a:r>
              <a:rPr lang="de-DE" dirty="0"/>
              <a:t> vs. </a:t>
            </a:r>
            <a:r>
              <a:rPr lang="de-DE" dirty="0" err="1"/>
              <a:t>flux</a:t>
            </a:r>
            <a:endParaRPr lang="de-DE" dirty="0"/>
          </a:p>
        </p:txBody>
      </p:sp>
      <p:sp>
        <p:nvSpPr>
          <p:cNvPr id="4" name="Foliennummernplatzhalter 3">
            <a:extLst>
              <a:ext uri="{FF2B5EF4-FFF2-40B4-BE49-F238E27FC236}">
                <a16:creationId xmlns:a16="http://schemas.microsoft.com/office/drawing/2014/main" id="{504C23F3-9554-750F-8A69-70D88B3D890F}"/>
              </a:ext>
            </a:extLst>
          </p:cNvPr>
          <p:cNvSpPr>
            <a:spLocks noGrp="1"/>
          </p:cNvSpPr>
          <p:nvPr>
            <p:ph type="sldNum" sz="quarter" idx="12"/>
          </p:nvPr>
        </p:nvSpPr>
        <p:spPr/>
        <p:txBody>
          <a:bodyPr/>
          <a:lstStyle/>
          <a:p>
            <a:fld id="{6A6D9FA1-99C7-4910-8E32-B85D378B0060}" type="slidenum">
              <a:rPr lang="en-GB" smtClean="0">
                <a:solidFill>
                  <a:prstClr val="white"/>
                </a:solidFill>
              </a:rPr>
              <a:pPr/>
              <a:t>5</a:t>
            </a:fld>
            <a:endParaRPr lang="en-GB" dirty="0">
              <a:solidFill>
                <a:prstClr val="white"/>
              </a:solidFill>
            </a:endParaRPr>
          </a:p>
        </p:txBody>
      </p:sp>
      <p:pic>
        <p:nvPicPr>
          <p:cNvPr id="6" name="Grafik 5">
            <a:extLst>
              <a:ext uri="{FF2B5EF4-FFF2-40B4-BE49-F238E27FC236}">
                <a16:creationId xmlns:a16="http://schemas.microsoft.com/office/drawing/2014/main" id="{FC045818-E57E-95C2-5069-4919BBBE5C5F}"/>
              </a:ext>
            </a:extLst>
          </p:cNvPr>
          <p:cNvPicPr>
            <a:picLocks noChangeAspect="1"/>
          </p:cNvPicPr>
          <p:nvPr/>
        </p:nvPicPr>
        <p:blipFill>
          <a:blip r:embed="rId2"/>
          <a:stretch>
            <a:fillRect/>
          </a:stretch>
        </p:blipFill>
        <p:spPr>
          <a:xfrm>
            <a:off x="983432" y="1168834"/>
            <a:ext cx="5363033" cy="4037647"/>
          </a:xfrm>
          <a:prstGeom prst="rect">
            <a:avLst/>
          </a:prstGeom>
        </p:spPr>
      </p:pic>
      <p:sp>
        <p:nvSpPr>
          <p:cNvPr id="7" name="Textfeld 6">
            <a:extLst>
              <a:ext uri="{FF2B5EF4-FFF2-40B4-BE49-F238E27FC236}">
                <a16:creationId xmlns:a16="http://schemas.microsoft.com/office/drawing/2014/main" id="{F0DB2EC9-02A9-082B-EAB9-0A08212A8B02}"/>
              </a:ext>
            </a:extLst>
          </p:cNvPr>
          <p:cNvSpPr txBox="1"/>
          <p:nvPr/>
        </p:nvSpPr>
        <p:spPr>
          <a:xfrm>
            <a:off x="7589116" y="2064272"/>
            <a:ext cx="3394904" cy="2246769"/>
          </a:xfrm>
          <a:prstGeom prst="rect">
            <a:avLst/>
          </a:prstGeom>
          <a:noFill/>
        </p:spPr>
        <p:txBody>
          <a:bodyPr wrap="none" rtlCol="0">
            <a:spAutoFit/>
          </a:bodyPr>
          <a:lstStyle/>
          <a:p>
            <a:pPr algn="ctr"/>
            <a:r>
              <a:rPr lang="de-DE" sz="2000" b="1" dirty="0"/>
              <a:t>Steady-</a:t>
            </a:r>
            <a:r>
              <a:rPr lang="de-DE" sz="2000" b="1" dirty="0" err="1"/>
              <a:t>state</a:t>
            </a:r>
            <a:r>
              <a:rPr lang="de-DE" sz="2000" b="1" dirty="0"/>
              <a:t> </a:t>
            </a:r>
            <a:r>
              <a:rPr lang="de-DE" sz="2000" b="1" dirty="0" err="1"/>
              <a:t>devices</a:t>
            </a:r>
            <a:r>
              <a:rPr lang="de-DE" sz="2000" b="1" dirty="0"/>
              <a:t> and </a:t>
            </a:r>
            <a:r>
              <a:rPr lang="de-DE" sz="2000" b="1" dirty="0" err="1"/>
              <a:t>can</a:t>
            </a:r>
            <a:endParaRPr lang="de-DE" sz="2000" b="1" dirty="0"/>
          </a:p>
          <a:p>
            <a:pPr algn="ctr"/>
            <a:r>
              <a:rPr lang="de-DE" sz="2000" b="1" dirty="0" err="1"/>
              <a:t>reach</a:t>
            </a:r>
            <a:r>
              <a:rPr lang="de-DE" sz="2000" b="1" dirty="0"/>
              <a:t> </a:t>
            </a:r>
            <a:r>
              <a:rPr lang="de-DE" sz="2000" b="1" dirty="0" err="1"/>
              <a:t>fluences</a:t>
            </a:r>
            <a:r>
              <a:rPr lang="de-DE" sz="2000" b="1" dirty="0"/>
              <a:t> </a:t>
            </a:r>
            <a:r>
              <a:rPr lang="de-DE" sz="2000" b="1" dirty="0" err="1"/>
              <a:t>up</a:t>
            </a:r>
            <a:r>
              <a:rPr lang="de-DE" sz="2000" b="1" dirty="0"/>
              <a:t> to 10</a:t>
            </a:r>
            <a:r>
              <a:rPr lang="de-DE" sz="2000" b="1" baseline="30000" dirty="0"/>
              <a:t>30</a:t>
            </a:r>
            <a:r>
              <a:rPr lang="de-DE" sz="2000" b="1" dirty="0"/>
              <a:t>Dm</a:t>
            </a:r>
            <a:r>
              <a:rPr lang="de-DE" sz="2000" b="1" baseline="30000" dirty="0"/>
              <a:t>-2</a:t>
            </a:r>
            <a:r>
              <a:rPr lang="de-DE" sz="2000" b="1" dirty="0"/>
              <a:t> </a:t>
            </a:r>
          </a:p>
          <a:p>
            <a:pPr algn="ctr"/>
            <a:r>
              <a:rPr lang="de-DE" sz="2000" b="1" dirty="0"/>
              <a:t>per operational </a:t>
            </a:r>
            <a:r>
              <a:rPr lang="de-DE" sz="2000" b="1" dirty="0" err="1"/>
              <a:t>day</a:t>
            </a:r>
            <a:endParaRPr lang="de-DE" sz="2000" b="1" dirty="0"/>
          </a:p>
          <a:p>
            <a:pPr algn="ctr"/>
            <a:endParaRPr lang="de-DE" sz="2000" b="1" dirty="0"/>
          </a:p>
          <a:p>
            <a:pPr algn="ctr"/>
            <a:r>
              <a:rPr lang="de-DE" sz="2000" b="1" dirty="0"/>
              <a:t>Link to WEST </a:t>
            </a:r>
            <a:r>
              <a:rPr lang="de-DE" sz="2000" b="1" dirty="0" err="1"/>
              <a:t>experiments</a:t>
            </a:r>
            <a:endParaRPr lang="de-DE" sz="2000" b="1" dirty="0"/>
          </a:p>
          <a:p>
            <a:pPr algn="ctr"/>
            <a:endParaRPr lang="de-DE" sz="2000" b="1" dirty="0"/>
          </a:p>
          <a:p>
            <a:pPr algn="ctr"/>
            <a:r>
              <a:rPr lang="de-DE" sz="2000" b="1" dirty="0"/>
              <a:t>Relevant </a:t>
            </a:r>
            <a:r>
              <a:rPr lang="de-DE" sz="2000" b="1" dirty="0" err="1"/>
              <a:t>fluence</a:t>
            </a:r>
            <a:r>
              <a:rPr lang="de-DE" sz="2000" b="1" dirty="0"/>
              <a:t> </a:t>
            </a:r>
            <a:r>
              <a:rPr lang="de-DE" sz="2000" b="1" dirty="0" err="1"/>
              <a:t>for</a:t>
            </a:r>
            <a:r>
              <a:rPr lang="de-DE" sz="2000" b="1" dirty="0"/>
              <a:t> ITER</a:t>
            </a:r>
          </a:p>
        </p:txBody>
      </p:sp>
      <p:sp>
        <p:nvSpPr>
          <p:cNvPr id="8" name="Textfeld 7">
            <a:extLst>
              <a:ext uri="{FF2B5EF4-FFF2-40B4-BE49-F238E27FC236}">
                <a16:creationId xmlns:a16="http://schemas.microsoft.com/office/drawing/2014/main" id="{65F85C12-09BB-60CD-0ED6-CAE671C34CF2}"/>
              </a:ext>
            </a:extLst>
          </p:cNvPr>
          <p:cNvSpPr txBox="1"/>
          <p:nvPr/>
        </p:nvSpPr>
        <p:spPr>
          <a:xfrm>
            <a:off x="2607189" y="5465627"/>
            <a:ext cx="3102131" cy="830997"/>
          </a:xfrm>
          <a:prstGeom prst="rect">
            <a:avLst/>
          </a:prstGeom>
          <a:noFill/>
        </p:spPr>
        <p:txBody>
          <a:bodyPr wrap="none" rtlCol="0">
            <a:spAutoFit/>
          </a:bodyPr>
          <a:lstStyle/>
          <a:p>
            <a:pPr algn="ctr"/>
            <a:r>
              <a:rPr lang="de-DE" sz="1600" b="1" dirty="0"/>
              <a:t>JULE-PSI </a:t>
            </a:r>
            <a:r>
              <a:rPr lang="de-DE" sz="1600" b="1" dirty="0" err="1"/>
              <a:t>space</a:t>
            </a:r>
            <a:r>
              <a:rPr lang="de-DE" sz="1600" b="1" dirty="0"/>
              <a:t> </a:t>
            </a:r>
            <a:r>
              <a:rPr lang="de-DE" sz="1600" b="1" dirty="0" err="1"/>
              <a:t>as</a:t>
            </a:r>
            <a:r>
              <a:rPr lang="de-DE" sz="1600" b="1" dirty="0"/>
              <a:t> PSI-2, </a:t>
            </a:r>
          </a:p>
          <a:p>
            <a:pPr algn="ctr"/>
            <a:r>
              <a:rPr lang="de-DE" sz="1600" b="1" dirty="0"/>
              <a:t>but in </a:t>
            </a:r>
            <a:r>
              <a:rPr lang="de-DE" sz="1600" b="1" dirty="0" err="1"/>
              <a:t>controlled</a:t>
            </a:r>
            <a:r>
              <a:rPr lang="de-DE" sz="1600" b="1" dirty="0"/>
              <a:t> </a:t>
            </a:r>
            <a:r>
              <a:rPr lang="de-DE" sz="1600" b="1" dirty="0" err="1"/>
              <a:t>area</a:t>
            </a:r>
            <a:r>
              <a:rPr lang="de-DE" sz="1600" b="1" dirty="0"/>
              <a:t> </a:t>
            </a:r>
            <a:r>
              <a:rPr lang="de-DE" sz="1600" b="1" dirty="0" err="1"/>
              <a:t>suitable</a:t>
            </a:r>
            <a:endParaRPr lang="de-DE" sz="1600" b="1" dirty="0"/>
          </a:p>
          <a:p>
            <a:pPr algn="ctr"/>
            <a:r>
              <a:rPr lang="de-DE" sz="1600" b="1" dirty="0" err="1"/>
              <a:t>for</a:t>
            </a:r>
            <a:r>
              <a:rPr lang="de-DE" sz="1600" b="1" dirty="0"/>
              <a:t> T, </a:t>
            </a:r>
            <a:r>
              <a:rPr lang="de-DE" sz="1600" b="1" dirty="0" err="1"/>
              <a:t>activated</a:t>
            </a:r>
            <a:r>
              <a:rPr lang="de-DE" sz="1600" b="1" dirty="0"/>
              <a:t> and </a:t>
            </a:r>
            <a:r>
              <a:rPr lang="de-DE" sz="1600" b="1" dirty="0" err="1"/>
              <a:t>toxic</a:t>
            </a:r>
            <a:r>
              <a:rPr lang="de-DE" sz="1600" b="1" dirty="0"/>
              <a:t> </a:t>
            </a:r>
            <a:r>
              <a:rPr lang="de-DE" sz="1600" b="1" dirty="0" err="1"/>
              <a:t>materials</a:t>
            </a:r>
            <a:endParaRPr lang="de-DE" sz="1600" b="1" dirty="0"/>
          </a:p>
        </p:txBody>
      </p:sp>
      <p:sp>
        <p:nvSpPr>
          <p:cNvPr id="9" name="Fußzeilenplatzhalter 4">
            <a:extLst>
              <a:ext uri="{FF2B5EF4-FFF2-40B4-BE49-F238E27FC236}">
                <a16:creationId xmlns:a16="http://schemas.microsoft.com/office/drawing/2014/main" id="{D72CD60B-8EA9-9DA4-B0DD-F07C05D0C0B5}"/>
              </a:ext>
            </a:extLst>
          </p:cNvPr>
          <p:cNvSpPr>
            <a:spLocks noGrp="1"/>
          </p:cNvSpPr>
          <p:nvPr>
            <p:ph type="ftr" sz="quarter" idx="11"/>
          </p:nvPr>
        </p:nvSpPr>
        <p:spPr>
          <a:xfrm>
            <a:off x="825624" y="6555770"/>
            <a:ext cx="9022464" cy="329614"/>
          </a:xfrm>
        </p:spPr>
        <p:txBody>
          <a:bodyPr/>
          <a:lstStyle/>
          <a:p>
            <a:r>
              <a:rPr lang="en-GB" dirty="0">
                <a:solidFill>
                  <a:prstClr val="white"/>
                </a:solidFill>
              </a:rPr>
              <a:t>Sebastijan Brezinsek| 6</a:t>
            </a:r>
            <a:r>
              <a:rPr lang="en-GB" baseline="30000" dirty="0">
                <a:solidFill>
                  <a:prstClr val="white"/>
                </a:solidFill>
              </a:rPr>
              <a:t>th</a:t>
            </a:r>
            <a:r>
              <a:rPr lang="en-GB" dirty="0">
                <a:solidFill>
                  <a:prstClr val="white"/>
                </a:solidFill>
              </a:rPr>
              <a:t> PB FSD | </a:t>
            </a:r>
            <a:r>
              <a:rPr lang="en-GB" dirty="0" err="1">
                <a:solidFill>
                  <a:prstClr val="white"/>
                </a:solidFill>
              </a:rPr>
              <a:t>Garching</a:t>
            </a:r>
            <a:r>
              <a:rPr lang="en-GB" dirty="0">
                <a:solidFill>
                  <a:prstClr val="white"/>
                </a:solidFill>
              </a:rPr>
              <a:t> | April 2025</a:t>
            </a:r>
          </a:p>
        </p:txBody>
      </p:sp>
    </p:spTree>
    <p:extLst>
      <p:ext uri="{BB962C8B-B14F-4D97-AF65-F5344CB8AC3E}">
        <p14:creationId xmlns:p14="http://schemas.microsoft.com/office/powerpoint/2010/main" val="4137307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251FA-D56D-D82C-F3D7-EB6C75F4D6A8}"/>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62113E11-058F-89E4-48F7-C040AD90DECF}"/>
              </a:ext>
            </a:extLst>
          </p:cNvPr>
          <p:cNvSpPr>
            <a:spLocks noGrp="1"/>
          </p:cNvSpPr>
          <p:nvPr>
            <p:ph idx="1"/>
          </p:nvPr>
        </p:nvSpPr>
        <p:spPr>
          <a:xfrm>
            <a:off x="534953" y="758426"/>
            <a:ext cx="10941699" cy="5278480"/>
          </a:xfrm>
        </p:spPr>
        <p:txBody>
          <a:bodyPr>
            <a:normAutofit/>
          </a:bodyPr>
          <a:lstStyle/>
          <a:p>
            <a:pPr>
              <a:buFont typeface="Wingdings" panose="05000000000000000000" pitchFamily="2" charset="2"/>
              <a:buChar char="§"/>
            </a:pPr>
            <a:r>
              <a:rPr lang="en-GB" sz="2000" noProof="0" dirty="0"/>
              <a:t>WPPWIE covers high priority activities for ITER (new baseline), supports DEMO and  reactor-class devices, supports tokamak and stellarator exploration, and addresses open physics questions</a:t>
            </a:r>
          </a:p>
          <a:p>
            <a:pPr>
              <a:buFont typeface="Wingdings" panose="05000000000000000000" pitchFamily="2" charset="2"/>
              <a:buChar char="§"/>
            </a:pPr>
            <a:r>
              <a:rPr lang="en-GB" sz="2000" noProof="0" dirty="0"/>
              <a:t>WPPWIE core program of 2025 will continue in 2026 and 2027 addressing  these priority items</a:t>
            </a:r>
          </a:p>
          <a:p>
            <a:pPr marL="0" indent="0">
              <a:buNone/>
            </a:pPr>
            <a:endParaRPr lang="de-DE" sz="2000" dirty="0"/>
          </a:p>
          <a:p>
            <a:pPr>
              <a:buFont typeface="Wingdings" panose="05000000000000000000" pitchFamily="2" charset="2"/>
              <a:buChar char="§"/>
            </a:pPr>
            <a:r>
              <a:rPr lang="en-GB" sz="2000" dirty="0"/>
              <a:t>Support program for ITER: W sources, transport, influx, and deposition at the first wall and divertor |T retention, quantification, and removal from B | (temporary) first wall material qualification</a:t>
            </a:r>
          </a:p>
          <a:p>
            <a:pPr>
              <a:buFont typeface="Wingdings" panose="05000000000000000000" pitchFamily="2" charset="2"/>
              <a:buChar char="§"/>
            </a:pPr>
            <a:endParaRPr lang="en-GB" sz="2000" dirty="0"/>
          </a:p>
          <a:p>
            <a:pPr>
              <a:buFont typeface="Wingdings" panose="05000000000000000000" pitchFamily="2" charset="2"/>
              <a:buChar char="§"/>
            </a:pPr>
            <a:r>
              <a:rPr lang="en-GB" sz="2000" dirty="0"/>
              <a:t>Support program for DEMO (VNS): (novel) material qualification | transients and high fluence | PWIE simulations (e.g. lifetime) via TSVV-7| retention/diffusion/permeation in PFCs/blanket (W/steel)</a:t>
            </a:r>
          </a:p>
          <a:p>
            <a:pPr>
              <a:buFont typeface="Wingdings" panose="05000000000000000000" pitchFamily="2" charset="2"/>
              <a:buChar char="§"/>
            </a:pPr>
            <a:endParaRPr lang="en-GB" sz="2000" dirty="0"/>
          </a:p>
          <a:p>
            <a:pPr>
              <a:buFont typeface="Wingdings" panose="05000000000000000000" pitchFamily="2" charset="2"/>
              <a:buChar char="§"/>
            </a:pPr>
            <a:r>
              <a:rPr lang="en-GB" sz="2000" dirty="0"/>
              <a:t>Support program for JT-60SA/Wendelstein7-X: transfer from C towards W PFCs | power handling | material migration | divertor functionality optimization| long-pulse PWI operation aspects </a:t>
            </a:r>
            <a:endParaRPr lang="de-DE" sz="2000" dirty="0"/>
          </a:p>
          <a:p>
            <a:pPr>
              <a:buFont typeface="Wingdings" panose="05000000000000000000" pitchFamily="2" charset="2"/>
              <a:buChar char="§"/>
            </a:pPr>
            <a:endParaRPr lang="de-DE" sz="2000" dirty="0"/>
          </a:p>
          <a:p>
            <a:pPr marL="0" indent="0">
              <a:buNone/>
            </a:pPr>
            <a:r>
              <a:rPr lang="en-GB" sz="2000" noProof="0" dirty="0"/>
              <a:t>Note: DTT, COMPASS-U, VNS needs for PWIE facilities/analysis/modelling </a:t>
            </a:r>
            <a:r>
              <a:rPr lang="en-GB" sz="2000" dirty="0"/>
              <a:t>to </a:t>
            </a:r>
            <a:r>
              <a:rPr lang="en-GB" sz="2000" noProof="0" dirty="0"/>
              <a:t>be assessed and additional funding support </a:t>
            </a:r>
            <a:r>
              <a:rPr lang="en-GB" sz="2000" dirty="0"/>
              <a:t>might </a:t>
            </a:r>
            <a:r>
              <a:rPr lang="en-GB" sz="2000" noProof="0" dirty="0"/>
              <a:t>be required (WPDTT, WPDES, ??)</a:t>
            </a:r>
          </a:p>
        </p:txBody>
      </p:sp>
      <p:sp>
        <p:nvSpPr>
          <p:cNvPr id="4" name="Foliennummernplatzhalter 3">
            <a:extLst>
              <a:ext uri="{FF2B5EF4-FFF2-40B4-BE49-F238E27FC236}">
                <a16:creationId xmlns:a16="http://schemas.microsoft.com/office/drawing/2014/main" id="{68ADEBD2-53D9-A4EC-5665-D3D76714C09D}"/>
              </a:ext>
            </a:extLst>
          </p:cNvPr>
          <p:cNvSpPr>
            <a:spLocks noGrp="1"/>
          </p:cNvSpPr>
          <p:nvPr>
            <p:ph type="sldNum" sz="quarter" idx="12"/>
          </p:nvPr>
        </p:nvSpPr>
        <p:spPr/>
        <p:txBody>
          <a:bodyPr/>
          <a:lstStyle/>
          <a:p>
            <a:fld id="{6A6D9FA1-99C7-4910-8E32-B85D378B0060}" type="slidenum">
              <a:rPr lang="en-GB" smtClean="0">
                <a:solidFill>
                  <a:prstClr val="white"/>
                </a:solidFill>
              </a:rPr>
              <a:pPr/>
              <a:t>6</a:t>
            </a:fld>
            <a:endParaRPr lang="en-GB" dirty="0">
              <a:solidFill>
                <a:prstClr val="white"/>
              </a:solidFill>
            </a:endParaRPr>
          </a:p>
        </p:txBody>
      </p:sp>
      <p:sp>
        <p:nvSpPr>
          <p:cNvPr id="5" name="Fußzeilenplatzhalter 4">
            <a:extLst>
              <a:ext uri="{FF2B5EF4-FFF2-40B4-BE49-F238E27FC236}">
                <a16:creationId xmlns:a16="http://schemas.microsoft.com/office/drawing/2014/main" id="{DC0D1B9F-0937-8D85-89C6-2AD8D75DF67F}"/>
              </a:ext>
            </a:extLst>
          </p:cNvPr>
          <p:cNvSpPr>
            <a:spLocks noGrp="1"/>
          </p:cNvSpPr>
          <p:nvPr>
            <p:ph type="ftr" sz="quarter" idx="11"/>
          </p:nvPr>
        </p:nvSpPr>
        <p:spPr/>
        <p:txBody>
          <a:bodyPr/>
          <a:lstStyle/>
          <a:p>
            <a:r>
              <a:rPr lang="en-GB">
                <a:solidFill>
                  <a:prstClr val="white"/>
                </a:solidFill>
              </a:rPr>
              <a:t>Sebastijan Brezinsek| AWP 2025 Planning Meeting |Garching | October 2024</a:t>
            </a:r>
            <a:endParaRPr lang="en-GB" dirty="0">
              <a:solidFill>
                <a:prstClr val="white"/>
              </a:solidFill>
            </a:endParaRPr>
          </a:p>
        </p:txBody>
      </p:sp>
      <p:sp>
        <p:nvSpPr>
          <p:cNvPr id="11" name="Title 1">
            <a:extLst>
              <a:ext uri="{FF2B5EF4-FFF2-40B4-BE49-F238E27FC236}">
                <a16:creationId xmlns:a16="http://schemas.microsoft.com/office/drawing/2014/main" id="{BE6502FA-A1CF-7D6A-C3A8-2D1E30378852}"/>
              </a:ext>
            </a:extLst>
          </p:cNvPr>
          <p:cNvSpPr txBox="1">
            <a:spLocks/>
          </p:cNvSpPr>
          <p:nvPr/>
        </p:nvSpPr>
        <p:spPr>
          <a:xfrm>
            <a:off x="983431" y="192515"/>
            <a:ext cx="11623960" cy="457200"/>
          </a:xfrm>
          <a:prstGeom prst="rect">
            <a:avLst/>
          </a:prstGeom>
        </p:spPr>
        <p:txBody>
          <a:bodyPr vert="horz" lIns="91440" tIns="45720" rIns="91440" bIns="45720" rtlCol="0" anchor="ctr">
            <a:noAutofit/>
          </a:bodyPr>
          <a:lstStyle>
            <a:lvl1pPr algn="l" defTabSz="685800" rtl="0" eaLnBrk="1" latinLnBrk="0" hangingPunct="1">
              <a:lnSpc>
                <a:spcPts val="2400"/>
              </a:lnSpc>
              <a:spcBef>
                <a:spcPct val="0"/>
              </a:spcBef>
              <a:buNone/>
              <a:defRPr sz="2800" b="1" kern="1200">
                <a:solidFill>
                  <a:schemeClr val="tx2"/>
                </a:solidFill>
                <a:latin typeface="+mn-lt"/>
                <a:ea typeface="+mj-ea"/>
                <a:cs typeface="Arial" panose="020B0604020202020204" pitchFamily="34" charset="0"/>
              </a:defRPr>
            </a:lvl1pPr>
          </a:lstStyle>
          <a:p>
            <a:r>
              <a:rPr lang="en-US" dirty="0"/>
              <a:t>Main Objectives for 2026/2027 I</a:t>
            </a:r>
            <a:endParaRPr lang="en-GB" dirty="0"/>
          </a:p>
        </p:txBody>
      </p:sp>
    </p:spTree>
    <p:extLst>
      <p:ext uri="{BB962C8B-B14F-4D97-AF65-F5344CB8AC3E}">
        <p14:creationId xmlns:p14="http://schemas.microsoft.com/office/powerpoint/2010/main" val="3235991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A32FC72F-F234-469E-629C-573ED6B8EE78}"/>
              </a:ext>
            </a:extLst>
          </p:cNvPr>
          <p:cNvSpPr>
            <a:spLocks noGrp="1"/>
          </p:cNvSpPr>
          <p:nvPr>
            <p:ph type="sldNum" sz="quarter" idx="12"/>
          </p:nvPr>
        </p:nvSpPr>
        <p:spPr/>
        <p:txBody>
          <a:bodyPr/>
          <a:lstStyle/>
          <a:p>
            <a:fld id="{6A6D9FA1-99C7-4910-8E32-B85D378B0060}" type="slidenum">
              <a:rPr lang="en-GB" smtClean="0">
                <a:solidFill>
                  <a:prstClr val="white"/>
                </a:solidFill>
              </a:rPr>
              <a:pPr/>
              <a:t>7</a:t>
            </a:fld>
            <a:endParaRPr lang="en-GB" dirty="0">
              <a:solidFill>
                <a:prstClr val="white"/>
              </a:solidFill>
            </a:endParaRPr>
          </a:p>
        </p:txBody>
      </p:sp>
      <p:sp>
        <p:nvSpPr>
          <p:cNvPr id="5" name="Fußzeilenplatzhalter 4">
            <a:extLst>
              <a:ext uri="{FF2B5EF4-FFF2-40B4-BE49-F238E27FC236}">
                <a16:creationId xmlns:a16="http://schemas.microsoft.com/office/drawing/2014/main" id="{B1938527-898D-4E7A-F123-96870FAD1918}"/>
              </a:ext>
            </a:extLst>
          </p:cNvPr>
          <p:cNvSpPr>
            <a:spLocks noGrp="1"/>
          </p:cNvSpPr>
          <p:nvPr>
            <p:ph type="ftr" sz="quarter" idx="11"/>
          </p:nvPr>
        </p:nvSpPr>
        <p:spPr/>
        <p:txBody>
          <a:bodyPr/>
          <a:lstStyle/>
          <a:p>
            <a:r>
              <a:rPr lang="en-GB">
                <a:solidFill>
                  <a:prstClr val="white"/>
                </a:solidFill>
              </a:rPr>
              <a:t>Sebastijan Brezinsek| AWP 2025 Planning Meeting |Garching | October 2024</a:t>
            </a:r>
            <a:endParaRPr lang="en-GB" dirty="0">
              <a:solidFill>
                <a:prstClr val="white"/>
              </a:solidFill>
            </a:endParaRPr>
          </a:p>
        </p:txBody>
      </p:sp>
      <p:sp>
        <p:nvSpPr>
          <p:cNvPr id="6" name="Title 1">
            <a:extLst>
              <a:ext uri="{FF2B5EF4-FFF2-40B4-BE49-F238E27FC236}">
                <a16:creationId xmlns:a16="http://schemas.microsoft.com/office/drawing/2014/main" id="{3F4327C4-052D-8E4B-AAF0-007269884F1C}"/>
              </a:ext>
            </a:extLst>
          </p:cNvPr>
          <p:cNvSpPr txBox="1">
            <a:spLocks/>
          </p:cNvSpPr>
          <p:nvPr/>
        </p:nvSpPr>
        <p:spPr>
          <a:xfrm>
            <a:off x="983431" y="192515"/>
            <a:ext cx="11623960" cy="457200"/>
          </a:xfrm>
          <a:prstGeom prst="rect">
            <a:avLst/>
          </a:prstGeom>
        </p:spPr>
        <p:txBody>
          <a:bodyPr vert="horz" lIns="91440" tIns="45720" rIns="91440" bIns="45720" rtlCol="0" anchor="ctr">
            <a:noAutofit/>
          </a:bodyPr>
          <a:lstStyle>
            <a:lvl1pPr algn="l" defTabSz="685800" rtl="0" eaLnBrk="1" latinLnBrk="0" hangingPunct="1">
              <a:lnSpc>
                <a:spcPts val="2400"/>
              </a:lnSpc>
              <a:spcBef>
                <a:spcPct val="0"/>
              </a:spcBef>
              <a:buNone/>
              <a:defRPr sz="2800" b="1" kern="1200">
                <a:solidFill>
                  <a:schemeClr val="tx2"/>
                </a:solidFill>
                <a:latin typeface="+mn-lt"/>
                <a:ea typeface="+mj-ea"/>
                <a:cs typeface="Arial" panose="020B0604020202020204" pitchFamily="34" charset="0"/>
              </a:defRPr>
            </a:lvl1pPr>
          </a:lstStyle>
          <a:p>
            <a:r>
              <a:rPr lang="en-US" dirty="0"/>
              <a:t>Main Objectives for 2026/2027 II</a:t>
            </a:r>
            <a:endParaRPr lang="en-GB" dirty="0"/>
          </a:p>
        </p:txBody>
      </p:sp>
      <p:sp>
        <p:nvSpPr>
          <p:cNvPr id="7" name="Content Placeholder 2">
            <a:extLst>
              <a:ext uri="{FF2B5EF4-FFF2-40B4-BE49-F238E27FC236}">
                <a16:creationId xmlns:a16="http://schemas.microsoft.com/office/drawing/2014/main" id="{990EA836-FDF3-1B8A-DF9D-121A724C15B5}"/>
              </a:ext>
            </a:extLst>
          </p:cNvPr>
          <p:cNvSpPr>
            <a:spLocks noGrp="1"/>
          </p:cNvSpPr>
          <p:nvPr>
            <p:ph idx="1"/>
          </p:nvPr>
        </p:nvSpPr>
        <p:spPr>
          <a:xfrm>
            <a:off x="99391" y="882984"/>
            <a:ext cx="11993082" cy="5303214"/>
          </a:xfrm>
        </p:spPr>
        <p:txBody>
          <a:bodyPr>
            <a:normAutofit fontScale="85000" lnSpcReduction="10000"/>
          </a:bodyPr>
          <a:lstStyle/>
          <a:p>
            <a:pPr>
              <a:lnSpc>
                <a:spcPct val="120000"/>
              </a:lnSpc>
              <a:buFont typeface="Wingdings" panose="05000000000000000000" pitchFamily="2" charset="2"/>
              <a:buChar char="§"/>
            </a:pPr>
            <a:r>
              <a:rPr lang="en-GB" dirty="0"/>
              <a:t>PFC qualification and lifetime: synergistic effects in loading and operation beyond damage | RE beam damage analysis / interpretative modelling / predictions</a:t>
            </a:r>
          </a:p>
          <a:p>
            <a:pPr>
              <a:lnSpc>
                <a:spcPct val="120000"/>
              </a:lnSpc>
              <a:buFont typeface="Wingdings" panose="05000000000000000000" pitchFamily="2" charset="2"/>
              <a:buChar char="§"/>
            </a:pPr>
            <a:r>
              <a:rPr lang="en-GB" dirty="0"/>
              <a:t>PWIE code development and benchmark experiments: pedestal</a:t>
            </a:r>
            <a:r>
              <a:rPr lang="en-GB" dirty="0">
                <a:sym typeface="Wingdings" panose="05000000000000000000" pitchFamily="2" charset="2"/>
              </a:rPr>
              <a:t></a:t>
            </a:r>
            <a:r>
              <a:rPr lang="en-GB" dirty="0"/>
              <a:t> plasma-wall interface </a:t>
            </a:r>
            <a:r>
              <a:rPr lang="en-GB" dirty="0">
                <a:sym typeface="Wingdings" panose="05000000000000000000" pitchFamily="2" charset="2"/>
              </a:rPr>
              <a:t></a:t>
            </a:r>
            <a:r>
              <a:rPr lang="en-GB" dirty="0"/>
              <a:t> material using linear machines, laboratory experiments, reference experiments in full-W devices (ASDEX Upgrade, WEST and incl. EAST collaboration for CXN)</a:t>
            </a:r>
          </a:p>
          <a:p>
            <a:pPr>
              <a:lnSpc>
                <a:spcPct val="120000"/>
              </a:lnSpc>
              <a:buFont typeface="Wingdings" panose="05000000000000000000" pitchFamily="2" charset="2"/>
              <a:buChar char="§"/>
            </a:pPr>
            <a:r>
              <a:rPr lang="en-GB" dirty="0"/>
              <a:t>PWIE simulations for novel tokamak scenarios QCE, XPR| first wall vs. divertor W sources | material migration studies | benchmark experiments</a:t>
            </a:r>
          </a:p>
          <a:p>
            <a:pPr>
              <a:lnSpc>
                <a:spcPct val="120000"/>
              </a:lnSpc>
              <a:buFont typeface="Wingdings" panose="05000000000000000000" pitchFamily="2" charset="2"/>
              <a:buChar char="§"/>
            </a:pPr>
            <a:r>
              <a:rPr lang="en-GB" dirty="0"/>
              <a:t>Completion of JET components analysis: tungsten, steel, RE-damaged PFCs, T and He retention</a:t>
            </a:r>
          </a:p>
          <a:p>
            <a:pPr>
              <a:lnSpc>
                <a:spcPct val="120000"/>
              </a:lnSpc>
              <a:buFont typeface="Wingdings" panose="05000000000000000000" pitchFamily="2" charset="2"/>
              <a:buChar char="§"/>
            </a:pPr>
            <a:r>
              <a:rPr lang="en-GB" dirty="0"/>
              <a:t>Benchmark of CRM with A&amp;M data for H, D, T (atoms and molecules) | W collisional-radiative models |               B chemistry, MD calculations</a:t>
            </a:r>
          </a:p>
          <a:p>
            <a:pPr>
              <a:lnSpc>
                <a:spcPct val="120000"/>
              </a:lnSpc>
              <a:buFont typeface="Wingdings" panose="05000000000000000000" pitchFamily="2" charset="2"/>
              <a:buChar char="§"/>
            </a:pPr>
            <a:r>
              <a:rPr lang="en-GB" dirty="0"/>
              <a:t>In-operando diagnostics optimisation for material composition and retention | lessons learned from LIBS and LID-QMS at JET towards next step devices |analysis stations in hot cells | simulation and fast analysis tools</a:t>
            </a:r>
          </a:p>
          <a:p>
            <a:pPr>
              <a:lnSpc>
                <a:spcPct val="120000"/>
              </a:lnSpc>
              <a:buFont typeface="Wingdings" panose="05000000000000000000" pitchFamily="2" charset="2"/>
              <a:buChar char="§"/>
            </a:pPr>
            <a:r>
              <a:rPr lang="en-GB" dirty="0"/>
              <a:t>Support in surface analysis for toroidal devices and linear plasma experiments</a:t>
            </a:r>
          </a:p>
          <a:p>
            <a:pPr>
              <a:lnSpc>
                <a:spcPct val="120000"/>
              </a:lnSpc>
              <a:buFont typeface="Wingdings" panose="05000000000000000000" pitchFamily="2" charset="2"/>
              <a:buChar char="§"/>
            </a:pPr>
            <a:r>
              <a:rPr lang="en-GB" dirty="0"/>
              <a:t>First exploration of PEX JUDITH-3/PSI-2 with tungsten samples (end of 2027)</a:t>
            </a:r>
          </a:p>
          <a:p>
            <a:pPr>
              <a:buFont typeface="Wingdings" panose="05000000000000000000" pitchFamily="2" charset="2"/>
              <a:buChar char="§"/>
            </a:pPr>
            <a:endParaRPr lang="en-GB" dirty="0"/>
          </a:p>
          <a:p>
            <a:pPr marL="342900" lvl="1" indent="0">
              <a:buNone/>
            </a:pPr>
            <a:endParaRPr lang="en-GB" dirty="0"/>
          </a:p>
        </p:txBody>
      </p:sp>
    </p:spTree>
    <p:extLst>
      <p:ext uri="{BB962C8B-B14F-4D97-AF65-F5344CB8AC3E}">
        <p14:creationId xmlns:p14="http://schemas.microsoft.com/office/powerpoint/2010/main" val="2861971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A283E0-75D2-7389-740E-D007D423DFA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14EC01D-672F-8557-8B92-D41583C91584}"/>
              </a:ext>
            </a:extLst>
          </p:cNvPr>
          <p:cNvSpPr>
            <a:spLocks noGrp="1"/>
          </p:cNvSpPr>
          <p:nvPr>
            <p:ph type="title"/>
          </p:nvPr>
        </p:nvSpPr>
        <p:spPr/>
        <p:txBody>
          <a:bodyPr/>
          <a:lstStyle/>
          <a:p>
            <a:r>
              <a:rPr lang="de-DE" dirty="0"/>
              <a:t>WPPWIE 2026/2027 </a:t>
            </a:r>
            <a:r>
              <a:rPr lang="de-DE" dirty="0" err="1"/>
              <a:t>structure</a:t>
            </a:r>
            <a:r>
              <a:rPr lang="de-DE" dirty="0"/>
              <a:t> and </a:t>
            </a:r>
            <a:r>
              <a:rPr lang="de-DE" dirty="0" err="1"/>
              <a:t>tasks</a:t>
            </a:r>
            <a:endParaRPr lang="de-DE" dirty="0"/>
          </a:p>
        </p:txBody>
      </p:sp>
      <p:sp>
        <p:nvSpPr>
          <p:cNvPr id="3" name="Inhaltsplatzhalter 2">
            <a:extLst>
              <a:ext uri="{FF2B5EF4-FFF2-40B4-BE49-F238E27FC236}">
                <a16:creationId xmlns:a16="http://schemas.microsoft.com/office/drawing/2014/main" id="{CFD180BD-24CE-5537-A78C-919495DC6955}"/>
              </a:ext>
            </a:extLst>
          </p:cNvPr>
          <p:cNvSpPr>
            <a:spLocks noGrp="1"/>
          </p:cNvSpPr>
          <p:nvPr>
            <p:ph idx="1"/>
          </p:nvPr>
        </p:nvSpPr>
        <p:spPr>
          <a:xfrm>
            <a:off x="534953" y="758426"/>
            <a:ext cx="10941699" cy="5185174"/>
          </a:xfrm>
        </p:spPr>
        <p:txBody>
          <a:bodyPr>
            <a:normAutofit/>
          </a:bodyPr>
          <a:lstStyle/>
          <a:p>
            <a:pPr>
              <a:buFont typeface="Wingdings" panose="05000000000000000000" pitchFamily="2" charset="2"/>
              <a:buChar char="§"/>
            </a:pPr>
            <a:r>
              <a:rPr lang="en-GB" sz="1800" noProof="0" dirty="0"/>
              <a:t>Seven subprojects will remain with their main scope</a:t>
            </a:r>
          </a:p>
          <a:p>
            <a:pPr>
              <a:buFont typeface="Wingdings" panose="05000000000000000000" pitchFamily="2" charset="2"/>
              <a:buChar char="§"/>
            </a:pPr>
            <a:r>
              <a:rPr lang="en-GB" sz="1800" noProof="0" dirty="0"/>
              <a:t>Restructuring of tasks, further focusing, and introduction of scientific readiness levels were appropriate</a:t>
            </a:r>
          </a:p>
          <a:p>
            <a:pPr>
              <a:buFont typeface="Wingdings" panose="05000000000000000000" pitchFamily="2" charset="2"/>
              <a:buChar char="§"/>
            </a:pPr>
            <a:r>
              <a:rPr lang="en-GB" sz="1800" noProof="0" dirty="0"/>
              <a:t>Reduction of task activities from 28 down to about 18-20 </a:t>
            </a:r>
          </a:p>
          <a:p>
            <a:pPr>
              <a:buFont typeface="Wingdings" panose="05000000000000000000" pitchFamily="2" charset="2"/>
              <a:buChar char="§"/>
            </a:pPr>
            <a:r>
              <a:rPr lang="en-GB" sz="1800" noProof="0" dirty="0"/>
              <a:t>JET LIBS analysis to be closed in 2026 (SP E2)</a:t>
            </a:r>
          </a:p>
          <a:p>
            <a:pPr>
              <a:buFont typeface="Wingdings" panose="05000000000000000000" pitchFamily="2" charset="2"/>
              <a:buChar char="§"/>
            </a:pPr>
            <a:r>
              <a:rPr lang="en-GB" sz="1800" noProof="0" dirty="0"/>
              <a:t>TSVV-6, TSVV-7 and parts of TSVV-5 could be implemented as tasks in SP D with links to ETASC </a:t>
            </a:r>
            <a:r>
              <a:rPr lang="en-GB" sz="1800" dirty="0"/>
              <a:t>remaining</a:t>
            </a:r>
            <a:endParaRPr lang="en-GB" sz="1800" noProof="0" dirty="0"/>
          </a:p>
          <a:p>
            <a:pPr>
              <a:buFont typeface="Wingdings" panose="05000000000000000000" pitchFamily="2" charset="2"/>
              <a:buChar char="§"/>
            </a:pPr>
            <a:r>
              <a:rPr lang="en-GB" sz="1800" dirty="0"/>
              <a:t>AI activities closed and knowledge absorbed in SP D1 and SP X2</a:t>
            </a:r>
            <a:endParaRPr lang="en-GB" sz="1800" noProof="0" dirty="0"/>
          </a:p>
        </p:txBody>
      </p:sp>
      <p:sp>
        <p:nvSpPr>
          <p:cNvPr id="4" name="Foliennummernplatzhalter 3">
            <a:extLst>
              <a:ext uri="{FF2B5EF4-FFF2-40B4-BE49-F238E27FC236}">
                <a16:creationId xmlns:a16="http://schemas.microsoft.com/office/drawing/2014/main" id="{339C9597-BA97-CB8B-8126-0E29B4134559}"/>
              </a:ext>
            </a:extLst>
          </p:cNvPr>
          <p:cNvSpPr>
            <a:spLocks noGrp="1"/>
          </p:cNvSpPr>
          <p:nvPr>
            <p:ph type="sldNum" sz="quarter" idx="12"/>
          </p:nvPr>
        </p:nvSpPr>
        <p:spPr/>
        <p:txBody>
          <a:bodyPr/>
          <a:lstStyle/>
          <a:p>
            <a:fld id="{6A6D9FA1-99C7-4910-8E32-B85D378B0060}" type="slidenum">
              <a:rPr lang="en-GB" smtClean="0">
                <a:solidFill>
                  <a:prstClr val="white"/>
                </a:solidFill>
              </a:rPr>
              <a:pPr/>
              <a:t>8</a:t>
            </a:fld>
            <a:endParaRPr lang="en-GB" dirty="0">
              <a:solidFill>
                <a:prstClr val="white"/>
              </a:solidFill>
            </a:endParaRPr>
          </a:p>
        </p:txBody>
      </p:sp>
      <p:pic>
        <p:nvPicPr>
          <p:cNvPr id="6" name="Grafik 5" descr="Ein Bild, das Text, Screenshot, Zahl, Schrift enthält.&#10;&#10;KI-generierte Inhalte können fehlerhaft sein.">
            <a:extLst>
              <a:ext uri="{FF2B5EF4-FFF2-40B4-BE49-F238E27FC236}">
                <a16:creationId xmlns:a16="http://schemas.microsoft.com/office/drawing/2014/main" id="{AAD1826C-05D4-DD70-B2A6-1FD0A60AFC21}"/>
              </a:ext>
            </a:extLst>
          </p:cNvPr>
          <p:cNvPicPr>
            <a:picLocks noChangeAspect="1"/>
          </p:cNvPicPr>
          <p:nvPr/>
        </p:nvPicPr>
        <p:blipFill>
          <a:blip r:embed="rId2">
            <a:extLst>
              <a:ext uri="{28A0092B-C50C-407E-A947-70E740481C1C}">
                <a14:useLocalDpi xmlns:a14="http://schemas.microsoft.com/office/drawing/2010/main" val="0"/>
              </a:ext>
            </a:extLst>
          </a:blip>
          <a:srcRect r="18160" b="34946"/>
          <a:stretch/>
        </p:blipFill>
        <p:spPr>
          <a:xfrm>
            <a:off x="1926041" y="2785554"/>
            <a:ext cx="7161976" cy="3475287"/>
          </a:xfrm>
          <a:prstGeom prst="rect">
            <a:avLst/>
          </a:prstGeom>
        </p:spPr>
      </p:pic>
      <p:sp>
        <p:nvSpPr>
          <p:cNvPr id="7" name="Rechteck 6">
            <a:extLst>
              <a:ext uri="{FF2B5EF4-FFF2-40B4-BE49-F238E27FC236}">
                <a16:creationId xmlns:a16="http://schemas.microsoft.com/office/drawing/2014/main" id="{5CBBC051-60F8-AEEA-A375-ADAB07BD50CD}"/>
              </a:ext>
            </a:extLst>
          </p:cNvPr>
          <p:cNvSpPr/>
          <p:nvPr/>
        </p:nvSpPr>
        <p:spPr>
          <a:xfrm>
            <a:off x="6792686" y="5887613"/>
            <a:ext cx="1670180" cy="4819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Fußzeilenplatzhalter 4">
            <a:extLst>
              <a:ext uri="{FF2B5EF4-FFF2-40B4-BE49-F238E27FC236}">
                <a16:creationId xmlns:a16="http://schemas.microsoft.com/office/drawing/2014/main" id="{C2AFFEF6-FCA6-FA3A-4474-66F2E8E8CED6}"/>
              </a:ext>
            </a:extLst>
          </p:cNvPr>
          <p:cNvSpPr>
            <a:spLocks noGrp="1"/>
          </p:cNvSpPr>
          <p:nvPr>
            <p:ph type="ftr" sz="quarter" idx="11"/>
          </p:nvPr>
        </p:nvSpPr>
        <p:spPr>
          <a:xfrm>
            <a:off x="825624" y="6555770"/>
            <a:ext cx="9022464" cy="329614"/>
          </a:xfrm>
        </p:spPr>
        <p:txBody>
          <a:bodyPr/>
          <a:lstStyle/>
          <a:p>
            <a:r>
              <a:rPr lang="en-GB" dirty="0">
                <a:solidFill>
                  <a:prstClr val="white"/>
                </a:solidFill>
              </a:rPr>
              <a:t>Sebastijan Brezinsek| 6</a:t>
            </a:r>
            <a:r>
              <a:rPr lang="en-GB" baseline="30000" dirty="0">
                <a:solidFill>
                  <a:prstClr val="white"/>
                </a:solidFill>
              </a:rPr>
              <a:t>th</a:t>
            </a:r>
            <a:r>
              <a:rPr lang="en-GB" dirty="0">
                <a:solidFill>
                  <a:prstClr val="white"/>
                </a:solidFill>
              </a:rPr>
              <a:t> PB FSD | </a:t>
            </a:r>
            <a:r>
              <a:rPr lang="en-GB" dirty="0" err="1">
                <a:solidFill>
                  <a:prstClr val="white"/>
                </a:solidFill>
              </a:rPr>
              <a:t>Garching</a:t>
            </a:r>
            <a:r>
              <a:rPr lang="en-GB" dirty="0">
                <a:solidFill>
                  <a:prstClr val="white"/>
                </a:solidFill>
              </a:rPr>
              <a:t> | April 2025</a:t>
            </a:r>
          </a:p>
        </p:txBody>
      </p:sp>
    </p:spTree>
    <p:extLst>
      <p:ext uri="{BB962C8B-B14F-4D97-AF65-F5344CB8AC3E}">
        <p14:creationId xmlns:p14="http://schemas.microsoft.com/office/powerpoint/2010/main" val="2923450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58E83C-CF72-35DA-E89E-D9B838015BC8}"/>
              </a:ext>
            </a:extLst>
          </p:cNvPr>
          <p:cNvSpPr>
            <a:spLocks noGrp="1"/>
          </p:cNvSpPr>
          <p:nvPr>
            <p:ph type="title"/>
          </p:nvPr>
        </p:nvSpPr>
        <p:spPr/>
        <p:txBody>
          <a:bodyPr/>
          <a:lstStyle/>
          <a:p>
            <a:r>
              <a:rPr lang="de-DE" dirty="0"/>
              <a:t>WPPWIE Budget Constraints </a:t>
            </a:r>
            <a:r>
              <a:rPr lang="de-DE" dirty="0" err="1"/>
              <a:t>for</a:t>
            </a:r>
            <a:r>
              <a:rPr lang="de-DE" dirty="0"/>
              <a:t> 2026 and 2027</a:t>
            </a:r>
          </a:p>
        </p:txBody>
      </p:sp>
      <p:sp>
        <p:nvSpPr>
          <p:cNvPr id="4" name="Foliennummernplatzhalter 3">
            <a:extLst>
              <a:ext uri="{FF2B5EF4-FFF2-40B4-BE49-F238E27FC236}">
                <a16:creationId xmlns:a16="http://schemas.microsoft.com/office/drawing/2014/main" id="{60A9B227-CDC3-E0F9-2C30-4DCCF16FF144}"/>
              </a:ext>
            </a:extLst>
          </p:cNvPr>
          <p:cNvSpPr>
            <a:spLocks noGrp="1"/>
          </p:cNvSpPr>
          <p:nvPr>
            <p:ph type="sldNum" sz="quarter" idx="12"/>
          </p:nvPr>
        </p:nvSpPr>
        <p:spPr/>
        <p:txBody>
          <a:bodyPr/>
          <a:lstStyle/>
          <a:p>
            <a:fld id="{6A6D9FA1-99C7-4910-8E32-B85D378B0060}" type="slidenum">
              <a:rPr lang="en-GB" smtClean="0">
                <a:solidFill>
                  <a:prstClr val="white"/>
                </a:solidFill>
              </a:rPr>
              <a:pPr/>
              <a:t>9</a:t>
            </a:fld>
            <a:endParaRPr lang="en-GB" dirty="0">
              <a:solidFill>
                <a:prstClr val="white"/>
              </a:solidFill>
            </a:endParaRPr>
          </a:p>
        </p:txBody>
      </p:sp>
      <p:pic>
        <p:nvPicPr>
          <p:cNvPr id="7" name="Grafik 6">
            <a:extLst>
              <a:ext uri="{FF2B5EF4-FFF2-40B4-BE49-F238E27FC236}">
                <a16:creationId xmlns:a16="http://schemas.microsoft.com/office/drawing/2014/main" id="{5CA25569-0530-C4B4-6172-0F01F39F4D86}"/>
              </a:ext>
            </a:extLst>
          </p:cNvPr>
          <p:cNvPicPr>
            <a:picLocks noChangeAspect="1"/>
          </p:cNvPicPr>
          <p:nvPr/>
        </p:nvPicPr>
        <p:blipFill>
          <a:blip r:embed="rId2"/>
          <a:stretch>
            <a:fillRect/>
          </a:stretch>
        </p:blipFill>
        <p:spPr>
          <a:xfrm>
            <a:off x="477486" y="820698"/>
            <a:ext cx="8086725" cy="495300"/>
          </a:xfrm>
          <a:prstGeom prst="rect">
            <a:avLst/>
          </a:prstGeom>
        </p:spPr>
      </p:pic>
      <p:pic>
        <p:nvPicPr>
          <p:cNvPr id="9" name="Grafik 8">
            <a:extLst>
              <a:ext uri="{FF2B5EF4-FFF2-40B4-BE49-F238E27FC236}">
                <a16:creationId xmlns:a16="http://schemas.microsoft.com/office/drawing/2014/main" id="{BA845A6D-8A9D-4CA7-6AA9-068FF7AB470B}"/>
              </a:ext>
            </a:extLst>
          </p:cNvPr>
          <p:cNvPicPr>
            <a:picLocks noChangeAspect="1"/>
          </p:cNvPicPr>
          <p:nvPr/>
        </p:nvPicPr>
        <p:blipFill>
          <a:blip r:embed="rId3"/>
          <a:stretch>
            <a:fillRect/>
          </a:stretch>
        </p:blipFill>
        <p:spPr>
          <a:xfrm>
            <a:off x="400510" y="1297336"/>
            <a:ext cx="8201025" cy="733425"/>
          </a:xfrm>
          <a:prstGeom prst="rect">
            <a:avLst/>
          </a:prstGeom>
        </p:spPr>
      </p:pic>
      <p:sp>
        <p:nvSpPr>
          <p:cNvPr id="11" name="Textfeld 10">
            <a:extLst>
              <a:ext uri="{FF2B5EF4-FFF2-40B4-BE49-F238E27FC236}">
                <a16:creationId xmlns:a16="http://schemas.microsoft.com/office/drawing/2014/main" id="{571E5221-3D01-8793-2E41-8A96BAB5576B}"/>
              </a:ext>
            </a:extLst>
          </p:cNvPr>
          <p:cNvSpPr txBox="1"/>
          <p:nvPr/>
        </p:nvSpPr>
        <p:spPr>
          <a:xfrm>
            <a:off x="477486" y="2147688"/>
            <a:ext cx="5830008" cy="3139321"/>
          </a:xfrm>
          <a:prstGeom prst="rect">
            <a:avLst/>
          </a:prstGeom>
          <a:noFill/>
        </p:spPr>
        <p:txBody>
          <a:bodyPr wrap="square">
            <a:spAutoFit/>
          </a:bodyPr>
          <a:lstStyle/>
          <a:p>
            <a:r>
              <a:rPr lang="en-GB" b="1" noProof="0" dirty="0"/>
              <a:t>Calculation basis 5-years-averaged budget: </a:t>
            </a:r>
          </a:p>
          <a:p>
            <a:pPr marL="285750" indent="-285750">
              <a:buFont typeface="Wingdings" panose="05000000000000000000" pitchFamily="2" charset="2"/>
              <a:buChar char="§"/>
            </a:pPr>
            <a:r>
              <a:rPr lang="en-GB" noProof="0" dirty="0"/>
              <a:t>Rise of PWIE budget from 2021 to 2025</a:t>
            </a:r>
          </a:p>
          <a:p>
            <a:pPr marL="285750" indent="-285750">
              <a:buFont typeface="Wingdings" panose="05000000000000000000" pitchFamily="2" charset="2"/>
              <a:buChar char="§"/>
            </a:pPr>
            <a:r>
              <a:rPr lang="en-GB" noProof="0" dirty="0"/>
              <a:t>Key ITER new baseline areas added in 2025</a:t>
            </a:r>
          </a:p>
          <a:p>
            <a:pPr marL="285750" indent="-285750">
              <a:buFont typeface="Wingdings" panose="05000000000000000000" pitchFamily="2" charset="2"/>
              <a:buChar char="§"/>
            </a:pPr>
            <a:r>
              <a:rPr lang="en-GB" noProof="0" dirty="0"/>
              <a:t>Number of PCRs for 2024 and 2025</a:t>
            </a:r>
          </a:p>
          <a:p>
            <a:pPr marL="285750" indent="-285750">
              <a:buFont typeface="Wingdings" panose="05000000000000000000" pitchFamily="2" charset="2"/>
              <a:buChar char="§"/>
            </a:pPr>
            <a:r>
              <a:rPr lang="en-GB" noProof="0" dirty="0"/>
              <a:t>Two AI-activities for 2024 and 2025</a:t>
            </a:r>
          </a:p>
          <a:p>
            <a:endParaRPr lang="en-GB" noProof="0" dirty="0"/>
          </a:p>
          <a:p>
            <a:r>
              <a:rPr lang="en-GB" noProof="0" dirty="0"/>
              <a:t>Total Budget for 2025: 5,725 M€/y (Commission Contr.)</a:t>
            </a:r>
          </a:p>
          <a:p>
            <a:r>
              <a:rPr lang="en-GB" noProof="0" dirty="0"/>
              <a:t>               of which PEX: 0,641 M€/y (Commission Contr.)  </a:t>
            </a:r>
          </a:p>
          <a:p>
            <a:endParaRPr lang="en-GB" noProof="0" dirty="0"/>
          </a:p>
          <a:p>
            <a:r>
              <a:rPr lang="en-GB" noProof="0" dirty="0"/>
              <a:t>Available budget for 2025: 5,08 M€ (Commission Contr.)</a:t>
            </a:r>
          </a:p>
          <a:p>
            <a:r>
              <a:rPr lang="en-GB" noProof="0" dirty="0"/>
              <a:t>Predicted budget for 2026: </a:t>
            </a:r>
            <a:r>
              <a:rPr lang="en-GB" noProof="0" dirty="0">
                <a:solidFill>
                  <a:srgbClr val="FF0000"/>
                </a:solidFill>
              </a:rPr>
              <a:t>3,91 M€</a:t>
            </a:r>
            <a:r>
              <a:rPr lang="en-GB" noProof="0" dirty="0"/>
              <a:t> (Commission Contr.)</a:t>
            </a:r>
          </a:p>
        </p:txBody>
      </p:sp>
      <p:sp>
        <p:nvSpPr>
          <p:cNvPr id="13" name="Textfeld 12">
            <a:extLst>
              <a:ext uri="{FF2B5EF4-FFF2-40B4-BE49-F238E27FC236}">
                <a16:creationId xmlns:a16="http://schemas.microsoft.com/office/drawing/2014/main" id="{40E7478A-1B89-4BF2-AA45-13BEDE6EF977}"/>
              </a:ext>
            </a:extLst>
          </p:cNvPr>
          <p:cNvSpPr txBox="1"/>
          <p:nvPr/>
        </p:nvSpPr>
        <p:spPr>
          <a:xfrm>
            <a:off x="368629" y="5407682"/>
            <a:ext cx="5438122" cy="923330"/>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a:spAutoFit/>
          </a:bodyPr>
          <a:lstStyle/>
          <a:p>
            <a:r>
              <a:rPr lang="de-DE" b="1" dirty="0" err="1"/>
              <a:t>Effect</a:t>
            </a:r>
            <a:r>
              <a:rPr lang="de-DE" b="1" dirty="0"/>
              <a:t> of 5-years-averaged </a:t>
            </a:r>
            <a:r>
              <a:rPr lang="de-DE" b="1" dirty="0" err="1"/>
              <a:t>budget</a:t>
            </a:r>
            <a:r>
              <a:rPr lang="de-DE" b="1" dirty="0"/>
              <a:t> </a:t>
            </a:r>
            <a:r>
              <a:rPr lang="de-DE" b="1" dirty="0" err="1"/>
              <a:t>calculations</a:t>
            </a:r>
            <a:r>
              <a:rPr lang="de-DE" b="1" dirty="0"/>
              <a:t>: </a:t>
            </a:r>
          </a:p>
          <a:p>
            <a:pPr marL="285750" indent="-285750">
              <a:buFont typeface="Wingdings" panose="05000000000000000000" pitchFamily="2" charset="2"/>
              <a:buChar char="§"/>
            </a:pPr>
            <a:r>
              <a:rPr lang="de-DE" dirty="0">
                <a:solidFill>
                  <a:srgbClr val="FF0000"/>
                </a:solidFill>
              </a:rPr>
              <a:t>1170 k€ </a:t>
            </a:r>
            <a:r>
              <a:rPr lang="de-DE" dirty="0" err="1">
                <a:solidFill>
                  <a:srgbClr val="FF0000"/>
                </a:solidFill>
              </a:rPr>
              <a:t>reduction</a:t>
            </a:r>
            <a:r>
              <a:rPr lang="de-DE" dirty="0">
                <a:solidFill>
                  <a:srgbClr val="FF0000"/>
                </a:solidFill>
              </a:rPr>
              <a:t> </a:t>
            </a:r>
            <a:r>
              <a:rPr lang="de-DE" dirty="0"/>
              <a:t>in </a:t>
            </a:r>
            <a:r>
              <a:rPr lang="de-DE" dirty="0" err="1"/>
              <a:t>comparison</a:t>
            </a:r>
            <a:r>
              <a:rPr lang="de-DE" dirty="0"/>
              <a:t> with 2025 </a:t>
            </a:r>
            <a:r>
              <a:rPr lang="de-DE" dirty="0" err="1"/>
              <a:t>budget</a:t>
            </a:r>
            <a:endParaRPr lang="de-DE" dirty="0"/>
          </a:p>
          <a:p>
            <a:pPr marL="285750" indent="-285750">
              <a:buFont typeface="Wingdings" panose="05000000000000000000" pitchFamily="2" charset="2"/>
              <a:buChar char="§"/>
            </a:pPr>
            <a:r>
              <a:rPr lang="de-DE" dirty="0"/>
              <a:t>23% </a:t>
            </a:r>
            <a:r>
              <a:rPr lang="de-DE" dirty="0" err="1"/>
              <a:t>reduction</a:t>
            </a:r>
            <a:r>
              <a:rPr lang="de-DE" dirty="0"/>
              <a:t> in </a:t>
            </a:r>
            <a:r>
              <a:rPr lang="de-DE" dirty="0" err="1"/>
              <a:t>comparison</a:t>
            </a:r>
            <a:r>
              <a:rPr lang="de-DE" dirty="0"/>
              <a:t> with 2025 </a:t>
            </a:r>
            <a:r>
              <a:rPr lang="de-DE" dirty="0" err="1"/>
              <a:t>budget</a:t>
            </a:r>
            <a:endParaRPr lang="de-DE" dirty="0"/>
          </a:p>
        </p:txBody>
      </p:sp>
      <p:sp>
        <p:nvSpPr>
          <p:cNvPr id="14" name="Textfeld 13">
            <a:extLst>
              <a:ext uri="{FF2B5EF4-FFF2-40B4-BE49-F238E27FC236}">
                <a16:creationId xmlns:a16="http://schemas.microsoft.com/office/drawing/2014/main" id="{9FF9965C-3D4B-CA31-79BA-938F180856C0}"/>
              </a:ext>
            </a:extLst>
          </p:cNvPr>
          <p:cNvSpPr txBox="1"/>
          <p:nvPr/>
        </p:nvSpPr>
        <p:spPr>
          <a:xfrm>
            <a:off x="6545426" y="3396693"/>
            <a:ext cx="5438122" cy="923330"/>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a:spAutoFit/>
          </a:bodyPr>
          <a:lstStyle/>
          <a:p>
            <a:r>
              <a:rPr lang="de-DE" b="1" dirty="0"/>
              <a:t>Budget </a:t>
            </a:r>
            <a:r>
              <a:rPr lang="de-DE" b="1" dirty="0" err="1"/>
              <a:t>reduction</a:t>
            </a:r>
            <a:r>
              <a:rPr lang="de-DE" b="1" dirty="0"/>
              <a:t> </a:t>
            </a:r>
            <a:r>
              <a:rPr lang="de-DE" b="1" dirty="0" err="1"/>
              <a:t>accordint</a:t>
            </a:r>
            <a:r>
              <a:rPr lang="de-DE" b="1" dirty="0"/>
              <a:t> to PSD </a:t>
            </a:r>
            <a:r>
              <a:rPr lang="de-DE" b="1" dirty="0" err="1"/>
              <a:t>proposal</a:t>
            </a:r>
            <a:r>
              <a:rPr lang="de-DE" b="1" dirty="0"/>
              <a:t>:</a:t>
            </a:r>
          </a:p>
          <a:p>
            <a:pPr marL="285750" indent="-285750">
              <a:buFont typeface="Wingdings" panose="05000000000000000000" pitchFamily="2" charset="2"/>
              <a:buChar char="§"/>
            </a:pPr>
            <a:r>
              <a:rPr lang="de-DE" dirty="0">
                <a:solidFill>
                  <a:srgbClr val="FF0000"/>
                </a:solidFill>
              </a:rPr>
              <a:t>1522 k€ </a:t>
            </a:r>
            <a:r>
              <a:rPr lang="de-DE" dirty="0" err="1">
                <a:solidFill>
                  <a:srgbClr val="FF0000"/>
                </a:solidFill>
              </a:rPr>
              <a:t>reduction</a:t>
            </a:r>
            <a:r>
              <a:rPr lang="de-DE" dirty="0">
                <a:solidFill>
                  <a:srgbClr val="FF0000"/>
                </a:solidFill>
              </a:rPr>
              <a:t> </a:t>
            </a:r>
            <a:r>
              <a:rPr lang="de-DE" dirty="0"/>
              <a:t>in </a:t>
            </a:r>
            <a:r>
              <a:rPr lang="de-DE" dirty="0" err="1"/>
              <a:t>comparison</a:t>
            </a:r>
            <a:r>
              <a:rPr lang="de-DE" dirty="0"/>
              <a:t> with 2025 </a:t>
            </a:r>
            <a:r>
              <a:rPr lang="de-DE" dirty="0" err="1"/>
              <a:t>budget</a:t>
            </a:r>
            <a:endParaRPr lang="de-DE" dirty="0"/>
          </a:p>
          <a:p>
            <a:pPr marL="285750" indent="-285750">
              <a:buFont typeface="Wingdings" panose="05000000000000000000" pitchFamily="2" charset="2"/>
              <a:buChar char="§"/>
            </a:pPr>
            <a:r>
              <a:rPr lang="de-DE" dirty="0"/>
              <a:t>30% </a:t>
            </a:r>
            <a:r>
              <a:rPr lang="de-DE" dirty="0" err="1"/>
              <a:t>reduction</a:t>
            </a:r>
            <a:r>
              <a:rPr lang="de-DE" dirty="0"/>
              <a:t> in </a:t>
            </a:r>
            <a:r>
              <a:rPr lang="de-DE" dirty="0" err="1"/>
              <a:t>comparison</a:t>
            </a:r>
            <a:r>
              <a:rPr lang="de-DE" dirty="0"/>
              <a:t> with 2025 </a:t>
            </a:r>
            <a:r>
              <a:rPr lang="de-DE" dirty="0" err="1"/>
              <a:t>budget</a:t>
            </a:r>
            <a:endParaRPr lang="de-DE" dirty="0"/>
          </a:p>
        </p:txBody>
      </p:sp>
      <p:sp>
        <p:nvSpPr>
          <p:cNvPr id="16" name="Textfeld 15">
            <a:extLst>
              <a:ext uri="{FF2B5EF4-FFF2-40B4-BE49-F238E27FC236}">
                <a16:creationId xmlns:a16="http://schemas.microsoft.com/office/drawing/2014/main" id="{75F5085E-0A9B-BB05-3ED0-5E0DD3D61E13}"/>
              </a:ext>
            </a:extLst>
          </p:cNvPr>
          <p:cNvSpPr txBox="1"/>
          <p:nvPr/>
        </p:nvSpPr>
        <p:spPr>
          <a:xfrm>
            <a:off x="6573482" y="2141461"/>
            <a:ext cx="5647998" cy="1200329"/>
          </a:xfrm>
          <a:prstGeom prst="rect">
            <a:avLst/>
          </a:prstGeom>
          <a:noFill/>
        </p:spPr>
        <p:txBody>
          <a:bodyPr wrap="square">
            <a:spAutoFit/>
          </a:bodyPr>
          <a:lstStyle/>
          <a:p>
            <a:r>
              <a:rPr lang="de-DE" b="1" dirty="0" err="1"/>
              <a:t>Proposed</a:t>
            </a:r>
            <a:r>
              <a:rPr lang="de-DE" b="1" dirty="0"/>
              <a:t> </a:t>
            </a:r>
            <a:r>
              <a:rPr lang="de-DE" b="1" dirty="0" err="1"/>
              <a:t>reduction</a:t>
            </a:r>
            <a:r>
              <a:rPr lang="de-DE" b="1" dirty="0"/>
              <a:t> </a:t>
            </a:r>
            <a:r>
              <a:rPr lang="de-DE" b="1" dirty="0" err="1"/>
              <a:t>by</a:t>
            </a:r>
            <a:r>
              <a:rPr lang="de-DE" b="1" dirty="0"/>
              <a:t> PSD (w/o PEX): </a:t>
            </a:r>
          </a:p>
          <a:p>
            <a:endParaRPr lang="de-DE" dirty="0"/>
          </a:p>
          <a:p>
            <a:r>
              <a:rPr lang="de-DE" dirty="0" err="1"/>
              <a:t>Available</a:t>
            </a:r>
            <a:r>
              <a:rPr lang="de-DE" dirty="0"/>
              <a:t> </a:t>
            </a:r>
            <a:r>
              <a:rPr lang="de-DE" dirty="0" err="1"/>
              <a:t>budget</a:t>
            </a:r>
            <a:r>
              <a:rPr lang="de-DE" dirty="0"/>
              <a:t> </a:t>
            </a:r>
            <a:r>
              <a:rPr lang="de-DE" dirty="0" err="1"/>
              <a:t>for</a:t>
            </a:r>
            <a:r>
              <a:rPr lang="de-DE" dirty="0"/>
              <a:t> 2025: 5,080 M€ (</a:t>
            </a:r>
            <a:r>
              <a:rPr lang="de-DE" dirty="0" err="1"/>
              <a:t>Commission</a:t>
            </a:r>
            <a:r>
              <a:rPr lang="de-DE" dirty="0"/>
              <a:t> </a:t>
            </a:r>
            <a:r>
              <a:rPr lang="de-DE" dirty="0" err="1"/>
              <a:t>Contr</a:t>
            </a:r>
            <a:r>
              <a:rPr lang="de-DE" dirty="0"/>
              <a:t>.)</a:t>
            </a:r>
          </a:p>
          <a:p>
            <a:r>
              <a:rPr lang="de-DE" dirty="0" err="1"/>
              <a:t>Reduced</a:t>
            </a:r>
            <a:r>
              <a:rPr lang="de-DE" dirty="0"/>
              <a:t> </a:t>
            </a:r>
            <a:r>
              <a:rPr lang="de-DE" dirty="0" err="1"/>
              <a:t>budget</a:t>
            </a:r>
            <a:r>
              <a:rPr lang="de-DE" dirty="0"/>
              <a:t> </a:t>
            </a:r>
            <a:r>
              <a:rPr lang="de-DE" dirty="0" err="1"/>
              <a:t>for</a:t>
            </a:r>
            <a:r>
              <a:rPr lang="de-DE" dirty="0"/>
              <a:t> 2026: </a:t>
            </a:r>
            <a:r>
              <a:rPr lang="de-DE" dirty="0">
                <a:solidFill>
                  <a:srgbClr val="FF0000"/>
                </a:solidFill>
              </a:rPr>
              <a:t>3,558 M€</a:t>
            </a:r>
            <a:r>
              <a:rPr lang="de-DE" dirty="0"/>
              <a:t> (</a:t>
            </a:r>
            <a:r>
              <a:rPr lang="de-DE" dirty="0" err="1"/>
              <a:t>Commission</a:t>
            </a:r>
            <a:r>
              <a:rPr lang="de-DE" dirty="0"/>
              <a:t> </a:t>
            </a:r>
            <a:r>
              <a:rPr lang="de-DE" dirty="0" err="1"/>
              <a:t>Contr</a:t>
            </a:r>
            <a:r>
              <a:rPr lang="de-DE" dirty="0"/>
              <a:t>.)</a:t>
            </a:r>
          </a:p>
        </p:txBody>
      </p:sp>
      <p:sp>
        <p:nvSpPr>
          <p:cNvPr id="17" name="Fußzeilenplatzhalter 4">
            <a:extLst>
              <a:ext uri="{FF2B5EF4-FFF2-40B4-BE49-F238E27FC236}">
                <a16:creationId xmlns:a16="http://schemas.microsoft.com/office/drawing/2014/main" id="{B63659EA-231C-9659-CC38-7F3731E4E383}"/>
              </a:ext>
            </a:extLst>
          </p:cNvPr>
          <p:cNvSpPr>
            <a:spLocks noGrp="1"/>
          </p:cNvSpPr>
          <p:nvPr>
            <p:ph type="ftr" sz="quarter" idx="11"/>
          </p:nvPr>
        </p:nvSpPr>
        <p:spPr>
          <a:xfrm>
            <a:off x="825624" y="6555770"/>
            <a:ext cx="9022464" cy="329614"/>
          </a:xfrm>
        </p:spPr>
        <p:txBody>
          <a:bodyPr/>
          <a:lstStyle/>
          <a:p>
            <a:r>
              <a:rPr lang="en-GB" dirty="0">
                <a:solidFill>
                  <a:prstClr val="white"/>
                </a:solidFill>
              </a:rPr>
              <a:t>Sebastijan Brezinsek| 6</a:t>
            </a:r>
            <a:r>
              <a:rPr lang="en-GB" baseline="30000" dirty="0">
                <a:solidFill>
                  <a:prstClr val="white"/>
                </a:solidFill>
              </a:rPr>
              <a:t>th</a:t>
            </a:r>
            <a:r>
              <a:rPr lang="en-GB" dirty="0">
                <a:solidFill>
                  <a:prstClr val="white"/>
                </a:solidFill>
              </a:rPr>
              <a:t> PB FSD | </a:t>
            </a:r>
            <a:r>
              <a:rPr lang="en-GB" dirty="0" err="1">
                <a:solidFill>
                  <a:prstClr val="white"/>
                </a:solidFill>
              </a:rPr>
              <a:t>Garching</a:t>
            </a:r>
            <a:r>
              <a:rPr lang="en-GB" dirty="0">
                <a:solidFill>
                  <a:prstClr val="white"/>
                </a:solidFill>
              </a:rPr>
              <a:t> | April 2025</a:t>
            </a:r>
          </a:p>
        </p:txBody>
      </p:sp>
    </p:spTree>
    <p:extLst>
      <p:ext uri="{BB962C8B-B14F-4D97-AF65-F5344CB8AC3E}">
        <p14:creationId xmlns:p14="http://schemas.microsoft.com/office/powerpoint/2010/main" val="3225342571"/>
      </p:ext>
    </p:extLst>
  </p:cSld>
  <p:clrMapOvr>
    <a:masterClrMapping/>
  </p:clrMapOvr>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C5E97A0C0FEBC408E67B127B9678D93" ma:contentTypeVersion="16" ma:contentTypeDescription="Create a new document." ma:contentTypeScope="" ma:versionID="1d2a0d8c6deb6b6d65149e488cbe144b">
  <xsd:schema xmlns:xsd="http://www.w3.org/2001/XMLSchema" xmlns:xs="http://www.w3.org/2001/XMLSchema" xmlns:p="http://schemas.microsoft.com/office/2006/metadata/properties" xmlns:ns2="cbbfa1f3-60c2-42de-b5b6-3ee8cb87d964" xmlns:ns3="e5ba6352-0726-4226-96e7-82f7f1c59ac0" targetNamespace="http://schemas.microsoft.com/office/2006/metadata/properties" ma:root="true" ma:fieldsID="0760925279f4376d2d8626e0085fb012" ns2:_="" ns3:_="">
    <xsd:import namespace="cbbfa1f3-60c2-42de-b5b6-3ee8cb87d964"/>
    <xsd:import namespace="e5ba6352-0726-4226-96e7-82f7f1c59ac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Dateofreleas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DateTake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bfa1f3-60c2-42de-b5b6-3ee8cb87d9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Dateofrelease" ma:index="14" nillable="true" ma:displayName="Date of release" ma:format="Dropdown" ma:internalName="Dateofrelease">
      <xsd:simpleType>
        <xsd:restriction base="dms:Text">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1e10cb2-14f7-4eda-9ec0-27c7232f3f48"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ba6352-0726-4226-96e7-82f7f1c59ac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5fc3690-ba4d-4b93-9ca3-ace776e65a5b}" ma:internalName="TaxCatchAll" ma:showField="CatchAllData" ma:web="e5ba6352-0726-4226-96e7-82f7f1c59a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5ba6352-0726-4226-96e7-82f7f1c59ac0" xsi:nil="true"/>
    <Dateofrelease xmlns="cbbfa1f3-60c2-42de-b5b6-3ee8cb87d964" xsi:nil="true"/>
    <lcf76f155ced4ddcb4097134ff3c332f xmlns="cbbfa1f3-60c2-42de-b5b6-3ee8cb87d96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29BB5A6-9C9C-4509-BBBE-0C2B5904D093}">
  <ds:schemaRefs>
    <ds:schemaRef ds:uri="http://schemas.microsoft.com/sharepoint/v3/contenttype/forms"/>
  </ds:schemaRefs>
</ds:datastoreItem>
</file>

<file path=customXml/itemProps2.xml><?xml version="1.0" encoding="utf-8"?>
<ds:datastoreItem xmlns:ds="http://schemas.openxmlformats.org/officeDocument/2006/customXml" ds:itemID="{8620B528-A52D-4A7D-BA72-76895AB575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bfa1f3-60c2-42de-b5b6-3ee8cb87d964"/>
    <ds:schemaRef ds:uri="e5ba6352-0726-4226-96e7-82f7f1c59a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1581EFF-75CA-400B-8B14-07B3BB5FE4A6}">
  <ds:schemaRefs>
    <ds:schemaRef ds:uri="http://schemas.microsoft.com/office/2006/metadata/properties"/>
    <ds:schemaRef ds:uri="http://schemas.microsoft.com/office/infopath/2007/PartnerControls"/>
    <ds:schemaRef ds:uri="e5ba6352-0726-4226-96e7-82f7f1c59ac0"/>
    <ds:schemaRef ds:uri="cbbfa1f3-60c2-42de-b5b6-3ee8cb87d964"/>
  </ds:schemaRefs>
</ds:datastoreItem>
</file>

<file path=docProps/app.xml><?xml version="1.0" encoding="utf-8"?>
<Properties xmlns="http://schemas.openxmlformats.org/officeDocument/2006/extended-properties" xmlns:vt="http://schemas.openxmlformats.org/officeDocument/2006/docPropsVTypes">
  <Template/>
  <TotalTime>0</TotalTime>
  <Words>3471</Words>
  <Application>Microsoft Office PowerPoint</Application>
  <PresentationFormat>Breitbild</PresentationFormat>
  <Paragraphs>296</Paragraphs>
  <Slides>19</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19</vt:i4>
      </vt:variant>
    </vt:vector>
  </HeadingPairs>
  <TitlesOfParts>
    <vt:vector size="24" baseType="lpstr">
      <vt:lpstr>Aptos</vt:lpstr>
      <vt:lpstr>Arial</vt:lpstr>
      <vt:lpstr>Calibri</vt:lpstr>
      <vt:lpstr>Wingdings</vt:lpstr>
      <vt:lpstr>EUROfusion.1line_5_3_2019</vt:lpstr>
      <vt:lpstr>2026-2027 Planning  WP Plasma-Wall Interactions and Exhaust</vt:lpstr>
      <vt:lpstr>Work Package Plasma-Wall Interactions and Exhaust</vt:lpstr>
      <vt:lpstr>WPPWIE Fact Sheet 2025 </vt:lpstr>
      <vt:lpstr>Improved in-situ/vacuo fuel retention and recovery capabilties</vt:lpstr>
      <vt:lpstr>Operational space of linear devices: Impact energy vs. flux</vt:lpstr>
      <vt:lpstr>PowerPoint-Präsentation</vt:lpstr>
      <vt:lpstr>PowerPoint-Präsentation</vt:lpstr>
      <vt:lpstr>WPPWIE 2026/2027 structure and tasks</vt:lpstr>
      <vt:lpstr>WPPWIE Budget Constraints for 2026 and 2027</vt:lpstr>
      <vt:lpstr>WPPWIE 2026/2027 reductions in comparison with 2025 (i)</vt:lpstr>
      <vt:lpstr>WPPWIE 2026/2027 reductions in comparison with 2025 (ii)</vt:lpstr>
      <vt:lpstr>WPPWIE 2026/2027 – additional reductions according PSD projection</vt:lpstr>
      <vt:lpstr>Preliminary deliverables and milestones / Conclusion  </vt:lpstr>
      <vt:lpstr>PowerPoint-Präsentation</vt:lpstr>
      <vt:lpstr>AWP 2025 – Main objectives transferred into Tasks</vt:lpstr>
      <vt:lpstr>AWP 2025 – Main objectives transferred into Tasks</vt:lpstr>
      <vt:lpstr>New/updated activities in 2025: Focus on WEST support</vt:lpstr>
      <vt:lpstr>New/updated activities in 2025: Focus on first wall W erosion</vt:lpstr>
      <vt:lpstr>New/updated activities in 2025: Focus on boronisation and retention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Fabio Vinagre</dc:creator>
  <cp:lastModifiedBy>Brezinsek, Sebastijan</cp:lastModifiedBy>
  <cp:revision>119</cp:revision>
  <dcterms:created xsi:type="dcterms:W3CDTF">2023-11-15T09:40:03Z</dcterms:created>
  <dcterms:modified xsi:type="dcterms:W3CDTF">2025-04-02T08:57:55Z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0x0101006C5E97A0C0FEBC408E67B127B9678D93</vt:lpwstr>
  </property>
</Properties>
</file>