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2"/>
  </p:notesMasterIdLst>
  <p:sldIdLst>
    <p:sldId id="256" r:id="rId5"/>
    <p:sldId id="274" r:id="rId6"/>
    <p:sldId id="270" r:id="rId7"/>
    <p:sldId id="271" r:id="rId8"/>
    <p:sldId id="272" r:id="rId9"/>
    <p:sldId id="27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1" autoAdjust="0"/>
    <p:restoredTop sz="96327"/>
  </p:normalViewPr>
  <p:slideViewPr>
    <p:cSldViewPr snapToGrid="0">
      <p:cViewPr varScale="1">
        <p:scale>
          <a:sx n="92" d="100"/>
          <a:sy n="92" d="100"/>
        </p:scale>
        <p:origin x="398" y="72"/>
      </p:cViewPr>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04/01/2025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816000" cy="329614"/>
          </a:xfrm>
          <a:prstGeom prst="rect">
            <a:avLst/>
          </a:prstGeom>
        </p:spPr>
        <p:txBody>
          <a:bodyPr anchor="t"/>
          <a:lstStyle>
            <a:lvl1pPr>
              <a:defRPr sz="1200">
                <a:solidFill>
                  <a:schemeClr val="bg1"/>
                </a:solidFill>
              </a:defRPr>
            </a:lvl1pPr>
          </a:lstStyle>
          <a:p>
            <a:r>
              <a:rPr lang="en-DE" dirty="0">
                <a:solidFill>
                  <a:prstClr val="white"/>
                </a:solidFill>
              </a:rPr>
              <a:t>E. Genangeli</a:t>
            </a:r>
            <a:r>
              <a:rPr lang="en-GB" dirty="0">
                <a:solidFill>
                  <a:prstClr val="white"/>
                </a:solidFill>
              </a:rPr>
              <a:t> | </a:t>
            </a:r>
            <a:r>
              <a:rPr lang="en-DE" dirty="0">
                <a:solidFill>
                  <a:prstClr val="white"/>
                </a:solidFill>
              </a:rPr>
              <a:t>Physics Project Board #6</a:t>
            </a:r>
            <a:r>
              <a:rPr lang="en-GB" dirty="0">
                <a:solidFill>
                  <a:prstClr val="white"/>
                </a:solidFill>
              </a:rPr>
              <a:t> | </a:t>
            </a:r>
            <a:r>
              <a:rPr lang="en-DE" dirty="0"/>
              <a:t>1</a:t>
            </a:r>
            <a:r>
              <a:rPr lang="en-DE" baseline="30000" dirty="0"/>
              <a:t>st</a:t>
            </a:r>
            <a:r>
              <a:rPr lang="en-DE" dirty="0"/>
              <a:t>-2</a:t>
            </a:r>
            <a:r>
              <a:rPr lang="en-DE" baseline="30000" dirty="0"/>
              <a:t>nd</a:t>
            </a:r>
            <a:r>
              <a:rPr lang="en-DE" dirty="0"/>
              <a:t> April 2025</a:t>
            </a:r>
            <a:endParaRPr lang="en-US"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Footer Placeholder 7">
            <a:extLst>
              <a:ext uri="{FF2B5EF4-FFF2-40B4-BE49-F238E27FC236}">
                <a16:creationId xmlns:a16="http://schemas.microsoft.com/office/drawing/2014/main" id="{548A7972-B8D2-7367-F9B1-2296DBF8D4EB}"/>
              </a:ext>
            </a:extLst>
          </p:cNvPr>
          <p:cNvSpPr>
            <a:spLocks noGrp="1"/>
          </p:cNvSpPr>
          <p:nvPr>
            <p:ph type="ftr" sz="quarter" idx="11"/>
          </p:nvPr>
        </p:nvSpPr>
        <p:spPr>
          <a:xfrm>
            <a:off x="825624" y="6555770"/>
            <a:ext cx="3816000" cy="329614"/>
          </a:xfrm>
          <a:prstGeom prst="rect">
            <a:avLst/>
          </a:prstGeom>
        </p:spPr>
        <p:txBody>
          <a:bodyPr anchor="t"/>
          <a:lstStyle>
            <a:lvl1pPr>
              <a:defRPr sz="1200">
                <a:solidFill>
                  <a:schemeClr val="bg1"/>
                </a:solidFill>
              </a:defRPr>
            </a:lvl1pPr>
          </a:lstStyle>
          <a:p>
            <a:r>
              <a:rPr lang="en-DE" dirty="0">
                <a:solidFill>
                  <a:prstClr val="white"/>
                </a:solidFill>
              </a:rPr>
              <a:t>E. Genangeli</a:t>
            </a:r>
            <a:r>
              <a:rPr lang="en-GB" dirty="0">
                <a:solidFill>
                  <a:prstClr val="white"/>
                </a:solidFill>
              </a:rPr>
              <a:t> | </a:t>
            </a:r>
            <a:r>
              <a:rPr lang="en-DE" dirty="0">
                <a:solidFill>
                  <a:prstClr val="white"/>
                </a:solidFill>
              </a:rPr>
              <a:t>Physics Project Board #6</a:t>
            </a:r>
            <a:r>
              <a:rPr lang="en-GB" dirty="0">
                <a:solidFill>
                  <a:prstClr val="white"/>
                </a:solidFill>
              </a:rPr>
              <a:t> | </a:t>
            </a:r>
            <a:r>
              <a:rPr lang="en-DE" dirty="0"/>
              <a:t>1</a:t>
            </a:r>
            <a:r>
              <a:rPr lang="en-DE" baseline="30000" dirty="0"/>
              <a:t>st</a:t>
            </a:r>
            <a:r>
              <a:rPr lang="en-DE" dirty="0"/>
              <a:t>-2</a:t>
            </a:r>
            <a:r>
              <a:rPr lang="en-DE" baseline="30000" dirty="0"/>
              <a:t>nd</a:t>
            </a:r>
            <a:r>
              <a:rPr lang="en-DE" dirty="0"/>
              <a:t> April 2025</a:t>
            </a:r>
            <a:endParaRPr lang="en-US" dirty="0"/>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err="1">
                <a:solidFill>
                  <a:prstClr val="white"/>
                </a:solidFill>
              </a:rPr>
              <a:t>EUROfusion</a:t>
            </a:r>
            <a:r>
              <a:rPr lang="en-GB" dirty="0">
                <a:solidFill>
                  <a:prstClr val="white"/>
                </a:solidFill>
              </a:rPr>
              <a: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dirty="0"/>
              <a:t>EUROfusion integrates R&amp;D in fusion science and technology to realize fusion in:</a:t>
            </a:r>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a:t>
            </a:r>
            <a:r>
              <a:rPr lang="en-GB" sz="2400" dirty="0" err="1"/>
              <a:t>Centers</a:t>
            </a:r>
            <a:r>
              <a:rPr lang="en-GB" sz="2400" dirty="0"/>
              <a:t> and Institutes</a:t>
            </a:r>
          </a:p>
          <a:p>
            <a:pPr marL="0" indent="0">
              <a:lnSpc>
                <a:spcPct val="150000"/>
              </a:lnSpc>
              <a:buNone/>
            </a:pPr>
            <a:r>
              <a:rPr lang="en-GB" sz="2400" b="1" dirty="0"/>
              <a:t>169</a:t>
            </a:r>
            <a:r>
              <a:rPr lang="en-GB" sz="2400" dirty="0"/>
              <a:t>     Universities, industry partners and others</a:t>
            </a:r>
          </a:p>
          <a:p>
            <a:pPr marL="0" indent="0">
              <a:lnSpc>
                <a:spcPct val="150000"/>
              </a:lnSpc>
              <a:buNone/>
            </a:pPr>
            <a:endParaRPr lang="en-GB" sz="2400" dirty="0"/>
          </a:p>
          <a:p>
            <a:pPr marL="0" indent="0">
              <a:lnSpc>
                <a:spcPct val="150000"/>
              </a:lnSpc>
              <a:buNone/>
            </a:pPr>
            <a:r>
              <a:rPr lang="en-GB" sz="2400" dirty="0"/>
              <a:t>And brings together:</a:t>
            </a:r>
          </a:p>
          <a:p>
            <a:pPr algn="l">
              <a:lnSpc>
                <a:spcPct val="150000"/>
              </a:lnSpc>
            </a:pPr>
            <a:r>
              <a:rPr lang="en-GB" sz="2400" b="0" i="0" u="none" strike="noStrike" dirty="0">
                <a:solidFill>
                  <a:schemeClr val="tx1"/>
                </a:solidFill>
                <a:effectLst/>
                <a:latin typeface="+mn-lt"/>
              </a:rPr>
              <a:t>~</a:t>
            </a:r>
            <a:r>
              <a:rPr lang="en-GB" sz="2400" b="1" i="0" u="none" strike="noStrike" dirty="0">
                <a:solidFill>
                  <a:schemeClr val="tx1"/>
                </a:solidFill>
                <a:effectLst/>
                <a:latin typeface="+mn-lt"/>
              </a:rPr>
              <a:t>1000</a:t>
            </a:r>
            <a:r>
              <a:rPr lang="en-GB" sz="2400" b="0" i="0" u="none" strike="noStrike" dirty="0">
                <a:solidFill>
                  <a:schemeClr val="tx1"/>
                </a:solidFill>
                <a:effectLst/>
                <a:latin typeface="+mn-lt"/>
              </a:rPr>
              <a:t> MSc and PhD students</a:t>
            </a:r>
          </a:p>
          <a:p>
            <a:pPr algn="l">
              <a:lnSpc>
                <a:spcPct val="150000"/>
              </a:lnSpc>
            </a:pPr>
            <a:r>
              <a:rPr lang="en-GB" sz="2400" b="0" i="0" u="none" strike="noStrike" dirty="0">
                <a:solidFill>
                  <a:schemeClr val="tx1"/>
                </a:solidFill>
                <a:effectLst/>
                <a:latin typeface="+mn-lt"/>
              </a:rPr>
              <a:t>~</a:t>
            </a:r>
            <a:r>
              <a:rPr lang="en-GB" sz="2400" b="1" i="0" u="none" strike="noStrike" dirty="0">
                <a:solidFill>
                  <a:schemeClr val="tx1"/>
                </a:solidFill>
                <a:effectLst/>
                <a:latin typeface="+mn-lt"/>
              </a:rPr>
              <a:t>4000</a:t>
            </a:r>
            <a:r>
              <a:rPr lang="en-GB" sz="2400" b="0" i="0" u="none" strike="noStrike" dirty="0">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err="1"/>
              <a:t>EUROfusion</a:t>
            </a:r>
            <a:r>
              <a:rPr lang="en-GB" dirty="0"/>
              <a:t> </a:t>
            </a:r>
            <a:r>
              <a:rPr lang="en-GB"/>
              <a:t>in numbers</a:t>
            </a:r>
            <a:endParaRPr lang="en-GB" dirty="0"/>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err="1">
                <a:solidFill>
                  <a:prstClr val="white"/>
                </a:solidFill>
              </a:rPr>
              <a:t>EUROfusion</a:t>
            </a:r>
            <a:r>
              <a:rPr lang="en-GB" dirty="0">
                <a:solidFill>
                  <a:prstClr val="white"/>
                </a:solidFill>
              </a:rPr>
              <a:t> Organisation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dirty="0">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Consortium Members &amp; Partners</a:t>
            </a:r>
          </a:p>
          <a:p>
            <a:pPr marL="0" indent="0">
              <a:buNone/>
            </a:pPr>
            <a:endParaRPr lang="en-GB" sz="2800" b="1" dirty="0"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err="1">
                <a:solidFill>
                  <a:prstClr val="white"/>
                </a:solidFill>
              </a:rPr>
              <a:t>Eurofusion</a:t>
            </a:r>
            <a:r>
              <a:rPr lang="en-GB" dirty="0">
                <a:solidFill>
                  <a:prstClr val="white"/>
                </a:solidFill>
              </a:rPr>
              <a:t> channels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dirty="0">
                <a:solidFill>
                  <a:srgbClr val="374957"/>
                </a:solidFill>
                <a:effectLst/>
                <a:latin typeface="Poppins" pitchFamily="2" charset="77"/>
                <a:cs typeface="Poppins" pitchFamily="2" charset="77"/>
              </a:rPr>
              <a:t>"Icon made by </a:t>
            </a:r>
            <a:r>
              <a:rPr lang="en-GB" sz="1400" b="0" i="0" u="none" strike="noStrike" dirty="0" err="1">
                <a:solidFill>
                  <a:srgbClr val="22244E"/>
                </a:solidFill>
                <a:effectLst/>
                <a:latin typeface="Poppins" pitchFamily="2" charset="77"/>
                <a:cs typeface="Poppins" pitchFamily="2" charset="77"/>
              </a:rPr>
              <a:t>Freepik</a:t>
            </a:r>
            <a:r>
              <a:rPr lang="en-GB" sz="1400" b="0" i="0" u="none" strike="noStrike" dirty="0">
                <a:solidFill>
                  <a:srgbClr val="22244E"/>
                </a:solidFill>
                <a:effectLst/>
                <a:latin typeface="Poppins" pitchFamily="2" charset="77"/>
                <a:cs typeface="Poppins" pitchFamily="2" charset="77"/>
              </a:rPr>
              <a:t> </a:t>
            </a:r>
            <a:r>
              <a:rPr lang="en-GB" sz="1400" b="0" i="0" dirty="0">
                <a:solidFill>
                  <a:srgbClr val="374957"/>
                </a:solidFill>
                <a:effectLst/>
                <a:latin typeface="Poppins" pitchFamily="2" charset="77"/>
                <a:cs typeface="Poppins" pitchFamily="2" charset="77"/>
              </a:rPr>
              <a:t>from </a:t>
            </a:r>
            <a:r>
              <a:rPr lang="en-GB" sz="1400" b="0" i="0" u="none" strike="noStrike" dirty="0">
                <a:solidFill>
                  <a:srgbClr val="22244E"/>
                </a:solidFill>
                <a:effectLst/>
                <a:latin typeface="Poppins" pitchFamily="2" charset="77"/>
                <a:cs typeface="Poppins" pitchFamily="2" charset="77"/>
                <a:hlinkClick r:id="rId4"/>
              </a:rPr>
              <a:t>www.flaticon.com</a:t>
            </a:r>
            <a:r>
              <a:rPr lang="en-GB" sz="1400" b="0" i="0" dirty="0">
                <a:solidFill>
                  <a:srgbClr val="374957"/>
                </a:solidFill>
                <a:effectLst/>
                <a:latin typeface="Poppins" pitchFamily="2" charset="77"/>
                <a:cs typeface="Poppins" pitchFamily="2" charset="77"/>
              </a:rPr>
              <a:t>"</a:t>
            </a:r>
            <a:endParaRPr lang="en-HU" sz="1400" dirty="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euro-</a:t>
            </a:r>
            <a:r>
              <a:rPr lang="en-GB" sz="2000" b="0" i="0" dirty="0" err="1">
                <a:solidFill>
                  <a:srgbClr val="374957"/>
                </a:solidFill>
                <a:effectLst/>
                <a:latin typeface="Poppins" pitchFamily="2" charset="77"/>
                <a:cs typeface="Poppins" pitchFamily="2" charset="77"/>
              </a:rPr>
              <a:t>fusion.org</a:t>
            </a:r>
            <a:endParaRPr lang="en-HU" sz="2000" dirty="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@Euro-</a:t>
            </a:r>
            <a:r>
              <a:rPr lang="en-GB" sz="2000" b="0" i="0" dirty="0" err="1">
                <a:solidFill>
                  <a:srgbClr val="374957"/>
                </a:solidFill>
                <a:effectLst/>
                <a:latin typeface="Poppins" pitchFamily="2" charset="77"/>
                <a:cs typeface="Poppins" pitchFamily="2" charset="77"/>
              </a:rPr>
              <a:t>fusionorg</a:t>
            </a:r>
            <a:endParaRPr lang="en-HU" sz="2000" dirty="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a:t>
            </a:r>
            <a:r>
              <a:rPr lang="en-GB" sz="2000" b="0" i="0" dirty="0" err="1">
                <a:solidFill>
                  <a:srgbClr val="374957"/>
                </a:solidFill>
                <a:effectLst/>
                <a:latin typeface="Poppins" pitchFamily="2" charset="77"/>
                <a:cs typeface="Poppins" pitchFamily="2" charset="77"/>
              </a:rPr>
              <a:t>FusionInCloseUp</a:t>
            </a:r>
            <a:endParaRPr lang="en-HU" sz="2000" dirty="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fusion2050</a:t>
            </a:r>
            <a:endParaRPr lang="en-HU" sz="2000" dirty="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a:t>
            </a:r>
            <a:r>
              <a:rPr lang="en-GB" sz="2000" b="0" i="0" dirty="0" err="1">
                <a:solidFill>
                  <a:srgbClr val="374957"/>
                </a:solidFill>
                <a:effectLst/>
                <a:latin typeface="Poppins" pitchFamily="2" charset="77"/>
                <a:cs typeface="Poppins" pitchFamily="2" charset="77"/>
              </a:rPr>
              <a:t>eurofusion_consortium</a:t>
            </a:r>
            <a:endParaRPr lang="en-HU" sz="2000" dirty="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dirty="0" err="1">
                <a:solidFill>
                  <a:srgbClr val="374957"/>
                </a:solidFill>
                <a:effectLst/>
                <a:latin typeface="Poppins" pitchFamily="2" charset="77"/>
                <a:cs typeface="Poppins" pitchFamily="2" charset="77"/>
              </a:rPr>
              <a:t>eurofusion</a:t>
            </a:r>
            <a:endParaRPr lang="en-HU" sz="2000" dirty="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p:txBody>
          <a:bodyPr/>
          <a:lstStyle/>
          <a:p>
            <a:r>
              <a:rPr lang="en-DE" dirty="0"/>
              <a:t>Financial Overview</a:t>
            </a:r>
            <a:r>
              <a:rPr lang="en-US" dirty="0"/>
              <a:t> 2021-25</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DE" dirty="0"/>
              <a:t>E. Genangeli</a:t>
            </a:r>
            <a:endParaRPr lang="en-US" dirty="0"/>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a:xfrm>
            <a:off x="407368" y="1368589"/>
            <a:ext cx="5544614" cy="612000"/>
          </a:xfrm>
        </p:spPr>
        <p:txBody>
          <a:bodyPr>
            <a:normAutofit lnSpcReduction="10000"/>
          </a:bodyPr>
          <a:lstStyle/>
          <a:p>
            <a:r>
              <a:rPr lang="en-DE" dirty="0"/>
              <a:t>Physics Project Board #6</a:t>
            </a:r>
          </a:p>
          <a:p>
            <a:r>
              <a:rPr lang="en-DE" dirty="0"/>
              <a:t>1</a:t>
            </a:r>
            <a:r>
              <a:rPr lang="en-DE" baseline="30000" dirty="0"/>
              <a:t>st</a:t>
            </a:r>
            <a:r>
              <a:rPr lang="en-DE" dirty="0"/>
              <a:t>-2</a:t>
            </a:r>
            <a:r>
              <a:rPr lang="en-DE" baseline="30000" dirty="0"/>
              <a:t>nd</a:t>
            </a:r>
            <a:r>
              <a:rPr lang="en-DE" dirty="0"/>
              <a:t> April 2025</a:t>
            </a:r>
            <a:endParaRPr lang="en-US" dirty="0"/>
          </a:p>
        </p:txBody>
      </p:sp>
    </p:spTree>
    <p:extLst>
      <p:ext uri="{BB962C8B-B14F-4D97-AF65-F5344CB8AC3E}">
        <p14:creationId xmlns:p14="http://schemas.microsoft.com/office/powerpoint/2010/main" val="167461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411-88D9-0BAC-907B-B80F83BFF565}"/>
              </a:ext>
            </a:extLst>
          </p:cNvPr>
          <p:cNvSpPr>
            <a:spLocks noGrp="1"/>
          </p:cNvSpPr>
          <p:nvPr>
            <p:ph type="title"/>
          </p:nvPr>
        </p:nvSpPr>
        <p:spPr/>
        <p:txBody>
          <a:bodyPr/>
          <a:lstStyle/>
          <a:p>
            <a:r>
              <a:rPr lang="en-US" dirty="0"/>
              <a:t>Revision AWP25 and budget update</a:t>
            </a:r>
            <a:endParaRPr lang="en-GB" dirty="0"/>
          </a:p>
        </p:txBody>
      </p:sp>
      <p:sp>
        <p:nvSpPr>
          <p:cNvPr id="3" name="Content Placeholder 2">
            <a:extLst>
              <a:ext uri="{FF2B5EF4-FFF2-40B4-BE49-F238E27FC236}">
                <a16:creationId xmlns:a16="http://schemas.microsoft.com/office/drawing/2014/main" id="{A65C344B-E6DD-3438-CD49-C3DFAD7687ED}"/>
              </a:ext>
            </a:extLst>
          </p:cNvPr>
          <p:cNvSpPr>
            <a:spLocks noGrp="1"/>
          </p:cNvSpPr>
          <p:nvPr>
            <p:ph idx="1"/>
          </p:nvPr>
        </p:nvSpPr>
        <p:spPr>
          <a:xfrm>
            <a:off x="609600" y="836712"/>
            <a:ext cx="9720020" cy="5688632"/>
          </a:xfrm>
        </p:spPr>
        <p:txBody>
          <a:bodyPr/>
          <a:lstStyle/>
          <a:p>
            <a:r>
              <a:rPr lang="en-US" dirty="0"/>
              <a:t>The AWP25 has been revised to address STAC and EC comments and update the financial resources</a:t>
            </a:r>
          </a:p>
          <a:p>
            <a:r>
              <a:rPr lang="en-US" dirty="0"/>
              <a:t>It will be submitted for approval by the GA in April</a:t>
            </a:r>
          </a:p>
          <a:p>
            <a:r>
              <a:rPr lang="en-US" dirty="0"/>
              <a:t>The budget has been updated following the preparation of 2025 Task Specification and allocation of resources for campaigns and new calls</a:t>
            </a:r>
          </a:p>
          <a:p>
            <a:r>
              <a:rPr lang="en-US" dirty="0"/>
              <a:t>In preparation of the 2026-27 budget plan, all PLs have been asked to mark the 2025 unused resources and release the budget.</a:t>
            </a:r>
          </a:p>
          <a:p>
            <a:r>
              <a:rPr lang="en-US" dirty="0">
                <a:solidFill>
                  <a:srgbClr val="0070C0"/>
                </a:solidFill>
              </a:rPr>
              <a:t>All data from IMS export on 14 March 2025</a:t>
            </a:r>
            <a:endParaRPr lang="en-GB" dirty="0">
              <a:solidFill>
                <a:srgbClr val="0070C0"/>
              </a:solidFill>
            </a:endParaRPr>
          </a:p>
        </p:txBody>
      </p:sp>
      <p:sp>
        <p:nvSpPr>
          <p:cNvPr id="4" name="Footer Placeholder 3">
            <a:extLst>
              <a:ext uri="{FF2B5EF4-FFF2-40B4-BE49-F238E27FC236}">
                <a16:creationId xmlns:a16="http://schemas.microsoft.com/office/drawing/2014/main" id="{3E184E39-A9BA-988A-9C90-FE606D3846EB}"/>
              </a:ext>
            </a:extLst>
          </p:cNvPr>
          <p:cNvSpPr>
            <a:spLocks noGrp="1"/>
          </p:cNvSpPr>
          <p:nvPr>
            <p:ph type="ftr" sz="quarter" idx="11"/>
          </p:nvPr>
        </p:nvSpPr>
        <p:spPr>
          <a:xfrm>
            <a:off x="825624" y="6555770"/>
            <a:ext cx="4970742" cy="329614"/>
          </a:xfrm>
        </p:spPr>
        <p:txBody>
          <a:bodyPr/>
          <a:lstStyle/>
          <a:p>
            <a:r>
              <a:rPr lang="en-DE" dirty="0">
                <a:solidFill>
                  <a:prstClr val="white"/>
                </a:solidFill>
              </a:rPr>
              <a:t>E. Genangeli</a:t>
            </a:r>
            <a:r>
              <a:rPr lang="en-GB" dirty="0">
                <a:solidFill>
                  <a:prstClr val="white"/>
                </a:solidFill>
              </a:rPr>
              <a:t> | </a:t>
            </a:r>
            <a:r>
              <a:rPr lang="en-DE" dirty="0">
                <a:solidFill>
                  <a:prstClr val="white"/>
                </a:solidFill>
              </a:rPr>
              <a:t>Physics Project Board #6</a:t>
            </a:r>
            <a:r>
              <a:rPr lang="en-GB" dirty="0">
                <a:solidFill>
                  <a:prstClr val="white"/>
                </a:solidFill>
              </a:rPr>
              <a:t> | </a:t>
            </a:r>
            <a:r>
              <a:rPr lang="en-DE" dirty="0"/>
              <a:t>1</a:t>
            </a:r>
            <a:r>
              <a:rPr lang="en-DE" baseline="30000" dirty="0"/>
              <a:t>st</a:t>
            </a:r>
            <a:r>
              <a:rPr lang="en-DE" dirty="0"/>
              <a:t>-2</a:t>
            </a:r>
            <a:r>
              <a:rPr lang="en-DE" baseline="30000" dirty="0"/>
              <a:t>nd</a:t>
            </a:r>
            <a:r>
              <a:rPr lang="en-DE" dirty="0"/>
              <a:t> April 2025</a:t>
            </a:r>
            <a:endParaRPr lang="en-US" dirty="0"/>
          </a:p>
        </p:txBody>
      </p:sp>
      <p:sp>
        <p:nvSpPr>
          <p:cNvPr id="5" name="Slide Number Placeholder 4">
            <a:extLst>
              <a:ext uri="{FF2B5EF4-FFF2-40B4-BE49-F238E27FC236}">
                <a16:creationId xmlns:a16="http://schemas.microsoft.com/office/drawing/2014/main" id="{0C00C922-8FAC-05CC-16D8-023329E44DD6}"/>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40358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A114-BAE6-7E17-DE53-1C2E3CC043BE}"/>
              </a:ext>
            </a:extLst>
          </p:cNvPr>
          <p:cNvSpPr>
            <a:spLocks noGrp="1"/>
          </p:cNvSpPr>
          <p:nvPr>
            <p:ph type="title"/>
          </p:nvPr>
        </p:nvSpPr>
        <p:spPr/>
        <p:txBody>
          <a:bodyPr/>
          <a:lstStyle/>
          <a:p>
            <a:r>
              <a:rPr lang="en-DE" dirty="0"/>
              <a:t>Evolution of 2021-2025 EC budget</a:t>
            </a:r>
            <a:endParaRPr lang="en-GB" dirty="0"/>
          </a:p>
        </p:txBody>
      </p:sp>
      <p:sp>
        <p:nvSpPr>
          <p:cNvPr id="3" name="Content Placeholder 2">
            <a:extLst>
              <a:ext uri="{FF2B5EF4-FFF2-40B4-BE49-F238E27FC236}">
                <a16:creationId xmlns:a16="http://schemas.microsoft.com/office/drawing/2014/main" id="{9CFCB377-A47C-C02D-6CA2-72A4B3A01A14}"/>
              </a:ext>
            </a:extLst>
          </p:cNvPr>
          <p:cNvSpPr>
            <a:spLocks noGrp="1"/>
          </p:cNvSpPr>
          <p:nvPr>
            <p:ph idx="1"/>
          </p:nvPr>
        </p:nvSpPr>
        <p:spPr>
          <a:xfrm>
            <a:off x="8037095" y="836712"/>
            <a:ext cx="3675529" cy="5480961"/>
          </a:xfrm>
        </p:spPr>
        <p:style>
          <a:lnRef idx="2">
            <a:schemeClr val="accent1"/>
          </a:lnRef>
          <a:fillRef idx="1">
            <a:schemeClr val="lt1"/>
          </a:fillRef>
          <a:effectRef idx="0">
            <a:schemeClr val="accent1"/>
          </a:effectRef>
          <a:fontRef idx="minor">
            <a:schemeClr val="dk1"/>
          </a:fontRef>
        </p:style>
        <p:txBody>
          <a:bodyPr>
            <a:normAutofit/>
          </a:bodyPr>
          <a:lstStyle/>
          <a:p>
            <a:r>
              <a:rPr lang="en-DE" sz="2000" b="1" dirty="0">
                <a:solidFill>
                  <a:schemeClr val="accent1"/>
                </a:solidFill>
              </a:rPr>
              <a:t>12.1 M€ unused resources identified in 2025 budget</a:t>
            </a:r>
          </a:p>
          <a:p>
            <a:pPr lvl="1" indent="-287338">
              <a:buFont typeface="Wingdings" panose="05000000000000000000" pitchFamily="2" charset="2"/>
              <a:buChar char="Ø"/>
            </a:pPr>
            <a:r>
              <a:rPr lang="en-DE" dirty="0"/>
              <a:t>AC 9.7 M€</a:t>
            </a:r>
            <a:r>
              <a:rPr lang="en-US" dirty="0"/>
              <a:t> (HPC, LTDS, ACH)</a:t>
            </a:r>
            <a:endParaRPr lang="en-DE" dirty="0"/>
          </a:p>
          <a:p>
            <a:pPr lvl="1" indent="-287338">
              <a:buFont typeface="Wingdings" panose="05000000000000000000" pitchFamily="2" charset="2"/>
              <a:buChar char="Ø"/>
            </a:pPr>
            <a:r>
              <a:rPr lang="en-DE" dirty="0"/>
              <a:t>TE 2.3 M€</a:t>
            </a:r>
            <a:r>
              <a:rPr lang="en-US" dirty="0"/>
              <a:t> (missions, AUG operation)</a:t>
            </a:r>
            <a:endParaRPr lang="en-DE" dirty="0"/>
          </a:p>
          <a:p>
            <a:pPr lvl="1" indent="-287338">
              <a:buFont typeface="Wingdings" panose="05000000000000000000" pitchFamily="2" charset="2"/>
              <a:buChar char="Ø"/>
            </a:pPr>
            <a:r>
              <a:rPr lang="en-DE" dirty="0"/>
              <a:t>PrIO 0.1 M€</a:t>
            </a:r>
          </a:p>
          <a:p>
            <a:r>
              <a:rPr lang="en-DE" sz="2000" b="1" dirty="0">
                <a:solidFill>
                  <a:schemeClr val="accent1"/>
                </a:solidFill>
              </a:rPr>
              <a:t>2024 budget decreased by 1.8 M€</a:t>
            </a:r>
          </a:p>
          <a:p>
            <a:pPr lvl="1" indent="-287338">
              <a:buFont typeface="Wingdings" panose="05000000000000000000" pitchFamily="2" charset="2"/>
              <a:buChar char="Ø"/>
            </a:pPr>
            <a:r>
              <a:rPr lang="en-DE" dirty="0"/>
              <a:t>TE 1.1 M€ campaign resources shifted to 2025</a:t>
            </a:r>
          </a:p>
          <a:p>
            <a:pPr lvl="1" indent="-287338">
              <a:buFont typeface="Wingdings" panose="05000000000000000000" pitchFamily="2" charset="2"/>
              <a:buChar char="Ø"/>
            </a:pPr>
            <a:r>
              <a:rPr lang="en-DE" dirty="0"/>
              <a:t>AC 0.7 M€ HPC shifted to 2025</a:t>
            </a:r>
          </a:p>
        </p:txBody>
      </p:sp>
      <p:sp>
        <p:nvSpPr>
          <p:cNvPr id="4" name="Footer Placeholder 3">
            <a:extLst>
              <a:ext uri="{FF2B5EF4-FFF2-40B4-BE49-F238E27FC236}">
                <a16:creationId xmlns:a16="http://schemas.microsoft.com/office/drawing/2014/main" id="{58E5B858-1C4B-6D6B-3C08-6546EDBC8A8E}"/>
              </a:ext>
            </a:extLst>
          </p:cNvPr>
          <p:cNvSpPr>
            <a:spLocks noGrp="1"/>
          </p:cNvSpPr>
          <p:nvPr>
            <p:ph type="ftr" sz="quarter" idx="11"/>
          </p:nvPr>
        </p:nvSpPr>
        <p:spPr/>
        <p:txBody>
          <a:bodyPr/>
          <a:lstStyle/>
          <a:p>
            <a:r>
              <a:rPr lang="en-DE" dirty="0">
                <a:solidFill>
                  <a:prstClr val="white"/>
                </a:solidFill>
              </a:rPr>
              <a:t>E. Genangeli</a:t>
            </a:r>
            <a:r>
              <a:rPr lang="en-GB" dirty="0">
                <a:solidFill>
                  <a:prstClr val="white"/>
                </a:solidFill>
              </a:rPr>
              <a:t> | </a:t>
            </a:r>
            <a:r>
              <a:rPr lang="en-DE" dirty="0">
                <a:solidFill>
                  <a:prstClr val="white"/>
                </a:solidFill>
              </a:rPr>
              <a:t>Physics Project Board #6</a:t>
            </a:r>
            <a:r>
              <a:rPr lang="en-GB" dirty="0">
                <a:solidFill>
                  <a:prstClr val="white"/>
                </a:solidFill>
              </a:rPr>
              <a:t> | </a:t>
            </a:r>
            <a:r>
              <a:rPr lang="en-DE" dirty="0"/>
              <a:t>1</a:t>
            </a:r>
            <a:r>
              <a:rPr lang="en-DE" baseline="30000" dirty="0"/>
              <a:t>st</a:t>
            </a:r>
            <a:r>
              <a:rPr lang="en-DE" dirty="0"/>
              <a:t>-2</a:t>
            </a:r>
            <a:r>
              <a:rPr lang="en-DE" baseline="30000" dirty="0"/>
              <a:t>nd</a:t>
            </a:r>
            <a:r>
              <a:rPr lang="en-DE" dirty="0"/>
              <a:t> April 2025</a:t>
            </a:r>
            <a:endParaRPr lang="en-US" dirty="0"/>
          </a:p>
        </p:txBody>
      </p:sp>
      <p:sp>
        <p:nvSpPr>
          <p:cNvPr id="5" name="Slide Number Placeholder 4">
            <a:extLst>
              <a:ext uri="{FF2B5EF4-FFF2-40B4-BE49-F238E27FC236}">
                <a16:creationId xmlns:a16="http://schemas.microsoft.com/office/drawing/2014/main" id="{76BC929D-7BEC-57EA-AFFE-B576FB8C87F8}"/>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pic>
        <p:nvPicPr>
          <p:cNvPr id="7" name="Picture 6">
            <a:extLst>
              <a:ext uri="{FF2B5EF4-FFF2-40B4-BE49-F238E27FC236}">
                <a16:creationId xmlns:a16="http://schemas.microsoft.com/office/drawing/2014/main" id="{DA2EAF16-EF0F-3176-CA9D-A9E115C44571}"/>
              </a:ext>
            </a:extLst>
          </p:cNvPr>
          <p:cNvPicPr>
            <a:picLocks noChangeAspect="1"/>
          </p:cNvPicPr>
          <p:nvPr/>
        </p:nvPicPr>
        <p:blipFill>
          <a:blip r:embed="rId2"/>
          <a:stretch>
            <a:fillRect/>
          </a:stretch>
        </p:blipFill>
        <p:spPr>
          <a:xfrm>
            <a:off x="610901" y="836712"/>
            <a:ext cx="6964680" cy="4792980"/>
          </a:xfrm>
          <a:prstGeom prst="rect">
            <a:avLst/>
          </a:prstGeom>
        </p:spPr>
      </p:pic>
      <p:sp>
        <p:nvSpPr>
          <p:cNvPr id="8" name="TextBox 7">
            <a:extLst>
              <a:ext uri="{FF2B5EF4-FFF2-40B4-BE49-F238E27FC236}">
                <a16:creationId xmlns:a16="http://schemas.microsoft.com/office/drawing/2014/main" id="{F6C61A7E-052E-8BB6-AD3F-C48D8417AD55}"/>
              </a:ext>
            </a:extLst>
          </p:cNvPr>
          <p:cNvSpPr txBox="1"/>
          <p:nvPr/>
        </p:nvSpPr>
        <p:spPr>
          <a:xfrm>
            <a:off x="983432" y="5852011"/>
            <a:ext cx="4321433" cy="338554"/>
          </a:xfrm>
          <a:prstGeom prst="rect">
            <a:avLst/>
          </a:prstGeom>
          <a:noFill/>
        </p:spPr>
        <p:txBody>
          <a:bodyPr wrap="square" rtlCol="0">
            <a:spAutoFit/>
          </a:bodyPr>
          <a:lstStyle/>
          <a:p>
            <a:pPr algn="l"/>
            <a:r>
              <a:rPr lang="en-DE" sz="1600" dirty="0"/>
              <a:t>IMS data export 14.03.2025 (M€ </a:t>
            </a:r>
            <a:r>
              <a:rPr lang="en-DE" sz="1600" dirty="0">
                <a:highlight>
                  <a:srgbClr val="FFFF00"/>
                </a:highlight>
              </a:rPr>
              <a:t>CC</a:t>
            </a:r>
            <a:r>
              <a:rPr lang="en-DE" sz="1600" dirty="0"/>
              <a:t>)</a:t>
            </a:r>
            <a:endParaRPr lang="en-GB" sz="1600" dirty="0"/>
          </a:p>
        </p:txBody>
      </p:sp>
    </p:spTree>
    <p:extLst>
      <p:ext uri="{BB962C8B-B14F-4D97-AF65-F5344CB8AC3E}">
        <p14:creationId xmlns:p14="http://schemas.microsoft.com/office/powerpoint/2010/main" val="349082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77631-164B-D4A4-6E84-894C03104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ABEB2-2453-B440-B710-49260E755484}"/>
              </a:ext>
            </a:extLst>
          </p:cNvPr>
          <p:cNvSpPr>
            <a:spLocks noGrp="1"/>
          </p:cNvSpPr>
          <p:nvPr>
            <p:ph type="title"/>
          </p:nvPr>
        </p:nvSpPr>
        <p:spPr/>
        <p:txBody>
          <a:bodyPr/>
          <a:lstStyle/>
          <a:p>
            <a:r>
              <a:rPr lang="en-DE" dirty="0"/>
              <a:t>Resources 2021-2025 EPFL and UKAEA</a:t>
            </a:r>
            <a:endParaRPr lang="en-GB" dirty="0"/>
          </a:p>
        </p:txBody>
      </p:sp>
      <p:sp>
        <p:nvSpPr>
          <p:cNvPr id="4" name="Footer Placeholder 3">
            <a:extLst>
              <a:ext uri="{FF2B5EF4-FFF2-40B4-BE49-F238E27FC236}">
                <a16:creationId xmlns:a16="http://schemas.microsoft.com/office/drawing/2014/main" id="{A8FF14E8-9E4F-1DEA-4018-96EFF24CE046}"/>
              </a:ext>
            </a:extLst>
          </p:cNvPr>
          <p:cNvSpPr>
            <a:spLocks noGrp="1"/>
          </p:cNvSpPr>
          <p:nvPr>
            <p:ph type="ftr" sz="quarter" idx="11"/>
          </p:nvPr>
        </p:nvSpPr>
        <p:spPr/>
        <p:txBody>
          <a:bodyPr/>
          <a:lstStyle/>
          <a:p>
            <a:r>
              <a:rPr lang="en-DE" dirty="0">
                <a:solidFill>
                  <a:prstClr val="white"/>
                </a:solidFill>
              </a:rPr>
              <a:t>E. Genangeli</a:t>
            </a:r>
            <a:r>
              <a:rPr lang="en-GB" dirty="0">
                <a:solidFill>
                  <a:prstClr val="white"/>
                </a:solidFill>
              </a:rPr>
              <a:t> | </a:t>
            </a:r>
            <a:r>
              <a:rPr lang="en-DE" dirty="0">
                <a:solidFill>
                  <a:prstClr val="white"/>
                </a:solidFill>
              </a:rPr>
              <a:t>Physics Project Board #6</a:t>
            </a:r>
            <a:r>
              <a:rPr lang="en-GB" dirty="0">
                <a:solidFill>
                  <a:prstClr val="white"/>
                </a:solidFill>
              </a:rPr>
              <a:t> | </a:t>
            </a:r>
            <a:r>
              <a:rPr lang="en-DE" dirty="0"/>
              <a:t>1</a:t>
            </a:r>
            <a:r>
              <a:rPr lang="en-DE" baseline="30000" dirty="0"/>
              <a:t>st</a:t>
            </a:r>
            <a:r>
              <a:rPr lang="en-DE" dirty="0"/>
              <a:t>-2</a:t>
            </a:r>
            <a:r>
              <a:rPr lang="en-DE" baseline="30000" dirty="0"/>
              <a:t>nd</a:t>
            </a:r>
            <a:r>
              <a:rPr lang="en-DE" dirty="0"/>
              <a:t> April 2025</a:t>
            </a:r>
            <a:endParaRPr lang="en-US" dirty="0"/>
          </a:p>
        </p:txBody>
      </p:sp>
      <p:sp>
        <p:nvSpPr>
          <p:cNvPr id="5" name="Slide Number Placeholder 4">
            <a:extLst>
              <a:ext uri="{FF2B5EF4-FFF2-40B4-BE49-F238E27FC236}">
                <a16:creationId xmlns:a16="http://schemas.microsoft.com/office/drawing/2014/main" id="{BF58B9DD-72F2-BBFB-EEF6-1394719CEAAB}"/>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6" name="Picture 5">
            <a:extLst>
              <a:ext uri="{FF2B5EF4-FFF2-40B4-BE49-F238E27FC236}">
                <a16:creationId xmlns:a16="http://schemas.microsoft.com/office/drawing/2014/main" id="{C3C085E6-173A-FFC0-C497-478ADA03353F}"/>
              </a:ext>
            </a:extLst>
          </p:cNvPr>
          <p:cNvPicPr>
            <a:picLocks noChangeAspect="1"/>
          </p:cNvPicPr>
          <p:nvPr/>
        </p:nvPicPr>
        <p:blipFill>
          <a:blip r:embed="rId2"/>
          <a:stretch>
            <a:fillRect/>
          </a:stretch>
        </p:blipFill>
        <p:spPr>
          <a:xfrm>
            <a:off x="609600" y="836712"/>
            <a:ext cx="5223510" cy="3594735"/>
          </a:xfrm>
          <a:prstGeom prst="rect">
            <a:avLst/>
          </a:prstGeom>
        </p:spPr>
      </p:pic>
      <p:pic>
        <p:nvPicPr>
          <p:cNvPr id="9" name="Picture 8">
            <a:extLst>
              <a:ext uri="{FF2B5EF4-FFF2-40B4-BE49-F238E27FC236}">
                <a16:creationId xmlns:a16="http://schemas.microsoft.com/office/drawing/2014/main" id="{B117DC43-2E7A-C70D-9BF3-A1C085FBC92E}"/>
              </a:ext>
            </a:extLst>
          </p:cNvPr>
          <p:cNvPicPr>
            <a:picLocks noChangeAspect="1"/>
          </p:cNvPicPr>
          <p:nvPr/>
        </p:nvPicPr>
        <p:blipFill>
          <a:blip r:embed="rId3"/>
          <a:stretch>
            <a:fillRect/>
          </a:stretch>
        </p:blipFill>
        <p:spPr>
          <a:xfrm>
            <a:off x="6454823" y="2787432"/>
            <a:ext cx="5257800" cy="3634740"/>
          </a:xfrm>
          <a:prstGeom prst="rect">
            <a:avLst/>
          </a:prstGeom>
        </p:spPr>
      </p:pic>
      <p:sp>
        <p:nvSpPr>
          <p:cNvPr id="11" name="Content Placeholder 10">
            <a:extLst>
              <a:ext uri="{FF2B5EF4-FFF2-40B4-BE49-F238E27FC236}">
                <a16:creationId xmlns:a16="http://schemas.microsoft.com/office/drawing/2014/main" id="{65A71360-821B-422D-29AC-04BD1C959E8E}"/>
              </a:ext>
            </a:extLst>
          </p:cNvPr>
          <p:cNvSpPr>
            <a:spLocks noGrp="1"/>
          </p:cNvSpPr>
          <p:nvPr>
            <p:ph idx="1"/>
          </p:nvPr>
        </p:nvSpPr>
        <p:spPr>
          <a:xfrm>
            <a:off x="6454823" y="1086093"/>
            <a:ext cx="5257800" cy="1206833"/>
          </a:xfrm>
        </p:spPr>
        <p:style>
          <a:lnRef idx="0">
            <a:schemeClr val="accent2"/>
          </a:lnRef>
          <a:fillRef idx="3">
            <a:schemeClr val="accent2"/>
          </a:fillRef>
          <a:effectRef idx="3">
            <a:schemeClr val="accent2"/>
          </a:effectRef>
          <a:fontRef idx="minor">
            <a:schemeClr val="lt1"/>
          </a:fontRef>
        </p:style>
        <p:txBody>
          <a:bodyPr>
            <a:normAutofit/>
          </a:bodyPr>
          <a:lstStyle/>
          <a:p>
            <a:pPr marL="0" indent="0">
              <a:buNone/>
            </a:pPr>
            <a:r>
              <a:rPr lang="en-DE" sz="1800" dirty="0"/>
              <a:t>EPFL (CC):</a:t>
            </a:r>
          </a:p>
          <a:p>
            <a:r>
              <a:rPr lang="en-DE" sz="1800" dirty="0"/>
              <a:t>2025 budget increased by 1.8 M€, mainly in TE (campaign res., DTFL, </a:t>
            </a:r>
            <a:r>
              <a:rPr lang="en-US" sz="1800" dirty="0"/>
              <a:t>Enhancements</a:t>
            </a:r>
            <a:r>
              <a:rPr lang="en-DE" sz="1800" dirty="0"/>
              <a:t>, missions)</a:t>
            </a:r>
            <a:endParaRPr lang="en-GB" sz="1800" dirty="0"/>
          </a:p>
        </p:txBody>
      </p:sp>
      <p:cxnSp>
        <p:nvCxnSpPr>
          <p:cNvPr id="12" name="Straight Arrow Connector 11">
            <a:extLst>
              <a:ext uri="{FF2B5EF4-FFF2-40B4-BE49-F238E27FC236}">
                <a16:creationId xmlns:a16="http://schemas.microsoft.com/office/drawing/2014/main" id="{E24A5474-792D-D629-4689-B438929AEDA2}"/>
              </a:ext>
            </a:extLst>
          </p:cNvPr>
          <p:cNvCxnSpPr>
            <a:cxnSpLocks/>
          </p:cNvCxnSpPr>
          <p:nvPr/>
        </p:nvCxnSpPr>
        <p:spPr>
          <a:xfrm flipH="1">
            <a:off x="5895111" y="1690760"/>
            <a:ext cx="4680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C65B9F73-7968-9BB6-710A-F4E2E5B60214}"/>
              </a:ext>
            </a:extLst>
          </p:cNvPr>
          <p:cNvCxnSpPr>
            <a:cxnSpLocks/>
          </p:cNvCxnSpPr>
          <p:nvPr/>
        </p:nvCxnSpPr>
        <p:spPr>
          <a:xfrm>
            <a:off x="5895111" y="5470522"/>
            <a:ext cx="468000"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4" name="Content Placeholder 10">
            <a:extLst>
              <a:ext uri="{FF2B5EF4-FFF2-40B4-BE49-F238E27FC236}">
                <a16:creationId xmlns:a16="http://schemas.microsoft.com/office/drawing/2014/main" id="{7508C21D-D2DF-EF5B-99A6-83DBD1D82B6F}"/>
              </a:ext>
            </a:extLst>
          </p:cNvPr>
          <p:cNvSpPr txBox="1">
            <a:spLocks/>
          </p:cNvSpPr>
          <p:nvPr/>
        </p:nvSpPr>
        <p:spPr>
          <a:xfrm>
            <a:off x="609453" y="4863486"/>
            <a:ext cx="5223511" cy="1206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lt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lt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lt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9pPr>
          </a:lstStyle>
          <a:p>
            <a:pPr marL="0" indent="0">
              <a:buFont typeface="Arial" panose="020B0604020202020204" pitchFamily="34" charset="0"/>
              <a:buNone/>
            </a:pPr>
            <a:r>
              <a:rPr lang="en-DE" sz="1800" dirty="0"/>
              <a:t>UKAEA (Total resources):</a:t>
            </a:r>
          </a:p>
          <a:p>
            <a:r>
              <a:rPr lang="en-DE" sz="1800" dirty="0"/>
              <a:t>2025 budget increased by 2.0 M€, mainly in TE (campaign res., DTFL)</a:t>
            </a:r>
            <a:endParaRPr lang="en-GB" sz="1800" dirty="0"/>
          </a:p>
        </p:txBody>
      </p:sp>
    </p:spTree>
    <p:extLst>
      <p:ext uri="{BB962C8B-B14F-4D97-AF65-F5344CB8AC3E}">
        <p14:creationId xmlns:p14="http://schemas.microsoft.com/office/powerpoint/2010/main" val="321994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CD7F-C999-E9DB-14B6-F0C3B794F9C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A90659-B76A-E0F9-D42D-71F6620099D1}"/>
              </a:ext>
            </a:extLst>
          </p:cNvPr>
          <p:cNvPicPr>
            <a:picLocks noChangeAspect="1"/>
          </p:cNvPicPr>
          <p:nvPr/>
        </p:nvPicPr>
        <p:blipFill>
          <a:blip r:embed="rId2"/>
          <a:stretch>
            <a:fillRect/>
          </a:stretch>
        </p:blipFill>
        <p:spPr>
          <a:xfrm>
            <a:off x="612000" y="972000"/>
            <a:ext cx="11169777" cy="2005203"/>
          </a:xfrm>
          <a:prstGeom prst="rect">
            <a:avLst/>
          </a:prstGeom>
        </p:spPr>
      </p:pic>
      <p:sp>
        <p:nvSpPr>
          <p:cNvPr id="2" name="Title 1">
            <a:extLst>
              <a:ext uri="{FF2B5EF4-FFF2-40B4-BE49-F238E27FC236}">
                <a16:creationId xmlns:a16="http://schemas.microsoft.com/office/drawing/2014/main" id="{BB00E025-0585-221D-8730-004FE36EE156}"/>
              </a:ext>
            </a:extLst>
          </p:cNvPr>
          <p:cNvSpPr>
            <a:spLocks noGrp="1"/>
          </p:cNvSpPr>
          <p:nvPr>
            <p:ph type="title"/>
          </p:nvPr>
        </p:nvSpPr>
        <p:spPr/>
        <p:txBody>
          <a:bodyPr/>
          <a:lstStyle/>
          <a:p>
            <a:r>
              <a:rPr lang="en-DE" dirty="0"/>
              <a:t>2025 EC budget update</a:t>
            </a:r>
            <a:endParaRPr lang="en-GB" dirty="0"/>
          </a:p>
        </p:txBody>
      </p:sp>
      <p:sp>
        <p:nvSpPr>
          <p:cNvPr id="3" name="Content Placeholder 2">
            <a:extLst>
              <a:ext uri="{FF2B5EF4-FFF2-40B4-BE49-F238E27FC236}">
                <a16:creationId xmlns:a16="http://schemas.microsoft.com/office/drawing/2014/main" id="{C6CD313A-984C-FF9E-D187-E7097B9AFB50}"/>
              </a:ext>
            </a:extLst>
          </p:cNvPr>
          <p:cNvSpPr>
            <a:spLocks noGrp="1"/>
          </p:cNvSpPr>
          <p:nvPr>
            <p:ph idx="1"/>
          </p:nvPr>
        </p:nvSpPr>
        <p:spPr>
          <a:xfrm>
            <a:off x="609600" y="3543300"/>
            <a:ext cx="11103024" cy="2982044"/>
          </a:xfrm>
        </p:spPr>
        <p:txBody>
          <a:bodyPr>
            <a:normAutofit/>
          </a:bodyPr>
          <a:lstStyle/>
          <a:p>
            <a:r>
              <a:rPr lang="en-DE" sz="1800" dirty="0"/>
              <a:t>TE: resource shift to EPFL -3.6 M€/-1.8 M€; unused campaign res. from 2024 +2.2 M€/+1.1 M€; </a:t>
            </a:r>
            <a:r>
              <a:rPr lang="en-DE" sz="1800" i="1" dirty="0"/>
              <a:t>AR +1.0 M€ TR </a:t>
            </a:r>
          </a:p>
          <a:p>
            <a:r>
              <a:rPr lang="en-DE" sz="1800" dirty="0"/>
              <a:t>SA: CC -169k transfers to other “FSD” WPs</a:t>
            </a:r>
          </a:p>
          <a:p>
            <a:r>
              <a:rPr lang="en-DE" sz="1800" dirty="0"/>
              <a:t>W7X: CC +93k transfer from SA, +45k unused campaign resources from 2024; </a:t>
            </a:r>
            <a:r>
              <a:rPr lang="en-DE" sz="1800" i="1" dirty="0"/>
              <a:t>AR + 1.3 M€ TR</a:t>
            </a:r>
          </a:p>
          <a:p>
            <a:r>
              <a:rPr lang="en-DE" sz="1800" dirty="0"/>
              <a:t>AC: +1.2 M€/0.7 M€ unused HPC resources from 2024; CC +15k transfer from SA</a:t>
            </a:r>
          </a:p>
          <a:p>
            <a:r>
              <a:rPr lang="en-DE" sz="1800" dirty="0"/>
              <a:t>PWIE: CC +47k transfer from SA; -43k/-21k shift to EPFL (3 pm not foreseen)</a:t>
            </a:r>
            <a:endParaRPr lang="en-GB" sz="1800" dirty="0"/>
          </a:p>
        </p:txBody>
      </p:sp>
      <p:sp>
        <p:nvSpPr>
          <p:cNvPr id="4" name="Footer Placeholder 3">
            <a:extLst>
              <a:ext uri="{FF2B5EF4-FFF2-40B4-BE49-F238E27FC236}">
                <a16:creationId xmlns:a16="http://schemas.microsoft.com/office/drawing/2014/main" id="{42C13F24-1FC4-9BF7-57E5-8D210590A47C}"/>
              </a:ext>
            </a:extLst>
          </p:cNvPr>
          <p:cNvSpPr>
            <a:spLocks noGrp="1"/>
          </p:cNvSpPr>
          <p:nvPr>
            <p:ph type="ftr" sz="quarter" idx="11"/>
          </p:nvPr>
        </p:nvSpPr>
        <p:spPr/>
        <p:txBody>
          <a:bodyPr/>
          <a:lstStyle/>
          <a:p>
            <a:r>
              <a:rPr lang="en-DE">
                <a:solidFill>
                  <a:prstClr val="white"/>
                </a:solidFill>
              </a:rPr>
              <a:t>E. Genangeli</a:t>
            </a:r>
            <a:r>
              <a:rPr lang="en-GB">
                <a:solidFill>
                  <a:prstClr val="white"/>
                </a:solidFill>
              </a:rPr>
              <a:t> | </a:t>
            </a:r>
            <a:r>
              <a:rPr lang="en-DE">
                <a:solidFill>
                  <a:prstClr val="white"/>
                </a:solidFill>
              </a:rPr>
              <a:t>Physics Project Board #6</a:t>
            </a:r>
            <a:r>
              <a:rPr lang="en-GB">
                <a:solidFill>
                  <a:prstClr val="white"/>
                </a:solidFill>
              </a:rPr>
              <a:t> | </a:t>
            </a:r>
            <a:r>
              <a:rPr lang="en-DE"/>
              <a:t>1</a:t>
            </a:r>
            <a:r>
              <a:rPr lang="en-DE" baseline="30000"/>
              <a:t>st</a:t>
            </a:r>
            <a:r>
              <a:rPr lang="en-DE"/>
              <a:t>-2</a:t>
            </a:r>
            <a:r>
              <a:rPr lang="en-DE" baseline="30000"/>
              <a:t>nd</a:t>
            </a:r>
            <a:r>
              <a:rPr lang="en-DE"/>
              <a:t> April 2025</a:t>
            </a:r>
            <a:endParaRPr lang="en-US" dirty="0"/>
          </a:p>
        </p:txBody>
      </p:sp>
      <p:sp>
        <p:nvSpPr>
          <p:cNvPr id="5" name="Slide Number Placeholder 4">
            <a:extLst>
              <a:ext uri="{FF2B5EF4-FFF2-40B4-BE49-F238E27FC236}">
                <a16:creationId xmlns:a16="http://schemas.microsoft.com/office/drawing/2014/main" id="{1B25F74A-ED82-E641-FFE1-22911AE4E223}"/>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35084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2379A-C272-68BF-2DCC-2180E55F7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5B5DC-7BE3-8F3F-16A2-5528B3424140}"/>
              </a:ext>
            </a:extLst>
          </p:cNvPr>
          <p:cNvSpPr>
            <a:spLocks noGrp="1"/>
          </p:cNvSpPr>
          <p:nvPr>
            <p:ph type="title"/>
          </p:nvPr>
        </p:nvSpPr>
        <p:spPr/>
        <p:txBody>
          <a:bodyPr/>
          <a:lstStyle/>
          <a:p>
            <a:r>
              <a:rPr lang="en-DE" dirty="0"/>
              <a:t>2025 EPFL and UKAEA Budget update</a:t>
            </a:r>
            <a:endParaRPr lang="en-GB" dirty="0"/>
          </a:p>
        </p:txBody>
      </p:sp>
      <p:sp>
        <p:nvSpPr>
          <p:cNvPr id="3" name="Content Placeholder 2">
            <a:extLst>
              <a:ext uri="{FF2B5EF4-FFF2-40B4-BE49-F238E27FC236}">
                <a16:creationId xmlns:a16="http://schemas.microsoft.com/office/drawing/2014/main" id="{93E1619D-F455-D152-0AD8-D898BAB570CA}"/>
              </a:ext>
            </a:extLst>
          </p:cNvPr>
          <p:cNvSpPr>
            <a:spLocks noGrp="1"/>
          </p:cNvSpPr>
          <p:nvPr>
            <p:ph idx="1"/>
          </p:nvPr>
        </p:nvSpPr>
        <p:spPr>
          <a:xfrm>
            <a:off x="609600" y="5257800"/>
            <a:ext cx="11103024" cy="1267544"/>
          </a:xfrm>
        </p:spPr>
        <p:txBody>
          <a:bodyPr>
            <a:normAutofit/>
          </a:bodyPr>
          <a:lstStyle/>
          <a:p>
            <a:pPr marL="0" indent="0">
              <a:buNone/>
            </a:pPr>
            <a:r>
              <a:rPr lang="en-DE" sz="1800" dirty="0"/>
              <a:t>(both no unused resources)</a:t>
            </a:r>
            <a:endParaRPr lang="en-GB" sz="1800" dirty="0"/>
          </a:p>
        </p:txBody>
      </p:sp>
      <p:sp>
        <p:nvSpPr>
          <p:cNvPr id="4" name="Footer Placeholder 3">
            <a:extLst>
              <a:ext uri="{FF2B5EF4-FFF2-40B4-BE49-F238E27FC236}">
                <a16:creationId xmlns:a16="http://schemas.microsoft.com/office/drawing/2014/main" id="{3A90C3C0-70B1-9A3D-CE25-4C40A92735F0}"/>
              </a:ext>
            </a:extLst>
          </p:cNvPr>
          <p:cNvSpPr>
            <a:spLocks noGrp="1"/>
          </p:cNvSpPr>
          <p:nvPr>
            <p:ph type="ftr" sz="quarter" idx="11"/>
          </p:nvPr>
        </p:nvSpPr>
        <p:spPr/>
        <p:txBody>
          <a:bodyPr/>
          <a:lstStyle/>
          <a:p>
            <a:r>
              <a:rPr lang="en-DE">
                <a:solidFill>
                  <a:prstClr val="white"/>
                </a:solidFill>
              </a:rPr>
              <a:t>E. Genangeli</a:t>
            </a:r>
            <a:r>
              <a:rPr lang="en-GB">
                <a:solidFill>
                  <a:prstClr val="white"/>
                </a:solidFill>
              </a:rPr>
              <a:t> | </a:t>
            </a:r>
            <a:r>
              <a:rPr lang="en-DE">
                <a:solidFill>
                  <a:prstClr val="white"/>
                </a:solidFill>
              </a:rPr>
              <a:t>Physics Project Board #6</a:t>
            </a:r>
            <a:r>
              <a:rPr lang="en-GB">
                <a:solidFill>
                  <a:prstClr val="white"/>
                </a:solidFill>
              </a:rPr>
              <a:t> | </a:t>
            </a:r>
            <a:r>
              <a:rPr lang="en-DE"/>
              <a:t>1</a:t>
            </a:r>
            <a:r>
              <a:rPr lang="en-DE" baseline="30000"/>
              <a:t>st</a:t>
            </a:r>
            <a:r>
              <a:rPr lang="en-DE"/>
              <a:t>-2</a:t>
            </a:r>
            <a:r>
              <a:rPr lang="en-DE" baseline="30000"/>
              <a:t>nd</a:t>
            </a:r>
            <a:r>
              <a:rPr lang="en-DE"/>
              <a:t> April 2025</a:t>
            </a:r>
            <a:endParaRPr lang="en-US" dirty="0"/>
          </a:p>
        </p:txBody>
      </p:sp>
      <p:sp>
        <p:nvSpPr>
          <p:cNvPr id="5" name="Slide Number Placeholder 4">
            <a:extLst>
              <a:ext uri="{FF2B5EF4-FFF2-40B4-BE49-F238E27FC236}">
                <a16:creationId xmlns:a16="http://schemas.microsoft.com/office/drawing/2014/main" id="{D65B6506-B7AF-E67F-2ED8-B4E76A38D11C}"/>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7" name="Picture 6">
            <a:extLst>
              <a:ext uri="{FF2B5EF4-FFF2-40B4-BE49-F238E27FC236}">
                <a16:creationId xmlns:a16="http://schemas.microsoft.com/office/drawing/2014/main" id="{979E2D97-E224-5468-E639-C9D298B84951}"/>
              </a:ext>
            </a:extLst>
          </p:cNvPr>
          <p:cNvPicPr>
            <a:picLocks noChangeAspect="1"/>
          </p:cNvPicPr>
          <p:nvPr/>
        </p:nvPicPr>
        <p:blipFill>
          <a:blip r:embed="rId2"/>
          <a:stretch>
            <a:fillRect/>
          </a:stretch>
        </p:blipFill>
        <p:spPr>
          <a:xfrm>
            <a:off x="609600" y="836712"/>
            <a:ext cx="9189720" cy="1899666"/>
          </a:xfrm>
          <a:prstGeom prst="rect">
            <a:avLst/>
          </a:prstGeom>
        </p:spPr>
      </p:pic>
      <p:pic>
        <p:nvPicPr>
          <p:cNvPr id="9" name="Picture 8">
            <a:extLst>
              <a:ext uri="{FF2B5EF4-FFF2-40B4-BE49-F238E27FC236}">
                <a16:creationId xmlns:a16="http://schemas.microsoft.com/office/drawing/2014/main" id="{AAADA8CE-6241-8CE9-DE36-424EE83762E6}"/>
              </a:ext>
            </a:extLst>
          </p:cNvPr>
          <p:cNvPicPr>
            <a:picLocks noChangeAspect="1"/>
          </p:cNvPicPr>
          <p:nvPr/>
        </p:nvPicPr>
        <p:blipFill>
          <a:blip r:embed="rId3"/>
          <a:stretch>
            <a:fillRect/>
          </a:stretch>
        </p:blipFill>
        <p:spPr>
          <a:xfrm>
            <a:off x="609600" y="3065665"/>
            <a:ext cx="9189720" cy="1501902"/>
          </a:xfrm>
          <a:prstGeom prst="rect">
            <a:avLst/>
          </a:prstGeom>
        </p:spPr>
      </p:pic>
    </p:spTree>
    <p:extLst>
      <p:ext uri="{BB962C8B-B14F-4D97-AF65-F5344CB8AC3E}">
        <p14:creationId xmlns:p14="http://schemas.microsoft.com/office/powerpoint/2010/main" val="116382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4C15D0-A7B0-6E4C-DF58-44D459FEB4F3}"/>
              </a:ext>
            </a:extLst>
          </p:cNvPr>
          <p:cNvSpPr>
            <a:spLocks noGrp="1"/>
          </p:cNvSpPr>
          <p:nvPr>
            <p:ph type="ftr" sz="quarter" idx="11"/>
          </p:nvPr>
        </p:nvSpPr>
        <p:spPr/>
        <p:txBody>
          <a:bodyPr/>
          <a:lstStyle/>
          <a:p>
            <a:r>
              <a:rPr lang="en-GB">
                <a:solidFill>
                  <a:prstClr val="white"/>
                </a:solidFill>
              </a:rPr>
              <a:t>EUROfusion Values | Event | dd Month yyyy</a:t>
            </a:r>
            <a:endParaRPr lang="en-GB" dirty="0">
              <a:solidFill>
                <a:prstClr val="white"/>
              </a:solidFill>
            </a:endParaRPr>
          </a:p>
        </p:txBody>
      </p:sp>
      <p:sp>
        <p:nvSpPr>
          <p:cNvPr id="3" name="Slide Number Placeholder 2">
            <a:extLst>
              <a:ext uri="{FF2B5EF4-FFF2-40B4-BE49-F238E27FC236}">
                <a16:creationId xmlns:a16="http://schemas.microsoft.com/office/drawing/2014/main" id="{EAAC1546-EA46-CF0C-BF92-0A3060660183}"/>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Tree>
    <p:extLst>
      <p:ext uri="{BB962C8B-B14F-4D97-AF65-F5344CB8AC3E}">
        <p14:creationId xmlns:p14="http://schemas.microsoft.com/office/powerpoint/2010/main" val="23229078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EE7C9-ECD7-4BCA-AD35-42C195934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FD49AD-6A3B-49D0-B154-A3C5A5485D0C}">
  <ds:schemaRefs>
    <ds:schemaRef ds:uri="http://schemas.microsoft.com/office/2006/documentManagement/types"/>
    <ds:schemaRef ds:uri="cbbfa1f3-60c2-42de-b5b6-3ee8cb87d964"/>
    <ds:schemaRef ds:uri="http://schemas.microsoft.com/office/infopath/2007/PartnerControls"/>
    <ds:schemaRef ds:uri="http://schemas.microsoft.com/office/2006/metadata/properties"/>
    <ds:schemaRef ds:uri="e5ba6352-0726-4226-96e7-82f7f1c59ac0"/>
    <ds:schemaRef ds:uri="http://www.w3.org/XML/1998/namespace"/>
    <ds:schemaRef ds:uri="http://purl.org/dc/terms/"/>
    <ds:schemaRef ds:uri="http://purl.org/dc/elements/1.1/"/>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722FF28-6CAC-40D9-B3BE-DA4AA3273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6356</TotalTime>
  <Words>434</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Poppins</vt:lpstr>
      <vt:lpstr>Wingdings</vt:lpstr>
      <vt:lpstr>EUROfusion.1line_5_3_2019</vt:lpstr>
      <vt:lpstr>Financial Overview 2021-25</vt:lpstr>
      <vt:lpstr>Revision AWP25 and budget update</vt:lpstr>
      <vt:lpstr>Evolution of 2021-2025 EC budget</vt:lpstr>
      <vt:lpstr>Resources 2021-2025 EPFL and UKAEA</vt:lpstr>
      <vt:lpstr>2025 EC budget update</vt:lpstr>
      <vt:lpstr>2025 EPFL and UKAEA Budget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Emilia Genangeli</cp:lastModifiedBy>
  <cp:revision>26</cp:revision>
  <dcterms:created xsi:type="dcterms:W3CDTF">2023-11-15T09:40:03Z</dcterms:created>
  <dcterms:modified xsi:type="dcterms:W3CDTF">2025-04-01T13:54:13Z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