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5"/>
  </p:notesMasterIdLst>
  <p:sldIdLst>
    <p:sldId id="256" r:id="rId5"/>
    <p:sldId id="545" r:id="rId6"/>
    <p:sldId id="617" r:id="rId7"/>
    <p:sldId id="619" r:id="rId8"/>
    <p:sldId id="606" r:id="rId9"/>
    <p:sldId id="615" r:id="rId10"/>
    <p:sldId id="618" r:id="rId11"/>
    <p:sldId id="620" r:id="rId12"/>
    <p:sldId id="591" r:id="rId13"/>
    <p:sldId id="546" r:id="rId14"/>
    <p:sldId id="622" r:id="rId15"/>
    <p:sldId id="563" r:id="rId16"/>
    <p:sldId id="564" r:id="rId17"/>
    <p:sldId id="621" r:id="rId18"/>
    <p:sldId id="548" r:id="rId19"/>
    <p:sldId id="550" r:id="rId20"/>
    <p:sldId id="549" r:id="rId21"/>
    <p:sldId id="614" r:id="rId22"/>
    <p:sldId id="610" r:id="rId23"/>
    <p:sldId id="6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2482" autoAdjust="0"/>
  </p:normalViewPr>
  <p:slideViewPr>
    <p:cSldViewPr snapToGrid="0">
      <p:cViewPr varScale="1">
        <p:scale>
          <a:sx n="103" d="100"/>
          <a:sy n="103" d="100"/>
        </p:scale>
        <p:origin x="95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01.04.2025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‹Nr.›</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6</a:t>
            </a:fld>
            <a:endParaRPr lang="de-DE"/>
          </a:p>
        </p:txBody>
      </p:sp>
    </p:spTree>
    <p:extLst>
      <p:ext uri="{BB962C8B-B14F-4D97-AF65-F5344CB8AC3E}">
        <p14:creationId xmlns:p14="http://schemas.microsoft.com/office/powerpoint/2010/main" val="177076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12</a:t>
            </a:fld>
            <a:endParaRPr lang="de-DE"/>
          </a:p>
        </p:txBody>
      </p:sp>
    </p:spTree>
    <p:extLst>
      <p:ext uri="{BB962C8B-B14F-4D97-AF65-F5344CB8AC3E}">
        <p14:creationId xmlns:p14="http://schemas.microsoft.com/office/powerpoint/2010/main" val="28356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13</a:t>
            </a:fld>
            <a:endParaRPr lang="de-DE"/>
          </a:p>
        </p:txBody>
      </p:sp>
    </p:spTree>
    <p:extLst>
      <p:ext uri="{BB962C8B-B14F-4D97-AF65-F5344CB8AC3E}">
        <p14:creationId xmlns:p14="http://schemas.microsoft.com/office/powerpoint/2010/main" val="2971300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Footer Placeholder 3">
            <a:extLst>
              <a:ext uri="{FF2B5EF4-FFF2-40B4-BE49-F238E27FC236}">
                <a16:creationId xmlns:a16="http://schemas.microsoft.com/office/drawing/2014/main" id="{E7ECC310-1873-3622-50D4-82F1E04FCDD8}"/>
              </a:ext>
            </a:extLst>
          </p:cNvPr>
          <p:cNvSpPr>
            <a:spLocks noGrp="1"/>
          </p:cNvSpPr>
          <p:nvPr>
            <p:ph type="ftr" sz="quarter" idx="11"/>
          </p:nvPr>
        </p:nvSpPr>
        <p:spPr>
          <a:xfrm>
            <a:off x="825624" y="6555770"/>
            <a:ext cx="9022464" cy="329614"/>
          </a:xfrm>
          <a:prstGeom prst="rect">
            <a:avLst/>
          </a:prstGeom>
        </p:spPr>
        <p:txBody>
          <a:bodyPr/>
          <a:lstStyle>
            <a:lvl1pPr>
              <a:defRPr sz="1400"/>
            </a:lvl1pPr>
          </a:lstStyle>
          <a:p>
            <a:r>
              <a:rPr lang="en-GB" dirty="0">
                <a:solidFill>
                  <a:prstClr val="white"/>
                </a:solidFill>
              </a:rPr>
              <a:t>Sebastijan Brezinsek| AWP 2025 Planning Meeting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4285183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tmp"/><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226588"/>
            <a:ext cx="7840894" cy="620251"/>
          </a:xfrm>
        </p:spPr>
        <p:txBody>
          <a:bodyPr>
            <a:normAutofit fontScale="90000"/>
          </a:bodyPr>
          <a:lstStyle/>
          <a:p>
            <a:r>
              <a:rPr lang="en-US" dirty="0"/>
              <a:t>2024/2025 Update </a:t>
            </a:r>
            <a:br>
              <a:rPr lang="en-US" dirty="0"/>
            </a:br>
            <a:r>
              <a:rPr lang="en-US" dirty="0"/>
              <a:t>WP </a:t>
            </a:r>
            <a:r>
              <a:rPr lang="en-US" i="1" dirty="0"/>
              <a:t>P</a:t>
            </a:r>
            <a:r>
              <a:rPr lang="en-US" dirty="0"/>
              <a:t>lasma-</a:t>
            </a:r>
            <a:r>
              <a:rPr lang="en-US" i="1" dirty="0"/>
              <a:t>W</a:t>
            </a:r>
            <a:r>
              <a:rPr lang="en-US" dirty="0"/>
              <a:t>all </a:t>
            </a:r>
            <a:r>
              <a:rPr lang="en-US" i="1" dirty="0"/>
              <a:t>I</a:t>
            </a:r>
            <a:r>
              <a:rPr lang="en-US" dirty="0"/>
              <a:t>nteractions and </a:t>
            </a:r>
            <a:r>
              <a:rPr lang="en-US" i="1" dirty="0"/>
              <a:t>E</a:t>
            </a:r>
            <a:r>
              <a:rPr lang="en-US" dirty="0"/>
              <a:t>xhaust</a:t>
            </a:r>
            <a:endParaRPr lang="en-GB"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fontScale="70000" lnSpcReduction="20000"/>
          </a:bodyPr>
          <a:lstStyle/>
          <a:p>
            <a:r>
              <a:rPr lang="en-GB" dirty="0" err="1"/>
              <a:t>Forschungszentrum</a:t>
            </a:r>
            <a:r>
              <a:rPr lang="en-GB" dirty="0"/>
              <a:t> Jülich</a:t>
            </a:r>
          </a:p>
          <a:p>
            <a:r>
              <a:rPr lang="en-GB" dirty="0"/>
              <a:t>Heinrich-Heine-Universität Düsseldorf</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Sebastijan Brezinsek (PL)</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4" name="Text Placeholder 8">
            <a:extLst>
              <a:ext uri="{FF2B5EF4-FFF2-40B4-BE49-F238E27FC236}">
                <a16:creationId xmlns:a16="http://schemas.microsoft.com/office/drawing/2014/main" id="{6D56264A-B6F0-BBE7-5401-3A12547E4FBE}"/>
              </a:ext>
            </a:extLst>
          </p:cNvPr>
          <p:cNvSpPr txBox="1">
            <a:spLocks/>
          </p:cNvSpPr>
          <p:nvPr/>
        </p:nvSpPr>
        <p:spPr>
          <a:xfrm>
            <a:off x="407367" y="4755265"/>
            <a:ext cx="4989581" cy="1255659"/>
          </a:xfrm>
          <a:prstGeom prst="rect">
            <a:avLst/>
          </a:prstGeom>
        </p:spPr>
        <p:txBody>
          <a:bodyPr vert="horz" lIns="91440" tIns="45720" rIns="91440" bIns="45720" rtlCol="0">
            <a:normAutofit fontScale="70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20000"/>
              </a:lnSpc>
              <a:spcBef>
                <a:spcPts val="0"/>
              </a:spcBef>
              <a:spcAft>
                <a:spcPts val="200"/>
              </a:spcAft>
            </a:pPr>
            <a:r>
              <a:rPr lang="en-GB" dirty="0"/>
              <a:t>J.W. </a:t>
            </a:r>
            <a:r>
              <a:rPr lang="en-GB" dirty="0" err="1"/>
              <a:t>Coenen</a:t>
            </a:r>
            <a:r>
              <a:rPr lang="en-GB" dirty="0"/>
              <a:t> (FZJ), A. Hakola (VTT), K. Schmid (MPG),</a:t>
            </a:r>
          </a:p>
          <a:p>
            <a:pPr>
              <a:lnSpc>
                <a:spcPct val="120000"/>
              </a:lnSpc>
              <a:spcBef>
                <a:spcPts val="0"/>
              </a:spcBef>
              <a:spcAft>
                <a:spcPts val="200"/>
              </a:spcAft>
            </a:pPr>
            <a:r>
              <a:rPr lang="en-GB" dirty="0"/>
              <a:t>A. Kirschner (FZJ), A. </a:t>
            </a:r>
            <a:r>
              <a:rPr lang="en-GB" dirty="0" err="1"/>
              <a:t>Goriaev</a:t>
            </a:r>
            <a:r>
              <a:rPr lang="en-GB" dirty="0"/>
              <a:t> (ERM/KMS), J. </a:t>
            </a:r>
            <a:r>
              <a:rPr lang="en-GB" dirty="0" err="1"/>
              <a:t>Likonen</a:t>
            </a:r>
            <a:r>
              <a:rPr lang="en-GB" dirty="0"/>
              <a:t> (VTT), I. Classen (DIFFER) M. Reinhart (FZJ, PSO) and D. Douai (CEA, CO)</a:t>
            </a:r>
          </a:p>
          <a:p>
            <a:endParaRPr lang="en-GB" dirty="0"/>
          </a:p>
          <a:p>
            <a:endParaRPr lang="en-GB" dirty="0"/>
          </a:p>
        </p:txBody>
      </p:sp>
      <p:sp>
        <p:nvSpPr>
          <p:cNvPr id="8" name="Textplatzhalter 7">
            <a:extLst>
              <a:ext uri="{FF2B5EF4-FFF2-40B4-BE49-F238E27FC236}">
                <a16:creationId xmlns:a16="http://schemas.microsoft.com/office/drawing/2014/main" id="{711638AD-3839-937D-10B3-B42EEF37432D}"/>
              </a:ext>
            </a:extLst>
          </p:cNvPr>
          <p:cNvSpPr>
            <a:spLocks noGrp="1"/>
          </p:cNvSpPr>
          <p:nvPr>
            <p:ph type="body" sz="quarter" idx="12"/>
          </p:nvPr>
        </p:nvSpPr>
        <p:spPr/>
        <p:txBody>
          <a:bodyPr/>
          <a:lstStyle/>
          <a:p>
            <a:r>
              <a:rPr lang="de-DE" dirty="0"/>
              <a:t>6th Physics Department Project Board</a:t>
            </a:r>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946022-C12F-AF69-6F49-9BFBF6228443}"/>
              </a:ext>
            </a:extLst>
          </p:cNvPr>
          <p:cNvSpPr>
            <a:spLocks noGrp="1"/>
          </p:cNvSpPr>
          <p:nvPr>
            <p:ph type="title"/>
          </p:nvPr>
        </p:nvSpPr>
        <p:spPr>
          <a:xfrm>
            <a:off x="983432" y="192515"/>
            <a:ext cx="9451776" cy="457200"/>
          </a:xfrm>
        </p:spPr>
        <p:txBody>
          <a:bodyPr/>
          <a:lstStyle/>
          <a:p>
            <a:r>
              <a:rPr lang="en-US" dirty="0"/>
              <a:t>AWP 2025 – Main objectives transferred into Tasks</a:t>
            </a:r>
            <a:endParaRPr lang="en-GB" dirty="0"/>
          </a:p>
        </p:txBody>
      </p:sp>
      <p:sp>
        <p:nvSpPr>
          <p:cNvPr id="7" name="Content Placeholder 2">
            <a:extLst>
              <a:ext uri="{FF2B5EF4-FFF2-40B4-BE49-F238E27FC236}">
                <a16:creationId xmlns:a16="http://schemas.microsoft.com/office/drawing/2014/main" id="{621686D0-50D1-29AC-57FC-302D37CDDC60}"/>
              </a:ext>
            </a:extLst>
          </p:cNvPr>
          <p:cNvSpPr>
            <a:spLocks noGrp="1"/>
          </p:cNvSpPr>
          <p:nvPr>
            <p:ph idx="1"/>
          </p:nvPr>
        </p:nvSpPr>
        <p:spPr>
          <a:xfrm>
            <a:off x="245097" y="752475"/>
            <a:ext cx="12337428" cy="5803295"/>
          </a:xfrm>
        </p:spPr>
        <p:txBody>
          <a:bodyPr>
            <a:normAutofit/>
          </a:bodyPr>
          <a:lstStyle/>
          <a:p>
            <a:pPr>
              <a:buFont typeface="Wingdings" panose="05000000000000000000" pitchFamily="2" charset="2"/>
              <a:buChar char="§"/>
            </a:pPr>
            <a:r>
              <a:rPr lang="en-GB" sz="2000" dirty="0"/>
              <a:t>Material qualification for DEMO and other facilities with plasma and combined load, damage evolution, limits</a:t>
            </a:r>
          </a:p>
          <a:p>
            <a:pPr>
              <a:buFont typeface="Wingdings" panose="05000000000000000000" pitchFamily="2" charset="2"/>
              <a:buChar char="§"/>
            </a:pPr>
            <a:r>
              <a:rPr lang="en-GB" sz="2000" dirty="0"/>
              <a:t>Support of WEST and ASDEX Upgrade experiments, analysis, and interpretative modelling </a:t>
            </a:r>
          </a:p>
          <a:p>
            <a:pPr marL="0" indent="0">
              <a:buNone/>
            </a:pPr>
            <a:r>
              <a:rPr lang="en-GB" sz="2000" dirty="0"/>
              <a:t>     (PWIE aspects only e.g. migration, 3D aspects, layer formation, stability)</a:t>
            </a:r>
          </a:p>
          <a:p>
            <a:pPr>
              <a:buFont typeface="Wingdings" panose="05000000000000000000" pitchFamily="2" charset="2"/>
              <a:buChar char="§"/>
            </a:pPr>
            <a:r>
              <a:rPr lang="en-GB" sz="2000" dirty="0"/>
              <a:t>Address T-retention by trapping/diffusion/permeation in damaged tungsten/EUROFER PFCs  </a:t>
            </a:r>
          </a:p>
          <a:p>
            <a:pPr>
              <a:buFont typeface="Wingdings" panose="05000000000000000000" pitchFamily="2" charset="2"/>
              <a:buChar char="§"/>
            </a:pPr>
            <a:r>
              <a:rPr lang="en-GB" sz="2000" dirty="0"/>
              <a:t>Prompt re-deposition physics of W and properties of re-deposited W (</a:t>
            </a:r>
            <a:r>
              <a:rPr lang="en-GB" sz="2000" dirty="0">
                <a:solidFill>
                  <a:srgbClr val="FF0000"/>
                </a:solidFill>
              </a:rPr>
              <a:t>experiments</a:t>
            </a:r>
            <a:r>
              <a:rPr lang="en-GB" sz="2000" dirty="0"/>
              <a:t> and modelling)</a:t>
            </a:r>
          </a:p>
          <a:p>
            <a:pPr>
              <a:buFont typeface="Wingdings" panose="05000000000000000000" pitchFamily="2" charset="2"/>
              <a:buChar char="§"/>
            </a:pPr>
            <a:r>
              <a:rPr lang="en-GB" sz="2000" dirty="0"/>
              <a:t>Analysis of JET-LIBS data and prepare/start for post-DT tile analysis</a:t>
            </a:r>
          </a:p>
          <a:p>
            <a:pPr>
              <a:buFont typeface="Wingdings" panose="05000000000000000000" pitchFamily="2" charset="2"/>
              <a:buChar char="§"/>
            </a:pPr>
            <a:r>
              <a:rPr lang="en-GB" sz="2000" dirty="0"/>
              <a:t>Support of W7-X PWIE in long-pulse operation, wall conditioning, material migration, transfer to W </a:t>
            </a:r>
          </a:p>
          <a:p>
            <a:pPr>
              <a:buFont typeface="Wingdings" panose="05000000000000000000" pitchFamily="2" charset="2"/>
              <a:buChar char="§"/>
            </a:pPr>
            <a:r>
              <a:rPr lang="en-GB" sz="2000" dirty="0"/>
              <a:t>Properties of cold, recombining plasmas in view of molecular assisted processes in H,D</a:t>
            </a:r>
          </a:p>
          <a:p>
            <a:pPr>
              <a:buFont typeface="Wingdings" panose="05000000000000000000" pitchFamily="2" charset="2"/>
              <a:buChar char="§"/>
            </a:pPr>
            <a:r>
              <a:rPr lang="en-GB" sz="2000" dirty="0"/>
              <a:t>Development and application of laser-based technologies for in-situ and in-operando studies (W, </a:t>
            </a:r>
            <a:r>
              <a:rPr lang="en-GB" sz="2000" dirty="0">
                <a:solidFill>
                  <a:srgbClr val="FF0000"/>
                </a:solidFill>
              </a:rPr>
              <a:t>steel, </a:t>
            </a:r>
            <a:r>
              <a:rPr lang="en-GB" sz="2000" dirty="0"/>
              <a:t>B)</a:t>
            </a:r>
          </a:p>
          <a:p>
            <a:pPr>
              <a:buFont typeface="Wingdings" panose="05000000000000000000" pitchFamily="2" charset="2"/>
              <a:buChar char="§"/>
            </a:pPr>
            <a:r>
              <a:rPr lang="en-GB" sz="2000" dirty="0"/>
              <a:t>Support of COMPASS-U (and JT60SA regarding transfer to W by modelling, divertor design, and PFC test) </a:t>
            </a:r>
          </a:p>
        </p:txBody>
      </p:sp>
      <p:sp>
        <p:nvSpPr>
          <p:cNvPr id="12" name="Slide Number Placeholder 4">
            <a:extLst>
              <a:ext uri="{FF2B5EF4-FFF2-40B4-BE49-F238E27FC236}">
                <a16:creationId xmlns:a16="http://schemas.microsoft.com/office/drawing/2014/main" id="{9A65AD26-43B1-822F-B213-6CEA1ED6CC5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3" name="Textfeld 2">
            <a:extLst>
              <a:ext uri="{FF2B5EF4-FFF2-40B4-BE49-F238E27FC236}">
                <a16:creationId xmlns:a16="http://schemas.microsoft.com/office/drawing/2014/main" id="{EE9CE472-A882-F13A-8E43-AF60B4CA7770}"/>
              </a:ext>
            </a:extLst>
          </p:cNvPr>
          <p:cNvSpPr txBox="1"/>
          <p:nvPr/>
        </p:nvSpPr>
        <p:spPr>
          <a:xfrm flipH="1">
            <a:off x="2095500" y="4620102"/>
            <a:ext cx="8201024" cy="830997"/>
          </a:xfrm>
          <a:prstGeom prst="rect">
            <a:avLst/>
          </a:prstGeom>
          <a:solidFill>
            <a:srgbClr val="E3E3E3"/>
          </a:solidFill>
          <a:ln w="12700">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In general very strong links with: WPTE and WPW7X as they offer platform to bridge: laboratory results with tokamak / stellarator via modelling</a:t>
            </a:r>
          </a:p>
          <a:p>
            <a:pPr algn="ctr"/>
            <a:r>
              <a:rPr lang="en-GB" sz="1600" dirty="0">
                <a:latin typeface="Arial" panose="020B0604020202020204" pitchFamily="34" charset="0"/>
                <a:cs typeface="Arial" panose="020B0604020202020204" pitchFamily="34" charset="0"/>
              </a:rPr>
              <a:t>Strong link to technical departments: WPDES, WPDIV, WPMAT, WPSAE …</a:t>
            </a:r>
          </a:p>
        </p:txBody>
      </p:sp>
      <p:sp>
        <p:nvSpPr>
          <p:cNvPr id="2" name="Fußzeilenplatzhalter 4">
            <a:extLst>
              <a:ext uri="{FF2B5EF4-FFF2-40B4-BE49-F238E27FC236}">
                <a16:creationId xmlns:a16="http://schemas.microsoft.com/office/drawing/2014/main" id="{82C9BFFA-983C-20FA-F7EB-EDAD284A5170}"/>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347562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C0D00-A327-4D56-F2D5-DF9826A40FC1}"/>
              </a:ext>
            </a:extLst>
          </p:cNvPr>
          <p:cNvSpPr>
            <a:spLocks noGrp="1"/>
          </p:cNvSpPr>
          <p:nvPr>
            <p:ph type="title"/>
          </p:nvPr>
        </p:nvSpPr>
        <p:spPr/>
        <p:txBody>
          <a:bodyPr/>
          <a:lstStyle/>
          <a:p>
            <a:r>
              <a:rPr lang="de-DE" dirty="0" err="1"/>
              <a:t>Deliverables</a:t>
            </a:r>
            <a:r>
              <a:rPr lang="de-DE" dirty="0"/>
              <a:t> and Milestones 2025</a:t>
            </a:r>
          </a:p>
        </p:txBody>
      </p:sp>
      <p:sp>
        <p:nvSpPr>
          <p:cNvPr id="4" name="Foliennummernplatzhalter 3">
            <a:extLst>
              <a:ext uri="{FF2B5EF4-FFF2-40B4-BE49-F238E27FC236}">
                <a16:creationId xmlns:a16="http://schemas.microsoft.com/office/drawing/2014/main" id="{9FAE324B-3EF3-FEE1-4CF1-231E8791A661}"/>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5" name="Fußzeilenplatzhalter 4">
            <a:extLst>
              <a:ext uri="{FF2B5EF4-FFF2-40B4-BE49-F238E27FC236}">
                <a16:creationId xmlns:a16="http://schemas.microsoft.com/office/drawing/2014/main" id="{B382E83B-9F5C-E6BD-CEF9-20D888A523EC}"/>
              </a:ext>
            </a:extLst>
          </p:cNvPr>
          <p:cNvSpPr>
            <a:spLocks noGrp="1"/>
          </p:cNvSpPr>
          <p:nvPr>
            <p:ph type="ftr" sz="quarter" idx="11"/>
          </p:nvPr>
        </p:nvSpPr>
        <p:spPr/>
        <p:txBody>
          <a:bodyPr/>
          <a:lstStyle/>
          <a:p>
            <a:r>
              <a:rPr lang="en-GB">
                <a:solidFill>
                  <a:prstClr val="white"/>
                </a:solidFill>
              </a:rPr>
              <a:t>Sebastijan Brezinsek| AWP 2025 Planning Meeting |Garching | October 2024</a:t>
            </a:r>
            <a:endParaRPr lang="en-GB" dirty="0">
              <a:solidFill>
                <a:prstClr val="white"/>
              </a:solidFill>
            </a:endParaRPr>
          </a:p>
        </p:txBody>
      </p:sp>
      <p:pic>
        <p:nvPicPr>
          <p:cNvPr id="7" name="Grafik 6">
            <a:extLst>
              <a:ext uri="{FF2B5EF4-FFF2-40B4-BE49-F238E27FC236}">
                <a16:creationId xmlns:a16="http://schemas.microsoft.com/office/drawing/2014/main" id="{7A9EF5CE-7E7F-A267-004F-B1143C4D7687}"/>
              </a:ext>
            </a:extLst>
          </p:cNvPr>
          <p:cNvPicPr>
            <a:picLocks noChangeAspect="1"/>
          </p:cNvPicPr>
          <p:nvPr/>
        </p:nvPicPr>
        <p:blipFill>
          <a:blip r:embed="rId2"/>
          <a:stretch>
            <a:fillRect/>
          </a:stretch>
        </p:blipFill>
        <p:spPr>
          <a:xfrm>
            <a:off x="242596" y="972717"/>
            <a:ext cx="7473527" cy="4140459"/>
          </a:xfrm>
          <a:prstGeom prst="rect">
            <a:avLst/>
          </a:prstGeom>
        </p:spPr>
      </p:pic>
      <p:pic>
        <p:nvPicPr>
          <p:cNvPr id="9" name="Grafik 8">
            <a:extLst>
              <a:ext uri="{FF2B5EF4-FFF2-40B4-BE49-F238E27FC236}">
                <a16:creationId xmlns:a16="http://schemas.microsoft.com/office/drawing/2014/main" id="{586C0DD4-1D6B-C8F8-2F8E-9F1DFE319F23}"/>
              </a:ext>
            </a:extLst>
          </p:cNvPr>
          <p:cNvPicPr>
            <a:picLocks noChangeAspect="1"/>
          </p:cNvPicPr>
          <p:nvPr/>
        </p:nvPicPr>
        <p:blipFill>
          <a:blip r:embed="rId3"/>
          <a:stretch>
            <a:fillRect/>
          </a:stretch>
        </p:blipFill>
        <p:spPr>
          <a:xfrm>
            <a:off x="242596" y="5269899"/>
            <a:ext cx="7541370" cy="1230767"/>
          </a:xfrm>
          <a:prstGeom prst="rect">
            <a:avLst/>
          </a:prstGeom>
        </p:spPr>
      </p:pic>
      <p:cxnSp>
        <p:nvCxnSpPr>
          <p:cNvPr id="11" name="Gerader Verbinder 10">
            <a:extLst>
              <a:ext uri="{FF2B5EF4-FFF2-40B4-BE49-F238E27FC236}">
                <a16:creationId xmlns:a16="http://schemas.microsoft.com/office/drawing/2014/main" id="{3402FBA9-9F4F-C1BA-879E-14CBC7572395}"/>
              </a:ext>
            </a:extLst>
          </p:cNvPr>
          <p:cNvCxnSpPr/>
          <p:nvPr/>
        </p:nvCxnSpPr>
        <p:spPr>
          <a:xfrm>
            <a:off x="90196" y="6064898"/>
            <a:ext cx="814562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6BBE64CC-B5BE-F7A8-E42E-714441C931C7}"/>
              </a:ext>
            </a:extLst>
          </p:cNvPr>
          <p:cNvCxnSpPr/>
          <p:nvPr/>
        </p:nvCxnSpPr>
        <p:spPr>
          <a:xfrm>
            <a:off x="90196" y="2606351"/>
            <a:ext cx="814562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134ED774-06D6-FFC4-30CF-0CF8918F33E8}"/>
              </a:ext>
            </a:extLst>
          </p:cNvPr>
          <p:cNvSpPr txBox="1"/>
          <p:nvPr/>
        </p:nvSpPr>
        <p:spPr>
          <a:xfrm>
            <a:off x="8388220" y="2299213"/>
            <a:ext cx="1165704" cy="523220"/>
          </a:xfrm>
          <a:prstGeom prst="rect">
            <a:avLst/>
          </a:prstGeom>
          <a:noFill/>
        </p:spPr>
        <p:txBody>
          <a:bodyPr wrap="none" rtlCol="0">
            <a:spAutoFit/>
          </a:bodyPr>
          <a:lstStyle/>
          <a:p>
            <a:pPr algn="l"/>
            <a:r>
              <a:rPr lang="de-DE" sz="2800" b="1" dirty="0" err="1"/>
              <a:t>Cancel</a:t>
            </a:r>
            <a:endParaRPr lang="de-DE" sz="2800" b="1" dirty="0"/>
          </a:p>
        </p:txBody>
      </p:sp>
      <p:sp>
        <p:nvSpPr>
          <p:cNvPr id="14" name="Textfeld 13">
            <a:extLst>
              <a:ext uri="{FF2B5EF4-FFF2-40B4-BE49-F238E27FC236}">
                <a16:creationId xmlns:a16="http://schemas.microsoft.com/office/drawing/2014/main" id="{5A92716D-BD9B-EE2E-5BBB-47117B50B3DA}"/>
              </a:ext>
            </a:extLst>
          </p:cNvPr>
          <p:cNvSpPr txBox="1"/>
          <p:nvPr/>
        </p:nvSpPr>
        <p:spPr>
          <a:xfrm>
            <a:off x="8235820" y="5754863"/>
            <a:ext cx="1165704" cy="523220"/>
          </a:xfrm>
          <a:prstGeom prst="rect">
            <a:avLst/>
          </a:prstGeom>
          <a:noFill/>
        </p:spPr>
        <p:txBody>
          <a:bodyPr wrap="none" rtlCol="0">
            <a:spAutoFit/>
          </a:bodyPr>
          <a:lstStyle/>
          <a:p>
            <a:pPr algn="l"/>
            <a:r>
              <a:rPr lang="de-DE" sz="2800" b="1" dirty="0" err="1"/>
              <a:t>Cancel</a:t>
            </a:r>
            <a:endParaRPr lang="de-DE" sz="2800" b="1" dirty="0"/>
          </a:p>
        </p:txBody>
      </p:sp>
    </p:spTree>
    <p:extLst>
      <p:ext uri="{BB962C8B-B14F-4D97-AF65-F5344CB8AC3E}">
        <p14:creationId xmlns:p14="http://schemas.microsoft.com/office/powerpoint/2010/main" val="156485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WPPWIE 2025 Activities (Tasks) List</a:t>
            </a:r>
          </a:p>
        </p:txBody>
      </p:sp>
      <p:graphicFrame>
        <p:nvGraphicFramePr>
          <p:cNvPr id="7" name="Tabelle 6">
            <a:extLst>
              <a:ext uri="{FF2B5EF4-FFF2-40B4-BE49-F238E27FC236}">
                <a16:creationId xmlns:a16="http://schemas.microsoft.com/office/drawing/2014/main" id="{38955998-A40B-E1C8-2C2D-77C1762618B9}"/>
              </a:ext>
            </a:extLst>
          </p:cNvPr>
          <p:cNvGraphicFramePr>
            <a:graphicFrameLocks noGrp="1"/>
          </p:cNvGraphicFramePr>
          <p:nvPr>
            <p:extLst>
              <p:ext uri="{D42A27DB-BD31-4B8C-83A1-F6EECF244321}">
                <p14:modId xmlns:p14="http://schemas.microsoft.com/office/powerpoint/2010/main" val="1191100831"/>
              </p:ext>
            </p:extLst>
          </p:nvPr>
        </p:nvGraphicFramePr>
        <p:xfrm>
          <a:off x="276028" y="792494"/>
          <a:ext cx="11174202" cy="5052060"/>
        </p:xfrm>
        <a:graphic>
          <a:graphicData uri="http://schemas.openxmlformats.org/drawingml/2006/table">
            <a:tbl>
              <a:tblPr firstRow="1" bandRow="1">
                <a:tableStyleId>{5C22544A-7EE6-4342-B048-85BDC9FD1C3A}</a:tableStyleId>
              </a:tblPr>
              <a:tblGrid>
                <a:gridCol w="1055616">
                  <a:extLst>
                    <a:ext uri="{9D8B030D-6E8A-4147-A177-3AD203B41FA5}">
                      <a16:colId xmlns:a16="http://schemas.microsoft.com/office/drawing/2014/main" val="3753194813"/>
                    </a:ext>
                  </a:extLst>
                </a:gridCol>
                <a:gridCol w="10118586">
                  <a:extLst>
                    <a:ext uri="{9D8B030D-6E8A-4147-A177-3AD203B41FA5}">
                      <a16:colId xmlns:a16="http://schemas.microsoft.com/office/drawing/2014/main" val="3619018727"/>
                    </a:ext>
                  </a:extLst>
                </a:gridCol>
              </a:tblGrid>
              <a:tr h="249907">
                <a:tc>
                  <a:txBody>
                    <a:bodyPr/>
                    <a:lstStyle/>
                    <a:p>
                      <a:r>
                        <a:rPr lang="de-DE" dirty="0"/>
                        <a:t>ID</a:t>
                      </a:r>
                    </a:p>
                  </a:txBody>
                  <a:tcPr/>
                </a:tc>
                <a:tc>
                  <a:txBody>
                    <a:bodyPr/>
                    <a:lstStyle/>
                    <a:p>
                      <a:r>
                        <a:rPr lang="de-DE" dirty="0"/>
                        <a:t>Title</a:t>
                      </a:r>
                    </a:p>
                  </a:txBody>
                  <a:tcPr/>
                </a:tc>
                <a:extLst>
                  <a:ext uri="{0D108BD9-81ED-4DB2-BD59-A6C34878D82A}">
                    <a16:rowId xmlns:a16="http://schemas.microsoft.com/office/drawing/2014/main" val="2752069015"/>
                  </a:ext>
                </a:extLst>
              </a:tr>
              <a:tr h="249907">
                <a:tc>
                  <a:txBody>
                    <a:bodyPr/>
                    <a:lstStyle/>
                    <a:p>
                      <a:r>
                        <a:rPr lang="de-DE" dirty="0"/>
                        <a:t>SP A.1</a:t>
                      </a:r>
                    </a:p>
                  </a:txBody>
                  <a:tcPr/>
                </a:tc>
                <a:tc>
                  <a:txBody>
                    <a:bodyPr/>
                    <a:lstStyle/>
                    <a:p>
                      <a:r>
                        <a:rPr lang="en-US" dirty="0"/>
                        <a:t>Synergistic Load Studies of Plasma-Facing Materials for ITER &amp; DEMO </a:t>
                      </a:r>
                      <a:endParaRPr lang="de-DE" dirty="0"/>
                    </a:p>
                  </a:txBody>
                  <a:tcPr/>
                </a:tc>
                <a:extLst>
                  <a:ext uri="{0D108BD9-81ED-4DB2-BD59-A6C34878D82A}">
                    <a16:rowId xmlns:a16="http://schemas.microsoft.com/office/drawing/2014/main" val="1537054526"/>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A.2</a:t>
                      </a:r>
                    </a:p>
                  </a:txBody>
                  <a:tcPr/>
                </a:tc>
                <a:tc>
                  <a:txBody>
                    <a:bodyPr/>
                    <a:lstStyle/>
                    <a:p>
                      <a:r>
                        <a:rPr lang="en-US" dirty="0"/>
                        <a:t>High Particle Fluence Exposures of Plasma-Facing Components for ITER</a:t>
                      </a:r>
                      <a:endParaRPr lang="de-DE" dirty="0"/>
                    </a:p>
                  </a:txBody>
                  <a:tcPr/>
                </a:tc>
                <a:extLst>
                  <a:ext uri="{0D108BD9-81ED-4DB2-BD59-A6C34878D82A}">
                    <a16:rowId xmlns:a16="http://schemas.microsoft.com/office/drawing/2014/main" val="695918287"/>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A.3</a:t>
                      </a:r>
                    </a:p>
                  </a:txBody>
                  <a:tcPr/>
                </a:tc>
                <a:tc>
                  <a:txBody>
                    <a:bodyPr/>
                    <a:lstStyle/>
                    <a:p>
                      <a:r>
                        <a:rPr lang="en-US" dirty="0"/>
                        <a:t>Advanced Materials under thermo-mechanical and plasma loads</a:t>
                      </a:r>
                      <a:endParaRPr lang="de-DE" dirty="0"/>
                    </a:p>
                  </a:txBody>
                  <a:tcPr/>
                </a:tc>
                <a:extLst>
                  <a:ext uri="{0D108BD9-81ED-4DB2-BD59-A6C34878D82A}">
                    <a16:rowId xmlns:a16="http://schemas.microsoft.com/office/drawing/2014/main" val="851462696"/>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A.4</a:t>
                      </a:r>
                    </a:p>
                  </a:txBody>
                  <a:tcPr/>
                </a:tc>
                <a:tc>
                  <a:txBody>
                    <a:bodyPr/>
                    <a:lstStyle/>
                    <a:p>
                      <a:r>
                        <a:rPr lang="en-US" dirty="0"/>
                        <a:t>High Temperature performance of </a:t>
                      </a:r>
                      <a:r>
                        <a:rPr lang="en-US" dirty="0" err="1"/>
                        <a:t>Armour</a:t>
                      </a:r>
                      <a:r>
                        <a:rPr lang="en-US" dirty="0"/>
                        <a:t> Materials: Recrystallization and Melting</a:t>
                      </a:r>
                      <a:endParaRPr lang="de-DE" dirty="0"/>
                    </a:p>
                  </a:txBody>
                  <a:tcPr/>
                </a:tc>
                <a:extLst>
                  <a:ext uri="{0D108BD9-81ED-4DB2-BD59-A6C34878D82A}">
                    <a16:rowId xmlns:a16="http://schemas.microsoft.com/office/drawing/2014/main" val="4174793420"/>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A.5</a:t>
                      </a:r>
                    </a:p>
                  </a:txBody>
                  <a:tcPr/>
                </a:tc>
                <a:tc>
                  <a:txBody>
                    <a:bodyPr/>
                    <a:lstStyle/>
                    <a:p>
                      <a:r>
                        <a:rPr lang="de-DE" dirty="0">
                          <a:solidFill>
                            <a:schemeClr val="tx1"/>
                          </a:solidFill>
                        </a:rPr>
                        <a:t>COMPASS-U – Materials Assessment</a:t>
                      </a:r>
                    </a:p>
                  </a:txBody>
                  <a:tcPr/>
                </a:tc>
                <a:extLst>
                  <a:ext uri="{0D108BD9-81ED-4DB2-BD59-A6C34878D82A}">
                    <a16:rowId xmlns:a16="http://schemas.microsoft.com/office/drawing/2014/main" val="2953080362"/>
                  </a:ext>
                </a:extLst>
              </a:tr>
              <a:tr h="249907">
                <a:tc>
                  <a:txBody>
                    <a:bodyPr/>
                    <a:lstStyle/>
                    <a:p>
                      <a:r>
                        <a:rPr lang="de-DE" dirty="0"/>
                        <a:t>SP B.1</a:t>
                      </a:r>
                    </a:p>
                  </a:txBody>
                  <a:tcPr/>
                </a:tc>
                <a:tc>
                  <a:txBody>
                    <a:bodyPr/>
                    <a:lstStyle/>
                    <a:p>
                      <a:r>
                        <a:rPr lang="en-US" dirty="0"/>
                        <a:t>Physics of erosion and deposition</a:t>
                      </a:r>
                      <a:endParaRPr lang="de-DE" dirty="0"/>
                    </a:p>
                  </a:txBody>
                  <a:tcPr/>
                </a:tc>
                <a:extLst>
                  <a:ext uri="{0D108BD9-81ED-4DB2-BD59-A6C34878D82A}">
                    <a16:rowId xmlns:a16="http://schemas.microsoft.com/office/drawing/2014/main" val="1111985269"/>
                  </a:ext>
                </a:extLst>
              </a:tr>
              <a:tr h="249907">
                <a:tc>
                  <a:txBody>
                    <a:bodyPr/>
                    <a:lstStyle/>
                    <a:p>
                      <a:r>
                        <a:rPr lang="de-DE" dirty="0"/>
                        <a:t>SP B.2</a:t>
                      </a:r>
                    </a:p>
                  </a:txBody>
                  <a:tcPr/>
                </a:tc>
                <a:tc>
                  <a:txBody>
                    <a:bodyPr/>
                    <a:lstStyle/>
                    <a:p>
                      <a:r>
                        <a:rPr lang="de-DE" dirty="0"/>
                        <a:t>Material </a:t>
                      </a:r>
                      <a:r>
                        <a:rPr lang="de-DE" dirty="0" err="1"/>
                        <a:t>migration</a:t>
                      </a:r>
                      <a:r>
                        <a:rPr lang="de-DE" dirty="0"/>
                        <a:t> in </a:t>
                      </a:r>
                      <a:r>
                        <a:rPr lang="de-DE" dirty="0" err="1"/>
                        <a:t>toroidal</a:t>
                      </a:r>
                      <a:r>
                        <a:rPr lang="de-DE" dirty="0"/>
                        <a:t> </a:t>
                      </a:r>
                      <a:r>
                        <a:rPr lang="de-DE" dirty="0" err="1"/>
                        <a:t>devices</a:t>
                      </a:r>
                      <a:endParaRPr lang="de-DE" dirty="0"/>
                    </a:p>
                  </a:txBody>
                  <a:tcPr/>
                </a:tc>
                <a:extLst>
                  <a:ext uri="{0D108BD9-81ED-4DB2-BD59-A6C34878D82A}">
                    <a16:rowId xmlns:a16="http://schemas.microsoft.com/office/drawing/2014/main" val="895944200"/>
                  </a:ext>
                </a:extLst>
              </a:tr>
              <a:tr h="249907">
                <a:tc>
                  <a:txBody>
                    <a:bodyPr/>
                    <a:lstStyle/>
                    <a:p>
                      <a:r>
                        <a:rPr lang="de-DE" dirty="0"/>
                        <a:t>SP B.3</a:t>
                      </a:r>
                    </a:p>
                  </a:txBody>
                  <a:tcPr/>
                </a:tc>
                <a:tc>
                  <a:txBody>
                    <a:bodyPr/>
                    <a:lstStyle/>
                    <a:p>
                      <a:r>
                        <a:rPr lang="de-DE" dirty="0" err="1"/>
                        <a:t>Characterization</a:t>
                      </a:r>
                      <a:r>
                        <a:rPr lang="de-DE" dirty="0"/>
                        <a:t> </a:t>
                      </a:r>
                      <a:r>
                        <a:rPr lang="de-DE" dirty="0" err="1"/>
                        <a:t>of</a:t>
                      </a:r>
                      <a:r>
                        <a:rPr lang="de-DE" dirty="0"/>
                        <a:t> plasma-</a:t>
                      </a:r>
                      <a:r>
                        <a:rPr lang="de-DE" dirty="0" err="1"/>
                        <a:t>exposed</a:t>
                      </a:r>
                      <a:r>
                        <a:rPr lang="de-DE" dirty="0"/>
                        <a:t> </a:t>
                      </a:r>
                      <a:r>
                        <a:rPr lang="de-DE" dirty="0" err="1"/>
                        <a:t>materials</a:t>
                      </a:r>
                      <a:r>
                        <a:rPr lang="de-DE" dirty="0"/>
                        <a:t> </a:t>
                      </a:r>
                    </a:p>
                  </a:txBody>
                  <a:tcPr/>
                </a:tc>
                <a:extLst>
                  <a:ext uri="{0D108BD9-81ED-4DB2-BD59-A6C34878D82A}">
                    <a16:rowId xmlns:a16="http://schemas.microsoft.com/office/drawing/2014/main" val="329597470"/>
                  </a:ext>
                </a:extLst>
              </a:tr>
              <a:tr h="249907">
                <a:tc>
                  <a:txBody>
                    <a:bodyPr/>
                    <a:lstStyle/>
                    <a:p>
                      <a:r>
                        <a:rPr lang="de-DE" dirty="0"/>
                        <a:t>SP B.4</a:t>
                      </a:r>
                    </a:p>
                  </a:txBody>
                  <a:tcPr/>
                </a:tc>
                <a:tc>
                  <a:txBody>
                    <a:bodyPr/>
                    <a:lstStyle/>
                    <a:p>
                      <a:r>
                        <a:rPr lang="en-US" dirty="0"/>
                        <a:t>Reference coatings for ITER and DEMO </a:t>
                      </a:r>
                      <a:endParaRPr lang="de-DE" dirty="0"/>
                    </a:p>
                  </a:txBody>
                  <a:tcPr/>
                </a:tc>
                <a:extLst>
                  <a:ext uri="{0D108BD9-81ED-4DB2-BD59-A6C34878D82A}">
                    <a16:rowId xmlns:a16="http://schemas.microsoft.com/office/drawing/2014/main" val="2515723108"/>
                  </a:ext>
                </a:extLst>
              </a:tr>
              <a:tr h="249907">
                <a:tc>
                  <a:txBody>
                    <a:bodyPr/>
                    <a:lstStyle/>
                    <a:p>
                      <a:r>
                        <a:rPr lang="de-DE" dirty="0"/>
                        <a:t>SP B.5</a:t>
                      </a:r>
                    </a:p>
                  </a:txBody>
                  <a:tcPr/>
                </a:tc>
                <a:tc>
                  <a:txBody>
                    <a:bodyPr/>
                    <a:lstStyle/>
                    <a:p>
                      <a:r>
                        <a:rPr lang="en-US" dirty="0"/>
                        <a:t>Production of metallic dust in toroidal devices</a:t>
                      </a:r>
                      <a:endParaRPr lang="de-DE" dirty="0"/>
                    </a:p>
                  </a:txBody>
                  <a:tcPr/>
                </a:tc>
                <a:extLst>
                  <a:ext uri="{0D108BD9-81ED-4DB2-BD59-A6C34878D82A}">
                    <a16:rowId xmlns:a16="http://schemas.microsoft.com/office/drawing/2014/main" val="2374475625"/>
                  </a:ext>
                </a:extLst>
              </a:tr>
              <a:tr h="249907">
                <a:tc>
                  <a:txBody>
                    <a:bodyPr/>
                    <a:lstStyle/>
                    <a:p>
                      <a:r>
                        <a:rPr lang="de-DE" dirty="0"/>
                        <a:t>SP B.6</a:t>
                      </a:r>
                    </a:p>
                  </a:txBody>
                  <a:tcPr/>
                </a:tc>
                <a:tc>
                  <a:txBody>
                    <a:bodyPr/>
                    <a:lstStyle/>
                    <a:p>
                      <a:r>
                        <a:rPr lang="de-DE" dirty="0"/>
                        <a:t>B-deposition on </a:t>
                      </a:r>
                      <a:r>
                        <a:rPr lang="de-DE" dirty="0" err="1"/>
                        <a:t>diagnostic</a:t>
                      </a:r>
                      <a:r>
                        <a:rPr lang="de-DE" dirty="0"/>
                        <a:t> </a:t>
                      </a:r>
                      <a:r>
                        <a:rPr lang="de-DE" dirty="0" err="1"/>
                        <a:t>mirrors</a:t>
                      </a:r>
                      <a:endParaRPr lang="de-DE" dirty="0"/>
                    </a:p>
                  </a:txBody>
                  <a:tcPr/>
                </a:tc>
                <a:extLst>
                  <a:ext uri="{0D108BD9-81ED-4DB2-BD59-A6C34878D82A}">
                    <a16:rowId xmlns:a16="http://schemas.microsoft.com/office/drawing/2014/main" val="1065143932"/>
                  </a:ext>
                </a:extLst>
              </a:tr>
              <a:tr h="249907">
                <a:tc>
                  <a:txBody>
                    <a:bodyPr/>
                    <a:lstStyle/>
                    <a:p>
                      <a:r>
                        <a:rPr lang="de-DE" dirty="0"/>
                        <a:t>SP C.1</a:t>
                      </a:r>
                    </a:p>
                  </a:txBody>
                  <a:tcPr/>
                </a:tc>
                <a:tc>
                  <a:txBody>
                    <a:bodyPr/>
                    <a:lstStyle/>
                    <a:p>
                      <a:r>
                        <a:rPr lang="en-US" dirty="0"/>
                        <a:t>Transport of Hydrogen through the first wall of fusion devices </a:t>
                      </a:r>
                      <a:endParaRPr lang="de-DE" dirty="0"/>
                    </a:p>
                  </a:txBody>
                  <a:tcPr/>
                </a:tc>
                <a:extLst>
                  <a:ext uri="{0D108BD9-81ED-4DB2-BD59-A6C34878D82A}">
                    <a16:rowId xmlns:a16="http://schemas.microsoft.com/office/drawing/2014/main" val="472838937"/>
                  </a:ext>
                </a:extLst>
              </a:tr>
              <a:tr h="249907">
                <a:tc>
                  <a:txBody>
                    <a:bodyPr/>
                    <a:lstStyle/>
                    <a:p>
                      <a:r>
                        <a:rPr lang="de-DE" dirty="0"/>
                        <a:t>SP C.2</a:t>
                      </a:r>
                    </a:p>
                  </a:txBody>
                  <a:tcPr/>
                </a:tc>
                <a:tc>
                  <a:txBody>
                    <a:bodyPr/>
                    <a:lstStyle/>
                    <a:p>
                      <a:r>
                        <a:rPr lang="en-US" dirty="0"/>
                        <a:t>T retention Release from B layers</a:t>
                      </a:r>
                      <a:endParaRPr lang="de-DE" dirty="0"/>
                    </a:p>
                  </a:txBody>
                  <a:tcPr/>
                </a:tc>
                <a:extLst>
                  <a:ext uri="{0D108BD9-81ED-4DB2-BD59-A6C34878D82A}">
                    <a16:rowId xmlns:a16="http://schemas.microsoft.com/office/drawing/2014/main" val="2003509564"/>
                  </a:ext>
                </a:extLst>
              </a:tr>
              <a:tr h="249907">
                <a:tc>
                  <a:txBody>
                    <a:bodyPr/>
                    <a:lstStyle/>
                    <a:p>
                      <a:r>
                        <a:rPr lang="de-DE" dirty="0"/>
                        <a:t>SP C.3</a:t>
                      </a:r>
                    </a:p>
                  </a:txBody>
                  <a:tcPr/>
                </a:tc>
                <a:tc>
                  <a:txBody>
                    <a:bodyPr/>
                    <a:lstStyle/>
                    <a:p>
                      <a:r>
                        <a:rPr lang="en-US" dirty="0"/>
                        <a:t>Influence of He, high-flux D and impurities on Hydrogen retention and transport</a:t>
                      </a:r>
                      <a:endParaRPr lang="de-DE" dirty="0"/>
                    </a:p>
                  </a:txBody>
                  <a:tcPr/>
                </a:tc>
                <a:extLst>
                  <a:ext uri="{0D108BD9-81ED-4DB2-BD59-A6C34878D82A}">
                    <a16:rowId xmlns:a16="http://schemas.microsoft.com/office/drawing/2014/main" val="2116289607"/>
                  </a:ext>
                </a:extLst>
              </a:tr>
              <a:tr h="249907">
                <a:tc>
                  <a:txBody>
                    <a:bodyPr/>
                    <a:lstStyle/>
                    <a:p>
                      <a:r>
                        <a:rPr lang="de-DE" dirty="0"/>
                        <a:t>SP C.4</a:t>
                      </a:r>
                    </a:p>
                  </a:txBody>
                  <a:tcPr/>
                </a:tc>
                <a:tc>
                  <a:txBody>
                    <a:bodyPr/>
                    <a:lstStyle/>
                    <a:p>
                      <a:r>
                        <a:rPr lang="en-US" dirty="0"/>
                        <a:t>Influence of n-damage on Hydrogen retention and transport</a:t>
                      </a:r>
                      <a:endParaRPr lang="de-DE" dirty="0"/>
                    </a:p>
                  </a:txBody>
                  <a:tcPr/>
                </a:tc>
                <a:extLst>
                  <a:ext uri="{0D108BD9-81ED-4DB2-BD59-A6C34878D82A}">
                    <a16:rowId xmlns:a16="http://schemas.microsoft.com/office/drawing/2014/main" val="737106724"/>
                  </a:ext>
                </a:extLst>
              </a:tr>
              <a:tr h="249907">
                <a:tc>
                  <a:txBody>
                    <a:bodyPr/>
                    <a:lstStyle/>
                    <a:p>
                      <a:r>
                        <a:rPr lang="de-DE" dirty="0"/>
                        <a:t>SP C.5</a:t>
                      </a:r>
                    </a:p>
                  </a:txBody>
                  <a:tcPr/>
                </a:tc>
                <a:tc>
                  <a:txBody>
                    <a:bodyPr/>
                    <a:lstStyle/>
                    <a:p>
                      <a:r>
                        <a:rPr lang="de-DE" dirty="0"/>
                        <a:t>T-</a:t>
                      </a:r>
                      <a:r>
                        <a:rPr lang="de-DE" dirty="0" err="1"/>
                        <a:t>permeation</a:t>
                      </a:r>
                      <a:r>
                        <a:rPr lang="de-DE" dirty="0"/>
                        <a:t> </a:t>
                      </a:r>
                      <a:r>
                        <a:rPr lang="de-DE" dirty="0" err="1"/>
                        <a:t>experiments</a:t>
                      </a:r>
                      <a:r>
                        <a:rPr lang="de-DE" dirty="0"/>
                        <a:t> in 316L </a:t>
                      </a:r>
                    </a:p>
                  </a:txBody>
                  <a:tcPr/>
                </a:tc>
                <a:extLst>
                  <a:ext uri="{0D108BD9-81ED-4DB2-BD59-A6C34878D82A}">
                    <a16:rowId xmlns:a16="http://schemas.microsoft.com/office/drawing/2014/main" val="4069264625"/>
                  </a:ext>
                </a:extLst>
              </a:tr>
            </a:tbl>
          </a:graphicData>
        </a:graphic>
      </p:graphicFrame>
    </p:spTree>
    <p:extLst>
      <p:ext uri="{BB962C8B-B14F-4D97-AF65-F5344CB8AC3E}">
        <p14:creationId xmlns:p14="http://schemas.microsoft.com/office/powerpoint/2010/main" val="72800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WPPWIE 2025 Activities (Tasks) List</a:t>
            </a:r>
          </a:p>
        </p:txBody>
      </p:sp>
      <p:graphicFrame>
        <p:nvGraphicFramePr>
          <p:cNvPr id="7" name="Tabelle 6">
            <a:extLst>
              <a:ext uri="{FF2B5EF4-FFF2-40B4-BE49-F238E27FC236}">
                <a16:creationId xmlns:a16="http://schemas.microsoft.com/office/drawing/2014/main" id="{38955998-A40B-E1C8-2C2D-77C1762618B9}"/>
              </a:ext>
            </a:extLst>
          </p:cNvPr>
          <p:cNvGraphicFramePr>
            <a:graphicFrameLocks noGrp="1"/>
          </p:cNvGraphicFramePr>
          <p:nvPr>
            <p:extLst>
              <p:ext uri="{D42A27DB-BD31-4B8C-83A1-F6EECF244321}">
                <p14:modId xmlns:p14="http://schemas.microsoft.com/office/powerpoint/2010/main" val="1841415110"/>
              </p:ext>
            </p:extLst>
          </p:nvPr>
        </p:nvGraphicFramePr>
        <p:xfrm>
          <a:off x="276028" y="792494"/>
          <a:ext cx="11174202" cy="5257800"/>
        </p:xfrm>
        <a:graphic>
          <a:graphicData uri="http://schemas.openxmlformats.org/drawingml/2006/table">
            <a:tbl>
              <a:tblPr firstRow="1" bandRow="1">
                <a:tableStyleId>{5C22544A-7EE6-4342-B048-85BDC9FD1C3A}</a:tableStyleId>
              </a:tblPr>
              <a:tblGrid>
                <a:gridCol w="1055616">
                  <a:extLst>
                    <a:ext uri="{9D8B030D-6E8A-4147-A177-3AD203B41FA5}">
                      <a16:colId xmlns:a16="http://schemas.microsoft.com/office/drawing/2014/main" val="3753194813"/>
                    </a:ext>
                  </a:extLst>
                </a:gridCol>
                <a:gridCol w="10118586">
                  <a:extLst>
                    <a:ext uri="{9D8B030D-6E8A-4147-A177-3AD203B41FA5}">
                      <a16:colId xmlns:a16="http://schemas.microsoft.com/office/drawing/2014/main" val="3619018727"/>
                    </a:ext>
                  </a:extLst>
                </a:gridCol>
              </a:tblGrid>
              <a:tr h="249907">
                <a:tc>
                  <a:txBody>
                    <a:bodyPr/>
                    <a:lstStyle/>
                    <a:p>
                      <a:r>
                        <a:rPr lang="de-DE" dirty="0"/>
                        <a:t>ID</a:t>
                      </a:r>
                    </a:p>
                  </a:txBody>
                  <a:tcPr/>
                </a:tc>
                <a:tc>
                  <a:txBody>
                    <a:bodyPr/>
                    <a:lstStyle/>
                    <a:p>
                      <a:r>
                        <a:rPr lang="de-DE" dirty="0"/>
                        <a:t>Title</a:t>
                      </a:r>
                    </a:p>
                  </a:txBody>
                  <a:tcPr/>
                </a:tc>
                <a:extLst>
                  <a:ext uri="{0D108BD9-81ED-4DB2-BD59-A6C34878D82A}">
                    <a16:rowId xmlns:a16="http://schemas.microsoft.com/office/drawing/2014/main" val="2752069015"/>
                  </a:ext>
                </a:extLst>
              </a:tr>
              <a:tr h="249907">
                <a:tc>
                  <a:txBody>
                    <a:bodyPr/>
                    <a:lstStyle/>
                    <a:p>
                      <a:r>
                        <a:rPr lang="de-DE" dirty="0"/>
                        <a:t>SP D.1</a:t>
                      </a:r>
                    </a:p>
                  </a:txBody>
                  <a:tcPr/>
                </a:tc>
                <a:tc>
                  <a:txBody>
                    <a:bodyPr/>
                    <a:lstStyle/>
                    <a:p>
                      <a:r>
                        <a:rPr lang="de-DE" dirty="0"/>
                        <a:t>Plasma Boundary Modelling</a:t>
                      </a:r>
                    </a:p>
                  </a:txBody>
                  <a:tcPr/>
                </a:tc>
                <a:extLst>
                  <a:ext uri="{0D108BD9-81ED-4DB2-BD59-A6C34878D82A}">
                    <a16:rowId xmlns:a16="http://schemas.microsoft.com/office/drawing/2014/main" val="1537054526"/>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D.2</a:t>
                      </a:r>
                    </a:p>
                  </a:txBody>
                  <a:tcPr/>
                </a:tc>
                <a:tc>
                  <a:txBody>
                    <a:bodyPr/>
                    <a:lstStyle/>
                    <a:p>
                      <a:r>
                        <a:rPr lang="en-US" dirty="0"/>
                        <a:t>Production of Atomic/Molecular and Surface Data</a:t>
                      </a:r>
                      <a:endParaRPr lang="de-DE" dirty="0"/>
                    </a:p>
                  </a:txBody>
                  <a:tcPr/>
                </a:tc>
                <a:extLst>
                  <a:ext uri="{0D108BD9-81ED-4DB2-BD59-A6C34878D82A}">
                    <a16:rowId xmlns:a16="http://schemas.microsoft.com/office/drawing/2014/main" val="695918287"/>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D.3</a:t>
                      </a:r>
                    </a:p>
                  </a:txBody>
                  <a:tcPr/>
                </a:tc>
                <a:tc>
                  <a:txBody>
                    <a:bodyPr/>
                    <a:lstStyle/>
                    <a:p>
                      <a:r>
                        <a:rPr lang="de-DE" dirty="0" err="1"/>
                        <a:t>Impurity</a:t>
                      </a:r>
                      <a:r>
                        <a:rPr lang="de-DE" dirty="0"/>
                        <a:t> Migration Modelling </a:t>
                      </a:r>
                    </a:p>
                  </a:txBody>
                  <a:tcPr/>
                </a:tc>
                <a:extLst>
                  <a:ext uri="{0D108BD9-81ED-4DB2-BD59-A6C34878D82A}">
                    <a16:rowId xmlns:a16="http://schemas.microsoft.com/office/drawing/2014/main" val="851462696"/>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D.4</a:t>
                      </a:r>
                    </a:p>
                  </a:txBody>
                  <a:tcPr/>
                </a:tc>
                <a:tc>
                  <a:txBody>
                    <a:bodyPr/>
                    <a:lstStyle/>
                    <a:p>
                      <a:r>
                        <a:rPr lang="de-DE" dirty="0"/>
                        <a:t>Neutral </a:t>
                      </a:r>
                      <a:r>
                        <a:rPr lang="de-DE" dirty="0" err="1"/>
                        <a:t>Particles</a:t>
                      </a:r>
                      <a:r>
                        <a:rPr lang="de-DE" dirty="0"/>
                        <a:t> Modelling </a:t>
                      </a:r>
                    </a:p>
                  </a:txBody>
                  <a:tcPr/>
                </a:tc>
                <a:extLst>
                  <a:ext uri="{0D108BD9-81ED-4DB2-BD59-A6C34878D82A}">
                    <a16:rowId xmlns:a16="http://schemas.microsoft.com/office/drawing/2014/main" val="4174793420"/>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D.5</a:t>
                      </a:r>
                    </a:p>
                  </a:txBody>
                  <a:tcPr/>
                </a:tc>
                <a:tc>
                  <a:txBody>
                    <a:bodyPr/>
                    <a:lstStyle/>
                    <a:p>
                      <a:r>
                        <a:rPr lang="de-DE" dirty="0"/>
                        <a:t>COMPASS-U</a:t>
                      </a:r>
                    </a:p>
                  </a:txBody>
                  <a:tcPr/>
                </a:tc>
                <a:extLst>
                  <a:ext uri="{0D108BD9-81ED-4DB2-BD59-A6C34878D82A}">
                    <a16:rowId xmlns:a16="http://schemas.microsoft.com/office/drawing/2014/main" val="2430005589"/>
                  </a:ext>
                </a:extLst>
              </a:tr>
              <a:tr h="249907">
                <a:tc>
                  <a:txBody>
                    <a:bodyPr/>
                    <a:lstStyle/>
                    <a:p>
                      <a:r>
                        <a:rPr lang="de-DE" dirty="0"/>
                        <a:t>SP E.1</a:t>
                      </a:r>
                    </a:p>
                  </a:txBody>
                  <a:tcPr/>
                </a:tc>
                <a:tc>
                  <a:txBody>
                    <a:bodyPr/>
                    <a:lstStyle/>
                    <a:p>
                      <a:r>
                        <a:rPr lang="de-DE" dirty="0"/>
                        <a:t>LIBS at JET</a:t>
                      </a:r>
                    </a:p>
                  </a:txBody>
                  <a:tcPr/>
                </a:tc>
                <a:extLst>
                  <a:ext uri="{0D108BD9-81ED-4DB2-BD59-A6C34878D82A}">
                    <a16:rowId xmlns:a16="http://schemas.microsoft.com/office/drawing/2014/main" val="2953080362"/>
                  </a:ext>
                </a:extLst>
              </a:tr>
              <a:tr h="249907">
                <a:tc>
                  <a:txBody>
                    <a:bodyPr/>
                    <a:lstStyle/>
                    <a:p>
                      <a:r>
                        <a:rPr lang="de-DE" dirty="0"/>
                        <a:t>SP E.2</a:t>
                      </a:r>
                    </a:p>
                  </a:txBody>
                  <a:tcPr/>
                </a:tc>
                <a:tc>
                  <a:txBody>
                    <a:bodyPr/>
                    <a:lstStyle/>
                    <a:p>
                      <a:r>
                        <a:rPr lang="en-US" dirty="0"/>
                        <a:t>Comparison of hydrogenic retention quantification by different techniques and fuel removal assessment </a:t>
                      </a:r>
                      <a:endParaRPr lang="de-DE" dirty="0"/>
                    </a:p>
                  </a:txBody>
                  <a:tcPr/>
                </a:tc>
                <a:extLst>
                  <a:ext uri="{0D108BD9-81ED-4DB2-BD59-A6C34878D82A}">
                    <a16:rowId xmlns:a16="http://schemas.microsoft.com/office/drawing/2014/main" val="1111985269"/>
                  </a:ext>
                </a:extLst>
              </a:tr>
              <a:tr h="249907">
                <a:tc>
                  <a:txBody>
                    <a:bodyPr/>
                    <a:lstStyle/>
                    <a:p>
                      <a:r>
                        <a:rPr lang="de-DE" dirty="0"/>
                        <a:t>SP E.3</a:t>
                      </a:r>
                    </a:p>
                  </a:txBody>
                  <a:tcPr/>
                </a:tc>
                <a:tc>
                  <a:txBody>
                    <a:bodyPr/>
                    <a:lstStyle/>
                    <a:p>
                      <a:r>
                        <a:rPr lang="en-US" dirty="0"/>
                        <a:t>Post-mortem analysis of PFC and other objects in JET</a:t>
                      </a:r>
                      <a:endParaRPr lang="de-DE" dirty="0"/>
                    </a:p>
                  </a:txBody>
                  <a:tcPr/>
                </a:tc>
                <a:extLst>
                  <a:ext uri="{0D108BD9-81ED-4DB2-BD59-A6C34878D82A}">
                    <a16:rowId xmlns:a16="http://schemas.microsoft.com/office/drawing/2014/main" val="895944200"/>
                  </a:ext>
                </a:extLst>
              </a:tr>
              <a:tr h="249907">
                <a:tc>
                  <a:txBody>
                    <a:bodyPr/>
                    <a:lstStyle/>
                    <a:p>
                      <a:r>
                        <a:rPr lang="de-DE" dirty="0"/>
                        <a:t>SP F.1</a:t>
                      </a:r>
                    </a:p>
                  </a:txBody>
                  <a:tcPr/>
                </a:tc>
                <a:tc>
                  <a:txBody>
                    <a:bodyPr/>
                    <a:lstStyle/>
                    <a:p>
                      <a:r>
                        <a:rPr lang="de-DE" dirty="0" err="1"/>
                        <a:t>Coordination</a:t>
                      </a:r>
                      <a:r>
                        <a:rPr lang="de-DE" dirty="0"/>
                        <a:t>  with WPTE</a:t>
                      </a:r>
                    </a:p>
                  </a:txBody>
                  <a:tcPr/>
                </a:tc>
                <a:extLst>
                  <a:ext uri="{0D108BD9-81ED-4DB2-BD59-A6C34878D82A}">
                    <a16:rowId xmlns:a16="http://schemas.microsoft.com/office/drawing/2014/main" val="329597470"/>
                  </a:ext>
                </a:extLst>
              </a:tr>
              <a:tr h="249907">
                <a:tc>
                  <a:txBody>
                    <a:bodyPr/>
                    <a:lstStyle/>
                    <a:p>
                      <a:r>
                        <a:rPr lang="de-DE" dirty="0"/>
                        <a:t>SP F.2</a:t>
                      </a:r>
                    </a:p>
                  </a:txBody>
                  <a:tcPr/>
                </a:tc>
                <a:tc>
                  <a:txBody>
                    <a:bodyPr/>
                    <a:lstStyle/>
                    <a:p>
                      <a:r>
                        <a:rPr lang="de-DE" dirty="0" err="1"/>
                        <a:t>Boronisation</a:t>
                      </a:r>
                      <a:r>
                        <a:rPr lang="de-DE" dirty="0"/>
                        <a:t> and in-situ </a:t>
                      </a:r>
                      <a:r>
                        <a:rPr lang="de-DE" dirty="0" err="1"/>
                        <a:t>anlaysis</a:t>
                      </a:r>
                      <a:r>
                        <a:rPr lang="de-DE" dirty="0"/>
                        <a:t> of </a:t>
                      </a:r>
                      <a:r>
                        <a:rPr lang="de-DE" dirty="0" err="1"/>
                        <a:t>boron</a:t>
                      </a:r>
                      <a:endParaRPr lang="de-DE" dirty="0"/>
                    </a:p>
                  </a:txBody>
                  <a:tcPr/>
                </a:tc>
                <a:extLst>
                  <a:ext uri="{0D108BD9-81ED-4DB2-BD59-A6C34878D82A}">
                    <a16:rowId xmlns:a16="http://schemas.microsoft.com/office/drawing/2014/main" val="2515723108"/>
                  </a:ext>
                </a:extLst>
              </a:tr>
              <a:tr h="249907">
                <a:tc>
                  <a:txBody>
                    <a:bodyPr/>
                    <a:lstStyle/>
                    <a:p>
                      <a:r>
                        <a:rPr lang="de-DE" dirty="0"/>
                        <a:t>SP F.3</a:t>
                      </a:r>
                    </a:p>
                  </a:txBody>
                  <a:tcPr/>
                </a:tc>
                <a:tc>
                  <a:txBody>
                    <a:bodyPr/>
                    <a:lstStyle/>
                    <a:p>
                      <a:r>
                        <a:rPr lang="de-DE" dirty="0"/>
                        <a:t>TOMAS wall </a:t>
                      </a:r>
                      <a:r>
                        <a:rPr lang="de-DE" dirty="0" err="1"/>
                        <a:t>conditioning</a:t>
                      </a:r>
                      <a:endParaRPr lang="de-DE" dirty="0"/>
                    </a:p>
                  </a:txBody>
                  <a:tcPr/>
                </a:tc>
                <a:extLst>
                  <a:ext uri="{0D108BD9-81ED-4DB2-BD59-A6C34878D82A}">
                    <a16:rowId xmlns:a16="http://schemas.microsoft.com/office/drawing/2014/main" val="2374475625"/>
                  </a:ext>
                </a:extLst>
              </a:tr>
              <a:tr h="249907">
                <a:tc>
                  <a:txBody>
                    <a:bodyPr/>
                    <a:lstStyle/>
                    <a:p>
                      <a:r>
                        <a:rPr lang="de-DE" dirty="0"/>
                        <a:t>SP X.1</a:t>
                      </a:r>
                    </a:p>
                  </a:txBody>
                  <a:tcPr/>
                </a:tc>
                <a:tc>
                  <a:txBody>
                    <a:bodyPr/>
                    <a:lstStyle/>
                    <a:p>
                      <a:r>
                        <a:rPr lang="en-US" dirty="0"/>
                        <a:t>Atomic and molecular processes in attached/detached plasma </a:t>
                      </a:r>
                      <a:endParaRPr lang="de-DE" dirty="0"/>
                    </a:p>
                  </a:txBody>
                  <a:tcPr/>
                </a:tc>
                <a:extLst>
                  <a:ext uri="{0D108BD9-81ED-4DB2-BD59-A6C34878D82A}">
                    <a16:rowId xmlns:a16="http://schemas.microsoft.com/office/drawing/2014/main" val="1065143932"/>
                  </a:ext>
                </a:extLst>
              </a:tr>
              <a:tr h="249907">
                <a:tc>
                  <a:txBody>
                    <a:bodyPr/>
                    <a:lstStyle/>
                    <a:p>
                      <a:r>
                        <a:rPr lang="de-DE" dirty="0"/>
                        <a:t>SP X.2</a:t>
                      </a:r>
                    </a:p>
                  </a:txBody>
                  <a:tcPr/>
                </a:tc>
                <a:tc>
                  <a:txBody>
                    <a:bodyPr/>
                    <a:lstStyle/>
                    <a:p>
                      <a:r>
                        <a:rPr lang="en-US" dirty="0"/>
                        <a:t>Optimization of laser-based surface analysis diagnostics</a:t>
                      </a:r>
                      <a:endParaRPr lang="de-DE" dirty="0"/>
                    </a:p>
                  </a:txBody>
                  <a:tcPr/>
                </a:tc>
                <a:extLst>
                  <a:ext uri="{0D108BD9-81ED-4DB2-BD59-A6C34878D82A}">
                    <a16:rowId xmlns:a16="http://schemas.microsoft.com/office/drawing/2014/main" val="472838937"/>
                  </a:ext>
                </a:extLst>
              </a:tr>
              <a:tr h="249907">
                <a:tc>
                  <a:txBody>
                    <a:bodyPr/>
                    <a:lstStyle/>
                    <a:p>
                      <a:r>
                        <a:rPr lang="de-DE" dirty="0"/>
                        <a:t>AIP.1</a:t>
                      </a:r>
                    </a:p>
                  </a:txBody>
                  <a:tcPr/>
                </a:tc>
                <a:tc>
                  <a:txBody>
                    <a:bodyPr/>
                    <a:lstStyle/>
                    <a:p>
                      <a:r>
                        <a:rPr lang="en-US" dirty="0"/>
                        <a:t>AIP: LIBS data-processing with Deep Neural Networks and Convolutional Neural Networks for chemical composition quantification in the wall of the next step-fusion reactors</a:t>
                      </a:r>
                      <a:endParaRPr lang="de-DE" dirty="0"/>
                    </a:p>
                  </a:txBody>
                  <a:tcPr/>
                </a:tc>
                <a:extLst>
                  <a:ext uri="{0D108BD9-81ED-4DB2-BD59-A6C34878D82A}">
                    <a16:rowId xmlns:a16="http://schemas.microsoft.com/office/drawing/2014/main" val="2003509564"/>
                  </a:ext>
                </a:extLst>
              </a:tr>
              <a:tr h="249907">
                <a:tc>
                  <a:txBody>
                    <a:bodyPr/>
                    <a:lstStyle/>
                    <a:p>
                      <a:r>
                        <a:rPr lang="de-DE" dirty="0"/>
                        <a:t>AIP.2</a:t>
                      </a:r>
                    </a:p>
                  </a:txBody>
                  <a:tcPr/>
                </a:tc>
                <a:tc>
                  <a:txBody>
                    <a:bodyPr/>
                    <a:lstStyle/>
                    <a:p>
                      <a:r>
                        <a:rPr lang="en-US" dirty="0"/>
                        <a:t>AIP: AI-augmented SOL modelling for capturing impact of filaments on transport and PWI in mean field codes simulations</a:t>
                      </a:r>
                      <a:endParaRPr lang="de-DE" dirty="0"/>
                    </a:p>
                  </a:txBody>
                  <a:tcPr/>
                </a:tc>
                <a:extLst>
                  <a:ext uri="{0D108BD9-81ED-4DB2-BD59-A6C34878D82A}">
                    <a16:rowId xmlns:a16="http://schemas.microsoft.com/office/drawing/2014/main" val="2116289607"/>
                  </a:ext>
                </a:extLst>
              </a:tr>
              <a:tr h="249907">
                <a:tc>
                  <a:txBody>
                    <a:bodyPr/>
                    <a:lstStyle/>
                    <a:p>
                      <a:r>
                        <a:rPr lang="de-DE" dirty="0"/>
                        <a:t>PEX</a:t>
                      </a:r>
                    </a:p>
                  </a:txBody>
                  <a:tcPr/>
                </a:tc>
                <a:tc>
                  <a:txBody>
                    <a:bodyPr/>
                    <a:lstStyle/>
                    <a:p>
                      <a:pPr>
                        <a:lnSpc>
                          <a:spcPct val="115000"/>
                        </a:lnSpc>
                        <a:spcAft>
                          <a:spcPts val="1000"/>
                        </a:spcAft>
                      </a:pPr>
                      <a:r>
                        <a:rPr lang="en-GB" sz="1350" kern="1200" dirty="0">
                          <a:solidFill>
                            <a:schemeClr val="dk1"/>
                          </a:solidFill>
                          <a:latin typeface="+mn-lt"/>
                          <a:ea typeface="+mn-ea"/>
                          <a:cs typeface="+mn-cs"/>
                        </a:rPr>
                        <a:t>PEX commissioning of hot cells and test facilities</a:t>
                      </a:r>
                      <a:endParaRPr lang="de-DE" sz="135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737106724"/>
                  </a:ext>
                </a:extLst>
              </a:tr>
            </a:tbl>
          </a:graphicData>
        </a:graphic>
      </p:graphicFrame>
    </p:spTree>
    <p:extLst>
      <p:ext uri="{BB962C8B-B14F-4D97-AF65-F5344CB8AC3E}">
        <p14:creationId xmlns:p14="http://schemas.microsoft.com/office/powerpoint/2010/main" val="348629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427B8-A4B2-B4AB-31D2-8459F6BF97A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0C4532A-34A3-ED22-564D-D792AA509589}"/>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B8A0F06B-B4E1-5D37-F61B-3DE67D37A9BB}"/>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5" name="Fußzeilenplatzhalter 4">
            <a:extLst>
              <a:ext uri="{FF2B5EF4-FFF2-40B4-BE49-F238E27FC236}">
                <a16:creationId xmlns:a16="http://schemas.microsoft.com/office/drawing/2014/main" id="{4B630486-B9A5-F36B-615E-D9962EF6D21E}"/>
              </a:ext>
            </a:extLst>
          </p:cNvPr>
          <p:cNvSpPr>
            <a:spLocks noGrp="1"/>
          </p:cNvSpPr>
          <p:nvPr>
            <p:ph type="ftr" sz="quarter" idx="11"/>
          </p:nvPr>
        </p:nvSpPr>
        <p:spPr/>
        <p:txBody>
          <a:bodyPr/>
          <a:lstStyle/>
          <a:p>
            <a:r>
              <a:rPr lang="en-GB">
                <a:solidFill>
                  <a:prstClr val="white"/>
                </a:solidFill>
              </a:rPr>
              <a:t>Sebastijan Brezinsek| AWP 2025 Planning Meeting |Garching | October 2024</a:t>
            </a:r>
            <a:endParaRPr lang="en-GB" dirty="0">
              <a:solidFill>
                <a:prstClr val="white"/>
              </a:solidFill>
            </a:endParaRPr>
          </a:p>
        </p:txBody>
      </p:sp>
    </p:spTree>
    <p:extLst>
      <p:ext uri="{BB962C8B-B14F-4D97-AF65-F5344CB8AC3E}">
        <p14:creationId xmlns:p14="http://schemas.microsoft.com/office/powerpoint/2010/main" val="196989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B335E-B733-3D96-714B-56E981C24F82}"/>
              </a:ext>
            </a:extLst>
          </p:cNvPr>
          <p:cNvSpPr>
            <a:spLocks noGrp="1"/>
          </p:cNvSpPr>
          <p:nvPr>
            <p:ph type="title"/>
          </p:nvPr>
        </p:nvSpPr>
        <p:spPr>
          <a:xfrm>
            <a:off x="983432" y="192515"/>
            <a:ext cx="10598968" cy="457200"/>
          </a:xfrm>
        </p:spPr>
        <p:txBody>
          <a:bodyPr/>
          <a:lstStyle/>
          <a:p>
            <a:r>
              <a:rPr lang="de-DE" dirty="0"/>
              <a:t>New/</a:t>
            </a:r>
            <a:r>
              <a:rPr lang="de-DE" dirty="0" err="1"/>
              <a:t>updated</a:t>
            </a:r>
            <a:r>
              <a:rPr lang="de-DE" dirty="0"/>
              <a:t> </a:t>
            </a:r>
            <a:r>
              <a:rPr lang="de-DE" dirty="0" err="1"/>
              <a:t>activities</a:t>
            </a:r>
            <a:r>
              <a:rPr lang="de-DE" dirty="0"/>
              <a:t> in 2025: Focus on WEST support</a:t>
            </a:r>
          </a:p>
        </p:txBody>
      </p:sp>
      <p:sp>
        <p:nvSpPr>
          <p:cNvPr id="3" name="Inhaltsplatzhalter 2">
            <a:extLst>
              <a:ext uri="{FF2B5EF4-FFF2-40B4-BE49-F238E27FC236}">
                <a16:creationId xmlns:a16="http://schemas.microsoft.com/office/drawing/2014/main" id="{515ED41B-A296-FFC9-3F85-9A074278F304}"/>
              </a:ext>
            </a:extLst>
          </p:cNvPr>
          <p:cNvSpPr>
            <a:spLocks noGrp="1"/>
          </p:cNvSpPr>
          <p:nvPr>
            <p:ph idx="1"/>
          </p:nvPr>
        </p:nvSpPr>
        <p:spPr>
          <a:xfrm>
            <a:off x="639417" y="840767"/>
            <a:ext cx="11103024" cy="5493357"/>
          </a:xfrm>
        </p:spPr>
        <p:txBody>
          <a:bodyPr>
            <a:normAutofit lnSpcReduction="10000"/>
          </a:bodyPr>
          <a:lstStyle/>
          <a:p>
            <a:pPr>
              <a:buFont typeface="Wingdings" panose="05000000000000000000" pitchFamily="2" charset="2"/>
              <a:buChar char="§"/>
            </a:pPr>
            <a:r>
              <a:rPr lang="en-GB" sz="2800" dirty="0"/>
              <a:t>SP B : Understanding the formation of WEST-like deposits with W</a:t>
            </a:r>
          </a:p>
          <a:p>
            <a:pPr lvl="1">
              <a:buFont typeface="Wingdings" panose="05000000000000000000" pitchFamily="2" charset="2"/>
              <a:buChar char="§"/>
            </a:pPr>
            <a:r>
              <a:rPr lang="en-GB" sz="2000" dirty="0"/>
              <a:t>Final analysis of WEST-like deposits from long-pulse operation: stability and dust conversion factor</a:t>
            </a:r>
          </a:p>
          <a:p>
            <a:pPr lvl="1">
              <a:buFont typeface="Wingdings" panose="05000000000000000000" pitchFamily="2" charset="2"/>
              <a:buChar char="§"/>
            </a:pPr>
            <a:r>
              <a:rPr lang="en-GB" sz="2000" dirty="0"/>
              <a:t>Mimic WEST-like divertor plasma conditions and pulses in MAGNUM-PSI (and PSI-2)</a:t>
            </a:r>
          </a:p>
          <a:p>
            <a:pPr lvl="2">
              <a:buFont typeface="Wingdings" panose="05000000000000000000" pitchFamily="2" charset="2"/>
              <a:buChar char="§"/>
            </a:pPr>
            <a:r>
              <a:rPr lang="en-GB" sz="1800" dirty="0"/>
              <a:t>Thermal cycling of actively cooled W PFCs in NAGNUM-PSI and secondary upstream W source </a:t>
            </a:r>
          </a:p>
          <a:p>
            <a:pPr lvl="2">
              <a:buFont typeface="Wingdings" panose="05000000000000000000" pitchFamily="2" charset="2"/>
              <a:buChar char="§"/>
            </a:pPr>
            <a:r>
              <a:rPr lang="en-GB" sz="1800" dirty="0"/>
              <a:t>Role of surface temperature, thermal stresses, impurities, oxide formation, duty cycle etc. as parameters</a:t>
            </a:r>
          </a:p>
          <a:p>
            <a:pPr lvl="2">
              <a:buFont typeface="Wingdings" panose="05000000000000000000" pitchFamily="2" charset="2"/>
              <a:buChar char="§"/>
            </a:pPr>
            <a:r>
              <a:rPr lang="en-GB" sz="1800" dirty="0"/>
              <a:t>Pre- and post-characterisation and spectroscopy</a:t>
            </a:r>
          </a:p>
          <a:p>
            <a:pPr lvl="1">
              <a:buFont typeface="Wingdings" panose="05000000000000000000" pitchFamily="2" charset="2"/>
              <a:buChar char="§"/>
            </a:pPr>
            <a:r>
              <a:rPr lang="en-GB" sz="2000" dirty="0"/>
              <a:t>ERO simulations for linear plasma experiments (same A&amp;M data for WEST)</a:t>
            </a:r>
          </a:p>
          <a:p>
            <a:pPr lvl="1">
              <a:buFont typeface="Wingdings" panose="05000000000000000000" pitchFamily="2" charset="2"/>
              <a:buChar char="§"/>
            </a:pPr>
            <a:r>
              <a:rPr lang="en-GB" sz="2000" dirty="0"/>
              <a:t>Dust formation and characteristics (tbc with FTD)</a:t>
            </a:r>
          </a:p>
          <a:p>
            <a:pPr>
              <a:buFont typeface="Wingdings" panose="05000000000000000000" pitchFamily="2" charset="2"/>
              <a:buChar char="§"/>
            </a:pPr>
            <a:r>
              <a:rPr lang="en-GB" sz="2600" dirty="0"/>
              <a:t>SP D: Simulation of WEST long-pulse plasmas in full 3D geometry (incl. ripple)</a:t>
            </a:r>
          </a:p>
          <a:p>
            <a:pPr lvl="1">
              <a:buFont typeface="Wingdings" panose="05000000000000000000" pitchFamily="2" charset="2"/>
              <a:buChar char="§"/>
            </a:pPr>
            <a:r>
              <a:rPr lang="en-GB" sz="2000" dirty="0"/>
              <a:t>Plasma boundary simulation with SOLEDGE3X-EIRENE  </a:t>
            </a:r>
          </a:p>
          <a:p>
            <a:pPr lvl="1">
              <a:buFont typeface="Wingdings" panose="05000000000000000000" pitchFamily="2" charset="2"/>
              <a:buChar char="§"/>
            </a:pPr>
            <a:r>
              <a:rPr lang="en-GB" sz="2000" dirty="0"/>
              <a:t>ERO2.0 simulation of WEST long-pulse devices incl. W local redeposition and MB shaping</a:t>
            </a:r>
          </a:p>
          <a:p>
            <a:pPr lvl="1">
              <a:buFont typeface="Wingdings" panose="05000000000000000000" pitchFamily="2" charset="2"/>
              <a:buChar char="§"/>
            </a:pPr>
            <a:r>
              <a:rPr lang="en-GB" sz="2000" dirty="0"/>
              <a:t>Dust simulation</a:t>
            </a:r>
          </a:p>
          <a:p>
            <a:pPr>
              <a:buFont typeface="Wingdings" panose="05000000000000000000" pitchFamily="2" charset="2"/>
              <a:buChar char="§"/>
            </a:pPr>
            <a:r>
              <a:rPr lang="en-GB" sz="2600" dirty="0"/>
              <a:t>SP A: HHF exposure of W MB exposed in WEST</a:t>
            </a:r>
          </a:p>
          <a:p>
            <a:pPr lvl="1">
              <a:buFont typeface="Wingdings" panose="05000000000000000000" pitchFamily="2" charset="2"/>
              <a:buChar char="§"/>
            </a:pPr>
            <a:r>
              <a:rPr lang="en-GB" sz="2000" dirty="0"/>
              <a:t>Damage evolution under e-beam loading</a:t>
            </a:r>
          </a:p>
          <a:p>
            <a:pPr lvl="1">
              <a:buFont typeface="Wingdings" panose="05000000000000000000" pitchFamily="2" charset="2"/>
              <a:buChar char="§"/>
            </a:pPr>
            <a:r>
              <a:rPr lang="en-GB" sz="2000" dirty="0"/>
              <a:t>Deposit stability assessment</a:t>
            </a:r>
          </a:p>
          <a:p>
            <a:pPr lvl="1">
              <a:buFont typeface="Wingdings" panose="05000000000000000000" pitchFamily="2" charset="2"/>
              <a:buChar char="§"/>
            </a:pPr>
            <a:endParaRPr lang="en-GB" sz="2000" dirty="0"/>
          </a:p>
          <a:p>
            <a:pPr lvl="1">
              <a:buFont typeface="Wingdings" panose="05000000000000000000" pitchFamily="2" charset="2"/>
              <a:buChar char="§"/>
            </a:pPr>
            <a:endParaRPr lang="en-GB" sz="2000" dirty="0"/>
          </a:p>
        </p:txBody>
      </p:sp>
      <p:sp>
        <p:nvSpPr>
          <p:cNvPr id="5" name="Foliennummernplatzhalter 4">
            <a:extLst>
              <a:ext uri="{FF2B5EF4-FFF2-40B4-BE49-F238E27FC236}">
                <a16:creationId xmlns:a16="http://schemas.microsoft.com/office/drawing/2014/main" id="{33823313-0920-D62A-3439-772285685CC9}"/>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
        <p:nvSpPr>
          <p:cNvPr id="6" name="Fußzeilenplatzhalter 4">
            <a:extLst>
              <a:ext uri="{FF2B5EF4-FFF2-40B4-BE49-F238E27FC236}">
                <a16:creationId xmlns:a16="http://schemas.microsoft.com/office/drawing/2014/main" id="{B38F0A86-9C06-32DF-CE60-5CA9CC87F51B}"/>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379033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B335E-B733-3D96-714B-56E981C24F82}"/>
              </a:ext>
            </a:extLst>
          </p:cNvPr>
          <p:cNvSpPr>
            <a:spLocks noGrp="1"/>
          </p:cNvSpPr>
          <p:nvPr>
            <p:ph type="title"/>
          </p:nvPr>
        </p:nvSpPr>
        <p:spPr/>
        <p:txBody>
          <a:bodyPr/>
          <a:lstStyle/>
          <a:p>
            <a:r>
              <a:rPr lang="de-DE" dirty="0"/>
              <a:t>New/</a:t>
            </a:r>
            <a:r>
              <a:rPr lang="de-DE" dirty="0" err="1"/>
              <a:t>updated</a:t>
            </a:r>
            <a:r>
              <a:rPr lang="de-DE" dirty="0"/>
              <a:t> </a:t>
            </a:r>
            <a:r>
              <a:rPr lang="de-DE" dirty="0" err="1"/>
              <a:t>activities</a:t>
            </a:r>
            <a:r>
              <a:rPr lang="de-DE" dirty="0"/>
              <a:t> in 2025: Focus on </a:t>
            </a:r>
            <a:r>
              <a:rPr lang="de-DE" dirty="0" err="1"/>
              <a:t>first</a:t>
            </a:r>
            <a:r>
              <a:rPr lang="de-DE" dirty="0"/>
              <a:t> wall W </a:t>
            </a:r>
            <a:r>
              <a:rPr lang="de-DE" dirty="0" err="1"/>
              <a:t>erosion</a:t>
            </a:r>
            <a:endParaRPr lang="de-DE" dirty="0"/>
          </a:p>
        </p:txBody>
      </p:sp>
      <p:sp>
        <p:nvSpPr>
          <p:cNvPr id="3" name="Inhaltsplatzhalter 2">
            <a:extLst>
              <a:ext uri="{FF2B5EF4-FFF2-40B4-BE49-F238E27FC236}">
                <a16:creationId xmlns:a16="http://schemas.microsoft.com/office/drawing/2014/main" id="{515ED41B-A296-FFC9-3F85-9A074278F304}"/>
              </a:ext>
            </a:extLst>
          </p:cNvPr>
          <p:cNvSpPr>
            <a:spLocks noGrp="1"/>
          </p:cNvSpPr>
          <p:nvPr>
            <p:ph idx="1"/>
          </p:nvPr>
        </p:nvSpPr>
        <p:spPr>
          <a:xfrm>
            <a:off x="639417" y="840768"/>
            <a:ext cx="11103024" cy="5293332"/>
          </a:xfrm>
        </p:spPr>
        <p:txBody>
          <a:bodyPr>
            <a:normAutofit/>
          </a:bodyPr>
          <a:lstStyle/>
          <a:p>
            <a:pPr>
              <a:buFont typeface="Wingdings" panose="05000000000000000000" pitchFamily="2" charset="2"/>
              <a:buChar char="§"/>
            </a:pPr>
            <a:r>
              <a:rPr lang="en-GB" sz="2800" dirty="0"/>
              <a:t>SP D : Simulation of fluxes to the first wall and W sputtering</a:t>
            </a:r>
          </a:p>
          <a:p>
            <a:pPr lvl="1">
              <a:buFont typeface="Wingdings" panose="05000000000000000000" pitchFamily="2" charset="2"/>
              <a:buChar char="§"/>
            </a:pPr>
            <a:r>
              <a:rPr lang="en-GB" sz="2000" dirty="0"/>
              <a:t>CXN and ion flux composition in simulations for COMPASS-U, AUG, (JET), ITER and DEMO </a:t>
            </a:r>
          </a:p>
          <a:p>
            <a:pPr marL="342900" lvl="1" indent="0">
              <a:buNone/>
            </a:pPr>
            <a:r>
              <a:rPr lang="en-GB" sz="2000" dirty="0"/>
              <a:t>   SOLPS-ITER H-mode plasma simulations (ELM-averaged)</a:t>
            </a:r>
          </a:p>
          <a:p>
            <a:pPr lvl="1">
              <a:buFont typeface="Wingdings" panose="05000000000000000000" pitchFamily="2" charset="2"/>
              <a:buChar char="§"/>
            </a:pPr>
            <a:r>
              <a:rPr lang="en-GB" sz="2000" dirty="0"/>
              <a:t>Poloidal distribution of CXN with energy and angular distribution (universal EIRENE solution)</a:t>
            </a:r>
          </a:p>
          <a:p>
            <a:pPr lvl="1">
              <a:buFont typeface="Wingdings" panose="05000000000000000000" pitchFamily="2" charset="2"/>
              <a:buChar char="§"/>
            </a:pPr>
            <a:r>
              <a:rPr lang="en-GB" sz="2000" dirty="0"/>
              <a:t>Role of inner and outer wall W source variation with change of CXN, D+, impurity ionisation level </a:t>
            </a:r>
          </a:p>
          <a:p>
            <a:pPr lvl="1">
              <a:buFont typeface="Wingdings" panose="05000000000000000000" pitchFamily="2" charset="2"/>
              <a:buChar char="§"/>
            </a:pPr>
            <a:r>
              <a:rPr lang="en-GB" sz="2000" dirty="0"/>
              <a:t>ERO2.0 simulations / WallDYN-3D simulations for AUG, JET, ITER</a:t>
            </a:r>
          </a:p>
          <a:p>
            <a:pPr lvl="1">
              <a:buFont typeface="Wingdings" panose="05000000000000000000" pitchFamily="2" charset="2"/>
              <a:buChar char="§"/>
            </a:pPr>
            <a:r>
              <a:rPr lang="en-GB" sz="2000" dirty="0"/>
              <a:t>Comparison of cases with extended grid to the wall and normal grid to assed far-SOL profiles</a:t>
            </a:r>
          </a:p>
          <a:p>
            <a:pPr>
              <a:buFont typeface="Wingdings" panose="05000000000000000000" pitchFamily="2" charset="2"/>
              <a:buChar char="§"/>
            </a:pPr>
            <a:r>
              <a:rPr lang="en-GB" sz="2600" dirty="0"/>
              <a:t>SP B: Gross and net W erosion at the first wall (manipulators) jointly with WPTE</a:t>
            </a:r>
          </a:p>
          <a:p>
            <a:pPr lvl="1">
              <a:buFont typeface="Wingdings" panose="05000000000000000000" pitchFamily="2" charset="2"/>
              <a:buChar char="§"/>
            </a:pPr>
            <a:r>
              <a:rPr lang="en-GB" sz="2000" dirty="0"/>
              <a:t>Experiments with wall clearance variation and light impurity seeding </a:t>
            </a:r>
          </a:p>
          <a:p>
            <a:pPr lvl="1">
              <a:buFont typeface="Wingdings" panose="05000000000000000000" pitchFamily="2" charset="2"/>
              <a:buChar char="§"/>
            </a:pPr>
            <a:r>
              <a:rPr lang="en-GB" sz="2000" dirty="0"/>
              <a:t>Pre- and post characterisation of materials with different sputtering threshold and FIB cuts</a:t>
            </a:r>
          </a:p>
          <a:p>
            <a:pPr lvl="1">
              <a:buFont typeface="Wingdings" panose="05000000000000000000" pitchFamily="2" charset="2"/>
              <a:buChar char="§"/>
            </a:pPr>
            <a:r>
              <a:rPr lang="en-GB" sz="2000" dirty="0"/>
              <a:t>Comparison with PSI-2 plasma experiments</a:t>
            </a:r>
            <a:endParaRPr lang="en-GB" sz="2600" dirty="0"/>
          </a:p>
          <a:p>
            <a:pPr>
              <a:buFont typeface="Wingdings" panose="05000000000000000000" pitchFamily="2" charset="2"/>
              <a:buChar char="§"/>
            </a:pPr>
            <a:r>
              <a:rPr lang="en-GB" dirty="0"/>
              <a:t>WPTE/PWIE Proposal of dedicated W (and B) migration experiment in AUG approved</a:t>
            </a:r>
          </a:p>
          <a:p>
            <a:pPr marL="0" indent="0">
              <a:buNone/>
            </a:pPr>
            <a:endParaRPr lang="en-GB" sz="2000" dirty="0"/>
          </a:p>
          <a:p>
            <a:pPr lvl="1">
              <a:buFont typeface="Wingdings" panose="05000000000000000000" pitchFamily="2" charset="2"/>
              <a:buChar char="§"/>
            </a:pPr>
            <a:endParaRPr lang="en-GB" sz="2000" dirty="0"/>
          </a:p>
          <a:p>
            <a:pPr lvl="1">
              <a:buFont typeface="Wingdings" panose="05000000000000000000" pitchFamily="2" charset="2"/>
              <a:buChar char="§"/>
            </a:pPr>
            <a:endParaRPr lang="en-GB" sz="2000" dirty="0"/>
          </a:p>
        </p:txBody>
      </p:sp>
      <p:sp>
        <p:nvSpPr>
          <p:cNvPr id="5" name="Foliennummernplatzhalter 4">
            <a:extLst>
              <a:ext uri="{FF2B5EF4-FFF2-40B4-BE49-F238E27FC236}">
                <a16:creationId xmlns:a16="http://schemas.microsoft.com/office/drawing/2014/main" id="{33823313-0920-D62A-3439-772285685CC9}"/>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
        <p:nvSpPr>
          <p:cNvPr id="6" name="Fußzeilenplatzhalter 4">
            <a:extLst>
              <a:ext uri="{FF2B5EF4-FFF2-40B4-BE49-F238E27FC236}">
                <a16:creationId xmlns:a16="http://schemas.microsoft.com/office/drawing/2014/main" id="{3A756B43-738D-BD43-BA07-DCB033E8A522}"/>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66518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B335E-B733-3D96-714B-56E981C24F82}"/>
              </a:ext>
            </a:extLst>
          </p:cNvPr>
          <p:cNvSpPr>
            <a:spLocks noGrp="1"/>
          </p:cNvSpPr>
          <p:nvPr>
            <p:ph type="title"/>
          </p:nvPr>
        </p:nvSpPr>
        <p:spPr>
          <a:xfrm>
            <a:off x="983431" y="192515"/>
            <a:ext cx="10856143" cy="457200"/>
          </a:xfrm>
        </p:spPr>
        <p:txBody>
          <a:bodyPr/>
          <a:lstStyle/>
          <a:p>
            <a:r>
              <a:rPr lang="de-DE" dirty="0"/>
              <a:t>New/</a:t>
            </a:r>
            <a:r>
              <a:rPr lang="de-DE" dirty="0" err="1"/>
              <a:t>updated</a:t>
            </a:r>
            <a:r>
              <a:rPr lang="de-DE" dirty="0"/>
              <a:t> </a:t>
            </a:r>
            <a:r>
              <a:rPr lang="de-DE" dirty="0" err="1"/>
              <a:t>activities</a:t>
            </a:r>
            <a:r>
              <a:rPr lang="de-DE" dirty="0"/>
              <a:t> in 2025: Focus on </a:t>
            </a:r>
            <a:r>
              <a:rPr lang="de-DE" dirty="0" err="1"/>
              <a:t>boronisation</a:t>
            </a:r>
            <a:r>
              <a:rPr lang="de-DE" dirty="0"/>
              <a:t> and </a:t>
            </a:r>
            <a:r>
              <a:rPr lang="de-DE" dirty="0" err="1"/>
              <a:t>retention</a:t>
            </a:r>
            <a:endParaRPr lang="de-DE" dirty="0"/>
          </a:p>
        </p:txBody>
      </p:sp>
      <p:sp>
        <p:nvSpPr>
          <p:cNvPr id="3" name="Inhaltsplatzhalter 2">
            <a:extLst>
              <a:ext uri="{FF2B5EF4-FFF2-40B4-BE49-F238E27FC236}">
                <a16:creationId xmlns:a16="http://schemas.microsoft.com/office/drawing/2014/main" id="{515ED41B-A296-FFC9-3F85-9A074278F304}"/>
              </a:ext>
            </a:extLst>
          </p:cNvPr>
          <p:cNvSpPr>
            <a:spLocks noGrp="1"/>
          </p:cNvSpPr>
          <p:nvPr>
            <p:ph idx="1"/>
          </p:nvPr>
        </p:nvSpPr>
        <p:spPr>
          <a:xfrm>
            <a:off x="119270" y="1003852"/>
            <a:ext cx="11448953" cy="5297557"/>
          </a:xfrm>
        </p:spPr>
        <p:txBody>
          <a:bodyPr>
            <a:normAutofit/>
          </a:bodyPr>
          <a:lstStyle/>
          <a:p>
            <a:pPr marL="285750" indent="-285750">
              <a:lnSpc>
                <a:spcPct val="95000"/>
              </a:lnSpc>
              <a:buFont typeface="Wingdings" panose="05000000000000000000" pitchFamily="2" charset="2"/>
              <a:buChar char="§"/>
            </a:pPr>
            <a:r>
              <a:rPr lang="de-DE" sz="3100" dirty="0"/>
              <a:t>SP C+ SP F : B </a:t>
            </a:r>
            <a:r>
              <a:rPr lang="de-DE" sz="3100" dirty="0" err="1"/>
              <a:t>layer</a:t>
            </a:r>
            <a:r>
              <a:rPr lang="de-DE" sz="3100" dirty="0"/>
              <a:t> </a:t>
            </a:r>
            <a:r>
              <a:rPr lang="en-GB" sz="3100" dirty="0"/>
              <a:t>database</a:t>
            </a:r>
          </a:p>
          <a:p>
            <a:pPr marL="585788" lvl="1" indent="-285750">
              <a:spcBef>
                <a:spcPts val="480"/>
              </a:spcBef>
              <a:buFont typeface="Wingdings" panose="05000000000000000000" pitchFamily="2" charset="2"/>
              <a:buChar char="§"/>
            </a:pPr>
            <a:r>
              <a:rPr lang="en-GB" sz="2000" dirty="0"/>
              <a:t>Development artificial B layers for physics studies and comparison with tokamak samples</a:t>
            </a:r>
          </a:p>
          <a:p>
            <a:pPr marL="585788" lvl="1" indent="-285750">
              <a:spcBef>
                <a:spcPts val="480"/>
              </a:spcBef>
              <a:buFont typeface="Wingdings" panose="05000000000000000000" pitchFamily="2" charset="2"/>
              <a:buChar char="§"/>
            </a:pPr>
            <a:r>
              <a:rPr lang="en-GB" sz="2000" dirty="0"/>
              <a:t>Matrix about fuel content:  impact energy, temperature, material mixing, stability, fuel content, release as function of temperature </a:t>
            </a:r>
          </a:p>
          <a:p>
            <a:pPr marL="585788" lvl="1" indent="-285750">
              <a:spcBef>
                <a:spcPts val="480"/>
              </a:spcBef>
              <a:buFont typeface="Wingdings" panose="05000000000000000000" pitchFamily="2" charset="2"/>
              <a:buChar char="§"/>
            </a:pPr>
            <a:r>
              <a:rPr lang="en-GB" sz="2000" dirty="0"/>
              <a:t>In-operando analysis</a:t>
            </a:r>
          </a:p>
          <a:p>
            <a:pPr marL="585788" lvl="1" indent="-285750">
              <a:spcBef>
                <a:spcPts val="480"/>
              </a:spcBef>
              <a:buFont typeface="Wingdings" panose="05000000000000000000" pitchFamily="2" charset="2"/>
              <a:buChar char="§"/>
            </a:pPr>
            <a:r>
              <a:rPr lang="en-US" sz="2000" dirty="0"/>
              <a:t>Use of TOMAS (upgrade), new facilities in IAP, and other abs to create variety of B layers with and without D content as reference</a:t>
            </a:r>
          </a:p>
          <a:p>
            <a:pPr marL="585788" lvl="1" indent="-285750">
              <a:spcBef>
                <a:spcPts val="480"/>
              </a:spcBef>
              <a:buFont typeface="Wingdings" panose="05000000000000000000" pitchFamily="2" charset="2"/>
              <a:buChar char="§"/>
            </a:pPr>
            <a:r>
              <a:rPr lang="en-US" sz="2000" dirty="0"/>
              <a:t>Magnetron-sputtering or laser-ablation-induced deposition used as replacement for boronization (later not possible in labs) </a:t>
            </a:r>
          </a:p>
          <a:p>
            <a:pPr marL="585788" lvl="1" indent="-285750">
              <a:spcBef>
                <a:spcPts val="480"/>
              </a:spcBef>
              <a:buFont typeface="Wingdings" panose="05000000000000000000" pitchFamily="2" charset="2"/>
              <a:buChar char="§"/>
            </a:pPr>
            <a:r>
              <a:rPr lang="en-US" sz="2000" dirty="0"/>
              <a:t>Transfer knowledge from Be to B =&gt; need for B database with D content in B layers for PWI modelling</a:t>
            </a:r>
          </a:p>
          <a:p>
            <a:pPr lvl="1">
              <a:buFont typeface="Wingdings" panose="05000000000000000000" pitchFamily="2" charset="2"/>
              <a:buChar char="§"/>
            </a:pPr>
            <a:endParaRPr lang="de-DE" sz="2000" dirty="0"/>
          </a:p>
          <a:p>
            <a:pPr lvl="1">
              <a:buFont typeface="Wingdings" panose="05000000000000000000" pitchFamily="2" charset="2"/>
              <a:buChar char="§"/>
            </a:pPr>
            <a:endParaRPr lang="de-DE" sz="2000" dirty="0"/>
          </a:p>
          <a:p>
            <a:pPr lvl="1">
              <a:buFont typeface="Wingdings" panose="05000000000000000000" pitchFamily="2" charset="2"/>
              <a:buChar char="§"/>
            </a:pPr>
            <a:endParaRPr lang="de-DE" sz="2000" dirty="0"/>
          </a:p>
        </p:txBody>
      </p:sp>
      <p:sp>
        <p:nvSpPr>
          <p:cNvPr id="5" name="Foliennummernplatzhalter 4">
            <a:extLst>
              <a:ext uri="{FF2B5EF4-FFF2-40B4-BE49-F238E27FC236}">
                <a16:creationId xmlns:a16="http://schemas.microsoft.com/office/drawing/2014/main" id="{33823313-0920-D62A-3439-772285685CC9}"/>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4" name="Fußzeilenplatzhalter 4">
            <a:extLst>
              <a:ext uri="{FF2B5EF4-FFF2-40B4-BE49-F238E27FC236}">
                <a16:creationId xmlns:a16="http://schemas.microsoft.com/office/drawing/2014/main" id="{B84C6F87-075B-621C-9637-08F4A43D4FCF}"/>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67176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B5CAD-4E27-4CFD-0980-99DE0F9A6C12}"/>
              </a:ext>
            </a:extLst>
          </p:cNvPr>
          <p:cNvSpPr>
            <a:spLocks noGrp="1"/>
          </p:cNvSpPr>
          <p:nvPr>
            <p:ph type="title"/>
          </p:nvPr>
        </p:nvSpPr>
        <p:spPr/>
        <p:txBody>
          <a:bodyPr/>
          <a:lstStyle/>
          <a:p>
            <a:r>
              <a:rPr lang="de-DE" dirty="0"/>
              <a:t>PCR 2025 – Status</a:t>
            </a:r>
          </a:p>
        </p:txBody>
      </p:sp>
      <p:sp>
        <p:nvSpPr>
          <p:cNvPr id="4" name="Foliennummernplatzhalter 3">
            <a:extLst>
              <a:ext uri="{FF2B5EF4-FFF2-40B4-BE49-F238E27FC236}">
                <a16:creationId xmlns:a16="http://schemas.microsoft.com/office/drawing/2014/main" id="{BAAB50A0-D6F6-A43E-530F-F3F4B22F47D3}"/>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graphicFrame>
        <p:nvGraphicFramePr>
          <p:cNvPr id="9" name="Tabelle 8">
            <a:extLst>
              <a:ext uri="{FF2B5EF4-FFF2-40B4-BE49-F238E27FC236}">
                <a16:creationId xmlns:a16="http://schemas.microsoft.com/office/drawing/2014/main" id="{95D42A35-E58C-F8E9-A59E-36D1C21F6705}"/>
              </a:ext>
            </a:extLst>
          </p:cNvPr>
          <p:cNvGraphicFramePr>
            <a:graphicFrameLocks noGrp="1"/>
          </p:cNvGraphicFramePr>
          <p:nvPr>
            <p:extLst>
              <p:ext uri="{D42A27DB-BD31-4B8C-83A1-F6EECF244321}">
                <p14:modId xmlns:p14="http://schemas.microsoft.com/office/powerpoint/2010/main" val="1495435526"/>
              </p:ext>
            </p:extLst>
          </p:nvPr>
        </p:nvGraphicFramePr>
        <p:xfrm>
          <a:off x="779495" y="993448"/>
          <a:ext cx="9904055" cy="4922142"/>
        </p:xfrm>
        <a:graphic>
          <a:graphicData uri="http://schemas.openxmlformats.org/drawingml/2006/table">
            <a:tbl>
              <a:tblPr>
                <a:tableStyleId>{5C22544A-7EE6-4342-B048-85BDC9FD1C3A}</a:tableStyleId>
              </a:tblPr>
              <a:tblGrid>
                <a:gridCol w="833445">
                  <a:extLst>
                    <a:ext uri="{9D8B030D-6E8A-4147-A177-3AD203B41FA5}">
                      <a16:colId xmlns:a16="http://schemas.microsoft.com/office/drawing/2014/main" val="3176978209"/>
                    </a:ext>
                  </a:extLst>
                </a:gridCol>
                <a:gridCol w="4936560">
                  <a:extLst>
                    <a:ext uri="{9D8B030D-6E8A-4147-A177-3AD203B41FA5}">
                      <a16:colId xmlns:a16="http://schemas.microsoft.com/office/drawing/2014/main" val="611303570"/>
                    </a:ext>
                  </a:extLst>
                </a:gridCol>
                <a:gridCol w="777876">
                  <a:extLst>
                    <a:ext uri="{9D8B030D-6E8A-4147-A177-3AD203B41FA5}">
                      <a16:colId xmlns:a16="http://schemas.microsoft.com/office/drawing/2014/main" val="595881626"/>
                    </a:ext>
                  </a:extLst>
                </a:gridCol>
                <a:gridCol w="2059220">
                  <a:extLst>
                    <a:ext uri="{9D8B030D-6E8A-4147-A177-3AD203B41FA5}">
                      <a16:colId xmlns:a16="http://schemas.microsoft.com/office/drawing/2014/main" val="4197164247"/>
                    </a:ext>
                  </a:extLst>
                </a:gridCol>
                <a:gridCol w="1296954">
                  <a:extLst>
                    <a:ext uri="{9D8B030D-6E8A-4147-A177-3AD203B41FA5}">
                      <a16:colId xmlns:a16="http://schemas.microsoft.com/office/drawing/2014/main" val="3088707787"/>
                    </a:ext>
                  </a:extLst>
                </a:gridCol>
              </a:tblGrid>
              <a:tr h="393413">
                <a:tc>
                  <a:txBody>
                    <a:bodyPr/>
                    <a:lstStyle/>
                    <a:p>
                      <a:pPr algn="ctr" fontAlgn="ctr"/>
                      <a:r>
                        <a:rPr lang="de-DE" sz="1400" u="none" strike="noStrike">
                          <a:effectLst/>
                        </a:rPr>
                        <a:t>WP</a:t>
                      </a:r>
                      <a:endParaRPr lang="de-DE" sz="1400" b="1" i="0" u="none" strike="noStrike">
                        <a:solidFill>
                          <a:srgbClr val="FFFFFF"/>
                        </a:solidFill>
                        <a:effectLst/>
                        <a:latin typeface="Calibri" panose="020F0502020204030204" pitchFamily="34" charset="0"/>
                      </a:endParaRPr>
                    </a:p>
                  </a:txBody>
                  <a:tcPr marL="3592" marR="3592" marT="3592" marB="0" anchor="ctr"/>
                </a:tc>
                <a:tc>
                  <a:txBody>
                    <a:bodyPr/>
                    <a:lstStyle/>
                    <a:p>
                      <a:pPr algn="l" fontAlgn="ctr"/>
                      <a:r>
                        <a:rPr lang="en-GB" sz="1400" u="none" strike="noStrike" noProof="0" dirty="0">
                          <a:effectLst/>
                        </a:rPr>
                        <a:t>PCR proposal description</a:t>
                      </a:r>
                      <a:endParaRPr lang="en-GB" sz="1400" b="1" i="0" u="none" strike="noStrike" noProof="0" dirty="0">
                        <a:solidFill>
                          <a:srgbClr val="FFFFFF"/>
                        </a:solidFill>
                        <a:effectLst/>
                        <a:latin typeface="Calibri" panose="020F0502020204030204" pitchFamily="34" charset="0"/>
                      </a:endParaRPr>
                    </a:p>
                  </a:txBody>
                  <a:tcPr marL="3592" marR="3592" marT="3592" marB="0" anchor="ctr"/>
                </a:tc>
                <a:tc>
                  <a:txBody>
                    <a:bodyPr/>
                    <a:lstStyle/>
                    <a:p>
                      <a:pPr algn="ctr" fontAlgn="ctr"/>
                      <a:r>
                        <a:rPr lang="de-DE" sz="1400" u="none" strike="noStrike" dirty="0">
                          <a:effectLst/>
                        </a:rPr>
                        <a:t>2025 </a:t>
                      </a:r>
                      <a:br>
                        <a:rPr lang="de-DE" sz="1400" u="none" strike="noStrike" dirty="0">
                          <a:effectLst/>
                        </a:rPr>
                      </a:br>
                      <a:r>
                        <a:rPr lang="de-DE" sz="1400" u="none" strike="noStrike" dirty="0">
                          <a:effectLst/>
                        </a:rPr>
                        <a:t>[k€ CC]</a:t>
                      </a:r>
                      <a:endParaRPr lang="de-DE" sz="1400" b="1" i="0" u="none" strike="noStrike" dirty="0">
                        <a:solidFill>
                          <a:srgbClr val="FFFFFF"/>
                        </a:solidFill>
                        <a:effectLst/>
                        <a:latin typeface="Calibri" panose="020F0502020204030204" pitchFamily="34" charset="0"/>
                      </a:endParaRPr>
                    </a:p>
                  </a:txBody>
                  <a:tcPr marL="3592" marR="3592" marT="3592" marB="0" anchor="ctr"/>
                </a:tc>
                <a:tc>
                  <a:txBody>
                    <a:bodyPr/>
                    <a:lstStyle/>
                    <a:p>
                      <a:pPr algn="ctr" fontAlgn="ctr"/>
                      <a:r>
                        <a:rPr lang="de-DE" sz="1400" u="none" strike="noStrike">
                          <a:effectLst/>
                        </a:rPr>
                        <a:t>means of expenditure</a:t>
                      </a:r>
                      <a:endParaRPr lang="de-DE" sz="1400" b="1" i="0" u="none" strike="noStrike">
                        <a:solidFill>
                          <a:srgbClr val="FFFFFF"/>
                        </a:solidFill>
                        <a:effectLst/>
                        <a:latin typeface="Calibri" panose="020F0502020204030204" pitchFamily="34" charset="0"/>
                      </a:endParaRPr>
                    </a:p>
                  </a:txBody>
                  <a:tcPr marL="3592" marR="3592" marT="3592" marB="0" anchor="ctr"/>
                </a:tc>
                <a:tc>
                  <a:txBody>
                    <a:bodyPr/>
                    <a:lstStyle/>
                    <a:p>
                      <a:pPr algn="l" fontAlgn="ctr"/>
                      <a:r>
                        <a:rPr lang="de-DE" sz="1400" u="none" strike="noStrike" dirty="0">
                          <a:effectLst/>
                        </a:rPr>
                        <a:t>Implement</a:t>
                      </a:r>
                    </a:p>
                    <a:p>
                      <a:pPr algn="l" fontAlgn="ctr"/>
                      <a:r>
                        <a:rPr lang="de-DE" sz="1400" b="0" i="0" u="none" strike="noStrike" dirty="0">
                          <a:solidFill>
                            <a:schemeClr val="tx1"/>
                          </a:solidFill>
                          <a:effectLst/>
                          <a:latin typeface="Calibri" panose="020F0502020204030204" pitchFamily="34" charset="0"/>
                        </a:rPr>
                        <a:t>2025</a:t>
                      </a:r>
                    </a:p>
                  </a:txBody>
                  <a:tcPr marL="3592" marR="3592" marT="3592" marB="0" anchor="ctr"/>
                </a:tc>
                <a:extLst>
                  <a:ext uri="{0D108BD9-81ED-4DB2-BD59-A6C34878D82A}">
                    <a16:rowId xmlns:a16="http://schemas.microsoft.com/office/drawing/2014/main" val="3431409384"/>
                  </a:ext>
                </a:extLst>
              </a:tr>
              <a:tr h="783542">
                <a:tc>
                  <a:txBody>
                    <a:bodyPr/>
                    <a:lstStyle/>
                    <a:p>
                      <a:pPr algn="ctr" fontAlgn="t"/>
                      <a:r>
                        <a:rPr lang="de-DE" sz="1400" u="none" strike="noStrike">
                          <a:effectLst/>
                        </a:rPr>
                        <a:t>PWIE1</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rtl="0" fontAlgn="t"/>
                      <a:r>
                        <a:rPr lang="en-GB" sz="1400" u="none" strike="noStrike" noProof="0" dirty="0">
                          <a:effectLst/>
                        </a:rPr>
                        <a:t>Support in the analysis of the impact of boronization on the new ITER re- baseline (O getter, fuel retention and removal, lifetime, properties) and associated A&amp;M data calculations / modelling (SP B, SP C, SP D,  SP X, SP F)</a:t>
                      </a:r>
                      <a:endParaRPr lang="en-GB" sz="1400" b="0" i="0" u="none" strike="noStrike" noProof="0" dirty="0">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dirty="0">
                          <a:effectLst/>
                        </a:rPr>
                        <a:t>100</a:t>
                      </a:r>
                      <a:endParaRPr lang="de-DE" sz="1400" b="0" i="0" u="none" strike="noStrike" dirty="0">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dirty="0">
                          <a:solidFill>
                            <a:schemeClr val="tx1"/>
                          </a:solidFill>
                          <a:effectLst/>
                        </a:rPr>
                        <a:t>PM </a:t>
                      </a:r>
                      <a:br>
                        <a:rPr lang="en-US" sz="1400" u="none" strike="noStrike" dirty="0">
                          <a:solidFill>
                            <a:schemeClr val="tx1"/>
                          </a:solidFill>
                          <a:effectLst/>
                        </a:rPr>
                      </a:br>
                      <a:r>
                        <a:rPr lang="en-US" sz="1400" u="none" strike="noStrike" dirty="0">
                          <a:solidFill>
                            <a:schemeClr val="tx1"/>
                          </a:solidFill>
                          <a:effectLst/>
                        </a:rPr>
                        <a:t>Mission </a:t>
                      </a:r>
                    </a:p>
                    <a:p>
                      <a:pPr algn="ctr" fontAlgn="t"/>
                      <a:r>
                        <a:rPr lang="en-US" sz="1400" b="0" i="0" u="none" strike="noStrike" dirty="0">
                          <a:solidFill>
                            <a:schemeClr val="tx1"/>
                          </a:solidFill>
                          <a:effectLst/>
                          <a:latin typeface="Calibri" panose="020F0502020204030204" pitchFamily="34" charset="0"/>
                        </a:rPr>
                        <a:t>Facilities</a:t>
                      </a:r>
                    </a:p>
                  </a:txBody>
                  <a:tcPr marL="3592" marR="3592" marT="3592" marB="0"/>
                </a:tc>
                <a:tc>
                  <a:txBody>
                    <a:bodyPr/>
                    <a:lstStyle/>
                    <a:p>
                      <a:pPr algn="l" fontAlgn="t"/>
                      <a:r>
                        <a:rPr lang="en-US" sz="1400" b="1" i="0" u="none" strike="noStrike" dirty="0">
                          <a:solidFill>
                            <a:srgbClr val="00B050"/>
                          </a:solidFill>
                          <a:effectLst/>
                          <a:latin typeface="Calibri" panose="020F0502020204030204" pitchFamily="34" charset="0"/>
                        </a:rPr>
                        <a:t>Done</a:t>
                      </a:r>
                    </a:p>
                  </a:txBody>
                  <a:tcPr marL="3592" marR="3592" marT="3592" marB="0"/>
                </a:tc>
                <a:extLst>
                  <a:ext uri="{0D108BD9-81ED-4DB2-BD59-A6C34878D82A}">
                    <a16:rowId xmlns:a16="http://schemas.microsoft.com/office/drawing/2014/main" val="2103068278"/>
                  </a:ext>
                </a:extLst>
              </a:tr>
              <a:tr h="588478">
                <a:tc>
                  <a:txBody>
                    <a:bodyPr/>
                    <a:lstStyle/>
                    <a:p>
                      <a:pPr algn="ctr" fontAlgn="t"/>
                      <a:r>
                        <a:rPr lang="de-DE" sz="1400" u="none" strike="noStrike" dirty="0">
                          <a:solidFill>
                            <a:schemeClr val="tx1"/>
                          </a:solidFill>
                          <a:effectLst/>
                        </a:rPr>
                        <a:t>PWIE2</a:t>
                      </a:r>
                      <a:endParaRPr lang="de-DE" sz="1400" b="0" i="0" u="none" strike="noStrike" dirty="0">
                        <a:solidFill>
                          <a:schemeClr val="tx1"/>
                        </a:solidFill>
                        <a:effectLst/>
                        <a:latin typeface="Calibri" panose="020F0502020204030204" pitchFamily="34" charset="0"/>
                      </a:endParaRPr>
                    </a:p>
                  </a:txBody>
                  <a:tcPr marL="3592" marR="3592" marT="3592" marB="0"/>
                </a:tc>
                <a:tc>
                  <a:txBody>
                    <a:bodyPr/>
                    <a:lstStyle/>
                    <a:p>
                      <a:pPr algn="l" rtl="0" fontAlgn="t"/>
                      <a:r>
                        <a:rPr lang="en-GB" sz="1400" u="none" strike="noStrike" noProof="0" dirty="0">
                          <a:solidFill>
                            <a:schemeClr val="tx1"/>
                          </a:solidFill>
                          <a:effectLst/>
                        </a:rPr>
                        <a:t>Analysis of JET tiles including some extracted post DT tiles (2025) and </a:t>
                      </a:r>
                      <a:r>
                        <a:rPr lang="en-GB" sz="1400" u="none" strike="noStrike" noProof="0" dirty="0">
                          <a:solidFill>
                            <a:srgbClr val="FF0000"/>
                          </a:solidFill>
                          <a:effectLst/>
                        </a:rPr>
                        <a:t>JET RH LIBS analysis completion [Note containers manufacture Croft  identified – licensing</a:t>
                      </a:r>
                      <a:r>
                        <a:rPr lang="en-GB" sz="1400" u="none" strike="noStrike" noProof="0" dirty="0">
                          <a:solidFill>
                            <a:schemeClr val="tx1"/>
                          </a:solidFill>
                          <a:effectLst/>
                        </a:rPr>
                        <a:t>]</a:t>
                      </a:r>
                      <a:endParaRPr lang="en-GB" sz="1400" b="0" i="0" u="none" strike="noStrike" noProof="0" dirty="0">
                        <a:solidFill>
                          <a:schemeClr val="tx1"/>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200</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dirty="0">
                          <a:solidFill>
                            <a:schemeClr val="tx1"/>
                          </a:solidFill>
                          <a:effectLst/>
                        </a:rPr>
                        <a:t>PM</a:t>
                      </a:r>
                    </a:p>
                    <a:p>
                      <a:pPr algn="ctr" fontAlgn="t"/>
                      <a:r>
                        <a:rPr lang="de-DE" sz="1400" b="0" i="0" u="none" strike="noStrike" dirty="0">
                          <a:solidFill>
                            <a:schemeClr val="tx1"/>
                          </a:solidFill>
                          <a:effectLst/>
                          <a:latin typeface="Calibri" panose="020F0502020204030204" pitchFamily="34" charset="0"/>
                        </a:rPr>
                        <a:t>Mission</a:t>
                      </a:r>
                    </a:p>
                    <a:p>
                      <a:pPr algn="ctr" fontAlgn="t"/>
                      <a:r>
                        <a:rPr lang="de-DE" sz="1400" b="0" i="0" u="none" strike="noStrike" dirty="0" err="1">
                          <a:solidFill>
                            <a:schemeClr val="tx1"/>
                          </a:solidFill>
                          <a:effectLst/>
                          <a:latin typeface="Calibri" panose="020F0502020204030204" pitchFamily="34" charset="0"/>
                        </a:rPr>
                        <a:t>Facilities</a:t>
                      </a:r>
                      <a:endParaRPr lang="de-DE" sz="1400" b="0" i="0" u="none" strike="noStrike" dirty="0">
                        <a:solidFill>
                          <a:schemeClr val="tx1"/>
                        </a:solidFill>
                        <a:effectLst/>
                        <a:latin typeface="Calibri" panose="020F0502020204030204" pitchFamily="34" charset="0"/>
                      </a:endParaRPr>
                    </a:p>
                  </a:txBody>
                  <a:tcPr marL="3592" marR="3592" marT="3592" marB="0"/>
                </a:tc>
                <a:tc>
                  <a:txBody>
                    <a:bodyPr/>
                    <a:lstStyle/>
                    <a:p>
                      <a:pPr algn="l" fontAlgn="t"/>
                      <a:r>
                        <a:rPr lang="de-DE" sz="1400" b="1" u="none" strike="noStrike" dirty="0">
                          <a:solidFill>
                            <a:srgbClr val="00B050"/>
                          </a:solidFill>
                          <a:effectLst/>
                        </a:rPr>
                        <a:t>Ok, but </a:t>
                      </a:r>
                      <a:r>
                        <a:rPr lang="de-DE" sz="1400" b="1" u="none" strike="noStrike" dirty="0" err="1">
                          <a:solidFill>
                            <a:srgbClr val="00B050"/>
                          </a:solidFill>
                          <a:effectLst/>
                        </a:rPr>
                        <a:t>more</a:t>
                      </a:r>
                      <a:r>
                        <a:rPr lang="de-DE" sz="1400" b="1" u="none" strike="noStrike" dirty="0">
                          <a:solidFill>
                            <a:srgbClr val="00B050"/>
                          </a:solidFill>
                          <a:effectLst/>
                        </a:rPr>
                        <a:t> </a:t>
                      </a:r>
                      <a:r>
                        <a:rPr lang="de-DE" sz="1400" b="1" u="none" strike="noStrike" dirty="0" err="1">
                          <a:solidFill>
                            <a:srgbClr val="00B050"/>
                          </a:solidFill>
                          <a:effectLst/>
                        </a:rPr>
                        <a:t>budget</a:t>
                      </a:r>
                      <a:r>
                        <a:rPr lang="de-DE" sz="1400" b="1" u="none" strike="noStrike" dirty="0">
                          <a:solidFill>
                            <a:srgbClr val="00B050"/>
                          </a:solidFill>
                          <a:effectLst/>
                        </a:rPr>
                        <a:t> </a:t>
                      </a:r>
                      <a:r>
                        <a:rPr lang="de-DE" sz="1400" b="1" u="none" strike="noStrike" dirty="0" err="1">
                          <a:solidFill>
                            <a:srgbClr val="00B050"/>
                          </a:solidFill>
                          <a:effectLst/>
                        </a:rPr>
                        <a:t>needed</a:t>
                      </a:r>
                      <a:r>
                        <a:rPr lang="de-DE" sz="1400" b="1" u="none" strike="noStrike" dirty="0">
                          <a:solidFill>
                            <a:srgbClr val="00B050"/>
                          </a:solidFill>
                          <a:effectLst/>
                        </a:rPr>
                        <a:t> </a:t>
                      </a:r>
                      <a:r>
                        <a:rPr lang="de-DE" sz="1400" b="1" u="none" strike="noStrike" dirty="0" err="1">
                          <a:solidFill>
                            <a:srgbClr val="00B050"/>
                          </a:solidFill>
                          <a:effectLst/>
                        </a:rPr>
                        <a:t>for</a:t>
                      </a:r>
                      <a:r>
                        <a:rPr lang="de-DE" sz="1400" b="1" u="none" strike="noStrike" dirty="0">
                          <a:solidFill>
                            <a:srgbClr val="00B050"/>
                          </a:solidFill>
                          <a:effectLst/>
                        </a:rPr>
                        <a:t> </a:t>
                      </a:r>
                      <a:r>
                        <a:rPr lang="de-DE" sz="1400" b="1" u="none" strike="noStrike" dirty="0" err="1">
                          <a:solidFill>
                            <a:srgbClr val="00B050"/>
                          </a:solidFill>
                          <a:effectLst/>
                        </a:rPr>
                        <a:t>completion</a:t>
                      </a:r>
                      <a:r>
                        <a:rPr lang="de-DE" sz="1400" b="1" u="none" strike="noStrike" dirty="0">
                          <a:solidFill>
                            <a:srgbClr val="00B050"/>
                          </a:solidFill>
                          <a:effectLst/>
                        </a:rPr>
                        <a:t> </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3553971065"/>
                  </a:ext>
                </a:extLst>
              </a:tr>
              <a:tr h="588478">
                <a:tc>
                  <a:txBody>
                    <a:bodyPr/>
                    <a:lstStyle/>
                    <a:p>
                      <a:pPr algn="ctr" fontAlgn="t"/>
                      <a:r>
                        <a:rPr lang="de-DE" sz="1400" u="none" strike="noStrike">
                          <a:effectLst/>
                        </a:rPr>
                        <a:t>PWIE3</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rtl="0" fontAlgn="t"/>
                      <a:r>
                        <a:rPr lang="en-GB" sz="1400" u="none" strike="noStrike" noProof="0" dirty="0">
                          <a:effectLst/>
                        </a:rPr>
                        <a:t>SPA: Experiments and modelling of W recrystallisation and impact on  power handling and retention.</a:t>
                      </a:r>
                      <a:br>
                        <a:rPr lang="en-GB" sz="1400" u="none" strike="noStrike" noProof="0" dirty="0">
                          <a:effectLst/>
                        </a:rPr>
                      </a:br>
                      <a:r>
                        <a:rPr lang="en-GB" sz="1400" u="none" strike="noStrike" noProof="0" dirty="0">
                          <a:effectLst/>
                        </a:rPr>
                        <a:t>Support for W samples and OG&amp;S (different SPs)</a:t>
                      </a:r>
                      <a:endParaRPr lang="en-GB" sz="1400" b="0" i="0" u="none" strike="noStrike" noProof="0" dirty="0">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50</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dirty="0">
                          <a:solidFill>
                            <a:schemeClr val="tx1"/>
                          </a:solidFill>
                          <a:effectLst/>
                        </a:rPr>
                        <a:t>PM</a:t>
                      </a:r>
                    </a:p>
                    <a:p>
                      <a:pPr algn="ctr" fontAlgn="t"/>
                      <a:r>
                        <a:rPr lang="de-DE" sz="1400" b="0" i="0" u="none" strike="noStrike" dirty="0">
                          <a:solidFill>
                            <a:schemeClr val="tx1"/>
                          </a:solidFill>
                          <a:effectLst/>
                          <a:latin typeface="Calibri" panose="020F0502020204030204" pitchFamily="34" charset="0"/>
                        </a:rPr>
                        <a:t>Hardware</a:t>
                      </a:r>
                    </a:p>
                  </a:txBody>
                  <a:tcPr marL="3592" marR="3592" marT="3592" marB="0"/>
                </a:tc>
                <a:tc>
                  <a:txBody>
                    <a:bodyPr/>
                    <a:lstStyle/>
                    <a:p>
                      <a:pPr algn="l" fontAlgn="t"/>
                      <a:r>
                        <a:rPr lang="de-DE" sz="1400" b="1" i="0" u="none" strike="noStrike" dirty="0" err="1">
                          <a:solidFill>
                            <a:srgbClr val="00B050"/>
                          </a:solidFill>
                          <a:effectLst/>
                          <a:latin typeface="Calibri" panose="020F0502020204030204" pitchFamily="34" charset="0"/>
                        </a:rPr>
                        <a:t>Done</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1341342522"/>
                  </a:ext>
                </a:extLst>
              </a:tr>
              <a:tr h="481350">
                <a:tc>
                  <a:txBody>
                    <a:bodyPr/>
                    <a:lstStyle/>
                    <a:p>
                      <a:pPr algn="ctr" fontAlgn="t"/>
                      <a:r>
                        <a:rPr lang="de-DE" sz="1400" u="none" strike="noStrike">
                          <a:effectLst/>
                        </a:rPr>
                        <a:t>PWIE4</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rtl="0" fontAlgn="t"/>
                      <a:r>
                        <a:rPr lang="en-GB" sz="1400" u="none" strike="noStrike" noProof="0" dirty="0">
                          <a:effectLst/>
                        </a:rPr>
                        <a:t>SPB: dust studies for DEMO with W (and B dust) </a:t>
                      </a:r>
                      <a:endParaRPr lang="en-GB" sz="1400" b="0" i="0" u="none" strike="noStrike" noProof="0" dirty="0">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75</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dirty="0">
                          <a:solidFill>
                            <a:schemeClr val="tx1"/>
                          </a:solidFill>
                          <a:effectLst/>
                        </a:rPr>
                        <a:t>PM</a:t>
                      </a:r>
                    </a:p>
                    <a:p>
                      <a:pPr algn="ctr" fontAlgn="t"/>
                      <a:r>
                        <a:rPr lang="en-US" sz="1400" b="0" i="0" u="none" strike="noStrike" dirty="0">
                          <a:solidFill>
                            <a:schemeClr val="tx1"/>
                          </a:solidFill>
                          <a:effectLst/>
                          <a:latin typeface="Calibri" panose="020F0502020204030204" pitchFamily="34" charset="0"/>
                        </a:rPr>
                        <a:t>Facility</a:t>
                      </a:r>
                    </a:p>
                  </a:txBody>
                  <a:tcPr marL="3592" marR="3592" marT="3592" marB="0"/>
                </a:tc>
                <a:tc>
                  <a:txBody>
                    <a:bodyPr/>
                    <a:lstStyle/>
                    <a:p>
                      <a:pPr algn="l" fontAlgn="t"/>
                      <a:r>
                        <a:rPr lang="de-DE" sz="1400" b="1" i="0" u="none" strike="noStrike" dirty="0" err="1">
                          <a:solidFill>
                            <a:srgbClr val="00B050"/>
                          </a:solidFill>
                          <a:effectLst/>
                          <a:latin typeface="Calibri" panose="020F0502020204030204" pitchFamily="34" charset="0"/>
                        </a:rPr>
                        <a:t>Done</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1228547505"/>
                  </a:ext>
                </a:extLst>
              </a:tr>
              <a:tr h="427690">
                <a:tc>
                  <a:txBody>
                    <a:bodyPr/>
                    <a:lstStyle/>
                    <a:p>
                      <a:pPr algn="ctr" fontAlgn="t"/>
                      <a:r>
                        <a:rPr lang="de-DE" sz="1400" u="none" strike="noStrike">
                          <a:effectLst/>
                        </a:rPr>
                        <a:t>PWIE5</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rtl="0" fontAlgn="t"/>
                      <a:r>
                        <a:rPr lang="en-GB" sz="1400" u="none" strike="noStrike" noProof="0" dirty="0">
                          <a:effectLst/>
                        </a:rPr>
                        <a:t>Characterization of ITER/DEMO Mo mirrors exposed to B flux</a:t>
                      </a:r>
                      <a:endParaRPr lang="en-GB" sz="1400" b="0" i="0" u="none" strike="noStrike" noProof="0" dirty="0">
                        <a:solidFill>
                          <a:srgbClr val="FF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77</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dirty="0">
                          <a:solidFill>
                            <a:schemeClr val="tx1"/>
                          </a:solidFill>
                          <a:effectLst/>
                        </a:rPr>
                        <a:t>PM, Hardware</a:t>
                      </a:r>
                    </a:p>
                    <a:p>
                      <a:pPr algn="ctr" fontAlgn="t"/>
                      <a:r>
                        <a:rPr lang="en-US" sz="1400" b="0" i="0" u="none" strike="noStrike" dirty="0">
                          <a:solidFill>
                            <a:schemeClr val="tx1"/>
                          </a:solidFill>
                          <a:effectLst/>
                          <a:latin typeface="Calibri" panose="020F0502020204030204" pitchFamily="34" charset="0"/>
                        </a:rPr>
                        <a:t>Mission, Facility</a:t>
                      </a:r>
                    </a:p>
                  </a:txBody>
                  <a:tcPr marL="3592" marR="3592" marT="3592" marB="0"/>
                </a:tc>
                <a:tc>
                  <a:txBody>
                    <a:bodyPr/>
                    <a:lstStyle/>
                    <a:p>
                      <a:pPr algn="l" fontAlgn="t"/>
                      <a:r>
                        <a:rPr lang="de-DE" sz="1400" b="1" i="0" u="none" strike="noStrike" dirty="0" err="1">
                          <a:solidFill>
                            <a:srgbClr val="00B050"/>
                          </a:solidFill>
                          <a:effectLst/>
                          <a:latin typeface="Calibri" panose="020F0502020204030204" pitchFamily="34" charset="0"/>
                        </a:rPr>
                        <a:t>Done</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2368188285"/>
                  </a:ext>
                </a:extLst>
              </a:tr>
              <a:tr h="527862">
                <a:tc>
                  <a:txBody>
                    <a:bodyPr/>
                    <a:lstStyle/>
                    <a:p>
                      <a:pPr algn="ctr" fontAlgn="t"/>
                      <a:r>
                        <a:rPr lang="de-DE" sz="1400" u="none" strike="noStrike">
                          <a:effectLst/>
                        </a:rPr>
                        <a:t>PWIE6</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fontAlgn="t"/>
                      <a:r>
                        <a:rPr lang="en-GB" sz="1400" u="none" strike="noStrike" noProof="0" dirty="0">
                          <a:effectLst/>
                        </a:rPr>
                        <a:t>SPC: increase resources for permeation / retention studies with real T  (T-lab in USPPL) including facility costs</a:t>
                      </a:r>
                      <a:endParaRPr lang="en-GB" sz="1400" b="0" i="0" u="none" strike="noStrike" noProof="0" dirty="0">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70</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dirty="0">
                          <a:solidFill>
                            <a:schemeClr val="tx1"/>
                          </a:solidFill>
                          <a:effectLst/>
                        </a:rPr>
                        <a:t>PM</a:t>
                      </a:r>
                      <a:endParaRPr lang="de-DE" sz="1400" b="0" i="0" u="none" strike="noStrike" dirty="0">
                        <a:solidFill>
                          <a:schemeClr val="tx1"/>
                        </a:solidFill>
                        <a:effectLst/>
                        <a:latin typeface="Calibri" panose="020F0502020204030204" pitchFamily="34" charset="0"/>
                      </a:endParaRPr>
                    </a:p>
                  </a:txBody>
                  <a:tcPr marL="3592" marR="3592" marT="3592" marB="0"/>
                </a:tc>
                <a:tc>
                  <a:txBody>
                    <a:bodyPr/>
                    <a:lstStyle/>
                    <a:p>
                      <a:pPr algn="l" fontAlgn="t"/>
                      <a:r>
                        <a:rPr lang="de-DE" sz="1400" b="1" i="0" u="none" strike="noStrike" dirty="0" err="1">
                          <a:solidFill>
                            <a:srgbClr val="00B050"/>
                          </a:solidFill>
                          <a:effectLst/>
                          <a:latin typeface="Calibri" panose="020F0502020204030204" pitchFamily="34" charset="0"/>
                        </a:rPr>
                        <a:t>Done</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1474695890"/>
                  </a:ext>
                </a:extLst>
              </a:tr>
              <a:tr h="907930">
                <a:tc>
                  <a:txBody>
                    <a:bodyPr/>
                    <a:lstStyle/>
                    <a:p>
                      <a:pPr algn="ctr" fontAlgn="t"/>
                      <a:r>
                        <a:rPr lang="de-DE" sz="1400" u="none" strike="noStrike" dirty="0">
                          <a:effectLst/>
                        </a:rPr>
                        <a:t>PWIE7</a:t>
                      </a:r>
                      <a:endParaRPr lang="de-DE" sz="1400" b="0" i="0" u="none" strike="noStrike" dirty="0">
                        <a:solidFill>
                          <a:srgbClr val="000000"/>
                        </a:solidFill>
                        <a:effectLst/>
                        <a:latin typeface="Calibri" panose="020F0502020204030204" pitchFamily="34" charset="0"/>
                      </a:endParaRPr>
                    </a:p>
                  </a:txBody>
                  <a:tcPr marL="3592" marR="3592" marT="3592" marB="0"/>
                </a:tc>
                <a:tc>
                  <a:txBody>
                    <a:bodyPr/>
                    <a:lstStyle/>
                    <a:p>
                      <a:pPr algn="l" fontAlgn="t"/>
                      <a:r>
                        <a:rPr lang="en-GB" sz="1400" u="none" strike="noStrike" noProof="0" dirty="0">
                          <a:effectLst/>
                        </a:rPr>
                        <a:t>Support to COMPASS-U PFCs selection, qualification and W source estimation.</a:t>
                      </a:r>
                      <a:endParaRPr lang="en-GB" sz="1400" b="0" i="0" u="none" strike="noStrike" noProof="0" dirty="0">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dirty="0">
                          <a:effectLst/>
                        </a:rPr>
                        <a:t>200</a:t>
                      </a:r>
                      <a:endParaRPr lang="de-DE" sz="1400" b="0" i="0" u="none" strike="noStrike" dirty="0">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dirty="0">
                          <a:solidFill>
                            <a:schemeClr val="tx1"/>
                          </a:solidFill>
                          <a:effectLst/>
                        </a:rPr>
                        <a:t>PM, Hardware</a:t>
                      </a:r>
                    </a:p>
                    <a:p>
                      <a:pPr algn="ctr" fontAlgn="t"/>
                      <a:r>
                        <a:rPr lang="en-US" sz="1400" b="0" i="0" u="none" strike="noStrike" dirty="0">
                          <a:solidFill>
                            <a:schemeClr val="tx1"/>
                          </a:solidFill>
                          <a:effectLst/>
                          <a:latin typeface="Calibri" panose="020F0502020204030204" pitchFamily="34" charset="0"/>
                        </a:rPr>
                        <a:t>Mission, Facility</a:t>
                      </a:r>
                    </a:p>
                  </a:txBody>
                  <a:tcPr marL="3592" marR="3592" marT="3592" marB="0"/>
                </a:tc>
                <a:tc>
                  <a:txBody>
                    <a:bodyPr/>
                    <a:lstStyle/>
                    <a:p>
                      <a:pPr algn="l" fontAlgn="t"/>
                      <a:r>
                        <a:rPr lang="de-DE" sz="1400" b="1" i="0" u="none" strike="noStrike" dirty="0" err="1">
                          <a:solidFill>
                            <a:srgbClr val="00B050"/>
                          </a:solidFill>
                          <a:effectLst/>
                          <a:latin typeface="Calibri" panose="020F0502020204030204" pitchFamily="34" charset="0"/>
                        </a:rPr>
                        <a:t>Done</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790539899"/>
                  </a:ext>
                </a:extLst>
              </a:tr>
            </a:tbl>
          </a:graphicData>
        </a:graphic>
      </p:graphicFrame>
      <p:sp>
        <p:nvSpPr>
          <p:cNvPr id="10" name="Textfeld 9">
            <a:extLst>
              <a:ext uri="{FF2B5EF4-FFF2-40B4-BE49-F238E27FC236}">
                <a16:creationId xmlns:a16="http://schemas.microsoft.com/office/drawing/2014/main" id="{CA74810A-4959-E2DB-3720-26ECEE5440D7}"/>
              </a:ext>
            </a:extLst>
          </p:cNvPr>
          <p:cNvSpPr txBox="1"/>
          <p:nvPr/>
        </p:nvSpPr>
        <p:spPr>
          <a:xfrm>
            <a:off x="2172152" y="6019800"/>
            <a:ext cx="5560946" cy="307777"/>
          </a:xfrm>
          <a:prstGeom prst="rect">
            <a:avLst/>
          </a:prstGeom>
          <a:noFill/>
        </p:spPr>
        <p:txBody>
          <a:bodyPr wrap="none" rtlCol="0">
            <a:spAutoFit/>
          </a:bodyPr>
          <a:lstStyle/>
          <a:p>
            <a:pPr algn="l"/>
            <a:r>
              <a:rPr lang="de-DE" sz="1400" b="1" dirty="0"/>
              <a:t>1 </a:t>
            </a:r>
            <a:r>
              <a:rPr lang="de-DE" sz="1400" b="1" dirty="0" err="1"/>
              <a:t>ppy</a:t>
            </a:r>
            <a:r>
              <a:rPr lang="de-DE" sz="1400" b="1" dirty="0"/>
              <a:t> </a:t>
            </a:r>
            <a:r>
              <a:rPr lang="de-DE" sz="1400" b="1" dirty="0" err="1"/>
              <a:t>transferred</a:t>
            </a:r>
            <a:r>
              <a:rPr lang="de-DE" sz="1400" b="1" dirty="0"/>
              <a:t> </a:t>
            </a:r>
            <a:r>
              <a:rPr lang="de-DE" sz="1400" b="1" dirty="0" err="1"/>
              <a:t>from</a:t>
            </a:r>
            <a:r>
              <a:rPr lang="de-DE" sz="1400" b="1" dirty="0"/>
              <a:t> JT-60SA to PWIE to support </a:t>
            </a:r>
            <a:r>
              <a:rPr lang="de-DE" sz="1400" b="1" dirty="0" err="1"/>
              <a:t>divertor</a:t>
            </a:r>
            <a:r>
              <a:rPr lang="de-DE" sz="1400" b="1" dirty="0"/>
              <a:t> </a:t>
            </a:r>
            <a:r>
              <a:rPr lang="de-DE" sz="1400" b="1" dirty="0" err="1"/>
              <a:t>optimization</a:t>
            </a:r>
            <a:endParaRPr lang="de-DE" sz="1400" b="1" dirty="0"/>
          </a:p>
        </p:txBody>
      </p:sp>
      <p:sp>
        <p:nvSpPr>
          <p:cNvPr id="11" name="Fußzeilenplatzhalter 4">
            <a:extLst>
              <a:ext uri="{FF2B5EF4-FFF2-40B4-BE49-F238E27FC236}">
                <a16:creationId xmlns:a16="http://schemas.microsoft.com/office/drawing/2014/main" id="{1E2D5321-A2E7-BAED-5667-58E8E1AE10C2}"/>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1164057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51AC2-6383-BE79-39FE-0276BDA57780}"/>
              </a:ext>
            </a:extLst>
          </p:cNvPr>
          <p:cNvSpPr>
            <a:spLocks noGrp="1"/>
          </p:cNvSpPr>
          <p:nvPr>
            <p:ph type="title"/>
          </p:nvPr>
        </p:nvSpPr>
        <p:spPr>
          <a:xfrm>
            <a:off x="983431" y="192515"/>
            <a:ext cx="10545959" cy="457200"/>
          </a:xfrm>
        </p:spPr>
        <p:txBody>
          <a:bodyPr/>
          <a:lstStyle/>
          <a:p>
            <a:r>
              <a:rPr lang="de-DE" dirty="0"/>
              <a:t>MAGNUM-PSI: Simulation </a:t>
            </a:r>
            <a:r>
              <a:rPr lang="de-DE" dirty="0" err="1"/>
              <a:t>of</a:t>
            </a:r>
            <a:r>
              <a:rPr lang="de-DE" dirty="0"/>
              <a:t> WEST high </a:t>
            </a:r>
            <a:r>
              <a:rPr lang="de-DE" dirty="0" err="1"/>
              <a:t>fluence</a:t>
            </a:r>
            <a:r>
              <a:rPr lang="de-DE" dirty="0"/>
              <a:t> </a:t>
            </a:r>
            <a:r>
              <a:rPr lang="de-DE" dirty="0" err="1"/>
              <a:t>campaign</a:t>
            </a:r>
            <a:endParaRPr lang="de-DE" dirty="0"/>
          </a:p>
        </p:txBody>
      </p:sp>
      <p:sp>
        <p:nvSpPr>
          <p:cNvPr id="5" name="Foliennummernplatzhalter 4">
            <a:extLst>
              <a:ext uri="{FF2B5EF4-FFF2-40B4-BE49-F238E27FC236}">
                <a16:creationId xmlns:a16="http://schemas.microsoft.com/office/drawing/2014/main" id="{5707C473-02E9-F181-47DE-D9C79017C6B5}"/>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pic>
        <p:nvPicPr>
          <p:cNvPr id="7" name="Grafik 6">
            <a:extLst>
              <a:ext uri="{FF2B5EF4-FFF2-40B4-BE49-F238E27FC236}">
                <a16:creationId xmlns:a16="http://schemas.microsoft.com/office/drawing/2014/main" id="{E490E561-1BB7-054E-1596-42BF63F2C532}"/>
              </a:ext>
            </a:extLst>
          </p:cNvPr>
          <p:cNvPicPr>
            <a:picLocks noChangeAspect="1"/>
          </p:cNvPicPr>
          <p:nvPr/>
        </p:nvPicPr>
        <p:blipFill>
          <a:blip r:embed="rId2"/>
          <a:stretch>
            <a:fillRect/>
          </a:stretch>
        </p:blipFill>
        <p:spPr>
          <a:xfrm>
            <a:off x="94408" y="1759761"/>
            <a:ext cx="9108794" cy="4763641"/>
          </a:xfrm>
          <a:prstGeom prst="rect">
            <a:avLst/>
          </a:prstGeom>
        </p:spPr>
      </p:pic>
      <p:sp>
        <p:nvSpPr>
          <p:cNvPr id="8" name="Textfeld 7">
            <a:extLst>
              <a:ext uri="{FF2B5EF4-FFF2-40B4-BE49-F238E27FC236}">
                <a16:creationId xmlns:a16="http://schemas.microsoft.com/office/drawing/2014/main" id="{F1885CDE-6CF9-1BA1-C9C3-1AC0A75DF49C}"/>
              </a:ext>
            </a:extLst>
          </p:cNvPr>
          <p:cNvSpPr txBox="1"/>
          <p:nvPr/>
        </p:nvSpPr>
        <p:spPr>
          <a:xfrm>
            <a:off x="299405" y="749269"/>
            <a:ext cx="11798187" cy="79406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GB" sz="1600" dirty="0">
                <a:solidFill>
                  <a:srgbClr val="FF0000"/>
                </a:solidFill>
                <a:latin typeface="Arial" panose="020B0604020202020204" pitchFamily="34" charset="0"/>
                <a:cs typeface="Arial" panose="020B0604020202020204" pitchFamily="34" charset="0"/>
              </a:rPr>
              <a:t>Mimic high W influx from WEST main chamber into W divertor by artificial impurity source</a:t>
            </a:r>
          </a:p>
          <a:p>
            <a:pPr marL="285750" indent="-285750" algn="l">
              <a:lnSpc>
                <a:spcPct val="95000"/>
              </a:lnSpc>
              <a:buFont typeface="Wingdings" panose="05000000000000000000" pitchFamily="2" charset="2"/>
              <a:buChar char="§"/>
            </a:pPr>
            <a:r>
              <a:rPr lang="en-GB" sz="1600" dirty="0">
                <a:solidFill>
                  <a:srgbClr val="FF0000"/>
                </a:solidFill>
                <a:latin typeface="Arial" panose="020B0604020202020204" pitchFamily="34" charset="0"/>
                <a:cs typeface="Arial" panose="020B0604020202020204" pitchFamily="34" charset="0"/>
              </a:rPr>
              <a:t>Test experiments in </a:t>
            </a:r>
            <a:r>
              <a:rPr lang="en-GB" sz="1600" dirty="0" err="1">
                <a:solidFill>
                  <a:srgbClr val="FF0000"/>
                </a:solidFill>
                <a:latin typeface="Arial" panose="020B0604020202020204" pitchFamily="34" charset="0"/>
                <a:cs typeface="Arial" panose="020B0604020202020204" pitchFamily="34" charset="0"/>
              </a:rPr>
              <a:t>Ar</a:t>
            </a:r>
            <a:r>
              <a:rPr lang="en-GB" sz="1600" dirty="0">
                <a:solidFill>
                  <a:srgbClr val="FF0000"/>
                </a:solidFill>
                <a:latin typeface="Arial" panose="020B0604020202020204" pitchFamily="34" charset="0"/>
                <a:cs typeface="Arial" panose="020B0604020202020204" pitchFamily="34" charset="0"/>
              </a:rPr>
              <a:t> plasma to get high W source in plasma</a:t>
            </a:r>
          </a:p>
          <a:p>
            <a:pPr marL="285750" indent="-285750" algn="l">
              <a:lnSpc>
                <a:spcPct val="95000"/>
              </a:lnSpc>
              <a:buFont typeface="Wingdings" panose="05000000000000000000" pitchFamily="2" charset="2"/>
              <a:buChar char="§"/>
            </a:pPr>
            <a:r>
              <a:rPr lang="en-GB" sz="1600" dirty="0">
                <a:solidFill>
                  <a:srgbClr val="FF0000"/>
                </a:solidFill>
                <a:latin typeface="Arial" panose="020B0604020202020204" pitchFamily="34" charset="0"/>
                <a:cs typeface="Arial" panose="020B0604020202020204" pitchFamily="34" charset="0"/>
              </a:rPr>
              <a:t>Final step: try to mimic ITER conditions =&gt; Lower W flux from wall into divertor =&gt; different balance of W erosion/deposition</a:t>
            </a:r>
          </a:p>
        </p:txBody>
      </p:sp>
      <p:pic>
        <p:nvPicPr>
          <p:cNvPr id="9" name="Grafik 8">
            <a:extLst>
              <a:ext uri="{FF2B5EF4-FFF2-40B4-BE49-F238E27FC236}">
                <a16:creationId xmlns:a16="http://schemas.microsoft.com/office/drawing/2014/main" id="{E6E8AD59-E71E-E3C7-959C-B65AFC056331}"/>
              </a:ext>
            </a:extLst>
          </p:cNvPr>
          <p:cNvPicPr>
            <a:picLocks noChangeAspect="1"/>
          </p:cNvPicPr>
          <p:nvPr/>
        </p:nvPicPr>
        <p:blipFill>
          <a:blip r:embed="rId3"/>
          <a:stretch>
            <a:fillRect/>
          </a:stretch>
        </p:blipFill>
        <p:spPr>
          <a:xfrm>
            <a:off x="9843365" y="3754906"/>
            <a:ext cx="1908213" cy="2030144"/>
          </a:xfrm>
          <a:prstGeom prst="rect">
            <a:avLst/>
          </a:prstGeom>
        </p:spPr>
      </p:pic>
      <p:sp>
        <p:nvSpPr>
          <p:cNvPr id="10" name="Textfeld 9">
            <a:extLst>
              <a:ext uri="{FF2B5EF4-FFF2-40B4-BE49-F238E27FC236}">
                <a16:creationId xmlns:a16="http://schemas.microsoft.com/office/drawing/2014/main" id="{93DA020C-0CEF-4498-EF8E-2A49F633980F}"/>
              </a:ext>
            </a:extLst>
          </p:cNvPr>
          <p:cNvSpPr txBox="1"/>
          <p:nvPr/>
        </p:nvSpPr>
        <p:spPr>
          <a:xfrm>
            <a:off x="9902930" y="3103094"/>
            <a:ext cx="2008984" cy="276999"/>
          </a:xfrm>
          <a:prstGeom prst="rect">
            <a:avLst/>
          </a:prstGeom>
          <a:noFill/>
        </p:spPr>
        <p:txBody>
          <a:bodyPr wrap="square" rtlCol="0">
            <a:spAutoFit/>
          </a:bodyPr>
          <a:lstStyle/>
          <a:p>
            <a:pPr algn="l"/>
            <a:r>
              <a:rPr lang="de-DE" sz="1200" b="1" dirty="0" err="1"/>
              <a:t>Flaking</a:t>
            </a:r>
            <a:r>
              <a:rPr lang="de-DE" sz="1200" b="1" dirty="0"/>
              <a:t> Mo </a:t>
            </a:r>
            <a:r>
              <a:rPr lang="de-DE" sz="1200" b="1" dirty="0" err="1"/>
              <a:t>layers</a:t>
            </a:r>
            <a:r>
              <a:rPr lang="de-DE" sz="1200" b="1" dirty="0"/>
              <a:t> </a:t>
            </a:r>
            <a:r>
              <a:rPr lang="de-DE" sz="1200" b="1" dirty="0" err="1"/>
              <a:t>observed</a:t>
            </a:r>
            <a:endParaRPr lang="de-DE" sz="1200" b="1" dirty="0"/>
          </a:p>
        </p:txBody>
      </p:sp>
      <p:sp>
        <p:nvSpPr>
          <p:cNvPr id="4" name="Footer Placeholder 3">
            <a:extLst>
              <a:ext uri="{FF2B5EF4-FFF2-40B4-BE49-F238E27FC236}">
                <a16:creationId xmlns:a16="http://schemas.microsoft.com/office/drawing/2014/main" id="{B2CEAB09-1447-4ED0-A1AB-CBC4D60AABCE}"/>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5</a:t>
            </a:r>
            <a:r>
              <a:rPr lang="en-GB" baseline="30000" dirty="0">
                <a:solidFill>
                  <a:prstClr val="white"/>
                </a:solidFill>
              </a:rPr>
              <a:t>th</a:t>
            </a:r>
            <a:r>
              <a:rPr lang="en-GB" dirty="0">
                <a:solidFill>
                  <a:prstClr val="white"/>
                </a:solidFill>
              </a:rPr>
              <a:t> Physics Project Board  |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258555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1FB4-231E-D249-38A8-008AAD5A9030}"/>
              </a:ext>
            </a:extLst>
          </p:cNvPr>
          <p:cNvSpPr>
            <a:spLocks noGrp="1"/>
          </p:cNvSpPr>
          <p:nvPr>
            <p:ph type="title"/>
          </p:nvPr>
        </p:nvSpPr>
        <p:spPr>
          <a:xfrm>
            <a:off x="983432" y="192515"/>
            <a:ext cx="10764620" cy="457200"/>
          </a:xfrm>
        </p:spPr>
        <p:txBody>
          <a:bodyPr/>
          <a:lstStyle/>
          <a:p>
            <a:r>
              <a:rPr lang="en-US" sz="3200" dirty="0"/>
              <a:t>Work Package Plasma-Wall Interactions and Exhaust</a:t>
            </a:r>
            <a:endParaRPr lang="en-GB" sz="3200" dirty="0"/>
          </a:p>
        </p:txBody>
      </p:sp>
      <p:sp>
        <p:nvSpPr>
          <p:cNvPr id="5" name="Slide Number Placeholder 4">
            <a:extLst>
              <a:ext uri="{FF2B5EF4-FFF2-40B4-BE49-F238E27FC236}">
                <a16:creationId xmlns:a16="http://schemas.microsoft.com/office/drawing/2014/main" id="{566B8480-2F8B-41DF-475C-BE88E2C40B70}"/>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pic>
        <p:nvPicPr>
          <p:cNvPr id="8" name="Grafik 7">
            <a:extLst>
              <a:ext uri="{FF2B5EF4-FFF2-40B4-BE49-F238E27FC236}">
                <a16:creationId xmlns:a16="http://schemas.microsoft.com/office/drawing/2014/main" id="{7F5E848F-64BE-845D-299F-874CA7E69591}"/>
              </a:ext>
            </a:extLst>
          </p:cNvPr>
          <p:cNvPicPr>
            <a:picLocks noChangeAspect="1"/>
          </p:cNvPicPr>
          <p:nvPr/>
        </p:nvPicPr>
        <p:blipFill>
          <a:blip r:embed="rId2"/>
          <a:stretch>
            <a:fillRect/>
          </a:stretch>
        </p:blipFill>
        <p:spPr>
          <a:xfrm>
            <a:off x="3359391" y="1763056"/>
            <a:ext cx="2130998" cy="1198687"/>
          </a:xfrm>
          <a:prstGeom prst="rect">
            <a:avLst/>
          </a:prstGeom>
        </p:spPr>
      </p:pic>
      <p:sp>
        <p:nvSpPr>
          <p:cNvPr id="13" name="Textfeld 12">
            <a:extLst>
              <a:ext uri="{FF2B5EF4-FFF2-40B4-BE49-F238E27FC236}">
                <a16:creationId xmlns:a16="http://schemas.microsoft.com/office/drawing/2014/main" id="{B6E2F912-9AA1-7DC3-FF11-D1DA632613D0}"/>
              </a:ext>
            </a:extLst>
          </p:cNvPr>
          <p:cNvSpPr txBox="1"/>
          <p:nvPr/>
        </p:nvSpPr>
        <p:spPr>
          <a:xfrm>
            <a:off x="4686483" y="1763056"/>
            <a:ext cx="752129" cy="245837"/>
          </a:xfrm>
          <a:prstGeom prst="rect">
            <a:avLst/>
          </a:prstGeom>
          <a:solidFill>
            <a:schemeClr val="bg1"/>
          </a:solidFill>
        </p:spPr>
        <p:txBody>
          <a:bodyPr wrap="none" rtlCol="0">
            <a:spAutoFit/>
          </a:bodyPr>
          <a:lstStyle/>
          <a:p>
            <a:pPr algn="l">
              <a:lnSpc>
                <a:spcPct val="95000"/>
              </a:lnSpc>
            </a:pPr>
            <a:r>
              <a:rPr lang="de-DE" sz="1050" dirty="0"/>
              <a:t>MAGNUM</a:t>
            </a:r>
          </a:p>
        </p:txBody>
      </p:sp>
      <p:sp>
        <p:nvSpPr>
          <p:cNvPr id="14" name="Textfeld 13">
            <a:extLst>
              <a:ext uri="{FF2B5EF4-FFF2-40B4-BE49-F238E27FC236}">
                <a16:creationId xmlns:a16="http://schemas.microsoft.com/office/drawing/2014/main" id="{F654ADB1-BE6B-5723-F0B8-A0F109EE049E}"/>
              </a:ext>
            </a:extLst>
          </p:cNvPr>
          <p:cNvSpPr txBox="1"/>
          <p:nvPr/>
        </p:nvSpPr>
        <p:spPr>
          <a:xfrm>
            <a:off x="262073" y="4844529"/>
            <a:ext cx="2577757" cy="443198"/>
          </a:xfrm>
          <a:prstGeom prst="rect">
            <a:avLst/>
          </a:prstGeom>
          <a:solidFill>
            <a:srgbClr val="E3E3E3"/>
          </a:solidFill>
          <a:ln w="12700">
            <a:solidFill>
              <a:schemeClr val="tx1"/>
            </a:solidFill>
          </a:ln>
        </p:spPr>
        <p:txBody>
          <a:bodyPr wrap="none" rtlCol="0">
            <a:spAutoFit/>
          </a:bodyPr>
          <a:lstStyle/>
          <a:p>
            <a:pPr algn="l">
              <a:lnSpc>
                <a:spcPct val="95000"/>
              </a:lnSpc>
            </a:pPr>
            <a:r>
              <a:rPr lang="de-DE" sz="1200" dirty="0">
                <a:latin typeface="Arial" panose="020B0604020202020204" pitchFamily="34" charset="0"/>
                <a:cs typeface="Arial" panose="020B0604020202020204" pitchFamily="34" charset="0"/>
              </a:rPr>
              <a:t>3D </a:t>
            </a:r>
            <a:r>
              <a:rPr lang="de-DE" sz="1200" dirty="0" err="1">
                <a:latin typeface="Arial" panose="020B0604020202020204" pitchFamily="34" charset="0"/>
                <a:cs typeface="Arial" panose="020B0604020202020204" pitchFamily="34" charset="0"/>
              </a:rPr>
              <a:t>erosion</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deposition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modelling</a:t>
            </a:r>
            <a:endParaRPr lang="de-DE" sz="1200" dirty="0">
              <a:latin typeface="Arial" panose="020B0604020202020204" pitchFamily="34" charset="0"/>
              <a:cs typeface="Arial" panose="020B0604020202020204" pitchFamily="34" charset="0"/>
            </a:endParaRPr>
          </a:p>
          <a:p>
            <a:pPr algn="l">
              <a:lnSpc>
                <a:spcPct val="95000"/>
              </a:lnSpc>
            </a:pPr>
            <a:r>
              <a:rPr lang="de-DE" sz="1200" dirty="0">
                <a:solidFill>
                  <a:srgbClr val="FF0000"/>
                </a:solidFill>
                <a:latin typeface="Arial" panose="020B0604020202020204" pitchFamily="34" charset="0"/>
                <a:cs typeface="Arial" panose="020B0604020202020204" pitchFamily="34" charset="0"/>
              </a:rPr>
              <a:t>      Tungsten and </a:t>
            </a:r>
            <a:r>
              <a:rPr lang="de-DE" sz="1200" dirty="0" err="1">
                <a:solidFill>
                  <a:srgbClr val="FF0000"/>
                </a:solidFill>
                <a:latin typeface="Arial" panose="020B0604020202020204" pitchFamily="34" charset="0"/>
                <a:cs typeface="Arial" panose="020B0604020202020204" pitchFamily="34" charset="0"/>
              </a:rPr>
              <a:t>Boron</a:t>
            </a:r>
            <a:endParaRPr lang="de-DE" sz="1200" dirty="0">
              <a:solidFill>
                <a:srgbClr val="FF0000"/>
              </a:solidFill>
              <a:latin typeface="Arial" panose="020B0604020202020204" pitchFamily="34" charset="0"/>
              <a:cs typeface="Arial" panose="020B0604020202020204" pitchFamily="34" charset="0"/>
            </a:endParaRPr>
          </a:p>
        </p:txBody>
      </p:sp>
      <p:pic>
        <p:nvPicPr>
          <p:cNvPr id="15" name="Grafik 14" descr="Bildschirmausschnitt">
            <a:extLst>
              <a:ext uri="{FF2B5EF4-FFF2-40B4-BE49-F238E27FC236}">
                <a16:creationId xmlns:a16="http://schemas.microsoft.com/office/drawing/2014/main" id="{DE803985-74CC-5D4C-C6A7-DD65A8B65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337" y="3203526"/>
            <a:ext cx="2128052" cy="1510975"/>
          </a:xfrm>
          <a:prstGeom prst="rect">
            <a:avLst/>
          </a:prstGeom>
        </p:spPr>
      </p:pic>
      <p:sp>
        <p:nvSpPr>
          <p:cNvPr id="19" name="Textfeld 18">
            <a:extLst>
              <a:ext uri="{FF2B5EF4-FFF2-40B4-BE49-F238E27FC236}">
                <a16:creationId xmlns:a16="http://schemas.microsoft.com/office/drawing/2014/main" id="{11D89C9F-B274-67E5-FBA0-E9C509C28B77}"/>
              </a:ext>
            </a:extLst>
          </p:cNvPr>
          <p:cNvSpPr txBox="1"/>
          <p:nvPr/>
        </p:nvSpPr>
        <p:spPr>
          <a:xfrm>
            <a:off x="3593713" y="1000144"/>
            <a:ext cx="1701812" cy="618631"/>
          </a:xfrm>
          <a:prstGeom prst="rect">
            <a:avLst/>
          </a:prstGeom>
          <a:solidFill>
            <a:srgbClr val="E3E3E3"/>
          </a:solidFill>
          <a:ln w="12700">
            <a:solidFill>
              <a:schemeClr val="tx1"/>
            </a:solidFill>
          </a:ln>
        </p:spPr>
        <p:txBody>
          <a:bodyPr wrap="none" rtlCol="0">
            <a:spAutoFit/>
          </a:bodyPr>
          <a:lstStyle/>
          <a:p>
            <a:pPr algn="ctr">
              <a:lnSpc>
                <a:spcPct val="95000"/>
              </a:lnSpc>
            </a:pPr>
            <a:r>
              <a:rPr lang="de-DE" sz="1200" dirty="0" err="1">
                <a:latin typeface="Arial" panose="020B0604020202020204" pitchFamily="34" charset="0"/>
                <a:cs typeface="Arial" panose="020B0604020202020204" pitchFamily="34" charset="0"/>
              </a:rPr>
              <a:t>Particle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heat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flux</a:t>
            </a:r>
            <a:endParaRPr lang="de-DE" sz="1200" dirty="0">
              <a:latin typeface="Arial" panose="020B0604020202020204" pitchFamily="34" charset="0"/>
              <a:cs typeface="Arial" panose="020B0604020202020204" pitchFamily="34" charset="0"/>
            </a:endParaRPr>
          </a:p>
          <a:p>
            <a:pPr algn="ctr">
              <a:lnSpc>
                <a:spcPct val="95000"/>
              </a:lnSpc>
            </a:pPr>
            <a:r>
              <a:rPr lang="de-DE" sz="1200" dirty="0">
                <a:solidFill>
                  <a:srgbClr val="FF0000"/>
                </a:solidFill>
                <a:latin typeface="Arial" panose="020B0604020202020204" pitchFamily="34" charset="0"/>
                <a:cs typeface="Arial" panose="020B0604020202020204" pitchFamily="34" charset="0"/>
              </a:rPr>
              <a:t>Tungsten + Deuterium</a:t>
            </a:r>
          </a:p>
          <a:p>
            <a:pPr algn="ctr">
              <a:lnSpc>
                <a:spcPct val="95000"/>
              </a:lnSpc>
            </a:pPr>
            <a:r>
              <a:rPr lang="de-DE" sz="1200" dirty="0">
                <a:latin typeface="Arial" panose="020B0604020202020204" pitchFamily="34" charset="0"/>
                <a:cs typeface="Arial" panose="020B0604020202020204" pitchFamily="34" charset="0"/>
              </a:rPr>
              <a:t>In linear </a:t>
            </a:r>
            <a:r>
              <a:rPr lang="de-DE" sz="1200" dirty="0" err="1">
                <a:latin typeface="Arial" panose="020B0604020202020204" pitchFamily="34" charset="0"/>
                <a:cs typeface="Arial" panose="020B0604020202020204" pitchFamily="34" charset="0"/>
              </a:rPr>
              <a:t>devices</a:t>
            </a:r>
            <a:endParaRPr lang="de-DE" sz="1200" dirty="0">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827A1FB5-1FBA-4904-030F-557F09A0E0BB}"/>
              </a:ext>
            </a:extLst>
          </p:cNvPr>
          <p:cNvSpPr txBox="1"/>
          <p:nvPr/>
        </p:nvSpPr>
        <p:spPr>
          <a:xfrm>
            <a:off x="3147439" y="4844529"/>
            <a:ext cx="2581156" cy="443198"/>
          </a:xfrm>
          <a:prstGeom prst="rect">
            <a:avLst/>
          </a:prstGeom>
          <a:solidFill>
            <a:srgbClr val="E3E3E3"/>
          </a:solidFill>
          <a:ln w="12700">
            <a:solidFill>
              <a:schemeClr val="tx1"/>
            </a:solidFill>
          </a:ln>
        </p:spPr>
        <p:txBody>
          <a:bodyPr wrap="none" rtlCol="0">
            <a:spAutoFit/>
          </a:bodyPr>
          <a:lstStyle/>
          <a:p>
            <a:pPr algn="ctr">
              <a:lnSpc>
                <a:spcPct val="95000"/>
              </a:lnSpc>
            </a:pPr>
            <a:r>
              <a:rPr lang="de-DE" sz="1200" dirty="0">
                <a:latin typeface="Arial" panose="020B0604020202020204" pitchFamily="34" charset="0"/>
                <a:cs typeface="Arial" panose="020B0604020202020204" pitchFamily="34" charset="0"/>
              </a:rPr>
              <a:t>Fuel </a:t>
            </a:r>
            <a:r>
              <a:rPr lang="de-DE" sz="1200" dirty="0" err="1">
                <a:latin typeface="Arial" panose="020B0604020202020204" pitchFamily="34" charset="0"/>
                <a:cs typeface="Arial" panose="020B0604020202020204" pitchFamily="34" charset="0"/>
              </a:rPr>
              <a:t>retention</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steel</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tungsten</a:t>
            </a:r>
            <a:endParaRPr lang="de-DE" sz="1200" dirty="0">
              <a:latin typeface="Arial" panose="020B0604020202020204" pitchFamily="34" charset="0"/>
              <a:cs typeface="Arial" panose="020B0604020202020204" pitchFamily="34" charset="0"/>
            </a:endParaRPr>
          </a:p>
          <a:p>
            <a:pPr algn="ctr">
              <a:lnSpc>
                <a:spcPct val="95000"/>
              </a:lnSpc>
            </a:pPr>
            <a:r>
              <a:rPr lang="de-DE" sz="1200" dirty="0">
                <a:solidFill>
                  <a:srgbClr val="FF0000"/>
                </a:solidFill>
                <a:latin typeface="Arial" panose="020B0604020202020204" pitchFamily="34" charset="0"/>
                <a:cs typeface="Arial" panose="020B0604020202020204" pitchFamily="34" charset="0"/>
              </a:rPr>
              <a:t>Neutrons + Deuterium/Helium</a:t>
            </a:r>
          </a:p>
        </p:txBody>
      </p:sp>
      <p:sp>
        <p:nvSpPr>
          <p:cNvPr id="21" name="Textfeld 20">
            <a:extLst>
              <a:ext uri="{FF2B5EF4-FFF2-40B4-BE49-F238E27FC236}">
                <a16:creationId xmlns:a16="http://schemas.microsoft.com/office/drawing/2014/main" id="{401BCB2E-F10F-5051-982C-41BF3F4059F2}"/>
              </a:ext>
            </a:extLst>
          </p:cNvPr>
          <p:cNvSpPr txBox="1"/>
          <p:nvPr/>
        </p:nvSpPr>
        <p:spPr>
          <a:xfrm>
            <a:off x="10702462" y="4300951"/>
            <a:ext cx="1269855" cy="230832"/>
          </a:xfrm>
          <a:prstGeom prst="rect">
            <a:avLst/>
          </a:prstGeom>
          <a:noFill/>
        </p:spPr>
        <p:txBody>
          <a:bodyPr wrap="square" rtlCol="0">
            <a:spAutoFit/>
          </a:bodyPr>
          <a:lstStyle/>
          <a:p>
            <a:r>
              <a:rPr lang="de-DE" sz="900" b="1" dirty="0"/>
              <a:t>[J. Romazanov]</a:t>
            </a:r>
          </a:p>
        </p:txBody>
      </p:sp>
      <p:sp>
        <p:nvSpPr>
          <p:cNvPr id="22" name="Textfeld 21">
            <a:extLst>
              <a:ext uri="{FF2B5EF4-FFF2-40B4-BE49-F238E27FC236}">
                <a16:creationId xmlns:a16="http://schemas.microsoft.com/office/drawing/2014/main" id="{5F996B55-7D15-4B96-5A2E-C42F4B0CAFFE}"/>
              </a:ext>
            </a:extLst>
          </p:cNvPr>
          <p:cNvSpPr txBox="1"/>
          <p:nvPr/>
        </p:nvSpPr>
        <p:spPr>
          <a:xfrm>
            <a:off x="3256273" y="2925926"/>
            <a:ext cx="1269855" cy="230832"/>
          </a:xfrm>
          <a:prstGeom prst="rect">
            <a:avLst/>
          </a:prstGeom>
          <a:noFill/>
        </p:spPr>
        <p:txBody>
          <a:bodyPr wrap="square" rtlCol="0">
            <a:spAutoFit/>
          </a:bodyPr>
          <a:lstStyle/>
          <a:p>
            <a:r>
              <a:rPr lang="de-DE" sz="900" b="1" dirty="0"/>
              <a:t>[T. Morgan]</a:t>
            </a:r>
          </a:p>
        </p:txBody>
      </p:sp>
      <p:sp>
        <p:nvSpPr>
          <p:cNvPr id="23" name="Textfeld 22">
            <a:extLst>
              <a:ext uri="{FF2B5EF4-FFF2-40B4-BE49-F238E27FC236}">
                <a16:creationId xmlns:a16="http://schemas.microsoft.com/office/drawing/2014/main" id="{3B533BCA-CA8B-CC0E-2BC8-CE1CF4AAACF1}"/>
              </a:ext>
            </a:extLst>
          </p:cNvPr>
          <p:cNvSpPr txBox="1"/>
          <p:nvPr/>
        </p:nvSpPr>
        <p:spPr>
          <a:xfrm>
            <a:off x="4686483" y="4514695"/>
            <a:ext cx="1269855" cy="230832"/>
          </a:xfrm>
          <a:prstGeom prst="rect">
            <a:avLst/>
          </a:prstGeom>
          <a:noFill/>
        </p:spPr>
        <p:txBody>
          <a:bodyPr wrap="square" rtlCol="0">
            <a:spAutoFit/>
          </a:bodyPr>
          <a:lstStyle/>
          <a:p>
            <a:r>
              <a:rPr lang="de-DE" sz="900" b="1" dirty="0"/>
              <a:t>[S. </a:t>
            </a:r>
            <a:r>
              <a:rPr lang="de-DE" sz="900" b="1" dirty="0" err="1"/>
              <a:t>Markelj</a:t>
            </a:r>
            <a:r>
              <a:rPr lang="de-DE" sz="900" b="1" dirty="0"/>
              <a:t>]</a:t>
            </a:r>
          </a:p>
        </p:txBody>
      </p:sp>
      <p:sp>
        <p:nvSpPr>
          <p:cNvPr id="25" name="Textfeld 24">
            <a:extLst>
              <a:ext uri="{FF2B5EF4-FFF2-40B4-BE49-F238E27FC236}">
                <a16:creationId xmlns:a16="http://schemas.microsoft.com/office/drawing/2014/main" id="{7E1AC7C8-897E-130C-9355-8AB1C48570D9}"/>
              </a:ext>
            </a:extLst>
          </p:cNvPr>
          <p:cNvSpPr txBox="1"/>
          <p:nvPr/>
        </p:nvSpPr>
        <p:spPr>
          <a:xfrm flipH="1">
            <a:off x="342034" y="973501"/>
            <a:ext cx="2545251" cy="692497"/>
          </a:xfrm>
          <a:prstGeom prst="rect">
            <a:avLst/>
          </a:prstGeom>
          <a:solidFill>
            <a:srgbClr val="E3E3E3"/>
          </a:solidFill>
          <a:ln w="12700">
            <a:solidFill>
              <a:schemeClr val="tx1"/>
            </a:solidFill>
          </a:ln>
        </p:spPr>
        <p:txBody>
          <a:bodyPr wrap="square" rtlCol="0">
            <a:spAutoFit/>
          </a:bodyPr>
          <a:lstStyle/>
          <a:p>
            <a:pPr algn="ctr"/>
            <a:r>
              <a:rPr lang="en-GB" sz="1300" dirty="0">
                <a:latin typeface="Arial" panose="020B0604020202020204" pitchFamily="34" charset="0"/>
                <a:cs typeface="Arial" panose="020B0604020202020204" pitchFamily="34" charset="0"/>
              </a:rPr>
              <a:t>Focus on </a:t>
            </a:r>
            <a:r>
              <a:rPr lang="en-GB" sz="1300" dirty="0">
                <a:solidFill>
                  <a:srgbClr val="FF0000"/>
                </a:solidFill>
                <a:latin typeface="Arial" panose="020B0604020202020204" pitchFamily="34" charset="0"/>
                <a:cs typeface="Arial" panose="020B0604020202020204" pitchFamily="34" charset="0"/>
              </a:rPr>
              <a:t>ITER</a:t>
            </a:r>
            <a:r>
              <a:rPr lang="en-GB" sz="1300" dirty="0">
                <a:latin typeface="Arial" panose="020B0604020202020204" pitchFamily="34" charset="0"/>
                <a:cs typeface="Arial" panose="020B0604020202020204" pitchFamily="34" charset="0"/>
              </a:rPr>
              <a:t> and </a:t>
            </a:r>
            <a:r>
              <a:rPr lang="en-GB" sz="1300" dirty="0">
                <a:solidFill>
                  <a:srgbClr val="FF0000"/>
                </a:solidFill>
                <a:latin typeface="Arial" panose="020B0604020202020204" pitchFamily="34" charset="0"/>
                <a:cs typeface="Arial" panose="020B0604020202020204" pitchFamily="34" charset="0"/>
              </a:rPr>
              <a:t>DEMO materials</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H and isotopes</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He</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seeding gases</a:t>
            </a:r>
            <a:r>
              <a:rPr lang="en-GB" sz="1300" dirty="0">
                <a:latin typeface="Arial" panose="020B0604020202020204" pitchFamily="34" charset="0"/>
                <a:cs typeface="Arial" panose="020B0604020202020204" pitchFamily="34" charset="0"/>
              </a:rPr>
              <a:t>, and </a:t>
            </a:r>
            <a:r>
              <a:rPr lang="en-GB" sz="1300" dirty="0">
                <a:solidFill>
                  <a:srgbClr val="FF0000"/>
                </a:solidFill>
                <a:latin typeface="Arial" panose="020B0604020202020204" pitchFamily="34" charset="0"/>
                <a:cs typeface="Arial" panose="020B0604020202020204" pitchFamily="34" charset="0"/>
              </a:rPr>
              <a:t>impurities</a:t>
            </a:r>
          </a:p>
        </p:txBody>
      </p:sp>
      <p:sp>
        <p:nvSpPr>
          <p:cNvPr id="26" name="Textfeld 25">
            <a:extLst>
              <a:ext uri="{FF2B5EF4-FFF2-40B4-BE49-F238E27FC236}">
                <a16:creationId xmlns:a16="http://schemas.microsoft.com/office/drawing/2014/main" id="{C13DB59F-9320-010A-8D38-3AC00D9741FD}"/>
              </a:ext>
            </a:extLst>
          </p:cNvPr>
          <p:cNvSpPr txBox="1"/>
          <p:nvPr/>
        </p:nvSpPr>
        <p:spPr>
          <a:xfrm flipH="1">
            <a:off x="347111" y="1766777"/>
            <a:ext cx="2545251" cy="292388"/>
          </a:xfrm>
          <a:prstGeom prst="rect">
            <a:avLst/>
          </a:prstGeom>
          <a:solidFill>
            <a:srgbClr val="E3E3E3"/>
          </a:solidFill>
          <a:ln w="12700">
            <a:solidFill>
              <a:schemeClr val="tx1"/>
            </a:solidFill>
          </a:ln>
        </p:spPr>
        <p:txBody>
          <a:bodyPr wrap="square" rtlCol="0">
            <a:spAutoFit/>
          </a:bodyPr>
          <a:lstStyle/>
          <a:p>
            <a:pPr algn="ctr"/>
            <a:r>
              <a:rPr lang="en-GB" sz="1300" dirty="0">
                <a:latin typeface="Arial" panose="020B0604020202020204" pitchFamily="34" charset="0"/>
                <a:cs typeface="Arial" panose="020B0604020202020204" pitchFamily="34" charset="0"/>
              </a:rPr>
              <a:t>Goal: steady-state operation</a:t>
            </a:r>
          </a:p>
        </p:txBody>
      </p:sp>
      <p:sp>
        <p:nvSpPr>
          <p:cNvPr id="27" name="Textfeld 26">
            <a:extLst>
              <a:ext uri="{FF2B5EF4-FFF2-40B4-BE49-F238E27FC236}">
                <a16:creationId xmlns:a16="http://schemas.microsoft.com/office/drawing/2014/main" id="{5C2EB82D-77F5-27A4-50E2-CA09D2A99254}"/>
              </a:ext>
            </a:extLst>
          </p:cNvPr>
          <p:cNvSpPr txBox="1"/>
          <p:nvPr/>
        </p:nvSpPr>
        <p:spPr>
          <a:xfrm flipH="1">
            <a:off x="8792139" y="1925598"/>
            <a:ext cx="2545251"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Support in WPW7X exploitation</a:t>
            </a:r>
          </a:p>
          <a:p>
            <a:pPr algn="ctr"/>
            <a:r>
              <a:rPr lang="en-GB" sz="1200" dirty="0">
                <a:latin typeface="Arial" panose="020B0604020202020204" pitchFamily="34" charset="0"/>
                <a:cs typeface="Arial" panose="020B0604020202020204" pitchFamily="34" charset="0"/>
              </a:rPr>
              <a:t>operating with </a:t>
            </a:r>
            <a:r>
              <a:rPr lang="en-GB" sz="1200" dirty="0">
                <a:solidFill>
                  <a:srgbClr val="FF0000"/>
                </a:solidFill>
                <a:latin typeface="Arial" panose="020B0604020202020204" pitchFamily="34" charset="0"/>
                <a:cs typeface="Arial" panose="020B0604020202020204" pitchFamily="34" charset="0"/>
              </a:rPr>
              <a:t>C </a:t>
            </a:r>
            <a:r>
              <a:rPr lang="en-GB" sz="1200" dirty="0">
                <a:latin typeface="Arial" panose="020B0604020202020204" pitchFamily="34" charset="0"/>
                <a:cs typeface="Arial" panose="020B0604020202020204" pitchFamily="34" charset="0"/>
              </a:rPr>
              <a:t>towards</a:t>
            </a:r>
            <a:r>
              <a:rPr lang="en-GB" sz="1200" dirty="0">
                <a:solidFill>
                  <a:srgbClr val="FF0000"/>
                </a:solidFill>
                <a:latin typeface="Arial" panose="020B0604020202020204" pitchFamily="34" charset="0"/>
                <a:cs typeface="Arial" panose="020B0604020202020204" pitchFamily="34" charset="0"/>
              </a:rPr>
              <a:t> W</a:t>
            </a:r>
          </a:p>
        </p:txBody>
      </p:sp>
      <p:sp>
        <p:nvSpPr>
          <p:cNvPr id="40" name="Textfeld 39">
            <a:extLst>
              <a:ext uri="{FF2B5EF4-FFF2-40B4-BE49-F238E27FC236}">
                <a16:creationId xmlns:a16="http://schemas.microsoft.com/office/drawing/2014/main" id="{6471CE0A-2756-5F4D-429B-EFF218EE0411}"/>
              </a:ext>
            </a:extLst>
          </p:cNvPr>
          <p:cNvSpPr txBox="1"/>
          <p:nvPr/>
        </p:nvSpPr>
        <p:spPr>
          <a:xfrm flipH="1">
            <a:off x="8739542" y="4613696"/>
            <a:ext cx="2545251"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Synergistic effects by heat flux  and plasma loading of </a:t>
            </a:r>
            <a:r>
              <a:rPr lang="en-GB" sz="1200" dirty="0">
                <a:solidFill>
                  <a:srgbClr val="FF0000"/>
                </a:solidFill>
                <a:latin typeface="Arial" panose="020B0604020202020204" pitchFamily="34" charset="0"/>
                <a:cs typeface="Arial" panose="020B0604020202020204" pitchFamily="34" charset="0"/>
              </a:rPr>
              <a:t>W</a:t>
            </a:r>
            <a:r>
              <a:rPr lang="en-GB" sz="1200" dirty="0">
                <a:latin typeface="Arial" panose="020B0604020202020204" pitchFamily="34" charset="0"/>
                <a:cs typeface="Arial" panose="020B0604020202020204" pitchFamily="34" charset="0"/>
              </a:rPr>
              <a:t> materials</a:t>
            </a:r>
            <a:endParaRPr lang="en-GB" sz="1200" dirty="0">
              <a:solidFill>
                <a:srgbClr val="FF0000"/>
              </a:solidFill>
              <a:latin typeface="Arial" panose="020B0604020202020204" pitchFamily="34" charset="0"/>
              <a:cs typeface="Arial" panose="020B0604020202020204" pitchFamily="34" charset="0"/>
            </a:endParaRPr>
          </a:p>
        </p:txBody>
      </p:sp>
      <p:pic>
        <p:nvPicPr>
          <p:cNvPr id="42" name="Grafik 41">
            <a:extLst>
              <a:ext uri="{FF2B5EF4-FFF2-40B4-BE49-F238E27FC236}">
                <a16:creationId xmlns:a16="http://schemas.microsoft.com/office/drawing/2014/main" id="{9B98422B-44BA-736A-8A7F-C5B777E6EB77}"/>
              </a:ext>
            </a:extLst>
          </p:cNvPr>
          <p:cNvPicPr>
            <a:picLocks noChangeAspect="1"/>
          </p:cNvPicPr>
          <p:nvPr/>
        </p:nvPicPr>
        <p:blipFill>
          <a:blip r:embed="rId4"/>
          <a:stretch>
            <a:fillRect/>
          </a:stretch>
        </p:blipFill>
        <p:spPr>
          <a:xfrm>
            <a:off x="8677308" y="2544133"/>
            <a:ext cx="2669720" cy="1850856"/>
          </a:xfrm>
          <a:prstGeom prst="rect">
            <a:avLst/>
          </a:prstGeom>
        </p:spPr>
      </p:pic>
      <p:pic>
        <p:nvPicPr>
          <p:cNvPr id="43" name="Grafik 42">
            <a:extLst>
              <a:ext uri="{FF2B5EF4-FFF2-40B4-BE49-F238E27FC236}">
                <a16:creationId xmlns:a16="http://schemas.microsoft.com/office/drawing/2014/main" id="{37610111-D13E-FBAA-51AE-83DB2C9B069C}"/>
              </a:ext>
            </a:extLst>
          </p:cNvPr>
          <p:cNvPicPr>
            <a:picLocks noChangeAspect="1"/>
          </p:cNvPicPr>
          <p:nvPr/>
        </p:nvPicPr>
        <p:blipFill rotWithShape="1">
          <a:blip r:embed="rId5"/>
          <a:srcRect l="49085" t="11860" r="1332" b="17601"/>
          <a:stretch/>
        </p:blipFill>
        <p:spPr>
          <a:xfrm>
            <a:off x="78643" y="2248764"/>
            <a:ext cx="2869712" cy="2327347"/>
          </a:xfrm>
          <a:prstGeom prst="rect">
            <a:avLst/>
          </a:prstGeom>
        </p:spPr>
      </p:pic>
      <p:sp>
        <p:nvSpPr>
          <p:cNvPr id="44" name="Textfeld 43">
            <a:extLst>
              <a:ext uri="{FF2B5EF4-FFF2-40B4-BE49-F238E27FC236}">
                <a16:creationId xmlns:a16="http://schemas.microsoft.com/office/drawing/2014/main" id="{A985BA0C-B8EE-2610-F401-DCBDE4437660}"/>
              </a:ext>
            </a:extLst>
          </p:cNvPr>
          <p:cNvSpPr txBox="1"/>
          <p:nvPr/>
        </p:nvSpPr>
        <p:spPr>
          <a:xfrm>
            <a:off x="477319" y="4416367"/>
            <a:ext cx="1269855" cy="230832"/>
          </a:xfrm>
          <a:prstGeom prst="rect">
            <a:avLst/>
          </a:prstGeom>
          <a:noFill/>
        </p:spPr>
        <p:txBody>
          <a:bodyPr wrap="square" rtlCol="0">
            <a:spAutoFit/>
          </a:bodyPr>
          <a:lstStyle/>
          <a:p>
            <a:r>
              <a:rPr lang="de-DE" sz="900" b="1" dirty="0"/>
              <a:t>[K. Schmid]</a:t>
            </a:r>
          </a:p>
        </p:txBody>
      </p:sp>
      <p:pic>
        <p:nvPicPr>
          <p:cNvPr id="68" name="Grafik 67">
            <a:extLst>
              <a:ext uri="{FF2B5EF4-FFF2-40B4-BE49-F238E27FC236}">
                <a16:creationId xmlns:a16="http://schemas.microsoft.com/office/drawing/2014/main" id="{3FFEC082-83D8-BFFF-F76D-0FC34416945F}"/>
              </a:ext>
            </a:extLst>
          </p:cNvPr>
          <p:cNvPicPr>
            <a:picLocks noChangeAspect="1"/>
          </p:cNvPicPr>
          <p:nvPr/>
        </p:nvPicPr>
        <p:blipFill>
          <a:blip r:embed="rId6"/>
          <a:stretch>
            <a:fillRect/>
          </a:stretch>
        </p:blipFill>
        <p:spPr>
          <a:xfrm>
            <a:off x="889232" y="5386792"/>
            <a:ext cx="6660001" cy="1095242"/>
          </a:xfrm>
          <a:prstGeom prst="rect">
            <a:avLst/>
          </a:prstGeom>
        </p:spPr>
      </p:pic>
      <p:sp>
        <p:nvSpPr>
          <p:cNvPr id="69" name="Textfeld 68">
            <a:extLst>
              <a:ext uri="{FF2B5EF4-FFF2-40B4-BE49-F238E27FC236}">
                <a16:creationId xmlns:a16="http://schemas.microsoft.com/office/drawing/2014/main" id="{1BCD04C0-94B2-6462-60CC-B8EEA576C2CC}"/>
              </a:ext>
            </a:extLst>
          </p:cNvPr>
          <p:cNvSpPr txBox="1"/>
          <p:nvPr/>
        </p:nvSpPr>
        <p:spPr>
          <a:xfrm flipH="1">
            <a:off x="8739542" y="5201367"/>
            <a:ext cx="2535904"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Recombining</a:t>
            </a:r>
            <a:r>
              <a:rPr lang="en-GB" sz="1200" dirty="0">
                <a:solidFill>
                  <a:srgbClr val="FF0000"/>
                </a:solidFill>
                <a:latin typeface="Arial" panose="020B0604020202020204" pitchFamily="34" charset="0"/>
                <a:cs typeface="Arial" panose="020B0604020202020204" pitchFamily="34" charset="0"/>
              </a:rPr>
              <a:t> H,D </a:t>
            </a:r>
            <a:r>
              <a:rPr lang="en-GB" sz="1200" dirty="0">
                <a:latin typeface="Arial" panose="020B0604020202020204" pitchFamily="34" charset="0"/>
                <a:cs typeface="Arial" panose="020B0604020202020204" pitchFamily="34" charset="0"/>
              </a:rPr>
              <a:t>plasmas in PSI-2 and MAGNUM-PSI (CRMs)</a:t>
            </a:r>
            <a:endParaRPr lang="en-GB" sz="1200" dirty="0">
              <a:solidFill>
                <a:srgbClr val="FF0000"/>
              </a:solidFill>
              <a:latin typeface="Arial" panose="020B0604020202020204" pitchFamily="34" charset="0"/>
              <a:cs typeface="Arial" panose="020B0604020202020204" pitchFamily="34" charset="0"/>
            </a:endParaRPr>
          </a:p>
        </p:txBody>
      </p:sp>
      <p:sp>
        <p:nvSpPr>
          <p:cNvPr id="70" name="Textfeld 69">
            <a:extLst>
              <a:ext uri="{FF2B5EF4-FFF2-40B4-BE49-F238E27FC236}">
                <a16:creationId xmlns:a16="http://schemas.microsoft.com/office/drawing/2014/main" id="{7F6B957B-C429-8AE0-88A9-735A346F97BA}"/>
              </a:ext>
            </a:extLst>
          </p:cNvPr>
          <p:cNvSpPr txBox="1"/>
          <p:nvPr/>
        </p:nvSpPr>
        <p:spPr>
          <a:xfrm flipH="1">
            <a:off x="8792140" y="1027686"/>
            <a:ext cx="2545251" cy="646331"/>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Support in WPTE exploitation</a:t>
            </a:r>
          </a:p>
          <a:p>
            <a:pPr algn="ctr"/>
            <a:r>
              <a:rPr lang="en-GB" sz="1200" dirty="0">
                <a:latin typeface="Arial" panose="020B0604020202020204" pitchFamily="34" charset="0"/>
                <a:cs typeface="Arial" panose="020B0604020202020204" pitchFamily="34" charset="0"/>
              </a:rPr>
              <a:t>In AUG, WEST and JET in PWIE </a:t>
            </a:r>
            <a:endParaRPr lang="en-GB" sz="1200" dirty="0">
              <a:solidFill>
                <a:srgbClr val="FF0000"/>
              </a:solidFill>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area with metallic PFCs</a:t>
            </a:r>
            <a:endParaRPr lang="en-GB" sz="1200" dirty="0">
              <a:solidFill>
                <a:srgbClr val="FF0000"/>
              </a:solidFill>
              <a:latin typeface="Arial" panose="020B0604020202020204" pitchFamily="34" charset="0"/>
              <a:cs typeface="Arial" panose="020B0604020202020204" pitchFamily="34" charset="0"/>
            </a:endParaRPr>
          </a:p>
        </p:txBody>
      </p:sp>
      <p:sp>
        <p:nvSpPr>
          <p:cNvPr id="71" name="Textfeld 70">
            <a:extLst>
              <a:ext uri="{FF2B5EF4-FFF2-40B4-BE49-F238E27FC236}">
                <a16:creationId xmlns:a16="http://schemas.microsoft.com/office/drawing/2014/main" id="{0FD18F14-350D-6759-8A87-AE871B3B18A7}"/>
              </a:ext>
            </a:extLst>
          </p:cNvPr>
          <p:cNvSpPr txBox="1"/>
          <p:nvPr/>
        </p:nvSpPr>
        <p:spPr>
          <a:xfrm flipH="1">
            <a:off x="5956338" y="4821072"/>
            <a:ext cx="2058265"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Surface analysis </a:t>
            </a:r>
            <a:r>
              <a:rPr lang="en-GB" sz="1200" dirty="0">
                <a:solidFill>
                  <a:srgbClr val="FF0000"/>
                </a:solidFill>
                <a:latin typeface="Arial" panose="020B0604020202020204" pitchFamily="34" charset="0"/>
                <a:cs typeface="Arial" panose="020B0604020202020204" pitchFamily="34" charset="0"/>
              </a:rPr>
              <a:t>(D,T) </a:t>
            </a:r>
            <a:r>
              <a:rPr lang="en-GB" sz="1200" dirty="0">
                <a:latin typeface="Arial" panose="020B0604020202020204" pitchFamily="34" charset="0"/>
                <a:cs typeface="Arial" panose="020B0604020202020204" pitchFamily="34" charset="0"/>
              </a:rPr>
              <a:t>by </a:t>
            </a:r>
          </a:p>
          <a:p>
            <a:pPr algn="ctr"/>
            <a:r>
              <a:rPr lang="en-GB" sz="1200" dirty="0">
                <a:latin typeface="Arial" panose="020B0604020202020204" pitchFamily="34" charset="0"/>
                <a:cs typeface="Arial" panose="020B0604020202020204" pitchFamily="34" charset="0"/>
              </a:rPr>
              <a:t>Laser-based techniques </a:t>
            </a:r>
          </a:p>
        </p:txBody>
      </p:sp>
      <p:sp>
        <p:nvSpPr>
          <p:cNvPr id="72" name="Textfeld 71">
            <a:extLst>
              <a:ext uri="{FF2B5EF4-FFF2-40B4-BE49-F238E27FC236}">
                <a16:creationId xmlns:a16="http://schemas.microsoft.com/office/drawing/2014/main" id="{1A7C0472-8E38-D7E6-08DB-7A03AE753B49}"/>
              </a:ext>
            </a:extLst>
          </p:cNvPr>
          <p:cNvSpPr txBox="1"/>
          <p:nvPr/>
        </p:nvSpPr>
        <p:spPr>
          <a:xfrm>
            <a:off x="250913" y="2918947"/>
            <a:ext cx="457176" cy="267766"/>
          </a:xfrm>
          <a:prstGeom prst="rect">
            <a:avLst/>
          </a:prstGeom>
          <a:noFill/>
        </p:spPr>
        <p:txBody>
          <a:bodyPr wrap="none" rtlCol="0">
            <a:spAutoFit/>
          </a:bodyPr>
          <a:lstStyle/>
          <a:p>
            <a:pPr algn="l">
              <a:lnSpc>
                <a:spcPct val="95000"/>
              </a:lnSpc>
            </a:pPr>
            <a:r>
              <a:rPr lang="de-DE" sz="1200" dirty="0"/>
              <a:t>ITER</a:t>
            </a:r>
          </a:p>
        </p:txBody>
      </p:sp>
      <p:sp>
        <p:nvSpPr>
          <p:cNvPr id="3" name="Fußzeilenplatzhalter 4">
            <a:extLst>
              <a:ext uri="{FF2B5EF4-FFF2-40B4-BE49-F238E27FC236}">
                <a16:creationId xmlns:a16="http://schemas.microsoft.com/office/drawing/2014/main" id="{AE76D2E2-55B4-10B3-18FD-7A8E920030F8}"/>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pic>
        <p:nvPicPr>
          <p:cNvPr id="7" name="Grafik 6">
            <a:extLst>
              <a:ext uri="{FF2B5EF4-FFF2-40B4-BE49-F238E27FC236}">
                <a16:creationId xmlns:a16="http://schemas.microsoft.com/office/drawing/2014/main" id="{ED955069-AFD6-0DD9-8E26-7F992CCB14F1}"/>
              </a:ext>
            </a:extLst>
          </p:cNvPr>
          <p:cNvPicPr>
            <a:picLocks noChangeAspect="1"/>
          </p:cNvPicPr>
          <p:nvPr/>
        </p:nvPicPr>
        <p:blipFill>
          <a:blip r:embed="rId7"/>
          <a:stretch>
            <a:fillRect/>
          </a:stretch>
        </p:blipFill>
        <p:spPr>
          <a:xfrm>
            <a:off x="5763920" y="3164576"/>
            <a:ext cx="2250684" cy="1518924"/>
          </a:xfrm>
          <a:prstGeom prst="rect">
            <a:avLst/>
          </a:prstGeom>
        </p:spPr>
      </p:pic>
      <p:pic>
        <p:nvPicPr>
          <p:cNvPr id="10" name="Grafik 9">
            <a:extLst>
              <a:ext uri="{FF2B5EF4-FFF2-40B4-BE49-F238E27FC236}">
                <a16:creationId xmlns:a16="http://schemas.microsoft.com/office/drawing/2014/main" id="{8D0BA036-1FF6-E4AC-D02B-2D62CA13CB67}"/>
              </a:ext>
            </a:extLst>
          </p:cNvPr>
          <p:cNvPicPr>
            <a:picLocks noChangeAspect="1"/>
          </p:cNvPicPr>
          <p:nvPr/>
        </p:nvPicPr>
        <p:blipFill>
          <a:blip r:embed="rId8"/>
          <a:stretch>
            <a:fillRect/>
          </a:stretch>
        </p:blipFill>
        <p:spPr>
          <a:xfrm>
            <a:off x="5986617" y="1677580"/>
            <a:ext cx="1898081" cy="1382941"/>
          </a:xfrm>
          <a:prstGeom prst="rect">
            <a:avLst/>
          </a:prstGeom>
        </p:spPr>
      </p:pic>
      <p:sp>
        <p:nvSpPr>
          <p:cNvPr id="11" name="Textfeld 10">
            <a:extLst>
              <a:ext uri="{FF2B5EF4-FFF2-40B4-BE49-F238E27FC236}">
                <a16:creationId xmlns:a16="http://schemas.microsoft.com/office/drawing/2014/main" id="{E22250AC-5B0F-CF3A-B8A8-4D70FA15B52C}"/>
              </a:ext>
            </a:extLst>
          </p:cNvPr>
          <p:cNvSpPr txBox="1"/>
          <p:nvPr/>
        </p:nvSpPr>
        <p:spPr>
          <a:xfrm>
            <a:off x="5990936" y="973345"/>
            <a:ext cx="2132338" cy="618631"/>
          </a:xfrm>
          <a:prstGeom prst="rect">
            <a:avLst/>
          </a:prstGeom>
          <a:solidFill>
            <a:srgbClr val="E3E3E3"/>
          </a:solidFill>
          <a:ln w="12700">
            <a:solidFill>
              <a:schemeClr val="tx1"/>
            </a:solidFill>
          </a:ln>
        </p:spPr>
        <p:txBody>
          <a:bodyPr wrap="square" rtlCol="0">
            <a:spAutoFit/>
          </a:bodyPr>
          <a:lstStyle/>
          <a:p>
            <a:pPr algn="ctr">
              <a:lnSpc>
                <a:spcPct val="95000"/>
              </a:lnSpc>
            </a:pPr>
            <a:r>
              <a:rPr lang="de-DE" sz="1200" dirty="0">
                <a:latin typeface="Arial" panose="020B0604020202020204" pitchFamily="34" charset="0"/>
                <a:cs typeface="Arial" panose="020B0604020202020204" pitchFamily="34" charset="0"/>
              </a:rPr>
              <a:t>Runaway beam </a:t>
            </a:r>
            <a:r>
              <a:rPr lang="de-DE" sz="1200" dirty="0" err="1">
                <a:latin typeface="Arial" panose="020B0604020202020204" pitchFamily="34" charset="0"/>
                <a:cs typeface="Arial" panose="020B0604020202020204" pitchFamily="34" charset="0"/>
              </a:rPr>
              <a:t>damage</a:t>
            </a:r>
            <a:endParaRPr lang="de-DE" sz="1200" dirty="0">
              <a:latin typeface="Arial" panose="020B0604020202020204" pitchFamily="34" charset="0"/>
              <a:cs typeface="Arial" panose="020B0604020202020204" pitchFamily="34" charset="0"/>
            </a:endParaRPr>
          </a:p>
          <a:p>
            <a:pPr algn="ctr">
              <a:lnSpc>
                <a:spcPct val="95000"/>
              </a:lnSpc>
            </a:pPr>
            <a:r>
              <a:rPr lang="de-DE" sz="1200" dirty="0">
                <a:latin typeface="Arial" panose="020B0604020202020204" pitchFamily="34" charset="0"/>
                <a:cs typeface="Arial" panose="020B0604020202020204" pitchFamily="34" charset="0"/>
              </a:rPr>
              <a:t>of PFCs </a:t>
            </a:r>
            <a:r>
              <a:rPr lang="de-DE" sz="1200" dirty="0" err="1">
                <a:latin typeface="Arial" panose="020B0604020202020204" pitchFamily="34" charset="0"/>
                <a:cs typeface="Arial" panose="020B0604020202020204" pitchFamily="34" charset="0"/>
              </a:rPr>
              <a:t>analysis</a:t>
            </a:r>
            <a:r>
              <a:rPr lang="de-DE" sz="1200" dirty="0">
                <a:latin typeface="Arial" panose="020B0604020202020204" pitchFamily="34" charset="0"/>
                <a:cs typeface="Arial" panose="020B0604020202020204" pitchFamily="34" charset="0"/>
              </a:rPr>
              <a:t> and interpretative </a:t>
            </a:r>
            <a:r>
              <a:rPr lang="de-DE" sz="1200" dirty="0" err="1">
                <a:latin typeface="Arial" panose="020B0604020202020204" pitchFamily="34" charset="0"/>
                <a:cs typeface="Arial" panose="020B0604020202020204" pitchFamily="34" charset="0"/>
              </a:rPr>
              <a:t>simulation</a:t>
            </a:r>
            <a:endParaRPr lang="de-DE" sz="12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2234A05-017A-07C0-006A-8CD9EC722A57}"/>
              </a:ext>
            </a:extLst>
          </p:cNvPr>
          <p:cNvSpPr txBox="1"/>
          <p:nvPr/>
        </p:nvSpPr>
        <p:spPr>
          <a:xfrm>
            <a:off x="7280050" y="3255254"/>
            <a:ext cx="1269855" cy="230832"/>
          </a:xfrm>
          <a:prstGeom prst="rect">
            <a:avLst/>
          </a:prstGeom>
          <a:noFill/>
        </p:spPr>
        <p:txBody>
          <a:bodyPr wrap="square" rtlCol="0">
            <a:spAutoFit/>
          </a:bodyPr>
          <a:lstStyle/>
          <a:p>
            <a:r>
              <a:rPr lang="de-DE" sz="900" b="1" dirty="0"/>
              <a:t>[I. </a:t>
            </a:r>
            <a:r>
              <a:rPr lang="de-DE" sz="900" b="1" dirty="0" err="1"/>
              <a:t>Jepu</a:t>
            </a:r>
            <a:r>
              <a:rPr lang="de-DE" sz="900" b="1" dirty="0"/>
              <a:t>]</a:t>
            </a:r>
          </a:p>
        </p:txBody>
      </p:sp>
      <p:sp>
        <p:nvSpPr>
          <p:cNvPr id="28" name="Textfeld 27">
            <a:extLst>
              <a:ext uri="{FF2B5EF4-FFF2-40B4-BE49-F238E27FC236}">
                <a16:creationId xmlns:a16="http://schemas.microsoft.com/office/drawing/2014/main" id="{850D654D-F5EB-4EA0-C4BE-3B4B1A2C6C36}"/>
              </a:ext>
            </a:extLst>
          </p:cNvPr>
          <p:cNvSpPr txBox="1"/>
          <p:nvPr/>
        </p:nvSpPr>
        <p:spPr>
          <a:xfrm flipH="1">
            <a:off x="8766864" y="5820514"/>
            <a:ext cx="2535904"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Wall conditioning in TOMAS and boronization assessment</a:t>
            </a:r>
            <a:endParaRPr lang="en-GB"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3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p:bldP spid="22" grpId="0"/>
      <p:bldP spid="23" grpId="0"/>
      <p:bldP spid="27" grpId="0" animBg="1"/>
      <p:bldP spid="40" grpId="0" animBg="1"/>
      <p:bldP spid="69" grpId="0" animBg="1"/>
      <p:bldP spid="70" grpId="0" animBg="1"/>
      <p:bldP spid="71" grpId="0" animBg="1"/>
      <p:bldP spid="11" grpId="0" animBg="1"/>
      <p:bldP spid="12"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19DF9-0AD5-FF3F-5752-179F1E586D4D}"/>
              </a:ext>
            </a:extLst>
          </p:cNvPr>
          <p:cNvSpPr>
            <a:spLocks noGrp="1"/>
          </p:cNvSpPr>
          <p:nvPr>
            <p:ph type="title"/>
          </p:nvPr>
        </p:nvSpPr>
        <p:spPr>
          <a:xfrm>
            <a:off x="983432" y="192515"/>
            <a:ext cx="9899916" cy="457200"/>
          </a:xfrm>
        </p:spPr>
        <p:txBody>
          <a:bodyPr/>
          <a:lstStyle/>
          <a:p>
            <a:r>
              <a:rPr lang="de-DE" dirty="0" err="1"/>
              <a:t>Boron-related</a:t>
            </a:r>
            <a:r>
              <a:rPr lang="de-DE" dirty="0"/>
              <a:t> in-situ/</a:t>
            </a:r>
            <a:r>
              <a:rPr lang="de-DE" dirty="0" err="1"/>
              <a:t>vacuo</a:t>
            </a:r>
            <a:r>
              <a:rPr lang="de-DE" dirty="0"/>
              <a:t> </a:t>
            </a:r>
            <a:r>
              <a:rPr lang="de-DE" dirty="0" err="1"/>
              <a:t>fuel</a:t>
            </a:r>
            <a:r>
              <a:rPr lang="de-DE" dirty="0"/>
              <a:t> </a:t>
            </a:r>
            <a:r>
              <a:rPr lang="de-DE" dirty="0" err="1"/>
              <a:t>retention</a:t>
            </a:r>
            <a:r>
              <a:rPr lang="de-DE" dirty="0"/>
              <a:t> and </a:t>
            </a:r>
            <a:r>
              <a:rPr lang="de-DE" dirty="0" err="1"/>
              <a:t>recovery</a:t>
            </a:r>
            <a:r>
              <a:rPr lang="de-DE" dirty="0"/>
              <a:t> </a:t>
            </a:r>
            <a:r>
              <a:rPr lang="de-DE" dirty="0" err="1"/>
              <a:t>studies</a:t>
            </a:r>
            <a:endParaRPr lang="de-DE" dirty="0"/>
          </a:p>
        </p:txBody>
      </p:sp>
      <p:sp>
        <p:nvSpPr>
          <p:cNvPr id="5" name="Foliennummernplatzhalter 4">
            <a:extLst>
              <a:ext uri="{FF2B5EF4-FFF2-40B4-BE49-F238E27FC236}">
                <a16:creationId xmlns:a16="http://schemas.microsoft.com/office/drawing/2014/main" id="{31F2A8E7-8A70-8506-3AB8-5A039FE88A4B}"/>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
        <p:nvSpPr>
          <p:cNvPr id="9" name="Textfeld 8">
            <a:extLst>
              <a:ext uri="{FF2B5EF4-FFF2-40B4-BE49-F238E27FC236}">
                <a16:creationId xmlns:a16="http://schemas.microsoft.com/office/drawing/2014/main" id="{E8BF1993-91BB-CF83-62DE-BC5B0CF06529}"/>
              </a:ext>
            </a:extLst>
          </p:cNvPr>
          <p:cNvSpPr txBox="1"/>
          <p:nvPr/>
        </p:nvSpPr>
        <p:spPr>
          <a:xfrm>
            <a:off x="360040" y="895244"/>
            <a:ext cx="4232014"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C + SP F + SP X  (in-vacuo)</a:t>
            </a:r>
          </a:p>
          <a:p>
            <a:pPr marL="285750" indent="-285750" algn="l">
              <a:lnSpc>
                <a:spcPct val="95000"/>
              </a:lnSpc>
              <a:buFont typeface="Wingdings" panose="05000000000000000000" pitchFamily="2" charset="2"/>
              <a:buChar char="§"/>
            </a:pPr>
            <a:r>
              <a:rPr lang="en-US" sz="1500" dirty="0"/>
              <a:t>Fuel retention and release properties of B layers exposed to fuel species and build with fuel </a:t>
            </a:r>
          </a:p>
          <a:p>
            <a:pPr marL="285750" indent="-285750" algn="l">
              <a:lnSpc>
                <a:spcPct val="95000"/>
              </a:lnSpc>
              <a:buFont typeface="Wingdings" panose="05000000000000000000" pitchFamily="2" charset="2"/>
              <a:buChar char="§"/>
            </a:pPr>
            <a:r>
              <a:rPr lang="en-US" sz="1500" dirty="0"/>
              <a:t>Simulation related to fuel trapping and release</a:t>
            </a:r>
          </a:p>
          <a:p>
            <a:pPr marL="285750" indent="-285750" algn="l">
              <a:lnSpc>
                <a:spcPct val="95000"/>
              </a:lnSpc>
              <a:buFont typeface="Wingdings" panose="05000000000000000000" pitchFamily="2" charset="2"/>
              <a:buChar char="§"/>
            </a:pPr>
            <a:r>
              <a:rPr lang="en-US" sz="1500" dirty="0"/>
              <a:t>Ion-damage W material studies</a:t>
            </a:r>
          </a:p>
        </p:txBody>
      </p:sp>
      <p:sp>
        <p:nvSpPr>
          <p:cNvPr id="15" name="Textfeld 14">
            <a:extLst>
              <a:ext uri="{FF2B5EF4-FFF2-40B4-BE49-F238E27FC236}">
                <a16:creationId xmlns:a16="http://schemas.microsoft.com/office/drawing/2014/main" id="{2ADFF0C1-38A5-6B6A-A557-44017DD4C602}"/>
              </a:ext>
            </a:extLst>
          </p:cNvPr>
          <p:cNvSpPr txBox="1"/>
          <p:nvPr/>
        </p:nvSpPr>
        <p:spPr>
          <a:xfrm>
            <a:off x="520532" y="5309065"/>
            <a:ext cx="5575468" cy="881780"/>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dirty="0">
                <a:solidFill>
                  <a:srgbClr val="FF0000"/>
                </a:solidFill>
              </a:rPr>
              <a:t>In-situ deuterium content measurement by in-operando LIBS (PSI-2) or in-operando NRA (UPP) in 2025 foreseen without breaking vacuum and controlled B+D interaction</a:t>
            </a:r>
          </a:p>
        </p:txBody>
      </p:sp>
      <p:pic>
        <p:nvPicPr>
          <p:cNvPr id="17" name="Grafik 16">
            <a:extLst>
              <a:ext uri="{FF2B5EF4-FFF2-40B4-BE49-F238E27FC236}">
                <a16:creationId xmlns:a16="http://schemas.microsoft.com/office/drawing/2014/main" id="{B0C3CDE5-C0AF-6079-4296-9D41A0C3B57C}"/>
              </a:ext>
            </a:extLst>
          </p:cNvPr>
          <p:cNvPicPr>
            <a:picLocks noChangeAspect="1"/>
          </p:cNvPicPr>
          <p:nvPr/>
        </p:nvPicPr>
        <p:blipFill>
          <a:blip r:embed="rId2"/>
          <a:stretch>
            <a:fillRect/>
          </a:stretch>
        </p:blipFill>
        <p:spPr>
          <a:xfrm>
            <a:off x="360040" y="2190976"/>
            <a:ext cx="5585531" cy="2518965"/>
          </a:xfrm>
          <a:prstGeom prst="rect">
            <a:avLst/>
          </a:prstGeom>
        </p:spPr>
      </p:pic>
      <p:sp>
        <p:nvSpPr>
          <p:cNvPr id="18" name="Textfeld 17">
            <a:extLst>
              <a:ext uri="{FF2B5EF4-FFF2-40B4-BE49-F238E27FC236}">
                <a16:creationId xmlns:a16="http://schemas.microsoft.com/office/drawing/2014/main" id="{9C713166-6C0E-2C52-4BE7-9A974205423A}"/>
              </a:ext>
            </a:extLst>
          </p:cNvPr>
          <p:cNvSpPr txBox="1"/>
          <p:nvPr/>
        </p:nvSpPr>
        <p:spPr>
          <a:xfrm>
            <a:off x="520532" y="4301732"/>
            <a:ext cx="1112805" cy="400110"/>
          </a:xfrm>
          <a:prstGeom prst="rect">
            <a:avLst/>
          </a:prstGeom>
          <a:noFill/>
        </p:spPr>
        <p:txBody>
          <a:bodyPr wrap="none" rtlCol="0">
            <a:spAutoFit/>
          </a:bodyPr>
          <a:lstStyle/>
          <a:p>
            <a:pPr algn="l"/>
            <a:r>
              <a:rPr lang="de-DE" sz="1000" b="1" dirty="0"/>
              <a:t>H. van </a:t>
            </a:r>
            <a:r>
              <a:rPr lang="de-DE" sz="1000" b="1" dirty="0" err="1"/>
              <a:t>Eeck</a:t>
            </a:r>
            <a:r>
              <a:rPr lang="de-DE" sz="1000" b="1" dirty="0"/>
              <a:t> et al. </a:t>
            </a:r>
          </a:p>
          <a:p>
            <a:pPr algn="l"/>
            <a:r>
              <a:rPr lang="de-DE" sz="1000" b="1" dirty="0"/>
              <a:t>DIFFER</a:t>
            </a:r>
          </a:p>
        </p:txBody>
      </p:sp>
      <p:sp>
        <p:nvSpPr>
          <p:cNvPr id="12" name="Textfeld 11">
            <a:extLst>
              <a:ext uri="{FF2B5EF4-FFF2-40B4-BE49-F238E27FC236}">
                <a16:creationId xmlns:a16="http://schemas.microsoft.com/office/drawing/2014/main" id="{982DF3DB-1E1A-7DEC-C9F2-27C45990D372}"/>
              </a:ext>
            </a:extLst>
          </p:cNvPr>
          <p:cNvSpPr txBox="1"/>
          <p:nvPr/>
        </p:nvSpPr>
        <p:spPr>
          <a:xfrm>
            <a:off x="7018015" y="872643"/>
            <a:ext cx="4232014"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C + SP F + SP X (in-operando)</a:t>
            </a:r>
          </a:p>
          <a:p>
            <a:pPr marL="285750" indent="-285750" algn="l">
              <a:lnSpc>
                <a:spcPct val="95000"/>
              </a:lnSpc>
              <a:buFont typeface="Wingdings" panose="05000000000000000000" pitchFamily="2" charset="2"/>
              <a:buChar char="§"/>
            </a:pPr>
            <a:r>
              <a:rPr lang="en-US" sz="1500" dirty="0"/>
              <a:t>Fuel retention and release properties of B layers exposed to fuel species and build with fuel </a:t>
            </a:r>
          </a:p>
          <a:p>
            <a:pPr marL="285750" indent="-285750" algn="l">
              <a:lnSpc>
                <a:spcPct val="95000"/>
              </a:lnSpc>
              <a:buFont typeface="Wingdings" panose="05000000000000000000" pitchFamily="2" charset="2"/>
              <a:buChar char="§"/>
            </a:pPr>
            <a:r>
              <a:rPr lang="en-US" sz="1500" dirty="0"/>
              <a:t>Simulation related to fuel trapping and release</a:t>
            </a:r>
          </a:p>
          <a:p>
            <a:pPr marL="285750" indent="-285750" algn="l">
              <a:lnSpc>
                <a:spcPct val="95000"/>
              </a:lnSpc>
              <a:buFont typeface="Wingdings" panose="05000000000000000000" pitchFamily="2" charset="2"/>
              <a:buChar char="§"/>
            </a:pPr>
            <a:r>
              <a:rPr lang="en-US" sz="1500" dirty="0"/>
              <a:t>Recycling-studies on surface</a:t>
            </a:r>
          </a:p>
        </p:txBody>
      </p:sp>
      <p:pic>
        <p:nvPicPr>
          <p:cNvPr id="14" name="Grafik 13">
            <a:extLst>
              <a:ext uri="{FF2B5EF4-FFF2-40B4-BE49-F238E27FC236}">
                <a16:creationId xmlns:a16="http://schemas.microsoft.com/office/drawing/2014/main" id="{99609F48-4516-6D25-66FF-44ACD8BE9877}"/>
              </a:ext>
            </a:extLst>
          </p:cNvPr>
          <p:cNvPicPr>
            <a:picLocks noChangeAspect="1"/>
          </p:cNvPicPr>
          <p:nvPr/>
        </p:nvPicPr>
        <p:blipFill>
          <a:blip r:embed="rId3"/>
          <a:stretch>
            <a:fillRect/>
          </a:stretch>
        </p:blipFill>
        <p:spPr>
          <a:xfrm>
            <a:off x="6902399" y="2244952"/>
            <a:ext cx="4385258" cy="3493710"/>
          </a:xfrm>
          <a:prstGeom prst="rect">
            <a:avLst/>
          </a:prstGeom>
        </p:spPr>
      </p:pic>
      <p:sp>
        <p:nvSpPr>
          <p:cNvPr id="4" name="Footer Placeholder 3">
            <a:extLst>
              <a:ext uri="{FF2B5EF4-FFF2-40B4-BE49-F238E27FC236}">
                <a16:creationId xmlns:a16="http://schemas.microsoft.com/office/drawing/2014/main" id="{E08837D4-602C-7786-A237-70F7A57CDDC0}"/>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5</a:t>
            </a:r>
            <a:r>
              <a:rPr lang="en-GB" baseline="30000" dirty="0">
                <a:solidFill>
                  <a:prstClr val="white"/>
                </a:solidFill>
              </a:rPr>
              <a:t>th</a:t>
            </a:r>
            <a:r>
              <a:rPr lang="en-GB" dirty="0">
                <a:solidFill>
                  <a:prstClr val="white"/>
                </a:solidFill>
              </a:rPr>
              <a:t> Physics Project Board  |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366311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45E99-910A-20CC-BA34-E3730607A26F}"/>
              </a:ext>
            </a:extLst>
          </p:cNvPr>
          <p:cNvSpPr>
            <a:spLocks noGrp="1"/>
          </p:cNvSpPr>
          <p:nvPr>
            <p:ph type="title"/>
          </p:nvPr>
        </p:nvSpPr>
        <p:spPr/>
        <p:txBody>
          <a:bodyPr/>
          <a:lstStyle/>
          <a:p>
            <a:r>
              <a:rPr lang="de-DE" dirty="0"/>
              <a:t>Status WPPWIE 2024</a:t>
            </a:r>
          </a:p>
        </p:txBody>
      </p:sp>
      <p:sp>
        <p:nvSpPr>
          <p:cNvPr id="3" name="Inhaltsplatzhalter 2">
            <a:extLst>
              <a:ext uri="{FF2B5EF4-FFF2-40B4-BE49-F238E27FC236}">
                <a16:creationId xmlns:a16="http://schemas.microsoft.com/office/drawing/2014/main" id="{0057CBF9-B193-A557-8D82-223855788A1E}"/>
              </a:ext>
            </a:extLst>
          </p:cNvPr>
          <p:cNvSpPr>
            <a:spLocks noGrp="1"/>
          </p:cNvSpPr>
          <p:nvPr>
            <p:ph idx="1"/>
          </p:nvPr>
        </p:nvSpPr>
        <p:spPr>
          <a:xfrm>
            <a:off x="359228" y="758426"/>
            <a:ext cx="11473543" cy="1698648"/>
          </a:xfrm>
        </p:spPr>
        <p:txBody>
          <a:bodyPr>
            <a:normAutofit/>
          </a:bodyPr>
          <a:lstStyle/>
          <a:p>
            <a:pPr>
              <a:buFont typeface="Wingdings" panose="05000000000000000000" pitchFamily="2" charset="2"/>
              <a:buChar char="§"/>
            </a:pPr>
            <a:r>
              <a:rPr lang="en-GB" sz="1800" noProof="0" dirty="0"/>
              <a:t>Vast majority of activities within the 7 subprojects were successfully completed</a:t>
            </a:r>
          </a:p>
          <a:p>
            <a:pPr>
              <a:buFont typeface="Wingdings" panose="05000000000000000000" pitchFamily="2" charset="2"/>
              <a:buChar char="§"/>
            </a:pPr>
            <a:r>
              <a:rPr lang="en-GB" sz="1800" noProof="0" dirty="0"/>
              <a:t>Level 3 reports for each subproject and PWIE technical report completed</a:t>
            </a:r>
          </a:p>
          <a:p>
            <a:pPr>
              <a:buFont typeface="Wingdings" panose="05000000000000000000" pitchFamily="2" charset="2"/>
              <a:buChar char="§"/>
            </a:pPr>
            <a:r>
              <a:rPr lang="en-GB" sz="1800" noProof="0" dirty="0"/>
              <a:t>PWIE GD 13, 16, 17, 18 in principle fulfilled, but delay in reporting (caused by the PL)</a:t>
            </a:r>
          </a:p>
          <a:p>
            <a:pPr>
              <a:buFont typeface="Wingdings" panose="05000000000000000000" pitchFamily="2" charset="2"/>
              <a:buChar char="§"/>
            </a:pPr>
            <a:r>
              <a:rPr lang="en-GB" sz="1800" noProof="0" dirty="0"/>
              <a:t>PWIE GD 14 shifted to 2025 to include one post-DT sample analysis / PWIE GD 15 cancelled (FZJ - PEX)</a:t>
            </a:r>
          </a:p>
          <a:p>
            <a:pPr>
              <a:buFont typeface="Wingdings" panose="05000000000000000000" pitchFamily="2" charset="2"/>
              <a:buChar char="§"/>
            </a:pPr>
            <a:r>
              <a:rPr lang="en-GB" sz="1800" noProof="0" dirty="0"/>
              <a:t>Many contributions to PFMC, EPS, PET, IAEA conference </a:t>
            </a:r>
          </a:p>
          <a:p>
            <a:pPr>
              <a:buFont typeface="Wingdings" panose="05000000000000000000" pitchFamily="2" charset="2"/>
              <a:buChar char="§"/>
            </a:pPr>
            <a:endParaRPr lang="en-GB" sz="1800" noProof="0" dirty="0"/>
          </a:p>
          <a:p>
            <a:pPr>
              <a:buFont typeface="Wingdings" panose="05000000000000000000" pitchFamily="2" charset="2"/>
              <a:buChar char="§"/>
            </a:pPr>
            <a:endParaRPr lang="en-GB" sz="1800" noProof="0" dirty="0"/>
          </a:p>
        </p:txBody>
      </p:sp>
      <p:sp>
        <p:nvSpPr>
          <p:cNvPr id="4" name="Foliennummernplatzhalter 3">
            <a:extLst>
              <a:ext uri="{FF2B5EF4-FFF2-40B4-BE49-F238E27FC236}">
                <a16:creationId xmlns:a16="http://schemas.microsoft.com/office/drawing/2014/main" id="{761DCC3B-148F-0EA9-A427-7A5FE196C69B}"/>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5" name="Fußzeilenplatzhalter 4">
            <a:extLst>
              <a:ext uri="{FF2B5EF4-FFF2-40B4-BE49-F238E27FC236}">
                <a16:creationId xmlns:a16="http://schemas.microsoft.com/office/drawing/2014/main" id="{721F6206-D8F7-0747-D6F0-8C862D7A5DC7}"/>
              </a:ext>
            </a:extLst>
          </p:cNvPr>
          <p:cNvSpPr>
            <a:spLocks noGrp="1"/>
          </p:cNvSpPr>
          <p:nvPr>
            <p:ph type="ftr" sz="quarter" idx="11"/>
          </p:nvPr>
        </p:nvSpPr>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pic>
        <p:nvPicPr>
          <p:cNvPr id="7" name="Grafik 6">
            <a:extLst>
              <a:ext uri="{FF2B5EF4-FFF2-40B4-BE49-F238E27FC236}">
                <a16:creationId xmlns:a16="http://schemas.microsoft.com/office/drawing/2014/main" id="{C22C72F3-24B6-1635-6EB0-FD57548FC283}"/>
              </a:ext>
            </a:extLst>
          </p:cNvPr>
          <p:cNvPicPr>
            <a:picLocks noChangeAspect="1"/>
          </p:cNvPicPr>
          <p:nvPr/>
        </p:nvPicPr>
        <p:blipFill>
          <a:blip r:embed="rId2"/>
          <a:srcRect r="34200"/>
          <a:stretch/>
        </p:blipFill>
        <p:spPr>
          <a:xfrm>
            <a:off x="434165" y="2623115"/>
            <a:ext cx="5257800" cy="981058"/>
          </a:xfrm>
          <a:prstGeom prst="rect">
            <a:avLst/>
          </a:prstGeom>
        </p:spPr>
      </p:pic>
      <p:pic>
        <p:nvPicPr>
          <p:cNvPr id="9" name="Grafik 8">
            <a:extLst>
              <a:ext uri="{FF2B5EF4-FFF2-40B4-BE49-F238E27FC236}">
                <a16:creationId xmlns:a16="http://schemas.microsoft.com/office/drawing/2014/main" id="{4E504CD7-7EAC-2477-64DB-A2E1A1464FBA}"/>
              </a:ext>
            </a:extLst>
          </p:cNvPr>
          <p:cNvPicPr>
            <a:picLocks noChangeAspect="1"/>
          </p:cNvPicPr>
          <p:nvPr/>
        </p:nvPicPr>
        <p:blipFill>
          <a:blip r:embed="rId3"/>
          <a:srcRect r="33415"/>
          <a:stretch/>
        </p:blipFill>
        <p:spPr>
          <a:xfrm>
            <a:off x="359229" y="3600813"/>
            <a:ext cx="5257800" cy="2788916"/>
          </a:xfrm>
          <a:prstGeom prst="rect">
            <a:avLst/>
          </a:prstGeom>
        </p:spPr>
      </p:pic>
      <p:sp>
        <p:nvSpPr>
          <p:cNvPr id="10" name="Textfeld 9">
            <a:extLst>
              <a:ext uri="{FF2B5EF4-FFF2-40B4-BE49-F238E27FC236}">
                <a16:creationId xmlns:a16="http://schemas.microsoft.com/office/drawing/2014/main" id="{C2DBA3B8-8724-6519-21B4-BB7A08BA5328}"/>
              </a:ext>
            </a:extLst>
          </p:cNvPr>
          <p:cNvSpPr txBox="1"/>
          <p:nvPr/>
        </p:nvSpPr>
        <p:spPr>
          <a:xfrm>
            <a:off x="7088440" y="3615404"/>
            <a:ext cx="3521926" cy="1938992"/>
          </a:xfrm>
          <a:prstGeom prst="rect">
            <a:avLst/>
          </a:prstGeom>
          <a:noFill/>
        </p:spPr>
        <p:txBody>
          <a:bodyPr wrap="none" rtlCol="0">
            <a:spAutoFit/>
          </a:bodyPr>
          <a:lstStyle/>
          <a:p>
            <a:pPr algn="ctr"/>
            <a:r>
              <a:rPr lang="de-DE" sz="2400" dirty="0"/>
              <a:t>Scientific </a:t>
            </a:r>
            <a:r>
              <a:rPr lang="de-DE" sz="2400" dirty="0" err="1"/>
              <a:t>presentations</a:t>
            </a:r>
            <a:r>
              <a:rPr lang="de-DE" sz="2400" dirty="0"/>
              <a:t> </a:t>
            </a:r>
          </a:p>
          <a:p>
            <a:pPr algn="ctr"/>
            <a:r>
              <a:rPr lang="de-DE" sz="2400" dirty="0"/>
              <a:t>on INDICO:</a:t>
            </a:r>
          </a:p>
          <a:p>
            <a:pPr algn="ctr"/>
            <a:r>
              <a:rPr lang="de-DE" sz="2400" dirty="0"/>
              <a:t>WPPWIE </a:t>
            </a:r>
            <a:r>
              <a:rPr lang="de-DE" sz="2400" dirty="0" err="1"/>
              <a:t>project</a:t>
            </a:r>
            <a:r>
              <a:rPr lang="de-DE" sz="2400" dirty="0"/>
              <a:t> </a:t>
            </a:r>
            <a:r>
              <a:rPr lang="de-DE" sz="2400" dirty="0" err="1"/>
              <a:t>meetings</a:t>
            </a:r>
            <a:r>
              <a:rPr lang="de-DE" sz="2400" dirty="0"/>
              <a:t> </a:t>
            </a:r>
          </a:p>
          <a:p>
            <a:pPr algn="ctr"/>
            <a:r>
              <a:rPr lang="de-DE" sz="2400" dirty="0"/>
              <a:t>end of November 2024</a:t>
            </a:r>
          </a:p>
          <a:p>
            <a:pPr algn="ctr"/>
            <a:r>
              <a:rPr lang="de-DE" sz="2400" dirty="0"/>
              <a:t>and end of March 2025</a:t>
            </a:r>
          </a:p>
        </p:txBody>
      </p:sp>
      <p:pic>
        <p:nvPicPr>
          <p:cNvPr id="11" name="Grafik 10" descr="Ein Bild, das Kleidung, Menschen, Person, Frau enthält.&#10;&#10;KI-generierte Inhalte können fehlerhaft sein.">
            <a:extLst>
              <a:ext uri="{FF2B5EF4-FFF2-40B4-BE49-F238E27FC236}">
                <a16:creationId xmlns:a16="http://schemas.microsoft.com/office/drawing/2014/main" id="{331B8D4A-C10F-FBDD-C111-E32561891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412" y="2791759"/>
            <a:ext cx="5131981" cy="3425597"/>
          </a:xfrm>
          <a:prstGeom prst="rect">
            <a:avLst/>
          </a:prstGeom>
        </p:spPr>
      </p:pic>
      <p:sp>
        <p:nvSpPr>
          <p:cNvPr id="12" name="Textfeld 11">
            <a:extLst>
              <a:ext uri="{FF2B5EF4-FFF2-40B4-BE49-F238E27FC236}">
                <a16:creationId xmlns:a16="http://schemas.microsoft.com/office/drawing/2014/main" id="{FCAFB17F-CB4C-67C5-C929-91A886D2D5B4}"/>
              </a:ext>
            </a:extLst>
          </p:cNvPr>
          <p:cNvSpPr txBox="1"/>
          <p:nvPr/>
        </p:nvSpPr>
        <p:spPr>
          <a:xfrm>
            <a:off x="10049070" y="5586295"/>
            <a:ext cx="2469874" cy="707886"/>
          </a:xfrm>
          <a:prstGeom prst="rect">
            <a:avLst/>
          </a:prstGeom>
          <a:noFill/>
        </p:spPr>
        <p:txBody>
          <a:bodyPr wrap="square" rtlCol="0">
            <a:spAutoFit/>
          </a:bodyPr>
          <a:lstStyle/>
          <a:p>
            <a:pPr algn="l"/>
            <a:r>
              <a:rPr lang="de-DE" sz="2000" b="1" dirty="0"/>
              <a:t>PWIE </a:t>
            </a:r>
            <a:r>
              <a:rPr lang="de-DE" sz="2000" b="1" dirty="0" err="1"/>
              <a:t>meeting</a:t>
            </a:r>
            <a:endParaRPr lang="de-DE" sz="2000" b="1" dirty="0"/>
          </a:p>
          <a:p>
            <a:pPr algn="l"/>
            <a:r>
              <a:rPr lang="de-DE" sz="2000" b="1" dirty="0"/>
              <a:t>last </a:t>
            </a:r>
            <a:r>
              <a:rPr lang="de-DE" sz="2000" b="1" dirty="0" err="1"/>
              <a:t>week</a:t>
            </a:r>
            <a:r>
              <a:rPr lang="de-DE" sz="2000" b="1" dirty="0"/>
              <a:t> in Prag</a:t>
            </a:r>
          </a:p>
        </p:txBody>
      </p:sp>
    </p:spTree>
    <p:extLst>
      <p:ext uri="{BB962C8B-B14F-4D97-AF65-F5344CB8AC3E}">
        <p14:creationId xmlns:p14="http://schemas.microsoft.com/office/powerpoint/2010/main" val="261301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43E61-B7F3-2FC5-D246-27C3F573BA34}"/>
              </a:ext>
            </a:extLst>
          </p:cNvPr>
          <p:cNvSpPr>
            <a:spLocks noGrp="1"/>
          </p:cNvSpPr>
          <p:nvPr>
            <p:ph type="title"/>
          </p:nvPr>
        </p:nvSpPr>
        <p:spPr>
          <a:xfrm>
            <a:off x="983432" y="192515"/>
            <a:ext cx="10325270" cy="457200"/>
          </a:xfrm>
        </p:spPr>
        <p:txBody>
          <a:bodyPr/>
          <a:lstStyle/>
          <a:p>
            <a:r>
              <a:rPr lang="de-DE" dirty="0"/>
              <a:t>Highlight: Simulation of </a:t>
            </a:r>
            <a:r>
              <a:rPr lang="de-DE" dirty="0" err="1"/>
              <a:t>tungsten</a:t>
            </a:r>
            <a:r>
              <a:rPr lang="de-DE" dirty="0"/>
              <a:t> </a:t>
            </a:r>
            <a:r>
              <a:rPr lang="de-DE" dirty="0" err="1"/>
              <a:t>erosion</a:t>
            </a:r>
            <a:r>
              <a:rPr lang="de-DE" dirty="0"/>
              <a:t> in DEMO (with TSVV-7) </a:t>
            </a:r>
          </a:p>
        </p:txBody>
      </p:sp>
      <p:sp>
        <p:nvSpPr>
          <p:cNvPr id="4" name="Foliennummernplatzhalter 3">
            <a:extLst>
              <a:ext uri="{FF2B5EF4-FFF2-40B4-BE49-F238E27FC236}">
                <a16:creationId xmlns:a16="http://schemas.microsoft.com/office/drawing/2014/main" id="{C5E9B3E8-55A4-AD8A-5545-4B9B446B32E1}"/>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7" name="Grafik 6">
            <a:extLst>
              <a:ext uri="{FF2B5EF4-FFF2-40B4-BE49-F238E27FC236}">
                <a16:creationId xmlns:a16="http://schemas.microsoft.com/office/drawing/2014/main" id="{CBF8BDC9-400B-CCE9-5F6D-BCC354B571EE}"/>
              </a:ext>
            </a:extLst>
          </p:cNvPr>
          <p:cNvPicPr>
            <a:picLocks noChangeAspect="1"/>
          </p:cNvPicPr>
          <p:nvPr/>
        </p:nvPicPr>
        <p:blipFill>
          <a:blip r:embed="rId2"/>
          <a:stretch>
            <a:fillRect/>
          </a:stretch>
        </p:blipFill>
        <p:spPr>
          <a:xfrm>
            <a:off x="117118" y="1008214"/>
            <a:ext cx="7254066" cy="3771622"/>
          </a:xfrm>
          <a:prstGeom prst="rect">
            <a:avLst/>
          </a:prstGeom>
        </p:spPr>
      </p:pic>
      <p:sp>
        <p:nvSpPr>
          <p:cNvPr id="8" name="Rechteck 7">
            <a:extLst>
              <a:ext uri="{FF2B5EF4-FFF2-40B4-BE49-F238E27FC236}">
                <a16:creationId xmlns:a16="http://schemas.microsoft.com/office/drawing/2014/main" id="{FBB22D53-5A66-8A4B-85F8-9411E31F3AC7}"/>
              </a:ext>
            </a:extLst>
          </p:cNvPr>
          <p:cNvSpPr/>
          <p:nvPr/>
        </p:nvSpPr>
        <p:spPr>
          <a:xfrm>
            <a:off x="5962261" y="4488019"/>
            <a:ext cx="1315617" cy="3296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Content Placeholder 2">
            <a:extLst>
              <a:ext uri="{FF2B5EF4-FFF2-40B4-BE49-F238E27FC236}">
                <a16:creationId xmlns:a16="http://schemas.microsoft.com/office/drawing/2014/main" id="{920F4EA4-C88D-3DCF-D1F4-1F05F16F5876}"/>
              </a:ext>
            </a:extLst>
          </p:cNvPr>
          <p:cNvSpPr>
            <a:spLocks noGrp="1"/>
          </p:cNvSpPr>
          <p:nvPr>
            <p:ph idx="1"/>
          </p:nvPr>
        </p:nvSpPr>
        <p:spPr>
          <a:xfrm>
            <a:off x="74648" y="5053268"/>
            <a:ext cx="8117630" cy="1403515"/>
          </a:xfrm>
        </p:spPr>
        <p:txBody>
          <a:bodyPr>
            <a:normAutofit/>
          </a:bodyPr>
          <a:lstStyle/>
          <a:p>
            <a:pPr>
              <a:buFont typeface="Wingdings" panose="05000000000000000000" pitchFamily="2" charset="2"/>
              <a:buChar char="§"/>
            </a:pPr>
            <a:r>
              <a:rPr lang="en-GB" sz="1800" dirty="0"/>
              <a:t>Comprehensive set of physics for full-W PWI simulations in ERO2.0 implemented</a:t>
            </a:r>
          </a:p>
          <a:p>
            <a:pPr>
              <a:buFont typeface="Wingdings" panose="05000000000000000000" pitchFamily="2" charset="2"/>
              <a:buChar char="§"/>
            </a:pPr>
            <a:r>
              <a:rPr lang="en-GB" sz="1800" dirty="0"/>
              <a:t>Plasma background from SOLPS-ITER extrapolated to the first wall and 3D</a:t>
            </a:r>
          </a:p>
          <a:p>
            <a:pPr>
              <a:buFont typeface="Wingdings" panose="05000000000000000000" pitchFamily="2" charset="2"/>
              <a:buChar char="§"/>
            </a:pPr>
            <a:r>
              <a:rPr lang="en-GB" sz="1800" dirty="0"/>
              <a:t>Largest uncertainty are the far-SOL flux extrapolations, but in all cases</a:t>
            </a:r>
          </a:p>
          <a:p>
            <a:pPr marL="0" indent="0">
              <a:buNone/>
            </a:pPr>
            <a:r>
              <a:rPr lang="en-GB" sz="1800" dirty="0"/>
              <a:t>     main chamber is net erosion zone, divertor is net deposition zone, good screened</a:t>
            </a:r>
          </a:p>
          <a:p>
            <a:pPr marL="342900" lvl="1" indent="0">
              <a:buNone/>
            </a:pPr>
            <a:endParaRPr lang="en-GB" dirty="0"/>
          </a:p>
        </p:txBody>
      </p:sp>
      <p:sp>
        <p:nvSpPr>
          <p:cNvPr id="10" name="Textfeld 9">
            <a:extLst>
              <a:ext uri="{FF2B5EF4-FFF2-40B4-BE49-F238E27FC236}">
                <a16:creationId xmlns:a16="http://schemas.microsoft.com/office/drawing/2014/main" id="{A43080A8-9C54-6A11-B30E-E429265B8BED}"/>
              </a:ext>
            </a:extLst>
          </p:cNvPr>
          <p:cNvSpPr txBox="1"/>
          <p:nvPr/>
        </p:nvSpPr>
        <p:spPr>
          <a:xfrm>
            <a:off x="9063279" y="5154860"/>
            <a:ext cx="2245423" cy="1200329"/>
          </a:xfrm>
          <a:prstGeom prst="rect">
            <a:avLst/>
          </a:prstGeom>
          <a:solidFill>
            <a:schemeClr val="tx2">
              <a:lumMod val="20000"/>
              <a:lumOff val="80000"/>
            </a:schemeClr>
          </a:solidFill>
        </p:spPr>
        <p:txBody>
          <a:bodyPr wrap="none" rtlCol="0">
            <a:spAutoFit/>
          </a:bodyPr>
          <a:lstStyle/>
          <a:p>
            <a:pPr algn="ctr"/>
            <a:r>
              <a:rPr lang="de-DE" b="1" dirty="0"/>
              <a:t>Note ITER </a:t>
            </a:r>
            <a:r>
              <a:rPr lang="de-DE" b="1" dirty="0" err="1"/>
              <a:t>baseline</a:t>
            </a:r>
            <a:r>
              <a:rPr lang="de-DE" b="1" dirty="0"/>
              <a:t>: </a:t>
            </a:r>
          </a:p>
          <a:p>
            <a:pPr algn="ctr"/>
            <a:r>
              <a:rPr lang="de-DE" b="1" dirty="0"/>
              <a:t>T</a:t>
            </a:r>
            <a:r>
              <a:rPr lang="de-DE" b="1" baseline="-25000" dirty="0"/>
              <a:t>e</a:t>
            </a:r>
            <a:r>
              <a:rPr lang="de-DE" b="1" dirty="0"/>
              <a:t>=20 eV and Neon</a:t>
            </a:r>
          </a:p>
          <a:p>
            <a:pPr algn="ctr"/>
            <a:r>
              <a:rPr lang="de-DE" b="1" dirty="0"/>
              <a:t>same </a:t>
            </a:r>
            <a:r>
              <a:rPr lang="de-DE" b="1" dirty="0" err="1"/>
              <a:t>work</a:t>
            </a:r>
            <a:r>
              <a:rPr lang="de-DE" b="1" dirty="0"/>
              <a:t> </a:t>
            </a:r>
            <a:r>
              <a:rPr lang="de-DE" b="1" dirty="0" err="1"/>
              <a:t>flow</a:t>
            </a:r>
            <a:r>
              <a:rPr lang="de-DE" b="1" dirty="0"/>
              <a:t> </a:t>
            </a:r>
          </a:p>
          <a:p>
            <a:pPr algn="ctr"/>
            <a:r>
              <a:rPr lang="de-DE" b="1" dirty="0"/>
              <a:t>=&gt; W </a:t>
            </a:r>
            <a:r>
              <a:rPr lang="de-DE" b="1" dirty="0" err="1"/>
              <a:t>influx</a:t>
            </a:r>
            <a:r>
              <a:rPr lang="de-DE" b="1" dirty="0"/>
              <a:t> </a:t>
            </a:r>
            <a:r>
              <a:rPr lang="de-DE" b="1" dirty="0" err="1"/>
              <a:t>estimates</a:t>
            </a:r>
            <a:endParaRPr lang="de-DE" b="1" dirty="0"/>
          </a:p>
        </p:txBody>
      </p:sp>
      <p:pic>
        <p:nvPicPr>
          <p:cNvPr id="12" name="Grafik 11">
            <a:extLst>
              <a:ext uri="{FF2B5EF4-FFF2-40B4-BE49-F238E27FC236}">
                <a16:creationId xmlns:a16="http://schemas.microsoft.com/office/drawing/2014/main" id="{970EB1F2-9ABB-C770-9139-5647B144293D}"/>
              </a:ext>
            </a:extLst>
          </p:cNvPr>
          <p:cNvPicPr>
            <a:picLocks noChangeAspect="1"/>
          </p:cNvPicPr>
          <p:nvPr/>
        </p:nvPicPr>
        <p:blipFill>
          <a:blip r:embed="rId3"/>
          <a:srcRect l="39147"/>
          <a:stretch/>
        </p:blipFill>
        <p:spPr>
          <a:xfrm>
            <a:off x="8192278" y="1036200"/>
            <a:ext cx="3425404" cy="3830096"/>
          </a:xfrm>
          <a:prstGeom prst="rect">
            <a:avLst/>
          </a:prstGeom>
        </p:spPr>
      </p:pic>
      <p:sp>
        <p:nvSpPr>
          <p:cNvPr id="13" name="Fußzeilenplatzhalter 4">
            <a:extLst>
              <a:ext uri="{FF2B5EF4-FFF2-40B4-BE49-F238E27FC236}">
                <a16:creationId xmlns:a16="http://schemas.microsoft.com/office/drawing/2014/main" id="{D0B6A205-CC8B-F0BD-B7AE-CAAA9BA2C157}"/>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sp>
        <p:nvSpPr>
          <p:cNvPr id="3" name="Textfeld 2">
            <a:extLst>
              <a:ext uri="{FF2B5EF4-FFF2-40B4-BE49-F238E27FC236}">
                <a16:creationId xmlns:a16="http://schemas.microsoft.com/office/drawing/2014/main" id="{8BDEF471-EC89-AB12-0B41-A85065501ED7}"/>
              </a:ext>
            </a:extLst>
          </p:cNvPr>
          <p:cNvSpPr txBox="1"/>
          <p:nvPr/>
        </p:nvSpPr>
        <p:spPr>
          <a:xfrm>
            <a:off x="5775649" y="4488019"/>
            <a:ext cx="1284326" cy="400110"/>
          </a:xfrm>
          <a:prstGeom prst="rect">
            <a:avLst/>
          </a:prstGeom>
          <a:noFill/>
        </p:spPr>
        <p:txBody>
          <a:bodyPr wrap="none" rtlCol="0">
            <a:spAutoFit/>
          </a:bodyPr>
          <a:lstStyle/>
          <a:p>
            <a:pPr algn="l"/>
            <a:r>
              <a:rPr lang="de-DE" sz="1000" b="1" dirty="0" err="1"/>
              <a:t>Ch</a:t>
            </a:r>
            <a:r>
              <a:rPr lang="de-DE" sz="1000" b="1" dirty="0"/>
              <a:t>. Baumann</a:t>
            </a:r>
          </a:p>
          <a:p>
            <a:pPr algn="l"/>
            <a:r>
              <a:rPr lang="de-DE" sz="1000" b="1" dirty="0"/>
              <a:t>SOLPS </a:t>
            </a:r>
            <a:r>
              <a:rPr lang="de-DE" sz="1000" b="1" dirty="0" err="1"/>
              <a:t>from</a:t>
            </a:r>
            <a:r>
              <a:rPr lang="de-DE" sz="1000" b="1" dirty="0"/>
              <a:t> F. Subba</a:t>
            </a:r>
          </a:p>
        </p:txBody>
      </p:sp>
    </p:spTree>
    <p:extLst>
      <p:ext uri="{BB962C8B-B14F-4D97-AF65-F5344CB8AC3E}">
        <p14:creationId xmlns:p14="http://schemas.microsoft.com/office/powerpoint/2010/main" val="346203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432E6-1DD8-A4C0-6529-F7B6020DD2F0}"/>
              </a:ext>
            </a:extLst>
          </p:cNvPr>
          <p:cNvSpPr>
            <a:spLocks noGrp="1"/>
          </p:cNvSpPr>
          <p:nvPr>
            <p:ph type="title"/>
          </p:nvPr>
        </p:nvSpPr>
        <p:spPr>
          <a:xfrm>
            <a:off x="983431" y="192515"/>
            <a:ext cx="10956253" cy="457200"/>
          </a:xfrm>
        </p:spPr>
        <p:txBody>
          <a:bodyPr/>
          <a:lstStyle/>
          <a:p>
            <a:r>
              <a:rPr lang="en-GB" dirty="0"/>
              <a:t>Highlight: Development of LIBS to measure thin B layers</a:t>
            </a:r>
          </a:p>
        </p:txBody>
      </p:sp>
      <p:sp>
        <p:nvSpPr>
          <p:cNvPr id="5" name="Foliennummernplatzhalter 4">
            <a:extLst>
              <a:ext uri="{FF2B5EF4-FFF2-40B4-BE49-F238E27FC236}">
                <a16:creationId xmlns:a16="http://schemas.microsoft.com/office/drawing/2014/main" id="{44A57F14-2044-0AB3-2D6A-5C84818B625A}"/>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pic>
        <p:nvPicPr>
          <p:cNvPr id="6" name="Grafik 5">
            <a:extLst>
              <a:ext uri="{FF2B5EF4-FFF2-40B4-BE49-F238E27FC236}">
                <a16:creationId xmlns:a16="http://schemas.microsoft.com/office/drawing/2014/main" id="{B76E57A1-BF06-6635-A0B9-75833FEAB20D}"/>
              </a:ext>
            </a:extLst>
          </p:cNvPr>
          <p:cNvPicPr>
            <a:picLocks noChangeAspect="1"/>
          </p:cNvPicPr>
          <p:nvPr/>
        </p:nvPicPr>
        <p:blipFill>
          <a:blip r:embed="rId2"/>
          <a:stretch>
            <a:fillRect/>
          </a:stretch>
        </p:blipFill>
        <p:spPr>
          <a:xfrm>
            <a:off x="441919" y="1826946"/>
            <a:ext cx="4471347" cy="3389736"/>
          </a:xfrm>
          <a:prstGeom prst="rect">
            <a:avLst/>
          </a:prstGeom>
        </p:spPr>
      </p:pic>
      <p:pic>
        <p:nvPicPr>
          <p:cNvPr id="7" name="Grafik 6">
            <a:extLst>
              <a:ext uri="{FF2B5EF4-FFF2-40B4-BE49-F238E27FC236}">
                <a16:creationId xmlns:a16="http://schemas.microsoft.com/office/drawing/2014/main" id="{BBB73BB1-4B5E-59DB-7E41-66041E7BC2DD}"/>
              </a:ext>
            </a:extLst>
          </p:cNvPr>
          <p:cNvPicPr>
            <a:picLocks noChangeAspect="1"/>
          </p:cNvPicPr>
          <p:nvPr/>
        </p:nvPicPr>
        <p:blipFill>
          <a:blip r:embed="rId3"/>
          <a:srcRect l="47534" t="-1" b="49227"/>
          <a:stretch/>
        </p:blipFill>
        <p:spPr>
          <a:xfrm>
            <a:off x="5373110" y="892691"/>
            <a:ext cx="3242247" cy="2536309"/>
          </a:xfrm>
          <a:prstGeom prst="rect">
            <a:avLst/>
          </a:prstGeom>
        </p:spPr>
      </p:pic>
      <p:pic>
        <p:nvPicPr>
          <p:cNvPr id="8" name="Grafik 7">
            <a:extLst>
              <a:ext uri="{FF2B5EF4-FFF2-40B4-BE49-F238E27FC236}">
                <a16:creationId xmlns:a16="http://schemas.microsoft.com/office/drawing/2014/main" id="{9759A72D-2B8C-3F69-7BA3-258D8F673BA9}"/>
              </a:ext>
            </a:extLst>
          </p:cNvPr>
          <p:cNvPicPr>
            <a:picLocks noChangeAspect="1"/>
          </p:cNvPicPr>
          <p:nvPr/>
        </p:nvPicPr>
        <p:blipFill>
          <a:blip r:embed="rId3"/>
          <a:srcRect l="23895" t="50000" r="23998"/>
          <a:stretch/>
        </p:blipFill>
        <p:spPr>
          <a:xfrm>
            <a:off x="8787949" y="861748"/>
            <a:ext cx="3309643" cy="2567252"/>
          </a:xfrm>
          <a:prstGeom prst="rect">
            <a:avLst/>
          </a:prstGeom>
        </p:spPr>
      </p:pic>
      <p:sp>
        <p:nvSpPr>
          <p:cNvPr id="11" name="Textfeld 10">
            <a:extLst>
              <a:ext uri="{FF2B5EF4-FFF2-40B4-BE49-F238E27FC236}">
                <a16:creationId xmlns:a16="http://schemas.microsoft.com/office/drawing/2014/main" id="{56280BFB-1CF5-1BAF-9825-062194F55398}"/>
              </a:ext>
            </a:extLst>
          </p:cNvPr>
          <p:cNvSpPr txBox="1"/>
          <p:nvPr/>
        </p:nvSpPr>
        <p:spPr>
          <a:xfrm>
            <a:off x="6327994" y="3416027"/>
            <a:ext cx="1511952" cy="246221"/>
          </a:xfrm>
          <a:prstGeom prst="rect">
            <a:avLst/>
          </a:prstGeom>
          <a:noFill/>
        </p:spPr>
        <p:txBody>
          <a:bodyPr wrap="none" rtlCol="0">
            <a:spAutoFit/>
          </a:bodyPr>
          <a:lstStyle/>
          <a:p>
            <a:pPr algn="l"/>
            <a:r>
              <a:rPr lang="de-DE" sz="1000" b="1" dirty="0">
                <a:latin typeface="Arial" panose="020B0604020202020204" pitchFamily="34" charset="0"/>
                <a:cs typeface="Arial" panose="020B0604020202020204" pitchFamily="34" charset="0"/>
              </a:rPr>
              <a:t>H. Wu et al. NME 2024</a:t>
            </a:r>
          </a:p>
        </p:txBody>
      </p:sp>
      <p:sp>
        <p:nvSpPr>
          <p:cNvPr id="12" name="Textfeld 11">
            <a:extLst>
              <a:ext uri="{FF2B5EF4-FFF2-40B4-BE49-F238E27FC236}">
                <a16:creationId xmlns:a16="http://schemas.microsoft.com/office/drawing/2014/main" id="{0A044C6B-293B-7B6A-3DA9-3DCA797D5956}"/>
              </a:ext>
            </a:extLst>
          </p:cNvPr>
          <p:cNvSpPr txBox="1"/>
          <p:nvPr/>
        </p:nvSpPr>
        <p:spPr>
          <a:xfrm>
            <a:off x="252316" y="5104555"/>
            <a:ext cx="379206" cy="276999"/>
          </a:xfrm>
          <a:prstGeom prst="rect">
            <a:avLst/>
          </a:prstGeom>
          <a:noFill/>
        </p:spPr>
        <p:txBody>
          <a:bodyPr wrap="none" rtlCol="0">
            <a:spAutoFit/>
          </a:bodyPr>
          <a:lstStyle/>
          <a:p>
            <a:pPr algn="l"/>
            <a:r>
              <a:rPr lang="de-DE" sz="1200" b="1" dirty="0"/>
              <a:t>FZJ</a:t>
            </a:r>
          </a:p>
        </p:txBody>
      </p:sp>
      <p:sp>
        <p:nvSpPr>
          <p:cNvPr id="4" name="Content Placeholder 2">
            <a:extLst>
              <a:ext uri="{FF2B5EF4-FFF2-40B4-BE49-F238E27FC236}">
                <a16:creationId xmlns:a16="http://schemas.microsoft.com/office/drawing/2014/main" id="{52CDCE44-7F49-D7DE-946E-F787EB89DC5A}"/>
              </a:ext>
            </a:extLst>
          </p:cNvPr>
          <p:cNvSpPr>
            <a:spLocks noGrp="1"/>
          </p:cNvSpPr>
          <p:nvPr>
            <p:ph idx="1"/>
          </p:nvPr>
        </p:nvSpPr>
        <p:spPr>
          <a:xfrm>
            <a:off x="316654" y="1184118"/>
            <a:ext cx="4596612" cy="457200"/>
          </a:xfrm>
        </p:spPr>
        <p:txBody>
          <a:bodyPr>
            <a:normAutofit/>
          </a:bodyPr>
          <a:lstStyle/>
          <a:p>
            <a:pPr marL="0" indent="0" algn="l">
              <a:lnSpc>
                <a:spcPct val="95000"/>
              </a:lnSpc>
              <a:buNone/>
            </a:pPr>
            <a:r>
              <a:rPr lang="en-US" sz="1800" dirty="0"/>
              <a:t>Qualify LIBS for in-situ thin boron layer analysis</a:t>
            </a:r>
          </a:p>
        </p:txBody>
      </p:sp>
      <p:sp>
        <p:nvSpPr>
          <p:cNvPr id="13" name="Content Placeholder 2">
            <a:extLst>
              <a:ext uri="{FF2B5EF4-FFF2-40B4-BE49-F238E27FC236}">
                <a16:creationId xmlns:a16="http://schemas.microsoft.com/office/drawing/2014/main" id="{C830D274-4265-64AC-673F-E457C750328C}"/>
              </a:ext>
            </a:extLst>
          </p:cNvPr>
          <p:cNvSpPr txBox="1">
            <a:spLocks/>
          </p:cNvSpPr>
          <p:nvPr/>
        </p:nvSpPr>
        <p:spPr>
          <a:xfrm>
            <a:off x="5338880" y="3950912"/>
            <a:ext cx="6552954" cy="1806076"/>
          </a:xfrm>
          <a:prstGeom prst="rect">
            <a:avLst/>
          </a:prstGeom>
        </p:spPr>
        <p:txBody>
          <a:bodyPr vert="horz" lIns="91440" tIns="45720" rIns="91440" bIns="45720" rtlCol="0">
            <a:normAutofit fontScale="850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nSpc>
                <a:spcPct val="95000"/>
              </a:lnSpc>
              <a:buFont typeface="Wingdings" panose="05000000000000000000" pitchFamily="2" charset="2"/>
              <a:buChar char="§"/>
            </a:pPr>
            <a:r>
              <a:rPr lang="en-US" sz="1800" dirty="0" err="1"/>
              <a:t>ps</a:t>
            </a:r>
            <a:r>
              <a:rPr lang="en-US" sz="1800" dirty="0"/>
              <a:t>-LIBS technique optimized to measure thin B layers on W substrate</a:t>
            </a:r>
          </a:p>
          <a:p>
            <a:pPr marL="285750" indent="-285750">
              <a:lnSpc>
                <a:spcPct val="95000"/>
              </a:lnSpc>
              <a:buFont typeface="Wingdings" panose="05000000000000000000" pitchFamily="2" charset="2"/>
              <a:buChar char="§"/>
            </a:pPr>
            <a:r>
              <a:rPr lang="en-US" sz="1800" dirty="0"/>
              <a:t>Thin deposits can be studied considering thin layer effects (reflection)</a:t>
            </a:r>
          </a:p>
          <a:p>
            <a:pPr marL="285750" indent="-285750">
              <a:lnSpc>
                <a:spcPct val="95000"/>
              </a:lnSpc>
              <a:buFont typeface="Wingdings" panose="05000000000000000000" pitchFamily="2" charset="2"/>
              <a:buChar char="§"/>
            </a:pPr>
            <a:r>
              <a:rPr lang="en-US" sz="1800" dirty="0"/>
              <a:t>Tests on artificial boron layers from magnetron sputtering (130/260 nm)</a:t>
            </a:r>
          </a:p>
          <a:p>
            <a:pPr marL="285750" indent="-285750">
              <a:lnSpc>
                <a:spcPct val="95000"/>
              </a:lnSpc>
              <a:buFont typeface="Wingdings" panose="05000000000000000000" pitchFamily="2" charset="2"/>
              <a:buChar char="§"/>
            </a:pPr>
            <a:r>
              <a:rPr lang="en-US" sz="1800" dirty="0"/>
              <a:t>Successful test on boron layer samples from Wendelstein7-X pure boronization exposure with deposits below 10nm on W samples</a:t>
            </a:r>
          </a:p>
          <a:p>
            <a:pPr marL="285750" indent="-285750">
              <a:lnSpc>
                <a:spcPct val="95000"/>
              </a:lnSpc>
              <a:buFont typeface="Wingdings" panose="05000000000000000000" pitchFamily="2" charset="2"/>
              <a:buChar char="§"/>
            </a:pPr>
            <a:r>
              <a:rPr lang="en-US" sz="1800" dirty="0"/>
              <a:t>Limitations due to B and W line overlapping</a:t>
            </a:r>
          </a:p>
          <a:p>
            <a:pPr marL="285750" indent="-285750">
              <a:lnSpc>
                <a:spcPct val="95000"/>
              </a:lnSpc>
              <a:buFont typeface="Wingdings" panose="05000000000000000000" pitchFamily="2" charset="2"/>
              <a:buChar char="§"/>
            </a:pPr>
            <a:r>
              <a:rPr lang="en-US" sz="1800" dirty="0"/>
              <a:t>Parallel recording of O, H, C and other impurities possible</a:t>
            </a:r>
          </a:p>
        </p:txBody>
      </p:sp>
      <p:sp>
        <p:nvSpPr>
          <p:cNvPr id="14" name="Fußzeilenplatzhalter 4">
            <a:extLst>
              <a:ext uri="{FF2B5EF4-FFF2-40B4-BE49-F238E27FC236}">
                <a16:creationId xmlns:a16="http://schemas.microsoft.com/office/drawing/2014/main" id="{C303D589-76EB-0554-91EB-0E35E8088862}"/>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sp>
        <p:nvSpPr>
          <p:cNvPr id="15" name="Textfeld 14">
            <a:extLst>
              <a:ext uri="{FF2B5EF4-FFF2-40B4-BE49-F238E27FC236}">
                <a16:creationId xmlns:a16="http://schemas.microsoft.com/office/drawing/2014/main" id="{217159F4-0091-C650-06A7-51B4F2A2B513}"/>
              </a:ext>
            </a:extLst>
          </p:cNvPr>
          <p:cNvSpPr txBox="1"/>
          <p:nvPr/>
        </p:nvSpPr>
        <p:spPr>
          <a:xfrm>
            <a:off x="1605691" y="5521519"/>
            <a:ext cx="2466701" cy="646331"/>
          </a:xfrm>
          <a:prstGeom prst="rect">
            <a:avLst/>
          </a:prstGeom>
          <a:solidFill>
            <a:schemeClr val="tx2">
              <a:lumMod val="20000"/>
              <a:lumOff val="80000"/>
            </a:schemeClr>
          </a:solidFill>
        </p:spPr>
        <p:txBody>
          <a:bodyPr wrap="none" rtlCol="0">
            <a:spAutoFit/>
          </a:bodyPr>
          <a:lstStyle/>
          <a:p>
            <a:pPr algn="l"/>
            <a:r>
              <a:rPr lang="de-DE" b="1" dirty="0" err="1"/>
              <a:t>Allows</a:t>
            </a:r>
            <a:r>
              <a:rPr lang="de-DE" b="1" dirty="0"/>
              <a:t> B </a:t>
            </a:r>
            <a:r>
              <a:rPr lang="de-DE" b="1" dirty="0" err="1"/>
              <a:t>layer</a:t>
            </a:r>
            <a:r>
              <a:rPr lang="de-DE" b="1" dirty="0"/>
              <a:t> </a:t>
            </a:r>
            <a:r>
              <a:rPr lang="de-DE" b="1" dirty="0" err="1"/>
              <a:t>diagnosis</a:t>
            </a:r>
            <a:endParaRPr lang="de-DE" b="1" dirty="0"/>
          </a:p>
          <a:p>
            <a:pPr algn="l"/>
            <a:r>
              <a:rPr lang="de-DE" b="1" dirty="0" err="1"/>
              <a:t>for</a:t>
            </a:r>
            <a:r>
              <a:rPr lang="de-DE" b="1" dirty="0"/>
              <a:t> ITER „</a:t>
            </a:r>
            <a:r>
              <a:rPr lang="de-DE" b="1" dirty="0" err="1"/>
              <a:t>boron</a:t>
            </a:r>
            <a:r>
              <a:rPr lang="de-DE" b="1" dirty="0"/>
              <a:t> </a:t>
            </a:r>
            <a:r>
              <a:rPr lang="de-DE" b="1" dirty="0" err="1"/>
              <a:t>matrix</a:t>
            </a:r>
            <a:r>
              <a:rPr lang="de-DE" b="1" dirty="0"/>
              <a:t>“</a:t>
            </a:r>
          </a:p>
        </p:txBody>
      </p:sp>
    </p:spTree>
    <p:extLst>
      <p:ext uri="{BB962C8B-B14F-4D97-AF65-F5344CB8AC3E}">
        <p14:creationId xmlns:p14="http://schemas.microsoft.com/office/powerpoint/2010/main" val="150897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591E6-FC7D-4334-3885-54ED0A09F7D2}"/>
              </a:ext>
            </a:extLst>
          </p:cNvPr>
          <p:cNvSpPr>
            <a:spLocks noGrp="1"/>
          </p:cNvSpPr>
          <p:nvPr>
            <p:ph type="title"/>
          </p:nvPr>
        </p:nvSpPr>
        <p:spPr/>
        <p:txBody>
          <a:bodyPr/>
          <a:lstStyle/>
          <a:p>
            <a:r>
              <a:rPr lang="de-DE" dirty="0"/>
              <a:t>Highlight PCR 2024: LIBS </a:t>
            </a:r>
            <a:r>
              <a:rPr lang="de-DE" dirty="0" err="1"/>
              <a:t>analysis</a:t>
            </a:r>
            <a:r>
              <a:rPr lang="de-DE" dirty="0"/>
              <a:t> at JET </a:t>
            </a:r>
          </a:p>
        </p:txBody>
      </p:sp>
      <p:sp>
        <p:nvSpPr>
          <p:cNvPr id="4" name="Foliennummernplatzhalter 3">
            <a:extLst>
              <a:ext uri="{FF2B5EF4-FFF2-40B4-BE49-F238E27FC236}">
                <a16:creationId xmlns:a16="http://schemas.microsoft.com/office/drawing/2014/main" id="{AF92F638-F4A0-5FC9-0B16-99A7EAC39F08}"/>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pic>
        <p:nvPicPr>
          <p:cNvPr id="7" name="Grafik 6">
            <a:extLst>
              <a:ext uri="{FF2B5EF4-FFF2-40B4-BE49-F238E27FC236}">
                <a16:creationId xmlns:a16="http://schemas.microsoft.com/office/drawing/2014/main" id="{15AB809F-3EED-ED30-D9E4-A00B6F41B5C7}"/>
              </a:ext>
            </a:extLst>
          </p:cNvPr>
          <p:cNvPicPr>
            <a:picLocks noChangeAspect="1"/>
          </p:cNvPicPr>
          <p:nvPr/>
        </p:nvPicPr>
        <p:blipFill>
          <a:blip r:embed="rId3"/>
          <a:stretch>
            <a:fillRect/>
          </a:stretch>
        </p:blipFill>
        <p:spPr>
          <a:xfrm>
            <a:off x="4581330" y="1131592"/>
            <a:ext cx="7480041" cy="3788994"/>
          </a:xfrm>
          <a:prstGeom prst="rect">
            <a:avLst/>
          </a:prstGeom>
        </p:spPr>
      </p:pic>
      <p:pic>
        <p:nvPicPr>
          <p:cNvPr id="9" name="Grafik 8">
            <a:extLst>
              <a:ext uri="{FF2B5EF4-FFF2-40B4-BE49-F238E27FC236}">
                <a16:creationId xmlns:a16="http://schemas.microsoft.com/office/drawing/2014/main" id="{D279A7BA-CB4C-F9D7-9868-7002B9EDB9BF}"/>
              </a:ext>
            </a:extLst>
          </p:cNvPr>
          <p:cNvPicPr>
            <a:picLocks noChangeAspect="1"/>
          </p:cNvPicPr>
          <p:nvPr/>
        </p:nvPicPr>
        <p:blipFill>
          <a:blip r:embed="rId4"/>
          <a:stretch>
            <a:fillRect/>
          </a:stretch>
        </p:blipFill>
        <p:spPr>
          <a:xfrm>
            <a:off x="0" y="914395"/>
            <a:ext cx="4409025" cy="3723542"/>
          </a:xfrm>
          <a:prstGeom prst="rect">
            <a:avLst/>
          </a:prstGeom>
        </p:spPr>
      </p:pic>
      <p:sp>
        <p:nvSpPr>
          <p:cNvPr id="10" name="Rechteck 9">
            <a:extLst>
              <a:ext uri="{FF2B5EF4-FFF2-40B4-BE49-F238E27FC236}">
                <a16:creationId xmlns:a16="http://schemas.microsoft.com/office/drawing/2014/main" id="{6EAED274-2DE1-2EA7-803B-5C1C26C4E9C9}"/>
              </a:ext>
            </a:extLst>
          </p:cNvPr>
          <p:cNvSpPr/>
          <p:nvPr/>
        </p:nvSpPr>
        <p:spPr>
          <a:xfrm>
            <a:off x="3349690" y="1131592"/>
            <a:ext cx="1059335" cy="2026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Content Placeholder 2">
            <a:extLst>
              <a:ext uri="{FF2B5EF4-FFF2-40B4-BE49-F238E27FC236}">
                <a16:creationId xmlns:a16="http://schemas.microsoft.com/office/drawing/2014/main" id="{05584EE4-CED7-44C8-D4B2-4A1ABBF233B4}"/>
              </a:ext>
            </a:extLst>
          </p:cNvPr>
          <p:cNvSpPr>
            <a:spLocks noGrp="1"/>
          </p:cNvSpPr>
          <p:nvPr>
            <p:ph idx="1"/>
          </p:nvPr>
        </p:nvSpPr>
        <p:spPr>
          <a:xfrm>
            <a:off x="74648" y="5053268"/>
            <a:ext cx="11834710" cy="1403515"/>
          </a:xfrm>
        </p:spPr>
        <p:txBody>
          <a:bodyPr>
            <a:normAutofit fontScale="92500" lnSpcReduction="20000"/>
          </a:bodyPr>
          <a:lstStyle/>
          <a:p>
            <a:pPr>
              <a:buFont typeface="Wingdings" panose="05000000000000000000" pitchFamily="2" charset="2"/>
              <a:buChar char="§"/>
            </a:pPr>
            <a:r>
              <a:rPr lang="en-GB" sz="1800" dirty="0"/>
              <a:t>Analysis is progressing and in-line with post-mortem analysis of earlier campaigns regarding Be and W pattern</a:t>
            </a:r>
          </a:p>
          <a:p>
            <a:pPr>
              <a:buFont typeface="Wingdings" panose="05000000000000000000" pitchFamily="2" charset="2"/>
              <a:buChar char="§"/>
            </a:pPr>
            <a:r>
              <a:rPr lang="en-GB" sz="1800" dirty="0"/>
              <a:t>Calibration is challenging and needs more time than expected =&gt; monthly meetings</a:t>
            </a:r>
          </a:p>
          <a:p>
            <a:pPr>
              <a:buFont typeface="Wingdings" panose="05000000000000000000" pitchFamily="2" charset="2"/>
              <a:buChar char="§"/>
            </a:pPr>
            <a:r>
              <a:rPr lang="en-GB" sz="1800" dirty="0"/>
              <a:t>Tritium in co-deposits far below 1% and potentially only at limiter side deposits</a:t>
            </a:r>
          </a:p>
          <a:p>
            <a:pPr>
              <a:buFont typeface="Wingdings" panose="05000000000000000000" pitchFamily="2" charset="2"/>
              <a:buChar char="§"/>
            </a:pPr>
            <a:r>
              <a:rPr lang="en-GB" sz="1800" dirty="0"/>
              <a:t>Campaign at VTT with same system required to convert ablation rate into nm/pulse </a:t>
            </a:r>
          </a:p>
          <a:p>
            <a:pPr>
              <a:buFont typeface="Wingdings" panose="05000000000000000000" pitchFamily="2" charset="2"/>
              <a:buChar char="§"/>
            </a:pPr>
            <a:r>
              <a:rPr lang="en-GB" sz="1800" dirty="0"/>
              <a:t>Last “RE-beam” experiment at JET impacted tile 0 and tile 1 fuel content =&gt; perfect cleaning</a:t>
            </a:r>
          </a:p>
          <a:p>
            <a:pPr marL="342900" lvl="1" indent="0">
              <a:buNone/>
            </a:pPr>
            <a:endParaRPr lang="en-GB" dirty="0"/>
          </a:p>
        </p:txBody>
      </p:sp>
      <p:sp>
        <p:nvSpPr>
          <p:cNvPr id="12" name="Textfeld 11">
            <a:extLst>
              <a:ext uri="{FF2B5EF4-FFF2-40B4-BE49-F238E27FC236}">
                <a16:creationId xmlns:a16="http://schemas.microsoft.com/office/drawing/2014/main" id="{4169E6D0-69D5-911D-4F6B-8A02C750B0A8}"/>
              </a:ext>
            </a:extLst>
          </p:cNvPr>
          <p:cNvSpPr txBox="1"/>
          <p:nvPr/>
        </p:nvSpPr>
        <p:spPr>
          <a:xfrm>
            <a:off x="440378" y="4708060"/>
            <a:ext cx="1920719" cy="246221"/>
          </a:xfrm>
          <a:prstGeom prst="rect">
            <a:avLst/>
          </a:prstGeom>
          <a:noFill/>
        </p:spPr>
        <p:txBody>
          <a:bodyPr wrap="none" rtlCol="0">
            <a:spAutoFit/>
          </a:bodyPr>
          <a:lstStyle/>
          <a:p>
            <a:pPr algn="l"/>
            <a:r>
              <a:rPr lang="de-DE" sz="1000" b="1" dirty="0">
                <a:latin typeface="Arial" panose="020B0604020202020204" pitchFamily="34" charset="0"/>
                <a:cs typeface="Arial" panose="020B0604020202020204" pitchFamily="34" charset="0"/>
              </a:rPr>
              <a:t>S. </a:t>
            </a:r>
            <a:r>
              <a:rPr lang="de-DE" sz="1000" b="1" dirty="0" err="1">
                <a:latin typeface="Arial" panose="020B0604020202020204" pitchFamily="34" charset="0"/>
                <a:cs typeface="Arial" panose="020B0604020202020204" pitchFamily="34" charset="0"/>
              </a:rPr>
              <a:t>Amarviva</a:t>
            </a:r>
            <a:r>
              <a:rPr lang="de-DE" sz="1000" b="1" dirty="0">
                <a:latin typeface="Arial" panose="020B0604020202020204" pitchFamily="34" charset="0"/>
                <a:cs typeface="Arial" panose="020B0604020202020204" pitchFamily="34" charset="0"/>
              </a:rPr>
              <a:t> et al. PFMC2025</a:t>
            </a:r>
          </a:p>
        </p:txBody>
      </p:sp>
      <p:sp>
        <p:nvSpPr>
          <p:cNvPr id="13" name="Fußzeilenplatzhalter 4">
            <a:extLst>
              <a:ext uri="{FF2B5EF4-FFF2-40B4-BE49-F238E27FC236}">
                <a16:creationId xmlns:a16="http://schemas.microsoft.com/office/drawing/2014/main" id="{06FEC150-651F-12F0-F10C-EE64F9D45068}"/>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sp>
        <p:nvSpPr>
          <p:cNvPr id="14" name="Textfeld 13">
            <a:extLst>
              <a:ext uri="{FF2B5EF4-FFF2-40B4-BE49-F238E27FC236}">
                <a16:creationId xmlns:a16="http://schemas.microsoft.com/office/drawing/2014/main" id="{A05C5853-2A19-3761-4903-612E3A2CBFC7}"/>
              </a:ext>
            </a:extLst>
          </p:cNvPr>
          <p:cNvSpPr txBox="1"/>
          <p:nvPr/>
        </p:nvSpPr>
        <p:spPr>
          <a:xfrm>
            <a:off x="9185700" y="5536780"/>
            <a:ext cx="2817823" cy="923330"/>
          </a:xfrm>
          <a:prstGeom prst="rect">
            <a:avLst/>
          </a:prstGeom>
          <a:solidFill>
            <a:schemeClr val="tx2">
              <a:lumMod val="20000"/>
              <a:lumOff val="80000"/>
            </a:schemeClr>
          </a:solidFill>
        </p:spPr>
        <p:txBody>
          <a:bodyPr wrap="none" rtlCol="0">
            <a:spAutoFit/>
          </a:bodyPr>
          <a:lstStyle/>
          <a:p>
            <a:pPr algn="ctr"/>
            <a:r>
              <a:rPr lang="de-DE" b="1" dirty="0"/>
              <a:t>Technical </a:t>
            </a:r>
            <a:r>
              <a:rPr lang="de-DE" b="1" dirty="0" err="1"/>
              <a:t>demonstration</a:t>
            </a:r>
            <a:endParaRPr lang="de-DE" b="1" dirty="0"/>
          </a:p>
          <a:p>
            <a:pPr algn="ctr"/>
            <a:r>
              <a:rPr lang="de-DE" b="1" dirty="0"/>
              <a:t>of LIBS  on remote </a:t>
            </a:r>
            <a:r>
              <a:rPr lang="de-DE" b="1" dirty="0" err="1"/>
              <a:t>handling</a:t>
            </a:r>
            <a:endParaRPr lang="de-DE" b="1" dirty="0"/>
          </a:p>
          <a:p>
            <a:pPr algn="ctr"/>
            <a:r>
              <a:rPr lang="de-DE" b="1" dirty="0"/>
              <a:t>arm on W </a:t>
            </a:r>
            <a:r>
              <a:rPr lang="de-DE" b="1" dirty="0" err="1"/>
              <a:t>divertor</a:t>
            </a:r>
            <a:endParaRPr lang="de-DE" b="1" dirty="0"/>
          </a:p>
        </p:txBody>
      </p:sp>
    </p:spTree>
    <p:extLst>
      <p:ext uri="{BB962C8B-B14F-4D97-AF65-F5344CB8AC3E}">
        <p14:creationId xmlns:p14="http://schemas.microsoft.com/office/powerpoint/2010/main" val="291769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C629C-94FE-FEC2-BF3D-4A5E5CE5B1FB}"/>
              </a:ext>
            </a:extLst>
          </p:cNvPr>
          <p:cNvSpPr>
            <a:spLocks noGrp="1"/>
          </p:cNvSpPr>
          <p:nvPr>
            <p:ph type="title"/>
          </p:nvPr>
        </p:nvSpPr>
        <p:spPr>
          <a:xfrm>
            <a:off x="983432" y="192515"/>
            <a:ext cx="10991462" cy="457200"/>
          </a:xfrm>
        </p:spPr>
        <p:txBody>
          <a:bodyPr/>
          <a:lstStyle/>
          <a:p>
            <a:r>
              <a:rPr lang="de-DE" dirty="0"/>
              <a:t>WPSA: JT-60SA </a:t>
            </a:r>
            <a:r>
              <a:rPr lang="de-DE" dirty="0" err="1"/>
              <a:t>divertor</a:t>
            </a:r>
            <a:r>
              <a:rPr lang="de-DE" dirty="0"/>
              <a:t> </a:t>
            </a:r>
            <a:r>
              <a:rPr lang="de-DE" dirty="0" err="1"/>
              <a:t>optimisation</a:t>
            </a:r>
            <a:r>
              <a:rPr lang="de-DE" dirty="0"/>
              <a:t> with SOLPS-ITER (</a:t>
            </a:r>
            <a:r>
              <a:rPr lang="de-DE" dirty="0" err="1"/>
              <a:t>since</a:t>
            </a:r>
            <a:r>
              <a:rPr lang="de-DE" dirty="0"/>
              <a:t> </a:t>
            </a:r>
            <a:r>
              <a:rPr lang="de-DE" dirty="0" err="1"/>
              <a:t>January</a:t>
            </a:r>
            <a:r>
              <a:rPr lang="de-DE" dirty="0"/>
              <a:t>)</a:t>
            </a:r>
          </a:p>
        </p:txBody>
      </p:sp>
      <p:sp>
        <p:nvSpPr>
          <p:cNvPr id="4" name="Foliennummernplatzhalter 3">
            <a:extLst>
              <a:ext uri="{FF2B5EF4-FFF2-40B4-BE49-F238E27FC236}">
                <a16:creationId xmlns:a16="http://schemas.microsoft.com/office/drawing/2014/main" id="{E4614A37-E9DA-1B69-E918-F1DCD7091700}"/>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pic>
        <p:nvPicPr>
          <p:cNvPr id="6" name="Grafik 5">
            <a:extLst>
              <a:ext uri="{FF2B5EF4-FFF2-40B4-BE49-F238E27FC236}">
                <a16:creationId xmlns:a16="http://schemas.microsoft.com/office/drawing/2014/main" id="{F9F0393A-D7A9-198B-0592-96ECD9634B0A}"/>
              </a:ext>
            </a:extLst>
          </p:cNvPr>
          <p:cNvPicPr>
            <a:picLocks noChangeAspect="1"/>
          </p:cNvPicPr>
          <p:nvPr/>
        </p:nvPicPr>
        <p:blipFill>
          <a:blip r:embed="rId2"/>
          <a:srcRect l="2194" t="15563" r="3529" b="18547"/>
          <a:stretch/>
        </p:blipFill>
        <p:spPr>
          <a:xfrm>
            <a:off x="143070" y="821748"/>
            <a:ext cx="10991462" cy="3834881"/>
          </a:xfrm>
          <a:prstGeom prst="rect">
            <a:avLst/>
          </a:prstGeom>
        </p:spPr>
      </p:pic>
      <p:pic>
        <p:nvPicPr>
          <p:cNvPr id="7" name="Grafik 6">
            <a:extLst>
              <a:ext uri="{FF2B5EF4-FFF2-40B4-BE49-F238E27FC236}">
                <a16:creationId xmlns:a16="http://schemas.microsoft.com/office/drawing/2014/main" id="{015E90A2-5EFA-466A-8919-3B0C1C26BD48}"/>
              </a:ext>
            </a:extLst>
          </p:cNvPr>
          <p:cNvPicPr>
            <a:picLocks noChangeAspect="1"/>
          </p:cNvPicPr>
          <p:nvPr/>
        </p:nvPicPr>
        <p:blipFill>
          <a:blip r:embed="rId3"/>
          <a:srcRect t="17780" b="19194"/>
          <a:stretch/>
        </p:blipFill>
        <p:spPr>
          <a:xfrm>
            <a:off x="65314" y="4656629"/>
            <a:ext cx="5952931" cy="1848529"/>
          </a:xfrm>
          <a:prstGeom prst="rect">
            <a:avLst/>
          </a:prstGeom>
        </p:spPr>
      </p:pic>
      <p:sp>
        <p:nvSpPr>
          <p:cNvPr id="8" name="Content Placeholder 2">
            <a:extLst>
              <a:ext uri="{FF2B5EF4-FFF2-40B4-BE49-F238E27FC236}">
                <a16:creationId xmlns:a16="http://schemas.microsoft.com/office/drawing/2014/main" id="{3F750C04-FD66-526E-E911-662037276E07}"/>
              </a:ext>
            </a:extLst>
          </p:cNvPr>
          <p:cNvSpPr txBox="1">
            <a:spLocks/>
          </p:cNvSpPr>
          <p:nvPr/>
        </p:nvSpPr>
        <p:spPr>
          <a:xfrm>
            <a:off x="6271942" y="4783961"/>
            <a:ext cx="5680572" cy="1806076"/>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nSpc>
                <a:spcPct val="95000"/>
              </a:lnSpc>
              <a:buFont typeface="Wingdings" panose="05000000000000000000" pitchFamily="2" charset="2"/>
              <a:buChar char="§"/>
            </a:pPr>
            <a:r>
              <a:rPr lang="en-US" sz="1800" dirty="0"/>
              <a:t>Existing SOLPS narrow grid simulations transferred </a:t>
            </a:r>
          </a:p>
          <a:p>
            <a:pPr marL="0" indent="0">
              <a:lnSpc>
                <a:spcPct val="95000"/>
              </a:lnSpc>
              <a:buNone/>
            </a:pPr>
            <a:r>
              <a:rPr lang="en-US" sz="1800" dirty="0"/>
              <a:t>     to SOLPS-ITER wide grid </a:t>
            </a:r>
          </a:p>
          <a:p>
            <a:pPr>
              <a:lnSpc>
                <a:spcPct val="95000"/>
              </a:lnSpc>
              <a:buFont typeface="Wingdings" panose="05000000000000000000" pitchFamily="2" charset="2"/>
              <a:buChar char="§"/>
            </a:pPr>
            <a:r>
              <a:rPr lang="en-US" sz="1800" dirty="0"/>
              <a:t>Issues with plasma solutions at the target</a:t>
            </a:r>
          </a:p>
          <a:p>
            <a:pPr>
              <a:lnSpc>
                <a:spcPct val="95000"/>
              </a:lnSpc>
              <a:buFont typeface="Wingdings" panose="05000000000000000000" pitchFamily="2" charset="2"/>
              <a:buChar char="§"/>
            </a:pPr>
            <a:r>
              <a:rPr lang="en-US" sz="1800" dirty="0"/>
              <a:t>Target inclination as suggested from F4E implemented</a:t>
            </a:r>
          </a:p>
          <a:p>
            <a:pPr>
              <a:lnSpc>
                <a:spcPct val="95000"/>
              </a:lnSpc>
              <a:buFont typeface="Wingdings" panose="05000000000000000000" pitchFamily="2" charset="2"/>
              <a:buChar char="§"/>
            </a:pPr>
            <a:r>
              <a:rPr lang="en-US" sz="1800" dirty="0"/>
              <a:t>Requires change of equilibrium or x-point height</a:t>
            </a:r>
          </a:p>
        </p:txBody>
      </p:sp>
      <p:sp>
        <p:nvSpPr>
          <p:cNvPr id="9" name="Textfeld 8">
            <a:extLst>
              <a:ext uri="{FF2B5EF4-FFF2-40B4-BE49-F238E27FC236}">
                <a16:creationId xmlns:a16="http://schemas.microsoft.com/office/drawing/2014/main" id="{CAAC76A9-4B02-F4A4-CC65-BB3761DEB83B}"/>
              </a:ext>
            </a:extLst>
          </p:cNvPr>
          <p:cNvSpPr txBox="1"/>
          <p:nvPr/>
        </p:nvSpPr>
        <p:spPr>
          <a:xfrm>
            <a:off x="10879494" y="3750906"/>
            <a:ext cx="1310743" cy="400110"/>
          </a:xfrm>
          <a:prstGeom prst="rect">
            <a:avLst/>
          </a:prstGeom>
          <a:noFill/>
        </p:spPr>
        <p:txBody>
          <a:bodyPr wrap="none" rtlCol="0">
            <a:spAutoFit/>
          </a:bodyPr>
          <a:lstStyle/>
          <a:p>
            <a:pPr algn="l"/>
            <a:r>
              <a:rPr lang="de-DE" sz="2000" b="1" dirty="0"/>
              <a:t>KU Leuven</a:t>
            </a:r>
          </a:p>
        </p:txBody>
      </p:sp>
      <p:sp>
        <p:nvSpPr>
          <p:cNvPr id="10" name="Fußzeilenplatzhalter 4">
            <a:extLst>
              <a:ext uri="{FF2B5EF4-FFF2-40B4-BE49-F238E27FC236}">
                <a16:creationId xmlns:a16="http://schemas.microsoft.com/office/drawing/2014/main" id="{1F6E065E-80C6-2E47-F8BF-E202F8B3524F}"/>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365746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D0D77-D9E7-F469-AFD4-842820FA7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29716-DF65-A439-C9E8-60E9369F7C8B}"/>
              </a:ext>
            </a:extLst>
          </p:cNvPr>
          <p:cNvSpPr>
            <a:spLocks noGrp="1"/>
          </p:cNvSpPr>
          <p:nvPr>
            <p:ph type="title"/>
          </p:nvPr>
        </p:nvSpPr>
        <p:spPr>
          <a:xfrm>
            <a:off x="983431" y="192515"/>
            <a:ext cx="11623960" cy="457200"/>
          </a:xfrm>
        </p:spPr>
        <p:txBody>
          <a:bodyPr/>
          <a:lstStyle/>
          <a:p>
            <a:r>
              <a:rPr lang="en-US" dirty="0"/>
              <a:t>AWP 2025 – Status Update</a:t>
            </a:r>
            <a:endParaRPr lang="en-GB" dirty="0"/>
          </a:p>
        </p:txBody>
      </p:sp>
      <p:sp>
        <p:nvSpPr>
          <p:cNvPr id="3" name="Content Placeholder 2">
            <a:extLst>
              <a:ext uri="{FF2B5EF4-FFF2-40B4-BE49-F238E27FC236}">
                <a16:creationId xmlns:a16="http://schemas.microsoft.com/office/drawing/2014/main" id="{F1D637A9-F806-0A78-DD56-E8D91EF29217}"/>
              </a:ext>
            </a:extLst>
          </p:cNvPr>
          <p:cNvSpPr>
            <a:spLocks noGrp="1"/>
          </p:cNvSpPr>
          <p:nvPr>
            <p:ph idx="1"/>
          </p:nvPr>
        </p:nvSpPr>
        <p:spPr>
          <a:xfrm>
            <a:off x="149290" y="636261"/>
            <a:ext cx="11834710" cy="2379701"/>
          </a:xfrm>
        </p:spPr>
        <p:txBody>
          <a:bodyPr>
            <a:normAutofit/>
          </a:bodyPr>
          <a:lstStyle/>
          <a:p>
            <a:pPr>
              <a:spcBef>
                <a:spcPts val="200"/>
              </a:spcBef>
              <a:buFont typeface="Wingdings" panose="05000000000000000000" pitchFamily="2" charset="2"/>
              <a:buChar char="§"/>
            </a:pPr>
            <a:r>
              <a:rPr lang="en-GB" sz="1800" dirty="0"/>
              <a:t>All tasks including 2024 PCRs defined and implemented in IMS. Not all approved in IMS as of today (tbc).</a:t>
            </a:r>
          </a:p>
          <a:p>
            <a:pPr>
              <a:spcBef>
                <a:spcPts val="200"/>
              </a:spcBef>
              <a:buFont typeface="Wingdings" panose="05000000000000000000" pitchFamily="2" charset="2"/>
              <a:buChar char="§"/>
            </a:pPr>
            <a:r>
              <a:rPr lang="en-GB" sz="1800" dirty="0"/>
              <a:t>IDM contains all activity sheets (Research Unit resolved deliverables and tasks) apart from SP F1/F2 (new SPL: </a:t>
            </a:r>
            <a:r>
              <a:rPr lang="en-GB" sz="1800" dirty="0" err="1"/>
              <a:t>Goriaev</a:t>
            </a:r>
            <a:r>
              <a:rPr lang="en-GB" sz="1800" dirty="0"/>
              <a:t>)</a:t>
            </a:r>
          </a:p>
          <a:p>
            <a:pPr>
              <a:spcBef>
                <a:spcPts val="200"/>
              </a:spcBef>
              <a:buFont typeface="Wingdings" panose="05000000000000000000" pitchFamily="2" charset="2"/>
              <a:buChar char="§"/>
            </a:pPr>
            <a:r>
              <a:rPr lang="en-GB" sz="1800" dirty="0"/>
              <a:t>SP A, SP B, SP C, SP D, SP E, SPF(3) and SPX(1) activities had meetings and work started</a:t>
            </a:r>
          </a:p>
          <a:p>
            <a:pPr>
              <a:spcBef>
                <a:spcPts val="200"/>
              </a:spcBef>
              <a:buFont typeface="Wingdings" panose="05000000000000000000" pitchFamily="2" charset="2"/>
              <a:buChar char="§"/>
            </a:pPr>
            <a:r>
              <a:rPr lang="en-GB" sz="1800" dirty="0"/>
              <a:t>SP F1/F2/X2/B6 kick-off meetings not yet done =&gt; in April (e.g. new SPL in place, WPTE/PWIE interaction)</a:t>
            </a:r>
          </a:p>
          <a:p>
            <a:pPr>
              <a:spcBef>
                <a:spcPts val="200"/>
              </a:spcBef>
              <a:buFont typeface="Wingdings" panose="05000000000000000000" pitchFamily="2" charset="2"/>
              <a:buChar char="§"/>
            </a:pPr>
            <a:r>
              <a:rPr lang="en-GB" sz="1800" dirty="0"/>
              <a:t>JET tile distribution, transportation, and post-mortem analysis progressing (with UKAEA support), but main analysis 2026 </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marL="342900" lvl="1" indent="0">
              <a:buNone/>
            </a:pPr>
            <a:endParaRPr lang="en-GB" dirty="0"/>
          </a:p>
        </p:txBody>
      </p:sp>
      <p:sp>
        <p:nvSpPr>
          <p:cNvPr id="5" name="Slide Number Placeholder 4">
            <a:extLst>
              <a:ext uri="{FF2B5EF4-FFF2-40B4-BE49-F238E27FC236}">
                <a16:creationId xmlns:a16="http://schemas.microsoft.com/office/drawing/2014/main" id="{1A5A59D3-4979-81FD-C507-D3C92BC7F782}"/>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Fußzeilenplatzhalter 4">
            <a:extLst>
              <a:ext uri="{FF2B5EF4-FFF2-40B4-BE49-F238E27FC236}">
                <a16:creationId xmlns:a16="http://schemas.microsoft.com/office/drawing/2014/main" id="{A261F687-3152-2FA2-1F73-A1CDAD178ECD}"/>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pic>
        <p:nvPicPr>
          <p:cNvPr id="9" name="Grafik 8" descr="Ein Bild, das Text, Screenshot, Zahl, Schrift enthält.&#10;&#10;KI-generierte Inhalte können fehlerhaft sein.">
            <a:extLst>
              <a:ext uri="{FF2B5EF4-FFF2-40B4-BE49-F238E27FC236}">
                <a16:creationId xmlns:a16="http://schemas.microsoft.com/office/drawing/2014/main" id="{1146D0D6-1051-658E-C602-9125517B5100}"/>
              </a:ext>
            </a:extLst>
          </p:cNvPr>
          <p:cNvPicPr>
            <a:picLocks noChangeAspect="1"/>
          </p:cNvPicPr>
          <p:nvPr/>
        </p:nvPicPr>
        <p:blipFill>
          <a:blip r:embed="rId2">
            <a:extLst>
              <a:ext uri="{28A0092B-C50C-407E-A947-70E740481C1C}">
                <a14:useLocalDpi xmlns:a14="http://schemas.microsoft.com/office/drawing/2010/main" val="0"/>
              </a:ext>
            </a:extLst>
          </a:blip>
          <a:srcRect r="18160" b="12939"/>
          <a:stretch/>
        </p:blipFill>
        <p:spPr>
          <a:xfrm>
            <a:off x="1926040" y="2197725"/>
            <a:ext cx="7161977" cy="4650944"/>
          </a:xfrm>
          <a:prstGeom prst="rect">
            <a:avLst/>
          </a:prstGeom>
        </p:spPr>
      </p:pic>
      <p:sp>
        <p:nvSpPr>
          <p:cNvPr id="4" name="Ellipse 3">
            <a:extLst>
              <a:ext uri="{FF2B5EF4-FFF2-40B4-BE49-F238E27FC236}">
                <a16:creationId xmlns:a16="http://schemas.microsoft.com/office/drawing/2014/main" id="{A9A8539A-DED8-214E-2576-7D35ADB53C62}"/>
              </a:ext>
            </a:extLst>
          </p:cNvPr>
          <p:cNvSpPr/>
          <p:nvPr/>
        </p:nvSpPr>
        <p:spPr>
          <a:xfrm>
            <a:off x="8285583" y="4096144"/>
            <a:ext cx="867509" cy="531845"/>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85C7ABFE-DEF8-788C-D27E-9BB83E2E1CEE}"/>
              </a:ext>
            </a:extLst>
          </p:cNvPr>
          <p:cNvSpPr/>
          <p:nvPr/>
        </p:nvSpPr>
        <p:spPr>
          <a:xfrm>
            <a:off x="7495594" y="4089922"/>
            <a:ext cx="867509" cy="531845"/>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E31FE15-8915-82AE-AAF8-46CA513F3CF1}"/>
              </a:ext>
            </a:extLst>
          </p:cNvPr>
          <p:cNvSpPr/>
          <p:nvPr/>
        </p:nvSpPr>
        <p:spPr>
          <a:xfrm>
            <a:off x="3620278" y="6074230"/>
            <a:ext cx="839755" cy="3732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0" name="Rechteck 9">
            <a:extLst>
              <a:ext uri="{FF2B5EF4-FFF2-40B4-BE49-F238E27FC236}">
                <a16:creationId xmlns:a16="http://schemas.microsoft.com/office/drawing/2014/main" id="{D197198E-1B77-CE80-3DA6-AF1162837F41}"/>
              </a:ext>
            </a:extLst>
          </p:cNvPr>
          <p:cNvSpPr/>
          <p:nvPr/>
        </p:nvSpPr>
        <p:spPr>
          <a:xfrm>
            <a:off x="5955656" y="5307641"/>
            <a:ext cx="839755" cy="3732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1" name="Rechteck 10">
            <a:extLst>
              <a:ext uri="{FF2B5EF4-FFF2-40B4-BE49-F238E27FC236}">
                <a16:creationId xmlns:a16="http://schemas.microsoft.com/office/drawing/2014/main" id="{E9B93204-8247-4C9B-4FD8-346F13728630}"/>
              </a:ext>
            </a:extLst>
          </p:cNvPr>
          <p:cNvSpPr/>
          <p:nvPr/>
        </p:nvSpPr>
        <p:spPr>
          <a:xfrm>
            <a:off x="360040" y="5526348"/>
            <a:ext cx="839755" cy="3732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2" name="Textfeld 11">
            <a:extLst>
              <a:ext uri="{FF2B5EF4-FFF2-40B4-BE49-F238E27FC236}">
                <a16:creationId xmlns:a16="http://schemas.microsoft.com/office/drawing/2014/main" id="{8D647972-A085-2ACB-F2D3-B251D690B545}"/>
              </a:ext>
            </a:extLst>
          </p:cNvPr>
          <p:cNvSpPr txBox="1"/>
          <p:nvPr/>
        </p:nvSpPr>
        <p:spPr>
          <a:xfrm>
            <a:off x="320047" y="5559071"/>
            <a:ext cx="919739" cy="307777"/>
          </a:xfrm>
          <a:prstGeom prst="rect">
            <a:avLst/>
          </a:prstGeom>
          <a:noFill/>
        </p:spPr>
        <p:txBody>
          <a:bodyPr wrap="none" rtlCol="0">
            <a:spAutoFit/>
          </a:bodyPr>
          <a:lstStyle/>
          <a:p>
            <a:pPr algn="l"/>
            <a:r>
              <a:rPr lang="de-DE" sz="1400" b="1" dirty="0">
                <a:solidFill>
                  <a:srgbClr val="FF0000"/>
                </a:solidFill>
              </a:rPr>
              <a:t>COMPASS</a:t>
            </a:r>
          </a:p>
        </p:txBody>
      </p:sp>
      <p:sp>
        <p:nvSpPr>
          <p:cNvPr id="13" name="Rechteck 12">
            <a:extLst>
              <a:ext uri="{FF2B5EF4-FFF2-40B4-BE49-F238E27FC236}">
                <a16:creationId xmlns:a16="http://schemas.microsoft.com/office/drawing/2014/main" id="{312532B3-CEA7-C412-ED38-2E2401E5AEF8}"/>
              </a:ext>
            </a:extLst>
          </p:cNvPr>
          <p:cNvSpPr/>
          <p:nvPr/>
        </p:nvSpPr>
        <p:spPr>
          <a:xfrm>
            <a:off x="4441371" y="6469542"/>
            <a:ext cx="839755" cy="373224"/>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Rechteck 13">
            <a:extLst>
              <a:ext uri="{FF2B5EF4-FFF2-40B4-BE49-F238E27FC236}">
                <a16:creationId xmlns:a16="http://schemas.microsoft.com/office/drawing/2014/main" id="{F43B0B62-7591-5FFC-D646-2FF943182BB9}"/>
              </a:ext>
            </a:extLst>
          </p:cNvPr>
          <p:cNvSpPr/>
          <p:nvPr/>
        </p:nvSpPr>
        <p:spPr>
          <a:xfrm>
            <a:off x="367414" y="5043863"/>
            <a:ext cx="839755" cy="373224"/>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5" name="Textfeld 14">
            <a:extLst>
              <a:ext uri="{FF2B5EF4-FFF2-40B4-BE49-F238E27FC236}">
                <a16:creationId xmlns:a16="http://schemas.microsoft.com/office/drawing/2014/main" id="{615DA092-DAAC-98ED-0FC3-6663183D6336}"/>
              </a:ext>
            </a:extLst>
          </p:cNvPr>
          <p:cNvSpPr txBox="1"/>
          <p:nvPr/>
        </p:nvSpPr>
        <p:spPr>
          <a:xfrm>
            <a:off x="320047" y="5081436"/>
            <a:ext cx="1027269" cy="307777"/>
          </a:xfrm>
          <a:prstGeom prst="rect">
            <a:avLst/>
          </a:prstGeom>
          <a:noFill/>
        </p:spPr>
        <p:txBody>
          <a:bodyPr wrap="none" rtlCol="0">
            <a:spAutoFit/>
          </a:bodyPr>
          <a:lstStyle/>
          <a:p>
            <a:pPr algn="l"/>
            <a:r>
              <a:rPr lang="de-DE" sz="1400" b="1" dirty="0">
                <a:solidFill>
                  <a:schemeClr val="accent4"/>
                </a:solidFill>
              </a:rPr>
              <a:t>ITER </a:t>
            </a:r>
            <a:r>
              <a:rPr lang="de-DE" sz="1400" b="1" dirty="0" err="1">
                <a:solidFill>
                  <a:schemeClr val="accent4"/>
                </a:solidFill>
              </a:rPr>
              <a:t>mirror</a:t>
            </a:r>
            <a:endParaRPr lang="de-DE" sz="1400" b="1" dirty="0">
              <a:solidFill>
                <a:schemeClr val="accent4"/>
              </a:solidFill>
            </a:endParaRPr>
          </a:p>
        </p:txBody>
      </p:sp>
      <p:sp>
        <p:nvSpPr>
          <p:cNvPr id="17" name="Rechteck 16">
            <a:extLst>
              <a:ext uri="{FF2B5EF4-FFF2-40B4-BE49-F238E27FC236}">
                <a16:creationId xmlns:a16="http://schemas.microsoft.com/office/drawing/2014/main" id="{10EE726A-06F6-6F4D-14F1-BA2F1A247F87}"/>
              </a:ext>
            </a:extLst>
          </p:cNvPr>
          <p:cNvSpPr/>
          <p:nvPr/>
        </p:nvSpPr>
        <p:spPr>
          <a:xfrm>
            <a:off x="7483289" y="4556139"/>
            <a:ext cx="839755" cy="827623"/>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8" name="Rechteck 17">
            <a:extLst>
              <a:ext uri="{FF2B5EF4-FFF2-40B4-BE49-F238E27FC236}">
                <a16:creationId xmlns:a16="http://schemas.microsoft.com/office/drawing/2014/main" id="{9B6F73E7-D354-E00E-66C9-3F2E5F3D6F1F}"/>
              </a:ext>
            </a:extLst>
          </p:cNvPr>
          <p:cNvSpPr/>
          <p:nvPr/>
        </p:nvSpPr>
        <p:spPr>
          <a:xfrm>
            <a:off x="360038" y="5967772"/>
            <a:ext cx="839755" cy="373224"/>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19" name="Textfeld 18">
            <a:extLst>
              <a:ext uri="{FF2B5EF4-FFF2-40B4-BE49-F238E27FC236}">
                <a16:creationId xmlns:a16="http://schemas.microsoft.com/office/drawing/2014/main" id="{0CCC4FC4-1CA9-AE4E-4B2D-23CD25994755}"/>
              </a:ext>
            </a:extLst>
          </p:cNvPr>
          <p:cNvSpPr txBox="1"/>
          <p:nvPr/>
        </p:nvSpPr>
        <p:spPr>
          <a:xfrm>
            <a:off x="304490" y="5926074"/>
            <a:ext cx="919226" cy="477054"/>
          </a:xfrm>
          <a:prstGeom prst="rect">
            <a:avLst/>
          </a:prstGeom>
          <a:noFill/>
        </p:spPr>
        <p:txBody>
          <a:bodyPr wrap="none" rtlCol="0">
            <a:spAutoFit/>
          </a:bodyPr>
          <a:lstStyle/>
          <a:p>
            <a:pPr algn="ctr">
              <a:lnSpc>
                <a:spcPts val="1480"/>
              </a:lnSpc>
            </a:pPr>
            <a:r>
              <a:rPr lang="de-DE" sz="1400" b="1" dirty="0">
                <a:solidFill>
                  <a:schemeClr val="accent3"/>
                </a:solidFill>
              </a:rPr>
              <a:t>Bor </a:t>
            </a:r>
          </a:p>
          <a:p>
            <a:pPr algn="ctr">
              <a:lnSpc>
                <a:spcPts val="1480"/>
              </a:lnSpc>
            </a:pPr>
            <a:r>
              <a:rPr lang="de-DE" sz="1400" b="1" dirty="0" err="1">
                <a:solidFill>
                  <a:schemeClr val="accent3"/>
                </a:solidFill>
              </a:rPr>
              <a:t>chemistry</a:t>
            </a:r>
            <a:endParaRPr lang="de-DE" sz="1400" b="1" dirty="0">
              <a:solidFill>
                <a:schemeClr val="accent3"/>
              </a:solidFill>
            </a:endParaRPr>
          </a:p>
        </p:txBody>
      </p:sp>
      <p:sp>
        <p:nvSpPr>
          <p:cNvPr id="20" name="Rechteck 19">
            <a:extLst>
              <a:ext uri="{FF2B5EF4-FFF2-40B4-BE49-F238E27FC236}">
                <a16:creationId xmlns:a16="http://schemas.microsoft.com/office/drawing/2014/main" id="{F2D83200-98BC-F34E-D01F-0779D0DA5364}"/>
              </a:ext>
            </a:extLst>
          </p:cNvPr>
          <p:cNvSpPr/>
          <p:nvPr/>
        </p:nvSpPr>
        <p:spPr>
          <a:xfrm>
            <a:off x="4497101" y="6074230"/>
            <a:ext cx="784025" cy="395312"/>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1" name="Rechteck 20">
            <a:extLst>
              <a:ext uri="{FF2B5EF4-FFF2-40B4-BE49-F238E27FC236}">
                <a16:creationId xmlns:a16="http://schemas.microsoft.com/office/drawing/2014/main" id="{91275A64-70A8-B175-A74B-65299CD7DE40}"/>
              </a:ext>
            </a:extLst>
          </p:cNvPr>
          <p:cNvSpPr/>
          <p:nvPr/>
        </p:nvSpPr>
        <p:spPr>
          <a:xfrm>
            <a:off x="5999409" y="4912329"/>
            <a:ext cx="784025" cy="395312"/>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3" name="Textfeld 22">
            <a:extLst>
              <a:ext uri="{FF2B5EF4-FFF2-40B4-BE49-F238E27FC236}">
                <a16:creationId xmlns:a16="http://schemas.microsoft.com/office/drawing/2014/main" id="{BF6E930A-4F59-40BB-6C33-3E90C97E6B55}"/>
              </a:ext>
            </a:extLst>
          </p:cNvPr>
          <p:cNvSpPr txBox="1"/>
          <p:nvPr/>
        </p:nvSpPr>
        <p:spPr>
          <a:xfrm>
            <a:off x="9722498" y="2827176"/>
            <a:ext cx="1124347" cy="1323439"/>
          </a:xfrm>
          <a:prstGeom prst="rect">
            <a:avLst/>
          </a:prstGeom>
          <a:noFill/>
        </p:spPr>
        <p:txBody>
          <a:bodyPr wrap="none" rtlCol="0">
            <a:spAutoFit/>
          </a:bodyPr>
          <a:lstStyle/>
          <a:p>
            <a:pPr algn="l"/>
            <a:r>
              <a:rPr lang="de-DE" sz="2000" b="1" dirty="0" err="1"/>
              <a:t>Thrust</a:t>
            </a:r>
            <a:r>
              <a:rPr lang="de-DE" sz="2000" b="1" dirty="0"/>
              <a:t> 2:</a:t>
            </a:r>
          </a:p>
          <a:p>
            <a:pPr algn="l"/>
            <a:r>
              <a:rPr lang="de-DE" sz="2000" b="1" dirty="0"/>
              <a:t>TSVV-5</a:t>
            </a:r>
          </a:p>
          <a:p>
            <a:pPr algn="l"/>
            <a:r>
              <a:rPr lang="de-DE" sz="2000" b="1" dirty="0"/>
              <a:t>TSVV-6</a:t>
            </a:r>
          </a:p>
          <a:p>
            <a:pPr algn="l"/>
            <a:r>
              <a:rPr lang="de-DE" sz="2000" b="1" dirty="0"/>
              <a:t>TSVV-7</a:t>
            </a:r>
          </a:p>
        </p:txBody>
      </p:sp>
      <p:sp>
        <p:nvSpPr>
          <p:cNvPr id="24" name="Textfeld 23">
            <a:extLst>
              <a:ext uri="{FF2B5EF4-FFF2-40B4-BE49-F238E27FC236}">
                <a16:creationId xmlns:a16="http://schemas.microsoft.com/office/drawing/2014/main" id="{C193AB8B-3686-9556-9BF1-50C97A279882}"/>
              </a:ext>
            </a:extLst>
          </p:cNvPr>
          <p:cNvSpPr txBox="1"/>
          <p:nvPr/>
        </p:nvSpPr>
        <p:spPr>
          <a:xfrm>
            <a:off x="9759772" y="4668422"/>
            <a:ext cx="1187248" cy="1015663"/>
          </a:xfrm>
          <a:prstGeom prst="rect">
            <a:avLst/>
          </a:prstGeom>
          <a:noFill/>
        </p:spPr>
        <p:txBody>
          <a:bodyPr wrap="none" rtlCol="0">
            <a:spAutoFit/>
          </a:bodyPr>
          <a:lstStyle/>
          <a:p>
            <a:pPr algn="l"/>
            <a:r>
              <a:rPr lang="de-DE" sz="2000" b="1" dirty="0"/>
              <a:t>AI:</a:t>
            </a:r>
          </a:p>
          <a:p>
            <a:pPr algn="l"/>
            <a:r>
              <a:rPr lang="de-DE" sz="2000" b="1" dirty="0"/>
              <a:t>AI-</a:t>
            </a:r>
            <a:r>
              <a:rPr lang="de-DE" sz="2000" b="1" dirty="0" err="1"/>
              <a:t>farSOL</a:t>
            </a:r>
            <a:endParaRPr lang="de-DE" sz="2000" b="1" dirty="0"/>
          </a:p>
          <a:p>
            <a:pPr algn="l"/>
            <a:r>
              <a:rPr lang="de-DE" sz="2000" b="1" dirty="0"/>
              <a:t>AI-LIBS</a:t>
            </a:r>
          </a:p>
        </p:txBody>
      </p:sp>
    </p:spTree>
    <p:extLst>
      <p:ext uri="{BB962C8B-B14F-4D97-AF65-F5344CB8AC3E}">
        <p14:creationId xmlns:p14="http://schemas.microsoft.com/office/powerpoint/2010/main" val="157189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946022-C12F-AF69-6F49-9BFBF6228443}"/>
              </a:ext>
            </a:extLst>
          </p:cNvPr>
          <p:cNvSpPr>
            <a:spLocks noGrp="1"/>
          </p:cNvSpPr>
          <p:nvPr>
            <p:ph type="title"/>
          </p:nvPr>
        </p:nvSpPr>
        <p:spPr>
          <a:xfrm>
            <a:off x="983432" y="192515"/>
            <a:ext cx="9451776" cy="457200"/>
          </a:xfrm>
        </p:spPr>
        <p:txBody>
          <a:bodyPr/>
          <a:lstStyle/>
          <a:p>
            <a:r>
              <a:rPr lang="en-US" dirty="0"/>
              <a:t>AWP 2025 – Main objectives transferred into Tasks</a:t>
            </a:r>
            <a:endParaRPr lang="en-GB" dirty="0"/>
          </a:p>
        </p:txBody>
      </p:sp>
      <p:sp>
        <p:nvSpPr>
          <p:cNvPr id="7" name="Content Placeholder 2">
            <a:extLst>
              <a:ext uri="{FF2B5EF4-FFF2-40B4-BE49-F238E27FC236}">
                <a16:creationId xmlns:a16="http://schemas.microsoft.com/office/drawing/2014/main" id="{621686D0-50D1-29AC-57FC-302D37CDDC60}"/>
              </a:ext>
            </a:extLst>
          </p:cNvPr>
          <p:cNvSpPr>
            <a:spLocks noGrp="1"/>
          </p:cNvSpPr>
          <p:nvPr>
            <p:ph idx="1"/>
          </p:nvPr>
        </p:nvSpPr>
        <p:spPr>
          <a:xfrm>
            <a:off x="245097" y="752475"/>
            <a:ext cx="12337428" cy="5803295"/>
          </a:xfrm>
        </p:spPr>
        <p:txBody>
          <a:bodyPr>
            <a:normAutofit/>
          </a:bodyPr>
          <a:lstStyle/>
          <a:p>
            <a:pPr>
              <a:buFont typeface="Wingdings" panose="05000000000000000000" pitchFamily="2" charset="2"/>
              <a:buChar char="§"/>
            </a:pPr>
            <a:r>
              <a:rPr lang="en-GB" sz="2000" b="1" dirty="0"/>
              <a:t>Supporting ITER re-baselining and addressing critical question in experiments / modelling: </a:t>
            </a:r>
          </a:p>
          <a:p>
            <a:pPr lvl="1">
              <a:buFont typeface="Wingdings" panose="05000000000000000000" pitchFamily="2" charset="2"/>
              <a:buChar char="§"/>
            </a:pPr>
            <a:r>
              <a:rPr lang="en-GB" dirty="0"/>
              <a:t>Simulation of first wall W erosion, W deposition, and W screening in limited and diverted plasmas</a:t>
            </a:r>
          </a:p>
          <a:p>
            <a:pPr lvl="1">
              <a:buFont typeface="Wingdings" panose="05000000000000000000" pitchFamily="2" charset="2"/>
              <a:buChar char="§"/>
            </a:pPr>
            <a:r>
              <a:rPr lang="en-GB" dirty="0"/>
              <a:t>Boronization and B layers: homogeneity, B layer properties, lifetime, and impact of B on wall conditions</a:t>
            </a:r>
          </a:p>
          <a:p>
            <a:pPr lvl="1">
              <a:buFont typeface="Wingdings" panose="05000000000000000000" pitchFamily="2" charset="2"/>
              <a:buChar char="§"/>
            </a:pPr>
            <a:r>
              <a:rPr lang="en-GB" dirty="0"/>
              <a:t>T retention (scaling law), T removal techniques (ICWC, ECWC), T quantification (laser-techniques), </a:t>
            </a:r>
          </a:p>
          <a:p>
            <a:pPr marL="342900" lvl="1" indent="0">
              <a:buNone/>
            </a:pPr>
            <a:r>
              <a:rPr lang="en-GB" dirty="0"/>
              <a:t>    active removal of B layer by erosion, dust formation, dust properties, and dust removal (incl. TOMAS and other facilities)</a:t>
            </a:r>
          </a:p>
          <a:p>
            <a:pPr lvl="1">
              <a:buFont typeface="Wingdings" panose="05000000000000000000" pitchFamily="2" charset="2"/>
              <a:buChar char="§"/>
            </a:pPr>
            <a:r>
              <a:rPr lang="en-GB" dirty="0"/>
              <a:t>Advanced modelling of B physical and chemical erosion process as input for PWIE models (MD simulations)</a:t>
            </a:r>
          </a:p>
          <a:p>
            <a:pPr lvl="1">
              <a:buFont typeface="Wingdings" panose="05000000000000000000" pitchFamily="2" charset="2"/>
              <a:buChar char="§"/>
            </a:pPr>
            <a:r>
              <a:rPr lang="en-GB" dirty="0">
                <a:solidFill>
                  <a:srgbClr val="FF0000"/>
                </a:solidFill>
              </a:rPr>
              <a:t>Qualification of ITER TFW design solutions in HHF and plasma devices (inertially cooled PFCs) </a:t>
            </a:r>
          </a:p>
          <a:p>
            <a:pPr lvl="1">
              <a:buFont typeface="Wingdings" panose="05000000000000000000" pitchFamily="2" charset="2"/>
              <a:buChar char="§"/>
            </a:pPr>
            <a:r>
              <a:rPr lang="en-GB" dirty="0"/>
              <a:t>W PFCs damage predictions under VDE and RE impact in ITER (JET benchmark) </a:t>
            </a:r>
          </a:p>
          <a:p>
            <a:pPr lvl="1">
              <a:buFont typeface="Wingdings" panose="05000000000000000000" pitchFamily="2" charset="2"/>
              <a:buChar char="§"/>
            </a:pPr>
            <a:r>
              <a:rPr lang="en-GB" dirty="0"/>
              <a:t>Supporting ITER first mirror performance in the presence of boron (boronization / boronization + plasma)</a:t>
            </a:r>
          </a:p>
        </p:txBody>
      </p:sp>
      <p:sp>
        <p:nvSpPr>
          <p:cNvPr id="12" name="Slide Number Placeholder 4">
            <a:extLst>
              <a:ext uri="{FF2B5EF4-FFF2-40B4-BE49-F238E27FC236}">
                <a16:creationId xmlns:a16="http://schemas.microsoft.com/office/drawing/2014/main" id="{9A65AD26-43B1-822F-B213-6CEA1ED6CC5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3" name="Textfeld 2">
            <a:extLst>
              <a:ext uri="{FF2B5EF4-FFF2-40B4-BE49-F238E27FC236}">
                <a16:creationId xmlns:a16="http://schemas.microsoft.com/office/drawing/2014/main" id="{2FB38412-8E77-3DF7-5639-778ADDC22F30}"/>
              </a:ext>
            </a:extLst>
          </p:cNvPr>
          <p:cNvSpPr txBox="1"/>
          <p:nvPr/>
        </p:nvSpPr>
        <p:spPr>
          <a:xfrm>
            <a:off x="8224108" y="3836601"/>
            <a:ext cx="3869308" cy="646331"/>
          </a:xfrm>
          <a:prstGeom prst="rect">
            <a:avLst/>
          </a:prstGeom>
          <a:noFill/>
        </p:spPr>
        <p:txBody>
          <a:bodyPr wrap="square" rtlCol="0">
            <a:spAutoFit/>
          </a:bodyPr>
          <a:lstStyle/>
          <a:p>
            <a:pPr algn="l"/>
            <a:r>
              <a:rPr lang="de-DE" b="1" dirty="0" err="1">
                <a:solidFill>
                  <a:srgbClr val="FF0000"/>
                </a:solidFill>
              </a:rPr>
              <a:t>Linked</a:t>
            </a:r>
            <a:r>
              <a:rPr lang="de-DE" b="1" dirty="0">
                <a:solidFill>
                  <a:srgbClr val="FF0000"/>
                </a:solidFill>
              </a:rPr>
              <a:t> to ITPA </a:t>
            </a:r>
            <a:r>
              <a:rPr lang="de-DE" b="1" dirty="0" err="1">
                <a:solidFill>
                  <a:srgbClr val="FF0000"/>
                </a:solidFill>
              </a:rPr>
              <a:t>activities</a:t>
            </a:r>
            <a:r>
              <a:rPr lang="de-DE" b="1" dirty="0">
                <a:solidFill>
                  <a:srgbClr val="FF0000"/>
                </a:solidFill>
              </a:rPr>
              <a:t> and </a:t>
            </a:r>
          </a:p>
          <a:p>
            <a:pPr algn="l"/>
            <a:r>
              <a:rPr lang="de-DE" b="1" dirty="0" err="1">
                <a:solidFill>
                  <a:srgbClr val="FF0000"/>
                </a:solidFill>
              </a:rPr>
              <a:t>needs</a:t>
            </a:r>
            <a:r>
              <a:rPr lang="de-DE" b="1" dirty="0">
                <a:solidFill>
                  <a:srgbClr val="FF0000"/>
                </a:solidFill>
              </a:rPr>
              <a:t> </a:t>
            </a:r>
            <a:r>
              <a:rPr lang="de-DE" b="1" dirty="0" err="1">
                <a:solidFill>
                  <a:srgbClr val="FF0000"/>
                </a:solidFill>
              </a:rPr>
              <a:t>defined</a:t>
            </a:r>
            <a:r>
              <a:rPr lang="de-DE" b="1" dirty="0">
                <a:solidFill>
                  <a:srgbClr val="FF0000"/>
                </a:solidFill>
              </a:rPr>
              <a:t> in ITER </a:t>
            </a:r>
            <a:r>
              <a:rPr lang="de-DE" b="1" dirty="0" err="1">
                <a:solidFill>
                  <a:srgbClr val="FF0000"/>
                </a:solidFill>
              </a:rPr>
              <a:t>research</a:t>
            </a:r>
            <a:r>
              <a:rPr lang="de-DE" b="1" dirty="0">
                <a:solidFill>
                  <a:srgbClr val="FF0000"/>
                </a:solidFill>
              </a:rPr>
              <a:t> plan</a:t>
            </a:r>
          </a:p>
        </p:txBody>
      </p:sp>
      <p:sp>
        <p:nvSpPr>
          <p:cNvPr id="2" name="Fußzeilenplatzhalter 4">
            <a:extLst>
              <a:ext uri="{FF2B5EF4-FFF2-40B4-BE49-F238E27FC236}">
                <a16:creationId xmlns:a16="http://schemas.microsoft.com/office/drawing/2014/main" id="{1B6CE2F7-0BFA-3056-0B55-7390BB75BD81}"/>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sp>
        <p:nvSpPr>
          <p:cNvPr id="5" name="Textfeld 4">
            <a:extLst>
              <a:ext uri="{FF2B5EF4-FFF2-40B4-BE49-F238E27FC236}">
                <a16:creationId xmlns:a16="http://schemas.microsoft.com/office/drawing/2014/main" id="{D2F9E6D4-E69E-4316-B269-6D368BAB1209}"/>
              </a:ext>
            </a:extLst>
          </p:cNvPr>
          <p:cNvSpPr txBox="1"/>
          <p:nvPr/>
        </p:nvSpPr>
        <p:spPr>
          <a:xfrm>
            <a:off x="883094" y="5337545"/>
            <a:ext cx="9652451" cy="523220"/>
          </a:xfrm>
          <a:prstGeom prst="rect">
            <a:avLst/>
          </a:prstGeom>
          <a:noFill/>
        </p:spPr>
        <p:txBody>
          <a:bodyPr wrap="none" rtlCol="0">
            <a:spAutoFit/>
          </a:bodyPr>
          <a:lstStyle/>
          <a:p>
            <a:pPr algn="l"/>
            <a:r>
              <a:rPr lang="de-DE" sz="2800" b="1" dirty="0"/>
              <a:t>Summary: 2025 </a:t>
            </a:r>
            <a:r>
              <a:rPr lang="de-DE" sz="2800" b="1" dirty="0" err="1"/>
              <a:t>activities</a:t>
            </a:r>
            <a:r>
              <a:rPr lang="de-DE" sz="2800" b="1" dirty="0"/>
              <a:t> in </a:t>
            </a:r>
            <a:r>
              <a:rPr lang="de-DE" sz="2800" b="1" dirty="0" err="1"/>
              <a:t>full</a:t>
            </a:r>
            <a:r>
              <a:rPr lang="de-DE" sz="2800" b="1" dirty="0"/>
              <a:t> swing with strong </a:t>
            </a:r>
            <a:r>
              <a:rPr lang="de-DE" sz="2800" b="1" dirty="0" err="1"/>
              <a:t>focus</a:t>
            </a:r>
            <a:r>
              <a:rPr lang="de-DE" sz="2800" b="1" dirty="0"/>
              <a:t> on ITER</a:t>
            </a:r>
          </a:p>
        </p:txBody>
      </p:sp>
    </p:spTree>
    <p:extLst>
      <p:ext uri="{BB962C8B-B14F-4D97-AF65-F5344CB8AC3E}">
        <p14:creationId xmlns:p14="http://schemas.microsoft.com/office/powerpoint/2010/main" val="3095195021"/>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0</TotalTime>
  <Words>2768</Words>
  <Application>Microsoft Office PowerPoint</Application>
  <PresentationFormat>Breitbild</PresentationFormat>
  <Paragraphs>355</Paragraphs>
  <Slides>20</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Aptos</vt:lpstr>
      <vt:lpstr>Arial</vt:lpstr>
      <vt:lpstr>Calibri</vt:lpstr>
      <vt:lpstr>Wingdings</vt:lpstr>
      <vt:lpstr>EUROfusion.1line_5_3_2019</vt:lpstr>
      <vt:lpstr>2024/2025 Update  WP Plasma-Wall Interactions and Exhaust</vt:lpstr>
      <vt:lpstr>Work Package Plasma-Wall Interactions and Exhaust</vt:lpstr>
      <vt:lpstr>Status WPPWIE 2024</vt:lpstr>
      <vt:lpstr>Highlight: Simulation of tungsten erosion in DEMO (with TSVV-7) </vt:lpstr>
      <vt:lpstr>Highlight: Development of LIBS to measure thin B layers</vt:lpstr>
      <vt:lpstr>Highlight PCR 2024: LIBS analysis at JET </vt:lpstr>
      <vt:lpstr>WPSA: JT-60SA divertor optimisation with SOLPS-ITER (since January)</vt:lpstr>
      <vt:lpstr>AWP 2025 – Status Update</vt:lpstr>
      <vt:lpstr>AWP 2025 – Main objectives transferred into Tasks</vt:lpstr>
      <vt:lpstr>AWP 2025 – Main objectives transferred into Tasks</vt:lpstr>
      <vt:lpstr>Deliverables and Milestones 2025</vt:lpstr>
      <vt:lpstr>WPPWIE 2025 Activities (Tasks) List</vt:lpstr>
      <vt:lpstr>WPPWIE 2025 Activities (Tasks) List</vt:lpstr>
      <vt:lpstr>PowerPoint-Präsentation</vt:lpstr>
      <vt:lpstr>New/updated activities in 2025: Focus on WEST support</vt:lpstr>
      <vt:lpstr>New/updated activities in 2025: Focus on first wall W erosion</vt:lpstr>
      <vt:lpstr>New/updated activities in 2025: Focus on boronisation and retention</vt:lpstr>
      <vt:lpstr>PCR 2025 – Status</vt:lpstr>
      <vt:lpstr>MAGNUM-PSI: Simulation of WEST high fluence campaign</vt:lpstr>
      <vt:lpstr>Boron-related in-situ/vacuo fuel retention and recovery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Brezinsek, Sebastijan</cp:lastModifiedBy>
  <cp:revision>106</cp:revision>
  <dcterms:created xsi:type="dcterms:W3CDTF">2023-11-15T09:40:03Z</dcterms:created>
  <dcterms:modified xsi:type="dcterms:W3CDTF">2025-04-01T13:28:37Z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