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6" r:id="rId2"/>
    <p:sldId id="283" r:id="rId3"/>
    <p:sldId id="285" r:id="rId4"/>
    <p:sldId id="286" r:id="rId5"/>
    <p:sldId id="287" r:id="rId6"/>
    <p:sldId id="289" r:id="rId7"/>
    <p:sldId id="284" r:id="rId8"/>
    <p:sldId id="288" r:id="rId9"/>
    <p:sldId id="290" r:id="rId10"/>
    <p:sldId id="294" r:id="rId11"/>
    <p:sldId id="293" r:id="rId12"/>
    <p:sldId id="295" r:id="rId13"/>
    <p:sldId id="296" r:id="rId14"/>
    <p:sldId id="298" r:id="rId15"/>
    <p:sldId id="299" r:id="rId16"/>
    <p:sldId id="300" r:id="rId17"/>
    <p:sldId id="301" r:id="rId18"/>
    <p:sldId id="292" r:id="rId19"/>
    <p:sldId id="302" r:id="rId20"/>
  </p:sldIdLst>
  <p:sldSz cx="12192000" cy="6858000"/>
  <p:notesSz cx="6858000" cy="9144000"/>
  <p:defaultTextStyle>
    <a:defPPr>
      <a:defRPr lang="en-US"/>
    </a:defPPr>
    <a:lvl1pPr marL="0" algn="l" defTabSz="914400">
      <a:defRPr sz="1800">
        <a:solidFill>
          <a:schemeClr val="tx1"/>
        </a:solidFill>
        <a:latin typeface="+mn-lt"/>
        <a:ea typeface="+mn-ea"/>
        <a:cs typeface="+mn-cs"/>
      </a:defRPr>
    </a:lvl1pPr>
    <a:lvl2pPr marL="457200" algn="l" defTabSz="914400">
      <a:defRPr sz="1800">
        <a:solidFill>
          <a:schemeClr val="tx1"/>
        </a:solidFill>
        <a:latin typeface="+mn-lt"/>
        <a:ea typeface="+mn-ea"/>
        <a:cs typeface="+mn-cs"/>
      </a:defRPr>
    </a:lvl2pPr>
    <a:lvl3pPr marL="914400" algn="l" defTabSz="914400">
      <a:defRPr sz="1800">
        <a:solidFill>
          <a:schemeClr val="tx1"/>
        </a:solidFill>
        <a:latin typeface="+mn-lt"/>
        <a:ea typeface="+mn-ea"/>
        <a:cs typeface="+mn-cs"/>
      </a:defRPr>
    </a:lvl3pPr>
    <a:lvl4pPr marL="1371600" algn="l" defTabSz="914400">
      <a:defRPr sz="1800">
        <a:solidFill>
          <a:schemeClr val="tx1"/>
        </a:solidFill>
        <a:latin typeface="+mn-lt"/>
        <a:ea typeface="+mn-ea"/>
        <a:cs typeface="+mn-cs"/>
      </a:defRPr>
    </a:lvl4pPr>
    <a:lvl5pPr marL="1828800" algn="l" defTabSz="914400">
      <a:defRPr sz="1800">
        <a:solidFill>
          <a:schemeClr val="tx1"/>
        </a:solidFill>
        <a:latin typeface="+mn-lt"/>
        <a:ea typeface="+mn-ea"/>
        <a:cs typeface="+mn-cs"/>
      </a:defRPr>
    </a:lvl5pPr>
    <a:lvl6pPr marL="2286000" algn="l" defTabSz="914400">
      <a:defRPr sz="1800">
        <a:solidFill>
          <a:schemeClr val="tx1"/>
        </a:solidFill>
        <a:latin typeface="+mn-lt"/>
        <a:ea typeface="+mn-ea"/>
        <a:cs typeface="+mn-cs"/>
      </a:defRPr>
    </a:lvl6pPr>
    <a:lvl7pPr marL="2743200" algn="l" defTabSz="914400">
      <a:defRPr sz="1800">
        <a:solidFill>
          <a:schemeClr val="tx1"/>
        </a:solidFill>
        <a:latin typeface="+mn-lt"/>
        <a:ea typeface="+mn-ea"/>
        <a:cs typeface="+mn-cs"/>
      </a:defRPr>
    </a:lvl7pPr>
    <a:lvl8pPr marL="3200400" algn="l" defTabSz="914400">
      <a:defRPr sz="1800">
        <a:solidFill>
          <a:schemeClr val="tx1"/>
        </a:solidFill>
        <a:latin typeface="+mn-lt"/>
        <a:ea typeface="+mn-ea"/>
        <a:cs typeface="+mn-cs"/>
      </a:defRPr>
    </a:lvl8pPr>
    <a:lvl9pPr marL="3657600" algn="l" defTabSz="914400">
      <a:defRPr sz="1800">
        <a:solidFill>
          <a:schemeClr val="tx1"/>
        </a:solidFill>
        <a:latin typeface="+mn-lt"/>
        <a:ea typeface="+mn-ea"/>
        <a:cs typeface="+mn-cs"/>
      </a:defRPr>
    </a:lvl9pPr>
  </p:defaultTextStyle>
  <p:extLst>
    <p:ext uri="{EFAFB233-063F-42B5-8137-9DF3F51BA10A}">
      <p15:sldGuideLst xmlns:p15="http://schemas.microsoft.com/office/powerpoint/2012/main">
        <p15:guide id="1" pos="3840">
          <p15:clr>
            <a:srgbClr val="A4A3A4"/>
          </p15:clr>
        </p15:guide>
        <p15:guide id="2" orient="horz"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a:solidFill>
                <a:schemeClr val="lt1"/>
              </a:solidFill>
            </a:ln>
          </a:left>
          <a:right>
            <a:ln w="12700">
              <a:solidFill>
                <a:schemeClr val="lt1"/>
              </a:solidFill>
            </a:ln>
          </a:right>
          <a:top>
            <a:ln w="12700">
              <a:solidFill>
                <a:schemeClr val="lt1"/>
              </a:solidFill>
            </a:ln>
          </a:top>
          <a:bottom>
            <a:ln w="12700">
              <a:solidFill>
                <a:schemeClr val="lt1"/>
              </a:solidFill>
            </a:ln>
          </a:bottom>
          <a:insideH>
            <a:ln w="12700">
              <a:solidFill>
                <a:schemeClr val="lt1"/>
              </a:solidFill>
            </a:ln>
          </a:insideH>
          <a:insideV>
            <a:ln w="12700">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fill>
          <a:solidFill>
            <a:schemeClr val="accent1">
              <a:tint val="40000"/>
            </a:schemeClr>
          </a:solidFill>
        </a:fill>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a:solidFill>
                <a:schemeClr val="lt1"/>
              </a:solidFill>
            </a:ln>
          </a:top>
        </a:tcBdr>
        <a:fill>
          <a:solidFill>
            <a:schemeClr val="accent1"/>
          </a:solidFill>
        </a:fill>
      </a:tcStyle>
    </a:lastRow>
    <a:seCell>
      <a:tcStyle>
        <a:tcBdr/>
      </a:tcStyle>
    </a:seCell>
    <a:swCell>
      <a:tcStyle>
        <a:tcBdr/>
      </a:tcStyle>
    </a:swCell>
    <a:firstRow>
      <a:tcTxStyle b="on">
        <a:fontRef idx="minor">
          <a:prstClr val="black"/>
        </a:fontRef>
        <a:schemeClr val="lt1"/>
      </a:tcTxStyle>
      <a:tcStyle>
        <a:tcBdr>
          <a:bottom>
            <a:ln w="38100">
              <a:solidFill>
                <a:schemeClr val="lt1"/>
              </a:solidFill>
            </a:ln>
          </a:bottom>
        </a:tcBdr>
        <a:fill>
          <a:solidFill>
            <a:schemeClr val="accent1"/>
          </a:solidFill>
        </a:fill>
      </a:tcStyle>
    </a:firstRow>
    <a:neCell>
      <a:tcStyle>
        <a:tcBdr/>
      </a:tcStyle>
    </a:neCell>
    <a:nwCell>
      <a:tcStyle>
        <a:tcBdr/>
      </a:tcStyle>
    </a:nwCell>
  </a:tblStyle>
  <a:tblStyle styleId="{9D7B26C5-4107-4FEC-AEDC-1716B250A1EF}" styleName="Light Style 1">
    <a:wholeTbl>
      <a:tcTxStyle>
        <a:fontRef idx="minor">
          <a:srgbClr val="000000"/>
        </a:fontRef>
        <a:schemeClr val="tx1"/>
      </a:tcTxStyle>
      <a:tcStyle>
        <a:tcBdr>
          <a:left>
            <a:ln w="12700">
              <a:noFill/>
            </a:ln>
          </a:left>
          <a:right>
            <a:ln w="12700">
              <a:noFill/>
            </a:ln>
          </a:right>
          <a:top>
            <a:ln w="12700">
              <a:solidFill>
                <a:schemeClr val="tx1"/>
              </a:solidFill>
            </a:ln>
          </a:top>
          <a:bottom>
            <a:ln w="12700">
              <a:solidFill>
                <a:schemeClr val="tx1"/>
              </a:solidFill>
            </a:ln>
          </a:bottom>
          <a:insideH>
            <a:ln w="12700">
              <a:noFill/>
            </a:ln>
          </a:insideH>
          <a:insideV>
            <a:ln w="12700">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band2V>
      <a:tcStyle>
        <a:tcBdr/>
        <a:fill>
          <a:solidFill>
            <a:schemeClr val="tx1">
              <a:alpha val="20000"/>
            </a:schemeClr>
          </a:solidFill>
        </a:fill>
      </a:tcStyle>
    </a:band2V>
    <a:lastCol>
      <a:tcStyle>
        <a:tcBdr/>
      </a:tcStyle>
    </a:lastCol>
    <a:firstCol>
      <a:tcStyle>
        <a:tcBdr/>
      </a:tcStyle>
    </a:firstCol>
    <a:lastRow>
      <a:tcStyle>
        <a:tcBdr>
          <a:top>
            <a:ln w="12700">
              <a:solidFill>
                <a:schemeClr val="tx1"/>
              </a:solidFill>
            </a:ln>
          </a:top>
        </a:tcBdr>
        <a:fill>
          <a:noFill/>
        </a:fill>
      </a:tcStyle>
    </a:lastRow>
    <a:seCell>
      <a:tcStyle>
        <a:tcBdr/>
      </a:tcStyle>
    </a:seCell>
    <a:swCell>
      <a:tcStyle>
        <a:tcBdr/>
      </a:tcStyle>
    </a:swCell>
    <a:firstRow>
      <a:tcStyle>
        <a:tcBdr>
          <a:bottom>
            <a:ln w="12700">
              <a:solidFill>
                <a:schemeClr val="tx1"/>
              </a:solidFill>
            </a:ln>
          </a:bottom>
        </a:tcBdr>
        <a:fill>
          <a:noFill/>
        </a:fill>
      </a:tcStyle>
    </a:firstRow>
    <a:neCell>
      <a:tcStyle>
        <a:tcBdr/>
      </a:tcStyle>
    </a:neCell>
    <a:nwCell>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p:restoredTop sz="94830"/>
  </p:normalViewPr>
  <p:slideViewPr>
    <p:cSldViewPr snapToGrid="0">
      <p:cViewPr varScale="1">
        <p:scale>
          <a:sx n="68" d="100"/>
          <a:sy n="68" d="100"/>
        </p:scale>
        <p:origin x="907" y="58"/>
      </p:cViewPr>
      <p:guideLst>
        <p:guide pos="3840"/>
        <p:guide orient="horz" pos="216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bwMode="auto">
        <a:xfrm>
          <a:off x="0" y="0"/>
          <a:ext cx="0" cy="0"/>
          <a:chOff x="0" y="0"/>
          <a:chExt cx="0" cy="0"/>
        </a:xfrm>
      </p:grpSpPr>
      <p:sp>
        <p:nvSpPr>
          <p:cNvPr id="2" name="Header Placeholder 1"/>
          <p:cNvSpPr>
            <a:spLocks noGrp="1"/>
          </p:cNvSpPr>
          <p:nvPr>
            <p:ph type="hdr" sz="quarter"/>
          </p:nvPr>
        </p:nvSpPr>
        <p:spPr bwMode="auto">
          <a:xfrm>
            <a:off x="0" y="0"/>
            <a:ext cx="2971800" cy="458788"/>
          </a:xfrm>
          <a:prstGeom prst="rect">
            <a:avLst/>
          </a:prstGeom>
        </p:spPr>
        <p:txBody>
          <a:bodyPr vert="horz" lIns="91440" tIns="45720" rIns="91440" bIns="45720" rtlCol="0"/>
          <a:lstStyle>
            <a:lvl1pPr algn="l">
              <a:defRPr sz="1200"/>
            </a:lvl1pPr>
          </a:lstStyle>
          <a:p>
            <a:pPr>
              <a:defRPr/>
            </a:pPr>
            <a:endParaRPr/>
          </a:p>
        </p:txBody>
      </p:sp>
      <p:sp>
        <p:nvSpPr>
          <p:cNvPr id="3" name="Date Placeholder 2"/>
          <p:cNvSpPr>
            <a:spLocks noGrp="1"/>
          </p:cNvSpPr>
          <p:nvPr>
            <p:ph type="dt" idx="1"/>
          </p:nvPr>
        </p:nvSpPr>
        <p:spPr bwMode="auto">
          <a:xfrm>
            <a:off x="3884613" y="0"/>
            <a:ext cx="2971800" cy="458788"/>
          </a:xfrm>
          <a:prstGeom prst="rect">
            <a:avLst/>
          </a:prstGeom>
        </p:spPr>
        <p:txBody>
          <a:bodyPr vert="horz" lIns="91440" tIns="45720" rIns="91440" bIns="45720" rtlCol="0"/>
          <a:lstStyle>
            <a:lvl1pPr algn="r">
              <a:defRPr sz="1200"/>
            </a:lvl1pPr>
          </a:lstStyle>
          <a:p>
            <a:pPr>
              <a:defRPr/>
            </a:pPr>
            <a:fld id="{5DC26644-C4E3-9F45-87DB-0F3FBFE55CC2}" type="datetimeFigureOut">
              <a:rPr lang="en-IT"/>
              <a:t>04/02/2025</a:t>
            </a:fld>
            <a:endParaRPr/>
          </a:p>
        </p:txBody>
      </p:sp>
      <p:sp>
        <p:nvSpPr>
          <p:cNvPr id="4" name="Slide Image Placeholder 3"/>
          <p:cNvSpPr>
            <a:spLocks noGrp="1" noRot="1" noChangeAspect="1"/>
          </p:cNvSpPr>
          <p:nvPr>
            <p:ph type="sldImg" idx="2"/>
          </p:nvPr>
        </p:nvSpPr>
        <p:spPr bwMode="auto">
          <a:xfrm>
            <a:off x="685800" y="1143000"/>
            <a:ext cx="5486400" cy="3086100"/>
          </a:xfrm>
          <a:prstGeom prst="rect">
            <a:avLst/>
          </a:prstGeom>
          <a:noFill/>
          <a:ln w="12700">
            <a:solidFill>
              <a:prstClr val="black"/>
            </a:solidFill>
          </a:ln>
        </p:spPr>
        <p:txBody>
          <a:bodyPr vert="horz" lIns="91440" tIns="45720" rIns="91440" bIns="45720" rtlCol="0" anchor="ctr"/>
          <a:lstStyle/>
          <a:p>
            <a:pPr>
              <a:defRPr/>
            </a:pPr>
            <a:endParaRPr/>
          </a:p>
        </p:txBody>
      </p:sp>
      <p:sp>
        <p:nvSpPr>
          <p:cNvPr id="5" name="Notes Placeholder 4"/>
          <p:cNvSpPr>
            <a:spLocks noGrp="1"/>
          </p:cNvSpPr>
          <p:nvPr>
            <p:ph type="body" sz="quarter" idx="3"/>
          </p:nvPr>
        </p:nvSpPr>
        <p:spPr bwMode="auto">
          <a:xfrm>
            <a:off x="685800" y="4400550"/>
            <a:ext cx="5486400" cy="3600450"/>
          </a:xfrm>
          <a:prstGeom prst="rect">
            <a:avLst/>
          </a:prstGeom>
        </p:spPr>
        <p:txBody>
          <a:bodyPr vert="horz" lIns="91440" tIns="45720" rIns="91440" bIns="45720" rtlCol="0"/>
          <a:lstStyle/>
          <a:p>
            <a:pPr lvl="0">
              <a:defRPr/>
            </a:pPr>
            <a:r>
              <a:rPr lang="en-GB"/>
              <a:t>Click to edit Master text styles</a:t>
            </a:r>
            <a:endParaRPr/>
          </a:p>
          <a:p>
            <a:pPr lvl="1">
              <a:defRPr/>
            </a:pPr>
            <a:r>
              <a:rPr lang="en-GB"/>
              <a:t>Second level</a:t>
            </a:r>
            <a:endParaRPr/>
          </a:p>
          <a:p>
            <a:pPr lvl="2">
              <a:defRPr/>
            </a:pPr>
            <a:r>
              <a:rPr lang="en-GB"/>
              <a:t>Third level</a:t>
            </a:r>
            <a:endParaRPr/>
          </a:p>
          <a:p>
            <a:pPr lvl="3">
              <a:defRPr/>
            </a:pPr>
            <a:r>
              <a:rPr lang="en-GB"/>
              <a:t>Fourth level</a:t>
            </a:r>
            <a:endParaRPr/>
          </a:p>
          <a:p>
            <a:pPr lvl="4">
              <a:defRPr/>
            </a:pPr>
            <a:r>
              <a:rPr lang="en-GB"/>
              <a:t>Fifth level</a:t>
            </a:r>
            <a:endParaRPr/>
          </a:p>
        </p:txBody>
      </p:sp>
      <p:sp>
        <p:nvSpPr>
          <p:cNvPr id="6" name="Footer Placeholder 5"/>
          <p:cNvSpPr>
            <a:spLocks noGrp="1"/>
          </p:cNvSpPr>
          <p:nvPr>
            <p:ph type="ftr" sz="quarter" idx="4"/>
          </p:nvPr>
        </p:nvSpPr>
        <p:spPr bwMode="auto">
          <a:xfrm>
            <a:off x="0" y="8685213"/>
            <a:ext cx="2971800" cy="458787"/>
          </a:xfrm>
          <a:prstGeom prst="rect">
            <a:avLst/>
          </a:prstGeom>
        </p:spPr>
        <p:txBody>
          <a:bodyPr vert="horz" lIns="91440" tIns="45720" rIns="91440" bIns="45720" rtlCol="0" anchor="b"/>
          <a:lstStyle>
            <a:lvl1pPr algn="l">
              <a:defRPr sz="1200"/>
            </a:lvl1pPr>
          </a:lstStyle>
          <a:p>
            <a:pPr>
              <a:defRPr/>
            </a:pPr>
            <a:endParaRPr/>
          </a:p>
        </p:txBody>
      </p:sp>
      <p:sp>
        <p:nvSpPr>
          <p:cNvPr id="7" name="Slide Number Placeholder 6"/>
          <p:cNvSpPr>
            <a:spLocks noGrp="1"/>
          </p:cNvSpPr>
          <p:nvPr>
            <p:ph type="sldNum" sz="quarter" idx="5"/>
          </p:nvPr>
        </p:nvSpPr>
        <p:spPr bwMode="auto">
          <a:xfrm>
            <a:off x="3884613" y="8685213"/>
            <a:ext cx="2971800" cy="458787"/>
          </a:xfrm>
          <a:prstGeom prst="rect">
            <a:avLst/>
          </a:prstGeom>
        </p:spPr>
        <p:txBody>
          <a:bodyPr vert="horz" lIns="91440" tIns="45720" rIns="91440" bIns="45720" rtlCol="0" anchor="b"/>
          <a:lstStyle>
            <a:lvl1pPr algn="r">
              <a:defRPr sz="1200"/>
            </a:lvl1pPr>
          </a:lstStyle>
          <a:p>
            <a:pPr>
              <a:defRPr/>
            </a:pPr>
            <a:fld id="{4B12C927-05F4-C446-8EA0-5A0A2A58DD9A}" type="slidenum">
              <a:rPr/>
              <a:t>‹N°›</a:t>
            </a:fld>
            <a:endParaRPr/>
          </a:p>
        </p:txBody>
      </p:sp>
    </p:spTree>
  </p:cSld>
  <p:clrMap bg1="lt1" tx1="dk1" bg2="lt2" tx2="dk2" accent1="accent1" accent2="accent2" accent3="accent3" accent4="accent4" accent5="accent5" accent6="accent6" hlink="hlink" folHlink="folHlink"/>
  <p:notesStyle>
    <a:lvl1pPr marL="0" algn="l" defTabSz="914400">
      <a:defRPr sz="1200">
        <a:solidFill>
          <a:schemeClr val="tx1"/>
        </a:solidFill>
        <a:latin typeface="+mn-lt"/>
        <a:ea typeface="+mn-ea"/>
        <a:cs typeface="+mn-cs"/>
      </a:defRPr>
    </a:lvl1pPr>
    <a:lvl2pPr marL="457200" algn="l" defTabSz="914400">
      <a:defRPr sz="1200">
        <a:solidFill>
          <a:schemeClr val="tx1"/>
        </a:solidFill>
        <a:latin typeface="+mn-lt"/>
        <a:ea typeface="+mn-ea"/>
        <a:cs typeface="+mn-cs"/>
      </a:defRPr>
    </a:lvl2pPr>
    <a:lvl3pPr marL="914400" algn="l" defTabSz="914400">
      <a:defRPr sz="1200">
        <a:solidFill>
          <a:schemeClr val="tx1"/>
        </a:solidFill>
        <a:latin typeface="+mn-lt"/>
        <a:ea typeface="+mn-ea"/>
        <a:cs typeface="+mn-cs"/>
      </a:defRPr>
    </a:lvl3pPr>
    <a:lvl4pPr marL="1371600" algn="l" defTabSz="914400">
      <a:defRPr sz="1200">
        <a:solidFill>
          <a:schemeClr val="tx1"/>
        </a:solidFill>
        <a:latin typeface="+mn-lt"/>
        <a:ea typeface="+mn-ea"/>
        <a:cs typeface="+mn-cs"/>
      </a:defRPr>
    </a:lvl4pPr>
    <a:lvl5pPr marL="1828800" algn="l" defTabSz="914400">
      <a:defRPr sz="1200">
        <a:solidFill>
          <a:schemeClr val="tx1"/>
        </a:solidFill>
        <a:latin typeface="+mn-lt"/>
        <a:ea typeface="+mn-ea"/>
        <a:cs typeface="+mn-cs"/>
      </a:defRPr>
    </a:lvl5pPr>
    <a:lvl6pPr marL="2286000" algn="l" defTabSz="914400">
      <a:defRPr sz="1200">
        <a:solidFill>
          <a:schemeClr val="tx1"/>
        </a:solidFill>
        <a:latin typeface="+mn-lt"/>
        <a:ea typeface="+mn-ea"/>
        <a:cs typeface="+mn-cs"/>
      </a:defRPr>
    </a:lvl6pPr>
    <a:lvl7pPr marL="2743200" algn="l" defTabSz="914400">
      <a:defRPr sz="1200">
        <a:solidFill>
          <a:schemeClr val="tx1"/>
        </a:solidFill>
        <a:latin typeface="+mn-lt"/>
        <a:ea typeface="+mn-ea"/>
        <a:cs typeface="+mn-cs"/>
      </a:defRPr>
    </a:lvl7pPr>
    <a:lvl8pPr marL="3200400" algn="l" defTabSz="914400">
      <a:defRPr sz="1200">
        <a:solidFill>
          <a:schemeClr val="tx1"/>
        </a:solidFill>
        <a:latin typeface="+mn-lt"/>
        <a:ea typeface="+mn-ea"/>
        <a:cs typeface="+mn-cs"/>
      </a:defRPr>
    </a:lvl8pPr>
    <a:lvl9pPr marL="3657600" algn="l" defTabSz="914400">
      <a:defRPr sz="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bwMode="auto">
        <a:xfrm>
          <a:off x="0" y="0"/>
          <a:ext cx="0" cy="0"/>
          <a:chOff x="0" y="0"/>
          <a:chExt cx="0" cy="0"/>
        </a:xfrm>
      </p:grpSpPr>
      <p:sp>
        <p:nvSpPr>
          <p:cNvPr id="2" name="Slide Image Placeholder 1"/>
          <p:cNvSpPr>
            <a:spLocks noGrp="1" noRot="1" noChangeAspect="1"/>
          </p:cNvSpPr>
          <p:nvPr>
            <p:ph type="sldImg"/>
          </p:nvPr>
        </p:nvSpPr>
        <p:spPr bwMode="auto"/>
      </p:sp>
      <p:sp>
        <p:nvSpPr>
          <p:cNvPr id="3" name="Notes Placeholder 2"/>
          <p:cNvSpPr>
            <a:spLocks noGrp="1"/>
          </p:cNvSpPr>
          <p:nvPr>
            <p:ph type="body" idx="1"/>
          </p:nvPr>
        </p:nvSpPr>
        <p:spPr bwMode="auto"/>
        <p:txBody>
          <a:bodyPr/>
          <a:lstStyle/>
          <a:p>
            <a:pPr>
              <a:defRPr/>
            </a:pPr>
            <a:endParaRPr/>
          </a:p>
        </p:txBody>
      </p:sp>
      <p:sp>
        <p:nvSpPr>
          <p:cNvPr id="4" name="Slide Number Placeholder 3"/>
          <p:cNvSpPr>
            <a:spLocks noGrp="1"/>
          </p:cNvSpPr>
          <p:nvPr>
            <p:ph type="sldNum" sz="quarter" idx="10"/>
          </p:nvPr>
        </p:nvSpPr>
        <p:spPr bwMode="auto"/>
        <p:txBody>
          <a:bodyPr/>
          <a:lstStyle/>
          <a:p>
            <a:pPr>
              <a:defRPr/>
            </a:pPr>
            <a:fld id="{BD666CA7-1588-E4D3-D4DD-11BEBD0D9ED6}" type="slidenum">
              <a:rPr/>
              <a:t>1</a:t>
            </a:fld>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PhAnim="0" preserve="1" userDrawn="1">
  <p:cSld name="EUROfusion_cover">
    <p:spTree>
      <p:nvGrpSpPr>
        <p:cNvPr id="1" name=""/>
        <p:cNvGrpSpPr/>
        <p:nvPr/>
      </p:nvGrpSpPr>
      <p:grpSpPr bwMode="auto">
        <a:xfrm>
          <a:off x="0" y="0"/>
          <a:ext cx="0" cy="0"/>
          <a:chOff x="0" y="0"/>
          <a:chExt cx="0" cy="0"/>
        </a:xfrm>
      </p:grpSpPr>
      <p:grpSp>
        <p:nvGrpSpPr>
          <p:cNvPr id="4" name="Gruppieren 3"/>
          <p:cNvGrpSpPr/>
          <p:nvPr userDrawn="1"/>
        </p:nvGrpSpPr>
        <p:grpSpPr bwMode="auto">
          <a:xfrm>
            <a:off x="411869" y="6034962"/>
            <a:ext cx="4392488" cy="497895"/>
            <a:chOff x="5735960" y="5717361"/>
            <a:chExt cx="6120680" cy="713919"/>
          </a:xfrm>
        </p:grpSpPr>
        <p:pic>
          <p:nvPicPr>
            <p:cNvPr id="25" name="Grafik 24"/>
            <p:cNvPicPr>
              <a:picLocks noChangeAspect="1"/>
            </p:cNvPicPr>
            <p:nvPr userDrawn="1"/>
          </p:nvPicPr>
          <p:blipFill>
            <a:blip r:embed="rId2"/>
            <a:stretch/>
          </p:blipFill>
          <p:spPr bwMode="auto">
            <a:xfrm>
              <a:off x="5735960" y="5774784"/>
              <a:ext cx="997207" cy="656496"/>
            </a:xfrm>
            <a:prstGeom prst="rect">
              <a:avLst/>
            </a:prstGeom>
            <a:noFill/>
            <a:ln>
              <a:noFill/>
            </a:ln>
          </p:spPr>
        </p:pic>
        <p:sp>
          <p:nvSpPr>
            <p:cNvPr id="3" name="Rechteck 2"/>
            <p:cNvSpPr/>
            <p:nvPr userDrawn="1"/>
          </p:nvSpPr>
          <p:spPr bwMode="auto">
            <a:xfrm>
              <a:off x="6744072" y="5717361"/>
              <a:ext cx="5112568" cy="480131"/>
            </a:xfrm>
            <a:prstGeom prst="rect">
              <a:avLst/>
            </a:prstGeom>
            <a:grpFill/>
          </p:spPr>
          <p:txBody>
            <a:bodyPr wrap="square">
              <a:spAutoFit/>
            </a:bodyPr>
            <a:lstStyle/>
            <a:p>
              <a:pPr marL="0" marR="0" lvl="0" indent="0" algn="just" defTabSz="914400">
                <a:lnSpc>
                  <a:spcPct val="90000"/>
                </a:lnSpc>
                <a:spcBef>
                  <a:spcPts val="0"/>
                </a:spcBef>
                <a:spcAft>
                  <a:spcPts val="0"/>
                </a:spcAft>
                <a:buClrTx/>
                <a:buSzTx/>
                <a:buFontTx/>
                <a:buNone/>
                <a:defRPr/>
              </a:pPr>
              <a:r>
                <a:rPr lang="en-GB" sz="700" b="0" i="0" u="none" strike="noStrike" cap="none" spc="0">
                  <a:ln>
                    <a:noFill/>
                  </a:ln>
                  <a:solidFill>
                    <a:prstClr val="black"/>
                  </a:solidFill>
                  <a:latin typeface="Calibri"/>
                  <a:ea typeface="+mn-ea"/>
                  <a:cs typeface="+mn-cs"/>
                </a:rPr>
                <a:t>This work has been carried out within the framework of the EUROfusion Consortium, funded by the European Union via the Euratom Research and Training Programme (Grant Agreement No 101052200 — EUROfusion). Views and opinions expressed are however those of the author(s) only and do not necessarily reflect those of the European Union or the European Commission. Neither the European Union nor the European Commission can be held responsible for them.</a:t>
              </a:r>
              <a:endParaRPr/>
            </a:p>
          </p:txBody>
        </p:sp>
      </p:grpSp>
      <p:pic>
        <p:nvPicPr>
          <p:cNvPr id="2060" name="Picture 12" descr="Contract between EC and EUROfusion is signed | FuseNet"/>
          <p:cNvPicPr>
            <a:picLocks noChangeAspect="1" noChangeArrowheads="1"/>
          </p:cNvPicPr>
          <p:nvPr userDrawn="1"/>
        </p:nvPicPr>
        <p:blipFill>
          <a:blip r:embed="rId3"/>
          <a:stretch/>
        </p:blipFill>
        <p:spPr bwMode="auto">
          <a:xfrm>
            <a:off x="445066" y="325143"/>
            <a:ext cx="2304256" cy="596340"/>
          </a:xfrm>
          <a:prstGeom prst="rect">
            <a:avLst/>
          </a:prstGeom>
          <a:noFill/>
        </p:spPr>
      </p:pic>
      <p:sp>
        <p:nvSpPr>
          <p:cNvPr id="11" name="Title 20"/>
          <p:cNvSpPr>
            <a:spLocks noGrp="1"/>
          </p:cNvSpPr>
          <p:nvPr>
            <p:ph type="title"/>
          </p:nvPr>
        </p:nvSpPr>
        <p:spPr bwMode="auto">
          <a:xfrm>
            <a:off x="407368" y="2074187"/>
            <a:ext cx="5544615" cy="620251"/>
          </a:xfrm>
        </p:spPr>
        <p:txBody>
          <a:bodyPr/>
          <a:lstStyle>
            <a:lvl1pPr algn="l">
              <a:defRPr b="1"/>
            </a:lvl1pPr>
          </a:lstStyle>
          <a:p>
            <a:pPr>
              <a:defRPr/>
            </a:pPr>
            <a:r>
              <a:rPr lang="en-US"/>
              <a:t>Click to edit Master title style</a:t>
            </a:r>
            <a:endParaRPr/>
          </a:p>
        </p:txBody>
      </p:sp>
      <p:sp>
        <p:nvSpPr>
          <p:cNvPr id="14" name="Text Placeholder 22"/>
          <p:cNvSpPr>
            <a:spLocks noGrp="1"/>
          </p:cNvSpPr>
          <p:nvPr>
            <p:ph type="body" sz="quarter" idx="10" hasCustomPrompt="1"/>
          </p:nvPr>
        </p:nvSpPr>
        <p:spPr bwMode="auto">
          <a:xfrm>
            <a:off x="407368" y="3693074"/>
            <a:ext cx="4375150" cy="457848"/>
          </a:xfrm>
        </p:spPr>
        <p:txBody>
          <a:bodyPr/>
          <a:lstStyle>
            <a:lvl1pPr marL="0" indent="0">
              <a:buNone/>
              <a:defRPr b="1"/>
            </a:lvl1pPr>
            <a:lvl2pPr marL="342900" indent="0">
              <a:buNone/>
              <a:defRPr/>
            </a:lvl2pPr>
          </a:lstStyle>
          <a:p>
            <a:pPr lvl="0">
              <a:defRPr/>
            </a:pPr>
            <a:r>
              <a:rPr lang="en-US"/>
              <a:t>Click to edit Lecturer’s name</a:t>
            </a:r>
            <a:endParaRPr/>
          </a:p>
        </p:txBody>
      </p:sp>
      <p:sp>
        <p:nvSpPr>
          <p:cNvPr id="15" name="Text Placeholder 22"/>
          <p:cNvSpPr>
            <a:spLocks noGrp="1"/>
          </p:cNvSpPr>
          <p:nvPr>
            <p:ph type="body" sz="quarter" idx="11" hasCustomPrompt="1"/>
          </p:nvPr>
        </p:nvSpPr>
        <p:spPr bwMode="auto">
          <a:xfrm>
            <a:off x="407368" y="4159260"/>
            <a:ext cx="4375150" cy="457848"/>
          </a:xfrm>
        </p:spPr>
        <p:txBody>
          <a:bodyPr/>
          <a:lstStyle>
            <a:lvl1pPr marL="0" indent="0">
              <a:buNone/>
              <a:defRPr b="0"/>
            </a:lvl1pPr>
            <a:lvl2pPr marL="342900" indent="0">
              <a:buNone/>
              <a:defRPr/>
            </a:lvl2pPr>
          </a:lstStyle>
          <a:p>
            <a:pPr lvl="0">
              <a:defRPr/>
            </a:pPr>
            <a:r>
              <a:rPr lang="en-US"/>
              <a:t>Click to edit Lecturer’s affiliation</a:t>
            </a:r>
            <a:endParaRPr/>
          </a:p>
        </p:txBody>
      </p:sp>
      <p:sp>
        <p:nvSpPr>
          <p:cNvPr id="20" name="Text Placeholder 22"/>
          <p:cNvSpPr>
            <a:spLocks noGrp="1"/>
          </p:cNvSpPr>
          <p:nvPr>
            <p:ph type="body" sz="quarter" idx="12" hasCustomPrompt="1"/>
          </p:nvPr>
        </p:nvSpPr>
        <p:spPr bwMode="auto">
          <a:xfrm>
            <a:off x="407368" y="1650286"/>
            <a:ext cx="5544614" cy="338554"/>
          </a:xfrm>
        </p:spPr>
        <p:txBody>
          <a:bodyPr>
            <a:normAutofit/>
          </a:bodyPr>
          <a:lstStyle>
            <a:lvl1pPr marL="0" indent="0">
              <a:buNone/>
              <a:defRPr sz="1600" b="0"/>
            </a:lvl1pPr>
            <a:lvl2pPr marL="342900" indent="0">
              <a:buNone/>
              <a:defRPr/>
            </a:lvl2pPr>
          </a:lstStyle>
          <a:p>
            <a:pPr lvl="0">
              <a:defRPr/>
            </a:pPr>
            <a:r>
              <a:rPr lang="en-US"/>
              <a:t>Click to edit Event title</a:t>
            </a:r>
            <a:endParaRPr/>
          </a:p>
        </p:txBody>
      </p:sp>
      <p:pic>
        <p:nvPicPr>
          <p:cNvPr id="2" name="Picture 1"/>
          <p:cNvPicPr>
            <a:picLocks noChangeAspect="1"/>
          </p:cNvPicPr>
          <p:nvPr userDrawn="1"/>
        </p:nvPicPr>
        <p:blipFill>
          <a:blip r:embed="rId4">
            <a:alphaModFix/>
          </a:blip>
          <a:stretch/>
        </p:blipFill>
        <p:spPr bwMode="auto">
          <a:xfrm>
            <a:off x="7247890" y="252412"/>
            <a:ext cx="4944110" cy="6353175"/>
          </a:xfrm>
          <a:prstGeom prst="rect">
            <a:avLst/>
          </a:prstGeom>
          <a:solidFill>
            <a:schemeClr val="bg1"/>
          </a:solidFill>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PhAnim="0" type="obj" preserve="1" userDrawn="1">
  <p:cSld name="EUROfusion_content">
    <p:spTree>
      <p:nvGrpSpPr>
        <p:cNvPr id="1" name=""/>
        <p:cNvGrpSpPr/>
        <p:nvPr/>
      </p:nvGrpSpPr>
      <p:grpSpPr bwMode="auto">
        <a:xfrm>
          <a:off x="0" y="0"/>
          <a:ext cx="0" cy="0"/>
          <a:chOff x="0" y="0"/>
          <a:chExt cx="0" cy="0"/>
        </a:xfrm>
      </p:grpSpPr>
      <p:sp>
        <p:nvSpPr>
          <p:cNvPr id="4" name="Rectangle 3"/>
          <p:cNvSpPr/>
          <p:nvPr userDrawn="1"/>
        </p:nvSpPr>
        <p:spPr bwMode="auto">
          <a:xfrm>
            <a:off x="0" y="6590037"/>
            <a:ext cx="12192000" cy="252750"/>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a:lnSpc>
                <a:spcPct val="100000"/>
              </a:lnSpc>
              <a:spcBef>
                <a:spcPts val="0"/>
              </a:spcBef>
              <a:spcAft>
                <a:spcPts val="0"/>
              </a:spcAft>
              <a:buClrTx/>
              <a:buSzTx/>
              <a:buFontTx/>
              <a:buNone/>
              <a:defRPr/>
            </a:pPr>
            <a:endParaRPr lang="en-US" sz="1800" b="0" i="0" u="none" strike="noStrike" cap="none" spc="0">
              <a:ln>
                <a:noFill/>
              </a:ln>
              <a:solidFill>
                <a:prstClr val="white"/>
              </a:solidFill>
              <a:latin typeface="Calibri"/>
              <a:ea typeface="+mn-ea"/>
              <a:cs typeface="+mn-cs"/>
            </a:endParaRPr>
          </a:p>
        </p:txBody>
      </p:sp>
      <p:sp>
        <p:nvSpPr>
          <p:cNvPr id="2" name="Title 1"/>
          <p:cNvSpPr>
            <a:spLocks noGrp="1"/>
          </p:cNvSpPr>
          <p:nvPr>
            <p:ph type="title"/>
          </p:nvPr>
        </p:nvSpPr>
        <p:spPr bwMode="auto">
          <a:xfrm>
            <a:off x="983432" y="192515"/>
            <a:ext cx="9451776" cy="457200"/>
          </a:xfrm>
        </p:spPr>
        <p:txBody>
          <a:bodyPr>
            <a:noAutofit/>
          </a:bodyPr>
          <a:lstStyle>
            <a:lvl1pPr algn="l">
              <a:lnSpc>
                <a:spcPts val="2400"/>
              </a:lnSpc>
              <a:defRPr sz="2800" b="1">
                <a:solidFill>
                  <a:schemeClr val="tx2"/>
                </a:solidFill>
                <a:latin typeface="+mn-lt"/>
                <a:cs typeface="Arial"/>
              </a:defRPr>
            </a:lvl1pPr>
          </a:lstStyle>
          <a:p>
            <a:pPr>
              <a:defRPr/>
            </a:pPr>
            <a:r>
              <a:rPr lang="en-US"/>
              <a:t>Click to edit Master title style</a:t>
            </a:r>
            <a:endParaRPr lang="en-GB"/>
          </a:p>
        </p:txBody>
      </p:sp>
      <p:sp>
        <p:nvSpPr>
          <p:cNvPr id="3" name="Content Placeholder 2"/>
          <p:cNvSpPr>
            <a:spLocks noGrp="1"/>
          </p:cNvSpPr>
          <p:nvPr>
            <p:ph idx="1"/>
          </p:nvPr>
        </p:nvSpPr>
        <p:spPr bwMode="auto">
          <a:xfrm>
            <a:off x="609600" y="836712"/>
            <a:ext cx="11103024" cy="5688632"/>
          </a:xfrm>
        </p:spPr>
        <p:txBody>
          <a:bodyPr>
            <a:normAutofit/>
          </a:bodyPr>
          <a:lstStyle>
            <a:lvl1pPr marL="257175" indent="-257175">
              <a:buFont typeface="Arial"/>
              <a:buChar char="•"/>
              <a:defRPr sz="2400">
                <a:latin typeface="+mn-lt"/>
                <a:cs typeface="Arial"/>
              </a:defRPr>
            </a:lvl1pPr>
            <a:lvl2pPr marL="557213" indent="-214313">
              <a:buFont typeface="Arial"/>
              <a:buChar char="•"/>
              <a:defRPr sz="1800">
                <a:latin typeface="+mn-lt"/>
                <a:cs typeface="Arial"/>
              </a:defRPr>
            </a:lvl2pPr>
            <a:lvl3pPr marL="857250" indent="-171450">
              <a:buFont typeface="Arial"/>
              <a:buChar char="•"/>
              <a:defRPr sz="1600">
                <a:latin typeface="+mn-lt"/>
                <a:cs typeface="Arial"/>
              </a:defRPr>
            </a:lvl3pPr>
            <a:lvl4pPr>
              <a:defRPr/>
            </a:lvl4pPr>
            <a:lvl5pPr>
              <a:defRPr/>
            </a:lvl5pPr>
          </a:lstStyle>
          <a:p>
            <a:pPr lvl="0">
              <a:defRPr/>
            </a:pPr>
            <a:r>
              <a:rPr lang="en-US"/>
              <a:t>Click to edit Master text styles</a:t>
            </a:r>
            <a:endParaRPr/>
          </a:p>
          <a:p>
            <a:pPr lvl="1">
              <a:defRPr/>
            </a:pPr>
            <a:r>
              <a:rPr lang="en-US"/>
              <a:t>Second level</a:t>
            </a:r>
            <a:endParaRPr/>
          </a:p>
          <a:p>
            <a:pPr lvl="2">
              <a:defRPr/>
            </a:pPr>
            <a:r>
              <a:rPr lang="en-US"/>
              <a:t>Third level</a:t>
            </a:r>
            <a:endParaRPr/>
          </a:p>
        </p:txBody>
      </p:sp>
      <p:sp>
        <p:nvSpPr>
          <p:cNvPr id="9" name="Slide Number Placeholder 8"/>
          <p:cNvSpPr>
            <a:spLocks noGrp="1"/>
          </p:cNvSpPr>
          <p:nvPr>
            <p:ph type="sldNum" sz="quarter" idx="12"/>
          </p:nvPr>
        </p:nvSpPr>
        <p:spPr bwMode="auto">
          <a:xfrm>
            <a:off x="0" y="6590037"/>
            <a:ext cx="720080" cy="199173"/>
          </a:xfrm>
        </p:spPr>
        <p:txBody>
          <a:bodyPr anchor="ctr"/>
          <a:lstStyle>
            <a:lvl1pPr>
              <a:defRPr sz="1400">
                <a:solidFill>
                  <a:schemeClr val="bg1"/>
                </a:solidFill>
              </a:defRPr>
            </a:lvl1pPr>
          </a:lstStyle>
          <a:p>
            <a:pPr>
              <a:defRPr/>
            </a:pPr>
            <a:fld id="{6A6D9FA1-99C7-4910-8E32-B85D378B0060}" type="slidenum">
              <a:rPr lang="en-GB">
                <a:solidFill>
                  <a:prstClr val="white"/>
                </a:solidFill>
              </a:rPr>
              <a:t>‹N°›</a:t>
            </a:fld>
            <a:endParaRPr lang="en-GB">
              <a:solidFill>
                <a:prstClr val="white"/>
              </a:solidFill>
            </a:endParaRPr>
          </a:p>
        </p:txBody>
      </p:sp>
      <p:pic>
        <p:nvPicPr>
          <p:cNvPr id="1026" name="Picture 2" descr="EUROfusion - Realising Fusion Energy"/>
          <p:cNvPicPr>
            <a:picLocks noChangeAspect="1" noChangeArrowheads="1"/>
          </p:cNvPicPr>
          <p:nvPr userDrawn="1"/>
        </p:nvPicPr>
        <p:blipFill>
          <a:blip r:embed="rId2"/>
          <a:stretch/>
        </p:blipFill>
        <p:spPr bwMode="auto">
          <a:xfrm>
            <a:off x="191344" y="57007"/>
            <a:ext cx="636023" cy="636023"/>
          </a:xfrm>
          <a:prstGeom prst="rect">
            <a:avLst/>
          </a:prstGeom>
          <a:noFill/>
        </p:spPr>
      </p:pic>
      <p:pic>
        <p:nvPicPr>
          <p:cNvPr id="6" name="Picture 5"/>
          <p:cNvPicPr>
            <a:picLocks noChangeAspect="1"/>
          </p:cNvPicPr>
          <p:nvPr userDrawn="1"/>
        </p:nvPicPr>
        <p:blipFill>
          <a:blip r:embed="rId3">
            <a:alphaModFix amt="65000"/>
          </a:blip>
          <a:stretch/>
        </p:blipFill>
        <p:spPr bwMode="auto">
          <a:xfrm>
            <a:off x="7247890" y="252412"/>
            <a:ext cx="4944110" cy="6353175"/>
          </a:xfrm>
          <a:prstGeom prst="rect">
            <a:avLst/>
          </a:prstGeom>
          <a:noFill/>
        </p:spPr>
      </p:pic>
      <p:sp>
        <p:nvSpPr>
          <p:cNvPr id="5" name="Espace réservé du pied de page 3"/>
          <p:cNvSpPr txBox="1"/>
          <p:nvPr userDrawn="1"/>
        </p:nvSpPr>
        <p:spPr bwMode="auto">
          <a:xfrm>
            <a:off x="827366" y="6540557"/>
            <a:ext cx="6531003" cy="302230"/>
          </a:xfrm>
          <a:prstGeom prst="rect">
            <a:avLst/>
          </a:prstGeom>
        </p:spPr>
        <p:txBody>
          <a:bodyPr/>
          <a:lstStyle>
            <a:defPPr>
              <a:defRPr lang="en-US"/>
            </a:defPPr>
            <a:lvl1pPr marL="0" algn="l" defTabSz="914400">
              <a:defRPr sz="1800">
                <a:solidFill>
                  <a:schemeClr val="tx1"/>
                </a:solidFill>
                <a:latin typeface="+mn-lt"/>
                <a:ea typeface="+mn-ea"/>
                <a:cs typeface="+mn-cs"/>
              </a:defRPr>
            </a:lvl1pPr>
            <a:lvl2pPr marL="457200" algn="l" defTabSz="914400">
              <a:defRPr sz="1800">
                <a:solidFill>
                  <a:schemeClr val="tx1"/>
                </a:solidFill>
                <a:latin typeface="+mn-lt"/>
                <a:ea typeface="+mn-ea"/>
                <a:cs typeface="+mn-cs"/>
              </a:defRPr>
            </a:lvl2pPr>
            <a:lvl3pPr marL="914400" algn="l" defTabSz="914400">
              <a:defRPr sz="1800">
                <a:solidFill>
                  <a:schemeClr val="tx1"/>
                </a:solidFill>
                <a:latin typeface="+mn-lt"/>
                <a:ea typeface="+mn-ea"/>
                <a:cs typeface="+mn-cs"/>
              </a:defRPr>
            </a:lvl3pPr>
            <a:lvl4pPr marL="1371600" algn="l" defTabSz="914400">
              <a:defRPr sz="1800">
                <a:solidFill>
                  <a:schemeClr val="tx1"/>
                </a:solidFill>
                <a:latin typeface="+mn-lt"/>
                <a:ea typeface="+mn-ea"/>
                <a:cs typeface="+mn-cs"/>
              </a:defRPr>
            </a:lvl4pPr>
            <a:lvl5pPr marL="1828800" algn="l" defTabSz="914400">
              <a:defRPr sz="1800">
                <a:solidFill>
                  <a:schemeClr val="tx1"/>
                </a:solidFill>
                <a:latin typeface="+mn-lt"/>
                <a:ea typeface="+mn-ea"/>
                <a:cs typeface="+mn-cs"/>
              </a:defRPr>
            </a:lvl5pPr>
            <a:lvl6pPr marL="2286000" algn="l" defTabSz="914400">
              <a:defRPr sz="1800">
                <a:solidFill>
                  <a:schemeClr val="tx1"/>
                </a:solidFill>
                <a:latin typeface="+mn-lt"/>
                <a:ea typeface="+mn-ea"/>
                <a:cs typeface="+mn-cs"/>
              </a:defRPr>
            </a:lvl6pPr>
            <a:lvl7pPr marL="2743200" algn="l" defTabSz="914400">
              <a:defRPr sz="1800">
                <a:solidFill>
                  <a:schemeClr val="tx1"/>
                </a:solidFill>
                <a:latin typeface="+mn-lt"/>
                <a:ea typeface="+mn-ea"/>
                <a:cs typeface="+mn-cs"/>
              </a:defRPr>
            </a:lvl7pPr>
            <a:lvl8pPr marL="3200400" algn="l" defTabSz="914400">
              <a:defRPr sz="1800">
                <a:solidFill>
                  <a:schemeClr val="tx1"/>
                </a:solidFill>
                <a:latin typeface="+mn-lt"/>
                <a:ea typeface="+mn-ea"/>
                <a:cs typeface="+mn-cs"/>
              </a:defRPr>
            </a:lvl8pPr>
            <a:lvl9pPr marL="3657600" algn="l" defTabSz="914400">
              <a:defRPr sz="1800">
                <a:solidFill>
                  <a:schemeClr val="tx1"/>
                </a:solidFill>
                <a:latin typeface="+mn-lt"/>
                <a:ea typeface="+mn-ea"/>
                <a:cs typeface="+mn-cs"/>
              </a:defRPr>
            </a:lvl9pPr>
          </a:lstStyle>
          <a:p>
            <a:pPr>
              <a:defRPr/>
            </a:pPr>
            <a:r>
              <a:rPr lang="en-GB" sz="1200" dirty="0" smtClean="0">
                <a:solidFill>
                  <a:prstClr val="white"/>
                </a:solidFill>
              </a:rPr>
              <a:t>E</a:t>
            </a:r>
            <a:r>
              <a:rPr lang="en-GB" sz="1200" dirty="0">
                <a:solidFill>
                  <a:prstClr val="white"/>
                </a:solidFill>
              </a:rPr>
              <a:t>. </a:t>
            </a:r>
            <a:r>
              <a:rPr lang="en-GB" sz="1200" dirty="0" err="1">
                <a:solidFill>
                  <a:prstClr val="white"/>
                </a:solidFill>
              </a:rPr>
              <a:t>Tsitrone</a:t>
            </a:r>
            <a:r>
              <a:rPr lang="en-GB" sz="1200" dirty="0">
                <a:solidFill>
                  <a:prstClr val="white"/>
                </a:solidFill>
              </a:rPr>
              <a:t> </a:t>
            </a:r>
            <a:r>
              <a:rPr lang="en-GB" sz="1200" dirty="0" smtClean="0">
                <a:solidFill>
                  <a:prstClr val="white"/>
                </a:solidFill>
              </a:rPr>
              <a:t>and N. Vianello</a:t>
            </a:r>
            <a:r>
              <a:rPr lang="en-GB" sz="1200" baseline="0" dirty="0" smtClean="0">
                <a:solidFill>
                  <a:prstClr val="white"/>
                </a:solidFill>
              </a:rPr>
              <a:t> </a:t>
            </a:r>
            <a:r>
              <a:rPr lang="en-GB" sz="1200" dirty="0" smtClean="0">
                <a:solidFill>
                  <a:prstClr val="white"/>
                </a:solidFill>
              </a:rPr>
              <a:t>for </a:t>
            </a:r>
            <a:r>
              <a:rPr lang="en-GB" sz="1200" dirty="0">
                <a:solidFill>
                  <a:prstClr val="white"/>
                </a:solidFill>
              </a:rPr>
              <a:t>the WPTE TFLs| PSD PB meeting # 6 | 01.04.2025</a:t>
            </a:r>
            <a:endParaRPr lang="en-GB" sz="1200"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PhAnim="0" preserve="1" userDrawn="1">
  <p:cSld name="EUROfusion_content_empty">
    <p:spTree>
      <p:nvGrpSpPr>
        <p:cNvPr id="1" name=""/>
        <p:cNvGrpSpPr/>
        <p:nvPr/>
      </p:nvGrpSpPr>
      <p:grpSpPr bwMode="auto">
        <a:xfrm>
          <a:off x="0" y="0"/>
          <a:ext cx="0" cy="0"/>
          <a:chOff x="0" y="0"/>
          <a:chExt cx="0" cy="0"/>
        </a:xfrm>
      </p:grpSpPr>
      <p:sp>
        <p:nvSpPr>
          <p:cNvPr id="4" name="Rectangle 3"/>
          <p:cNvSpPr/>
          <p:nvPr userDrawn="1"/>
        </p:nvSpPr>
        <p:spPr bwMode="auto">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a:lnSpc>
                <a:spcPct val="100000"/>
              </a:lnSpc>
              <a:spcBef>
                <a:spcPts val="0"/>
              </a:spcBef>
              <a:spcAft>
                <a:spcPts val="0"/>
              </a:spcAft>
              <a:buClrTx/>
              <a:buSzTx/>
              <a:buFontTx/>
              <a:buNone/>
              <a:defRPr/>
            </a:pPr>
            <a:endParaRPr lang="en-US" sz="1800" b="0" i="0" u="none" strike="noStrike" cap="none" spc="0">
              <a:ln>
                <a:noFill/>
              </a:ln>
              <a:solidFill>
                <a:prstClr val="white"/>
              </a:solidFill>
              <a:latin typeface="Calibri"/>
              <a:ea typeface="+mn-ea"/>
              <a:cs typeface="+mn-cs"/>
            </a:endParaRPr>
          </a:p>
        </p:txBody>
      </p:sp>
      <p:sp>
        <p:nvSpPr>
          <p:cNvPr id="2" name="Title 1"/>
          <p:cNvSpPr>
            <a:spLocks noGrp="1"/>
          </p:cNvSpPr>
          <p:nvPr>
            <p:ph type="title"/>
          </p:nvPr>
        </p:nvSpPr>
        <p:spPr bwMode="auto">
          <a:xfrm>
            <a:off x="983432" y="192515"/>
            <a:ext cx="9451776" cy="457200"/>
          </a:xfrm>
        </p:spPr>
        <p:txBody>
          <a:bodyPr>
            <a:noAutofit/>
          </a:bodyPr>
          <a:lstStyle>
            <a:lvl1pPr algn="l">
              <a:lnSpc>
                <a:spcPts val="2400"/>
              </a:lnSpc>
              <a:defRPr sz="2800" b="1">
                <a:solidFill>
                  <a:schemeClr val="tx2"/>
                </a:solidFill>
                <a:latin typeface="+mn-lt"/>
                <a:cs typeface="Arial"/>
              </a:defRPr>
            </a:lvl1pPr>
          </a:lstStyle>
          <a:p>
            <a:pPr>
              <a:defRPr/>
            </a:pPr>
            <a:r>
              <a:rPr lang="en-US"/>
              <a:t>Click to edit Master title style</a:t>
            </a:r>
            <a:endParaRPr lang="en-GB"/>
          </a:p>
        </p:txBody>
      </p:sp>
      <p:sp>
        <p:nvSpPr>
          <p:cNvPr id="9" name="Slide Number Placeholder 8"/>
          <p:cNvSpPr>
            <a:spLocks noGrp="1"/>
          </p:cNvSpPr>
          <p:nvPr>
            <p:ph type="sldNum" sz="quarter" idx="12"/>
          </p:nvPr>
        </p:nvSpPr>
        <p:spPr bwMode="auto">
          <a:xfrm>
            <a:off x="0" y="6590037"/>
            <a:ext cx="720080" cy="199173"/>
          </a:xfrm>
        </p:spPr>
        <p:txBody>
          <a:bodyPr anchor="ctr"/>
          <a:lstStyle>
            <a:lvl1pPr>
              <a:defRPr sz="1400">
                <a:solidFill>
                  <a:schemeClr val="bg1"/>
                </a:solidFill>
              </a:defRPr>
            </a:lvl1pPr>
          </a:lstStyle>
          <a:p>
            <a:pPr>
              <a:defRPr/>
            </a:pPr>
            <a:fld id="{6A6D9FA1-99C7-4910-8E32-B85D378B0060}" type="slidenum">
              <a:rPr lang="en-GB">
                <a:solidFill>
                  <a:prstClr val="white"/>
                </a:solidFill>
              </a:rPr>
              <a:t>‹N°›</a:t>
            </a:fld>
            <a:endParaRPr lang="en-GB">
              <a:solidFill>
                <a:prstClr val="white"/>
              </a:solidFill>
            </a:endParaRPr>
          </a:p>
        </p:txBody>
      </p:sp>
      <p:pic>
        <p:nvPicPr>
          <p:cNvPr id="1026" name="Picture 2" descr="EUROfusion - Realising Fusion Energy"/>
          <p:cNvPicPr>
            <a:picLocks noChangeAspect="1" noChangeArrowheads="1"/>
          </p:cNvPicPr>
          <p:nvPr userDrawn="1"/>
        </p:nvPicPr>
        <p:blipFill>
          <a:blip r:embed="rId2"/>
          <a:stretch/>
        </p:blipFill>
        <p:spPr bwMode="auto">
          <a:xfrm>
            <a:off x="191344" y="57007"/>
            <a:ext cx="636023" cy="636023"/>
          </a:xfrm>
          <a:prstGeom prst="rect">
            <a:avLst/>
          </a:prstGeom>
          <a:noFill/>
        </p:spPr>
      </p:pic>
      <p:pic>
        <p:nvPicPr>
          <p:cNvPr id="6" name="Picture 5"/>
          <p:cNvPicPr>
            <a:picLocks noChangeAspect="1"/>
          </p:cNvPicPr>
          <p:nvPr userDrawn="1"/>
        </p:nvPicPr>
        <p:blipFill>
          <a:blip r:embed="rId3">
            <a:alphaModFix amt="65000"/>
          </a:blip>
          <a:stretch/>
        </p:blipFill>
        <p:spPr bwMode="auto">
          <a:xfrm>
            <a:off x="7247890" y="252412"/>
            <a:ext cx="4944110" cy="6353175"/>
          </a:xfrm>
          <a:prstGeom prst="rect">
            <a:avLst/>
          </a:prstGeom>
          <a:noFill/>
        </p:spPr>
      </p:pic>
      <p:sp>
        <p:nvSpPr>
          <p:cNvPr id="7" name="Espace réservé du pied de page 3"/>
          <p:cNvSpPr txBox="1"/>
          <p:nvPr userDrawn="1"/>
        </p:nvSpPr>
        <p:spPr bwMode="auto">
          <a:xfrm>
            <a:off x="827367" y="6540557"/>
            <a:ext cx="6313236" cy="302230"/>
          </a:xfrm>
          <a:prstGeom prst="rect">
            <a:avLst/>
          </a:prstGeom>
        </p:spPr>
        <p:txBody>
          <a:bodyPr/>
          <a:lstStyle>
            <a:defPPr>
              <a:defRPr lang="en-US"/>
            </a:defPPr>
            <a:lvl1pPr marL="0" algn="l" defTabSz="914400">
              <a:defRPr sz="1800">
                <a:solidFill>
                  <a:schemeClr val="tx1"/>
                </a:solidFill>
                <a:latin typeface="+mn-lt"/>
                <a:ea typeface="+mn-ea"/>
                <a:cs typeface="+mn-cs"/>
              </a:defRPr>
            </a:lvl1pPr>
            <a:lvl2pPr marL="457200" algn="l" defTabSz="914400">
              <a:defRPr sz="1800">
                <a:solidFill>
                  <a:schemeClr val="tx1"/>
                </a:solidFill>
                <a:latin typeface="+mn-lt"/>
                <a:ea typeface="+mn-ea"/>
                <a:cs typeface="+mn-cs"/>
              </a:defRPr>
            </a:lvl2pPr>
            <a:lvl3pPr marL="914400" algn="l" defTabSz="914400">
              <a:defRPr sz="1800">
                <a:solidFill>
                  <a:schemeClr val="tx1"/>
                </a:solidFill>
                <a:latin typeface="+mn-lt"/>
                <a:ea typeface="+mn-ea"/>
                <a:cs typeface="+mn-cs"/>
              </a:defRPr>
            </a:lvl3pPr>
            <a:lvl4pPr marL="1371600" algn="l" defTabSz="914400">
              <a:defRPr sz="1800">
                <a:solidFill>
                  <a:schemeClr val="tx1"/>
                </a:solidFill>
                <a:latin typeface="+mn-lt"/>
                <a:ea typeface="+mn-ea"/>
                <a:cs typeface="+mn-cs"/>
              </a:defRPr>
            </a:lvl4pPr>
            <a:lvl5pPr marL="1828800" algn="l" defTabSz="914400">
              <a:defRPr sz="1800">
                <a:solidFill>
                  <a:schemeClr val="tx1"/>
                </a:solidFill>
                <a:latin typeface="+mn-lt"/>
                <a:ea typeface="+mn-ea"/>
                <a:cs typeface="+mn-cs"/>
              </a:defRPr>
            </a:lvl5pPr>
            <a:lvl6pPr marL="2286000" algn="l" defTabSz="914400">
              <a:defRPr sz="1800">
                <a:solidFill>
                  <a:schemeClr val="tx1"/>
                </a:solidFill>
                <a:latin typeface="+mn-lt"/>
                <a:ea typeface="+mn-ea"/>
                <a:cs typeface="+mn-cs"/>
              </a:defRPr>
            </a:lvl6pPr>
            <a:lvl7pPr marL="2743200" algn="l" defTabSz="914400">
              <a:defRPr sz="1800">
                <a:solidFill>
                  <a:schemeClr val="tx1"/>
                </a:solidFill>
                <a:latin typeface="+mn-lt"/>
                <a:ea typeface="+mn-ea"/>
                <a:cs typeface="+mn-cs"/>
              </a:defRPr>
            </a:lvl7pPr>
            <a:lvl8pPr marL="3200400" algn="l" defTabSz="914400">
              <a:defRPr sz="1800">
                <a:solidFill>
                  <a:schemeClr val="tx1"/>
                </a:solidFill>
                <a:latin typeface="+mn-lt"/>
                <a:ea typeface="+mn-ea"/>
                <a:cs typeface="+mn-cs"/>
              </a:defRPr>
            </a:lvl8pPr>
            <a:lvl9pPr marL="3657600" algn="l" defTabSz="914400">
              <a:defRPr sz="1800">
                <a:solidFill>
                  <a:schemeClr val="tx1"/>
                </a:solidFill>
                <a:latin typeface="+mn-lt"/>
                <a:ea typeface="+mn-ea"/>
                <a:cs typeface="+mn-cs"/>
              </a:defRPr>
            </a:lvl9pPr>
          </a:lstStyle>
          <a:p>
            <a:pPr>
              <a:defRPr/>
            </a:pPr>
            <a:r>
              <a:rPr lang="en-GB" sz="1200">
                <a:solidFill>
                  <a:prstClr val="white"/>
                </a:solidFill>
              </a:rPr>
              <a:t>N. Vianello and E. Tsitrone for the WPTE TFLs| PSD Project Board meeting | October 30 2024</a:t>
            </a:r>
            <a:endParaRPr lang="en-GB" sz="120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PhAnim="0" preserve="1" userDrawn="1">
  <p:cSld name="EUROfusion_Values">
    <p:spTree>
      <p:nvGrpSpPr>
        <p:cNvPr id="1" name=""/>
        <p:cNvGrpSpPr/>
        <p:nvPr/>
      </p:nvGrpSpPr>
      <p:grpSpPr bwMode="auto">
        <a:xfrm>
          <a:off x="0" y="0"/>
          <a:ext cx="0" cy="0"/>
          <a:chOff x="0" y="0"/>
          <a:chExt cx="0" cy="0"/>
        </a:xfrm>
      </p:grpSpPr>
      <p:pic>
        <p:nvPicPr>
          <p:cNvPr id="6" name="Picture 5"/>
          <p:cNvPicPr>
            <a:picLocks noChangeAspect="1"/>
          </p:cNvPicPr>
          <p:nvPr userDrawn="1"/>
        </p:nvPicPr>
        <p:blipFill>
          <a:blip r:embed="rId2">
            <a:alphaModFix amt="65000"/>
          </a:blip>
          <a:stretch/>
        </p:blipFill>
        <p:spPr bwMode="auto">
          <a:xfrm>
            <a:off x="7247890" y="252412"/>
            <a:ext cx="4944110" cy="6353175"/>
          </a:xfrm>
          <a:prstGeom prst="rect">
            <a:avLst/>
          </a:prstGeom>
          <a:noFill/>
        </p:spPr>
      </p:pic>
      <p:sp>
        <p:nvSpPr>
          <p:cNvPr id="5" name="Rectangle 4"/>
          <p:cNvSpPr/>
          <p:nvPr userDrawn="1"/>
        </p:nvSpPr>
        <p:spPr bwMode="auto">
          <a:xfrm>
            <a:off x="6408751" y="2146852"/>
            <a:ext cx="2170706" cy="1614115"/>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en-GB"/>
          </a:p>
        </p:txBody>
      </p:sp>
      <p:sp>
        <p:nvSpPr>
          <p:cNvPr id="7" name="Rectangle 6"/>
          <p:cNvSpPr/>
          <p:nvPr userDrawn="1"/>
        </p:nvSpPr>
        <p:spPr bwMode="auto">
          <a:xfrm>
            <a:off x="9129423" y="1957346"/>
            <a:ext cx="2170706" cy="1875183"/>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en-GB"/>
          </a:p>
        </p:txBody>
      </p:sp>
      <p:sp>
        <p:nvSpPr>
          <p:cNvPr id="4" name="Rectangle 3"/>
          <p:cNvSpPr/>
          <p:nvPr userDrawn="1"/>
        </p:nvSpPr>
        <p:spPr bwMode="auto">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a:lnSpc>
                <a:spcPct val="100000"/>
              </a:lnSpc>
              <a:spcBef>
                <a:spcPts val="0"/>
              </a:spcBef>
              <a:spcAft>
                <a:spcPts val="0"/>
              </a:spcAft>
              <a:buClrTx/>
              <a:buSzTx/>
              <a:buFontTx/>
              <a:buNone/>
              <a:defRPr/>
            </a:pPr>
            <a:endParaRPr lang="en-US" sz="1800" b="0" i="0" u="none" strike="noStrike" cap="none" spc="0">
              <a:ln>
                <a:noFill/>
              </a:ln>
              <a:solidFill>
                <a:prstClr val="white"/>
              </a:solidFill>
              <a:latin typeface="Calibri"/>
              <a:ea typeface="+mn-ea"/>
              <a:cs typeface="+mn-cs"/>
            </a:endParaRPr>
          </a:p>
        </p:txBody>
      </p:sp>
      <p:sp>
        <p:nvSpPr>
          <p:cNvPr id="2" name="Title 1"/>
          <p:cNvSpPr>
            <a:spLocks noGrp="1"/>
          </p:cNvSpPr>
          <p:nvPr>
            <p:ph type="title" hasCustomPrompt="1"/>
          </p:nvPr>
        </p:nvSpPr>
        <p:spPr bwMode="auto">
          <a:xfrm>
            <a:off x="983432" y="192515"/>
            <a:ext cx="9451776" cy="457200"/>
          </a:xfrm>
        </p:spPr>
        <p:txBody>
          <a:bodyPr>
            <a:noAutofit/>
          </a:bodyPr>
          <a:lstStyle>
            <a:lvl1pPr algn="l">
              <a:lnSpc>
                <a:spcPts val="2400"/>
              </a:lnSpc>
              <a:defRPr sz="2800" b="1">
                <a:solidFill>
                  <a:schemeClr val="tx2"/>
                </a:solidFill>
                <a:latin typeface="+mn-lt"/>
                <a:cs typeface="Arial"/>
              </a:defRPr>
            </a:lvl1pPr>
          </a:lstStyle>
          <a:p>
            <a:pPr>
              <a:defRPr/>
            </a:pPr>
            <a:r>
              <a:rPr lang="en-US"/>
              <a:t>EUROfusion Values</a:t>
            </a:r>
            <a:endParaRPr lang="en-GB"/>
          </a:p>
        </p:txBody>
      </p:sp>
      <p:sp>
        <p:nvSpPr>
          <p:cNvPr id="8" name="Footer Placeholder 7"/>
          <p:cNvSpPr>
            <a:spLocks noGrp="1"/>
          </p:cNvSpPr>
          <p:nvPr>
            <p:ph type="ftr" sz="quarter" idx="11"/>
          </p:nvPr>
        </p:nvSpPr>
        <p:spPr bwMode="auto">
          <a:xfrm>
            <a:off x="825624" y="6555770"/>
            <a:ext cx="3470175" cy="329614"/>
          </a:xfrm>
          <a:prstGeom prst="rect">
            <a:avLst/>
          </a:prstGeom>
        </p:spPr>
        <p:txBody>
          <a:bodyPr anchor="t"/>
          <a:lstStyle>
            <a:lvl1pPr>
              <a:defRPr sz="1200">
                <a:solidFill>
                  <a:schemeClr val="bg1"/>
                </a:solidFill>
              </a:defRPr>
            </a:lvl1pPr>
          </a:lstStyle>
          <a:p>
            <a:pPr>
              <a:defRPr/>
            </a:pPr>
            <a:r>
              <a:rPr lang="en-GB">
                <a:solidFill>
                  <a:prstClr val="white"/>
                </a:solidFill>
              </a:rPr>
              <a:t>EUROfusion Values | Event | dd Month yyyy</a:t>
            </a:r>
          </a:p>
        </p:txBody>
      </p:sp>
      <p:sp>
        <p:nvSpPr>
          <p:cNvPr id="9" name="Slide Number Placeholder 8"/>
          <p:cNvSpPr>
            <a:spLocks noGrp="1"/>
          </p:cNvSpPr>
          <p:nvPr>
            <p:ph type="sldNum" sz="quarter" idx="12"/>
          </p:nvPr>
        </p:nvSpPr>
        <p:spPr bwMode="auto">
          <a:xfrm>
            <a:off x="0" y="6590037"/>
            <a:ext cx="720080" cy="199173"/>
          </a:xfrm>
        </p:spPr>
        <p:txBody>
          <a:bodyPr anchor="ctr"/>
          <a:lstStyle>
            <a:lvl1pPr>
              <a:defRPr sz="1400">
                <a:solidFill>
                  <a:schemeClr val="bg1"/>
                </a:solidFill>
              </a:defRPr>
            </a:lvl1pPr>
          </a:lstStyle>
          <a:p>
            <a:pPr>
              <a:defRPr/>
            </a:pPr>
            <a:fld id="{6A6D9FA1-99C7-4910-8E32-B85D378B0060}" type="slidenum">
              <a:rPr lang="en-GB">
                <a:solidFill>
                  <a:prstClr val="white"/>
                </a:solidFill>
              </a:rPr>
              <a:t>‹N°›</a:t>
            </a:fld>
            <a:endParaRPr lang="en-GB">
              <a:solidFill>
                <a:prstClr val="white"/>
              </a:solidFill>
            </a:endParaRPr>
          </a:p>
        </p:txBody>
      </p:sp>
      <p:pic>
        <p:nvPicPr>
          <p:cNvPr id="1026" name="Picture 2" descr="EUROfusion - Realising Fusion Energy"/>
          <p:cNvPicPr>
            <a:picLocks noChangeAspect="1" noChangeArrowheads="1"/>
          </p:cNvPicPr>
          <p:nvPr userDrawn="1"/>
        </p:nvPicPr>
        <p:blipFill>
          <a:blip r:embed="rId3"/>
          <a:stretch/>
        </p:blipFill>
        <p:spPr bwMode="auto">
          <a:xfrm>
            <a:off x="191344" y="57007"/>
            <a:ext cx="636023" cy="636023"/>
          </a:xfrm>
          <a:prstGeom prst="rect">
            <a:avLst/>
          </a:prstGeom>
          <a:noFill/>
        </p:spPr>
      </p:pic>
      <p:pic>
        <p:nvPicPr>
          <p:cNvPr id="3" name="Picture 2"/>
          <p:cNvPicPr>
            <a:picLocks noChangeAspect="1"/>
          </p:cNvPicPr>
          <p:nvPr userDrawn="1"/>
        </p:nvPicPr>
        <p:blipFill>
          <a:blip r:embed="rId4">
            <a:clrChange>
              <a:clrFrom>
                <a:srgbClr val="FFFFFF"/>
              </a:clrFrom>
              <a:clrTo>
                <a:srgbClr val="FFFFFF">
                  <a:alpha val="0"/>
                </a:srgbClr>
              </a:clrTo>
            </a:clrChange>
          </a:blip>
          <a:stretch/>
        </p:blipFill>
        <p:spPr bwMode="auto">
          <a:xfrm>
            <a:off x="5414" y="979851"/>
            <a:ext cx="12181172" cy="5577840"/>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bwMode="auto">
        <a:xfrm>
          <a:off x="0" y="0"/>
          <a:ext cx="0" cy="0"/>
          <a:chOff x="0" y="0"/>
          <a:chExt cx="0" cy="0"/>
        </a:xfrm>
      </p:grpSpPr>
      <p:sp>
        <p:nvSpPr>
          <p:cNvPr id="2" name="Title Placeholder 1"/>
          <p:cNvSpPr>
            <a:spLocks noGrp="1"/>
          </p:cNvSpPr>
          <p:nvPr>
            <p:ph type="title"/>
          </p:nvPr>
        </p:nvSpPr>
        <p:spPr bwMode="auto">
          <a:xfrm>
            <a:off x="609600" y="274638"/>
            <a:ext cx="10972800" cy="1143000"/>
          </a:xfrm>
          <a:prstGeom prst="rect">
            <a:avLst/>
          </a:prstGeom>
        </p:spPr>
        <p:txBody>
          <a:bodyPr vert="horz" lIns="91440" tIns="45720" rIns="91440" bIns="45720" rtlCol="0" anchor="ctr">
            <a:normAutofit/>
          </a:bodyPr>
          <a:lstStyle/>
          <a:p>
            <a:pPr>
              <a:defRPr/>
            </a:pPr>
            <a:r>
              <a:rPr lang="en-US"/>
              <a:t>Click to edit Master title style</a:t>
            </a:r>
            <a:endParaRPr lang="en-GB"/>
          </a:p>
        </p:txBody>
      </p:sp>
      <p:sp>
        <p:nvSpPr>
          <p:cNvPr id="3" name="Text Placeholder 2"/>
          <p:cNvSpPr>
            <a:spLocks noGrp="1"/>
          </p:cNvSpPr>
          <p:nvPr>
            <p:ph type="body" idx="1"/>
          </p:nvPr>
        </p:nvSpPr>
        <p:spPr bwMode="auto">
          <a:xfrm>
            <a:off x="609600" y="1600203"/>
            <a:ext cx="10972800" cy="4525963"/>
          </a:xfrm>
          <a:prstGeom prst="rect">
            <a:avLst/>
          </a:prstGeom>
        </p:spPr>
        <p:txBody>
          <a:bodyPr vert="horz" lIns="91440" tIns="45720" rIns="91440" bIns="45720" rtlCol="0">
            <a:normAutofit/>
          </a:bodyPr>
          <a:lstStyle/>
          <a:p>
            <a:pPr lvl="0">
              <a:defRPr/>
            </a:pPr>
            <a:r>
              <a:rPr lang="en-US"/>
              <a:t>Click to edit Master text styles</a:t>
            </a:r>
            <a:endParaRPr/>
          </a:p>
          <a:p>
            <a:pPr lvl="1">
              <a:defRPr/>
            </a:pPr>
            <a:r>
              <a:rPr lang="en-US"/>
              <a:t>Second level</a:t>
            </a:r>
            <a:endParaRPr/>
          </a:p>
          <a:p>
            <a:pPr lvl="2">
              <a:defRPr/>
            </a:pPr>
            <a:r>
              <a:rPr lang="en-US"/>
              <a:t>Third level</a:t>
            </a:r>
            <a:endParaRPr/>
          </a:p>
          <a:p>
            <a:pPr lvl="3">
              <a:defRPr/>
            </a:pPr>
            <a:r>
              <a:rPr lang="en-US"/>
              <a:t>Fourth level</a:t>
            </a:r>
            <a:endParaRPr/>
          </a:p>
          <a:p>
            <a:pPr lvl="4">
              <a:defRPr/>
            </a:pPr>
            <a:r>
              <a:rPr lang="en-US"/>
              <a:t>Fifth level</a:t>
            </a:r>
            <a:endParaRPr lang="en-GB"/>
          </a:p>
        </p:txBody>
      </p:sp>
      <p:sp>
        <p:nvSpPr>
          <p:cNvPr id="6" name="Slide Number Placeholder 5"/>
          <p:cNvSpPr>
            <a:spLocks noGrp="1"/>
          </p:cNvSpPr>
          <p:nvPr>
            <p:ph type="sldNum" sz="quarter" idx="4"/>
          </p:nvPr>
        </p:nvSpPr>
        <p:spPr bwMode="auto">
          <a:xfrm>
            <a:off x="10848528" y="6356353"/>
            <a:ext cx="733872" cy="365125"/>
          </a:xfrm>
          <a:prstGeom prst="rect">
            <a:avLst/>
          </a:prstGeom>
        </p:spPr>
        <p:txBody>
          <a:bodyPr vert="horz" lIns="91440" tIns="45720" rIns="91440" bIns="45720" rtlCol="0" anchor="ctr"/>
          <a:lstStyle>
            <a:lvl1pPr algn="r">
              <a:defRPr sz="1000">
                <a:solidFill>
                  <a:schemeClr val="tx1">
                    <a:tint val="75000"/>
                  </a:schemeClr>
                </a:solidFill>
                <a:latin typeface="+mn-lt"/>
              </a:defRPr>
            </a:lvl1pPr>
          </a:lstStyle>
          <a:p>
            <a:pPr marL="0" marR="0" lvl="0" indent="0" algn="r" defTabSz="914400">
              <a:lnSpc>
                <a:spcPct val="100000"/>
              </a:lnSpc>
              <a:spcBef>
                <a:spcPts val="0"/>
              </a:spcBef>
              <a:spcAft>
                <a:spcPts val="0"/>
              </a:spcAft>
              <a:buClrTx/>
              <a:buSzTx/>
              <a:buFontTx/>
              <a:buNone/>
              <a:defRPr/>
            </a:pPr>
            <a:fld id="{6A6D9FA1-99C7-4910-8E32-B85D378B0060}" type="slidenum">
              <a:rPr lang="en-GB" sz="1000" b="0" i="0" u="none" strike="noStrike" cap="none" spc="0">
                <a:ln>
                  <a:noFill/>
                </a:ln>
                <a:solidFill>
                  <a:prstClr val="black">
                    <a:tint val="75000"/>
                  </a:prstClr>
                </a:solidFill>
                <a:latin typeface="Calibri"/>
                <a:ea typeface="+mn-ea"/>
                <a:cs typeface="+mn-cs"/>
              </a:rPr>
              <a:t>‹N°›</a:t>
            </a:fld>
            <a:endParaRPr lang="en-GB" sz="1000" b="0" i="0" u="none" strike="noStrike" cap="none" spc="0">
              <a:ln>
                <a:noFill/>
              </a:ln>
              <a:solidFill>
                <a:prstClr val="black">
                  <a:tint val="75000"/>
                </a:prstClr>
              </a:solidFill>
              <a:latin typeface="Calibri"/>
              <a:ea typeface="+mn-ea"/>
              <a:cs typeface="+mn-cs"/>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Lst>
  <p:hf hdr="0" dt="0"/>
  <p:txStyles>
    <p:titleStyle>
      <a:lvl1pPr algn="ctr" defTabSz="685800">
        <a:spcBef>
          <a:spcPts val="0"/>
        </a:spcBef>
        <a:buNone/>
        <a:defRPr sz="3300">
          <a:solidFill>
            <a:schemeClr val="tx1"/>
          </a:solidFill>
          <a:latin typeface="+mj-lt"/>
          <a:ea typeface="+mj-ea"/>
          <a:cs typeface="+mj-cs"/>
        </a:defRPr>
      </a:lvl1pPr>
    </p:titleStyle>
    <p:bodyStyle>
      <a:lvl1pPr marL="257175" indent="-257175" algn="l" defTabSz="685800">
        <a:spcBef>
          <a:spcPts val="0"/>
        </a:spcBef>
        <a:buFont typeface="Arial"/>
        <a:buChar char="•"/>
        <a:defRPr sz="2400">
          <a:solidFill>
            <a:schemeClr val="tx1"/>
          </a:solidFill>
          <a:latin typeface="+mn-lt"/>
          <a:ea typeface="+mn-ea"/>
          <a:cs typeface="+mn-cs"/>
        </a:defRPr>
      </a:lvl1pPr>
      <a:lvl2pPr marL="557213" indent="-214313" algn="l" defTabSz="685800">
        <a:spcBef>
          <a:spcPts val="0"/>
        </a:spcBef>
        <a:buFont typeface="Arial"/>
        <a:buChar char="–"/>
        <a:defRPr sz="2100">
          <a:solidFill>
            <a:schemeClr val="tx1"/>
          </a:solidFill>
          <a:latin typeface="+mn-lt"/>
          <a:ea typeface="+mn-ea"/>
          <a:cs typeface="+mn-cs"/>
        </a:defRPr>
      </a:lvl2pPr>
      <a:lvl3pPr marL="857250" indent="-171450" algn="l" defTabSz="685800">
        <a:spcBef>
          <a:spcPts val="0"/>
        </a:spcBef>
        <a:buFont typeface="Arial"/>
        <a:buChar char="•"/>
        <a:defRPr sz="1800">
          <a:solidFill>
            <a:schemeClr val="tx1"/>
          </a:solidFill>
          <a:latin typeface="+mn-lt"/>
          <a:ea typeface="+mn-ea"/>
          <a:cs typeface="+mn-cs"/>
        </a:defRPr>
      </a:lvl3pPr>
      <a:lvl4pPr marL="1200150" indent="-171450" algn="l" defTabSz="685800">
        <a:spcBef>
          <a:spcPts val="0"/>
        </a:spcBef>
        <a:buFont typeface="Arial"/>
        <a:buChar char="–"/>
        <a:defRPr sz="1500">
          <a:solidFill>
            <a:schemeClr val="tx1"/>
          </a:solidFill>
          <a:latin typeface="+mn-lt"/>
          <a:ea typeface="+mn-ea"/>
          <a:cs typeface="+mn-cs"/>
        </a:defRPr>
      </a:lvl4pPr>
      <a:lvl5pPr marL="1543050" indent="-171450" algn="l" defTabSz="685800">
        <a:spcBef>
          <a:spcPts val="0"/>
        </a:spcBef>
        <a:buFont typeface="Arial"/>
        <a:buChar char="»"/>
        <a:defRPr sz="1500">
          <a:solidFill>
            <a:schemeClr val="tx1"/>
          </a:solidFill>
          <a:latin typeface="+mn-lt"/>
          <a:ea typeface="+mn-ea"/>
          <a:cs typeface="+mn-cs"/>
        </a:defRPr>
      </a:lvl5pPr>
      <a:lvl6pPr marL="1885950" indent="-171450" algn="l" defTabSz="685800">
        <a:spcBef>
          <a:spcPts val="0"/>
        </a:spcBef>
        <a:buFont typeface="Arial"/>
        <a:buChar char="•"/>
        <a:defRPr sz="1500">
          <a:solidFill>
            <a:schemeClr val="tx1"/>
          </a:solidFill>
          <a:latin typeface="+mn-lt"/>
          <a:ea typeface="+mn-ea"/>
          <a:cs typeface="+mn-cs"/>
        </a:defRPr>
      </a:lvl6pPr>
      <a:lvl7pPr marL="2228850" indent="-171450" algn="l" defTabSz="685800">
        <a:spcBef>
          <a:spcPts val="0"/>
        </a:spcBef>
        <a:buFont typeface="Arial"/>
        <a:buChar char="•"/>
        <a:defRPr sz="1500">
          <a:solidFill>
            <a:schemeClr val="tx1"/>
          </a:solidFill>
          <a:latin typeface="+mn-lt"/>
          <a:ea typeface="+mn-ea"/>
          <a:cs typeface="+mn-cs"/>
        </a:defRPr>
      </a:lvl7pPr>
      <a:lvl8pPr marL="2571750" indent="-171450" algn="l" defTabSz="685800">
        <a:spcBef>
          <a:spcPts val="0"/>
        </a:spcBef>
        <a:buFont typeface="Arial"/>
        <a:buChar char="•"/>
        <a:defRPr sz="1500">
          <a:solidFill>
            <a:schemeClr val="tx1"/>
          </a:solidFill>
          <a:latin typeface="+mn-lt"/>
          <a:ea typeface="+mn-ea"/>
          <a:cs typeface="+mn-cs"/>
        </a:defRPr>
      </a:lvl8pPr>
      <a:lvl9pPr marL="2914650" indent="-171450" algn="l" defTabSz="685800">
        <a:spcBef>
          <a:spcPts val="0"/>
        </a:spcBef>
        <a:buFont typeface="Arial"/>
        <a:buChar char="•"/>
        <a:defRPr sz="1500">
          <a:solidFill>
            <a:schemeClr val="tx1"/>
          </a:solidFill>
          <a:latin typeface="+mn-lt"/>
          <a:ea typeface="+mn-ea"/>
          <a:cs typeface="+mn-cs"/>
        </a:defRPr>
      </a:lvl9pPr>
    </p:bodyStyle>
    <p:otherStyle>
      <a:defPPr>
        <a:defRPr lang="en-US"/>
      </a:defPPr>
      <a:lvl1pPr marL="0" algn="l" defTabSz="685800">
        <a:defRPr sz="1350">
          <a:solidFill>
            <a:schemeClr val="tx1"/>
          </a:solidFill>
          <a:latin typeface="+mn-lt"/>
          <a:ea typeface="+mn-ea"/>
          <a:cs typeface="+mn-cs"/>
        </a:defRPr>
      </a:lvl1pPr>
      <a:lvl2pPr marL="342900" algn="l" defTabSz="685800">
        <a:defRPr sz="1350">
          <a:solidFill>
            <a:schemeClr val="tx1"/>
          </a:solidFill>
          <a:latin typeface="+mn-lt"/>
          <a:ea typeface="+mn-ea"/>
          <a:cs typeface="+mn-cs"/>
        </a:defRPr>
      </a:lvl2pPr>
      <a:lvl3pPr marL="685800" algn="l" defTabSz="685800">
        <a:defRPr sz="1350">
          <a:solidFill>
            <a:schemeClr val="tx1"/>
          </a:solidFill>
          <a:latin typeface="+mn-lt"/>
          <a:ea typeface="+mn-ea"/>
          <a:cs typeface="+mn-cs"/>
        </a:defRPr>
      </a:lvl3pPr>
      <a:lvl4pPr marL="1028700" algn="l" defTabSz="685800">
        <a:defRPr sz="1350">
          <a:solidFill>
            <a:schemeClr val="tx1"/>
          </a:solidFill>
          <a:latin typeface="+mn-lt"/>
          <a:ea typeface="+mn-ea"/>
          <a:cs typeface="+mn-cs"/>
        </a:defRPr>
      </a:lvl4pPr>
      <a:lvl5pPr marL="1371600" algn="l" defTabSz="685800">
        <a:defRPr sz="1350">
          <a:solidFill>
            <a:schemeClr val="tx1"/>
          </a:solidFill>
          <a:latin typeface="+mn-lt"/>
          <a:ea typeface="+mn-ea"/>
          <a:cs typeface="+mn-cs"/>
        </a:defRPr>
      </a:lvl5pPr>
      <a:lvl6pPr marL="1714500" algn="l" defTabSz="685800">
        <a:defRPr sz="1350">
          <a:solidFill>
            <a:schemeClr val="tx1"/>
          </a:solidFill>
          <a:latin typeface="+mn-lt"/>
          <a:ea typeface="+mn-ea"/>
          <a:cs typeface="+mn-cs"/>
        </a:defRPr>
      </a:lvl6pPr>
      <a:lvl7pPr marL="2057400" algn="l" defTabSz="685800">
        <a:defRPr sz="1350">
          <a:solidFill>
            <a:schemeClr val="tx1"/>
          </a:solidFill>
          <a:latin typeface="+mn-lt"/>
          <a:ea typeface="+mn-ea"/>
          <a:cs typeface="+mn-cs"/>
        </a:defRPr>
      </a:lvl7pPr>
      <a:lvl8pPr marL="2400300" algn="l" defTabSz="685800">
        <a:defRPr sz="1350">
          <a:solidFill>
            <a:schemeClr val="tx1"/>
          </a:solidFill>
          <a:latin typeface="+mn-lt"/>
          <a:ea typeface="+mn-ea"/>
          <a:cs typeface="+mn-cs"/>
        </a:defRPr>
      </a:lvl8pPr>
      <a:lvl9pPr marL="2743200" algn="l" defTabSz="685800">
        <a:defRPr sz="135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8.emf"/><Relationship Id="rId2" Type="http://schemas.openxmlformats.org/officeDocument/2006/relationships/image" Target="../media/image17.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image" Target="../media/image19.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2.emf"/><Relationship Id="rId2" Type="http://schemas.openxmlformats.org/officeDocument/2006/relationships/image" Target="../media/image21.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3.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2" name="Title 1"/>
          <p:cNvSpPr>
            <a:spLocks noGrp="1"/>
          </p:cNvSpPr>
          <p:nvPr>
            <p:ph type="title"/>
          </p:nvPr>
        </p:nvSpPr>
        <p:spPr bwMode="auto">
          <a:xfrm>
            <a:off x="315003" y="2388224"/>
            <a:ext cx="7979887" cy="620251"/>
          </a:xfrm>
        </p:spPr>
        <p:txBody>
          <a:bodyPr>
            <a:normAutofit fontScale="90000"/>
          </a:bodyPr>
          <a:lstStyle/>
          <a:p>
            <a:pPr>
              <a:defRPr/>
            </a:pPr>
            <a:r>
              <a:rPr lang="en-US" b="0" dirty="0" smtClean="0">
                <a:latin typeface="Calibri" panose="020F0502020204030204" pitchFamily="34" charset="0"/>
                <a:cs typeface="Calibri" panose="020F0502020204030204" pitchFamily="34" charset="0"/>
              </a:rPr>
              <a:t>Scope </a:t>
            </a:r>
            <a:r>
              <a:rPr lang="en-US" b="0" dirty="0">
                <a:latin typeface="Calibri" panose="020F0502020204030204" pitchFamily="34" charset="0"/>
                <a:cs typeface="Calibri" panose="020F0502020204030204" pitchFamily="34" charset="0"/>
              </a:rPr>
              <a:t>and budget optimization within Work Packages for </a:t>
            </a:r>
            <a:r>
              <a:rPr lang="en-US" b="0" dirty="0" smtClean="0">
                <a:latin typeface="Calibri" panose="020F0502020204030204" pitchFamily="34" charset="0"/>
                <a:cs typeface="Calibri" panose="020F0502020204030204" pitchFamily="34" charset="0"/>
              </a:rPr>
              <a:t>2026-27 : </a:t>
            </a:r>
            <a:br>
              <a:rPr lang="en-US" b="0" dirty="0" smtClean="0">
                <a:latin typeface="Calibri" panose="020F0502020204030204" pitchFamily="34" charset="0"/>
                <a:cs typeface="Calibri" panose="020F0502020204030204" pitchFamily="34" charset="0"/>
              </a:rPr>
            </a:br>
            <a:r>
              <a:rPr lang="en-US" b="0" dirty="0" smtClean="0">
                <a:latin typeface="Calibri" panose="020F0502020204030204" pitchFamily="34" charset="0"/>
                <a:cs typeface="Calibri" panose="020F0502020204030204" pitchFamily="34" charset="0"/>
              </a:rPr>
              <a:t>Work Package Tokamak Exploitation (WP TE)</a:t>
            </a:r>
            <a:endParaRPr lang="en-GB" b="0" dirty="0">
              <a:latin typeface="Calibri" panose="020F0502020204030204" pitchFamily="34" charset="0"/>
              <a:cs typeface="Calibri" panose="020F0502020204030204" pitchFamily="34" charset="0"/>
            </a:endParaRPr>
          </a:p>
        </p:txBody>
      </p:sp>
      <p:sp>
        <p:nvSpPr>
          <p:cNvPr id="3" name="Text Placeholder 2"/>
          <p:cNvSpPr>
            <a:spLocks noGrp="1"/>
          </p:cNvSpPr>
          <p:nvPr>
            <p:ph type="body" sz="quarter" idx="10"/>
          </p:nvPr>
        </p:nvSpPr>
        <p:spPr bwMode="auto">
          <a:xfrm>
            <a:off x="407367" y="3602182"/>
            <a:ext cx="4746523" cy="548740"/>
          </a:xfrm>
        </p:spPr>
        <p:txBody>
          <a:bodyPr>
            <a:normAutofit fontScale="92500"/>
          </a:bodyPr>
          <a:lstStyle/>
          <a:p>
            <a:pPr>
              <a:defRPr/>
            </a:pPr>
            <a:r>
              <a:rPr lang="en-GB" dirty="0" smtClean="0"/>
              <a:t>E. </a:t>
            </a:r>
            <a:r>
              <a:rPr lang="en-GB" dirty="0" err="1" smtClean="0"/>
              <a:t>Tsitrone</a:t>
            </a:r>
            <a:r>
              <a:rPr lang="en-GB" dirty="0" smtClean="0"/>
              <a:t> and N. Vianello for </a:t>
            </a:r>
            <a:r>
              <a:rPr lang="en-GB" dirty="0"/>
              <a:t>TE TFL</a:t>
            </a:r>
            <a:endParaRPr dirty="0"/>
          </a:p>
          <a:p>
            <a:pPr>
              <a:defRPr/>
            </a:pPr>
            <a:endParaRPr lang="en-GB" dirty="0"/>
          </a:p>
        </p:txBody>
      </p:sp>
      <p:sp>
        <p:nvSpPr>
          <p:cNvPr id="4" name="Text Placeholder 3"/>
          <p:cNvSpPr>
            <a:spLocks noGrp="1"/>
          </p:cNvSpPr>
          <p:nvPr>
            <p:ph type="body" sz="quarter" idx="11"/>
          </p:nvPr>
        </p:nvSpPr>
        <p:spPr bwMode="auto">
          <a:xfrm>
            <a:off x="407368" y="4163562"/>
            <a:ext cx="6984032" cy="457848"/>
          </a:xfrm>
        </p:spPr>
        <p:txBody>
          <a:bodyPr>
            <a:normAutofit fontScale="62500" lnSpcReduction="20000"/>
          </a:bodyPr>
          <a:lstStyle/>
          <a:p>
            <a:pPr>
              <a:defRPr/>
            </a:pPr>
            <a:r>
              <a:rPr lang="en-GB"/>
              <a:t>E. Tsitrone, N. Vianello, M. Baruzzo, A. Hakola, V. Igochine, D. Keeling, B. Labit</a:t>
            </a:r>
          </a:p>
          <a:p>
            <a:pPr>
              <a:defRPr/>
            </a:pPr>
            <a:endParaRPr lang="en-GB"/>
          </a:p>
        </p:txBody>
      </p:sp>
      <p:sp>
        <p:nvSpPr>
          <p:cNvPr id="5" name="Text Placeholder 4"/>
          <p:cNvSpPr>
            <a:spLocks noGrp="1"/>
          </p:cNvSpPr>
          <p:nvPr>
            <p:ph type="body" sz="quarter" idx="12"/>
          </p:nvPr>
        </p:nvSpPr>
        <p:spPr bwMode="auto"/>
        <p:txBody>
          <a:bodyPr/>
          <a:lstStyle/>
          <a:p>
            <a:pPr>
              <a:defRPr/>
            </a:pPr>
            <a:r>
              <a:rPr lang="en-GB" sz="1600" dirty="0">
                <a:latin typeface="+mj-lt"/>
                <a:cs typeface="Arial"/>
              </a:rPr>
              <a:t>PSD Project Board # 06</a:t>
            </a:r>
            <a:endParaRPr lang="en-GB" sz="1600" dirty="0"/>
          </a:p>
          <a:p>
            <a:pPr>
              <a:defRPr/>
            </a:pPr>
            <a:endParaRPr lang="en-GB"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DDE061FB-3AD2-104A-8F5B-F50DF917B2FE}"/>
              </a:ext>
            </a:extLst>
          </p:cNvPr>
          <p:cNvSpPr>
            <a:spLocks noGrp="1"/>
          </p:cNvSpPr>
          <p:nvPr>
            <p:ph type="sldNum" sz="quarter" idx="12"/>
          </p:nvPr>
        </p:nvSpPr>
        <p:spPr/>
        <p:txBody>
          <a:bodyPr/>
          <a:lstStyle/>
          <a:p>
            <a:pPr>
              <a:defRPr/>
            </a:pPr>
            <a:fld id="{6A6D9FA1-99C7-4910-8E32-B85D378B0060}" type="slidenum">
              <a:rPr lang="en-GB" smtClean="0">
                <a:solidFill>
                  <a:prstClr val="white"/>
                </a:solidFill>
              </a:rPr>
              <a:t>10</a:t>
            </a:fld>
            <a:endParaRPr lang="en-GB">
              <a:solidFill>
                <a:prstClr val="white"/>
              </a:solidFill>
            </a:endParaRPr>
          </a:p>
        </p:txBody>
      </p:sp>
      <p:sp>
        <p:nvSpPr>
          <p:cNvPr id="5" name="Titre 4"/>
          <p:cNvSpPr>
            <a:spLocks noGrp="1"/>
          </p:cNvSpPr>
          <p:nvPr>
            <p:ph type="title"/>
          </p:nvPr>
        </p:nvSpPr>
        <p:spPr/>
        <p:txBody>
          <a:bodyPr/>
          <a:lstStyle/>
          <a:p>
            <a:r>
              <a:rPr lang="fr-FR" dirty="0" smtClean="0"/>
              <a:t>List of Grant </a:t>
            </a:r>
            <a:r>
              <a:rPr lang="fr-FR" dirty="0" err="1" smtClean="0"/>
              <a:t>Deliverables</a:t>
            </a:r>
            <a:r>
              <a:rPr lang="fr-FR" dirty="0" smtClean="0"/>
              <a:t> 2026-2027</a:t>
            </a:r>
            <a:endParaRPr lang="fr-FR" dirty="0"/>
          </a:p>
        </p:txBody>
      </p:sp>
      <p:graphicFrame>
        <p:nvGraphicFramePr>
          <p:cNvPr id="2" name="Tableau 1"/>
          <p:cNvGraphicFramePr>
            <a:graphicFrameLocks noGrp="1"/>
          </p:cNvGraphicFramePr>
          <p:nvPr>
            <p:extLst>
              <p:ext uri="{D42A27DB-BD31-4B8C-83A1-F6EECF244321}">
                <p14:modId xmlns:p14="http://schemas.microsoft.com/office/powerpoint/2010/main" val="187844733"/>
              </p:ext>
            </p:extLst>
          </p:nvPr>
        </p:nvGraphicFramePr>
        <p:xfrm>
          <a:off x="498764" y="877007"/>
          <a:ext cx="10972799" cy="2816352"/>
        </p:xfrm>
        <a:graphic>
          <a:graphicData uri="http://schemas.openxmlformats.org/drawingml/2006/table">
            <a:tbl>
              <a:tblPr firstRow="1" firstCol="1" bandRow="1"/>
              <a:tblGrid>
                <a:gridCol w="1463040">
                  <a:extLst>
                    <a:ext uri="{9D8B030D-6E8A-4147-A177-3AD203B41FA5}">
                      <a16:colId xmlns:a16="http://schemas.microsoft.com/office/drawing/2014/main" val="3434031273"/>
                    </a:ext>
                  </a:extLst>
                </a:gridCol>
                <a:gridCol w="7492274">
                  <a:extLst>
                    <a:ext uri="{9D8B030D-6E8A-4147-A177-3AD203B41FA5}">
                      <a16:colId xmlns:a16="http://schemas.microsoft.com/office/drawing/2014/main" val="3518700640"/>
                    </a:ext>
                  </a:extLst>
                </a:gridCol>
                <a:gridCol w="2017485">
                  <a:extLst>
                    <a:ext uri="{9D8B030D-6E8A-4147-A177-3AD203B41FA5}">
                      <a16:colId xmlns:a16="http://schemas.microsoft.com/office/drawing/2014/main" val="3522294513"/>
                    </a:ext>
                  </a:extLst>
                </a:gridCol>
              </a:tblGrid>
              <a:tr h="0">
                <a:tc>
                  <a:txBody>
                    <a:bodyPr/>
                    <a:lstStyle/>
                    <a:p>
                      <a:pPr algn="just">
                        <a:lnSpc>
                          <a:spcPct val="105000"/>
                        </a:lnSpc>
                        <a:spcAft>
                          <a:spcPts val="0"/>
                        </a:spcAft>
                      </a:pPr>
                      <a:r>
                        <a:rPr lang="en-GB" sz="1600" b="1" i="1">
                          <a:solidFill>
                            <a:srgbClr val="FFFFFF"/>
                          </a:solidFill>
                          <a:effectLst/>
                          <a:latin typeface="Aptos"/>
                          <a:ea typeface="MS Mincho"/>
                          <a:cs typeface="Times New Roman" panose="02020603050405020304" pitchFamily="18" charset="0"/>
                        </a:rPr>
                        <a:t>ID</a:t>
                      </a:r>
                      <a:endParaRPr lang="fr-FR" sz="1600">
                        <a:solidFill>
                          <a:srgbClr val="000000"/>
                        </a:solidFill>
                        <a:effectLst/>
                        <a:latin typeface="Aptos"/>
                        <a:ea typeface="MS Mincho"/>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9050" cap="flat" cmpd="sng" algn="ctr">
                      <a:solidFill>
                        <a:srgbClr val="666666"/>
                      </a:solidFill>
                      <a:prstDash val="solid"/>
                      <a:round/>
                      <a:headEnd type="none" w="med" len="med"/>
                      <a:tailEnd type="none" w="med" len="med"/>
                    </a:lnB>
                    <a:solidFill>
                      <a:srgbClr val="808080"/>
                    </a:solidFill>
                  </a:tcPr>
                </a:tc>
                <a:tc>
                  <a:txBody>
                    <a:bodyPr/>
                    <a:lstStyle/>
                    <a:p>
                      <a:pPr algn="just">
                        <a:lnSpc>
                          <a:spcPct val="105000"/>
                        </a:lnSpc>
                        <a:spcAft>
                          <a:spcPts val="0"/>
                        </a:spcAft>
                      </a:pPr>
                      <a:r>
                        <a:rPr lang="en-GB" sz="1600" b="1" i="1">
                          <a:solidFill>
                            <a:srgbClr val="FFFFFF"/>
                          </a:solidFill>
                          <a:effectLst/>
                          <a:latin typeface="Aptos"/>
                          <a:ea typeface="MS Mincho"/>
                          <a:cs typeface="Times New Roman" panose="02020603050405020304" pitchFamily="18" charset="0"/>
                        </a:rPr>
                        <a:t>Deliverables Table</a:t>
                      </a:r>
                      <a:endParaRPr lang="fr-FR" sz="1600">
                        <a:solidFill>
                          <a:srgbClr val="000000"/>
                        </a:solidFill>
                        <a:effectLst/>
                        <a:latin typeface="Aptos"/>
                        <a:ea typeface="MS Mincho"/>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9050" cap="flat" cmpd="sng" algn="ctr">
                      <a:solidFill>
                        <a:srgbClr val="666666"/>
                      </a:solidFill>
                      <a:prstDash val="solid"/>
                      <a:round/>
                      <a:headEnd type="none" w="med" len="med"/>
                      <a:tailEnd type="none" w="med" len="med"/>
                    </a:lnB>
                    <a:solidFill>
                      <a:srgbClr val="808080"/>
                    </a:solidFill>
                  </a:tcPr>
                </a:tc>
                <a:tc>
                  <a:txBody>
                    <a:bodyPr/>
                    <a:lstStyle/>
                    <a:p>
                      <a:pPr algn="just">
                        <a:lnSpc>
                          <a:spcPct val="105000"/>
                        </a:lnSpc>
                        <a:spcAft>
                          <a:spcPts val="0"/>
                        </a:spcAft>
                      </a:pPr>
                      <a:r>
                        <a:rPr lang="en-GB" sz="1600" b="1" i="1">
                          <a:solidFill>
                            <a:srgbClr val="FFFFFF"/>
                          </a:solidFill>
                          <a:effectLst/>
                          <a:latin typeface="Aptos"/>
                          <a:ea typeface="MS Mincho"/>
                          <a:cs typeface="Times New Roman" panose="02020603050405020304" pitchFamily="18" charset="0"/>
                        </a:rPr>
                        <a:t>Date</a:t>
                      </a:r>
                      <a:endParaRPr lang="fr-FR" sz="1600">
                        <a:solidFill>
                          <a:srgbClr val="000000"/>
                        </a:solidFill>
                        <a:effectLst/>
                        <a:latin typeface="Aptos"/>
                        <a:ea typeface="MS Mincho"/>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9050" cap="flat" cmpd="sng" algn="ctr">
                      <a:solidFill>
                        <a:srgbClr val="666666"/>
                      </a:solidFill>
                      <a:prstDash val="solid"/>
                      <a:round/>
                      <a:headEnd type="none" w="med" len="med"/>
                      <a:tailEnd type="none" w="med" len="med"/>
                    </a:lnB>
                    <a:solidFill>
                      <a:srgbClr val="808080"/>
                    </a:solidFill>
                  </a:tcPr>
                </a:tc>
                <a:extLst>
                  <a:ext uri="{0D108BD9-81ED-4DB2-BD59-A6C34878D82A}">
                    <a16:rowId xmlns:a16="http://schemas.microsoft.com/office/drawing/2014/main" val="3360490650"/>
                  </a:ext>
                </a:extLst>
              </a:tr>
              <a:tr h="0">
                <a:tc>
                  <a:txBody>
                    <a:bodyPr/>
                    <a:lstStyle/>
                    <a:p>
                      <a:pPr algn="just">
                        <a:lnSpc>
                          <a:spcPct val="105000"/>
                        </a:lnSpc>
                        <a:spcAft>
                          <a:spcPts val="0"/>
                        </a:spcAft>
                      </a:pPr>
                      <a:r>
                        <a:rPr lang="en-GB" sz="1600">
                          <a:solidFill>
                            <a:srgbClr val="000000"/>
                          </a:solidFill>
                          <a:effectLst/>
                          <a:latin typeface="Aptos"/>
                          <a:ea typeface="MS Mincho"/>
                          <a:cs typeface="Times New Roman" panose="02020603050405020304" pitchFamily="18" charset="0"/>
                        </a:rPr>
                        <a:t>TE.D.16</a:t>
                      </a:r>
                      <a:endParaRPr lang="fr-FR" sz="1600">
                        <a:solidFill>
                          <a:srgbClr val="000000"/>
                        </a:solidFill>
                        <a:effectLst/>
                        <a:latin typeface="Aptos"/>
                        <a:ea typeface="MS Mincho"/>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9050" cap="flat" cmpd="sng" algn="ctr">
                      <a:solidFill>
                        <a:srgbClr val="666666"/>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pPr algn="just">
                        <a:lnSpc>
                          <a:spcPct val="105000"/>
                        </a:lnSpc>
                        <a:spcAft>
                          <a:spcPts val="600"/>
                        </a:spcAft>
                      </a:pPr>
                      <a:r>
                        <a:rPr lang="en-GB" sz="1600">
                          <a:solidFill>
                            <a:srgbClr val="000000"/>
                          </a:solidFill>
                          <a:effectLst/>
                          <a:latin typeface="Aptos"/>
                          <a:ea typeface="MS Mincho"/>
                          <a:cs typeface="Times New Roman" panose="02020603050405020304" pitchFamily="18" charset="0"/>
                        </a:rPr>
                        <a:t>Provide fully integrated simulation of high current partially detached plasma scenario including assessment of PFC erosion in D and DT plasma</a:t>
                      </a:r>
                      <a:endParaRPr lang="fr-FR" sz="1600">
                        <a:solidFill>
                          <a:srgbClr val="000000"/>
                        </a:solidFill>
                        <a:effectLst/>
                        <a:latin typeface="Aptos"/>
                        <a:ea typeface="MS Mincho"/>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9050" cap="flat" cmpd="sng" algn="ctr">
                      <a:solidFill>
                        <a:srgbClr val="666666"/>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pPr algn="just">
                        <a:lnSpc>
                          <a:spcPct val="105000"/>
                        </a:lnSpc>
                        <a:spcAft>
                          <a:spcPts val="0"/>
                        </a:spcAft>
                      </a:pPr>
                      <a:r>
                        <a:rPr lang="en-GB" sz="1600">
                          <a:solidFill>
                            <a:srgbClr val="000000"/>
                          </a:solidFill>
                          <a:effectLst/>
                          <a:latin typeface="Aptos"/>
                          <a:ea typeface="MS Mincho"/>
                          <a:cs typeface="Times New Roman" panose="02020603050405020304" pitchFamily="18" charset="0"/>
                        </a:rPr>
                        <a:t>Dec 2026</a:t>
                      </a:r>
                      <a:endParaRPr lang="fr-FR" sz="1600">
                        <a:solidFill>
                          <a:srgbClr val="000000"/>
                        </a:solidFill>
                        <a:effectLst/>
                        <a:latin typeface="Aptos"/>
                        <a:ea typeface="MS Mincho"/>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9050" cap="flat" cmpd="sng" algn="ctr">
                      <a:solidFill>
                        <a:srgbClr val="666666"/>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extLst>
                  <a:ext uri="{0D108BD9-81ED-4DB2-BD59-A6C34878D82A}">
                    <a16:rowId xmlns:a16="http://schemas.microsoft.com/office/drawing/2014/main" val="2337802168"/>
                  </a:ext>
                </a:extLst>
              </a:tr>
              <a:tr h="0">
                <a:tc>
                  <a:txBody>
                    <a:bodyPr/>
                    <a:lstStyle/>
                    <a:p>
                      <a:pPr algn="just">
                        <a:lnSpc>
                          <a:spcPct val="105000"/>
                        </a:lnSpc>
                        <a:spcAft>
                          <a:spcPts val="0"/>
                        </a:spcAft>
                      </a:pPr>
                      <a:r>
                        <a:rPr lang="en-GB" sz="1600">
                          <a:solidFill>
                            <a:srgbClr val="000000"/>
                          </a:solidFill>
                          <a:effectLst/>
                          <a:latin typeface="Aptos"/>
                          <a:ea typeface="MS Mincho"/>
                          <a:cs typeface="Times New Roman" panose="02020603050405020304" pitchFamily="18" charset="0"/>
                        </a:rPr>
                        <a:t>TE.D.17</a:t>
                      </a:r>
                      <a:endParaRPr lang="fr-FR" sz="1600">
                        <a:solidFill>
                          <a:srgbClr val="000000"/>
                        </a:solidFill>
                        <a:effectLst/>
                        <a:latin typeface="Aptos"/>
                        <a:ea typeface="MS Mincho"/>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pPr algn="just">
                        <a:lnSpc>
                          <a:spcPct val="105000"/>
                        </a:lnSpc>
                        <a:spcAft>
                          <a:spcPts val="600"/>
                        </a:spcAft>
                      </a:pPr>
                      <a:r>
                        <a:rPr lang="en-GB" sz="1600">
                          <a:solidFill>
                            <a:srgbClr val="000000"/>
                          </a:solidFill>
                          <a:effectLst/>
                          <a:latin typeface="Aptos"/>
                          <a:ea typeface="MS Mincho"/>
                          <a:cs typeface="Times New Roman" panose="02020603050405020304" pitchFamily="18" charset="0"/>
                        </a:rPr>
                        <a:t>Validate reduced model for plasma reattachment on multiple devices and wide operational space</a:t>
                      </a:r>
                      <a:endParaRPr lang="fr-FR" sz="1600">
                        <a:solidFill>
                          <a:srgbClr val="000000"/>
                        </a:solidFill>
                        <a:effectLst/>
                        <a:latin typeface="Aptos"/>
                        <a:ea typeface="MS Mincho"/>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pPr algn="just">
                        <a:lnSpc>
                          <a:spcPct val="105000"/>
                        </a:lnSpc>
                        <a:spcAft>
                          <a:spcPts val="0"/>
                        </a:spcAft>
                      </a:pPr>
                      <a:r>
                        <a:rPr lang="en-GB" sz="1600">
                          <a:solidFill>
                            <a:srgbClr val="000000"/>
                          </a:solidFill>
                          <a:effectLst/>
                          <a:latin typeface="Aptos"/>
                          <a:ea typeface="MS Mincho"/>
                          <a:cs typeface="Times New Roman" panose="02020603050405020304" pitchFamily="18" charset="0"/>
                        </a:rPr>
                        <a:t>Dec 2026</a:t>
                      </a:r>
                      <a:endParaRPr lang="fr-FR" sz="1600">
                        <a:solidFill>
                          <a:srgbClr val="000000"/>
                        </a:solidFill>
                        <a:effectLst/>
                        <a:latin typeface="Aptos"/>
                        <a:ea typeface="MS Mincho"/>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extLst>
                  <a:ext uri="{0D108BD9-81ED-4DB2-BD59-A6C34878D82A}">
                    <a16:rowId xmlns:a16="http://schemas.microsoft.com/office/drawing/2014/main" val="3304145319"/>
                  </a:ext>
                </a:extLst>
              </a:tr>
              <a:tr h="0">
                <a:tc>
                  <a:txBody>
                    <a:bodyPr/>
                    <a:lstStyle/>
                    <a:p>
                      <a:pPr algn="just">
                        <a:lnSpc>
                          <a:spcPct val="105000"/>
                        </a:lnSpc>
                        <a:spcAft>
                          <a:spcPts val="0"/>
                        </a:spcAft>
                      </a:pPr>
                      <a:r>
                        <a:rPr lang="en-GB" sz="1600">
                          <a:solidFill>
                            <a:srgbClr val="000000"/>
                          </a:solidFill>
                          <a:effectLst/>
                          <a:latin typeface="Aptos"/>
                          <a:ea typeface="MS Mincho"/>
                          <a:cs typeface="Times New Roman" panose="02020603050405020304" pitchFamily="18" charset="0"/>
                        </a:rPr>
                        <a:t>TE.D.18</a:t>
                      </a:r>
                      <a:endParaRPr lang="fr-FR" sz="1600">
                        <a:solidFill>
                          <a:srgbClr val="000000"/>
                        </a:solidFill>
                        <a:effectLst/>
                        <a:latin typeface="Aptos"/>
                        <a:ea typeface="MS Mincho"/>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pPr algn="just">
                        <a:lnSpc>
                          <a:spcPct val="105000"/>
                        </a:lnSpc>
                        <a:spcAft>
                          <a:spcPts val="600"/>
                        </a:spcAft>
                      </a:pPr>
                      <a:r>
                        <a:rPr lang="en-GB" sz="1600">
                          <a:solidFill>
                            <a:srgbClr val="000000"/>
                          </a:solidFill>
                          <a:effectLst/>
                          <a:latin typeface="Aptos"/>
                          <a:ea typeface="MS Mincho"/>
                          <a:cs typeface="Times New Roman" panose="02020603050405020304" pitchFamily="18" charset="0"/>
                        </a:rPr>
                        <a:t>Provide input on design and operation of conditioning systems for next step full W devices and focus on standard boronization systems</a:t>
                      </a:r>
                      <a:endParaRPr lang="fr-FR" sz="1600">
                        <a:solidFill>
                          <a:srgbClr val="000000"/>
                        </a:solidFill>
                        <a:effectLst/>
                        <a:latin typeface="Aptos"/>
                        <a:ea typeface="MS Mincho"/>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pPr algn="just">
                        <a:lnSpc>
                          <a:spcPct val="105000"/>
                        </a:lnSpc>
                        <a:spcAft>
                          <a:spcPts val="0"/>
                        </a:spcAft>
                      </a:pPr>
                      <a:r>
                        <a:rPr lang="en-GB" sz="1600">
                          <a:solidFill>
                            <a:srgbClr val="000000"/>
                          </a:solidFill>
                          <a:effectLst/>
                          <a:latin typeface="Aptos"/>
                          <a:ea typeface="MS Mincho"/>
                          <a:cs typeface="Times New Roman" panose="02020603050405020304" pitchFamily="18" charset="0"/>
                        </a:rPr>
                        <a:t>Dec 2026</a:t>
                      </a:r>
                      <a:endParaRPr lang="fr-FR" sz="1600">
                        <a:solidFill>
                          <a:srgbClr val="000000"/>
                        </a:solidFill>
                        <a:effectLst/>
                        <a:latin typeface="Aptos"/>
                        <a:ea typeface="MS Mincho"/>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extLst>
                  <a:ext uri="{0D108BD9-81ED-4DB2-BD59-A6C34878D82A}">
                    <a16:rowId xmlns:a16="http://schemas.microsoft.com/office/drawing/2014/main" val="1838785778"/>
                  </a:ext>
                </a:extLst>
              </a:tr>
              <a:tr h="0">
                <a:tc>
                  <a:txBody>
                    <a:bodyPr/>
                    <a:lstStyle/>
                    <a:p>
                      <a:pPr algn="just">
                        <a:lnSpc>
                          <a:spcPct val="105000"/>
                        </a:lnSpc>
                        <a:spcAft>
                          <a:spcPts val="0"/>
                        </a:spcAft>
                      </a:pPr>
                      <a:r>
                        <a:rPr lang="en-GB" sz="1600">
                          <a:solidFill>
                            <a:srgbClr val="000000"/>
                          </a:solidFill>
                          <a:effectLst/>
                          <a:latin typeface="Aptos"/>
                          <a:ea typeface="MS Mincho"/>
                          <a:cs typeface="Times New Roman" panose="02020603050405020304" pitchFamily="18" charset="0"/>
                        </a:rPr>
                        <a:t>TE.D.19</a:t>
                      </a:r>
                      <a:endParaRPr lang="fr-FR" sz="1600">
                        <a:solidFill>
                          <a:srgbClr val="000000"/>
                        </a:solidFill>
                        <a:effectLst/>
                        <a:latin typeface="Aptos"/>
                        <a:ea typeface="MS Mincho"/>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pPr algn="just">
                        <a:lnSpc>
                          <a:spcPct val="105000"/>
                        </a:lnSpc>
                        <a:spcAft>
                          <a:spcPts val="600"/>
                        </a:spcAft>
                      </a:pPr>
                      <a:r>
                        <a:rPr lang="en-GB" sz="1600">
                          <a:solidFill>
                            <a:srgbClr val="000000"/>
                          </a:solidFill>
                          <a:effectLst/>
                          <a:latin typeface="Aptos"/>
                          <a:ea typeface="MS Mincho"/>
                          <a:cs typeface="Times New Roman" panose="02020603050405020304" pitchFamily="18" charset="0"/>
                        </a:rPr>
                        <a:t>Qualification with experiment/modelling of the most promising no-ELM scenario in terms of confinement, exhaust capabilities and plasma wall Interaction</a:t>
                      </a:r>
                      <a:endParaRPr lang="fr-FR" sz="1600">
                        <a:solidFill>
                          <a:srgbClr val="000000"/>
                        </a:solidFill>
                        <a:effectLst/>
                        <a:latin typeface="Aptos"/>
                        <a:ea typeface="MS Mincho"/>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pPr algn="just">
                        <a:lnSpc>
                          <a:spcPct val="105000"/>
                        </a:lnSpc>
                        <a:spcAft>
                          <a:spcPts val="0"/>
                        </a:spcAft>
                      </a:pPr>
                      <a:r>
                        <a:rPr lang="en-GB" sz="1600">
                          <a:solidFill>
                            <a:srgbClr val="000000"/>
                          </a:solidFill>
                          <a:effectLst/>
                          <a:latin typeface="Aptos"/>
                          <a:ea typeface="MS Mincho"/>
                          <a:cs typeface="Times New Roman" panose="02020603050405020304" pitchFamily="18" charset="0"/>
                        </a:rPr>
                        <a:t>Dec 2027</a:t>
                      </a:r>
                      <a:endParaRPr lang="fr-FR" sz="1600">
                        <a:solidFill>
                          <a:srgbClr val="000000"/>
                        </a:solidFill>
                        <a:effectLst/>
                        <a:latin typeface="Aptos"/>
                        <a:ea typeface="MS Mincho"/>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extLst>
                  <a:ext uri="{0D108BD9-81ED-4DB2-BD59-A6C34878D82A}">
                    <a16:rowId xmlns:a16="http://schemas.microsoft.com/office/drawing/2014/main" val="2444117906"/>
                  </a:ext>
                </a:extLst>
              </a:tr>
              <a:tr h="0">
                <a:tc>
                  <a:txBody>
                    <a:bodyPr/>
                    <a:lstStyle/>
                    <a:p>
                      <a:pPr algn="just">
                        <a:lnSpc>
                          <a:spcPct val="105000"/>
                        </a:lnSpc>
                        <a:spcAft>
                          <a:spcPts val="0"/>
                        </a:spcAft>
                      </a:pPr>
                      <a:r>
                        <a:rPr lang="en-GB" sz="1600">
                          <a:solidFill>
                            <a:srgbClr val="000000"/>
                          </a:solidFill>
                          <a:effectLst/>
                          <a:latin typeface="Aptos"/>
                          <a:ea typeface="MS Mincho"/>
                          <a:cs typeface="Times New Roman" panose="02020603050405020304" pitchFamily="18" charset="0"/>
                        </a:rPr>
                        <a:t>TE.D.20</a:t>
                      </a:r>
                      <a:endParaRPr lang="fr-FR" sz="1600">
                        <a:solidFill>
                          <a:srgbClr val="000000"/>
                        </a:solidFill>
                        <a:effectLst/>
                        <a:latin typeface="Aptos"/>
                        <a:ea typeface="MS Mincho"/>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pPr algn="just">
                        <a:lnSpc>
                          <a:spcPct val="105000"/>
                        </a:lnSpc>
                        <a:spcAft>
                          <a:spcPts val="600"/>
                        </a:spcAft>
                      </a:pPr>
                      <a:r>
                        <a:rPr lang="en-GB" sz="1600">
                          <a:solidFill>
                            <a:srgbClr val="000000"/>
                          </a:solidFill>
                          <a:effectLst/>
                          <a:latin typeface="Aptos"/>
                          <a:ea typeface="MS Mincho"/>
                          <a:cs typeface="Times New Roman" panose="02020603050405020304" pitchFamily="18" charset="0"/>
                        </a:rPr>
                        <a:t>Optimized scheme for  “benign termination” of runaway beams documented in view of possible applicability for  ITER</a:t>
                      </a:r>
                      <a:endParaRPr lang="fr-FR" sz="1600">
                        <a:solidFill>
                          <a:srgbClr val="000000"/>
                        </a:solidFill>
                        <a:effectLst/>
                        <a:latin typeface="Aptos"/>
                        <a:ea typeface="MS Mincho"/>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pPr algn="just">
                        <a:lnSpc>
                          <a:spcPct val="105000"/>
                        </a:lnSpc>
                        <a:spcAft>
                          <a:spcPts val="0"/>
                        </a:spcAft>
                      </a:pPr>
                      <a:r>
                        <a:rPr lang="en-GB" sz="1600" dirty="0">
                          <a:solidFill>
                            <a:srgbClr val="000000"/>
                          </a:solidFill>
                          <a:effectLst/>
                          <a:latin typeface="Aptos"/>
                          <a:ea typeface="MS Mincho"/>
                          <a:cs typeface="Times New Roman" panose="02020603050405020304" pitchFamily="18" charset="0"/>
                        </a:rPr>
                        <a:t>Dec 2027</a:t>
                      </a:r>
                      <a:endParaRPr lang="fr-FR" sz="1600" dirty="0">
                        <a:solidFill>
                          <a:srgbClr val="000000"/>
                        </a:solidFill>
                        <a:effectLst/>
                        <a:latin typeface="Aptos"/>
                        <a:ea typeface="MS Mincho"/>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extLst>
                  <a:ext uri="{0D108BD9-81ED-4DB2-BD59-A6C34878D82A}">
                    <a16:rowId xmlns:a16="http://schemas.microsoft.com/office/drawing/2014/main" val="3300037388"/>
                  </a:ext>
                </a:extLst>
              </a:tr>
            </a:tbl>
          </a:graphicData>
        </a:graphic>
      </p:graphicFrame>
      <p:graphicFrame>
        <p:nvGraphicFramePr>
          <p:cNvPr id="3" name="Tableau 2"/>
          <p:cNvGraphicFramePr>
            <a:graphicFrameLocks noGrp="1"/>
          </p:cNvGraphicFramePr>
          <p:nvPr>
            <p:extLst>
              <p:ext uri="{D42A27DB-BD31-4B8C-83A1-F6EECF244321}">
                <p14:modId xmlns:p14="http://schemas.microsoft.com/office/powerpoint/2010/main" val="3276709111"/>
              </p:ext>
            </p:extLst>
          </p:nvPr>
        </p:nvGraphicFramePr>
        <p:xfrm>
          <a:off x="498763" y="4176667"/>
          <a:ext cx="10972800" cy="2304288"/>
        </p:xfrm>
        <a:graphic>
          <a:graphicData uri="http://schemas.openxmlformats.org/drawingml/2006/table">
            <a:tbl>
              <a:tblPr firstRow="1" firstCol="1" bandRow="1"/>
              <a:tblGrid>
                <a:gridCol w="1590766">
                  <a:extLst>
                    <a:ext uri="{9D8B030D-6E8A-4147-A177-3AD203B41FA5}">
                      <a16:colId xmlns:a16="http://schemas.microsoft.com/office/drawing/2014/main" val="1248691785"/>
                    </a:ext>
                  </a:extLst>
                </a:gridCol>
                <a:gridCol w="7364549">
                  <a:extLst>
                    <a:ext uri="{9D8B030D-6E8A-4147-A177-3AD203B41FA5}">
                      <a16:colId xmlns:a16="http://schemas.microsoft.com/office/drawing/2014/main" val="2301737547"/>
                    </a:ext>
                  </a:extLst>
                </a:gridCol>
                <a:gridCol w="2017485">
                  <a:extLst>
                    <a:ext uri="{9D8B030D-6E8A-4147-A177-3AD203B41FA5}">
                      <a16:colId xmlns:a16="http://schemas.microsoft.com/office/drawing/2014/main" val="3085291372"/>
                    </a:ext>
                  </a:extLst>
                </a:gridCol>
              </a:tblGrid>
              <a:tr h="0">
                <a:tc>
                  <a:txBody>
                    <a:bodyPr/>
                    <a:lstStyle/>
                    <a:p>
                      <a:pPr algn="just">
                        <a:lnSpc>
                          <a:spcPct val="105000"/>
                        </a:lnSpc>
                        <a:spcAft>
                          <a:spcPts val="0"/>
                        </a:spcAft>
                      </a:pPr>
                      <a:r>
                        <a:rPr lang="en-GB" sz="1600" b="1" i="1">
                          <a:solidFill>
                            <a:srgbClr val="FFFFFF"/>
                          </a:solidFill>
                          <a:effectLst/>
                          <a:latin typeface="Aptos"/>
                          <a:ea typeface="MS Mincho"/>
                          <a:cs typeface="Times New Roman" panose="02020603050405020304" pitchFamily="18" charset="0"/>
                        </a:rPr>
                        <a:t>ID</a:t>
                      </a:r>
                      <a:endParaRPr lang="fr-FR" sz="1600">
                        <a:solidFill>
                          <a:srgbClr val="000000"/>
                        </a:solidFill>
                        <a:effectLst/>
                        <a:latin typeface="Aptos"/>
                        <a:ea typeface="MS Mincho"/>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9050" cap="flat" cmpd="sng" algn="ctr">
                      <a:solidFill>
                        <a:srgbClr val="666666"/>
                      </a:solidFill>
                      <a:prstDash val="solid"/>
                      <a:round/>
                      <a:headEnd type="none" w="med" len="med"/>
                      <a:tailEnd type="none" w="med" len="med"/>
                    </a:lnB>
                    <a:solidFill>
                      <a:srgbClr val="808080"/>
                    </a:solidFill>
                  </a:tcPr>
                </a:tc>
                <a:tc>
                  <a:txBody>
                    <a:bodyPr/>
                    <a:lstStyle/>
                    <a:p>
                      <a:pPr algn="just">
                        <a:lnSpc>
                          <a:spcPct val="105000"/>
                        </a:lnSpc>
                        <a:spcAft>
                          <a:spcPts val="0"/>
                        </a:spcAft>
                      </a:pPr>
                      <a:r>
                        <a:rPr lang="en-GB" sz="1600" b="1" i="1" dirty="0">
                          <a:solidFill>
                            <a:srgbClr val="FFFFFF"/>
                          </a:solidFill>
                          <a:effectLst/>
                          <a:latin typeface="Aptos"/>
                          <a:ea typeface="MS Mincho"/>
                          <a:cs typeface="Times New Roman" panose="02020603050405020304" pitchFamily="18" charset="0"/>
                        </a:rPr>
                        <a:t>Milestones Table</a:t>
                      </a:r>
                      <a:endParaRPr lang="fr-FR" sz="1600" dirty="0">
                        <a:solidFill>
                          <a:srgbClr val="000000"/>
                        </a:solidFill>
                        <a:effectLst/>
                        <a:latin typeface="Aptos"/>
                        <a:ea typeface="MS Mincho"/>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9050" cap="flat" cmpd="sng" algn="ctr">
                      <a:solidFill>
                        <a:srgbClr val="666666"/>
                      </a:solidFill>
                      <a:prstDash val="solid"/>
                      <a:round/>
                      <a:headEnd type="none" w="med" len="med"/>
                      <a:tailEnd type="none" w="med" len="med"/>
                    </a:lnB>
                    <a:solidFill>
                      <a:srgbClr val="808080"/>
                    </a:solidFill>
                  </a:tcPr>
                </a:tc>
                <a:tc>
                  <a:txBody>
                    <a:bodyPr/>
                    <a:lstStyle/>
                    <a:p>
                      <a:pPr algn="just">
                        <a:lnSpc>
                          <a:spcPct val="105000"/>
                        </a:lnSpc>
                        <a:spcAft>
                          <a:spcPts val="0"/>
                        </a:spcAft>
                      </a:pPr>
                      <a:r>
                        <a:rPr lang="en-GB" sz="1600" b="1" i="1">
                          <a:solidFill>
                            <a:srgbClr val="FFFFFF"/>
                          </a:solidFill>
                          <a:effectLst/>
                          <a:latin typeface="Aptos"/>
                          <a:ea typeface="MS Mincho"/>
                          <a:cs typeface="Times New Roman" panose="02020603050405020304" pitchFamily="18" charset="0"/>
                        </a:rPr>
                        <a:t>Date</a:t>
                      </a:r>
                      <a:endParaRPr lang="fr-FR" sz="1600">
                        <a:solidFill>
                          <a:srgbClr val="000000"/>
                        </a:solidFill>
                        <a:effectLst/>
                        <a:latin typeface="Aptos"/>
                        <a:ea typeface="MS Mincho"/>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9050" cap="flat" cmpd="sng" algn="ctr">
                      <a:solidFill>
                        <a:srgbClr val="666666"/>
                      </a:solidFill>
                      <a:prstDash val="solid"/>
                      <a:round/>
                      <a:headEnd type="none" w="med" len="med"/>
                      <a:tailEnd type="none" w="med" len="med"/>
                    </a:lnB>
                    <a:solidFill>
                      <a:srgbClr val="808080"/>
                    </a:solidFill>
                  </a:tcPr>
                </a:tc>
                <a:extLst>
                  <a:ext uri="{0D108BD9-81ED-4DB2-BD59-A6C34878D82A}">
                    <a16:rowId xmlns:a16="http://schemas.microsoft.com/office/drawing/2014/main" val="2023036074"/>
                  </a:ext>
                </a:extLst>
              </a:tr>
              <a:tr h="0">
                <a:tc>
                  <a:txBody>
                    <a:bodyPr/>
                    <a:lstStyle/>
                    <a:p>
                      <a:pPr algn="just">
                        <a:lnSpc>
                          <a:spcPct val="105000"/>
                        </a:lnSpc>
                        <a:spcAft>
                          <a:spcPts val="0"/>
                        </a:spcAft>
                      </a:pPr>
                      <a:r>
                        <a:rPr lang="en-GB" sz="1600">
                          <a:solidFill>
                            <a:srgbClr val="000000"/>
                          </a:solidFill>
                          <a:effectLst/>
                          <a:latin typeface="Aptos"/>
                          <a:ea typeface="MS Mincho"/>
                          <a:cs typeface="Times New Roman" panose="02020603050405020304" pitchFamily="18" charset="0"/>
                        </a:rPr>
                        <a:t>TE.M.08</a:t>
                      </a:r>
                      <a:endParaRPr lang="fr-FR" sz="1600">
                        <a:solidFill>
                          <a:srgbClr val="000000"/>
                        </a:solidFill>
                        <a:effectLst/>
                        <a:latin typeface="Aptos"/>
                        <a:ea typeface="MS Mincho"/>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9050" cap="flat" cmpd="sng" algn="ctr">
                      <a:solidFill>
                        <a:srgbClr val="666666"/>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pPr algn="just">
                        <a:lnSpc>
                          <a:spcPct val="105000"/>
                        </a:lnSpc>
                        <a:spcAft>
                          <a:spcPts val="0"/>
                        </a:spcAft>
                      </a:pPr>
                      <a:r>
                        <a:rPr lang="en-GB" sz="1600">
                          <a:solidFill>
                            <a:srgbClr val="000000"/>
                          </a:solidFill>
                          <a:effectLst/>
                          <a:latin typeface="Aptos"/>
                          <a:ea typeface="MS Mincho"/>
                          <a:cs typeface="Times New Roman" panose="02020603050405020304" pitchFamily="18" charset="0"/>
                        </a:rPr>
                        <a:t>Peeling limited pedestal in metallic device achieved</a:t>
                      </a:r>
                      <a:endParaRPr lang="fr-FR" sz="1600">
                        <a:solidFill>
                          <a:srgbClr val="000000"/>
                        </a:solidFill>
                        <a:effectLst/>
                        <a:latin typeface="Aptos"/>
                        <a:ea typeface="MS Mincho"/>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9050" cap="flat" cmpd="sng" algn="ctr">
                      <a:solidFill>
                        <a:srgbClr val="666666"/>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pPr algn="just">
                        <a:lnSpc>
                          <a:spcPct val="105000"/>
                        </a:lnSpc>
                        <a:spcAft>
                          <a:spcPts val="0"/>
                        </a:spcAft>
                      </a:pPr>
                      <a:r>
                        <a:rPr lang="en-GB" sz="1600">
                          <a:solidFill>
                            <a:srgbClr val="000000"/>
                          </a:solidFill>
                          <a:effectLst/>
                          <a:latin typeface="Aptos"/>
                          <a:ea typeface="MS Mincho"/>
                          <a:cs typeface="Times New Roman" panose="02020603050405020304" pitchFamily="18" charset="0"/>
                        </a:rPr>
                        <a:t>Dec 2026</a:t>
                      </a:r>
                      <a:endParaRPr lang="fr-FR" sz="1600">
                        <a:solidFill>
                          <a:srgbClr val="000000"/>
                        </a:solidFill>
                        <a:effectLst/>
                        <a:latin typeface="Aptos"/>
                        <a:ea typeface="MS Mincho"/>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9050" cap="flat" cmpd="sng" algn="ctr">
                      <a:solidFill>
                        <a:srgbClr val="666666"/>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extLst>
                  <a:ext uri="{0D108BD9-81ED-4DB2-BD59-A6C34878D82A}">
                    <a16:rowId xmlns:a16="http://schemas.microsoft.com/office/drawing/2014/main" val="2680318711"/>
                  </a:ext>
                </a:extLst>
              </a:tr>
              <a:tr h="0">
                <a:tc>
                  <a:txBody>
                    <a:bodyPr/>
                    <a:lstStyle/>
                    <a:p>
                      <a:pPr algn="just">
                        <a:lnSpc>
                          <a:spcPct val="105000"/>
                        </a:lnSpc>
                        <a:spcAft>
                          <a:spcPts val="0"/>
                        </a:spcAft>
                      </a:pPr>
                      <a:r>
                        <a:rPr lang="en-GB" sz="1600">
                          <a:solidFill>
                            <a:srgbClr val="000000"/>
                          </a:solidFill>
                          <a:effectLst/>
                          <a:latin typeface="Aptos"/>
                          <a:ea typeface="MS Mincho"/>
                          <a:cs typeface="Times New Roman" panose="02020603050405020304" pitchFamily="18" charset="0"/>
                        </a:rPr>
                        <a:t>TE.M.09</a:t>
                      </a:r>
                      <a:endParaRPr lang="fr-FR" sz="1600">
                        <a:solidFill>
                          <a:srgbClr val="000000"/>
                        </a:solidFill>
                        <a:effectLst/>
                        <a:latin typeface="Aptos"/>
                        <a:ea typeface="MS Mincho"/>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pPr algn="just">
                        <a:lnSpc>
                          <a:spcPct val="105000"/>
                        </a:lnSpc>
                        <a:spcAft>
                          <a:spcPts val="0"/>
                        </a:spcAft>
                      </a:pPr>
                      <a:r>
                        <a:rPr lang="en-GB" sz="1600" dirty="0">
                          <a:solidFill>
                            <a:srgbClr val="000000"/>
                          </a:solidFill>
                          <a:effectLst/>
                          <a:latin typeface="Aptos"/>
                          <a:ea typeface="MS Mincho"/>
                          <a:cs typeface="Times New Roman" panose="02020603050405020304" pitchFamily="18" charset="0"/>
                        </a:rPr>
                        <a:t>Proper figure of merit for cross-scenario comparison among no-ELM / ADC defined</a:t>
                      </a:r>
                      <a:endParaRPr lang="fr-FR" sz="1600" dirty="0">
                        <a:solidFill>
                          <a:srgbClr val="000000"/>
                        </a:solidFill>
                        <a:effectLst/>
                        <a:latin typeface="Aptos"/>
                        <a:ea typeface="MS Mincho"/>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pPr algn="just">
                        <a:lnSpc>
                          <a:spcPct val="105000"/>
                        </a:lnSpc>
                        <a:spcAft>
                          <a:spcPts val="0"/>
                        </a:spcAft>
                      </a:pPr>
                      <a:r>
                        <a:rPr lang="en-GB" sz="1600">
                          <a:solidFill>
                            <a:srgbClr val="000000"/>
                          </a:solidFill>
                          <a:effectLst/>
                          <a:latin typeface="Aptos"/>
                          <a:ea typeface="MS Mincho"/>
                          <a:cs typeface="Times New Roman" panose="02020603050405020304" pitchFamily="18" charset="0"/>
                        </a:rPr>
                        <a:t>Dec 2026</a:t>
                      </a:r>
                      <a:endParaRPr lang="fr-FR" sz="1600">
                        <a:solidFill>
                          <a:srgbClr val="000000"/>
                        </a:solidFill>
                        <a:effectLst/>
                        <a:latin typeface="Aptos"/>
                        <a:ea typeface="MS Mincho"/>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extLst>
                  <a:ext uri="{0D108BD9-81ED-4DB2-BD59-A6C34878D82A}">
                    <a16:rowId xmlns:a16="http://schemas.microsoft.com/office/drawing/2014/main" val="3600979037"/>
                  </a:ext>
                </a:extLst>
              </a:tr>
              <a:tr h="0">
                <a:tc>
                  <a:txBody>
                    <a:bodyPr/>
                    <a:lstStyle/>
                    <a:p>
                      <a:pPr algn="just">
                        <a:lnSpc>
                          <a:spcPct val="105000"/>
                        </a:lnSpc>
                        <a:spcAft>
                          <a:spcPts val="0"/>
                        </a:spcAft>
                      </a:pPr>
                      <a:r>
                        <a:rPr lang="en-GB" sz="1600">
                          <a:solidFill>
                            <a:srgbClr val="000000"/>
                          </a:solidFill>
                          <a:effectLst/>
                          <a:latin typeface="Aptos"/>
                          <a:ea typeface="MS Mincho"/>
                          <a:cs typeface="Times New Roman" panose="02020603050405020304" pitchFamily="18" charset="0"/>
                        </a:rPr>
                        <a:t>TE.M.10</a:t>
                      </a:r>
                      <a:endParaRPr lang="fr-FR" sz="1600">
                        <a:solidFill>
                          <a:srgbClr val="000000"/>
                        </a:solidFill>
                        <a:effectLst/>
                        <a:latin typeface="Aptos"/>
                        <a:ea typeface="MS Mincho"/>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pPr algn="just">
                        <a:lnSpc>
                          <a:spcPct val="105000"/>
                        </a:lnSpc>
                        <a:spcAft>
                          <a:spcPts val="0"/>
                        </a:spcAft>
                      </a:pPr>
                      <a:r>
                        <a:rPr lang="en-GB" sz="1600">
                          <a:solidFill>
                            <a:srgbClr val="000000"/>
                          </a:solidFill>
                          <a:effectLst/>
                          <a:latin typeface="Aptos"/>
                          <a:ea typeface="MS Mincho"/>
                          <a:cs typeface="Times New Roman" panose="02020603050405020304" pitchFamily="18" charset="0"/>
                        </a:rPr>
                        <a:t>First wall particle and heat fluxes quantified in XPR in metallic devices</a:t>
                      </a:r>
                      <a:endParaRPr lang="fr-FR" sz="1600">
                        <a:solidFill>
                          <a:srgbClr val="000000"/>
                        </a:solidFill>
                        <a:effectLst/>
                        <a:latin typeface="Aptos"/>
                        <a:ea typeface="MS Mincho"/>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pPr algn="just">
                        <a:lnSpc>
                          <a:spcPct val="105000"/>
                        </a:lnSpc>
                        <a:spcAft>
                          <a:spcPts val="0"/>
                        </a:spcAft>
                      </a:pPr>
                      <a:r>
                        <a:rPr lang="en-GB" sz="1600">
                          <a:solidFill>
                            <a:srgbClr val="000000"/>
                          </a:solidFill>
                          <a:effectLst/>
                          <a:latin typeface="Aptos"/>
                          <a:ea typeface="MS Mincho"/>
                          <a:cs typeface="Times New Roman" panose="02020603050405020304" pitchFamily="18" charset="0"/>
                        </a:rPr>
                        <a:t>Dec 2026</a:t>
                      </a:r>
                      <a:endParaRPr lang="fr-FR" sz="1600">
                        <a:solidFill>
                          <a:srgbClr val="000000"/>
                        </a:solidFill>
                        <a:effectLst/>
                        <a:latin typeface="Aptos"/>
                        <a:ea typeface="MS Mincho"/>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extLst>
                  <a:ext uri="{0D108BD9-81ED-4DB2-BD59-A6C34878D82A}">
                    <a16:rowId xmlns:a16="http://schemas.microsoft.com/office/drawing/2014/main" val="2234505191"/>
                  </a:ext>
                </a:extLst>
              </a:tr>
              <a:tr h="0">
                <a:tc>
                  <a:txBody>
                    <a:bodyPr/>
                    <a:lstStyle/>
                    <a:p>
                      <a:pPr algn="just">
                        <a:lnSpc>
                          <a:spcPct val="105000"/>
                        </a:lnSpc>
                        <a:spcAft>
                          <a:spcPts val="0"/>
                        </a:spcAft>
                      </a:pPr>
                      <a:r>
                        <a:rPr lang="en-GB" sz="1600">
                          <a:solidFill>
                            <a:srgbClr val="000000"/>
                          </a:solidFill>
                          <a:effectLst/>
                          <a:latin typeface="Aptos"/>
                          <a:ea typeface="MS Mincho"/>
                          <a:cs typeface="Times New Roman" panose="02020603050405020304" pitchFamily="18" charset="0"/>
                        </a:rPr>
                        <a:t>TE.M.11</a:t>
                      </a:r>
                      <a:endParaRPr lang="fr-FR" sz="1600">
                        <a:solidFill>
                          <a:srgbClr val="000000"/>
                        </a:solidFill>
                        <a:effectLst/>
                        <a:latin typeface="Aptos"/>
                        <a:ea typeface="MS Mincho"/>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pPr algn="just">
                        <a:lnSpc>
                          <a:spcPct val="105000"/>
                        </a:lnSpc>
                        <a:spcAft>
                          <a:spcPts val="0"/>
                        </a:spcAft>
                      </a:pPr>
                      <a:r>
                        <a:rPr lang="en-GB" sz="1600">
                          <a:solidFill>
                            <a:srgbClr val="000000"/>
                          </a:solidFill>
                          <a:effectLst/>
                          <a:latin typeface="Aptos"/>
                          <a:ea typeface="MS Mincho"/>
                          <a:cs typeface="Times New Roman" panose="02020603050405020304" pitchFamily="18" charset="0"/>
                        </a:rPr>
                        <a:t>ADCs characterized in H-mode conditions in all relevant TE devices </a:t>
                      </a:r>
                      <a:endParaRPr lang="fr-FR" sz="1600">
                        <a:solidFill>
                          <a:srgbClr val="000000"/>
                        </a:solidFill>
                        <a:effectLst/>
                        <a:latin typeface="Aptos"/>
                        <a:ea typeface="MS Mincho"/>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pPr algn="just">
                        <a:lnSpc>
                          <a:spcPct val="105000"/>
                        </a:lnSpc>
                        <a:spcAft>
                          <a:spcPts val="0"/>
                        </a:spcAft>
                      </a:pPr>
                      <a:r>
                        <a:rPr lang="en-GB" sz="1600">
                          <a:solidFill>
                            <a:srgbClr val="000000"/>
                          </a:solidFill>
                          <a:effectLst/>
                          <a:latin typeface="Aptos"/>
                          <a:ea typeface="MS Mincho"/>
                          <a:cs typeface="Times New Roman" panose="02020603050405020304" pitchFamily="18" charset="0"/>
                        </a:rPr>
                        <a:t>Dec 2026</a:t>
                      </a:r>
                      <a:endParaRPr lang="fr-FR" sz="1600">
                        <a:solidFill>
                          <a:srgbClr val="000000"/>
                        </a:solidFill>
                        <a:effectLst/>
                        <a:latin typeface="Aptos"/>
                        <a:ea typeface="MS Mincho"/>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extLst>
                  <a:ext uri="{0D108BD9-81ED-4DB2-BD59-A6C34878D82A}">
                    <a16:rowId xmlns:a16="http://schemas.microsoft.com/office/drawing/2014/main" val="3707910698"/>
                  </a:ext>
                </a:extLst>
              </a:tr>
              <a:tr h="0">
                <a:tc>
                  <a:txBody>
                    <a:bodyPr/>
                    <a:lstStyle/>
                    <a:p>
                      <a:pPr algn="just">
                        <a:lnSpc>
                          <a:spcPct val="105000"/>
                        </a:lnSpc>
                        <a:spcAft>
                          <a:spcPts val="0"/>
                        </a:spcAft>
                      </a:pPr>
                      <a:r>
                        <a:rPr lang="en-GB" sz="1600">
                          <a:solidFill>
                            <a:srgbClr val="000000"/>
                          </a:solidFill>
                          <a:effectLst/>
                          <a:latin typeface="Aptos"/>
                          <a:ea typeface="MS Mincho"/>
                          <a:cs typeface="Times New Roman" panose="02020603050405020304" pitchFamily="18" charset="0"/>
                        </a:rPr>
                        <a:t>TE.M.12</a:t>
                      </a:r>
                      <a:endParaRPr lang="fr-FR" sz="1600">
                        <a:solidFill>
                          <a:srgbClr val="000000"/>
                        </a:solidFill>
                        <a:effectLst/>
                        <a:latin typeface="Aptos"/>
                        <a:ea typeface="MS Mincho"/>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pPr algn="just">
                        <a:lnSpc>
                          <a:spcPct val="105000"/>
                        </a:lnSpc>
                        <a:spcAft>
                          <a:spcPts val="0"/>
                        </a:spcAft>
                      </a:pPr>
                      <a:r>
                        <a:rPr lang="en-GB" sz="1600">
                          <a:solidFill>
                            <a:srgbClr val="000000"/>
                          </a:solidFill>
                          <a:effectLst/>
                          <a:latin typeface="Aptos"/>
                          <a:ea typeface="MS Mincho"/>
                          <a:cs typeface="Times New Roman" panose="02020603050405020304" pitchFamily="18" charset="0"/>
                        </a:rPr>
                        <a:t>Modelling of SPI experiment on JET and ASDEX-Upgrade completed</a:t>
                      </a:r>
                      <a:endParaRPr lang="fr-FR" sz="1600">
                        <a:solidFill>
                          <a:srgbClr val="000000"/>
                        </a:solidFill>
                        <a:effectLst/>
                        <a:latin typeface="Aptos"/>
                        <a:ea typeface="MS Mincho"/>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pPr algn="just">
                        <a:lnSpc>
                          <a:spcPct val="105000"/>
                        </a:lnSpc>
                        <a:spcAft>
                          <a:spcPts val="0"/>
                        </a:spcAft>
                      </a:pPr>
                      <a:r>
                        <a:rPr lang="en-GB" sz="1600">
                          <a:solidFill>
                            <a:srgbClr val="000000"/>
                          </a:solidFill>
                          <a:effectLst/>
                          <a:latin typeface="Aptos"/>
                          <a:ea typeface="MS Mincho"/>
                          <a:cs typeface="Times New Roman" panose="02020603050405020304" pitchFamily="18" charset="0"/>
                        </a:rPr>
                        <a:t>Dec 2027</a:t>
                      </a:r>
                      <a:endParaRPr lang="fr-FR" sz="1600">
                        <a:solidFill>
                          <a:srgbClr val="000000"/>
                        </a:solidFill>
                        <a:effectLst/>
                        <a:latin typeface="Aptos"/>
                        <a:ea typeface="MS Mincho"/>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extLst>
                  <a:ext uri="{0D108BD9-81ED-4DB2-BD59-A6C34878D82A}">
                    <a16:rowId xmlns:a16="http://schemas.microsoft.com/office/drawing/2014/main" val="146839578"/>
                  </a:ext>
                </a:extLst>
              </a:tr>
              <a:tr h="0">
                <a:tc>
                  <a:txBody>
                    <a:bodyPr/>
                    <a:lstStyle/>
                    <a:p>
                      <a:pPr algn="just">
                        <a:lnSpc>
                          <a:spcPct val="105000"/>
                        </a:lnSpc>
                        <a:spcAft>
                          <a:spcPts val="0"/>
                        </a:spcAft>
                      </a:pPr>
                      <a:r>
                        <a:rPr lang="en-GB" sz="1600">
                          <a:solidFill>
                            <a:srgbClr val="000000"/>
                          </a:solidFill>
                          <a:effectLst/>
                          <a:latin typeface="Aptos"/>
                          <a:ea typeface="MS Mincho"/>
                          <a:cs typeface="Times New Roman" panose="02020603050405020304" pitchFamily="18" charset="0"/>
                        </a:rPr>
                        <a:t>TE.M.13</a:t>
                      </a:r>
                      <a:endParaRPr lang="fr-FR" sz="1600">
                        <a:solidFill>
                          <a:srgbClr val="000000"/>
                        </a:solidFill>
                        <a:effectLst/>
                        <a:latin typeface="Aptos"/>
                        <a:ea typeface="MS Mincho"/>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pPr algn="just">
                        <a:lnSpc>
                          <a:spcPct val="105000"/>
                        </a:lnSpc>
                        <a:spcAft>
                          <a:spcPts val="0"/>
                        </a:spcAft>
                      </a:pPr>
                      <a:r>
                        <a:rPr lang="en-GB" sz="1600" dirty="0">
                          <a:solidFill>
                            <a:srgbClr val="000000"/>
                          </a:solidFill>
                          <a:effectLst/>
                          <a:latin typeface="Aptos"/>
                          <a:ea typeface="MS Mincho"/>
                          <a:cs typeface="Times New Roman" panose="02020603050405020304" pitchFamily="18" charset="0"/>
                        </a:rPr>
                        <a:t>Impact of N-NBI on plasma behaviour documented in JT-60SA and extrapolation to ITER </a:t>
                      </a:r>
                      <a:r>
                        <a:rPr lang="en-GB" sz="1600" dirty="0" smtClean="0">
                          <a:solidFill>
                            <a:srgbClr val="000000"/>
                          </a:solidFill>
                          <a:effectLst/>
                          <a:latin typeface="Aptos"/>
                          <a:ea typeface="MS Mincho"/>
                          <a:cs typeface="Times New Roman" panose="02020603050405020304" pitchFamily="18" charset="0"/>
                        </a:rPr>
                        <a:t>investigated*</a:t>
                      </a:r>
                      <a:endParaRPr lang="fr-FR" sz="1600" dirty="0">
                        <a:solidFill>
                          <a:srgbClr val="000000"/>
                        </a:solidFill>
                        <a:effectLst/>
                        <a:latin typeface="Aptos"/>
                        <a:ea typeface="MS Mincho"/>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pPr algn="just">
                        <a:lnSpc>
                          <a:spcPct val="105000"/>
                        </a:lnSpc>
                        <a:spcAft>
                          <a:spcPts val="0"/>
                        </a:spcAft>
                      </a:pPr>
                      <a:r>
                        <a:rPr lang="en-GB" sz="1600" dirty="0">
                          <a:solidFill>
                            <a:srgbClr val="000000"/>
                          </a:solidFill>
                          <a:effectLst/>
                          <a:latin typeface="Aptos"/>
                          <a:ea typeface="MS Mincho"/>
                          <a:cs typeface="Times New Roman" panose="02020603050405020304" pitchFamily="18" charset="0"/>
                        </a:rPr>
                        <a:t>Dec 2027</a:t>
                      </a:r>
                      <a:endParaRPr lang="fr-FR" sz="1600" dirty="0">
                        <a:solidFill>
                          <a:srgbClr val="000000"/>
                        </a:solidFill>
                        <a:effectLst/>
                        <a:latin typeface="Aptos"/>
                        <a:ea typeface="MS Mincho"/>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extLst>
                  <a:ext uri="{0D108BD9-81ED-4DB2-BD59-A6C34878D82A}">
                    <a16:rowId xmlns:a16="http://schemas.microsoft.com/office/drawing/2014/main" val="1064268917"/>
                  </a:ext>
                </a:extLst>
              </a:tr>
            </a:tbl>
          </a:graphicData>
        </a:graphic>
      </p:graphicFrame>
      <p:sp>
        <p:nvSpPr>
          <p:cNvPr id="7" name="Titre 4"/>
          <p:cNvSpPr txBox="1">
            <a:spLocks/>
          </p:cNvSpPr>
          <p:nvPr/>
        </p:nvSpPr>
        <p:spPr bwMode="auto">
          <a:xfrm>
            <a:off x="858982" y="3693359"/>
            <a:ext cx="5043054" cy="457200"/>
          </a:xfrm>
          <a:prstGeom prst="rect">
            <a:avLst/>
          </a:prstGeom>
        </p:spPr>
        <p:txBody>
          <a:bodyPr vert="horz" lIns="91440" tIns="45720" rIns="91440" bIns="45720" rtlCol="0" anchor="ctr">
            <a:noAutofit/>
          </a:bodyPr>
          <a:lstStyle>
            <a:lvl1pPr algn="l" defTabSz="685800">
              <a:lnSpc>
                <a:spcPts val="2400"/>
              </a:lnSpc>
              <a:spcBef>
                <a:spcPts val="0"/>
              </a:spcBef>
              <a:buNone/>
              <a:defRPr sz="2800" b="1">
                <a:solidFill>
                  <a:schemeClr val="tx2"/>
                </a:solidFill>
                <a:latin typeface="+mn-lt"/>
                <a:ea typeface="+mj-ea"/>
                <a:cs typeface="Arial"/>
              </a:defRPr>
            </a:lvl1pPr>
          </a:lstStyle>
          <a:p>
            <a:r>
              <a:rPr lang="fr-FR" dirty="0" smtClean="0"/>
              <a:t>List of </a:t>
            </a:r>
            <a:r>
              <a:rPr lang="fr-FR" dirty="0" err="1" smtClean="0"/>
              <a:t>Milestones</a:t>
            </a:r>
            <a:r>
              <a:rPr lang="fr-FR" dirty="0" smtClean="0"/>
              <a:t> 2026-2027</a:t>
            </a:r>
            <a:endParaRPr lang="fr-FR" dirty="0"/>
          </a:p>
        </p:txBody>
      </p:sp>
      <p:sp>
        <p:nvSpPr>
          <p:cNvPr id="9" name="Rectangle 8"/>
          <p:cNvSpPr/>
          <p:nvPr/>
        </p:nvSpPr>
        <p:spPr>
          <a:xfrm>
            <a:off x="7683582" y="6334767"/>
            <a:ext cx="4201791" cy="276999"/>
          </a:xfrm>
          <a:prstGeom prst="rect">
            <a:avLst/>
          </a:prstGeom>
        </p:spPr>
        <p:txBody>
          <a:bodyPr wrap="none">
            <a:spAutoFit/>
          </a:bodyPr>
          <a:lstStyle/>
          <a:p>
            <a:r>
              <a:rPr lang="en-US" sz="1200" dirty="0" smtClean="0"/>
              <a:t>* Pending </a:t>
            </a:r>
            <a:r>
              <a:rPr lang="en-US" sz="1200" dirty="0"/>
              <a:t>resources are made available for JT-60SA related work</a:t>
            </a:r>
            <a:endParaRPr lang="fr-FR" sz="1200" dirty="0"/>
          </a:p>
        </p:txBody>
      </p:sp>
    </p:spTree>
    <p:extLst>
      <p:ext uri="{BB962C8B-B14F-4D97-AF65-F5344CB8AC3E}">
        <p14:creationId xmlns:p14="http://schemas.microsoft.com/office/powerpoint/2010/main" val="43341894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DDE061FB-3AD2-104A-8F5B-F50DF917B2FE}"/>
              </a:ext>
            </a:extLst>
          </p:cNvPr>
          <p:cNvSpPr>
            <a:spLocks noGrp="1"/>
          </p:cNvSpPr>
          <p:nvPr>
            <p:ph type="sldNum" sz="quarter" idx="12"/>
          </p:nvPr>
        </p:nvSpPr>
        <p:spPr/>
        <p:txBody>
          <a:bodyPr/>
          <a:lstStyle/>
          <a:p>
            <a:pPr>
              <a:defRPr/>
            </a:pPr>
            <a:fld id="{6A6D9FA1-99C7-4910-8E32-B85D378B0060}" type="slidenum">
              <a:rPr lang="en-GB" smtClean="0">
                <a:solidFill>
                  <a:prstClr val="white"/>
                </a:solidFill>
              </a:rPr>
              <a:t>11</a:t>
            </a:fld>
            <a:endParaRPr lang="en-GB">
              <a:solidFill>
                <a:prstClr val="white"/>
              </a:solidFill>
            </a:endParaRPr>
          </a:p>
        </p:txBody>
      </p:sp>
      <p:sp>
        <p:nvSpPr>
          <p:cNvPr id="6" name="Titre 1">
            <a:extLst>
              <a:ext uri="{FF2B5EF4-FFF2-40B4-BE49-F238E27FC236}">
                <a16:creationId xmlns:a16="http://schemas.microsoft.com/office/drawing/2014/main" id="{86C4777B-C62F-683E-C8EA-AF2EA7C52E33}"/>
              </a:ext>
            </a:extLst>
          </p:cNvPr>
          <p:cNvSpPr txBox="1">
            <a:spLocks/>
          </p:cNvSpPr>
          <p:nvPr/>
        </p:nvSpPr>
        <p:spPr bwMode="auto">
          <a:xfrm>
            <a:off x="1482196" y="253381"/>
            <a:ext cx="9451776" cy="457200"/>
          </a:xfrm>
          <a:prstGeom prst="rect">
            <a:avLst/>
          </a:prstGeom>
        </p:spPr>
        <p:txBody>
          <a:bodyPr vert="horz" lIns="91440" tIns="45720" rIns="91440" bIns="45720" rtlCol="0" anchor="ctr">
            <a:noAutofit/>
          </a:bodyPr>
          <a:lstStyle>
            <a:lvl1pPr algn="l" defTabSz="685800">
              <a:lnSpc>
                <a:spcPts val="2400"/>
              </a:lnSpc>
              <a:spcBef>
                <a:spcPts val="0"/>
              </a:spcBef>
              <a:buNone/>
              <a:defRPr sz="2800" b="1">
                <a:solidFill>
                  <a:schemeClr val="tx2"/>
                </a:solidFill>
                <a:latin typeface="+mn-lt"/>
                <a:ea typeface="+mj-ea"/>
                <a:cs typeface="Arial"/>
              </a:defRPr>
            </a:lvl1pPr>
          </a:lstStyle>
          <a:p>
            <a:r>
              <a:rPr lang="en-GB" sz="3200" smtClean="0"/>
              <a:t>WP TE is organized in 9 programmatic Research Topics </a:t>
            </a:r>
            <a:endParaRPr lang="en-GB" sz="3200" dirty="0"/>
          </a:p>
        </p:txBody>
      </p:sp>
      <p:pic>
        <p:nvPicPr>
          <p:cNvPr id="7" name="Image 6"/>
          <p:cNvPicPr>
            <a:picLocks noChangeAspect="1"/>
          </p:cNvPicPr>
          <p:nvPr/>
        </p:nvPicPr>
        <p:blipFill>
          <a:blip r:embed="rId2"/>
          <a:stretch>
            <a:fillRect/>
          </a:stretch>
        </p:blipFill>
        <p:spPr>
          <a:xfrm>
            <a:off x="1674400" y="1139032"/>
            <a:ext cx="7799538" cy="4675502"/>
          </a:xfrm>
          <a:prstGeom prst="rect">
            <a:avLst/>
          </a:prstGeom>
        </p:spPr>
      </p:pic>
      <p:sp>
        <p:nvSpPr>
          <p:cNvPr id="8" name="Rectangle 7"/>
          <p:cNvSpPr/>
          <p:nvPr/>
        </p:nvSpPr>
        <p:spPr>
          <a:xfrm>
            <a:off x="6730428" y="5062081"/>
            <a:ext cx="3048000" cy="7296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0" name="Connecteur droit 9"/>
          <p:cNvCxnSpPr/>
          <p:nvPr/>
        </p:nvCxnSpPr>
        <p:spPr>
          <a:xfrm>
            <a:off x="6891349" y="3367655"/>
            <a:ext cx="2564117" cy="16568"/>
          </a:xfrm>
          <a:prstGeom prst="line">
            <a:avLst/>
          </a:prstGeom>
          <a:ln w="57150">
            <a:solidFill>
              <a:schemeClr val="bg1"/>
            </a:solidFill>
          </a:ln>
        </p:spPr>
        <p:style>
          <a:lnRef idx="1">
            <a:schemeClr val="accent1"/>
          </a:lnRef>
          <a:fillRef idx="0">
            <a:schemeClr val="accent1"/>
          </a:fillRef>
          <a:effectRef idx="0">
            <a:schemeClr val="accent1"/>
          </a:effectRef>
          <a:fontRef idx="minor">
            <a:schemeClr val="tx1"/>
          </a:fontRef>
        </p:style>
      </p:cxnSp>
      <p:sp>
        <p:nvSpPr>
          <p:cNvPr id="12" name="Rectangle 11"/>
          <p:cNvSpPr/>
          <p:nvPr/>
        </p:nvSpPr>
        <p:spPr>
          <a:xfrm>
            <a:off x="363320" y="5241957"/>
            <a:ext cx="3555653" cy="923330"/>
          </a:xfrm>
          <a:prstGeom prst="rect">
            <a:avLst/>
          </a:prstGeom>
        </p:spPr>
        <p:txBody>
          <a:bodyPr wrap="none">
            <a:spAutoFit/>
          </a:bodyPr>
          <a:lstStyle/>
          <a:p>
            <a:r>
              <a:rPr lang="en-US" b="1" dirty="0" smtClean="0">
                <a:solidFill>
                  <a:srgbClr val="0070C0"/>
                </a:solidFill>
                <a:latin typeface="Calibri" panose="020F0502020204030204" pitchFamily="34" charset="0"/>
              </a:rPr>
              <a:t>JET RT :</a:t>
            </a:r>
          </a:p>
          <a:p>
            <a:r>
              <a:rPr lang="en-US" dirty="0" smtClean="0">
                <a:latin typeface="Calibri" panose="020F0502020204030204" pitchFamily="34" charset="0"/>
              </a:rPr>
              <a:t>RT10 : JET data validation</a:t>
            </a:r>
          </a:p>
          <a:p>
            <a:r>
              <a:rPr lang="en-US" dirty="0" smtClean="0">
                <a:latin typeface="Calibri" panose="020F0502020204030204" pitchFamily="34" charset="0"/>
              </a:rPr>
              <a:t>RT11 : experiments run before 2023</a:t>
            </a:r>
            <a:endParaRPr lang="fr-FR" dirty="0"/>
          </a:p>
        </p:txBody>
      </p:sp>
      <p:sp>
        <p:nvSpPr>
          <p:cNvPr id="13" name="Rectangle 12"/>
          <p:cNvSpPr/>
          <p:nvPr/>
        </p:nvSpPr>
        <p:spPr>
          <a:xfrm>
            <a:off x="7213480" y="5315711"/>
            <a:ext cx="4804340" cy="1200329"/>
          </a:xfrm>
          <a:prstGeom prst="rect">
            <a:avLst/>
          </a:prstGeom>
        </p:spPr>
        <p:txBody>
          <a:bodyPr wrap="square">
            <a:spAutoFit/>
          </a:bodyPr>
          <a:lstStyle/>
          <a:p>
            <a:r>
              <a:rPr lang="en-US" b="1" dirty="0" smtClean="0">
                <a:solidFill>
                  <a:srgbClr val="0070C0"/>
                </a:solidFill>
                <a:latin typeface="Calibri" panose="020F0502020204030204" pitchFamily="34" charset="0"/>
              </a:rPr>
              <a:t>JT-60SA RT :</a:t>
            </a:r>
          </a:p>
          <a:p>
            <a:r>
              <a:rPr lang="en-US" dirty="0" smtClean="0">
                <a:latin typeface="Calibri" panose="020F0502020204030204" pitchFamily="34" charset="0"/>
              </a:rPr>
              <a:t>RT12 to RT18, reflecting the structure of the EU-JA Experimental Team (</a:t>
            </a:r>
            <a:r>
              <a:rPr lang="en-US" dirty="0">
                <a:latin typeface="Calibri" panose="020F0502020204030204" pitchFamily="34" charset="0"/>
              </a:rPr>
              <a:t>RT17 : </a:t>
            </a:r>
            <a:r>
              <a:rPr lang="en-US" dirty="0" err="1">
                <a:latin typeface="Calibri" panose="020F0502020204030204" pitchFamily="34" charset="0"/>
              </a:rPr>
              <a:t>Divertor</a:t>
            </a:r>
            <a:r>
              <a:rPr lang="en-US" dirty="0">
                <a:latin typeface="Calibri" panose="020F0502020204030204" pitchFamily="34" charset="0"/>
              </a:rPr>
              <a:t>, Scrape Off Layer and Plasma-Material </a:t>
            </a:r>
            <a:r>
              <a:rPr lang="en-US" dirty="0" smtClean="0">
                <a:latin typeface="Calibri" panose="020F0502020204030204" pitchFamily="34" charset="0"/>
              </a:rPr>
              <a:t>Interaction) </a:t>
            </a:r>
            <a:endParaRPr lang="fr-FR" dirty="0"/>
          </a:p>
        </p:txBody>
      </p:sp>
      <p:cxnSp>
        <p:nvCxnSpPr>
          <p:cNvPr id="14" name="Connecteur droit 13"/>
          <p:cNvCxnSpPr/>
          <p:nvPr/>
        </p:nvCxnSpPr>
        <p:spPr>
          <a:xfrm flipV="1">
            <a:off x="9473938" y="3267923"/>
            <a:ext cx="0" cy="1869321"/>
          </a:xfrm>
          <a:prstGeom prst="line">
            <a:avLst/>
          </a:prstGeom>
          <a:ln w="571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6" name="Connecteur droit 15"/>
          <p:cNvCxnSpPr/>
          <p:nvPr/>
        </p:nvCxnSpPr>
        <p:spPr>
          <a:xfrm flipV="1">
            <a:off x="6850496" y="3192760"/>
            <a:ext cx="0" cy="1869321"/>
          </a:xfrm>
          <a:prstGeom prst="line">
            <a:avLst/>
          </a:prstGeom>
          <a:ln w="5715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6359113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DDE061FB-3AD2-104A-8F5B-F50DF917B2FE}"/>
              </a:ext>
            </a:extLst>
          </p:cNvPr>
          <p:cNvSpPr>
            <a:spLocks noGrp="1"/>
          </p:cNvSpPr>
          <p:nvPr>
            <p:ph type="sldNum" sz="quarter" idx="12"/>
          </p:nvPr>
        </p:nvSpPr>
        <p:spPr/>
        <p:txBody>
          <a:bodyPr/>
          <a:lstStyle/>
          <a:p>
            <a:pPr>
              <a:defRPr/>
            </a:pPr>
            <a:fld id="{6A6D9FA1-99C7-4910-8E32-B85D378B0060}" type="slidenum">
              <a:rPr lang="en-GB" smtClean="0">
                <a:solidFill>
                  <a:prstClr val="white"/>
                </a:solidFill>
              </a:rPr>
              <a:t>12</a:t>
            </a:fld>
            <a:endParaRPr lang="en-GB">
              <a:solidFill>
                <a:prstClr val="white"/>
              </a:solidFill>
            </a:endParaRPr>
          </a:p>
        </p:txBody>
      </p:sp>
      <p:sp>
        <p:nvSpPr>
          <p:cNvPr id="5" name="Titre 4"/>
          <p:cNvSpPr>
            <a:spLocks noGrp="1"/>
          </p:cNvSpPr>
          <p:nvPr>
            <p:ph type="title"/>
          </p:nvPr>
        </p:nvSpPr>
        <p:spPr/>
        <p:txBody>
          <a:bodyPr/>
          <a:lstStyle/>
          <a:p>
            <a:r>
              <a:rPr lang="fr-FR" dirty="0" smtClean="0"/>
              <a:t>2024 and 2025 are </a:t>
            </a:r>
            <a:r>
              <a:rPr lang="fr-FR" dirty="0" err="1" smtClean="0"/>
              <a:t>closest</a:t>
            </a:r>
            <a:r>
              <a:rPr lang="fr-FR" dirty="0" smtClean="0"/>
              <a:t> to nominal </a:t>
            </a:r>
            <a:r>
              <a:rPr lang="fr-FR" dirty="0" err="1" smtClean="0"/>
              <a:t>year</a:t>
            </a:r>
            <a:r>
              <a:rPr lang="fr-FR" dirty="0" smtClean="0"/>
              <a:t> for WP TE</a:t>
            </a:r>
            <a:endParaRPr lang="fr-FR" dirty="0"/>
          </a:p>
        </p:txBody>
      </p:sp>
      <p:pic>
        <p:nvPicPr>
          <p:cNvPr id="3" name="Image 2"/>
          <p:cNvPicPr>
            <a:picLocks noChangeAspect="1"/>
          </p:cNvPicPr>
          <p:nvPr/>
        </p:nvPicPr>
        <p:blipFill>
          <a:blip r:embed="rId2"/>
          <a:stretch>
            <a:fillRect/>
          </a:stretch>
        </p:blipFill>
        <p:spPr>
          <a:xfrm>
            <a:off x="859652" y="1460017"/>
            <a:ext cx="9699336" cy="1969865"/>
          </a:xfrm>
          <a:prstGeom prst="rect">
            <a:avLst/>
          </a:prstGeom>
        </p:spPr>
      </p:pic>
      <p:pic>
        <p:nvPicPr>
          <p:cNvPr id="7" name="Image 6"/>
          <p:cNvPicPr>
            <a:picLocks noChangeAspect="1"/>
          </p:cNvPicPr>
          <p:nvPr/>
        </p:nvPicPr>
        <p:blipFill>
          <a:blip r:embed="rId3"/>
          <a:stretch>
            <a:fillRect/>
          </a:stretch>
        </p:blipFill>
        <p:spPr>
          <a:xfrm>
            <a:off x="859652" y="3833784"/>
            <a:ext cx="2682240" cy="1203960"/>
          </a:xfrm>
          <a:prstGeom prst="rect">
            <a:avLst/>
          </a:prstGeom>
        </p:spPr>
      </p:pic>
    </p:spTree>
    <p:extLst>
      <p:ext uri="{BB962C8B-B14F-4D97-AF65-F5344CB8AC3E}">
        <p14:creationId xmlns:p14="http://schemas.microsoft.com/office/powerpoint/2010/main" val="64882973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DDE061FB-3AD2-104A-8F5B-F50DF917B2FE}"/>
              </a:ext>
            </a:extLst>
          </p:cNvPr>
          <p:cNvSpPr>
            <a:spLocks noGrp="1"/>
          </p:cNvSpPr>
          <p:nvPr>
            <p:ph type="sldNum" sz="quarter" idx="12"/>
          </p:nvPr>
        </p:nvSpPr>
        <p:spPr/>
        <p:txBody>
          <a:bodyPr/>
          <a:lstStyle/>
          <a:p>
            <a:pPr>
              <a:defRPr/>
            </a:pPr>
            <a:fld id="{6A6D9FA1-99C7-4910-8E32-B85D378B0060}" type="slidenum">
              <a:rPr lang="en-GB" smtClean="0">
                <a:solidFill>
                  <a:prstClr val="white"/>
                </a:solidFill>
              </a:rPr>
              <a:t>13</a:t>
            </a:fld>
            <a:endParaRPr lang="en-GB">
              <a:solidFill>
                <a:prstClr val="white"/>
              </a:solidFill>
            </a:endParaRPr>
          </a:p>
        </p:txBody>
      </p:sp>
      <p:sp>
        <p:nvSpPr>
          <p:cNvPr id="5" name="Titre 4"/>
          <p:cNvSpPr>
            <a:spLocks noGrp="1"/>
          </p:cNvSpPr>
          <p:nvPr>
            <p:ph type="title"/>
          </p:nvPr>
        </p:nvSpPr>
        <p:spPr>
          <a:xfrm>
            <a:off x="802811" y="647123"/>
            <a:ext cx="5428657" cy="457200"/>
          </a:xfrm>
        </p:spPr>
        <p:txBody>
          <a:bodyPr/>
          <a:lstStyle/>
          <a:p>
            <a:r>
              <a:rPr lang="fr-FR" sz="2000" dirty="0" smtClean="0"/>
              <a:t>RT-01 : </a:t>
            </a:r>
            <a:r>
              <a:rPr lang="en-US" sz="2000" dirty="0"/>
              <a:t>CORE-EDGE-SOL INTEGRATED H-MODE SCENARIO COMPATIBLE WITH EXHAUST CONSTRAINTS IN SUPPORT OF ITER</a:t>
            </a:r>
            <a:endParaRPr lang="fr-FR" sz="2000" dirty="0"/>
          </a:p>
        </p:txBody>
      </p:sp>
      <p:pic>
        <p:nvPicPr>
          <p:cNvPr id="2" name="Image 1"/>
          <p:cNvPicPr>
            <a:picLocks noChangeAspect="1"/>
          </p:cNvPicPr>
          <p:nvPr/>
        </p:nvPicPr>
        <p:blipFill>
          <a:blip r:embed="rId2"/>
          <a:stretch>
            <a:fillRect/>
          </a:stretch>
        </p:blipFill>
        <p:spPr>
          <a:xfrm>
            <a:off x="360040" y="1500022"/>
            <a:ext cx="5731764" cy="4985004"/>
          </a:xfrm>
          <a:prstGeom prst="rect">
            <a:avLst/>
          </a:prstGeom>
        </p:spPr>
      </p:pic>
      <p:sp>
        <p:nvSpPr>
          <p:cNvPr id="6" name="Titre 4"/>
          <p:cNvSpPr txBox="1">
            <a:spLocks/>
          </p:cNvSpPr>
          <p:nvPr/>
        </p:nvSpPr>
        <p:spPr bwMode="auto">
          <a:xfrm>
            <a:off x="6763343" y="647123"/>
            <a:ext cx="5428657" cy="457200"/>
          </a:xfrm>
          <a:prstGeom prst="rect">
            <a:avLst/>
          </a:prstGeom>
        </p:spPr>
        <p:txBody>
          <a:bodyPr vert="horz" lIns="91440" tIns="45720" rIns="91440" bIns="45720" rtlCol="0" anchor="ctr">
            <a:noAutofit/>
          </a:bodyPr>
          <a:lstStyle>
            <a:lvl1pPr algn="l" defTabSz="685800">
              <a:lnSpc>
                <a:spcPts val="2400"/>
              </a:lnSpc>
              <a:spcBef>
                <a:spcPts val="0"/>
              </a:spcBef>
              <a:buNone/>
              <a:defRPr sz="2800" b="1">
                <a:solidFill>
                  <a:schemeClr val="tx2"/>
                </a:solidFill>
                <a:latin typeface="+mn-lt"/>
                <a:ea typeface="+mj-ea"/>
                <a:cs typeface="Arial"/>
              </a:defRPr>
            </a:lvl1pPr>
          </a:lstStyle>
          <a:p>
            <a:r>
              <a:rPr lang="en-US" sz="2000" dirty="0"/>
              <a:t>RT02: PHYSICS UNDERSTANDING OF ALTERNATIVES TO TYPE-I ELM REGIME</a:t>
            </a:r>
            <a:endParaRPr lang="fr-FR" sz="2000" dirty="0"/>
          </a:p>
        </p:txBody>
      </p:sp>
      <p:pic>
        <p:nvPicPr>
          <p:cNvPr id="3" name="Image 2"/>
          <p:cNvPicPr>
            <a:picLocks noChangeAspect="1"/>
          </p:cNvPicPr>
          <p:nvPr/>
        </p:nvPicPr>
        <p:blipFill>
          <a:blip r:embed="rId3"/>
          <a:stretch>
            <a:fillRect/>
          </a:stretch>
        </p:blipFill>
        <p:spPr>
          <a:xfrm>
            <a:off x="6231468" y="1500022"/>
            <a:ext cx="5731764" cy="5032248"/>
          </a:xfrm>
          <a:prstGeom prst="rect">
            <a:avLst/>
          </a:prstGeom>
        </p:spPr>
      </p:pic>
    </p:spTree>
    <p:extLst>
      <p:ext uri="{BB962C8B-B14F-4D97-AF65-F5344CB8AC3E}">
        <p14:creationId xmlns:p14="http://schemas.microsoft.com/office/powerpoint/2010/main" val="304002965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DDE061FB-3AD2-104A-8F5B-F50DF917B2FE}"/>
              </a:ext>
            </a:extLst>
          </p:cNvPr>
          <p:cNvSpPr>
            <a:spLocks noGrp="1"/>
          </p:cNvSpPr>
          <p:nvPr>
            <p:ph type="sldNum" sz="quarter" idx="12"/>
          </p:nvPr>
        </p:nvSpPr>
        <p:spPr/>
        <p:txBody>
          <a:bodyPr/>
          <a:lstStyle/>
          <a:p>
            <a:pPr>
              <a:defRPr/>
            </a:pPr>
            <a:fld id="{6A6D9FA1-99C7-4910-8E32-B85D378B0060}" type="slidenum">
              <a:rPr lang="en-GB" smtClean="0">
                <a:solidFill>
                  <a:prstClr val="white"/>
                </a:solidFill>
              </a:rPr>
              <a:t>14</a:t>
            </a:fld>
            <a:endParaRPr lang="en-GB">
              <a:solidFill>
                <a:prstClr val="white"/>
              </a:solidFill>
            </a:endParaRPr>
          </a:p>
        </p:txBody>
      </p:sp>
      <p:sp>
        <p:nvSpPr>
          <p:cNvPr id="5" name="Titre 4"/>
          <p:cNvSpPr>
            <a:spLocks noGrp="1"/>
          </p:cNvSpPr>
          <p:nvPr>
            <p:ph type="title"/>
          </p:nvPr>
        </p:nvSpPr>
        <p:spPr>
          <a:xfrm>
            <a:off x="836677" y="418523"/>
            <a:ext cx="5428657" cy="457200"/>
          </a:xfrm>
        </p:spPr>
        <p:txBody>
          <a:bodyPr/>
          <a:lstStyle/>
          <a:p>
            <a:r>
              <a:rPr lang="en-US" sz="2000" dirty="0"/>
              <a:t>RT03: STRATEGIES FOR DISRUPTION AND RUN-AWAY MITIGATION</a:t>
            </a:r>
            <a:endParaRPr lang="fr-FR" sz="2000" dirty="0"/>
          </a:p>
        </p:txBody>
      </p:sp>
      <p:sp>
        <p:nvSpPr>
          <p:cNvPr id="6" name="Titre 4"/>
          <p:cNvSpPr txBox="1">
            <a:spLocks/>
          </p:cNvSpPr>
          <p:nvPr/>
        </p:nvSpPr>
        <p:spPr bwMode="auto">
          <a:xfrm>
            <a:off x="6763343" y="478624"/>
            <a:ext cx="5428657" cy="457200"/>
          </a:xfrm>
          <a:prstGeom prst="rect">
            <a:avLst/>
          </a:prstGeom>
        </p:spPr>
        <p:txBody>
          <a:bodyPr vert="horz" lIns="91440" tIns="45720" rIns="91440" bIns="45720" rtlCol="0" anchor="ctr">
            <a:noAutofit/>
          </a:bodyPr>
          <a:lstStyle>
            <a:lvl1pPr algn="l" defTabSz="685800">
              <a:lnSpc>
                <a:spcPts val="2400"/>
              </a:lnSpc>
              <a:spcBef>
                <a:spcPts val="0"/>
              </a:spcBef>
              <a:buNone/>
              <a:defRPr sz="2800" b="1">
                <a:solidFill>
                  <a:schemeClr val="tx2"/>
                </a:solidFill>
                <a:latin typeface="+mn-lt"/>
                <a:ea typeface="+mj-ea"/>
                <a:cs typeface="Arial"/>
              </a:defRPr>
            </a:lvl1pPr>
          </a:lstStyle>
          <a:p>
            <a:r>
              <a:rPr lang="en-US" sz="2000" dirty="0"/>
              <a:t>RT-04: PHYSICS-BASED MACHINE GENERIC SYSTEMS FOR AN INTEGRATED CONTROL OF PLASMA DISCHARGE</a:t>
            </a:r>
            <a:endParaRPr lang="fr-FR" sz="2000" dirty="0"/>
          </a:p>
        </p:txBody>
      </p:sp>
      <p:pic>
        <p:nvPicPr>
          <p:cNvPr id="7" name="Image 6"/>
          <p:cNvPicPr>
            <a:picLocks noChangeAspect="1"/>
          </p:cNvPicPr>
          <p:nvPr/>
        </p:nvPicPr>
        <p:blipFill>
          <a:blip r:embed="rId2"/>
          <a:stretch>
            <a:fillRect/>
          </a:stretch>
        </p:blipFill>
        <p:spPr>
          <a:xfrm>
            <a:off x="513307" y="1133590"/>
            <a:ext cx="5254551" cy="5655620"/>
          </a:xfrm>
          <a:prstGeom prst="rect">
            <a:avLst/>
          </a:prstGeom>
        </p:spPr>
      </p:pic>
      <p:pic>
        <p:nvPicPr>
          <p:cNvPr id="8" name="Image 7"/>
          <p:cNvPicPr>
            <a:picLocks noChangeAspect="1"/>
          </p:cNvPicPr>
          <p:nvPr/>
        </p:nvPicPr>
        <p:blipFill>
          <a:blip r:embed="rId3"/>
          <a:stretch>
            <a:fillRect/>
          </a:stretch>
        </p:blipFill>
        <p:spPr>
          <a:xfrm>
            <a:off x="6281165" y="1326667"/>
            <a:ext cx="5731764" cy="5362956"/>
          </a:xfrm>
          <a:prstGeom prst="rect">
            <a:avLst/>
          </a:prstGeom>
        </p:spPr>
      </p:pic>
    </p:spTree>
    <p:extLst>
      <p:ext uri="{BB962C8B-B14F-4D97-AF65-F5344CB8AC3E}">
        <p14:creationId xmlns:p14="http://schemas.microsoft.com/office/powerpoint/2010/main" val="370626293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DDE061FB-3AD2-104A-8F5B-F50DF917B2FE}"/>
              </a:ext>
            </a:extLst>
          </p:cNvPr>
          <p:cNvSpPr>
            <a:spLocks noGrp="1"/>
          </p:cNvSpPr>
          <p:nvPr>
            <p:ph type="sldNum" sz="quarter" idx="12"/>
          </p:nvPr>
        </p:nvSpPr>
        <p:spPr/>
        <p:txBody>
          <a:bodyPr/>
          <a:lstStyle/>
          <a:p>
            <a:pPr>
              <a:defRPr/>
            </a:pPr>
            <a:fld id="{6A6D9FA1-99C7-4910-8E32-B85D378B0060}" type="slidenum">
              <a:rPr lang="en-GB" smtClean="0">
                <a:solidFill>
                  <a:prstClr val="white"/>
                </a:solidFill>
              </a:rPr>
              <a:t>15</a:t>
            </a:fld>
            <a:endParaRPr lang="en-GB">
              <a:solidFill>
                <a:prstClr val="white"/>
              </a:solidFill>
            </a:endParaRPr>
          </a:p>
        </p:txBody>
      </p:sp>
      <p:sp>
        <p:nvSpPr>
          <p:cNvPr id="5" name="Titre 4"/>
          <p:cNvSpPr>
            <a:spLocks noGrp="1"/>
          </p:cNvSpPr>
          <p:nvPr>
            <p:ph type="title"/>
          </p:nvPr>
        </p:nvSpPr>
        <p:spPr>
          <a:xfrm>
            <a:off x="836677" y="418523"/>
            <a:ext cx="5428657" cy="457200"/>
          </a:xfrm>
        </p:spPr>
        <p:txBody>
          <a:bodyPr/>
          <a:lstStyle/>
          <a:p>
            <a:r>
              <a:rPr lang="en-US" sz="2000" dirty="0"/>
              <a:t>RT-05: PHYSICS OF DIVERTOR DETACHMENT AND ITS CONTROL FOR ITER, DEMO AND HELIAS OPERATION</a:t>
            </a:r>
            <a:endParaRPr lang="fr-FR" sz="2000" dirty="0"/>
          </a:p>
        </p:txBody>
      </p:sp>
      <p:sp>
        <p:nvSpPr>
          <p:cNvPr id="6" name="Titre 4"/>
          <p:cNvSpPr txBox="1">
            <a:spLocks/>
          </p:cNvSpPr>
          <p:nvPr/>
        </p:nvSpPr>
        <p:spPr bwMode="auto">
          <a:xfrm>
            <a:off x="6763343" y="478624"/>
            <a:ext cx="5428657" cy="457200"/>
          </a:xfrm>
          <a:prstGeom prst="rect">
            <a:avLst/>
          </a:prstGeom>
        </p:spPr>
        <p:txBody>
          <a:bodyPr vert="horz" lIns="91440" tIns="45720" rIns="91440" bIns="45720" rtlCol="0" anchor="ctr">
            <a:noAutofit/>
          </a:bodyPr>
          <a:lstStyle>
            <a:lvl1pPr algn="l" defTabSz="685800">
              <a:lnSpc>
                <a:spcPts val="2400"/>
              </a:lnSpc>
              <a:spcBef>
                <a:spcPts val="0"/>
              </a:spcBef>
              <a:buNone/>
              <a:defRPr sz="2800" b="1">
                <a:solidFill>
                  <a:schemeClr val="tx2"/>
                </a:solidFill>
                <a:latin typeface="+mn-lt"/>
                <a:ea typeface="+mj-ea"/>
                <a:cs typeface="Arial"/>
              </a:defRPr>
            </a:lvl1pPr>
          </a:lstStyle>
          <a:p>
            <a:r>
              <a:rPr lang="en-US" sz="2000" dirty="0"/>
              <a:t>RT-06: PREPARATION OF EFFICIENT PLASMA FACING COMPONENTS (PFC) OPERATION FOR ITER, DEMO AND HELIAS</a:t>
            </a:r>
            <a:endParaRPr lang="fr-FR" sz="2000" dirty="0"/>
          </a:p>
        </p:txBody>
      </p:sp>
      <p:pic>
        <p:nvPicPr>
          <p:cNvPr id="2" name="Image 1"/>
          <p:cNvPicPr>
            <a:picLocks noChangeAspect="1"/>
          </p:cNvPicPr>
          <p:nvPr/>
        </p:nvPicPr>
        <p:blipFill>
          <a:blip r:embed="rId2"/>
          <a:stretch>
            <a:fillRect/>
          </a:stretch>
        </p:blipFill>
        <p:spPr>
          <a:xfrm>
            <a:off x="360040" y="1695281"/>
            <a:ext cx="5731764" cy="4347972"/>
          </a:xfrm>
          <a:prstGeom prst="rect">
            <a:avLst/>
          </a:prstGeom>
        </p:spPr>
      </p:pic>
      <p:pic>
        <p:nvPicPr>
          <p:cNvPr id="3" name="Image 2"/>
          <p:cNvPicPr>
            <a:picLocks noChangeAspect="1"/>
          </p:cNvPicPr>
          <p:nvPr/>
        </p:nvPicPr>
        <p:blipFill>
          <a:blip r:embed="rId3"/>
          <a:stretch>
            <a:fillRect/>
          </a:stretch>
        </p:blipFill>
        <p:spPr>
          <a:xfrm>
            <a:off x="6357141" y="1415059"/>
            <a:ext cx="5731764" cy="5274564"/>
          </a:xfrm>
          <a:prstGeom prst="rect">
            <a:avLst/>
          </a:prstGeom>
        </p:spPr>
      </p:pic>
    </p:spTree>
    <p:extLst>
      <p:ext uri="{BB962C8B-B14F-4D97-AF65-F5344CB8AC3E}">
        <p14:creationId xmlns:p14="http://schemas.microsoft.com/office/powerpoint/2010/main" val="93873675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DDE061FB-3AD2-104A-8F5B-F50DF917B2FE}"/>
              </a:ext>
            </a:extLst>
          </p:cNvPr>
          <p:cNvSpPr>
            <a:spLocks noGrp="1"/>
          </p:cNvSpPr>
          <p:nvPr>
            <p:ph type="sldNum" sz="quarter" idx="12"/>
          </p:nvPr>
        </p:nvSpPr>
        <p:spPr/>
        <p:txBody>
          <a:bodyPr/>
          <a:lstStyle/>
          <a:p>
            <a:pPr>
              <a:defRPr/>
            </a:pPr>
            <a:fld id="{6A6D9FA1-99C7-4910-8E32-B85D378B0060}" type="slidenum">
              <a:rPr lang="en-GB" smtClean="0">
                <a:solidFill>
                  <a:prstClr val="white"/>
                </a:solidFill>
              </a:rPr>
              <a:t>16</a:t>
            </a:fld>
            <a:endParaRPr lang="en-GB">
              <a:solidFill>
                <a:prstClr val="white"/>
              </a:solidFill>
            </a:endParaRPr>
          </a:p>
        </p:txBody>
      </p:sp>
      <p:sp>
        <p:nvSpPr>
          <p:cNvPr id="5" name="Titre 4"/>
          <p:cNvSpPr>
            <a:spLocks noGrp="1"/>
          </p:cNvSpPr>
          <p:nvPr>
            <p:ph type="title"/>
          </p:nvPr>
        </p:nvSpPr>
        <p:spPr>
          <a:xfrm>
            <a:off x="836677" y="418523"/>
            <a:ext cx="5428657" cy="457200"/>
          </a:xfrm>
        </p:spPr>
        <p:txBody>
          <a:bodyPr/>
          <a:lstStyle/>
          <a:p>
            <a:r>
              <a:rPr lang="en-US" sz="2000" dirty="0"/>
              <a:t>RT-07: PHYSICS UNDERSTANDING OF ALTERNATIVE DIVERTOR CONFIGURATIONS AS RISK MITIGATION FOR DEMO</a:t>
            </a:r>
            <a:endParaRPr lang="fr-FR" sz="2000" dirty="0"/>
          </a:p>
        </p:txBody>
      </p:sp>
      <p:sp>
        <p:nvSpPr>
          <p:cNvPr id="6" name="Titre 4"/>
          <p:cNvSpPr txBox="1">
            <a:spLocks/>
          </p:cNvSpPr>
          <p:nvPr/>
        </p:nvSpPr>
        <p:spPr bwMode="auto">
          <a:xfrm>
            <a:off x="6763343" y="478624"/>
            <a:ext cx="5428657" cy="457200"/>
          </a:xfrm>
          <a:prstGeom prst="rect">
            <a:avLst/>
          </a:prstGeom>
        </p:spPr>
        <p:txBody>
          <a:bodyPr vert="horz" lIns="91440" tIns="45720" rIns="91440" bIns="45720" rtlCol="0" anchor="ctr">
            <a:noAutofit/>
          </a:bodyPr>
          <a:lstStyle>
            <a:lvl1pPr algn="l" defTabSz="685800">
              <a:lnSpc>
                <a:spcPts val="2400"/>
              </a:lnSpc>
              <a:spcBef>
                <a:spcPts val="0"/>
              </a:spcBef>
              <a:buNone/>
              <a:defRPr sz="2800" b="1">
                <a:solidFill>
                  <a:schemeClr val="tx2"/>
                </a:solidFill>
                <a:latin typeface="+mn-lt"/>
                <a:ea typeface="+mj-ea"/>
                <a:cs typeface="Arial"/>
              </a:defRPr>
            </a:lvl1pPr>
          </a:lstStyle>
          <a:p>
            <a:r>
              <a:rPr lang="en-US" sz="2000" dirty="0"/>
              <a:t>RT-08: PHYSICS AND OPERATIONAL BASIS FOR HIGH BETA LONG PULSE SCENARIOS</a:t>
            </a:r>
            <a:endParaRPr lang="fr-FR" sz="2000" dirty="0"/>
          </a:p>
        </p:txBody>
      </p:sp>
      <p:pic>
        <p:nvPicPr>
          <p:cNvPr id="7" name="Image 6"/>
          <p:cNvPicPr>
            <a:picLocks noChangeAspect="1"/>
          </p:cNvPicPr>
          <p:nvPr/>
        </p:nvPicPr>
        <p:blipFill>
          <a:blip r:embed="rId2"/>
          <a:stretch>
            <a:fillRect/>
          </a:stretch>
        </p:blipFill>
        <p:spPr>
          <a:xfrm>
            <a:off x="439062" y="1153763"/>
            <a:ext cx="5058627" cy="5704237"/>
          </a:xfrm>
          <a:prstGeom prst="rect">
            <a:avLst/>
          </a:prstGeom>
        </p:spPr>
      </p:pic>
      <p:pic>
        <p:nvPicPr>
          <p:cNvPr id="8" name="Image 7"/>
          <p:cNvPicPr>
            <a:picLocks noChangeAspect="1"/>
          </p:cNvPicPr>
          <p:nvPr/>
        </p:nvPicPr>
        <p:blipFill>
          <a:blip r:embed="rId3"/>
          <a:stretch>
            <a:fillRect/>
          </a:stretch>
        </p:blipFill>
        <p:spPr>
          <a:xfrm>
            <a:off x="6063629" y="1366313"/>
            <a:ext cx="5731764" cy="5279136"/>
          </a:xfrm>
          <a:prstGeom prst="rect">
            <a:avLst/>
          </a:prstGeom>
        </p:spPr>
      </p:pic>
    </p:spTree>
    <p:extLst>
      <p:ext uri="{BB962C8B-B14F-4D97-AF65-F5344CB8AC3E}">
        <p14:creationId xmlns:p14="http://schemas.microsoft.com/office/powerpoint/2010/main" val="206756345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DDE061FB-3AD2-104A-8F5B-F50DF917B2FE}"/>
              </a:ext>
            </a:extLst>
          </p:cNvPr>
          <p:cNvSpPr>
            <a:spLocks noGrp="1"/>
          </p:cNvSpPr>
          <p:nvPr>
            <p:ph type="sldNum" sz="quarter" idx="12"/>
          </p:nvPr>
        </p:nvSpPr>
        <p:spPr/>
        <p:txBody>
          <a:bodyPr/>
          <a:lstStyle/>
          <a:p>
            <a:pPr>
              <a:defRPr/>
            </a:pPr>
            <a:fld id="{6A6D9FA1-99C7-4910-8E32-B85D378B0060}" type="slidenum">
              <a:rPr lang="en-GB" smtClean="0">
                <a:solidFill>
                  <a:prstClr val="white"/>
                </a:solidFill>
              </a:rPr>
              <a:t>17</a:t>
            </a:fld>
            <a:endParaRPr lang="en-GB">
              <a:solidFill>
                <a:prstClr val="white"/>
              </a:solidFill>
            </a:endParaRPr>
          </a:p>
        </p:txBody>
      </p:sp>
      <p:sp>
        <p:nvSpPr>
          <p:cNvPr id="5" name="Titre 4"/>
          <p:cNvSpPr>
            <a:spLocks noGrp="1"/>
          </p:cNvSpPr>
          <p:nvPr>
            <p:ph type="title"/>
          </p:nvPr>
        </p:nvSpPr>
        <p:spPr>
          <a:xfrm>
            <a:off x="836677" y="418523"/>
            <a:ext cx="5428657" cy="457200"/>
          </a:xfrm>
        </p:spPr>
        <p:txBody>
          <a:bodyPr/>
          <a:lstStyle/>
          <a:p>
            <a:r>
              <a:rPr lang="en-US" sz="2000" dirty="0"/>
              <a:t>RT09: PHYSICS UNDERSTANDING OF ENERGETIC PARTICLE CONFINEMENT AND THEIR INTERPLAY WITH THERMAL PLASMA</a:t>
            </a:r>
            <a:endParaRPr lang="fr-FR" sz="2000" dirty="0"/>
          </a:p>
        </p:txBody>
      </p:sp>
      <p:pic>
        <p:nvPicPr>
          <p:cNvPr id="2" name="Image 1"/>
          <p:cNvPicPr>
            <a:picLocks noChangeAspect="1"/>
          </p:cNvPicPr>
          <p:nvPr/>
        </p:nvPicPr>
        <p:blipFill>
          <a:blip r:embed="rId2"/>
          <a:stretch>
            <a:fillRect/>
          </a:stretch>
        </p:blipFill>
        <p:spPr>
          <a:xfrm>
            <a:off x="533570" y="1491093"/>
            <a:ext cx="5731764" cy="4507992"/>
          </a:xfrm>
          <a:prstGeom prst="rect">
            <a:avLst/>
          </a:prstGeom>
        </p:spPr>
      </p:pic>
    </p:spTree>
    <p:extLst>
      <p:ext uri="{BB962C8B-B14F-4D97-AF65-F5344CB8AC3E}">
        <p14:creationId xmlns:p14="http://schemas.microsoft.com/office/powerpoint/2010/main" val="120702765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DDE061FB-3AD2-104A-8F5B-F50DF917B2FE}"/>
              </a:ext>
            </a:extLst>
          </p:cNvPr>
          <p:cNvSpPr>
            <a:spLocks noGrp="1"/>
          </p:cNvSpPr>
          <p:nvPr>
            <p:ph type="sldNum" sz="quarter" idx="12"/>
          </p:nvPr>
        </p:nvSpPr>
        <p:spPr/>
        <p:txBody>
          <a:bodyPr/>
          <a:lstStyle/>
          <a:p>
            <a:pPr>
              <a:defRPr/>
            </a:pPr>
            <a:fld id="{6A6D9FA1-99C7-4910-8E32-B85D378B0060}" type="slidenum">
              <a:rPr lang="en-GB" smtClean="0">
                <a:solidFill>
                  <a:prstClr val="white"/>
                </a:solidFill>
              </a:rPr>
              <a:t>18</a:t>
            </a:fld>
            <a:endParaRPr lang="en-GB">
              <a:solidFill>
                <a:prstClr val="white"/>
              </a:solidFill>
            </a:endParaRPr>
          </a:p>
        </p:txBody>
      </p:sp>
      <p:sp>
        <p:nvSpPr>
          <p:cNvPr id="6" name="Titre 1">
            <a:extLst>
              <a:ext uri="{FF2B5EF4-FFF2-40B4-BE49-F238E27FC236}">
                <a16:creationId xmlns:a16="http://schemas.microsoft.com/office/drawing/2014/main" id="{324C753E-1BBD-C4B7-FC2B-1ADBD246F3DB}"/>
              </a:ext>
            </a:extLst>
          </p:cNvPr>
          <p:cNvSpPr txBox="1">
            <a:spLocks/>
          </p:cNvSpPr>
          <p:nvPr/>
        </p:nvSpPr>
        <p:spPr bwMode="auto">
          <a:xfrm>
            <a:off x="937251" y="196325"/>
            <a:ext cx="9451776" cy="457200"/>
          </a:xfrm>
          <a:prstGeom prst="rect">
            <a:avLst/>
          </a:prstGeom>
        </p:spPr>
        <p:txBody>
          <a:bodyPr vert="horz" lIns="91440" tIns="45720" rIns="91440" bIns="45720" rtlCol="0" anchor="ctr">
            <a:noAutofit/>
          </a:bodyPr>
          <a:lstStyle>
            <a:lvl1pPr algn="l" defTabSz="685800">
              <a:lnSpc>
                <a:spcPts val="2400"/>
              </a:lnSpc>
              <a:spcBef>
                <a:spcPts val="0"/>
              </a:spcBef>
              <a:buNone/>
              <a:defRPr sz="2800" b="1">
                <a:solidFill>
                  <a:schemeClr val="tx2"/>
                </a:solidFill>
                <a:latin typeface="+mn-lt"/>
                <a:ea typeface="+mj-ea"/>
                <a:cs typeface="Arial"/>
              </a:defRPr>
            </a:lvl1pPr>
          </a:lstStyle>
          <a:p>
            <a:pPr>
              <a:defRPr/>
            </a:pPr>
            <a:r>
              <a:rPr lang="fr-FR" dirty="0" smtClean="0"/>
              <a:t>Total </a:t>
            </a:r>
            <a:r>
              <a:rPr lang="fr-FR" dirty="0" err="1" smtClean="0"/>
              <a:t>resources</a:t>
            </a:r>
            <a:r>
              <a:rPr lang="fr-FR" dirty="0" smtClean="0"/>
              <a:t> </a:t>
            </a:r>
            <a:r>
              <a:rPr lang="fr-FR" dirty="0" err="1" smtClean="0"/>
              <a:t>required</a:t>
            </a:r>
            <a:r>
              <a:rPr lang="fr-FR" dirty="0" smtClean="0"/>
              <a:t> for JT-60SA over 2026-2027</a:t>
            </a:r>
            <a:endParaRPr lang="fr-FR" dirty="0"/>
          </a:p>
        </p:txBody>
      </p:sp>
      <p:sp>
        <p:nvSpPr>
          <p:cNvPr id="8" name="ZoneTexte 7"/>
          <p:cNvSpPr txBox="1"/>
          <p:nvPr/>
        </p:nvSpPr>
        <p:spPr bwMode="auto">
          <a:xfrm>
            <a:off x="6738263" y="4571025"/>
            <a:ext cx="5235729" cy="1754326"/>
          </a:xfrm>
          <a:prstGeom prst="rect">
            <a:avLst/>
          </a:prstGeom>
          <a:noFill/>
        </p:spPr>
        <p:txBody>
          <a:bodyPr wrap="none" rtlCol="0">
            <a:spAutoFit/>
          </a:bodyPr>
          <a:lstStyle/>
          <a:p>
            <a:r>
              <a:rPr lang="fr-FR" dirty="0" err="1" smtClean="0"/>
              <a:t>Assumption</a:t>
            </a:r>
            <a:r>
              <a:rPr lang="fr-FR" dirty="0" smtClean="0"/>
              <a:t> for </a:t>
            </a:r>
            <a:r>
              <a:rPr lang="fr-FR" dirty="0" err="1" smtClean="0"/>
              <a:t>calculation</a:t>
            </a:r>
            <a:r>
              <a:rPr lang="fr-FR" dirty="0" smtClean="0"/>
              <a:t> of total </a:t>
            </a:r>
            <a:r>
              <a:rPr lang="fr-FR" dirty="0" err="1" smtClean="0"/>
              <a:t>resources</a:t>
            </a:r>
            <a:r>
              <a:rPr lang="fr-FR" dirty="0" smtClean="0"/>
              <a:t> :</a:t>
            </a:r>
          </a:p>
          <a:p>
            <a:pPr marL="285750" indent="-285750">
              <a:buFont typeface="Arial" panose="020B0604020202020204" pitchFamily="34" charset="0"/>
              <a:buChar char="•"/>
            </a:pPr>
            <a:r>
              <a:rPr lang="fr-FR" dirty="0" smtClean="0"/>
              <a:t>Manpower : 82 </a:t>
            </a:r>
            <a:r>
              <a:rPr lang="fr-FR" dirty="0" err="1" smtClean="0"/>
              <a:t>kEuros</a:t>
            </a:r>
            <a:r>
              <a:rPr lang="fr-FR" dirty="0" smtClean="0"/>
              <a:t> </a:t>
            </a:r>
            <a:r>
              <a:rPr lang="fr-FR" dirty="0" err="1" smtClean="0"/>
              <a:t>average</a:t>
            </a:r>
            <a:r>
              <a:rPr lang="fr-FR" dirty="0" smtClean="0"/>
              <a:t> </a:t>
            </a:r>
            <a:r>
              <a:rPr lang="fr-FR" dirty="0" err="1" smtClean="0"/>
              <a:t>salary</a:t>
            </a:r>
            <a:r>
              <a:rPr lang="fr-FR" dirty="0" smtClean="0"/>
              <a:t> / </a:t>
            </a:r>
            <a:r>
              <a:rPr lang="fr-FR" dirty="0" err="1" smtClean="0"/>
              <a:t>year</a:t>
            </a:r>
            <a:endParaRPr lang="fr-FR" dirty="0" smtClean="0"/>
          </a:p>
          <a:p>
            <a:pPr marL="285750" indent="-285750">
              <a:buFont typeface="Arial" panose="020B0604020202020204" pitchFamily="34" charset="0"/>
              <a:buChar char="•"/>
            </a:pPr>
            <a:r>
              <a:rPr lang="fr-FR" dirty="0" smtClean="0"/>
              <a:t>Missions : 340 Euros/</a:t>
            </a:r>
            <a:r>
              <a:rPr lang="fr-FR" dirty="0" err="1" smtClean="0"/>
              <a:t>day</a:t>
            </a:r>
            <a:endParaRPr lang="fr-FR" dirty="0" smtClean="0"/>
          </a:p>
          <a:p>
            <a:pPr marL="285750" indent="-285750">
              <a:buFont typeface="Arial" panose="020B0604020202020204" pitchFamily="34" charset="0"/>
              <a:buChar char="•"/>
            </a:pPr>
            <a:r>
              <a:rPr lang="fr-FR" dirty="0" err="1" smtClean="0"/>
              <a:t>Secondment</a:t>
            </a:r>
            <a:r>
              <a:rPr lang="fr-FR" dirty="0" smtClean="0"/>
              <a:t> : 70 </a:t>
            </a:r>
            <a:r>
              <a:rPr lang="fr-FR" dirty="0" err="1" smtClean="0"/>
              <a:t>kEuros</a:t>
            </a:r>
            <a:r>
              <a:rPr lang="fr-FR" dirty="0" smtClean="0"/>
              <a:t>/</a:t>
            </a:r>
            <a:r>
              <a:rPr lang="fr-FR" dirty="0" err="1" smtClean="0"/>
              <a:t>year</a:t>
            </a:r>
            <a:endParaRPr lang="fr-FR" dirty="0" smtClean="0"/>
          </a:p>
          <a:p>
            <a:pPr marL="285750" indent="-285750">
              <a:buFont typeface="Arial" panose="020B0604020202020204" pitchFamily="34" charset="0"/>
              <a:buChar char="•"/>
            </a:pPr>
            <a:r>
              <a:rPr lang="fr-FR" dirty="0" smtClean="0"/>
              <a:t>25% indirect </a:t>
            </a:r>
            <a:r>
              <a:rPr lang="fr-FR" dirty="0" err="1" smtClean="0"/>
              <a:t>cost</a:t>
            </a:r>
            <a:r>
              <a:rPr lang="fr-FR" dirty="0" smtClean="0"/>
              <a:t> </a:t>
            </a:r>
            <a:r>
              <a:rPr lang="fr-FR" dirty="0" err="1" smtClean="0"/>
              <a:t>included</a:t>
            </a:r>
            <a:r>
              <a:rPr lang="fr-FR" dirty="0" smtClean="0"/>
              <a:t> for </a:t>
            </a:r>
            <a:r>
              <a:rPr lang="fr-FR" dirty="0" err="1" smtClean="0"/>
              <a:t>manpower</a:t>
            </a:r>
            <a:r>
              <a:rPr lang="fr-FR" dirty="0" smtClean="0"/>
              <a:t>/missions</a:t>
            </a:r>
          </a:p>
          <a:p>
            <a:r>
              <a:rPr lang="fr-FR" dirty="0" smtClean="0">
                <a:solidFill>
                  <a:srgbClr val="FF0000"/>
                </a:solidFill>
                <a:sym typeface="Wingdings" panose="05000000000000000000" pitchFamily="2" charset="2"/>
              </a:rPr>
              <a:t> To </a:t>
            </a:r>
            <a:r>
              <a:rPr lang="fr-FR" dirty="0" err="1" smtClean="0">
                <a:solidFill>
                  <a:srgbClr val="FF0000"/>
                </a:solidFill>
                <a:sym typeface="Wingdings" panose="05000000000000000000" pitchFamily="2" charset="2"/>
              </a:rPr>
              <a:t>be</a:t>
            </a:r>
            <a:r>
              <a:rPr lang="fr-FR" dirty="0" smtClean="0">
                <a:solidFill>
                  <a:srgbClr val="FF0000"/>
                </a:solidFill>
                <a:sym typeface="Wingdings" panose="05000000000000000000" pitchFamily="2" charset="2"/>
              </a:rPr>
              <a:t> </a:t>
            </a:r>
            <a:r>
              <a:rPr lang="fr-FR" dirty="0" err="1" smtClean="0">
                <a:solidFill>
                  <a:srgbClr val="FF0000"/>
                </a:solidFill>
                <a:sym typeface="Wingdings" panose="05000000000000000000" pitchFamily="2" charset="2"/>
              </a:rPr>
              <a:t>checked</a:t>
            </a:r>
            <a:r>
              <a:rPr lang="fr-FR" dirty="0" smtClean="0">
                <a:solidFill>
                  <a:srgbClr val="FF0000"/>
                </a:solidFill>
                <a:sym typeface="Wingdings" panose="05000000000000000000" pitchFamily="2" charset="2"/>
              </a:rPr>
              <a:t> </a:t>
            </a:r>
            <a:r>
              <a:rPr lang="fr-FR" dirty="0" err="1" smtClean="0">
                <a:solidFill>
                  <a:srgbClr val="FF0000"/>
                </a:solidFill>
                <a:sym typeface="Wingdings" panose="05000000000000000000" pitchFamily="2" charset="2"/>
              </a:rPr>
              <a:t>with</a:t>
            </a:r>
            <a:r>
              <a:rPr lang="fr-FR" dirty="0" smtClean="0">
                <a:solidFill>
                  <a:srgbClr val="FF0000"/>
                </a:solidFill>
                <a:sym typeface="Wingdings" panose="05000000000000000000" pitchFamily="2" charset="2"/>
              </a:rPr>
              <a:t> PMU</a:t>
            </a:r>
            <a:r>
              <a:rPr lang="fr-FR" dirty="0" smtClean="0">
                <a:solidFill>
                  <a:srgbClr val="FF0000"/>
                </a:solidFill>
              </a:rPr>
              <a:t> </a:t>
            </a:r>
            <a:endParaRPr lang="fr-FR" dirty="0">
              <a:solidFill>
                <a:srgbClr val="FF0000"/>
              </a:solidFill>
            </a:endParaRPr>
          </a:p>
        </p:txBody>
      </p:sp>
      <p:sp>
        <p:nvSpPr>
          <p:cNvPr id="9" name="ZoneTexte 8"/>
          <p:cNvSpPr txBox="1"/>
          <p:nvPr/>
        </p:nvSpPr>
        <p:spPr bwMode="auto">
          <a:xfrm>
            <a:off x="224573" y="2957411"/>
            <a:ext cx="9748181" cy="1477328"/>
          </a:xfrm>
          <a:prstGeom prst="rect">
            <a:avLst/>
          </a:prstGeom>
          <a:noFill/>
        </p:spPr>
        <p:txBody>
          <a:bodyPr wrap="none" rtlCol="0">
            <a:spAutoFit/>
          </a:bodyPr>
          <a:lstStyle/>
          <a:p>
            <a:r>
              <a:rPr lang="fr-FR" dirty="0" smtClean="0"/>
              <a:t>Manpower : 20 </a:t>
            </a:r>
            <a:r>
              <a:rPr lang="fr-FR" dirty="0" err="1" smtClean="0"/>
              <a:t>ppy</a:t>
            </a:r>
            <a:r>
              <a:rPr lang="fr-FR" dirty="0" smtClean="0"/>
              <a:t> in 2026, 30 </a:t>
            </a:r>
            <a:r>
              <a:rPr lang="fr-FR" dirty="0" err="1" smtClean="0"/>
              <a:t>ppy</a:t>
            </a:r>
            <a:r>
              <a:rPr lang="fr-FR" dirty="0" smtClean="0"/>
              <a:t> in 2027 (NB : </a:t>
            </a:r>
            <a:r>
              <a:rPr lang="fr-FR" dirty="0" err="1" smtClean="0"/>
              <a:t>present</a:t>
            </a:r>
            <a:r>
              <a:rPr lang="fr-FR" dirty="0" smtClean="0"/>
              <a:t> effort in 2025 = 13 </a:t>
            </a:r>
            <a:r>
              <a:rPr lang="fr-FR" dirty="0" err="1" smtClean="0"/>
              <a:t>ppy</a:t>
            </a:r>
            <a:r>
              <a:rPr lang="fr-FR" dirty="0" smtClean="0"/>
              <a:t> </a:t>
            </a:r>
            <a:r>
              <a:rPr lang="fr-FR" dirty="0" err="1" smtClean="0"/>
              <a:t>under</a:t>
            </a:r>
            <a:r>
              <a:rPr lang="fr-FR" dirty="0" smtClean="0"/>
              <a:t> WP TE)</a:t>
            </a:r>
          </a:p>
          <a:p>
            <a:r>
              <a:rPr lang="fr-FR" dirty="0" smtClean="0"/>
              <a:t>Missions : </a:t>
            </a:r>
          </a:p>
          <a:p>
            <a:pPr marL="742950" lvl="1" indent="-285750">
              <a:buFont typeface="Arial" panose="020B0604020202020204" pitchFamily="34" charset="0"/>
              <a:buChar char="•"/>
            </a:pPr>
            <a:r>
              <a:rPr lang="en-US" dirty="0" smtClean="0"/>
              <a:t>2 </a:t>
            </a:r>
            <a:r>
              <a:rPr lang="en-US" dirty="0"/>
              <a:t>months in 2026 with 10 people, 4 months in 2027 with 15 people for </a:t>
            </a:r>
            <a:r>
              <a:rPr lang="en-US" dirty="0" smtClean="0"/>
              <a:t>OP2</a:t>
            </a:r>
          </a:p>
          <a:p>
            <a:pPr marL="742950" lvl="1" indent="-285750">
              <a:buFont typeface="Arial" panose="020B0604020202020204" pitchFamily="34" charset="0"/>
              <a:buChar char="•"/>
            </a:pPr>
            <a:r>
              <a:rPr lang="en-US" dirty="0" smtClean="0"/>
              <a:t>3 </a:t>
            </a:r>
            <a:r>
              <a:rPr lang="en-US" dirty="0"/>
              <a:t>months in 2027 with 20 </a:t>
            </a:r>
            <a:r>
              <a:rPr lang="en-US" dirty="0" smtClean="0"/>
              <a:t>people for OP3</a:t>
            </a:r>
          </a:p>
          <a:p>
            <a:r>
              <a:rPr lang="fr-FR" dirty="0" err="1" smtClean="0"/>
              <a:t>Secondment</a:t>
            </a:r>
            <a:r>
              <a:rPr lang="fr-FR" dirty="0" smtClean="0"/>
              <a:t> </a:t>
            </a:r>
            <a:r>
              <a:rPr lang="fr-FR" dirty="0"/>
              <a:t>: </a:t>
            </a:r>
            <a:r>
              <a:rPr lang="fr-FR" dirty="0" smtClean="0"/>
              <a:t>3 </a:t>
            </a:r>
            <a:r>
              <a:rPr lang="fr-FR" dirty="0" err="1" smtClean="0"/>
              <a:t>seconded</a:t>
            </a:r>
            <a:r>
              <a:rPr lang="fr-FR" dirty="0" smtClean="0"/>
              <a:t> staff for 2026 and 2027 (2 TGL, as 1 TGL from UK not </a:t>
            </a:r>
            <a:r>
              <a:rPr lang="fr-FR" dirty="0" err="1" smtClean="0"/>
              <a:t>accounted</a:t>
            </a:r>
            <a:r>
              <a:rPr lang="fr-FR" dirty="0" smtClean="0"/>
              <a:t> for + 1 ETL)</a:t>
            </a:r>
            <a:endParaRPr lang="fr-FR" dirty="0"/>
          </a:p>
        </p:txBody>
      </p:sp>
      <p:graphicFrame>
        <p:nvGraphicFramePr>
          <p:cNvPr id="10" name="Tableau 9"/>
          <p:cNvGraphicFramePr>
            <a:graphicFrameLocks noGrp="1"/>
          </p:cNvGraphicFramePr>
          <p:nvPr>
            <p:extLst/>
          </p:nvPr>
        </p:nvGraphicFramePr>
        <p:xfrm>
          <a:off x="224573" y="4790797"/>
          <a:ext cx="6287206" cy="1249680"/>
        </p:xfrm>
        <a:graphic>
          <a:graphicData uri="http://schemas.openxmlformats.org/drawingml/2006/table">
            <a:tbl>
              <a:tblPr/>
              <a:tblGrid>
                <a:gridCol w="1828195">
                  <a:extLst>
                    <a:ext uri="{9D8B030D-6E8A-4147-A177-3AD203B41FA5}">
                      <a16:colId xmlns:a16="http://schemas.microsoft.com/office/drawing/2014/main" val="3118291942"/>
                    </a:ext>
                  </a:extLst>
                </a:gridCol>
                <a:gridCol w="1027188">
                  <a:extLst>
                    <a:ext uri="{9D8B030D-6E8A-4147-A177-3AD203B41FA5}">
                      <a16:colId xmlns:a16="http://schemas.microsoft.com/office/drawing/2014/main" val="1416432628"/>
                    </a:ext>
                  </a:extLst>
                </a:gridCol>
                <a:gridCol w="903112">
                  <a:extLst>
                    <a:ext uri="{9D8B030D-6E8A-4147-A177-3AD203B41FA5}">
                      <a16:colId xmlns:a16="http://schemas.microsoft.com/office/drawing/2014/main" val="3092219827"/>
                    </a:ext>
                  </a:extLst>
                </a:gridCol>
                <a:gridCol w="1280188">
                  <a:extLst>
                    <a:ext uri="{9D8B030D-6E8A-4147-A177-3AD203B41FA5}">
                      <a16:colId xmlns:a16="http://schemas.microsoft.com/office/drawing/2014/main" val="2565824829"/>
                    </a:ext>
                  </a:extLst>
                </a:gridCol>
                <a:gridCol w="1248523">
                  <a:extLst>
                    <a:ext uri="{9D8B030D-6E8A-4147-A177-3AD203B41FA5}">
                      <a16:colId xmlns:a16="http://schemas.microsoft.com/office/drawing/2014/main" val="4212928170"/>
                    </a:ext>
                  </a:extLst>
                </a:gridCol>
              </a:tblGrid>
              <a:tr h="182880">
                <a:tc>
                  <a:txBody>
                    <a:bodyPr/>
                    <a:lstStyle/>
                    <a:p>
                      <a:pPr algn="l" fontAlgn="b"/>
                      <a:r>
                        <a:rPr lang="fr-FR" sz="1600" b="0" i="0" u="none" strike="noStrike">
                          <a:solidFill>
                            <a:srgbClr val="000000"/>
                          </a:solidFill>
                          <a:effectLst/>
                          <a:latin typeface="Calibri" panose="020F0502020204030204" pitchFamily="34" charset="0"/>
                        </a:rPr>
                        <a:t>Total resources (kEuros)</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1600" b="0" i="0" u="none" strike="noStrike">
                          <a:solidFill>
                            <a:srgbClr val="000000"/>
                          </a:solidFill>
                          <a:effectLst/>
                          <a:latin typeface="Calibri" panose="020F0502020204030204" pitchFamily="34" charset="0"/>
                        </a:rPr>
                        <a:t>Manpower</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1600" b="0" i="0" u="none" strike="noStrike">
                          <a:solidFill>
                            <a:srgbClr val="000000"/>
                          </a:solidFill>
                          <a:effectLst/>
                          <a:latin typeface="Calibri" panose="020F0502020204030204" pitchFamily="34" charset="0"/>
                        </a:rPr>
                        <a:t>Missions</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1600" b="0" i="0" u="none" strike="noStrike">
                          <a:solidFill>
                            <a:srgbClr val="000000"/>
                          </a:solidFill>
                          <a:effectLst/>
                          <a:latin typeface="Calibri" panose="020F0502020204030204" pitchFamily="34" charset="0"/>
                        </a:rPr>
                        <a:t>Secondment</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1600" b="0" i="0" u="none" strike="noStrike">
                          <a:solidFill>
                            <a:srgbClr val="000000"/>
                          </a:solidFill>
                          <a:effectLst/>
                          <a:latin typeface="Calibri" panose="020F0502020204030204" pitchFamily="34" charset="0"/>
                        </a:rPr>
                        <a:t>Total</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36030052"/>
                  </a:ext>
                </a:extLst>
              </a:tr>
              <a:tr h="182880">
                <a:tc>
                  <a:txBody>
                    <a:bodyPr/>
                    <a:lstStyle/>
                    <a:p>
                      <a:pPr algn="r" fontAlgn="b"/>
                      <a:r>
                        <a:rPr lang="fr-FR" sz="1600" b="0" i="0" u="none" strike="noStrike">
                          <a:solidFill>
                            <a:srgbClr val="000000"/>
                          </a:solidFill>
                          <a:effectLst/>
                          <a:latin typeface="Calibri" panose="020F0502020204030204" pitchFamily="34" charset="0"/>
                        </a:rPr>
                        <a:t>2026</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fr-FR" sz="1600" b="0" i="0" u="none" strike="noStrike">
                          <a:solidFill>
                            <a:srgbClr val="000000"/>
                          </a:solidFill>
                          <a:effectLst/>
                          <a:latin typeface="Calibri" panose="020F0502020204030204" pitchFamily="34" charset="0"/>
                        </a:rPr>
                        <a:t>2050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fr-FR" sz="1600" b="0" i="0" u="none" strike="noStrike">
                          <a:solidFill>
                            <a:srgbClr val="000000"/>
                          </a:solidFill>
                          <a:effectLst/>
                          <a:latin typeface="Calibri" panose="020F0502020204030204" pitchFamily="34" charset="0"/>
                        </a:rPr>
                        <a:t>255</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fr-FR" sz="1600" b="0" i="0" u="none" strike="noStrike">
                          <a:solidFill>
                            <a:srgbClr val="000000"/>
                          </a:solidFill>
                          <a:effectLst/>
                          <a:latin typeface="Calibri" panose="020F0502020204030204" pitchFamily="34" charset="0"/>
                        </a:rPr>
                        <a:t>105</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fr-FR" sz="1600" b="0" i="0" u="none" strike="noStrike">
                          <a:solidFill>
                            <a:srgbClr val="000000"/>
                          </a:solidFill>
                          <a:effectLst/>
                          <a:latin typeface="Calibri" panose="020F0502020204030204" pitchFamily="34" charset="0"/>
                        </a:rPr>
                        <a:t>2410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12945898"/>
                  </a:ext>
                </a:extLst>
              </a:tr>
              <a:tr h="182880">
                <a:tc>
                  <a:txBody>
                    <a:bodyPr/>
                    <a:lstStyle/>
                    <a:p>
                      <a:pPr algn="r" fontAlgn="b"/>
                      <a:r>
                        <a:rPr lang="fr-FR" sz="1600" b="0" i="0" u="none" strike="noStrike">
                          <a:solidFill>
                            <a:srgbClr val="000000"/>
                          </a:solidFill>
                          <a:effectLst/>
                          <a:latin typeface="Calibri" panose="020F0502020204030204" pitchFamily="34" charset="0"/>
                        </a:rPr>
                        <a:t>2027</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fr-FR" sz="1600" b="0" i="0" u="none" strike="noStrike">
                          <a:solidFill>
                            <a:srgbClr val="000000"/>
                          </a:solidFill>
                          <a:effectLst/>
                          <a:latin typeface="Calibri" panose="020F0502020204030204" pitchFamily="34" charset="0"/>
                        </a:rPr>
                        <a:t>3075</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fr-FR" sz="1600" b="0" i="0" u="none" strike="noStrike">
                          <a:solidFill>
                            <a:srgbClr val="000000"/>
                          </a:solidFill>
                          <a:effectLst/>
                          <a:latin typeface="Calibri" panose="020F0502020204030204" pitchFamily="34" charset="0"/>
                        </a:rPr>
                        <a:t>1530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fr-FR" sz="1600" b="0" i="0" u="none" strike="noStrike">
                          <a:solidFill>
                            <a:srgbClr val="000000"/>
                          </a:solidFill>
                          <a:effectLst/>
                          <a:latin typeface="Calibri" panose="020F0502020204030204" pitchFamily="34" charset="0"/>
                        </a:rPr>
                        <a:t>105</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fr-FR" sz="1600" b="0" i="0" u="none" strike="noStrike">
                          <a:solidFill>
                            <a:srgbClr val="000000"/>
                          </a:solidFill>
                          <a:effectLst/>
                          <a:latin typeface="Calibri" panose="020F0502020204030204" pitchFamily="34" charset="0"/>
                        </a:rPr>
                        <a:t>4710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35419660"/>
                  </a:ext>
                </a:extLst>
              </a:tr>
              <a:tr h="182880">
                <a:tc>
                  <a:txBody>
                    <a:bodyPr/>
                    <a:lstStyle/>
                    <a:p>
                      <a:pPr algn="l" fontAlgn="b"/>
                      <a:endParaRPr lang="fr-FR" sz="1600" b="0" i="0" u="none" strike="noStrike">
                        <a:solidFill>
                          <a:srgbClr val="000000"/>
                        </a:solidFill>
                        <a:effectLst/>
                        <a:latin typeface="Calibri" panose="020F0502020204030204" pitchFamily="34" charset="0"/>
                      </a:endParaRPr>
                    </a:p>
                  </a:txBody>
                  <a:tcPr marL="7620" marR="7620" marT="762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b"/>
                      <a:r>
                        <a:rPr lang="fr-FR" sz="1600" b="0" i="0" u="none" strike="noStrike">
                          <a:solidFill>
                            <a:srgbClr val="000000"/>
                          </a:solidFill>
                          <a:effectLst/>
                          <a:latin typeface="Calibri" panose="020F0502020204030204" pitchFamily="34" charset="0"/>
                        </a:rPr>
                        <a:t>5125</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fr-FR" sz="1600" b="0" i="0" u="none" strike="noStrike">
                          <a:solidFill>
                            <a:srgbClr val="000000"/>
                          </a:solidFill>
                          <a:effectLst/>
                          <a:latin typeface="Calibri" panose="020F0502020204030204" pitchFamily="34" charset="0"/>
                        </a:rPr>
                        <a:t>1785</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fr-FR" sz="1600" b="0" i="0" u="none" strike="noStrike">
                          <a:solidFill>
                            <a:srgbClr val="000000"/>
                          </a:solidFill>
                          <a:effectLst/>
                          <a:latin typeface="Calibri" panose="020F0502020204030204" pitchFamily="34" charset="0"/>
                        </a:rPr>
                        <a:t>210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fr-FR" sz="1600" b="0" i="0" u="none" strike="noStrike" dirty="0">
                          <a:solidFill>
                            <a:srgbClr val="FF0000"/>
                          </a:solidFill>
                          <a:effectLst/>
                          <a:latin typeface="Calibri" panose="020F0502020204030204" pitchFamily="34" charset="0"/>
                        </a:rPr>
                        <a:t>7120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69598745"/>
                  </a:ext>
                </a:extLst>
              </a:tr>
            </a:tbl>
          </a:graphicData>
        </a:graphic>
      </p:graphicFrame>
      <p:sp>
        <p:nvSpPr>
          <p:cNvPr id="11" name="ZoneTexte 10"/>
          <p:cNvSpPr txBox="1"/>
          <p:nvPr/>
        </p:nvSpPr>
        <p:spPr bwMode="auto">
          <a:xfrm>
            <a:off x="360040" y="928305"/>
            <a:ext cx="8735084" cy="1754326"/>
          </a:xfrm>
          <a:prstGeom prst="rect">
            <a:avLst/>
          </a:prstGeom>
          <a:noFill/>
        </p:spPr>
        <p:txBody>
          <a:bodyPr wrap="none" rtlCol="0">
            <a:spAutoFit/>
          </a:bodyPr>
          <a:lstStyle/>
          <a:p>
            <a:r>
              <a:rPr lang="fr-FR" dirty="0" smtClean="0"/>
              <a:t>Minimal </a:t>
            </a:r>
            <a:r>
              <a:rPr lang="fr-FR" dirty="0" err="1" smtClean="0"/>
              <a:t>resources</a:t>
            </a:r>
            <a:r>
              <a:rPr lang="fr-FR" dirty="0" smtClean="0"/>
              <a:t> </a:t>
            </a:r>
            <a:r>
              <a:rPr lang="fr-FR" dirty="0" err="1" smtClean="0"/>
              <a:t>required</a:t>
            </a:r>
            <a:r>
              <a:rPr lang="fr-FR" dirty="0" smtClean="0"/>
              <a:t> for </a:t>
            </a:r>
            <a:r>
              <a:rPr lang="fr-FR" dirty="0" err="1" smtClean="0"/>
              <a:t>sound</a:t>
            </a:r>
            <a:r>
              <a:rPr lang="fr-FR" dirty="0" smtClean="0"/>
              <a:t> EU contribution to the JT-60SA </a:t>
            </a:r>
            <a:r>
              <a:rPr lang="fr-FR" dirty="0" err="1" smtClean="0"/>
              <a:t>scientific</a:t>
            </a:r>
            <a:r>
              <a:rPr lang="fr-FR" dirty="0" smtClean="0"/>
              <a:t> exploitation</a:t>
            </a:r>
          </a:p>
          <a:p>
            <a:r>
              <a:rPr lang="fr-FR" dirty="0" err="1" smtClean="0"/>
              <a:t>Rationale</a:t>
            </a:r>
            <a:r>
              <a:rPr lang="fr-FR" dirty="0" smtClean="0"/>
              <a:t>  : </a:t>
            </a:r>
          </a:p>
          <a:p>
            <a:pPr marL="285750" indent="-285750">
              <a:buFont typeface="Arial" panose="020B0604020202020204" pitchFamily="34" charset="0"/>
              <a:buChar char="•"/>
            </a:pPr>
            <a:r>
              <a:rPr lang="en-US" dirty="0" smtClean="0"/>
              <a:t>OP2 </a:t>
            </a:r>
            <a:r>
              <a:rPr lang="en-US" dirty="0"/>
              <a:t>: 2 months in 2026, 4 months in </a:t>
            </a:r>
            <a:r>
              <a:rPr lang="en-US" dirty="0" smtClean="0"/>
              <a:t>2027</a:t>
            </a:r>
          </a:p>
          <a:p>
            <a:pPr marL="285750" indent="-285750">
              <a:buFont typeface="Arial" panose="020B0604020202020204" pitchFamily="34" charset="0"/>
              <a:buChar char="•"/>
            </a:pPr>
            <a:r>
              <a:rPr lang="en-US" dirty="0" smtClean="0"/>
              <a:t>OP3 </a:t>
            </a:r>
            <a:r>
              <a:rPr lang="en-US" dirty="0"/>
              <a:t>: 3 months in </a:t>
            </a:r>
            <a:r>
              <a:rPr lang="en-US" dirty="0" smtClean="0"/>
              <a:t>2027</a:t>
            </a:r>
          </a:p>
          <a:p>
            <a:pPr marL="285750" indent="-285750">
              <a:buFont typeface="Arial" panose="020B0604020202020204" pitchFamily="34" charset="0"/>
              <a:buChar char="•"/>
            </a:pPr>
            <a:r>
              <a:rPr lang="en-US" dirty="0" smtClean="0"/>
              <a:t>Staged approach, with manpower/missions progressive increase during OP2 and OP3</a:t>
            </a:r>
          </a:p>
          <a:p>
            <a:pPr marL="285750" indent="-285750">
              <a:buFont typeface="Arial" panose="020B0604020202020204" pitchFamily="34" charset="0"/>
              <a:buChar char="•"/>
            </a:pPr>
            <a:r>
              <a:rPr lang="en-US" dirty="0" smtClean="0"/>
              <a:t>Diagnostics RO assumed to be funded under SA, not included here</a:t>
            </a:r>
            <a:endParaRPr lang="fr-FR" dirty="0"/>
          </a:p>
        </p:txBody>
      </p:sp>
    </p:spTree>
    <p:extLst>
      <p:ext uri="{BB962C8B-B14F-4D97-AF65-F5344CB8AC3E}">
        <p14:creationId xmlns:p14="http://schemas.microsoft.com/office/powerpoint/2010/main" val="200767089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DE8F7C-E30C-C187-80E4-8753D4B19FB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6DCED9F-9BC4-AB1B-ED45-E6DD3EBB147E}"/>
              </a:ext>
            </a:extLst>
          </p:cNvPr>
          <p:cNvSpPr>
            <a:spLocks noGrp="1"/>
          </p:cNvSpPr>
          <p:nvPr>
            <p:ph type="title"/>
          </p:nvPr>
        </p:nvSpPr>
        <p:spPr/>
        <p:txBody>
          <a:bodyPr/>
          <a:lstStyle/>
          <a:p>
            <a:r>
              <a:rPr lang="en-US" dirty="0" smtClean="0"/>
              <a:t>TE enhancements projects</a:t>
            </a:r>
            <a:endParaRPr lang="en-HU" b="0" dirty="0">
              <a:solidFill>
                <a:srgbClr val="FF00FF"/>
              </a:solidFill>
            </a:endParaRPr>
          </a:p>
        </p:txBody>
      </p:sp>
      <p:sp>
        <p:nvSpPr>
          <p:cNvPr id="4" name="Slide Number Placeholder 3">
            <a:extLst>
              <a:ext uri="{FF2B5EF4-FFF2-40B4-BE49-F238E27FC236}">
                <a16:creationId xmlns:a16="http://schemas.microsoft.com/office/drawing/2014/main" id="{E04850E5-489D-860F-0CFA-F1A054FBD81E}"/>
              </a:ext>
            </a:extLst>
          </p:cNvPr>
          <p:cNvSpPr>
            <a:spLocks noGrp="1"/>
          </p:cNvSpPr>
          <p:nvPr>
            <p:ph type="sldNum" sz="quarter" idx="12"/>
          </p:nvPr>
        </p:nvSpPr>
        <p:spPr/>
        <p:txBody>
          <a:bodyPr/>
          <a:lstStyle/>
          <a:p>
            <a:fld id="{6A6D9FA1-99C7-4910-8E32-B85D378B0060}" type="slidenum">
              <a:rPr lang="en-GB" smtClean="0">
                <a:solidFill>
                  <a:prstClr val="white"/>
                </a:solidFill>
              </a:rPr>
              <a:pPr/>
              <a:t>19</a:t>
            </a:fld>
            <a:endParaRPr lang="en-GB">
              <a:solidFill>
                <a:prstClr val="white"/>
              </a:solidFill>
            </a:endParaRPr>
          </a:p>
        </p:txBody>
      </p:sp>
      <p:sp>
        <p:nvSpPr>
          <p:cNvPr id="6" name="Text Placeholder 3">
            <a:extLst>
              <a:ext uri="{FF2B5EF4-FFF2-40B4-BE49-F238E27FC236}">
                <a16:creationId xmlns:a16="http://schemas.microsoft.com/office/drawing/2014/main" id="{A2D78762-4AB7-FD17-8C49-AEADE9D9AB24}"/>
              </a:ext>
            </a:extLst>
          </p:cNvPr>
          <p:cNvSpPr txBox="1">
            <a:spLocks/>
          </p:cNvSpPr>
          <p:nvPr/>
        </p:nvSpPr>
        <p:spPr>
          <a:xfrm>
            <a:off x="407367" y="3980799"/>
            <a:ext cx="7969377" cy="983087"/>
          </a:xfrm>
          <a:prstGeom prst="rect">
            <a:avLst/>
          </a:prstGeom>
        </p:spPr>
        <p:txBody>
          <a:bodyPr anchor="t">
            <a:normAutofit/>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t>Meeting EUROfusion - the European Commission</a:t>
            </a:r>
          </a:p>
          <a:p>
            <a:r>
              <a:rPr lang="en-US"/>
              <a:t>February 2025</a:t>
            </a:r>
            <a:endParaRPr lang="en-US" dirty="0"/>
          </a:p>
        </p:txBody>
      </p:sp>
      <p:graphicFrame>
        <p:nvGraphicFramePr>
          <p:cNvPr id="5" name="Tableau 4"/>
          <p:cNvGraphicFramePr>
            <a:graphicFrameLocks noGrp="1"/>
          </p:cNvGraphicFramePr>
          <p:nvPr>
            <p:extLst>
              <p:ext uri="{D42A27DB-BD31-4B8C-83A1-F6EECF244321}">
                <p14:modId xmlns:p14="http://schemas.microsoft.com/office/powerpoint/2010/main" val="1744584252"/>
              </p:ext>
            </p:extLst>
          </p:nvPr>
        </p:nvGraphicFramePr>
        <p:xfrm>
          <a:off x="259915" y="837308"/>
          <a:ext cx="11604706" cy="5376672"/>
        </p:xfrm>
        <a:graphic>
          <a:graphicData uri="http://schemas.openxmlformats.org/drawingml/2006/table">
            <a:tbl>
              <a:tblPr firstRow="1" firstCol="1" bandRow="1"/>
              <a:tblGrid>
                <a:gridCol w="1647907">
                  <a:extLst>
                    <a:ext uri="{9D8B030D-6E8A-4147-A177-3AD203B41FA5}">
                      <a16:colId xmlns:a16="http://schemas.microsoft.com/office/drawing/2014/main" val="4261756575"/>
                    </a:ext>
                  </a:extLst>
                </a:gridCol>
                <a:gridCol w="9956799">
                  <a:extLst>
                    <a:ext uri="{9D8B030D-6E8A-4147-A177-3AD203B41FA5}">
                      <a16:colId xmlns:a16="http://schemas.microsoft.com/office/drawing/2014/main" val="7428353"/>
                    </a:ext>
                  </a:extLst>
                </a:gridCol>
              </a:tblGrid>
              <a:tr h="131773">
                <a:tc>
                  <a:txBody>
                    <a:bodyPr/>
                    <a:lstStyle/>
                    <a:p>
                      <a:pPr algn="ctr">
                        <a:lnSpc>
                          <a:spcPct val="105000"/>
                        </a:lnSpc>
                        <a:spcAft>
                          <a:spcPts val="0"/>
                        </a:spcAft>
                      </a:pPr>
                      <a:r>
                        <a:rPr lang="en-US" sz="1400" b="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Device</a:t>
                      </a:r>
                      <a:endParaRPr lang="fr-FR" sz="1400">
                        <a:effectLst/>
                        <a:latin typeface="Calibri" panose="020F0502020204030204" pitchFamily="34" charset="0"/>
                        <a:ea typeface="Calibri" panose="020F0502020204030204" pitchFamily="34" charset="0"/>
                        <a:cs typeface="Arial" panose="020B0604020202020204" pitchFamily="34" charset="0"/>
                      </a:endParaRPr>
                    </a:p>
                  </a:txBody>
                  <a:tcPr marL="47438" marR="47438"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5000"/>
                        </a:lnSpc>
                        <a:spcAft>
                          <a:spcPts val="0"/>
                        </a:spcAft>
                      </a:pPr>
                      <a:r>
                        <a:rPr lang="en-US" sz="14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Project</a:t>
                      </a:r>
                      <a:endParaRPr lang="fr-FR" sz="1400" dirty="0">
                        <a:effectLst/>
                        <a:latin typeface="Calibri" panose="020F0502020204030204" pitchFamily="34" charset="0"/>
                        <a:ea typeface="Calibri" panose="020F0502020204030204" pitchFamily="34" charset="0"/>
                        <a:cs typeface="Arial" panose="020B0604020202020204" pitchFamily="34" charset="0"/>
                      </a:endParaRPr>
                    </a:p>
                  </a:txBody>
                  <a:tcPr marL="47438" marR="47438"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97846857"/>
                  </a:ext>
                </a:extLst>
              </a:tr>
              <a:tr h="221379">
                <a:tc rowSpan="5">
                  <a:txBody>
                    <a:bodyPr/>
                    <a:lstStyle/>
                    <a:p>
                      <a:pPr algn="ctr">
                        <a:lnSpc>
                          <a:spcPct val="105000"/>
                        </a:lnSpc>
                        <a:spcAft>
                          <a:spcPts val="0"/>
                        </a:spcAft>
                      </a:pPr>
                      <a:r>
                        <a:rPr lang="en-US" sz="14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AUG</a:t>
                      </a:r>
                      <a:endParaRPr lang="fr-FR" sz="1400">
                        <a:effectLst/>
                        <a:latin typeface="Calibri" panose="020F0502020204030204" pitchFamily="34" charset="0"/>
                        <a:ea typeface="Calibri" panose="020F0502020204030204" pitchFamily="34" charset="0"/>
                        <a:cs typeface="Arial" panose="020B0604020202020204" pitchFamily="34" charset="0"/>
                      </a:endParaRPr>
                    </a:p>
                  </a:txBody>
                  <a:tcPr marL="47438" marR="474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7EE"/>
                    </a:solidFill>
                  </a:tcPr>
                </a:tc>
                <a:tc>
                  <a:txBody>
                    <a:bodyPr/>
                    <a:lstStyle/>
                    <a:p>
                      <a:pPr>
                        <a:lnSpc>
                          <a:spcPct val="105000"/>
                        </a:lnSpc>
                        <a:spcAft>
                          <a:spcPts val="0"/>
                        </a:spcAft>
                      </a:pPr>
                      <a:r>
                        <a:rPr lang="en-US" sz="14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FIRE&amp;GO - Fast Ion Research Enhancements and Gamma-ray Observations [at ASDEX]</a:t>
                      </a:r>
                      <a:endParaRPr lang="fr-FR" sz="1400">
                        <a:effectLst/>
                        <a:latin typeface="Calibri" panose="020F0502020204030204" pitchFamily="34" charset="0"/>
                        <a:ea typeface="Calibri" panose="020F0502020204030204" pitchFamily="34" charset="0"/>
                        <a:cs typeface="Arial" panose="020B0604020202020204" pitchFamily="34" charset="0"/>
                      </a:endParaRPr>
                    </a:p>
                  </a:txBody>
                  <a:tcPr marL="47438" marR="47438"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7EE"/>
                    </a:solidFill>
                  </a:tcPr>
                </a:tc>
                <a:extLst>
                  <a:ext uri="{0D108BD9-81ED-4DB2-BD59-A6C34878D82A}">
                    <a16:rowId xmlns:a16="http://schemas.microsoft.com/office/drawing/2014/main" val="2981570501"/>
                  </a:ext>
                </a:extLst>
              </a:tr>
              <a:tr h="140558">
                <a:tc vMerge="1">
                  <a:txBody>
                    <a:bodyPr/>
                    <a:lstStyle/>
                    <a:p>
                      <a:endParaRPr lang="fr-FR"/>
                    </a:p>
                  </a:txBody>
                  <a:tcPr/>
                </a:tc>
                <a:tc>
                  <a:txBody>
                    <a:bodyPr/>
                    <a:lstStyle/>
                    <a:p>
                      <a:pPr>
                        <a:lnSpc>
                          <a:spcPct val="105000"/>
                        </a:lnSpc>
                        <a:spcAft>
                          <a:spcPts val="0"/>
                        </a:spcAft>
                      </a:pPr>
                      <a:r>
                        <a:rPr lang="en-US" sz="1400">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Ultra-fast-swept profile reflectometer on AUG</a:t>
                      </a:r>
                      <a:endParaRPr lang="fr-FR" sz="140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txBody>
                  <a:tcPr marL="47438" marR="47438"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7EE"/>
                    </a:solidFill>
                  </a:tcPr>
                </a:tc>
                <a:extLst>
                  <a:ext uri="{0D108BD9-81ED-4DB2-BD59-A6C34878D82A}">
                    <a16:rowId xmlns:a16="http://schemas.microsoft.com/office/drawing/2014/main" val="1148665650"/>
                  </a:ext>
                </a:extLst>
              </a:tr>
              <a:tr h="221379">
                <a:tc vMerge="1">
                  <a:txBody>
                    <a:bodyPr/>
                    <a:lstStyle/>
                    <a:p>
                      <a:endParaRPr lang="fr-FR"/>
                    </a:p>
                  </a:txBody>
                  <a:tcPr/>
                </a:tc>
                <a:tc>
                  <a:txBody>
                    <a:bodyPr/>
                    <a:lstStyle/>
                    <a:p>
                      <a:pPr>
                        <a:lnSpc>
                          <a:spcPct val="105000"/>
                        </a:lnSpc>
                        <a:spcAft>
                          <a:spcPts val="0"/>
                        </a:spcAft>
                      </a:pPr>
                      <a:r>
                        <a:rPr lang="en-US" sz="1400">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Direct Digital Synthesis for the O-mode Profile Reflectometer at ASDEX Upgrade</a:t>
                      </a:r>
                      <a:endParaRPr lang="fr-FR" sz="140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txBody>
                  <a:tcPr marL="47438" marR="47438"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7EE"/>
                    </a:solidFill>
                  </a:tcPr>
                </a:tc>
                <a:extLst>
                  <a:ext uri="{0D108BD9-81ED-4DB2-BD59-A6C34878D82A}">
                    <a16:rowId xmlns:a16="http://schemas.microsoft.com/office/drawing/2014/main" val="435126238"/>
                  </a:ext>
                </a:extLst>
              </a:tr>
              <a:tr h="140558">
                <a:tc vMerge="1">
                  <a:txBody>
                    <a:bodyPr/>
                    <a:lstStyle/>
                    <a:p>
                      <a:endParaRPr lang="fr-FR"/>
                    </a:p>
                  </a:txBody>
                  <a:tcPr/>
                </a:tc>
                <a:tc>
                  <a:txBody>
                    <a:bodyPr/>
                    <a:lstStyle/>
                    <a:p>
                      <a:pPr>
                        <a:lnSpc>
                          <a:spcPct val="105000"/>
                        </a:lnSpc>
                        <a:spcAft>
                          <a:spcPts val="0"/>
                        </a:spcAft>
                      </a:pPr>
                      <a:r>
                        <a:rPr lang="en-US" sz="1400">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Real-time spectroscopy at ASDEX Upgrade</a:t>
                      </a:r>
                      <a:endParaRPr lang="fr-FR" sz="140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txBody>
                  <a:tcPr marL="47438" marR="47438"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7EE"/>
                    </a:solidFill>
                  </a:tcPr>
                </a:tc>
                <a:extLst>
                  <a:ext uri="{0D108BD9-81ED-4DB2-BD59-A6C34878D82A}">
                    <a16:rowId xmlns:a16="http://schemas.microsoft.com/office/drawing/2014/main" val="3945629207"/>
                  </a:ext>
                </a:extLst>
              </a:tr>
              <a:tr h="221379">
                <a:tc vMerge="1">
                  <a:txBody>
                    <a:bodyPr/>
                    <a:lstStyle/>
                    <a:p>
                      <a:endParaRPr lang="fr-FR"/>
                    </a:p>
                  </a:txBody>
                  <a:tcPr/>
                </a:tc>
                <a:tc>
                  <a:txBody>
                    <a:bodyPr/>
                    <a:lstStyle/>
                    <a:p>
                      <a:pPr>
                        <a:lnSpc>
                          <a:spcPct val="105000"/>
                        </a:lnSpc>
                        <a:spcAft>
                          <a:spcPts val="0"/>
                        </a:spcAft>
                      </a:pPr>
                      <a:r>
                        <a:rPr lang="en-US" sz="1400" dirty="0">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Real-time control system for ELM buffering at ASDEX Upgrade</a:t>
                      </a:r>
                      <a:endParaRPr lang="fr-FR" sz="1400"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txBody>
                  <a:tcPr marL="47438" marR="47438"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7EE"/>
                    </a:solidFill>
                  </a:tcPr>
                </a:tc>
                <a:extLst>
                  <a:ext uri="{0D108BD9-81ED-4DB2-BD59-A6C34878D82A}">
                    <a16:rowId xmlns:a16="http://schemas.microsoft.com/office/drawing/2014/main" val="3387232464"/>
                  </a:ext>
                </a:extLst>
              </a:tr>
              <a:tr h="221379">
                <a:tc rowSpan="3">
                  <a:txBody>
                    <a:bodyPr/>
                    <a:lstStyle/>
                    <a:p>
                      <a:pPr algn="ctr">
                        <a:lnSpc>
                          <a:spcPct val="105000"/>
                        </a:lnSpc>
                        <a:spcAft>
                          <a:spcPts val="0"/>
                        </a:spcAft>
                      </a:pPr>
                      <a:r>
                        <a:rPr lang="en-US" sz="14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COMPASS-U</a:t>
                      </a:r>
                      <a:endParaRPr lang="fr-FR" sz="1400">
                        <a:effectLst/>
                        <a:latin typeface="Calibri" panose="020F0502020204030204" pitchFamily="34" charset="0"/>
                        <a:ea typeface="Calibri" panose="020F0502020204030204" pitchFamily="34" charset="0"/>
                        <a:cs typeface="Arial" panose="020B0604020202020204" pitchFamily="34" charset="0"/>
                      </a:endParaRPr>
                    </a:p>
                  </a:txBody>
                  <a:tcPr marL="47438" marR="474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nSpc>
                          <a:spcPct val="105000"/>
                        </a:lnSpc>
                        <a:spcAft>
                          <a:spcPts val="0"/>
                        </a:spcAft>
                      </a:pPr>
                      <a:r>
                        <a:rPr lang="en-US" sz="1400">
                          <a:solidFill>
                            <a:schemeClr val="accent6">
                              <a:lumMod val="75000"/>
                            </a:schemeClr>
                          </a:solidFill>
                          <a:effectLst/>
                          <a:latin typeface="Calibri" panose="020F0502020204030204" pitchFamily="34" charset="0"/>
                          <a:ea typeface="Times New Roman" panose="02020603050405020304" pitchFamily="18" charset="0"/>
                          <a:cs typeface="Calibri" panose="020F0502020204030204" pitchFamily="34" charset="0"/>
                        </a:rPr>
                        <a:t>Tungsten impurity monitoring and control at the COMPASS-U tokamak</a:t>
                      </a:r>
                      <a:endParaRPr lang="fr-FR" sz="1400">
                        <a:solidFill>
                          <a:schemeClr val="accent6">
                            <a:lumMod val="75000"/>
                          </a:schemeClr>
                        </a:solidFill>
                        <a:effectLst/>
                        <a:latin typeface="Calibri" panose="020F0502020204030204" pitchFamily="34" charset="0"/>
                        <a:ea typeface="Calibri" panose="020F0502020204030204" pitchFamily="34" charset="0"/>
                        <a:cs typeface="Arial" panose="020B0604020202020204" pitchFamily="34" charset="0"/>
                      </a:endParaRPr>
                    </a:p>
                  </a:txBody>
                  <a:tcPr marL="47438" marR="47438"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712989896"/>
                  </a:ext>
                </a:extLst>
              </a:tr>
              <a:tr h="221379">
                <a:tc vMerge="1">
                  <a:txBody>
                    <a:bodyPr/>
                    <a:lstStyle/>
                    <a:p>
                      <a:endParaRPr lang="fr-FR"/>
                    </a:p>
                  </a:txBody>
                  <a:tcPr/>
                </a:tc>
                <a:tc>
                  <a:txBody>
                    <a:bodyPr/>
                    <a:lstStyle/>
                    <a:p>
                      <a:pPr>
                        <a:lnSpc>
                          <a:spcPct val="105000"/>
                        </a:lnSpc>
                        <a:spcAft>
                          <a:spcPts val="0"/>
                        </a:spcAft>
                      </a:pPr>
                      <a:r>
                        <a:rPr lang="en-US" sz="1400">
                          <a:solidFill>
                            <a:schemeClr val="accent6">
                              <a:lumMod val="75000"/>
                            </a:schemeClr>
                          </a:solidFill>
                          <a:effectLst/>
                          <a:latin typeface="Calibri" panose="020F0502020204030204" pitchFamily="34" charset="0"/>
                          <a:ea typeface="Times New Roman" panose="02020603050405020304" pitchFamily="18" charset="0"/>
                          <a:cs typeface="Calibri" panose="020F0502020204030204" pitchFamily="34" charset="0"/>
                        </a:rPr>
                        <a:t>Characterization of advanced confinement modes at COMPASS-U</a:t>
                      </a:r>
                      <a:endParaRPr lang="fr-FR" sz="1400">
                        <a:solidFill>
                          <a:schemeClr val="accent6">
                            <a:lumMod val="75000"/>
                          </a:schemeClr>
                        </a:solidFill>
                        <a:effectLst/>
                        <a:latin typeface="Calibri" panose="020F0502020204030204" pitchFamily="34" charset="0"/>
                        <a:ea typeface="Calibri" panose="020F0502020204030204" pitchFamily="34" charset="0"/>
                        <a:cs typeface="Arial" panose="020B0604020202020204" pitchFamily="34" charset="0"/>
                      </a:endParaRPr>
                    </a:p>
                  </a:txBody>
                  <a:tcPr marL="47438" marR="47438"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747806661"/>
                  </a:ext>
                </a:extLst>
              </a:tr>
              <a:tr h="221379">
                <a:tc vMerge="1">
                  <a:txBody>
                    <a:bodyPr/>
                    <a:lstStyle/>
                    <a:p>
                      <a:endParaRPr lang="fr-FR"/>
                    </a:p>
                  </a:txBody>
                  <a:tcPr/>
                </a:tc>
                <a:tc>
                  <a:txBody>
                    <a:bodyPr/>
                    <a:lstStyle/>
                    <a:p>
                      <a:pPr>
                        <a:lnSpc>
                          <a:spcPct val="105000"/>
                        </a:lnSpc>
                        <a:spcAft>
                          <a:spcPts val="0"/>
                        </a:spcAft>
                      </a:pPr>
                      <a:r>
                        <a:rPr lang="en-US" sz="1400" dirty="0">
                          <a:solidFill>
                            <a:schemeClr val="accent6">
                              <a:lumMod val="75000"/>
                            </a:schemeClr>
                          </a:solidFill>
                          <a:effectLst/>
                          <a:latin typeface="Calibri" panose="020F0502020204030204" pitchFamily="34" charset="0"/>
                          <a:ea typeface="Times New Roman" panose="02020603050405020304" pitchFamily="18" charset="0"/>
                          <a:cs typeface="Calibri" panose="020F0502020204030204" pitchFamily="34" charset="0"/>
                        </a:rPr>
                        <a:t>PFCs and diagnostics for power exhaust studies at COMPASS-U</a:t>
                      </a:r>
                      <a:endParaRPr lang="fr-FR" sz="1400" dirty="0">
                        <a:solidFill>
                          <a:schemeClr val="accent6">
                            <a:lumMod val="75000"/>
                          </a:schemeClr>
                        </a:solidFill>
                        <a:effectLst/>
                        <a:latin typeface="Calibri" panose="020F0502020204030204" pitchFamily="34" charset="0"/>
                        <a:ea typeface="Calibri" panose="020F0502020204030204" pitchFamily="34" charset="0"/>
                        <a:cs typeface="Arial" panose="020B0604020202020204" pitchFamily="34" charset="0"/>
                      </a:endParaRPr>
                    </a:p>
                  </a:txBody>
                  <a:tcPr marL="47438" marR="47438"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525797329"/>
                  </a:ext>
                </a:extLst>
              </a:tr>
              <a:tr h="113209">
                <a:tc rowSpan="2">
                  <a:txBody>
                    <a:bodyPr/>
                    <a:lstStyle/>
                    <a:p>
                      <a:pPr algn="ctr">
                        <a:lnSpc>
                          <a:spcPct val="105000"/>
                        </a:lnSpc>
                        <a:spcAft>
                          <a:spcPts val="0"/>
                        </a:spcAft>
                      </a:pPr>
                      <a:r>
                        <a:rPr lang="en-US" sz="14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MAST-U</a:t>
                      </a:r>
                      <a:endParaRPr lang="fr-FR" sz="1400">
                        <a:effectLst/>
                        <a:latin typeface="Calibri" panose="020F0502020204030204" pitchFamily="34" charset="0"/>
                        <a:ea typeface="Calibri" panose="020F0502020204030204" pitchFamily="34" charset="0"/>
                        <a:cs typeface="Arial" panose="020B0604020202020204" pitchFamily="34" charset="0"/>
                      </a:endParaRPr>
                    </a:p>
                  </a:txBody>
                  <a:tcPr marL="47438" marR="474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699"/>
                    </a:solidFill>
                  </a:tcPr>
                </a:tc>
                <a:tc>
                  <a:txBody>
                    <a:bodyPr/>
                    <a:lstStyle/>
                    <a:p>
                      <a:pPr>
                        <a:lnSpc>
                          <a:spcPct val="105000"/>
                        </a:lnSpc>
                        <a:spcAft>
                          <a:spcPts val="0"/>
                        </a:spcAft>
                      </a:pPr>
                      <a:r>
                        <a:rPr lang="en-US" sz="1400">
                          <a:effectLst/>
                          <a:latin typeface="Calibri" panose="020F0502020204030204" pitchFamily="34" charset="0"/>
                          <a:ea typeface="Times New Roman" panose="02020603050405020304" pitchFamily="18" charset="0"/>
                          <a:cs typeface="Calibri" panose="020F0502020204030204" pitchFamily="34" charset="0"/>
                        </a:rPr>
                        <a:t>Neutron Detectors suite for 14 MeV neutron triton burnup and 2.5 MeV neutron spectroscopy measurements at MAST Upgrade</a:t>
                      </a:r>
                      <a:endParaRPr lang="fr-FR" sz="1400">
                        <a:effectLst/>
                        <a:latin typeface="Calibri" panose="020F0502020204030204" pitchFamily="34" charset="0"/>
                        <a:ea typeface="Calibri" panose="020F0502020204030204" pitchFamily="34" charset="0"/>
                        <a:cs typeface="Arial" panose="020B0604020202020204" pitchFamily="34" charset="0"/>
                      </a:endParaRPr>
                    </a:p>
                  </a:txBody>
                  <a:tcPr marL="47438" marR="47438"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699"/>
                    </a:solidFill>
                  </a:tcPr>
                </a:tc>
                <a:extLst>
                  <a:ext uri="{0D108BD9-81ED-4DB2-BD59-A6C34878D82A}">
                    <a16:rowId xmlns:a16="http://schemas.microsoft.com/office/drawing/2014/main" val="1826313238"/>
                  </a:ext>
                </a:extLst>
              </a:tr>
              <a:tr h="221379">
                <a:tc vMerge="1">
                  <a:txBody>
                    <a:bodyPr/>
                    <a:lstStyle/>
                    <a:p>
                      <a:endParaRPr lang="fr-FR"/>
                    </a:p>
                  </a:txBody>
                  <a:tcPr/>
                </a:tc>
                <a:tc>
                  <a:txBody>
                    <a:bodyPr/>
                    <a:lstStyle/>
                    <a:p>
                      <a:pPr>
                        <a:lnSpc>
                          <a:spcPct val="105000"/>
                        </a:lnSpc>
                        <a:spcAft>
                          <a:spcPts val="0"/>
                        </a:spcAft>
                      </a:pPr>
                      <a:r>
                        <a:rPr lang="en-US" sz="1400" dirty="0">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ONCOMING-Optimized </a:t>
                      </a:r>
                      <a:r>
                        <a:rPr lang="en-US" sz="1400" dirty="0" err="1">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taNgentially</a:t>
                      </a:r>
                      <a:r>
                        <a:rPr lang="en-US" sz="1400" dirty="0">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400" dirty="0" err="1">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spaCe</a:t>
                      </a:r>
                      <a:r>
                        <a:rPr lang="en-US" sz="1400" dirty="0">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400" dirty="0" err="1">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resOlved</a:t>
                      </a:r>
                      <a:r>
                        <a:rPr lang="en-US" sz="1400" dirty="0">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400" dirty="0" err="1">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geM</a:t>
                      </a:r>
                      <a:r>
                        <a:rPr lang="en-US" sz="1400" dirty="0">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400" dirty="0" err="1">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ImagiNG</a:t>
                      </a:r>
                      <a:r>
                        <a:rPr lang="en-US" sz="1400" dirty="0">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 [at MAST-U]</a:t>
                      </a:r>
                      <a:endParaRPr lang="fr-FR" sz="1400"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txBody>
                  <a:tcPr marL="47438" marR="47438"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699"/>
                    </a:solidFill>
                  </a:tcPr>
                </a:tc>
                <a:extLst>
                  <a:ext uri="{0D108BD9-81ED-4DB2-BD59-A6C34878D82A}">
                    <a16:rowId xmlns:a16="http://schemas.microsoft.com/office/drawing/2014/main" val="3933388112"/>
                  </a:ext>
                </a:extLst>
              </a:tr>
              <a:tr h="221379">
                <a:tc rowSpan="7">
                  <a:txBody>
                    <a:bodyPr/>
                    <a:lstStyle/>
                    <a:p>
                      <a:pPr algn="ctr">
                        <a:lnSpc>
                          <a:spcPct val="105000"/>
                        </a:lnSpc>
                        <a:spcAft>
                          <a:spcPts val="0"/>
                        </a:spcAft>
                      </a:pPr>
                      <a:r>
                        <a:rPr lang="en-US" sz="14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TCV</a:t>
                      </a:r>
                      <a:endParaRPr lang="fr-FR" sz="1400">
                        <a:effectLst/>
                        <a:latin typeface="Calibri" panose="020F0502020204030204" pitchFamily="34" charset="0"/>
                        <a:ea typeface="Calibri" panose="020F0502020204030204" pitchFamily="34" charset="0"/>
                        <a:cs typeface="Arial" panose="020B0604020202020204" pitchFamily="34" charset="0"/>
                      </a:endParaRPr>
                    </a:p>
                  </a:txBody>
                  <a:tcPr marL="47438" marR="474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E0B4"/>
                    </a:solidFill>
                  </a:tcPr>
                </a:tc>
                <a:tc>
                  <a:txBody>
                    <a:bodyPr/>
                    <a:lstStyle/>
                    <a:p>
                      <a:pPr>
                        <a:lnSpc>
                          <a:spcPct val="105000"/>
                        </a:lnSpc>
                        <a:spcAft>
                          <a:spcPts val="0"/>
                        </a:spcAft>
                      </a:pPr>
                      <a:r>
                        <a:rPr lang="en-US" sz="1400">
                          <a:effectLst/>
                          <a:latin typeface="Calibri" panose="020F0502020204030204" pitchFamily="34" charset="0"/>
                          <a:ea typeface="Times New Roman" panose="02020603050405020304" pitchFamily="18" charset="0"/>
                          <a:cs typeface="Calibri" panose="020F0502020204030204" pitchFamily="34" charset="0"/>
                        </a:rPr>
                        <a:t>New 100-Hz Laser for the TCV Thomson Scattering System</a:t>
                      </a:r>
                      <a:endParaRPr lang="fr-FR" sz="1400">
                        <a:effectLst/>
                        <a:latin typeface="Calibri" panose="020F0502020204030204" pitchFamily="34" charset="0"/>
                        <a:ea typeface="Calibri" panose="020F0502020204030204" pitchFamily="34" charset="0"/>
                        <a:cs typeface="Arial" panose="020B0604020202020204" pitchFamily="34" charset="0"/>
                      </a:endParaRPr>
                    </a:p>
                  </a:txBody>
                  <a:tcPr marL="47438" marR="47438"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E0B4"/>
                    </a:solidFill>
                  </a:tcPr>
                </a:tc>
                <a:extLst>
                  <a:ext uri="{0D108BD9-81ED-4DB2-BD59-A6C34878D82A}">
                    <a16:rowId xmlns:a16="http://schemas.microsoft.com/office/drawing/2014/main" val="3175548073"/>
                  </a:ext>
                </a:extLst>
              </a:tr>
              <a:tr h="140558">
                <a:tc vMerge="1">
                  <a:txBody>
                    <a:bodyPr/>
                    <a:lstStyle/>
                    <a:p>
                      <a:endParaRPr lang="fr-FR"/>
                    </a:p>
                  </a:txBody>
                  <a:tcPr/>
                </a:tc>
                <a:tc>
                  <a:txBody>
                    <a:bodyPr/>
                    <a:lstStyle/>
                    <a:p>
                      <a:pPr>
                        <a:lnSpc>
                          <a:spcPct val="105000"/>
                        </a:lnSpc>
                        <a:spcAft>
                          <a:spcPts val="0"/>
                        </a:spcAft>
                      </a:pPr>
                      <a:r>
                        <a:rPr lang="en-US" sz="1400">
                          <a:effectLst/>
                          <a:latin typeface="Calibri" panose="020F0502020204030204" pitchFamily="34" charset="0"/>
                          <a:ea typeface="Times New Roman" panose="02020603050405020304" pitchFamily="18" charset="0"/>
                          <a:cs typeface="Calibri" panose="020F0502020204030204" pitchFamily="34" charset="0"/>
                        </a:rPr>
                        <a:t>Runaway Electron Mitigation Coil for TCV</a:t>
                      </a:r>
                      <a:endParaRPr lang="fr-FR" sz="1400">
                        <a:effectLst/>
                        <a:latin typeface="Calibri" panose="020F0502020204030204" pitchFamily="34" charset="0"/>
                        <a:ea typeface="Calibri" panose="020F0502020204030204" pitchFamily="34" charset="0"/>
                        <a:cs typeface="Arial" panose="020B0604020202020204" pitchFamily="34" charset="0"/>
                      </a:endParaRPr>
                    </a:p>
                  </a:txBody>
                  <a:tcPr marL="47438" marR="47438"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E0B4"/>
                    </a:solidFill>
                  </a:tcPr>
                </a:tc>
                <a:extLst>
                  <a:ext uri="{0D108BD9-81ED-4DB2-BD59-A6C34878D82A}">
                    <a16:rowId xmlns:a16="http://schemas.microsoft.com/office/drawing/2014/main" val="559283947"/>
                  </a:ext>
                </a:extLst>
              </a:tr>
              <a:tr h="140558">
                <a:tc vMerge="1">
                  <a:txBody>
                    <a:bodyPr/>
                    <a:lstStyle/>
                    <a:p>
                      <a:endParaRPr lang="fr-FR"/>
                    </a:p>
                  </a:txBody>
                  <a:tcPr/>
                </a:tc>
                <a:tc>
                  <a:txBody>
                    <a:bodyPr/>
                    <a:lstStyle/>
                    <a:p>
                      <a:pPr>
                        <a:lnSpc>
                          <a:spcPct val="105000"/>
                        </a:lnSpc>
                        <a:spcAft>
                          <a:spcPts val="0"/>
                        </a:spcAft>
                      </a:pPr>
                      <a:r>
                        <a:rPr lang="en-US" sz="1400" dirty="0">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Upgrade of the TCV LHPI antenna</a:t>
                      </a:r>
                      <a:endParaRPr lang="fr-FR" sz="1400"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txBody>
                  <a:tcPr marL="47438" marR="47438"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E0B4"/>
                    </a:solidFill>
                  </a:tcPr>
                </a:tc>
                <a:extLst>
                  <a:ext uri="{0D108BD9-81ED-4DB2-BD59-A6C34878D82A}">
                    <a16:rowId xmlns:a16="http://schemas.microsoft.com/office/drawing/2014/main" val="3743772029"/>
                  </a:ext>
                </a:extLst>
              </a:tr>
              <a:tr h="221379">
                <a:tc vMerge="1">
                  <a:txBody>
                    <a:bodyPr/>
                    <a:lstStyle/>
                    <a:p>
                      <a:endParaRPr lang="fr-FR"/>
                    </a:p>
                  </a:txBody>
                  <a:tcPr/>
                </a:tc>
                <a:tc>
                  <a:txBody>
                    <a:bodyPr/>
                    <a:lstStyle/>
                    <a:p>
                      <a:pPr>
                        <a:lnSpc>
                          <a:spcPct val="105000"/>
                        </a:lnSpc>
                        <a:spcAft>
                          <a:spcPts val="0"/>
                        </a:spcAft>
                      </a:pPr>
                      <a:r>
                        <a:rPr lang="en-US" sz="1400">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Implementation of the 4th dual-frequency gyrotron for TCV</a:t>
                      </a:r>
                      <a:endParaRPr lang="fr-FR" sz="140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txBody>
                  <a:tcPr marL="47438" marR="47438"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E0B4"/>
                    </a:solidFill>
                  </a:tcPr>
                </a:tc>
                <a:extLst>
                  <a:ext uri="{0D108BD9-81ED-4DB2-BD59-A6C34878D82A}">
                    <a16:rowId xmlns:a16="http://schemas.microsoft.com/office/drawing/2014/main" val="2088714445"/>
                  </a:ext>
                </a:extLst>
              </a:tr>
              <a:tr h="140558">
                <a:tc vMerge="1">
                  <a:txBody>
                    <a:bodyPr/>
                    <a:lstStyle/>
                    <a:p>
                      <a:endParaRPr lang="fr-FR"/>
                    </a:p>
                  </a:txBody>
                  <a:tcPr/>
                </a:tc>
                <a:tc>
                  <a:txBody>
                    <a:bodyPr/>
                    <a:lstStyle/>
                    <a:p>
                      <a:pPr>
                        <a:lnSpc>
                          <a:spcPct val="105000"/>
                        </a:lnSpc>
                        <a:spcAft>
                          <a:spcPts val="0"/>
                        </a:spcAft>
                      </a:pPr>
                      <a:r>
                        <a:rPr lang="en-US" sz="1400">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Collective Thomson Scattering (CTS) diagnostic for TCV</a:t>
                      </a:r>
                      <a:endParaRPr lang="fr-FR" sz="140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txBody>
                  <a:tcPr marL="47438" marR="47438"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E0B4"/>
                    </a:solidFill>
                  </a:tcPr>
                </a:tc>
                <a:extLst>
                  <a:ext uri="{0D108BD9-81ED-4DB2-BD59-A6C34878D82A}">
                    <a16:rowId xmlns:a16="http://schemas.microsoft.com/office/drawing/2014/main" val="3109375174"/>
                  </a:ext>
                </a:extLst>
              </a:tr>
              <a:tr h="221379">
                <a:tc vMerge="1">
                  <a:txBody>
                    <a:bodyPr/>
                    <a:lstStyle/>
                    <a:p>
                      <a:endParaRPr lang="fr-FR"/>
                    </a:p>
                  </a:txBody>
                  <a:tcPr/>
                </a:tc>
                <a:tc>
                  <a:txBody>
                    <a:bodyPr/>
                    <a:lstStyle/>
                    <a:p>
                      <a:pPr>
                        <a:lnSpc>
                          <a:spcPct val="105000"/>
                        </a:lnSpc>
                        <a:spcAft>
                          <a:spcPts val="0"/>
                        </a:spcAft>
                      </a:pPr>
                      <a:r>
                        <a:rPr lang="en-US" sz="1400">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Runaway electron mitigation and velocity analysis by magnetic-ripple manipulation [at TCV]</a:t>
                      </a:r>
                      <a:endParaRPr lang="fr-FR" sz="140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txBody>
                  <a:tcPr marL="47438" marR="47438"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E0B4"/>
                    </a:solidFill>
                  </a:tcPr>
                </a:tc>
                <a:extLst>
                  <a:ext uri="{0D108BD9-81ED-4DB2-BD59-A6C34878D82A}">
                    <a16:rowId xmlns:a16="http://schemas.microsoft.com/office/drawing/2014/main" val="924220946"/>
                  </a:ext>
                </a:extLst>
              </a:tr>
              <a:tr h="140558">
                <a:tc vMerge="1">
                  <a:txBody>
                    <a:bodyPr/>
                    <a:lstStyle/>
                    <a:p>
                      <a:endParaRPr lang="fr-FR"/>
                    </a:p>
                  </a:txBody>
                  <a:tcPr/>
                </a:tc>
                <a:tc>
                  <a:txBody>
                    <a:bodyPr/>
                    <a:lstStyle/>
                    <a:p>
                      <a:pPr>
                        <a:lnSpc>
                          <a:spcPct val="105000"/>
                        </a:lnSpc>
                        <a:spcAft>
                          <a:spcPts val="0"/>
                        </a:spcAft>
                      </a:pPr>
                      <a:r>
                        <a:rPr lang="en-US" sz="1400" dirty="0">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Upgrade of the TCV ECRH high voltage power supply</a:t>
                      </a:r>
                      <a:endParaRPr lang="fr-FR" sz="1400"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txBody>
                  <a:tcPr marL="47438" marR="47438"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E0B4"/>
                    </a:solidFill>
                  </a:tcPr>
                </a:tc>
                <a:extLst>
                  <a:ext uri="{0D108BD9-81ED-4DB2-BD59-A6C34878D82A}">
                    <a16:rowId xmlns:a16="http://schemas.microsoft.com/office/drawing/2014/main" val="3539003974"/>
                  </a:ext>
                </a:extLst>
              </a:tr>
              <a:tr h="221379">
                <a:tc rowSpan="6">
                  <a:txBody>
                    <a:bodyPr/>
                    <a:lstStyle/>
                    <a:p>
                      <a:pPr algn="ctr">
                        <a:lnSpc>
                          <a:spcPct val="105000"/>
                        </a:lnSpc>
                        <a:spcAft>
                          <a:spcPts val="0"/>
                        </a:spcAft>
                      </a:pPr>
                      <a:r>
                        <a:rPr lang="en-US" sz="14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WEST</a:t>
                      </a:r>
                      <a:endParaRPr lang="fr-FR" sz="1400">
                        <a:effectLst/>
                        <a:latin typeface="Calibri" panose="020F0502020204030204" pitchFamily="34" charset="0"/>
                        <a:ea typeface="Calibri" panose="020F0502020204030204" pitchFamily="34" charset="0"/>
                        <a:cs typeface="Arial" panose="020B0604020202020204" pitchFamily="34" charset="0"/>
                      </a:endParaRPr>
                    </a:p>
                  </a:txBody>
                  <a:tcPr marL="47438" marR="474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CFF"/>
                    </a:solidFill>
                  </a:tcPr>
                </a:tc>
                <a:tc>
                  <a:txBody>
                    <a:bodyPr/>
                    <a:lstStyle/>
                    <a:p>
                      <a:pPr>
                        <a:lnSpc>
                          <a:spcPct val="105000"/>
                        </a:lnSpc>
                        <a:spcAft>
                          <a:spcPts val="0"/>
                        </a:spcAft>
                      </a:pPr>
                      <a:r>
                        <a:rPr lang="en-US" sz="14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 retarding field analyzer for ion temperature measurements in the SOL of WEST</a:t>
                      </a:r>
                      <a:endParaRPr lang="fr-FR" sz="1400">
                        <a:effectLst/>
                        <a:latin typeface="Calibri" panose="020F0502020204030204" pitchFamily="34" charset="0"/>
                        <a:ea typeface="Calibri" panose="020F0502020204030204" pitchFamily="34" charset="0"/>
                        <a:cs typeface="Arial" panose="020B0604020202020204" pitchFamily="34" charset="0"/>
                      </a:endParaRPr>
                    </a:p>
                  </a:txBody>
                  <a:tcPr marL="47438" marR="47438"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CFF"/>
                    </a:solidFill>
                  </a:tcPr>
                </a:tc>
                <a:extLst>
                  <a:ext uri="{0D108BD9-81ED-4DB2-BD59-A6C34878D82A}">
                    <a16:rowId xmlns:a16="http://schemas.microsoft.com/office/drawing/2014/main" val="2930737561"/>
                  </a:ext>
                </a:extLst>
              </a:tr>
              <a:tr h="140558">
                <a:tc vMerge="1">
                  <a:txBody>
                    <a:bodyPr/>
                    <a:lstStyle/>
                    <a:p>
                      <a:endParaRPr lang="fr-FR"/>
                    </a:p>
                  </a:txBody>
                  <a:tcPr/>
                </a:tc>
                <a:tc>
                  <a:txBody>
                    <a:bodyPr/>
                    <a:lstStyle/>
                    <a:p>
                      <a:pPr>
                        <a:lnSpc>
                          <a:spcPct val="105000"/>
                        </a:lnSpc>
                        <a:spcAft>
                          <a:spcPts val="0"/>
                        </a:spcAft>
                      </a:pPr>
                      <a:r>
                        <a:rPr lang="en-US" sz="14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Boronization Probes for WEST</a:t>
                      </a:r>
                      <a:endParaRPr lang="fr-FR" sz="1400">
                        <a:effectLst/>
                        <a:latin typeface="Calibri" panose="020F0502020204030204" pitchFamily="34" charset="0"/>
                        <a:ea typeface="Calibri" panose="020F0502020204030204" pitchFamily="34" charset="0"/>
                        <a:cs typeface="Arial" panose="020B0604020202020204" pitchFamily="34" charset="0"/>
                      </a:endParaRPr>
                    </a:p>
                  </a:txBody>
                  <a:tcPr marL="47438" marR="47438"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CFF"/>
                    </a:solidFill>
                  </a:tcPr>
                </a:tc>
                <a:extLst>
                  <a:ext uri="{0D108BD9-81ED-4DB2-BD59-A6C34878D82A}">
                    <a16:rowId xmlns:a16="http://schemas.microsoft.com/office/drawing/2014/main" val="3846153520"/>
                  </a:ext>
                </a:extLst>
              </a:tr>
              <a:tr h="221379">
                <a:tc vMerge="1">
                  <a:txBody>
                    <a:bodyPr/>
                    <a:lstStyle/>
                    <a:p>
                      <a:endParaRPr lang="fr-FR"/>
                    </a:p>
                  </a:txBody>
                  <a:tcPr/>
                </a:tc>
                <a:tc>
                  <a:txBody>
                    <a:bodyPr/>
                    <a:lstStyle/>
                    <a:p>
                      <a:pPr>
                        <a:lnSpc>
                          <a:spcPct val="105000"/>
                        </a:lnSpc>
                        <a:spcAft>
                          <a:spcPts val="0"/>
                        </a:spcAft>
                      </a:pPr>
                      <a:r>
                        <a:rPr lang="en-US" sz="14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LIBS4FUSION: in-vessel fuel Inventory and deposited layers composition in a full tungsten device</a:t>
                      </a:r>
                      <a:endParaRPr lang="fr-FR" sz="1400">
                        <a:effectLst/>
                        <a:latin typeface="Calibri" panose="020F0502020204030204" pitchFamily="34" charset="0"/>
                        <a:ea typeface="Calibri" panose="020F0502020204030204" pitchFamily="34" charset="0"/>
                        <a:cs typeface="Arial" panose="020B0604020202020204" pitchFamily="34" charset="0"/>
                      </a:endParaRPr>
                    </a:p>
                  </a:txBody>
                  <a:tcPr marL="47438" marR="47438"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CFF"/>
                    </a:solidFill>
                  </a:tcPr>
                </a:tc>
                <a:extLst>
                  <a:ext uri="{0D108BD9-81ED-4DB2-BD59-A6C34878D82A}">
                    <a16:rowId xmlns:a16="http://schemas.microsoft.com/office/drawing/2014/main" val="2356581554"/>
                  </a:ext>
                </a:extLst>
              </a:tr>
              <a:tr h="140558">
                <a:tc vMerge="1">
                  <a:txBody>
                    <a:bodyPr/>
                    <a:lstStyle/>
                    <a:p>
                      <a:endParaRPr lang="fr-FR"/>
                    </a:p>
                  </a:txBody>
                  <a:tcPr/>
                </a:tc>
                <a:tc>
                  <a:txBody>
                    <a:bodyPr/>
                    <a:lstStyle/>
                    <a:p>
                      <a:pPr>
                        <a:lnSpc>
                          <a:spcPct val="105000"/>
                        </a:lnSpc>
                        <a:spcAft>
                          <a:spcPts val="0"/>
                        </a:spcAft>
                      </a:pPr>
                      <a:r>
                        <a:rPr lang="en-US" sz="14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Fast Ion Loss Detector in WEST</a:t>
                      </a:r>
                      <a:endParaRPr lang="fr-FR" sz="1400">
                        <a:effectLst/>
                        <a:latin typeface="Calibri" panose="020F0502020204030204" pitchFamily="34" charset="0"/>
                        <a:ea typeface="Calibri" panose="020F0502020204030204" pitchFamily="34" charset="0"/>
                        <a:cs typeface="Arial" panose="020B0604020202020204" pitchFamily="34" charset="0"/>
                      </a:endParaRPr>
                    </a:p>
                  </a:txBody>
                  <a:tcPr marL="47438" marR="47438"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CFF"/>
                    </a:solidFill>
                  </a:tcPr>
                </a:tc>
                <a:extLst>
                  <a:ext uri="{0D108BD9-81ED-4DB2-BD59-A6C34878D82A}">
                    <a16:rowId xmlns:a16="http://schemas.microsoft.com/office/drawing/2014/main" val="604891987"/>
                  </a:ext>
                </a:extLst>
              </a:tr>
              <a:tr h="140558">
                <a:tc vMerge="1">
                  <a:txBody>
                    <a:bodyPr/>
                    <a:lstStyle/>
                    <a:p>
                      <a:endParaRPr lang="fr-FR"/>
                    </a:p>
                  </a:txBody>
                  <a:tcPr/>
                </a:tc>
                <a:tc>
                  <a:txBody>
                    <a:bodyPr/>
                    <a:lstStyle/>
                    <a:p>
                      <a:pPr>
                        <a:lnSpc>
                          <a:spcPct val="105000"/>
                        </a:lnSpc>
                        <a:spcAft>
                          <a:spcPts val="0"/>
                        </a:spcAft>
                      </a:pPr>
                      <a:r>
                        <a:rPr lang="en-US" sz="1400">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IRBO IR Bolometry for WEST</a:t>
                      </a:r>
                      <a:endParaRPr lang="fr-FR" sz="140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txBody>
                  <a:tcPr marL="47438" marR="47438"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CFF"/>
                    </a:solidFill>
                  </a:tcPr>
                </a:tc>
                <a:extLst>
                  <a:ext uri="{0D108BD9-81ED-4DB2-BD59-A6C34878D82A}">
                    <a16:rowId xmlns:a16="http://schemas.microsoft.com/office/drawing/2014/main" val="1186137628"/>
                  </a:ext>
                </a:extLst>
              </a:tr>
              <a:tr h="140558">
                <a:tc vMerge="1">
                  <a:txBody>
                    <a:bodyPr/>
                    <a:lstStyle/>
                    <a:p>
                      <a:endParaRPr lang="fr-FR"/>
                    </a:p>
                  </a:txBody>
                  <a:tcPr/>
                </a:tc>
                <a:tc>
                  <a:txBody>
                    <a:bodyPr/>
                    <a:lstStyle/>
                    <a:p>
                      <a:pPr>
                        <a:lnSpc>
                          <a:spcPct val="105000"/>
                        </a:lnSpc>
                        <a:spcAft>
                          <a:spcPts val="0"/>
                        </a:spcAft>
                      </a:pPr>
                      <a:r>
                        <a:rPr lang="en-US" sz="1400" dirty="0">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High </a:t>
                      </a:r>
                      <a:r>
                        <a:rPr lang="en-US" sz="1400" dirty="0" err="1">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DEfinition</a:t>
                      </a:r>
                      <a:r>
                        <a:rPr lang="en-US" sz="1400" dirty="0">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 Visible Endoscope for WEST</a:t>
                      </a:r>
                      <a:endParaRPr lang="fr-FR" sz="1400"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txBody>
                  <a:tcPr marL="47438" marR="47438"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CFF"/>
                    </a:solidFill>
                  </a:tcPr>
                </a:tc>
                <a:extLst>
                  <a:ext uri="{0D108BD9-81ED-4DB2-BD59-A6C34878D82A}">
                    <a16:rowId xmlns:a16="http://schemas.microsoft.com/office/drawing/2014/main" val="1722054388"/>
                  </a:ext>
                </a:extLst>
              </a:tr>
            </a:tbl>
          </a:graphicData>
        </a:graphic>
      </p:graphicFrame>
    </p:spTree>
    <p:extLst>
      <p:ext uri="{BB962C8B-B14F-4D97-AF65-F5344CB8AC3E}">
        <p14:creationId xmlns:p14="http://schemas.microsoft.com/office/powerpoint/2010/main" val="69806123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DDE061FB-3AD2-104A-8F5B-F50DF917B2FE}"/>
              </a:ext>
            </a:extLst>
          </p:cNvPr>
          <p:cNvSpPr>
            <a:spLocks noGrp="1"/>
          </p:cNvSpPr>
          <p:nvPr>
            <p:ph type="sldNum" sz="quarter" idx="12"/>
          </p:nvPr>
        </p:nvSpPr>
        <p:spPr/>
        <p:txBody>
          <a:bodyPr/>
          <a:lstStyle/>
          <a:p>
            <a:pPr>
              <a:defRPr/>
            </a:pPr>
            <a:fld id="{6A6D9FA1-99C7-4910-8E32-B85D378B0060}" type="slidenum">
              <a:rPr lang="en-GB" smtClean="0">
                <a:solidFill>
                  <a:prstClr val="white"/>
                </a:solidFill>
              </a:rPr>
              <a:t>2</a:t>
            </a:fld>
            <a:endParaRPr lang="en-GB">
              <a:solidFill>
                <a:prstClr val="white"/>
              </a:solidFill>
            </a:endParaRPr>
          </a:p>
        </p:txBody>
      </p:sp>
      <p:sp>
        <p:nvSpPr>
          <p:cNvPr id="5" name="Titre 4"/>
          <p:cNvSpPr>
            <a:spLocks noGrp="1"/>
          </p:cNvSpPr>
          <p:nvPr>
            <p:ph type="title"/>
          </p:nvPr>
        </p:nvSpPr>
        <p:spPr>
          <a:xfrm>
            <a:off x="983432" y="109387"/>
            <a:ext cx="10247986" cy="841958"/>
          </a:xfrm>
        </p:spPr>
        <p:txBody>
          <a:bodyPr/>
          <a:lstStyle/>
          <a:p>
            <a:r>
              <a:rPr lang="fr-FR" dirty="0" smtClean="0"/>
              <a:t>WP TE </a:t>
            </a:r>
            <a:r>
              <a:rPr lang="fr-FR" dirty="0" err="1" smtClean="0"/>
              <a:t>strategy</a:t>
            </a:r>
            <a:r>
              <a:rPr lang="fr-FR" dirty="0" smtClean="0"/>
              <a:t> for </a:t>
            </a:r>
            <a:r>
              <a:rPr lang="fr-FR" dirty="0" err="1" smtClean="0"/>
              <a:t>facing</a:t>
            </a:r>
            <a:r>
              <a:rPr lang="fr-FR" dirty="0" smtClean="0"/>
              <a:t>  budget </a:t>
            </a:r>
            <a:r>
              <a:rPr lang="fr-FR" dirty="0" err="1" smtClean="0"/>
              <a:t>shortage</a:t>
            </a:r>
            <a:r>
              <a:rPr lang="fr-FR" dirty="0" smtClean="0"/>
              <a:t> for 2026-2027</a:t>
            </a:r>
            <a:endParaRPr lang="fr-FR" dirty="0"/>
          </a:p>
        </p:txBody>
      </p:sp>
      <p:sp>
        <p:nvSpPr>
          <p:cNvPr id="3" name="ZoneTexte 2"/>
          <p:cNvSpPr txBox="1"/>
          <p:nvPr/>
        </p:nvSpPr>
        <p:spPr bwMode="auto">
          <a:xfrm>
            <a:off x="154499" y="3900089"/>
            <a:ext cx="11905852" cy="2554545"/>
          </a:xfrm>
          <a:prstGeom prst="rect">
            <a:avLst/>
          </a:prstGeom>
          <a:noFill/>
        </p:spPr>
        <p:txBody>
          <a:bodyPr wrap="square" rtlCol="0">
            <a:spAutoFit/>
          </a:bodyPr>
          <a:lstStyle/>
          <a:p>
            <a:endParaRPr lang="fr-FR" sz="2000" dirty="0"/>
          </a:p>
          <a:p>
            <a:pPr marL="342900" indent="-342900">
              <a:buFont typeface="Arial" panose="020B0604020202020204" pitchFamily="34" charset="0"/>
              <a:buChar char="•"/>
            </a:pPr>
            <a:r>
              <a:rPr lang="fr-FR" sz="2000" dirty="0" smtClean="0">
                <a:solidFill>
                  <a:srgbClr val="0070C0"/>
                </a:solidFill>
              </a:rPr>
              <a:t>Delay </a:t>
            </a:r>
            <a:r>
              <a:rPr lang="fr-FR" sz="2000" dirty="0">
                <a:solidFill>
                  <a:srgbClr val="0070C0"/>
                </a:solidFill>
              </a:rPr>
              <a:t>or stop </a:t>
            </a:r>
            <a:r>
              <a:rPr lang="fr-FR" sz="2000" dirty="0" err="1">
                <a:solidFill>
                  <a:srgbClr val="0070C0"/>
                </a:solidFill>
              </a:rPr>
              <a:t>other</a:t>
            </a:r>
            <a:r>
              <a:rPr lang="fr-FR" sz="2000" dirty="0">
                <a:solidFill>
                  <a:srgbClr val="0070C0"/>
                </a:solidFill>
              </a:rPr>
              <a:t> </a:t>
            </a:r>
            <a:r>
              <a:rPr lang="fr-FR" sz="2000" dirty="0" err="1">
                <a:solidFill>
                  <a:srgbClr val="0070C0"/>
                </a:solidFill>
              </a:rPr>
              <a:t>activities</a:t>
            </a:r>
            <a:r>
              <a:rPr lang="fr-FR" sz="2000" dirty="0">
                <a:solidFill>
                  <a:srgbClr val="0070C0"/>
                </a:solidFill>
              </a:rPr>
              <a:t> </a:t>
            </a:r>
            <a:r>
              <a:rPr lang="fr-FR" sz="2000" dirty="0"/>
              <a:t>: </a:t>
            </a:r>
            <a:endParaRPr lang="fr-FR" sz="2000" dirty="0" smtClean="0"/>
          </a:p>
          <a:p>
            <a:pPr marL="742950" lvl="1" indent="-285750">
              <a:buFont typeface="Arial" panose="020B0604020202020204" pitchFamily="34" charset="0"/>
              <a:buChar char="•"/>
            </a:pPr>
            <a:r>
              <a:rPr lang="fr-FR" sz="2000" dirty="0" err="1"/>
              <a:t>D</a:t>
            </a:r>
            <a:r>
              <a:rPr lang="fr-FR" sz="2000" dirty="0" err="1" smtClean="0"/>
              <a:t>ecreased</a:t>
            </a:r>
            <a:r>
              <a:rPr lang="fr-FR" sz="2000" dirty="0" smtClean="0"/>
              <a:t> </a:t>
            </a:r>
            <a:r>
              <a:rPr lang="fr-FR" sz="2000" dirty="0"/>
              <a:t>support to DEMO </a:t>
            </a:r>
            <a:r>
              <a:rPr lang="fr-FR" sz="2000" dirty="0" smtClean="0"/>
              <a:t>design</a:t>
            </a:r>
          </a:p>
          <a:p>
            <a:pPr marL="742950" lvl="1" indent="-285750">
              <a:buFont typeface="Arial" panose="020B0604020202020204" pitchFamily="34" charset="0"/>
              <a:buChar char="•"/>
            </a:pPr>
            <a:r>
              <a:rPr lang="fr-FR" sz="2000" dirty="0" err="1"/>
              <a:t>D</a:t>
            </a:r>
            <a:r>
              <a:rPr lang="fr-FR" sz="2000" dirty="0" err="1" smtClean="0"/>
              <a:t>ecreased</a:t>
            </a:r>
            <a:r>
              <a:rPr lang="fr-FR" sz="2000" dirty="0" smtClean="0"/>
              <a:t> </a:t>
            </a:r>
            <a:r>
              <a:rPr lang="fr-FR" sz="2000" dirty="0" err="1" smtClean="0"/>
              <a:t>modelling</a:t>
            </a:r>
            <a:r>
              <a:rPr lang="fr-FR" sz="2000" dirty="0" smtClean="0"/>
              <a:t> effort </a:t>
            </a:r>
            <a:r>
              <a:rPr lang="fr-FR" sz="2000" dirty="0"/>
              <a:t>(</a:t>
            </a:r>
            <a:r>
              <a:rPr lang="fr-FR" sz="2000" dirty="0" err="1" smtClean="0"/>
              <a:t>extraplolation</a:t>
            </a:r>
            <a:r>
              <a:rPr lang="fr-FR" sz="2000" dirty="0" smtClean="0"/>
              <a:t> of TE </a:t>
            </a:r>
            <a:r>
              <a:rPr lang="fr-FR" sz="2000" dirty="0" err="1" smtClean="0"/>
              <a:t>results</a:t>
            </a:r>
            <a:r>
              <a:rPr lang="fr-FR" sz="2000" dirty="0" smtClean="0"/>
              <a:t> to ITER/DEMO)</a:t>
            </a:r>
          </a:p>
          <a:p>
            <a:pPr marL="742950" lvl="1" indent="-285750">
              <a:buFont typeface="Arial" panose="020B0604020202020204" pitchFamily="34" charset="0"/>
              <a:buChar char="•"/>
            </a:pPr>
            <a:r>
              <a:rPr lang="fr-FR" sz="2000" dirty="0" err="1"/>
              <a:t>S</a:t>
            </a:r>
            <a:r>
              <a:rPr lang="fr-FR" sz="2000" dirty="0" err="1" smtClean="0"/>
              <a:t>treamlined</a:t>
            </a:r>
            <a:r>
              <a:rPr lang="fr-FR" sz="2000" dirty="0" smtClean="0"/>
              <a:t> </a:t>
            </a:r>
            <a:r>
              <a:rPr lang="fr-FR" sz="2000" dirty="0"/>
              <a:t>support to JET data </a:t>
            </a:r>
            <a:r>
              <a:rPr lang="fr-FR" sz="2000" dirty="0" err="1" smtClean="0"/>
              <a:t>analysis</a:t>
            </a:r>
            <a:endParaRPr lang="fr-FR" sz="2000" dirty="0" smtClean="0"/>
          </a:p>
          <a:p>
            <a:pPr marL="742950" lvl="1" indent="-285750">
              <a:buFont typeface="Arial" panose="020B0604020202020204" pitchFamily="34" charset="0"/>
              <a:buChar char="•"/>
            </a:pPr>
            <a:r>
              <a:rPr lang="fr-FR" sz="2000" dirty="0" err="1" smtClean="0"/>
              <a:t>Enhancements</a:t>
            </a:r>
            <a:r>
              <a:rPr lang="fr-FR" sz="2000" dirty="0" smtClean="0"/>
              <a:t> : continuation of support </a:t>
            </a:r>
            <a:r>
              <a:rPr lang="fr-FR" sz="2000" dirty="0" err="1"/>
              <a:t>only</a:t>
            </a:r>
            <a:r>
              <a:rPr lang="fr-FR" sz="2000" dirty="0"/>
              <a:t> to </a:t>
            </a:r>
            <a:r>
              <a:rPr lang="fr-FR" sz="2000" dirty="0" err="1"/>
              <a:t>highest</a:t>
            </a:r>
            <a:r>
              <a:rPr lang="fr-FR" sz="2000" dirty="0"/>
              <a:t> </a:t>
            </a:r>
            <a:r>
              <a:rPr lang="fr-FR" sz="2000" dirty="0" err="1"/>
              <a:t>priority</a:t>
            </a:r>
            <a:r>
              <a:rPr lang="fr-FR" sz="2000" dirty="0"/>
              <a:t> </a:t>
            </a:r>
            <a:r>
              <a:rPr lang="fr-FR" sz="2000" dirty="0" err="1"/>
              <a:t>diags</a:t>
            </a:r>
            <a:r>
              <a:rPr lang="fr-FR" sz="2000" dirty="0"/>
              <a:t> </a:t>
            </a:r>
            <a:r>
              <a:rPr lang="fr-FR" sz="2000" dirty="0" smtClean="0"/>
              <a:t>+ FP8 </a:t>
            </a:r>
            <a:r>
              <a:rPr lang="fr-FR" sz="2000" dirty="0" err="1" smtClean="0"/>
              <a:t>committment</a:t>
            </a:r>
            <a:endParaRPr lang="fr-FR" sz="2000" dirty="0" smtClean="0"/>
          </a:p>
          <a:p>
            <a:pPr marL="742950" lvl="1" indent="-285750">
              <a:buFont typeface="Arial" panose="020B0604020202020204" pitchFamily="34" charset="0"/>
              <a:buChar char="•"/>
            </a:pPr>
            <a:r>
              <a:rPr lang="fr-FR" sz="2000" dirty="0" smtClean="0"/>
              <a:t>No extension of AI </a:t>
            </a:r>
            <a:r>
              <a:rPr lang="fr-FR" sz="2000" dirty="0" err="1"/>
              <a:t>projects</a:t>
            </a:r>
            <a:r>
              <a:rPr lang="fr-FR" sz="2000" dirty="0"/>
              <a:t> </a:t>
            </a:r>
            <a:endParaRPr lang="fr-FR" sz="2000" dirty="0" smtClean="0"/>
          </a:p>
          <a:p>
            <a:pPr marL="742950" lvl="1" indent="-285750">
              <a:buFont typeface="Arial" panose="020B0604020202020204" pitchFamily="34" charset="0"/>
              <a:buChar char="•"/>
            </a:pPr>
            <a:r>
              <a:rPr lang="fr-FR" sz="2000" b="1" dirty="0"/>
              <a:t>N</a:t>
            </a:r>
            <a:r>
              <a:rPr lang="fr-FR" sz="2000" b="1" dirty="0" smtClean="0"/>
              <a:t>o </a:t>
            </a:r>
            <a:r>
              <a:rPr lang="fr-FR" sz="2000" b="1" dirty="0"/>
              <a:t>support </a:t>
            </a:r>
            <a:r>
              <a:rPr lang="fr-FR" sz="2000" b="1" dirty="0" err="1"/>
              <a:t>available</a:t>
            </a:r>
            <a:r>
              <a:rPr lang="fr-FR" sz="2000" b="1" dirty="0"/>
              <a:t> for </a:t>
            </a:r>
            <a:r>
              <a:rPr lang="fr-FR" sz="2000" b="1" dirty="0" smtClean="0"/>
              <a:t>the </a:t>
            </a:r>
            <a:r>
              <a:rPr lang="fr-FR" sz="2000" b="1" dirty="0" err="1" smtClean="0"/>
              <a:t>scientific</a:t>
            </a:r>
            <a:r>
              <a:rPr lang="fr-FR" sz="2000" b="1" dirty="0" smtClean="0"/>
              <a:t> exploitation </a:t>
            </a:r>
            <a:r>
              <a:rPr lang="fr-FR" sz="2000" b="1" dirty="0"/>
              <a:t>of JT-60SA</a:t>
            </a:r>
            <a:r>
              <a:rPr lang="fr-FR" sz="2000" dirty="0"/>
              <a:t> (F4E ?)</a:t>
            </a:r>
          </a:p>
        </p:txBody>
      </p:sp>
      <p:sp>
        <p:nvSpPr>
          <p:cNvPr id="9" name="Rectangle 8"/>
          <p:cNvSpPr/>
          <p:nvPr/>
        </p:nvSpPr>
        <p:spPr>
          <a:xfrm>
            <a:off x="8774545" y="1476193"/>
            <a:ext cx="3417455" cy="1477328"/>
          </a:xfrm>
          <a:prstGeom prst="rect">
            <a:avLst/>
          </a:prstGeom>
        </p:spPr>
        <p:txBody>
          <a:bodyPr wrap="square">
            <a:spAutoFit/>
          </a:bodyPr>
          <a:lstStyle/>
          <a:p>
            <a:pPr marL="285750" indent="-285750">
              <a:buFont typeface="Arial" panose="020B0604020202020204" pitchFamily="34" charset="0"/>
              <a:buChar char="•"/>
            </a:pPr>
            <a:r>
              <a:rPr lang="fr-FR" dirty="0" err="1" smtClean="0"/>
              <a:t>Strong</a:t>
            </a:r>
            <a:r>
              <a:rPr lang="fr-FR" dirty="0" smtClean="0"/>
              <a:t> budget </a:t>
            </a:r>
            <a:r>
              <a:rPr lang="fr-FR" dirty="0" err="1" smtClean="0"/>
              <a:t>cuts</a:t>
            </a:r>
            <a:r>
              <a:rPr lang="fr-FR" dirty="0" smtClean="0"/>
              <a:t> </a:t>
            </a:r>
            <a:r>
              <a:rPr lang="fr-FR" dirty="0" err="1" smtClean="0"/>
              <a:t>compared</a:t>
            </a:r>
            <a:r>
              <a:rPr lang="fr-FR" dirty="0" smtClean="0"/>
              <a:t> to 2025 (&gt; 30%) , in </a:t>
            </a:r>
            <a:r>
              <a:rPr lang="fr-FR" dirty="0" err="1" smtClean="0"/>
              <a:t>particular</a:t>
            </a:r>
            <a:r>
              <a:rPr lang="fr-FR" dirty="0" smtClean="0"/>
              <a:t> :</a:t>
            </a:r>
          </a:p>
          <a:p>
            <a:pPr marL="742950" lvl="1" indent="-285750">
              <a:buFont typeface="Arial" panose="020B0604020202020204" pitchFamily="34" charset="0"/>
              <a:buChar char="•"/>
            </a:pPr>
            <a:r>
              <a:rPr lang="fr-FR" dirty="0" err="1" smtClean="0"/>
              <a:t>Staffing</a:t>
            </a:r>
            <a:r>
              <a:rPr lang="fr-FR" dirty="0" smtClean="0"/>
              <a:t> for </a:t>
            </a:r>
            <a:r>
              <a:rPr lang="fr-FR" dirty="0" err="1" smtClean="0"/>
              <a:t>campaign</a:t>
            </a:r>
            <a:r>
              <a:rPr lang="fr-FR" dirty="0" smtClean="0"/>
              <a:t> participation</a:t>
            </a:r>
          </a:p>
          <a:p>
            <a:pPr marL="742950" lvl="1" indent="-285750">
              <a:buFont typeface="Arial" panose="020B0604020202020204" pitchFamily="34" charset="0"/>
              <a:buChar char="•"/>
            </a:pPr>
            <a:r>
              <a:rPr lang="fr-FR" dirty="0"/>
              <a:t>Machine </a:t>
            </a:r>
            <a:r>
              <a:rPr lang="fr-FR" dirty="0" err="1" smtClean="0"/>
              <a:t>operation</a:t>
            </a:r>
            <a:r>
              <a:rPr lang="fr-FR" dirty="0" smtClean="0"/>
              <a:t> </a:t>
            </a:r>
            <a:endParaRPr lang="fr-FR" dirty="0"/>
          </a:p>
        </p:txBody>
      </p:sp>
      <p:sp>
        <p:nvSpPr>
          <p:cNvPr id="10" name="ZoneTexte 9"/>
          <p:cNvSpPr txBox="1"/>
          <p:nvPr/>
        </p:nvSpPr>
        <p:spPr bwMode="auto">
          <a:xfrm>
            <a:off x="154499" y="3823071"/>
            <a:ext cx="11905852" cy="400110"/>
          </a:xfrm>
          <a:prstGeom prst="rect">
            <a:avLst/>
          </a:prstGeom>
          <a:noFill/>
        </p:spPr>
        <p:txBody>
          <a:bodyPr wrap="square" rtlCol="0">
            <a:spAutoFit/>
          </a:bodyPr>
          <a:lstStyle/>
          <a:p>
            <a:pPr marL="285750" indent="-285750">
              <a:buFont typeface="Arial" panose="020B0604020202020204" pitchFamily="34" charset="0"/>
              <a:buChar char="•"/>
            </a:pPr>
            <a:r>
              <a:rPr lang="fr-FR" sz="2000" dirty="0" smtClean="0"/>
              <a:t>Focus </a:t>
            </a:r>
            <a:r>
              <a:rPr lang="fr-FR" sz="2000" dirty="0"/>
              <a:t>on </a:t>
            </a:r>
            <a:r>
              <a:rPr lang="fr-FR" sz="2000" dirty="0" err="1" smtClean="0">
                <a:solidFill>
                  <a:srgbClr val="0070C0"/>
                </a:solidFill>
              </a:rPr>
              <a:t>selected</a:t>
            </a:r>
            <a:r>
              <a:rPr lang="fr-FR" sz="2000" dirty="0" smtClean="0">
                <a:solidFill>
                  <a:srgbClr val="0070C0"/>
                </a:solidFill>
              </a:rPr>
              <a:t> ITER </a:t>
            </a:r>
            <a:r>
              <a:rPr lang="fr-FR" sz="2000" dirty="0">
                <a:solidFill>
                  <a:srgbClr val="0070C0"/>
                </a:solidFill>
              </a:rPr>
              <a:t>urgent R&amp;D issues </a:t>
            </a:r>
            <a:r>
              <a:rPr lang="fr-FR" sz="2000" dirty="0"/>
              <a:t>(</a:t>
            </a:r>
            <a:r>
              <a:rPr lang="fr-FR" sz="2000" dirty="0" err="1"/>
              <a:t>secure</a:t>
            </a:r>
            <a:r>
              <a:rPr lang="fr-FR" sz="2000" dirty="0"/>
              <a:t> </a:t>
            </a:r>
            <a:r>
              <a:rPr lang="fr-FR" sz="2000" dirty="0" err="1"/>
              <a:t>shot</a:t>
            </a:r>
            <a:r>
              <a:rPr lang="fr-FR" sz="2000" dirty="0"/>
              <a:t> allocation/</a:t>
            </a:r>
            <a:r>
              <a:rPr lang="fr-FR" sz="2000" dirty="0" err="1"/>
              <a:t>manpower</a:t>
            </a:r>
            <a:r>
              <a:rPr lang="fr-FR" sz="2000" dirty="0"/>
              <a:t> for running </a:t>
            </a:r>
            <a:r>
              <a:rPr lang="fr-FR" sz="2000" dirty="0" err="1"/>
              <a:t>related</a:t>
            </a:r>
            <a:r>
              <a:rPr lang="fr-FR" sz="2000" dirty="0"/>
              <a:t> </a:t>
            </a:r>
            <a:r>
              <a:rPr lang="fr-FR" sz="2000" dirty="0" err="1" smtClean="0"/>
              <a:t>experiments</a:t>
            </a:r>
            <a:r>
              <a:rPr lang="fr-FR" sz="2000" dirty="0" smtClean="0"/>
              <a:t>)</a:t>
            </a:r>
            <a:endParaRPr lang="fr-FR" sz="2000" dirty="0"/>
          </a:p>
        </p:txBody>
      </p:sp>
      <p:sp>
        <p:nvSpPr>
          <p:cNvPr id="7" name="Rectangle 6"/>
          <p:cNvSpPr/>
          <p:nvPr/>
        </p:nvSpPr>
        <p:spPr>
          <a:xfrm>
            <a:off x="242916" y="3478370"/>
            <a:ext cx="9499716" cy="276999"/>
          </a:xfrm>
          <a:prstGeom prst="rect">
            <a:avLst/>
          </a:prstGeom>
        </p:spPr>
        <p:txBody>
          <a:bodyPr wrap="none">
            <a:spAutoFit/>
          </a:bodyPr>
          <a:lstStyle/>
          <a:p>
            <a:r>
              <a:rPr lang="fr-FR" sz="1200" dirty="0" smtClean="0"/>
              <a:t>* Missions 2025 </a:t>
            </a:r>
            <a:r>
              <a:rPr lang="fr-FR" sz="1200" dirty="0" err="1" smtClean="0"/>
              <a:t>underestimated</a:t>
            </a:r>
            <a:r>
              <a:rPr lang="fr-FR" sz="1200" dirty="0" smtClean="0"/>
              <a:t>, ** </a:t>
            </a:r>
            <a:r>
              <a:rPr lang="fr-FR" sz="1200" dirty="0" err="1" smtClean="0"/>
              <a:t>secondment</a:t>
            </a:r>
            <a:r>
              <a:rPr lang="fr-FR" sz="1200" dirty="0" smtClean="0"/>
              <a:t> : for JET/JT-60SA, not </a:t>
            </a:r>
            <a:r>
              <a:rPr lang="fr-FR" sz="1200" dirty="0" err="1" smtClean="0"/>
              <a:t>shown</a:t>
            </a:r>
            <a:r>
              <a:rPr lang="fr-FR" sz="1200" dirty="0" smtClean="0"/>
              <a:t> </a:t>
            </a:r>
            <a:r>
              <a:rPr lang="fr-FR" sz="1200" dirty="0" err="1" smtClean="0"/>
              <a:t>here</a:t>
            </a:r>
            <a:r>
              <a:rPr lang="fr-FR" sz="1200" dirty="0" smtClean="0"/>
              <a:t>, *** AR not </a:t>
            </a:r>
            <a:r>
              <a:rPr lang="fr-FR" sz="1200" dirty="0" err="1" smtClean="0"/>
              <a:t>accounted</a:t>
            </a:r>
            <a:r>
              <a:rPr lang="fr-FR" sz="1200" dirty="0" smtClean="0"/>
              <a:t> for **** </a:t>
            </a:r>
            <a:r>
              <a:rPr lang="fr-FR" sz="1200" dirty="0" err="1" smtClean="0"/>
              <a:t>committment</a:t>
            </a:r>
            <a:r>
              <a:rPr lang="fr-FR" sz="1200" dirty="0" smtClean="0"/>
              <a:t> from FP8 &gt; 3 </a:t>
            </a:r>
            <a:r>
              <a:rPr lang="fr-FR" sz="1200" dirty="0" err="1" smtClean="0"/>
              <a:t>Mio</a:t>
            </a:r>
            <a:r>
              <a:rPr lang="fr-FR" sz="1200" dirty="0" smtClean="0"/>
              <a:t>  </a:t>
            </a:r>
            <a:endParaRPr lang="fr-FR" sz="1200" dirty="0"/>
          </a:p>
        </p:txBody>
      </p:sp>
      <p:pic>
        <p:nvPicPr>
          <p:cNvPr id="8" name="Image 7"/>
          <p:cNvPicPr>
            <a:picLocks noChangeAspect="1"/>
          </p:cNvPicPr>
          <p:nvPr/>
        </p:nvPicPr>
        <p:blipFill>
          <a:blip r:embed="rId2"/>
          <a:stretch>
            <a:fillRect/>
          </a:stretch>
        </p:blipFill>
        <p:spPr>
          <a:xfrm>
            <a:off x="242916" y="989298"/>
            <a:ext cx="8531629" cy="2473668"/>
          </a:xfrm>
          <a:prstGeom prst="rect">
            <a:avLst/>
          </a:prstGeom>
        </p:spPr>
      </p:pic>
    </p:spTree>
    <p:extLst>
      <p:ext uri="{BB962C8B-B14F-4D97-AF65-F5344CB8AC3E}">
        <p14:creationId xmlns:p14="http://schemas.microsoft.com/office/powerpoint/2010/main" val="284984049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DDE061FB-3AD2-104A-8F5B-F50DF917B2FE}"/>
              </a:ext>
            </a:extLst>
          </p:cNvPr>
          <p:cNvSpPr>
            <a:spLocks noGrp="1"/>
          </p:cNvSpPr>
          <p:nvPr>
            <p:ph type="sldNum" sz="quarter" idx="12"/>
          </p:nvPr>
        </p:nvSpPr>
        <p:spPr/>
        <p:txBody>
          <a:bodyPr/>
          <a:lstStyle/>
          <a:p>
            <a:pPr>
              <a:defRPr/>
            </a:pPr>
            <a:fld id="{6A6D9FA1-99C7-4910-8E32-B85D378B0060}" type="slidenum">
              <a:rPr lang="en-GB" smtClean="0">
                <a:solidFill>
                  <a:prstClr val="white"/>
                </a:solidFill>
              </a:rPr>
              <a:t>3</a:t>
            </a:fld>
            <a:endParaRPr lang="en-GB">
              <a:solidFill>
                <a:prstClr val="white"/>
              </a:solidFill>
            </a:endParaRPr>
          </a:p>
        </p:txBody>
      </p:sp>
      <p:sp>
        <p:nvSpPr>
          <p:cNvPr id="5" name="Titre 4"/>
          <p:cNvSpPr>
            <a:spLocks noGrp="1"/>
          </p:cNvSpPr>
          <p:nvPr>
            <p:ph type="title"/>
          </p:nvPr>
        </p:nvSpPr>
        <p:spPr/>
        <p:txBody>
          <a:bodyPr/>
          <a:lstStyle/>
          <a:p>
            <a:r>
              <a:rPr lang="fr-FR" dirty="0" err="1" smtClean="0"/>
              <a:t>Focussing</a:t>
            </a:r>
            <a:r>
              <a:rPr lang="fr-FR" dirty="0" smtClean="0"/>
              <a:t> on ITER urgent issues</a:t>
            </a:r>
            <a:endParaRPr lang="fr-FR" dirty="0"/>
          </a:p>
        </p:txBody>
      </p:sp>
      <p:sp>
        <p:nvSpPr>
          <p:cNvPr id="2" name="Rectangle 1"/>
          <p:cNvSpPr/>
          <p:nvPr/>
        </p:nvSpPr>
        <p:spPr>
          <a:xfrm>
            <a:off x="276913" y="799707"/>
            <a:ext cx="11601051" cy="5690789"/>
          </a:xfrm>
          <a:prstGeom prst="rect">
            <a:avLst/>
          </a:prstGeom>
        </p:spPr>
        <p:txBody>
          <a:bodyPr wrap="square">
            <a:spAutoFit/>
          </a:bodyPr>
          <a:lstStyle/>
          <a:p>
            <a:pPr lvl="0" algn="ctr">
              <a:lnSpc>
                <a:spcPct val="107000"/>
              </a:lnSpc>
              <a:spcAft>
                <a:spcPts val="0"/>
              </a:spcAft>
            </a:pPr>
            <a:r>
              <a:rPr lang="en-US" sz="2000" dirty="0" smtClean="0">
                <a:latin typeface="Calibri" panose="020F0502020204030204" pitchFamily="34" charset="0"/>
                <a:ea typeface="Calibri" panose="020F0502020204030204" pitchFamily="34" charset="0"/>
                <a:cs typeface="Times New Roman" panose="02020603050405020304" pitchFamily="18" charset="0"/>
              </a:rPr>
              <a:t>Basis : ITER Research Plan for new ITER baseline, recent input from IO/PSD discussion (document by A. Loarte) </a:t>
            </a:r>
          </a:p>
          <a:p>
            <a:pPr lvl="0" algn="ctr">
              <a:lnSpc>
                <a:spcPct val="107000"/>
              </a:lnSpc>
              <a:spcAft>
                <a:spcPts val="0"/>
              </a:spcAft>
            </a:pPr>
            <a:endParaRPr lang="en-US" sz="2000" dirty="0" smtClean="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Arial" panose="020B0604020202020204" pitchFamily="34" charset="0"/>
              <a:buChar char="•"/>
            </a:pPr>
            <a:r>
              <a:rPr lang="en-US" sz="2000" dirty="0" smtClean="0">
                <a:solidFill>
                  <a:srgbClr val="0070C0"/>
                </a:solidFill>
                <a:latin typeface="Calibri" panose="020F0502020204030204" pitchFamily="34" charset="0"/>
                <a:ea typeface="Calibri" panose="020F0502020204030204" pitchFamily="34" charset="0"/>
                <a:cs typeface="Times New Roman" panose="02020603050405020304" pitchFamily="18" charset="0"/>
              </a:rPr>
              <a:t>Disruptions</a:t>
            </a:r>
            <a:r>
              <a:rPr lang="en-US" sz="2000" dirty="0" smtClean="0">
                <a:latin typeface="Calibri" panose="020F0502020204030204" pitchFamily="34" charset="0"/>
                <a:ea typeface="Calibri" panose="020F0502020204030204" pitchFamily="34" charset="0"/>
                <a:cs typeface="Times New Roman" panose="02020603050405020304" pitchFamily="18" charset="0"/>
              </a:rPr>
              <a:t> : SPI</a:t>
            </a:r>
            <a:r>
              <a:rPr lang="en-US" sz="2000" dirty="0">
                <a:latin typeface="Calibri" panose="020F0502020204030204" pitchFamily="34" charset="0"/>
                <a:ea typeface="Calibri" panose="020F0502020204030204" pitchFamily="34" charset="0"/>
                <a:cs typeface="Times New Roman" panose="02020603050405020304" pitchFamily="18" charset="0"/>
              </a:rPr>
              <a:t>,</a:t>
            </a:r>
            <a:r>
              <a:rPr lang="en-US" sz="2000" dirty="0" smtClean="0">
                <a:latin typeface="Calibri" panose="020F0502020204030204" pitchFamily="34" charset="0"/>
                <a:ea typeface="Calibri" panose="020F0502020204030204" pitchFamily="34" charset="0"/>
                <a:cs typeface="Times New Roman" panose="02020603050405020304" pitchFamily="18" charset="0"/>
              </a:rPr>
              <a:t>  </a:t>
            </a:r>
            <a:r>
              <a:rPr lang="en-US" sz="2000" dirty="0">
                <a:latin typeface="Calibri" panose="020F0502020204030204" pitchFamily="34" charset="0"/>
                <a:ea typeface="Calibri" panose="020F0502020204030204" pitchFamily="34" charset="0"/>
                <a:cs typeface="Times New Roman" panose="02020603050405020304" pitchFamily="18" charset="0"/>
              </a:rPr>
              <a:t>RE </a:t>
            </a:r>
            <a:r>
              <a:rPr lang="en-US" sz="2000" dirty="0" smtClean="0">
                <a:latin typeface="Calibri" panose="020F0502020204030204" pitchFamily="34" charset="0"/>
                <a:ea typeface="Calibri" panose="020F0502020204030204" pitchFamily="34" charset="0"/>
                <a:cs typeface="Times New Roman" panose="02020603050405020304" pitchFamily="18" charset="0"/>
              </a:rPr>
              <a:t>benign </a:t>
            </a:r>
            <a:r>
              <a:rPr lang="en-US" sz="2000" dirty="0">
                <a:latin typeface="Calibri" panose="020F0502020204030204" pitchFamily="34" charset="0"/>
                <a:ea typeface="Calibri" panose="020F0502020204030204" pitchFamily="34" charset="0"/>
                <a:cs typeface="Times New Roman" panose="02020603050405020304" pitchFamily="18" charset="0"/>
              </a:rPr>
              <a:t>termination (</a:t>
            </a:r>
            <a:r>
              <a:rPr lang="en-US" sz="2000" dirty="0" smtClean="0">
                <a:latin typeface="Calibri" panose="020F0502020204030204" pitchFamily="34" charset="0"/>
                <a:ea typeface="Calibri" panose="020F0502020204030204" pitchFamily="34" charset="0"/>
                <a:cs typeface="Times New Roman" panose="02020603050405020304" pitchFamily="18" charset="0"/>
              </a:rPr>
              <a:t>RT03), </a:t>
            </a:r>
            <a:r>
              <a:rPr lang="en-US" sz="2000" i="1" dirty="0" smtClean="0">
                <a:latin typeface="Calibri" panose="020F0502020204030204" pitchFamily="34" charset="0"/>
                <a:ea typeface="Calibri" panose="020F0502020204030204" pitchFamily="34" charset="0"/>
                <a:cs typeface="Times New Roman" panose="02020603050405020304" pitchFamily="18" charset="0"/>
              </a:rPr>
              <a:t>TE.D.20</a:t>
            </a:r>
            <a:endParaRPr lang="fr-FR"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Arial" panose="020B0604020202020204" pitchFamily="34" charset="0"/>
              <a:buChar char="•"/>
            </a:pPr>
            <a:r>
              <a:rPr lang="en-US" sz="2000" dirty="0" smtClean="0">
                <a:solidFill>
                  <a:srgbClr val="0070C0"/>
                </a:solidFill>
                <a:latin typeface="Calibri" panose="020F0502020204030204" pitchFamily="34" charset="0"/>
                <a:ea typeface="Calibri" panose="020F0502020204030204" pitchFamily="34" charset="0"/>
                <a:cs typeface="Times New Roman" panose="02020603050405020304" pitchFamily="18" charset="0"/>
              </a:rPr>
              <a:t>Scenario development (Mission 1) </a:t>
            </a:r>
            <a:r>
              <a:rPr lang="en-US" sz="2000" dirty="0">
                <a:solidFill>
                  <a:srgbClr val="0070C0"/>
                </a:solidFill>
                <a:latin typeface="Calibri" panose="020F0502020204030204" pitchFamily="34" charset="0"/>
                <a:ea typeface="Calibri" panose="020F0502020204030204" pitchFamily="34" charset="0"/>
                <a:cs typeface="Times New Roman" panose="02020603050405020304" pitchFamily="18" charset="0"/>
              </a:rPr>
              <a:t>: </a:t>
            </a:r>
          </a:p>
          <a:p>
            <a:pPr marL="800100" lvl="1" indent="-342900">
              <a:lnSpc>
                <a:spcPct val="107000"/>
              </a:lnSpc>
              <a:buFont typeface="Arial" panose="020B0604020202020204" pitchFamily="34" charset="0"/>
              <a:buChar char="•"/>
            </a:pPr>
            <a:r>
              <a:rPr lang="en-US" sz="2000" dirty="0" smtClean="0">
                <a:latin typeface="Calibri" panose="020F0502020204030204" pitchFamily="34" charset="0"/>
                <a:ea typeface="Calibri" panose="020F0502020204030204" pitchFamily="34" charset="0"/>
                <a:cs typeface="Times New Roman" panose="02020603050405020304" pitchFamily="18" charset="0"/>
              </a:rPr>
              <a:t>Integrated </a:t>
            </a:r>
            <a:r>
              <a:rPr lang="en-US" sz="2000" dirty="0">
                <a:latin typeface="Calibri" panose="020F0502020204030204" pitchFamily="34" charset="0"/>
                <a:ea typeface="Calibri" panose="020F0502020204030204" pitchFamily="34" charset="0"/>
                <a:cs typeface="Times New Roman" panose="02020603050405020304" pitchFamily="18" charset="0"/>
              </a:rPr>
              <a:t>modelling of high current seeded scenario (JET), </a:t>
            </a:r>
            <a:r>
              <a:rPr lang="en-US" sz="2000" i="1" dirty="0" smtClean="0">
                <a:latin typeface="Calibri" panose="020F0502020204030204" pitchFamily="34" charset="0"/>
                <a:ea typeface="Calibri" panose="020F0502020204030204" pitchFamily="34" charset="0"/>
                <a:cs typeface="Times New Roman" panose="02020603050405020304" pitchFamily="18" charset="0"/>
              </a:rPr>
              <a:t>TE.D.16</a:t>
            </a:r>
            <a:r>
              <a:rPr lang="en-US" sz="2000" dirty="0" smtClean="0">
                <a:latin typeface="Calibri" panose="020F0502020204030204" pitchFamily="34" charset="0"/>
                <a:ea typeface="Calibri" panose="020F0502020204030204" pitchFamily="34" charset="0"/>
                <a:cs typeface="Times New Roman" panose="02020603050405020304" pitchFamily="18" charset="0"/>
              </a:rPr>
              <a:t> </a:t>
            </a:r>
            <a:r>
              <a:rPr lang="en-US" sz="2000" dirty="0">
                <a:latin typeface="Calibri" panose="020F0502020204030204" pitchFamily="34" charset="0"/>
                <a:ea typeface="Calibri" panose="020F0502020204030204" pitchFamily="34" charset="0"/>
                <a:cs typeface="Times New Roman" panose="02020603050405020304" pitchFamily="18" charset="0"/>
                <a:sym typeface="Wingdings" panose="05000000000000000000" pitchFamily="2" charset="2"/>
              </a:rPr>
              <a:t></a:t>
            </a:r>
            <a:r>
              <a:rPr lang="en-US" sz="2000" dirty="0">
                <a:latin typeface="Calibri" panose="020F0502020204030204" pitchFamily="34" charset="0"/>
                <a:ea typeface="Calibri" panose="020F0502020204030204" pitchFamily="34" charset="0"/>
                <a:cs typeface="Times New Roman" panose="02020603050405020304" pitchFamily="18" charset="0"/>
              </a:rPr>
              <a:t> ITER baseline (RT01</a:t>
            </a:r>
            <a:r>
              <a:rPr lang="en-US" sz="2000" dirty="0" smtClean="0">
                <a:latin typeface="Calibri" panose="020F0502020204030204" pitchFamily="34" charset="0"/>
                <a:ea typeface="Calibri" panose="020F0502020204030204" pitchFamily="34" charset="0"/>
                <a:cs typeface="Times New Roman" panose="02020603050405020304" pitchFamily="18" charset="0"/>
              </a:rPr>
              <a:t>)</a:t>
            </a:r>
          </a:p>
          <a:p>
            <a:pPr marL="800100" lvl="1" indent="-342900">
              <a:lnSpc>
                <a:spcPct val="107000"/>
              </a:lnSpc>
              <a:buFont typeface="Arial" panose="020B0604020202020204" pitchFamily="34" charset="0"/>
              <a:buChar char="•"/>
            </a:pPr>
            <a:r>
              <a:rPr lang="en-US" sz="2000" dirty="0" smtClean="0">
                <a:latin typeface="Calibri" panose="020F0502020204030204" pitchFamily="34" charset="0"/>
                <a:ea typeface="Calibri" panose="020F0502020204030204" pitchFamily="34" charset="0"/>
                <a:cs typeface="Times New Roman" panose="02020603050405020304" pitchFamily="18" charset="0"/>
              </a:rPr>
              <a:t>QCE </a:t>
            </a:r>
            <a:r>
              <a:rPr lang="en-US" sz="2000" dirty="0">
                <a:latin typeface="Calibri" panose="020F0502020204030204" pitchFamily="34" charset="0"/>
                <a:ea typeface="Calibri" panose="020F0502020204030204" pitchFamily="34" charset="0"/>
                <a:cs typeface="Times New Roman" panose="02020603050405020304" pitchFamily="18" charset="0"/>
              </a:rPr>
              <a:t>as both </a:t>
            </a:r>
            <a:r>
              <a:rPr lang="en-US" sz="2000" dirty="0" smtClean="0">
                <a:latin typeface="Calibri" panose="020F0502020204030204" pitchFamily="34" charset="0"/>
                <a:ea typeface="Calibri" panose="020F0502020204030204" pitchFamily="34" charset="0"/>
                <a:cs typeface="Times New Roman" panose="02020603050405020304" pitchFamily="18" charset="0"/>
              </a:rPr>
              <a:t>ITER/DEMO relevant </a:t>
            </a:r>
            <a:r>
              <a:rPr lang="en-US" sz="2000" dirty="0">
                <a:latin typeface="Calibri" panose="020F0502020204030204" pitchFamily="34" charset="0"/>
                <a:ea typeface="Calibri" panose="020F0502020204030204" pitchFamily="34" charset="0"/>
                <a:cs typeface="Times New Roman" panose="02020603050405020304" pitchFamily="18" charset="0"/>
              </a:rPr>
              <a:t>(</a:t>
            </a:r>
            <a:r>
              <a:rPr lang="en-US" sz="2000" dirty="0" smtClean="0">
                <a:latin typeface="Calibri" panose="020F0502020204030204" pitchFamily="34" charset="0"/>
                <a:ea typeface="Calibri" panose="020F0502020204030204" pitchFamily="34" charset="0"/>
                <a:cs typeface="Times New Roman" panose="02020603050405020304" pitchFamily="18" charset="0"/>
              </a:rPr>
              <a:t>RT02), </a:t>
            </a:r>
            <a:r>
              <a:rPr lang="en-US" sz="2000" i="1" dirty="0">
                <a:latin typeface="Calibri" panose="020F0502020204030204" pitchFamily="34" charset="0"/>
                <a:ea typeface="Calibri" panose="020F0502020204030204" pitchFamily="34" charset="0"/>
                <a:cs typeface="Times New Roman" panose="02020603050405020304" pitchFamily="18" charset="0"/>
              </a:rPr>
              <a:t>TE.D.19 </a:t>
            </a:r>
            <a:endParaRPr lang="en-US" sz="2000" dirty="0" smtClean="0">
              <a:latin typeface="Calibri" panose="020F0502020204030204" pitchFamily="34" charset="0"/>
              <a:ea typeface="Calibri" panose="020F0502020204030204" pitchFamily="34" charset="0"/>
              <a:cs typeface="Times New Roman" panose="02020603050405020304" pitchFamily="18" charset="0"/>
            </a:endParaRPr>
          </a:p>
          <a:p>
            <a:pPr marL="800100" lvl="1" indent="-342900">
              <a:lnSpc>
                <a:spcPct val="107000"/>
              </a:lnSpc>
              <a:buFont typeface="Arial" panose="020B0604020202020204" pitchFamily="34" charset="0"/>
              <a:buChar char="•"/>
            </a:pPr>
            <a:r>
              <a:rPr lang="en-US" sz="2000" dirty="0">
                <a:latin typeface="Calibri" panose="020F0502020204030204" pitchFamily="34" charset="0"/>
                <a:ea typeface="Calibri" panose="020F0502020204030204" pitchFamily="34" charset="0"/>
                <a:cs typeface="Times New Roman" panose="02020603050405020304" pitchFamily="18" charset="0"/>
              </a:rPr>
              <a:t>H</a:t>
            </a:r>
            <a:r>
              <a:rPr lang="en-US" sz="2000" dirty="0" smtClean="0">
                <a:latin typeface="Calibri" panose="020F0502020204030204" pitchFamily="34" charset="0"/>
                <a:ea typeface="Calibri" panose="020F0502020204030204" pitchFamily="34" charset="0"/>
                <a:cs typeface="Times New Roman" panose="02020603050405020304" pitchFamily="18" charset="0"/>
              </a:rPr>
              <a:t>ighly </a:t>
            </a:r>
            <a:r>
              <a:rPr lang="en-US" sz="2000" dirty="0">
                <a:latin typeface="Calibri" panose="020F0502020204030204" pitchFamily="34" charset="0"/>
                <a:ea typeface="Calibri" panose="020F0502020204030204" pitchFamily="34" charset="0"/>
                <a:cs typeface="Times New Roman" panose="02020603050405020304" pitchFamily="18" charset="0"/>
              </a:rPr>
              <a:t>radiative long </a:t>
            </a:r>
            <a:r>
              <a:rPr lang="en-US" sz="2000" dirty="0" smtClean="0">
                <a:latin typeface="Calibri" panose="020F0502020204030204" pitchFamily="34" charset="0"/>
                <a:ea typeface="Calibri" panose="020F0502020204030204" pitchFamily="34" charset="0"/>
                <a:cs typeface="Times New Roman" panose="02020603050405020304" pitchFamily="18" charset="0"/>
              </a:rPr>
              <a:t>pulse / high </a:t>
            </a:r>
            <a:r>
              <a:rPr lang="en-US" sz="2000" dirty="0">
                <a:latin typeface="Calibri" panose="020F0502020204030204" pitchFamily="34" charset="0"/>
                <a:ea typeface="Calibri" panose="020F0502020204030204" pitchFamily="34" charset="0"/>
                <a:cs typeface="Times New Roman" panose="02020603050405020304" pitchFamily="18" charset="0"/>
              </a:rPr>
              <a:t>beta compatible with </a:t>
            </a:r>
            <a:r>
              <a:rPr lang="en-US" sz="2000" dirty="0" smtClean="0">
                <a:latin typeface="Calibri" panose="020F0502020204030204" pitchFamily="34" charset="0"/>
                <a:ea typeface="Calibri" panose="020F0502020204030204" pitchFamily="34" charset="0"/>
                <a:cs typeface="Times New Roman" panose="02020603050405020304" pitchFamily="18" charset="0"/>
              </a:rPr>
              <a:t>exhaust, </a:t>
            </a:r>
            <a:r>
              <a:rPr lang="en-US" sz="2000" dirty="0" err="1">
                <a:latin typeface="Calibri" panose="020F0502020204030204" pitchFamily="34" charset="0"/>
                <a:ea typeface="Calibri" panose="020F0502020204030204" pitchFamily="34" charset="0"/>
                <a:cs typeface="Times New Roman" panose="02020603050405020304" pitchFamily="18" charset="0"/>
              </a:rPr>
              <a:t>extrapolable</a:t>
            </a:r>
            <a:r>
              <a:rPr lang="en-US" sz="2000" dirty="0">
                <a:latin typeface="Calibri" panose="020F0502020204030204" pitchFamily="34" charset="0"/>
                <a:ea typeface="Calibri" panose="020F0502020204030204" pitchFamily="34" charset="0"/>
                <a:cs typeface="Times New Roman" panose="02020603050405020304" pitchFamily="18" charset="0"/>
              </a:rPr>
              <a:t> to ITER/JT-60SA (</a:t>
            </a:r>
            <a:r>
              <a:rPr lang="en-US" sz="2000" dirty="0" smtClean="0">
                <a:latin typeface="Calibri" panose="020F0502020204030204" pitchFamily="34" charset="0"/>
                <a:ea typeface="Calibri" panose="020F0502020204030204" pitchFamily="34" charset="0"/>
                <a:cs typeface="Times New Roman" panose="02020603050405020304" pitchFamily="18" charset="0"/>
              </a:rPr>
              <a:t>RT08)</a:t>
            </a:r>
            <a:endParaRPr lang="fr-FR" sz="2000" dirty="0">
              <a:latin typeface="Calibri" panose="020F0502020204030204" pitchFamily="34" charset="0"/>
              <a:ea typeface="Calibri" panose="020F0502020204030204" pitchFamily="34" charset="0"/>
              <a:cs typeface="Times New Roman" panose="02020603050405020304" pitchFamily="18" charset="0"/>
            </a:endParaRPr>
          </a:p>
          <a:p>
            <a:pPr marL="800100" lvl="1" indent="-342900">
              <a:lnSpc>
                <a:spcPct val="107000"/>
              </a:lnSpc>
              <a:buFont typeface="Arial" panose="020B0604020202020204" pitchFamily="34" charset="0"/>
              <a:buChar char="•"/>
            </a:pPr>
            <a:r>
              <a:rPr lang="en-US" sz="2000" dirty="0" smtClean="0">
                <a:latin typeface="Calibri" panose="020F0502020204030204" pitchFamily="34" charset="0"/>
                <a:ea typeface="Calibri" panose="020F0502020204030204" pitchFamily="34" charset="0"/>
                <a:cs typeface="Times New Roman" panose="02020603050405020304" pitchFamily="18" charset="0"/>
              </a:rPr>
              <a:t>Impurity transport (RT01, RT02, RT08, RT05)</a:t>
            </a:r>
          </a:p>
          <a:p>
            <a:pPr marL="342900" lvl="0" indent="-342900">
              <a:lnSpc>
                <a:spcPct val="107000"/>
              </a:lnSpc>
              <a:spcAft>
                <a:spcPts val="0"/>
              </a:spcAft>
              <a:buFont typeface="Arial" panose="020B0604020202020204" pitchFamily="34" charset="0"/>
              <a:buChar char="•"/>
            </a:pPr>
            <a:r>
              <a:rPr lang="en-US" sz="2000" dirty="0" smtClean="0">
                <a:solidFill>
                  <a:srgbClr val="0070C0"/>
                </a:solidFill>
                <a:latin typeface="Calibri" panose="020F0502020204030204" pitchFamily="34" charset="0"/>
                <a:ea typeface="Calibri" panose="020F0502020204030204" pitchFamily="34" charset="0"/>
                <a:cs typeface="Times New Roman" panose="02020603050405020304" pitchFamily="18" charset="0"/>
              </a:rPr>
              <a:t>Study </a:t>
            </a:r>
            <a:r>
              <a:rPr lang="en-US" sz="2000" dirty="0">
                <a:solidFill>
                  <a:srgbClr val="0070C0"/>
                </a:solidFill>
                <a:latin typeface="Calibri" panose="020F0502020204030204" pitchFamily="34" charset="0"/>
                <a:ea typeface="Calibri" panose="020F0502020204030204" pitchFamily="34" charset="0"/>
                <a:cs typeface="Times New Roman" panose="02020603050405020304" pitchFamily="18" charset="0"/>
              </a:rPr>
              <a:t>of power exhaust </a:t>
            </a:r>
            <a:r>
              <a:rPr lang="en-US" sz="2000" dirty="0" smtClean="0">
                <a:solidFill>
                  <a:srgbClr val="0070C0"/>
                </a:solidFill>
                <a:latin typeface="Calibri" panose="020F0502020204030204" pitchFamily="34" charset="0"/>
                <a:ea typeface="Calibri" panose="020F0502020204030204" pitchFamily="34" charset="0"/>
                <a:cs typeface="Times New Roman" panose="02020603050405020304" pitchFamily="18" charset="0"/>
              </a:rPr>
              <a:t>(Mission 2): </a:t>
            </a:r>
          </a:p>
          <a:p>
            <a:pPr marL="800100" lvl="1" indent="-342900">
              <a:lnSpc>
                <a:spcPct val="107000"/>
              </a:lnSpc>
              <a:buFont typeface="Arial" panose="020B0604020202020204" pitchFamily="34" charset="0"/>
              <a:buChar char="•"/>
            </a:pPr>
            <a:r>
              <a:rPr lang="en-US" sz="2000" dirty="0" err="1">
                <a:latin typeface="Calibri" panose="020F0502020204030204" pitchFamily="34" charset="0"/>
                <a:ea typeface="Calibri" panose="020F0502020204030204" pitchFamily="34" charset="0"/>
                <a:cs typeface="Times New Roman" panose="02020603050405020304" pitchFamily="18" charset="0"/>
              </a:rPr>
              <a:t>D</a:t>
            </a:r>
            <a:r>
              <a:rPr lang="en-US" sz="2000" dirty="0" err="1" smtClean="0">
                <a:latin typeface="Calibri" panose="020F0502020204030204" pitchFamily="34" charset="0"/>
                <a:ea typeface="Calibri" panose="020F0502020204030204" pitchFamily="34" charset="0"/>
                <a:cs typeface="Times New Roman" panose="02020603050405020304" pitchFamily="18" charset="0"/>
              </a:rPr>
              <a:t>ivertor</a:t>
            </a:r>
            <a:r>
              <a:rPr lang="en-US" sz="2000" dirty="0" smtClean="0">
                <a:latin typeface="Calibri" panose="020F0502020204030204" pitchFamily="34" charset="0"/>
                <a:ea typeface="Calibri" panose="020F0502020204030204" pitchFamily="34" charset="0"/>
                <a:cs typeface="Times New Roman" panose="02020603050405020304" pitchFamily="18" charset="0"/>
              </a:rPr>
              <a:t> reattachment (RT05</a:t>
            </a:r>
            <a:r>
              <a:rPr lang="en-US" sz="2000" dirty="0">
                <a:latin typeface="Calibri" panose="020F0502020204030204" pitchFamily="34" charset="0"/>
                <a:ea typeface="Calibri" panose="020F0502020204030204" pitchFamily="34" charset="0"/>
                <a:cs typeface="Times New Roman" panose="02020603050405020304" pitchFamily="18" charset="0"/>
              </a:rPr>
              <a:t>), </a:t>
            </a:r>
            <a:r>
              <a:rPr lang="en-US" sz="2000" i="1" dirty="0">
                <a:latin typeface="Calibri" panose="020F0502020204030204" pitchFamily="34" charset="0"/>
                <a:ea typeface="Calibri" panose="020F0502020204030204" pitchFamily="34" charset="0"/>
                <a:cs typeface="Times New Roman" panose="02020603050405020304" pitchFamily="18" charset="0"/>
              </a:rPr>
              <a:t>TE.D.17</a:t>
            </a:r>
          </a:p>
          <a:p>
            <a:pPr marL="800100" lvl="1" indent="-342900">
              <a:lnSpc>
                <a:spcPct val="107000"/>
              </a:lnSpc>
              <a:buFont typeface="Arial" panose="020B0604020202020204" pitchFamily="34" charset="0"/>
              <a:buChar char="•"/>
            </a:pPr>
            <a:r>
              <a:rPr lang="en-US" sz="2000" dirty="0" smtClean="0">
                <a:latin typeface="Calibri" panose="020F0502020204030204" pitchFamily="34" charset="0"/>
                <a:ea typeface="Calibri" panose="020F0502020204030204" pitchFamily="34" charset="0"/>
                <a:cs typeface="Times New Roman" panose="02020603050405020304" pitchFamily="18" charset="0"/>
              </a:rPr>
              <a:t>X Point Radiator regime </a:t>
            </a:r>
            <a:r>
              <a:rPr lang="en-US" sz="2000" dirty="0">
                <a:latin typeface="Calibri" panose="020F0502020204030204" pitchFamily="34" charset="0"/>
                <a:ea typeface="Calibri" panose="020F0502020204030204" pitchFamily="34" charset="0"/>
                <a:cs typeface="Times New Roman" panose="02020603050405020304" pitchFamily="18" charset="0"/>
              </a:rPr>
              <a:t>as both </a:t>
            </a:r>
            <a:r>
              <a:rPr lang="en-US" sz="2000" dirty="0" smtClean="0">
                <a:latin typeface="Calibri" panose="020F0502020204030204" pitchFamily="34" charset="0"/>
                <a:ea typeface="Calibri" panose="020F0502020204030204" pitchFamily="34" charset="0"/>
                <a:cs typeface="Times New Roman" panose="02020603050405020304" pitchFamily="18" charset="0"/>
              </a:rPr>
              <a:t>ITER/DEMO relevant </a:t>
            </a:r>
            <a:r>
              <a:rPr lang="en-US" sz="2000" dirty="0">
                <a:latin typeface="Calibri" panose="020F0502020204030204" pitchFamily="34" charset="0"/>
                <a:ea typeface="Calibri" panose="020F0502020204030204" pitchFamily="34" charset="0"/>
                <a:cs typeface="Times New Roman" panose="02020603050405020304" pitchFamily="18" charset="0"/>
              </a:rPr>
              <a:t>(RT05</a:t>
            </a:r>
            <a:r>
              <a:rPr lang="en-US" sz="2000" dirty="0" smtClean="0">
                <a:latin typeface="Calibri" panose="020F0502020204030204" pitchFamily="34" charset="0"/>
                <a:ea typeface="Calibri" panose="020F0502020204030204" pitchFamily="34" charset="0"/>
                <a:cs typeface="Times New Roman" panose="02020603050405020304" pitchFamily="18" charset="0"/>
              </a:rPr>
              <a:t>), </a:t>
            </a:r>
            <a:r>
              <a:rPr lang="en-US" sz="2000" i="1" dirty="0" smtClean="0">
                <a:latin typeface="Calibri" panose="020F0502020204030204" pitchFamily="34" charset="0"/>
                <a:ea typeface="Calibri" panose="020F0502020204030204" pitchFamily="34" charset="0"/>
                <a:cs typeface="Times New Roman" panose="02020603050405020304" pitchFamily="18" charset="0"/>
              </a:rPr>
              <a:t>TE.D.19 </a:t>
            </a:r>
            <a:endParaRPr lang="fr-FR" sz="2000" i="1"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Arial" panose="020B0604020202020204" pitchFamily="34" charset="0"/>
              <a:buChar char="•"/>
            </a:pPr>
            <a:r>
              <a:rPr lang="en-US" sz="2000" dirty="0" smtClean="0">
                <a:solidFill>
                  <a:srgbClr val="0070C0"/>
                </a:solidFill>
                <a:latin typeface="Calibri" panose="020F0502020204030204" pitchFamily="34" charset="0"/>
                <a:ea typeface="Calibri" panose="020F0502020204030204" pitchFamily="34" charset="0"/>
                <a:cs typeface="Times New Roman" panose="02020603050405020304" pitchFamily="18" charset="0"/>
              </a:rPr>
              <a:t>Plasma control </a:t>
            </a:r>
            <a:r>
              <a:rPr lang="en-US" sz="2000" dirty="0">
                <a:latin typeface="Calibri" panose="020F0502020204030204" pitchFamily="34" charset="0"/>
                <a:ea typeface="Calibri" panose="020F0502020204030204" pitchFamily="34" charset="0"/>
                <a:cs typeface="Times New Roman" panose="02020603050405020304" pitchFamily="18" charset="0"/>
              </a:rPr>
              <a:t>: start up on W limiters </a:t>
            </a:r>
            <a:r>
              <a:rPr lang="en-US" sz="2000" dirty="0" smtClean="0">
                <a:latin typeface="Calibri" panose="020F0502020204030204" pitchFamily="34" charset="0"/>
                <a:ea typeface="Calibri" panose="020F0502020204030204" pitchFamily="34" charset="0"/>
                <a:cs typeface="Times New Roman" panose="02020603050405020304" pitchFamily="18" charset="0"/>
              </a:rPr>
              <a:t>and current </a:t>
            </a:r>
            <a:r>
              <a:rPr lang="en-US" sz="2000" dirty="0">
                <a:latin typeface="Calibri" panose="020F0502020204030204" pitchFamily="34" charset="0"/>
                <a:ea typeface="Calibri" panose="020F0502020204030204" pitchFamily="34" charset="0"/>
                <a:cs typeface="Times New Roman" panose="02020603050405020304" pitchFamily="18" charset="0"/>
              </a:rPr>
              <a:t>ramp up </a:t>
            </a:r>
            <a:r>
              <a:rPr lang="en-US" sz="2000" dirty="0" smtClean="0">
                <a:latin typeface="Calibri" panose="020F0502020204030204" pitchFamily="34" charset="0"/>
                <a:ea typeface="Calibri" panose="020F0502020204030204" pitchFamily="34" charset="0"/>
                <a:cs typeface="Times New Roman" panose="02020603050405020304" pitchFamily="18" charset="0"/>
              </a:rPr>
              <a:t>optimization (ICRH/ECRH)  </a:t>
            </a:r>
            <a:r>
              <a:rPr lang="en-US" sz="2000" dirty="0">
                <a:latin typeface="Calibri" panose="020F0502020204030204" pitchFamily="34" charset="0"/>
                <a:ea typeface="Calibri" panose="020F0502020204030204" pitchFamily="34" charset="0"/>
                <a:cs typeface="Times New Roman" panose="02020603050405020304" pitchFamily="18" charset="0"/>
              </a:rPr>
              <a:t>(</a:t>
            </a:r>
            <a:r>
              <a:rPr lang="en-US" sz="2000" dirty="0" smtClean="0">
                <a:latin typeface="Calibri" panose="020F0502020204030204" pitchFamily="34" charset="0"/>
                <a:ea typeface="Calibri" panose="020F0502020204030204" pitchFamily="34" charset="0"/>
                <a:cs typeface="Times New Roman" panose="02020603050405020304" pitchFamily="18" charset="0"/>
              </a:rPr>
              <a:t>RT04)</a:t>
            </a:r>
          </a:p>
          <a:p>
            <a:pPr marL="342900" lvl="0" indent="-342900">
              <a:lnSpc>
                <a:spcPct val="107000"/>
              </a:lnSpc>
              <a:spcAft>
                <a:spcPts val="0"/>
              </a:spcAft>
              <a:buFont typeface="Arial" panose="020B0604020202020204" pitchFamily="34" charset="0"/>
              <a:buChar char="•"/>
            </a:pPr>
            <a:r>
              <a:rPr lang="en-US" sz="2000" dirty="0" smtClean="0">
                <a:solidFill>
                  <a:srgbClr val="0070C0"/>
                </a:solidFill>
                <a:latin typeface="Calibri" panose="020F0502020204030204" pitchFamily="34" charset="0"/>
                <a:ea typeface="Calibri" panose="020F0502020204030204" pitchFamily="34" charset="0"/>
                <a:cs typeface="Times New Roman" panose="02020603050405020304" pitchFamily="18" charset="0"/>
              </a:rPr>
              <a:t>New </a:t>
            </a:r>
            <a:r>
              <a:rPr lang="en-US" sz="2000" dirty="0">
                <a:solidFill>
                  <a:srgbClr val="0070C0"/>
                </a:solidFill>
                <a:latin typeface="Calibri" panose="020F0502020204030204" pitchFamily="34" charset="0"/>
                <a:ea typeface="Calibri" panose="020F0502020204030204" pitchFamily="34" charset="0"/>
                <a:cs typeface="Times New Roman" panose="02020603050405020304" pitchFamily="18" charset="0"/>
              </a:rPr>
              <a:t>ITER full W baseline </a:t>
            </a:r>
            <a:r>
              <a:rPr lang="en-US" sz="2000" dirty="0" smtClean="0">
                <a:solidFill>
                  <a:srgbClr val="0070C0"/>
                </a:solidFill>
                <a:latin typeface="Calibri" panose="020F0502020204030204" pitchFamily="34" charset="0"/>
                <a:ea typeface="Calibri" panose="020F0502020204030204" pitchFamily="34" charset="0"/>
                <a:cs typeface="Times New Roman" panose="02020603050405020304" pitchFamily="18" charset="0"/>
              </a:rPr>
              <a:t>:</a:t>
            </a:r>
            <a:endParaRPr lang="fr-FR" sz="2000" dirty="0">
              <a:solidFill>
                <a:srgbClr val="0070C0"/>
              </a:solidFill>
              <a:latin typeface="Calibri" panose="020F0502020204030204" pitchFamily="34" charset="0"/>
              <a:ea typeface="Calibri" panose="020F0502020204030204" pitchFamily="34" charset="0"/>
              <a:cs typeface="Times New Roman" panose="02020603050405020304" pitchFamily="18" charset="0"/>
            </a:endParaRPr>
          </a:p>
          <a:p>
            <a:pPr marL="800100" lvl="1" indent="-342900">
              <a:lnSpc>
                <a:spcPct val="107000"/>
              </a:lnSpc>
              <a:buFont typeface="Arial" panose="020B0604020202020204" pitchFamily="34" charset="0"/>
              <a:buChar char="•"/>
            </a:pPr>
            <a:r>
              <a:rPr lang="en-US" sz="2000" dirty="0" smtClean="0">
                <a:latin typeface="Calibri" panose="020F0502020204030204" pitchFamily="34" charset="0"/>
                <a:ea typeface="Calibri" panose="020F0502020204030204" pitchFamily="34" charset="0"/>
                <a:cs typeface="Times New Roman" panose="02020603050405020304" pitchFamily="18" charset="0"/>
              </a:rPr>
              <a:t>Far SOL transport and wall loads (RT01, RT02, RT05)</a:t>
            </a:r>
          </a:p>
          <a:p>
            <a:pPr marL="800100" lvl="1" indent="-342900">
              <a:lnSpc>
                <a:spcPct val="107000"/>
              </a:lnSpc>
              <a:buFont typeface="Arial" panose="020B0604020202020204" pitchFamily="34" charset="0"/>
              <a:buChar char="•"/>
            </a:pPr>
            <a:r>
              <a:rPr lang="en-US" sz="2000" dirty="0" smtClean="0">
                <a:latin typeface="Calibri" panose="020F0502020204030204" pitchFamily="34" charset="0"/>
                <a:ea typeface="Calibri" panose="020F0502020204030204" pitchFamily="34" charset="0"/>
                <a:cs typeface="Times New Roman" panose="02020603050405020304" pitchFamily="18" charset="0"/>
              </a:rPr>
              <a:t>W sources from first wall, </a:t>
            </a:r>
            <a:r>
              <a:rPr lang="en-US" sz="2000" dirty="0">
                <a:latin typeface="Calibri" panose="020F0502020204030204" pitchFamily="34" charset="0"/>
                <a:ea typeface="Calibri" panose="020F0502020204030204" pitchFamily="34" charset="0"/>
                <a:cs typeface="Times New Roman" panose="02020603050405020304" pitchFamily="18" charset="0"/>
              </a:rPr>
              <a:t>screening, transport (RT01, </a:t>
            </a:r>
            <a:r>
              <a:rPr lang="en-US" sz="2000" dirty="0" smtClean="0">
                <a:latin typeface="Calibri" panose="020F0502020204030204" pitchFamily="34" charset="0"/>
                <a:ea typeface="Calibri" panose="020F0502020204030204" pitchFamily="34" charset="0"/>
                <a:cs typeface="Times New Roman" panose="02020603050405020304" pitchFamily="18" charset="0"/>
              </a:rPr>
              <a:t>RT06)</a:t>
            </a:r>
            <a:endParaRPr lang="fr-FR" sz="2000" dirty="0">
              <a:latin typeface="Calibri" panose="020F0502020204030204" pitchFamily="34" charset="0"/>
              <a:ea typeface="Calibri" panose="020F0502020204030204" pitchFamily="34" charset="0"/>
              <a:cs typeface="Times New Roman" panose="02020603050405020304" pitchFamily="18" charset="0"/>
            </a:endParaRPr>
          </a:p>
          <a:p>
            <a:pPr marL="800100" lvl="1" indent="-342900">
              <a:lnSpc>
                <a:spcPct val="107000"/>
              </a:lnSpc>
              <a:buFont typeface="Arial" panose="020B0604020202020204" pitchFamily="34" charset="0"/>
              <a:buChar char="•"/>
            </a:pPr>
            <a:r>
              <a:rPr lang="en-US" sz="2000" dirty="0" err="1" smtClean="0">
                <a:latin typeface="Calibri" panose="020F0502020204030204" pitchFamily="34" charset="0"/>
                <a:ea typeface="Calibri" panose="020F0502020204030204" pitchFamily="34" charset="0"/>
                <a:cs typeface="Times New Roman" panose="02020603050405020304" pitchFamily="18" charset="0"/>
              </a:rPr>
              <a:t>Boronisation</a:t>
            </a:r>
            <a:r>
              <a:rPr lang="en-US" sz="2000" dirty="0" smtClean="0">
                <a:latin typeface="Calibri" panose="020F0502020204030204" pitchFamily="34" charset="0"/>
                <a:ea typeface="Calibri" panose="020F0502020204030204" pitchFamily="34" charset="0"/>
                <a:cs typeface="Times New Roman" panose="02020603050405020304" pitchFamily="18" charset="0"/>
              </a:rPr>
              <a:t> </a:t>
            </a:r>
            <a:r>
              <a:rPr lang="en-US" sz="2000" dirty="0">
                <a:latin typeface="Calibri" panose="020F0502020204030204" pitchFamily="34" charset="0"/>
                <a:ea typeface="Calibri" panose="020F0502020204030204" pitchFamily="34" charset="0"/>
                <a:cs typeface="Times New Roman" panose="02020603050405020304" pitchFamily="18" charset="0"/>
              </a:rPr>
              <a:t>(</a:t>
            </a:r>
            <a:r>
              <a:rPr lang="en-US" sz="2000" dirty="0" smtClean="0">
                <a:latin typeface="Calibri" panose="020F0502020204030204" pitchFamily="34" charset="0"/>
                <a:ea typeface="Calibri" panose="020F0502020204030204" pitchFamily="34" charset="0"/>
                <a:cs typeface="Times New Roman" panose="02020603050405020304" pitchFamily="18" charset="0"/>
              </a:rPr>
              <a:t>RT06), </a:t>
            </a:r>
            <a:r>
              <a:rPr lang="en-US" sz="2000" i="1" dirty="0" smtClean="0">
                <a:latin typeface="Calibri" panose="020F0502020204030204" pitchFamily="34" charset="0"/>
                <a:ea typeface="Calibri" panose="020F0502020204030204" pitchFamily="34" charset="0"/>
                <a:cs typeface="Times New Roman" panose="02020603050405020304" pitchFamily="18" charset="0"/>
              </a:rPr>
              <a:t>TE.D.18</a:t>
            </a:r>
            <a:endParaRPr lang="fr-FR" sz="2000" i="1" dirty="0">
              <a:latin typeface="Calibri" panose="020F0502020204030204" pitchFamily="34" charset="0"/>
              <a:ea typeface="Calibri" panose="020F0502020204030204" pitchFamily="34" charset="0"/>
              <a:cs typeface="Times New Roman" panose="02020603050405020304" pitchFamily="18" charset="0"/>
            </a:endParaRPr>
          </a:p>
          <a:p>
            <a:pPr marL="800100" lvl="1" indent="-342900">
              <a:lnSpc>
                <a:spcPct val="107000"/>
              </a:lnSpc>
              <a:buFont typeface="Arial" panose="020B0604020202020204" pitchFamily="34" charset="0"/>
              <a:buChar char="•"/>
            </a:pPr>
            <a:r>
              <a:rPr lang="en-US" sz="2000" dirty="0" smtClean="0">
                <a:latin typeface="Calibri" panose="020F0502020204030204" pitchFamily="34" charset="0"/>
                <a:ea typeface="Calibri" panose="020F0502020204030204" pitchFamily="34" charset="0"/>
                <a:cs typeface="Times New Roman" panose="02020603050405020304" pitchFamily="18" charset="0"/>
              </a:rPr>
              <a:t>RE </a:t>
            </a:r>
            <a:r>
              <a:rPr lang="en-US" sz="2000" dirty="0">
                <a:latin typeface="Calibri" panose="020F0502020204030204" pitchFamily="34" charset="0"/>
                <a:ea typeface="Calibri" panose="020F0502020204030204" pitchFamily="34" charset="0"/>
                <a:cs typeface="Times New Roman" panose="02020603050405020304" pitchFamily="18" charset="0"/>
              </a:rPr>
              <a:t>impact on W walls (RT06)</a:t>
            </a:r>
            <a:endParaRPr lang="fr-FR"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134094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DDE061FB-3AD2-104A-8F5B-F50DF917B2FE}"/>
              </a:ext>
            </a:extLst>
          </p:cNvPr>
          <p:cNvSpPr>
            <a:spLocks noGrp="1"/>
          </p:cNvSpPr>
          <p:nvPr>
            <p:ph type="sldNum" sz="quarter" idx="12"/>
          </p:nvPr>
        </p:nvSpPr>
        <p:spPr/>
        <p:txBody>
          <a:bodyPr/>
          <a:lstStyle/>
          <a:p>
            <a:pPr>
              <a:defRPr/>
            </a:pPr>
            <a:fld id="{6A6D9FA1-99C7-4910-8E32-B85D378B0060}" type="slidenum">
              <a:rPr lang="en-GB" smtClean="0">
                <a:solidFill>
                  <a:prstClr val="white"/>
                </a:solidFill>
              </a:rPr>
              <a:t>4</a:t>
            </a:fld>
            <a:endParaRPr lang="en-GB">
              <a:solidFill>
                <a:prstClr val="white"/>
              </a:solidFill>
            </a:endParaRPr>
          </a:p>
        </p:txBody>
      </p:sp>
      <p:sp>
        <p:nvSpPr>
          <p:cNvPr id="5" name="Titre 4"/>
          <p:cNvSpPr>
            <a:spLocks noGrp="1"/>
          </p:cNvSpPr>
          <p:nvPr>
            <p:ph type="title"/>
          </p:nvPr>
        </p:nvSpPr>
        <p:spPr/>
        <p:txBody>
          <a:bodyPr/>
          <a:lstStyle/>
          <a:p>
            <a:r>
              <a:rPr lang="fr-FR" dirty="0" err="1" smtClean="0"/>
              <a:t>Decreased</a:t>
            </a:r>
            <a:r>
              <a:rPr lang="fr-FR" dirty="0" smtClean="0"/>
              <a:t> support in </a:t>
            </a:r>
            <a:r>
              <a:rPr lang="fr-FR" dirty="0" err="1" smtClean="0"/>
              <a:t>other</a:t>
            </a:r>
            <a:r>
              <a:rPr lang="fr-FR" dirty="0" smtClean="0"/>
              <a:t> R&amp;D areas</a:t>
            </a:r>
            <a:endParaRPr lang="fr-FR" dirty="0"/>
          </a:p>
        </p:txBody>
      </p:sp>
      <p:sp>
        <p:nvSpPr>
          <p:cNvPr id="3" name="Rectangle 2"/>
          <p:cNvSpPr/>
          <p:nvPr/>
        </p:nvSpPr>
        <p:spPr>
          <a:xfrm>
            <a:off x="535351" y="1086672"/>
            <a:ext cx="11083993" cy="1231106"/>
          </a:xfrm>
          <a:prstGeom prst="rect">
            <a:avLst/>
          </a:prstGeom>
        </p:spPr>
        <p:txBody>
          <a:bodyPr wrap="square">
            <a:spAutoFit/>
          </a:bodyPr>
          <a:lstStyle/>
          <a:p>
            <a:r>
              <a:rPr lang="fr-FR" sz="2000" dirty="0" err="1" smtClean="0">
                <a:solidFill>
                  <a:srgbClr val="0070C0"/>
                </a:solidFill>
                <a:latin typeface="Arial" panose="020B0604020202020204" pitchFamily="34" charset="0"/>
                <a:cs typeface="Arial" panose="020B0604020202020204" pitchFamily="34" charset="0"/>
              </a:rPr>
              <a:t>Reduced</a:t>
            </a:r>
            <a:r>
              <a:rPr lang="fr-FR" sz="2000" dirty="0" smtClean="0">
                <a:solidFill>
                  <a:srgbClr val="0070C0"/>
                </a:solidFill>
                <a:latin typeface="Arial" panose="020B0604020202020204" pitchFamily="34" charset="0"/>
                <a:cs typeface="Arial" panose="020B0604020202020204" pitchFamily="34" charset="0"/>
              </a:rPr>
              <a:t> </a:t>
            </a:r>
            <a:r>
              <a:rPr lang="fr-FR" sz="2000" dirty="0">
                <a:solidFill>
                  <a:srgbClr val="0070C0"/>
                </a:solidFill>
                <a:latin typeface="Arial" panose="020B0604020202020204" pitchFamily="34" charset="0"/>
                <a:cs typeface="Arial" panose="020B0604020202020204" pitchFamily="34" charset="0"/>
              </a:rPr>
              <a:t>effort on </a:t>
            </a:r>
            <a:r>
              <a:rPr lang="fr-FR" sz="2000" dirty="0" smtClean="0">
                <a:solidFill>
                  <a:srgbClr val="0070C0"/>
                </a:solidFill>
                <a:latin typeface="Arial" panose="020B0604020202020204" pitchFamily="34" charset="0"/>
                <a:cs typeface="Arial" panose="020B0604020202020204" pitchFamily="34" charset="0"/>
              </a:rPr>
              <a:t>DEMO :</a:t>
            </a:r>
          </a:p>
          <a:p>
            <a:pPr marL="285750" indent="-285750">
              <a:buFont typeface="Arial" panose="020B0604020202020204" pitchFamily="34" charset="0"/>
              <a:buChar char="•"/>
            </a:pPr>
            <a:r>
              <a:rPr lang="fr-FR" dirty="0" smtClean="0">
                <a:latin typeface="Arial" panose="020B0604020202020204" pitchFamily="34" charset="0"/>
                <a:cs typeface="Arial" panose="020B0604020202020204" pitchFamily="34" charset="0"/>
              </a:rPr>
              <a:t>Effort </a:t>
            </a:r>
            <a:r>
              <a:rPr lang="fr-FR" dirty="0" err="1" smtClean="0">
                <a:latin typeface="Arial" panose="020B0604020202020204" pitchFamily="34" charset="0"/>
                <a:cs typeface="Arial" panose="020B0604020202020204" pitchFamily="34" charset="0"/>
              </a:rPr>
              <a:t>reduced</a:t>
            </a:r>
            <a:r>
              <a:rPr lang="fr-FR" dirty="0" smtClean="0">
                <a:latin typeface="Arial" panose="020B0604020202020204" pitchFamily="34" charset="0"/>
                <a:cs typeface="Arial" panose="020B0604020202020204" pitchFamily="34" charset="0"/>
              </a:rPr>
              <a:t> on </a:t>
            </a:r>
            <a:r>
              <a:rPr lang="fr-FR" dirty="0" err="1" smtClean="0">
                <a:latin typeface="Arial" panose="020B0604020202020204" pitchFamily="34" charset="0"/>
                <a:cs typeface="Arial" panose="020B0604020202020204" pitchFamily="34" charset="0"/>
              </a:rPr>
              <a:t>less</a:t>
            </a:r>
            <a:r>
              <a:rPr lang="fr-FR" dirty="0" smtClean="0">
                <a:latin typeface="Arial" panose="020B0604020202020204" pitchFamily="34" charset="0"/>
                <a:cs typeface="Arial" panose="020B0604020202020204" pitchFamily="34" charset="0"/>
              </a:rPr>
              <a:t> mature no ELM scenario </a:t>
            </a:r>
            <a:r>
              <a:rPr lang="fr-FR" dirty="0">
                <a:latin typeface="Arial" panose="020B0604020202020204" pitchFamily="34" charset="0"/>
                <a:cs typeface="Arial" panose="020B0604020202020204" pitchFamily="34" charset="0"/>
              </a:rPr>
              <a:t>(EDA, QH …) + </a:t>
            </a:r>
            <a:r>
              <a:rPr lang="fr-FR" dirty="0" err="1" smtClean="0">
                <a:latin typeface="Arial" panose="020B0604020202020204" pitchFamily="34" charset="0"/>
                <a:cs typeface="Arial" panose="020B0604020202020204" pitchFamily="34" charset="0"/>
              </a:rPr>
              <a:t>Negative</a:t>
            </a:r>
            <a:r>
              <a:rPr lang="fr-FR" dirty="0" smtClean="0">
                <a:latin typeface="Arial" panose="020B0604020202020204" pitchFamily="34" charset="0"/>
                <a:cs typeface="Arial" panose="020B0604020202020204" pitchFamily="34" charset="0"/>
              </a:rPr>
              <a:t> </a:t>
            </a:r>
            <a:r>
              <a:rPr lang="fr-FR" dirty="0" err="1" smtClean="0">
                <a:latin typeface="Arial" panose="020B0604020202020204" pitchFamily="34" charset="0"/>
                <a:cs typeface="Arial" panose="020B0604020202020204" pitchFamily="34" charset="0"/>
              </a:rPr>
              <a:t>Triangularity</a:t>
            </a:r>
            <a:r>
              <a:rPr lang="fr-FR" dirty="0" smtClean="0">
                <a:latin typeface="Arial" panose="020B0604020202020204" pitchFamily="34" charset="0"/>
                <a:cs typeface="Arial" panose="020B0604020202020204" pitchFamily="34" charset="0"/>
              </a:rPr>
              <a:t> (NT) </a:t>
            </a:r>
            <a:r>
              <a:rPr lang="fr-FR" dirty="0">
                <a:latin typeface="Arial" panose="020B0604020202020204" pitchFamily="34" charset="0"/>
                <a:cs typeface="Arial" panose="020B0604020202020204" pitchFamily="34" charset="0"/>
              </a:rPr>
              <a:t>(</a:t>
            </a:r>
            <a:r>
              <a:rPr lang="fr-FR" dirty="0" smtClean="0">
                <a:latin typeface="Arial" panose="020B0604020202020204" pitchFamily="34" charset="0"/>
                <a:cs typeface="Arial" panose="020B0604020202020204" pitchFamily="34" charset="0"/>
              </a:rPr>
              <a:t>RT02)</a:t>
            </a:r>
          </a:p>
          <a:p>
            <a:pPr marL="285750" indent="-285750">
              <a:buFont typeface="Arial" panose="020B0604020202020204" pitchFamily="34" charset="0"/>
              <a:buChar char="•"/>
            </a:pPr>
            <a:r>
              <a:rPr lang="fr-FR" dirty="0" smtClean="0">
                <a:latin typeface="Arial" panose="020B0604020202020204" pitchFamily="34" charset="0"/>
                <a:cs typeface="Arial" panose="020B0604020202020204" pitchFamily="34" charset="0"/>
              </a:rPr>
              <a:t>Effort </a:t>
            </a:r>
            <a:r>
              <a:rPr lang="fr-FR" dirty="0" err="1" smtClean="0">
                <a:latin typeface="Arial" panose="020B0604020202020204" pitchFamily="34" charset="0"/>
                <a:cs typeface="Arial" panose="020B0604020202020204" pitchFamily="34" charset="0"/>
              </a:rPr>
              <a:t>reduced</a:t>
            </a:r>
            <a:r>
              <a:rPr lang="fr-FR" dirty="0" smtClean="0">
                <a:latin typeface="Arial" panose="020B0604020202020204" pitchFamily="34" charset="0"/>
                <a:cs typeface="Arial" panose="020B0604020202020204" pitchFamily="34" charset="0"/>
              </a:rPr>
              <a:t> on Alternative </a:t>
            </a:r>
            <a:r>
              <a:rPr lang="fr-FR" dirty="0" err="1" smtClean="0">
                <a:latin typeface="Arial" panose="020B0604020202020204" pitchFamily="34" charset="0"/>
                <a:cs typeface="Arial" panose="020B0604020202020204" pitchFamily="34" charset="0"/>
              </a:rPr>
              <a:t>Divertor</a:t>
            </a:r>
            <a:r>
              <a:rPr lang="fr-FR" dirty="0" smtClean="0">
                <a:latin typeface="Arial" panose="020B0604020202020204" pitchFamily="34" charset="0"/>
                <a:cs typeface="Arial" panose="020B0604020202020204" pitchFamily="34" charset="0"/>
              </a:rPr>
              <a:t> Configuration (ADC) </a:t>
            </a:r>
            <a:r>
              <a:rPr lang="fr-FR" dirty="0">
                <a:latin typeface="Arial" panose="020B0604020202020204" pitchFamily="34" charset="0"/>
                <a:cs typeface="Arial" panose="020B0604020202020204" pitchFamily="34" charset="0"/>
              </a:rPr>
              <a:t>: </a:t>
            </a:r>
            <a:r>
              <a:rPr lang="fr-FR" dirty="0" err="1">
                <a:latin typeface="Arial" panose="020B0604020202020204" pitchFamily="34" charset="0"/>
                <a:cs typeface="Arial" panose="020B0604020202020204" pitchFamily="34" charset="0"/>
              </a:rPr>
              <a:t>concentrate</a:t>
            </a:r>
            <a:r>
              <a:rPr lang="fr-FR" dirty="0">
                <a:latin typeface="Arial" panose="020B0604020202020204" pitchFamily="34" charset="0"/>
                <a:cs typeface="Arial" panose="020B0604020202020204" pitchFamily="34" charset="0"/>
              </a:rPr>
              <a:t> on </a:t>
            </a:r>
            <a:r>
              <a:rPr lang="fr-FR" dirty="0" smtClean="0">
                <a:latin typeface="Arial" panose="020B0604020202020204" pitchFamily="34" charset="0"/>
                <a:cs typeface="Arial" panose="020B0604020202020204" pitchFamily="34" charset="0"/>
              </a:rPr>
              <a:t>configurations </a:t>
            </a:r>
            <a:r>
              <a:rPr lang="fr-FR" dirty="0" err="1">
                <a:latin typeface="Arial" panose="020B0604020202020204" pitchFamily="34" charset="0"/>
                <a:cs typeface="Arial" panose="020B0604020202020204" pitchFamily="34" charset="0"/>
              </a:rPr>
              <a:t>with</a:t>
            </a:r>
            <a:r>
              <a:rPr lang="fr-FR" dirty="0">
                <a:latin typeface="Arial" panose="020B0604020202020204" pitchFamily="34" charset="0"/>
                <a:cs typeface="Arial" panose="020B0604020202020204" pitchFamily="34" charset="0"/>
              </a:rPr>
              <a:t> minimum engineering </a:t>
            </a:r>
            <a:r>
              <a:rPr lang="fr-FR" dirty="0" err="1">
                <a:latin typeface="Arial" panose="020B0604020202020204" pitchFamily="34" charset="0"/>
                <a:cs typeface="Arial" panose="020B0604020202020204" pitchFamily="34" charset="0"/>
              </a:rPr>
              <a:t>constrains</a:t>
            </a:r>
            <a:r>
              <a:rPr lang="fr-FR" dirty="0">
                <a:latin typeface="Arial" panose="020B0604020202020204" pitchFamily="34" charset="0"/>
                <a:cs typeface="Arial" panose="020B0604020202020204" pitchFamily="34" charset="0"/>
              </a:rPr>
              <a:t> </a:t>
            </a:r>
            <a:r>
              <a:rPr lang="fr-FR" dirty="0" err="1">
                <a:latin typeface="Arial" panose="020B0604020202020204" pitchFamily="34" charset="0"/>
                <a:cs typeface="Arial" panose="020B0604020202020204" pitchFamily="34" charset="0"/>
              </a:rPr>
              <a:t>while</a:t>
            </a:r>
            <a:r>
              <a:rPr lang="fr-FR" dirty="0">
                <a:latin typeface="Arial" panose="020B0604020202020204" pitchFamily="34" charset="0"/>
                <a:cs typeface="Arial" panose="020B0604020202020204" pitchFamily="34" charset="0"/>
              </a:rPr>
              <a:t> </a:t>
            </a:r>
            <a:r>
              <a:rPr lang="fr-FR" dirty="0" err="1">
                <a:latin typeface="Arial" panose="020B0604020202020204" pitchFamily="34" charset="0"/>
                <a:cs typeface="Arial" panose="020B0604020202020204" pitchFamily="34" charset="0"/>
              </a:rPr>
              <a:t>keeping</a:t>
            </a:r>
            <a:r>
              <a:rPr lang="fr-FR" dirty="0">
                <a:latin typeface="Arial" panose="020B0604020202020204" pitchFamily="34" charset="0"/>
                <a:cs typeface="Arial" panose="020B0604020202020204" pitchFamily="34" charset="0"/>
              </a:rPr>
              <a:t> </a:t>
            </a:r>
            <a:r>
              <a:rPr lang="fr-FR" dirty="0" err="1">
                <a:latin typeface="Arial" panose="020B0604020202020204" pitchFamily="34" charset="0"/>
                <a:cs typeface="Arial" panose="020B0604020202020204" pitchFamily="34" charset="0"/>
              </a:rPr>
              <a:t>benefits</a:t>
            </a:r>
            <a:r>
              <a:rPr lang="fr-FR" dirty="0">
                <a:latin typeface="Arial" panose="020B0604020202020204" pitchFamily="34" charset="0"/>
                <a:cs typeface="Arial" panose="020B0604020202020204" pitchFamily="34" charset="0"/>
              </a:rPr>
              <a:t> (RT07</a:t>
            </a:r>
            <a:r>
              <a:rPr lang="fr-FR" dirty="0" smtClean="0">
                <a:latin typeface="Arial" panose="020B0604020202020204" pitchFamily="34" charset="0"/>
                <a:cs typeface="Arial" panose="020B0604020202020204" pitchFamily="34" charset="0"/>
              </a:rPr>
              <a:t>). NB: impact </a:t>
            </a:r>
            <a:r>
              <a:rPr lang="fr-FR" dirty="0">
                <a:latin typeface="Arial" panose="020B0604020202020204" pitchFamily="34" charset="0"/>
                <a:cs typeface="Arial" panose="020B0604020202020204" pitchFamily="34" charset="0"/>
              </a:rPr>
              <a:t>on AUG </a:t>
            </a:r>
            <a:r>
              <a:rPr lang="fr-FR" dirty="0" err="1">
                <a:latin typeface="Arial" panose="020B0604020202020204" pitchFamily="34" charset="0"/>
                <a:cs typeface="Arial" panose="020B0604020202020204" pitchFamily="34" charset="0"/>
              </a:rPr>
              <a:t>upper</a:t>
            </a:r>
            <a:r>
              <a:rPr lang="fr-FR" dirty="0">
                <a:latin typeface="Arial" panose="020B0604020202020204" pitchFamily="34" charset="0"/>
                <a:cs typeface="Arial" panose="020B0604020202020204" pitchFamily="34" charset="0"/>
              </a:rPr>
              <a:t> </a:t>
            </a:r>
            <a:r>
              <a:rPr lang="fr-FR" dirty="0" err="1" smtClean="0">
                <a:latin typeface="Arial" panose="020B0604020202020204" pitchFamily="34" charset="0"/>
                <a:cs typeface="Arial" panose="020B0604020202020204" pitchFamily="34" charset="0"/>
              </a:rPr>
              <a:t>divertor</a:t>
            </a:r>
            <a:r>
              <a:rPr lang="fr-FR" dirty="0" smtClean="0">
                <a:latin typeface="Arial" panose="020B0604020202020204" pitchFamily="34" charset="0"/>
                <a:cs typeface="Arial" panose="020B0604020202020204" pitchFamily="34" charset="0"/>
              </a:rPr>
              <a:t> programme. </a:t>
            </a:r>
            <a:endParaRPr lang="fr-FR" dirty="0">
              <a:latin typeface="Arial" panose="020B0604020202020204" pitchFamily="34" charset="0"/>
              <a:cs typeface="Arial" panose="020B0604020202020204" pitchFamily="34" charset="0"/>
            </a:endParaRPr>
          </a:p>
        </p:txBody>
      </p:sp>
      <p:sp>
        <p:nvSpPr>
          <p:cNvPr id="6" name="Rectangle 5"/>
          <p:cNvSpPr/>
          <p:nvPr/>
        </p:nvSpPr>
        <p:spPr>
          <a:xfrm>
            <a:off x="461641" y="2754735"/>
            <a:ext cx="11471564" cy="2529154"/>
          </a:xfrm>
          <a:prstGeom prst="rect">
            <a:avLst/>
          </a:prstGeom>
        </p:spPr>
        <p:txBody>
          <a:bodyPr wrap="square">
            <a:spAutoFit/>
          </a:bodyPr>
          <a:lstStyle/>
          <a:p>
            <a:pPr lvl="0">
              <a:lnSpc>
                <a:spcPct val="107000"/>
              </a:lnSpc>
              <a:spcAft>
                <a:spcPts val="0"/>
              </a:spcAft>
            </a:pPr>
            <a:r>
              <a:rPr lang="en-US" sz="2000" dirty="0" smtClean="0">
                <a:solidFill>
                  <a:srgbClr val="0070C0"/>
                </a:solidFill>
                <a:latin typeface="Arial" panose="020B0604020202020204" pitchFamily="34" charset="0"/>
                <a:ea typeface="Calibri" panose="020F0502020204030204" pitchFamily="34" charset="0"/>
                <a:cs typeface="Arial" panose="020B0604020202020204" pitchFamily="34" charset="0"/>
              </a:rPr>
              <a:t>Streamlining </a:t>
            </a:r>
            <a:r>
              <a:rPr lang="en-US" sz="2000" dirty="0">
                <a:solidFill>
                  <a:srgbClr val="0070C0"/>
                </a:solidFill>
                <a:latin typeface="Arial" panose="020B0604020202020204" pitchFamily="34" charset="0"/>
                <a:ea typeface="Calibri" panose="020F0502020204030204" pitchFamily="34" charset="0"/>
                <a:cs typeface="Arial" panose="020B0604020202020204" pitchFamily="34" charset="0"/>
              </a:rPr>
              <a:t>of JET </a:t>
            </a:r>
            <a:r>
              <a:rPr lang="en-US" sz="2000" dirty="0" smtClean="0">
                <a:solidFill>
                  <a:srgbClr val="0070C0"/>
                </a:solidFill>
                <a:latin typeface="Arial" panose="020B0604020202020204" pitchFamily="34" charset="0"/>
                <a:ea typeface="Calibri" panose="020F0502020204030204" pitchFamily="34" charset="0"/>
                <a:cs typeface="Arial" panose="020B0604020202020204" pitchFamily="34" charset="0"/>
              </a:rPr>
              <a:t>activities</a:t>
            </a:r>
            <a:endParaRPr lang="fr-FR" sz="2000" dirty="0">
              <a:solidFill>
                <a:srgbClr val="0070C0"/>
              </a:solidFill>
              <a:latin typeface="Arial" panose="020B0604020202020204" pitchFamily="34" charset="0"/>
              <a:ea typeface="Calibri" panose="020F0502020204030204" pitchFamily="34" charset="0"/>
              <a:cs typeface="Arial" panose="020B0604020202020204" pitchFamily="34" charset="0"/>
            </a:endParaRPr>
          </a:p>
          <a:p>
            <a:pPr marL="342900" lvl="0" indent="-342900">
              <a:lnSpc>
                <a:spcPct val="107000"/>
              </a:lnSpc>
              <a:spcAft>
                <a:spcPts val="0"/>
              </a:spcAft>
              <a:buFont typeface="Arial" panose="020B0604020202020204" pitchFamily="34" charset="0"/>
              <a:buChar char="•"/>
            </a:pPr>
            <a:r>
              <a:rPr lang="en-US" dirty="0" smtClean="0">
                <a:latin typeface="Arial" panose="020B0604020202020204" pitchFamily="34" charset="0"/>
                <a:ea typeface="Calibri" panose="020F0502020204030204" pitchFamily="34" charset="0"/>
                <a:cs typeface="Arial" panose="020B0604020202020204" pitchFamily="34" charset="0"/>
              </a:rPr>
              <a:t>Decrease effort on scenarios analysis not directly </a:t>
            </a:r>
            <a:r>
              <a:rPr lang="en-US" dirty="0" err="1" smtClean="0">
                <a:latin typeface="Arial" panose="020B0604020202020204" pitchFamily="34" charset="0"/>
                <a:ea typeface="Calibri" panose="020F0502020204030204" pitchFamily="34" charset="0"/>
                <a:cs typeface="Arial" panose="020B0604020202020204" pitchFamily="34" charset="0"/>
              </a:rPr>
              <a:t>extrapolable</a:t>
            </a:r>
            <a:r>
              <a:rPr lang="en-US" dirty="0" smtClean="0">
                <a:latin typeface="Arial" panose="020B0604020202020204" pitchFamily="34" charset="0"/>
                <a:ea typeface="Calibri" panose="020F0502020204030204" pitchFamily="34" charset="0"/>
                <a:cs typeface="Arial" panose="020B0604020202020204" pitchFamily="34" charset="0"/>
              </a:rPr>
              <a:t> to ITER, </a:t>
            </a:r>
            <a:r>
              <a:rPr lang="en-US" dirty="0">
                <a:latin typeface="Arial" panose="020B0604020202020204" pitchFamily="34" charset="0"/>
                <a:ea typeface="Calibri" panose="020F0502020204030204" pitchFamily="34" charset="0"/>
                <a:cs typeface="Arial" panose="020B0604020202020204" pitchFamily="34" charset="0"/>
              </a:rPr>
              <a:t>but keep focus </a:t>
            </a:r>
            <a:r>
              <a:rPr lang="en-US" dirty="0" smtClean="0">
                <a:latin typeface="Arial" panose="020B0604020202020204" pitchFamily="34" charset="0"/>
                <a:ea typeface="Calibri" panose="020F0502020204030204" pitchFamily="34" charset="0"/>
                <a:cs typeface="Arial" panose="020B0604020202020204" pitchFamily="34" charset="0"/>
              </a:rPr>
              <a:t>on </a:t>
            </a:r>
            <a:r>
              <a:rPr lang="en-US" dirty="0">
                <a:latin typeface="Arial" panose="020B0604020202020204" pitchFamily="34" charset="0"/>
                <a:ea typeface="Calibri" panose="020F0502020204030204" pitchFamily="34" charset="0"/>
                <a:cs typeface="Arial" panose="020B0604020202020204" pitchFamily="34" charset="0"/>
              </a:rPr>
              <a:t>specific physics </a:t>
            </a:r>
            <a:r>
              <a:rPr lang="en-US" dirty="0" smtClean="0">
                <a:latin typeface="Arial" panose="020B0604020202020204" pitchFamily="34" charset="0"/>
                <a:ea typeface="Calibri" panose="020F0502020204030204" pitchFamily="34" charset="0"/>
                <a:cs typeface="Arial" panose="020B0604020202020204" pitchFamily="34" charset="0"/>
              </a:rPr>
              <a:t>items in support of ITER  </a:t>
            </a:r>
            <a:r>
              <a:rPr lang="en-US" dirty="0">
                <a:latin typeface="Arial" panose="020B0604020202020204" pitchFamily="34" charset="0"/>
                <a:ea typeface="Calibri" panose="020F0502020204030204" pitchFamily="34" charset="0"/>
                <a:cs typeface="Arial" panose="020B0604020202020204" pitchFamily="34" charset="0"/>
              </a:rPr>
              <a:t>: ICRH schemes, isotope effect on transport, L-H transition  (</a:t>
            </a:r>
            <a:r>
              <a:rPr lang="en-US" dirty="0" smtClean="0">
                <a:latin typeface="Arial" panose="020B0604020202020204" pitchFamily="34" charset="0"/>
                <a:ea typeface="Calibri" panose="020F0502020204030204" pitchFamily="34" charset="0"/>
                <a:cs typeface="Arial" panose="020B0604020202020204" pitchFamily="34" charset="0"/>
              </a:rPr>
              <a:t>RT11)</a:t>
            </a:r>
            <a:endParaRPr lang="fr-FR" dirty="0">
              <a:latin typeface="Arial" panose="020B0604020202020204" pitchFamily="34" charset="0"/>
              <a:ea typeface="Calibri" panose="020F0502020204030204" pitchFamily="34" charset="0"/>
              <a:cs typeface="Arial" panose="020B0604020202020204" pitchFamily="34" charset="0"/>
            </a:endParaRPr>
          </a:p>
          <a:p>
            <a:pPr marL="342900" lvl="0" indent="-342900">
              <a:lnSpc>
                <a:spcPct val="107000"/>
              </a:lnSpc>
              <a:spcAft>
                <a:spcPts val="0"/>
              </a:spcAft>
              <a:buFont typeface="Arial" panose="020B0604020202020204" pitchFamily="34" charset="0"/>
              <a:buChar char="•"/>
            </a:pPr>
            <a:r>
              <a:rPr lang="en-US" dirty="0" smtClean="0">
                <a:latin typeface="Arial" panose="020B0604020202020204" pitchFamily="34" charset="0"/>
                <a:ea typeface="Calibri" panose="020F0502020204030204" pitchFamily="34" charset="0"/>
                <a:cs typeface="Arial" panose="020B0604020202020204" pitchFamily="34" charset="0"/>
              </a:rPr>
              <a:t>Fuel </a:t>
            </a:r>
            <a:r>
              <a:rPr lang="en-US" dirty="0">
                <a:latin typeface="Arial" panose="020B0604020202020204" pitchFamily="34" charset="0"/>
                <a:ea typeface="Calibri" panose="020F0502020204030204" pitchFamily="34" charset="0"/>
                <a:cs typeface="Arial" panose="020B0604020202020204" pitchFamily="34" charset="0"/>
              </a:rPr>
              <a:t>retention in T : LID-QMS (RT06</a:t>
            </a:r>
            <a:r>
              <a:rPr lang="en-US" dirty="0" smtClean="0">
                <a:latin typeface="Arial" panose="020B0604020202020204" pitchFamily="34" charset="0"/>
                <a:ea typeface="Calibri" panose="020F0502020204030204" pitchFamily="34" charset="0"/>
                <a:cs typeface="Arial" panose="020B0604020202020204" pitchFamily="34" charset="0"/>
              </a:rPr>
              <a:t>), in </a:t>
            </a:r>
            <a:r>
              <a:rPr lang="en-US" dirty="0" err="1" smtClean="0">
                <a:latin typeface="Arial" panose="020B0604020202020204" pitchFamily="34" charset="0"/>
                <a:ea typeface="Calibri" panose="020F0502020204030204" pitchFamily="34" charset="0"/>
                <a:cs typeface="Arial" panose="020B0604020202020204" pitchFamily="34" charset="0"/>
              </a:rPr>
              <a:t>connexion</a:t>
            </a:r>
            <a:r>
              <a:rPr lang="en-US" dirty="0" smtClean="0">
                <a:latin typeface="Arial" panose="020B0604020202020204" pitchFamily="34" charset="0"/>
                <a:ea typeface="Calibri" panose="020F0502020204030204" pitchFamily="34" charset="0"/>
                <a:cs typeface="Arial" panose="020B0604020202020204" pitchFamily="34" charset="0"/>
              </a:rPr>
              <a:t> with </a:t>
            </a:r>
            <a:r>
              <a:rPr lang="en-US" dirty="0">
                <a:latin typeface="Arial" panose="020B0604020202020204" pitchFamily="34" charset="0"/>
                <a:ea typeface="Calibri" panose="020F0502020204030204" pitchFamily="34" charset="0"/>
                <a:cs typeface="Arial" panose="020B0604020202020204" pitchFamily="34" charset="0"/>
              </a:rPr>
              <a:t>WP </a:t>
            </a:r>
            <a:r>
              <a:rPr lang="en-US" dirty="0" smtClean="0">
                <a:latin typeface="Arial" panose="020B0604020202020204" pitchFamily="34" charset="0"/>
                <a:ea typeface="Calibri" panose="020F0502020204030204" pitchFamily="34" charset="0"/>
                <a:cs typeface="Arial" panose="020B0604020202020204" pitchFamily="34" charset="0"/>
              </a:rPr>
              <a:t>PWIE</a:t>
            </a:r>
          </a:p>
          <a:p>
            <a:pPr marL="342900" lvl="0" indent="-342900">
              <a:lnSpc>
                <a:spcPct val="107000"/>
              </a:lnSpc>
              <a:spcAft>
                <a:spcPts val="0"/>
              </a:spcAft>
              <a:buFont typeface="Arial" panose="020B0604020202020204" pitchFamily="34" charset="0"/>
              <a:buChar char="•"/>
            </a:pPr>
            <a:r>
              <a:rPr lang="en-US" dirty="0" smtClean="0">
                <a:latin typeface="Arial" panose="020B0604020202020204" pitchFamily="34" charset="0"/>
                <a:ea typeface="Calibri" panose="020F0502020204030204" pitchFamily="34" charset="0"/>
                <a:cs typeface="Arial" panose="020B0604020202020204" pitchFamily="34" charset="0"/>
              </a:rPr>
              <a:t>Focus on data analysis/modelling related to TE 2026-2027 GD (contribution to </a:t>
            </a:r>
            <a:r>
              <a:rPr lang="fr-FR" dirty="0" smtClean="0">
                <a:latin typeface="Arial" panose="020B0604020202020204" pitchFamily="34" charset="0"/>
                <a:ea typeface="Calibri" panose="020F0502020204030204" pitchFamily="34" charset="0"/>
                <a:cs typeface="Arial" panose="020B0604020202020204" pitchFamily="34" charset="0"/>
              </a:rPr>
              <a:t>4 GD out of 5)</a:t>
            </a:r>
            <a:endParaRPr lang="fr-FR" dirty="0">
              <a:latin typeface="Arial" panose="020B0604020202020204" pitchFamily="34" charset="0"/>
              <a:ea typeface="Calibri" panose="020F0502020204030204" pitchFamily="34" charset="0"/>
              <a:cs typeface="Arial" panose="020B0604020202020204" pitchFamily="34" charset="0"/>
            </a:endParaRPr>
          </a:p>
          <a:p>
            <a:pPr marL="342900" lvl="0" indent="-342900">
              <a:lnSpc>
                <a:spcPct val="107000"/>
              </a:lnSpc>
              <a:spcAft>
                <a:spcPts val="0"/>
              </a:spcAft>
              <a:buFont typeface="Arial" panose="020B0604020202020204" pitchFamily="34" charset="0"/>
              <a:buChar char="•"/>
            </a:pPr>
            <a:r>
              <a:rPr lang="en-US" dirty="0" smtClean="0">
                <a:latin typeface="Arial" panose="020B0604020202020204" pitchFamily="34" charset="0"/>
                <a:ea typeface="Calibri" panose="020F0502020204030204" pitchFamily="34" charset="0"/>
                <a:cs typeface="Arial" panose="020B0604020202020204" pitchFamily="34" charset="0"/>
              </a:rPr>
              <a:t>EUROfusion support </a:t>
            </a:r>
            <a:r>
              <a:rPr lang="en-US" dirty="0">
                <a:latin typeface="Arial" panose="020B0604020202020204" pitchFamily="34" charset="0"/>
                <a:ea typeface="Calibri" panose="020F0502020204030204" pitchFamily="34" charset="0"/>
                <a:cs typeface="Arial" panose="020B0604020202020204" pitchFamily="34" charset="0"/>
              </a:rPr>
              <a:t>to data validation stopped after 2026 (significant backlog, assumption = UKAEA </a:t>
            </a:r>
            <a:r>
              <a:rPr lang="en-US" dirty="0" smtClean="0">
                <a:latin typeface="Arial" panose="020B0604020202020204" pitchFamily="34" charset="0"/>
                <a:ea typeface="Calibri" panose="020F0502020204030204" pitchFamily="34" charset="0"/>
                <a:cs typeface="Arial" panose="020B0604020202020204" pitchFamily="34" charset="0"/>
              </a:rPr>
              <a:t>resources kept at </a:t>
            </a:r>
            <a:r>
              <a:rPr lang="en-US" dirty="0">
                <a:latin typeface="Arial" panose="020B0604020202020204" pitchFamily="34" charset="0"/>
                <a:ea typeface="Calibri" panose="020F0502020204030204" pitchFamily="34" charset="0"/>
                <a:cs typeface="Arial" panose="020B0604020202020204" pitchFamily="34" charset="0"/>
              </a:rPr>
              <a:t>same </a:t>
            </a:r>
            <a:r>
              <a:rPr lang="en-US" dirty="0" smtClean="0">
                <a:latin typeface="Arial" panose="020B0604020202020204" pitchFamily="34" charset="0"/>
                <a:ea typeface="Calibri" panose="020F0502020204030204" pitchFamily="34" charset="0"/>
                <a:cs typeface="Arial" panose="020B0604020202020204" pitchFamily="34" charset="0"/>
              </a:rPr>
              <a:t>level as 2025)</a:t>
            </a:r>
          </a:p>
          <a:p>
            <a:pPr lvl="0">
              <a:lnSpc>
                <a:spcPct val="107000"/>
              </a:lnSpc>
              <a:spcAft>
                <a:spcPts val="0"/>
              </a:spcAft>
            </a:pPr>
            <a:endParaRPr lang="en-US" sz="2000" dirty="0">
              <a:latin typeface="Arial" panose="020B0604020202020204" pitchFamily="34" charset="0"/>
              <a:ea typeface="Calibri" panose="020F0502020204030204" pitchFamily="34" charset="0"/>
              <a:cs typeface="Arial" panose="020B0604020202020204" pitchFamily="34" charset="0"/>
            </a:endParaRPr>
          </a:p>
        </p:txBody>
      </p:sp>
      <p:sp>
        <p:nvSpPr>
          <p:cNvPr id="2" name="Rectangle 1"/>
          <p:cNvSpPr/>
          <p:nvPr/>
        </p:nvSpPr>
        <p:spPr>
          <a:xfrm>
            <a:off x="387659" y="5399685"/>
            <a:ext cx="11379378" cy="685059"/>
          </a:xfrm>
          <a:prstGeom prst="rect">
            <a:avLst/>
          </a:prstGeom>
        </p:spPr>
        <p:txBody>
          <a:bodyPr wrap="square">
            <a:spAutoFit/>
          </a:bodyPr>
          <a:lstStyle/>
          <a:p>
            <a:pPr marL="342900" lvl="0" indent="-342900">
              <a:lnSpc>
                <a:spcPct val="107000"/>
              </a:lnSpc>
              <a:spcAft>
                <a:spcPts val="0"/>
              </a:spcAft>
              <a:buFont typeface="Arial" panose="020B0604020202020204" pitchFamily="34" charset="0"/>
              <a:buChar char="•"/>
            </a:pPr>
            <a:r>
              <a:rPr lang="en-US" dirty="0">
                <a:latin typeface="Arial" panose="020B0604020202020204" pitchFamily="34" charset="0"/>
                <a:ea typeface="Calibri" panose="020F0502020204030204" pitchFamily="34" charset="0"/>
                <a:cs typeface="Arial" panose="020B0604020202020204" pitchFamily="34" charset="0"/>
              </a:rPr>
              <a:t>Risk : unsupervised work on JET data </a:t>
            </a:r>
            <a:r>
              <a:rPr lang="en-US" dirty="0" smtClean="0">
                <a:latin typeface="Arial" panose="020B0604020202020204" pitchFamily="34" charset="0"/>
                <a:ea typeface="Calibri" panose="020F0502020204030204" pitchFamily="34" charset="0"/>
                <a:cs typeface="Arial" panose="020B0604020202020204" pitchFamily="34" charset="0"/>
              </a:rPr>
              <a:t>performed outside of the TE framework and/or </a:t>
            </a:r>
            <a:r>
              <a:rPr lang="en-US" dirty="0">
                <a:latin typeface="Arial" panose="020B0604020202020204" pitchFamily="34" charset="0"/>
                <a:ea typeface="Calibri" panose="020F0502020204030204" pitchFamily="34" charset="0"/>
                <a:cs typeface="Arial" panose="020B0604020202020204" pitchFamily="34" charset="0"/>
              </a:rPr>
              <a:t>no full scientific output from JET (private </a:t>
            </a:r>
            <a:r>
              <a:rPr lang="en-US" dirty="0" smtClean="0">
                <a:latin typeface="Arial" panose="020B0604020202020204" pitchFamily="34" charset="0"/>
                <a:ea typeface="Calibri" panose="020F0502020204030204" pitchFamily="34" charset="0"/>
                <a:cs typeface="Arial" panose="020B0604020202020204" pitchFamily="34" charset="0"/>
              </a:rPr>
              <a:t>sector / international collaborators </a:t>
            </a:r>
            <a:r>
              <a:rPr lang="en-US" dirty="0">
                <a:latin typeface="Arial" panose="020B0604020202020204" pitchFamily="34" charset="0"/>
                <a:ea typeface="Calibri" panose="020F0502020204030204" pitchFamily="34" charset="0"/>
                <a:cs typeface="Arial" panose="020B0604020202020204" pitchFamily="34" charset="0"/>
              </a:rPr>
              <a:t>interested)</a:t>
            </a:r>
            <a:endParaRPr lang="fr-FR" dirty="0">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54316768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DDE061FB-3AD2-104A-8F5B-F50DF917B2FE}"/>
              </a:ext>
            </a:extLst>
          </p:cNvPr>
          <p:cNvSpPr>
            <a:spLocks noGrp="1"/>
          </p:cNvSpPr>
          <p:nvPr>
            <p:ph type="sldNum" sz="quarter" idx="12"/>
          </p:nvPr>
        </p:nvSpPr>
        <p:spPr/>
        <p:txBody>
          <a:bodyPr/>
          <a:lstStyle/>
          <a:p>
            <a:pPr>
              <a:defRPr/>
            </a:pPr>
            <a:fld id="{6A6D9FA1-99C7-4910-8E32-B85D378B0060}" type="slidenum">
              <a:rPr lang="en-GB" smtClean="0">
                <a:solidFill>
                  <a:prstClr val="white"/>
                </a:solidFill>
              </a:rPr>
              <a:t>5</a:t>
            </a:fld>
            <a:endParaRPr lang="en-GB">
              <a:solidFill>
                <a:prstClr val="white"/>
              </a:solidFill>
            </a:endParaRPr>
          </a:p>
        </p:txBody>
      </p:sp>
      <p:sp>
        <p:nvSpPr>
          <p:cNvPr id="5" name="Titre 4"/>
          <p:cNvSpPr>
            <a:spLocks noGrp="1"/>
          </p:cNvSpPr>
          <p:nvPr>
            <p:ph type="title"/>
          </p:nvPr>
        </p:nvSpPr>
        <p:spPr>
          <a:xfrm>
            <a:off x="983431" y="192515"/>
            <a:ext cx="10109441" cy="457200"/>
          </a:xfrm>
        </p:spPr>
        <p:txBody>
          <a:bodyPr/>
          <a:lstStyle/>
          <a:p>
            <a:r>
              <a:rPr lang="fr-FR" dirty="0" err="1" smtClean="0"/>
              <a:t>Strongly</a:t>
            </a:r>
            <a:r>
              <a:rPr lang="fr-FR" dirty="0" smtClean="0"/>
              <a:t> </a:t>
            </a:r>
            <a:r>
              <a:rPr lang="fr-FR" dirty="0" err="1" smtClean="0"/>
              <a:t>reduced</a:t>
            </a:r>
            <a:r>
              <a:rPr lang="fr-FR" dirty="0" smtClean="0"/>
              <a:t> support to TE </a:t>
            </a:r>
            <a:r>
              <a:rPr lang="fr-FR" dirty="0" err="1" smtClean="0"/>
              <a:t>enhancements</a:t>
            </a:r>
            <a:r>
              <a:rPr lang="fr-FR" dirty="0" smtClean="0"/>
              <a:t> </a:t>
            </a:r>
            <a:r>
              <a:rPr lang="fr-FR" dirty="0" err="1" smtClean="0"/>
              <a:t>launched</a:t>
            </a:r>
            <a:r>
              <a:rPr lang="fr-FR" dirty="0" smtClean="0"/>
              <a:t> in 2024</a:t>
            </a:r>
            <a:endParaRPr lang="fr-FR" dirty="0"/>
          </a:p>
        </p:txBody>
      </p:sp>
      <p:sp>
        <p:nvSpPr>
          <p:cNvPr id="6" name="Rectangle 5"/>
          <p:cNvSpPr/>
          <p:nvPr/>
        </p:nvSpPr>
        <p:spPr>
          <a:xfrm>
            <a:off x="7292621" y="1644676"/>
            <a:ext cx="4560711" cy="3055965"/>
          </a:xfrm>
          <a:prstGeom prst="rect">
            <a:avLst/>
          </a:prstGeom>
        </p:spPr>
        <p:txBody>
          <a:bodyPr wrap="square">
            <a:spAutoFit/>
          </a:bodyPr>
          <a:lstStyle/>
          <a:p>
            <a:pPr marL="342900" lvl="0" indent="-342900">
              <a:lnSpc>
                <a:spcPct val="107000"/>
              </a:lnSpc>
              <a:spcAft>
                <a:spcPts val="0"/>
              </a:spcAft>
              <a:buFont typeface="Arial" panose="020B0604020202020204" pitchFamily="34" charset="0"/>
              <a:buChar char="•"/>
            </a:pPr>
            <a:r>
              <a:rPr lang="fr-FR" dirty="0" smtClean="0">
                <a:latin typeface="Arial" panose="020B0604020202020204" pitchFamily="34" charset="0"/>
                <a:ea typeface="Calibri" panose="020F0502020204030204" pitchFamily="34" charset="0"/>
                <a:cs typeface="Arial" panose="020B0604020202020204" pitchFamily="34" charset="0"/>
              </a:rPr>
              <a:t>TE </a:t>
            </a:r>
            <a:r>
              <a:rPr lang="fr-FR" dirty="0" err="1" smtClean="0">
                <a:latin typeface="Arial" panose="020B0604020202020204" pitchFamily="34" charset="0"/>
                <a:ea typeface="Calibri" panose="020F0502020204030204" pitchFamily="34" charset="0"/>
                <a:cs typeface="Arial" panose="020B0604020202020204" pitchFamily="34" charset="0"/>
              </a:rPr>
              <a:t>enhancements</a:t>
            </a:r>
            <a:r>
              <a:rPr lang="fr-FR" dirty="0" smtClean="0">
                <a:latin typeface="Arial" panose="020B0604020202020204" pitchFamily="34" charset="0"/>
                <a:ea typeface="Calibri" panose="020F0502020204030204" pitchFamily="34" charset="0"/>
                <a:cs typeface="Arial" panose="020B0604020202020204" pitchFamily="34" charset="0"/>
              </a:rPr>
              <a:t> </a:t>
            </a:r>
            <a:r>
              <a:rPr lang="fr-FR" dirty="0" err="1" smtClean="0">
                <a:latin typeface="Arial" panose="020B0604020202020204" pitchFamily="34" charset="0"/>
                <a:ea typeface="Calibri" panose="020F0502020204030204" pitchFamily="34" charset="0"/>
                <a:cs typeface="Arial" panose="020B0604020202020204" pitchFamily="34" charset="0"/>
              </a:rPr>
              <a:t>launched</a:t>
            </a:r>
            <a:r>
              <a:rPr lang="fr-FR" dirty="0" smtClean="0">
                <a:latin typeface="Arial" panose="020B0604020202020204" pitchFamily="34" charset="0"/>
                <a:ea typeface="Calibri" panose="020F0502020204030204" pitchFamily="34" charset="0"/>
                <a:cs typeface="Arial" panose="020B0604020202020204" pitchFamily="34" charset="0"/>
              </a:rPr>
              <a:t> in 2024, </a:t>
            </a:r>
            <a:r>
              <a:rPr lang="fr-FR" dirty="0" err="1" smtClean="0">
                <a:latin typeface="Arial" panose="020B0604020202020204" pitchFamily="34" charset="0"/>
                <a:ea typeface="Calibri" panose="020F0502020204030204" pitchFamily="34" charset="0"/>
                <a:cs typeface="Arial" panose="020B0604020202020204" pitchFamily="34" charset="0"/>
              </a:rPr>
              <a:t>targeted</a:t>
            </a:r>
            <a:r>
              <a:rPr lang="fr-FR" dirty="0" smtClean="0">
                <a:latin typeface="Arial" panose="020B0604020202020204" pitchFamily="34" charset="0"/>
                <a:ea typeface="Calibri" panose="020F0502020204030204" pitchFamily="34" charset="0"/>
                <a:cs typeface="Arial" panose="020B0604020202020204" pitchFamily="34" charset="0"/>
              </a:rPr>
              <a:t> at short lead items (2027 at the </a:t>
            </a:r>
            <a:r>
              <a:rPr lang="fr-FR" dirty="0" err="1" smtClean="0">
                <a:latin typeface="Arial" panose="020B0604020202020204" pitchFamily="34" charset="0"/>
                <a:ea typeface="Calibri" panose="020F0502020204030204" pitchFamily="34" charset="0"/>
                <a:cs typeface="Arial" panose="020B0604020202020204" pitchFamily="34" charset="0"/>
              </a:rPr>
              <a:t>latest</a:t>
            </a:r>
            <a:r>
              <a:rPr lang="fr-FR" dirty="0" smtClean="0">
                <a:latin typeface="Arial" panose="020B0604020202020204" pitchFamily="34" charset="0"/>
                <a:ea typeface="Calibri" panose="020F0502020204030204" pitchFamily="34" charset="0"/>
                <a:cs typeface="Arial" panose="020B0604020202020204" pitchFamily="34" charset="0"/>
              </a:rPr>
              <a:t>) : effort </a:t>
            </a:r>
            <a:r>
              <a:rPr lang="fr-FR" dirty="0" err="1" smtClean="0">
                <a:latin typeface="Arial" panose="020B0604020202020204" pitchFamily="34" charset="0"/>
                <a:ea typeface="Calibri" panose="020F0502020204030204" pitchFamily="34" charset="0"/>
                <a:cs typeface="Arial" panose="020B0604020202020204" pitchFamily="34" charset="0"/>
              </a:rPr>
              <a:t>strongly</a:t>
            </a:r>
            <a:r>
              <a:rPr lang="fr-FR" dirty="0" smtClean="0">
                <a:latin typeface="Arial" panose="020B0604020202020204" pitchFamily="34" charset="0"/>
                <a:ea typeface="Calibri" panose="020F0502020204030204" pitchFamily="34" charset="0"/>
                <a:cs typeface="Arial" panose="020B0604020202020204" pitchFamily="34" charset="0"/>
              </a:rPr>
              <a:t> </a:t>
            </a:r>
            <a:r>
              <a:rPr lang="fr-FR" dirty="0" err="1" smtClean="0">
                <a:latin typeface="Arial" panose="020B0604020202020204" pitchFamily="34" charset="0"/>
                <a:ea typeface="Calibri" panose="020F0502020204030204" pitchFamily="34" charset="0"/>
                <a:cs typeface="Arial" panose="020B0604020202020204" pitchFamily="34" charset="0"/>
              </a:rPr>
              <a:t>reduced</a:t>
            </a:r>
            <a:r>
              <a:rPr lang="fr-FR" dirty="0" smtClean="0">
                <a:latin typeface="Arial" panose="020B0604020202020204" pitchFamily="34" charset="0"/>
                <a:ea typeface="Calibri" panose="020F0502020204030204" pitchFamily="34" charset="0"/>
                <a:cs typeface="Arial" panose="020B0604020202020204" pitchFamily="34" charset="0"/>
              </a:rPr>
              <a:t> (~ 1/3 of budget </a:t>
            </a:r>
            <a:r>
              <a:rPr lang="fr-FR" dirty="0" err="1" smtClean="0">
                <a:latin typeface="Arial" panose="020B0604020202020204" pitchFamily="34" charset="0"/>
                <a:ea typeface="Calibri" panose="020F0502020204030204" pitchFamily="34" charset="0"/>
                <a:cs typeface="Arial" panose="020B0604020202020204" pitchFamily="34" charset="0"/>
              </a:rPr>
              <a:t>kept</a:t>
            </a:r>
            <a:r>
              <a:rPr lang="fr-FR" dirty="0" smtClean="0">
                <a:latin typeface="Arial" panose="020B0604020202020204" pitchFamily="34" charset="0"/>
                <a:ea typeface="Calibri" panose="020F0502020204030204" pitchFamily="34" charset="0"/>
                <a:cs typeface="Arial" panose="020B0604020202020204" pitchFamily="34" charset="0"/>
              </a:rPr>
              <a:t>), </a:t>
            </a:r>
            <a:r>
              <a:rPr lang="fr-FR" dirty="0" err="1">
                <a:latin typeface="Arial" panose="020B0604020202020204" pitchFamily="34" charset="0"/>
                <a:ea typeface="Calibri" panose="020F0502020204030204" pitchFamily="34" charset="0"/>
                <a:cs typeface="Arial" panose="020B0604020202020204" pitchFamily="34" charset="0"/>
              </a:rPr>
              <a:t>o</a:t>
            </a:r>
            <a:r>
              <a:rPr lang="fr-FR" dirty="0" err="1" smtClean="0">
                <a:latin typeface="Arial" panose="020B0604020202020204" pitchFamily="34" charset="0"/>
                <a:ea typeface="Calibri" panose="020F0502020204030204" pitchFamily="34" charset="0"/>
                <a:cs typeface="Arial" panose="020B0604020202020204" pitchFamily="34" charset="0"/>
              </a:rPr>
              <a:t>nly</a:t>
            </a:r>
            <a:r>
              <a:rPr lang="fr-FR" dirty="0" smtClean="0">
                <a:latin typeface="Arial" panose="020B0604020202020204" pitchFamily="34" charset="0"/>
                <a:ea typeface="Calibri" panose="020F0502020204030204" pitchFamily="34" charset="0"/>
                <a:cs typeface="Arial" panose="020B0604020202020204" pitchFamily="34" charset="0"/>
              </a:rPr>
              <a:t> </a:t>
            </a:r>
            <a:r>
              <a:rPr lang="fr-FR" dirty="0" err="1" smtClean="0">
                <a:latin typeface="Arial" panose="020B0604020202020204" pitchFamily="34" charset="0"/>
                <a:ea typeface="Calibri" panose="020F0502020204030204" pitchFamily="34" charset="0"/>
                <a:cs typeface="Arial" panose="020B0604020202020204" pitchFamily="34" charset="0"/>
              </a:rPr>
              <a:t>highest</a:t>
            </a:r>
            <a:r>
              <a:rPr lang="fr-FR" dirty="0" smtClean="0">
                <a:latin typeface="Arial" panose="020B0604020202020204" pitchFamily="34" charset="0"/>
                <a:ea typeface="Calibri" panose="020F0502020204030204" pitchFamily="34" charset="0"/>
                <a:cs typeface="Arial" panose="020B0604020202020204" pitchFamily="34" charset="0"/>
              </a:rPr>
              <a:t> </a:t>
            </a:r>
            <a:r>
              <a:rPr lang="fr-FR" dirty="0" err="1" smtClean="0">
                <a:latin typeface="Arial" panose="020B0604020202020204" pitchFamily="34" charset="0"/>
                <a:ea typeface="Calibri" panose="020F0502020204030204" pitchFamily="34" charset="0"/>
                <a:cs typeface="Arial" panose="020B0604020202020204" pitchFamily="34" charset="0"/>
              </a:rPr>
              <a:t>priority</a:t>
            </a:r>
            <a:r>
              <a:rPr lang="fr-FR" dirty="0" smtClean="0">
                <a:latin typeface="Arial" panose="020B0604020202020204" pitchFamily="34" charset="0"/>
                <a:ea typeface="Calibri" panose="020F0502020204030204" pitchFamily="34" charset="0"/>
                <a:cs typeface="Arial" panose="020B0604020202020204" pitchFamily="34" charset="0"/>
              </a:rPr>
              <a:t> diagnostics </a:t>
            </a:r>
            <a:r>
              <a:rPr lang="fr-FR" dirty="0" err="1" smtClean="0">
                <a:latin typeface="Arial" panose="020B0604020202020204" pitchFamily="34" charset="0"/>
                <a:ea typeface="Calibri" panose="020F0502020204030204" pitchFamily="34" charset="0"/>
                <a:cs typeface="Arial" panose="020B0604020202020204" pitchFamily="34" charset="0"/>
              </a:rPr>
              <a:t>supported</a:t>
            </a:r>
            <a:r>
              <a:rPr lang="fr-FR" dirty="0" smtClean="0">
                <a:latin typeface="Arial" panose="020B0604020202020204" pitchFamily="34" charset="0"/>
                <a:ea typeface="Calibri" panose="020F0502020204030204" pitchFamily="34" charset="0"/>
                <a:cs typeface="Arial" panose="020B0604020202020204" pitchFamily="34" charset="0"/>
              </a:rPr>
              <a:t> (TE </a:t>
            </a:r>
            <a:r>
              <a:rPr lang="fr-FR" dirty="0" err="1" smtClean="0">
                <a:latin typeface="Arial" panose="020B0604020202020204" pitchFamily="34" charset="0"/>
                <a:ea typeface="Calibri" panose="020F0502020204030204" pitchFamily="34" charset="0"/>
                <a:cs typeface="Arial" panose="020B0604020202020204" pitchFamily="34" charset="0"/>
              </a:rPr>
              <a:t>ranking</a:t>
            </a:r>
            <a:r>
              <a:rPr lang="fr-FR" dirty="0" smtClean="0">
                <a:latin typeface="Arial" panose="020B0604020202020204" pitchFamily="34" charset="0"/>
                <a:ea typeface="Calibri" panose="020F0502020204030204" pitchFamily="34" charset="0"/>
                <a:cs typeface="Arial" panose="020B0604020202020204" pitchFamily="34" charset="0"/>
              </a:rPr>
              <a:t>) </a:t>
            </a:r>
          </a:p>
          <a:p>
            <a:pPr marL="342900" lvl="0" indent="-342900">
              <a:lnSpc>
                <a:spcPct val="107000"/>
              </a:lnSpc>
              <a:spcAft>
                <a:spcPts val="0"/>
              </a:spcAft>
              <a:buFont typeface="Arial" panose="020B0604020202020204" pitchFamily="34" charset="0"/>
              <a:buChar char="•"/>
            </a:pPr>
            <a:r>
              <a:rPr lang="fr-FR" dirty="0" smtClean="0">
                <a:latin typeface="Arial" panose="020B0604020202020204" pitchFamily="34" charset="0"/>
                <a:ea typeface="Calibri" panose="020F0502020204030204" pitchFamily="34" charset="0"/>
                <a:cs typeface="Arial" panose="020B0604020202020204" pitchFamily="34" charset="0"/>
              </a:rPr>
              <a:t>COMPASS-U </a:t>
            </a:r>
            <a:r>
              <a:rPr lang="fr-FR" dirty="0" err="1" smtClean="0">
                <a:latin typeface="Arial" panose="020B0604020202020204" pitchFamily="34" charset="0"/>
                <a:ea typeface="Calibri" panose="020F0502020204030204" pitchFamily="34" charset="0"/>
                <a:cs typeface="Arial" panose="020B0604020202020204" pitchFamily="34" charset="0"/>
              </a:rPr>
              <a:t>projects</a:t>
            </a:r>
            <a:r>
              <a:rPr lang="fr-FR" dirty="0" smtClean="0">
                <a:latin typeface="Arial" panose="020B0604020202020204" pitchFamily="34" charset="0"/>
                <a:ea typeface="Calibri" panose="020F0502020204030204" pitchFamily="34" charset="0"/>
                <a:cs typeface="Arial" panose="020B0604020202020204" pitchFamily="34" charset="0"/>
              </a:rPr>
              <a:t> : </a:t>
            </a:r>
            <a:r>
              <a:rPr lang="en-US" dirty="0">
                <a:latin typeface="Arial" panose="020B0604020202020204" pitchFamily="34" charset="0"/>
                <a:ea typeface="Calibri" panose="020F0502020204030204" pitchFamily="34" charset="0"/>
                <a:cs typeface="Arial" panose="020B0604020202020204" pitchFamily="34" charset="0"/>
              </a:rPr>
              <a:t>cut of ~1/3 of the budget across all projects. This will delay these enhancements</a:t>
            </a:r>
            <a:r>
              <a:rPr lang="en-US" dirty="0" smtClean="0">
                <a:latin typeface="Arial" panose="020B0604020202020204" pitchFamily="34" charset="0"/>
                <a:ea typeface="Calibri" panose="020F0502020204030204" pitchFamily="34" charset="0"/>
                <a:cs typeface="Arial" panose="020B0604020202020204" pitchFamily="34" charset="0"/>
              </a:rPr>
              <a:t>.</a:t>
            </a:r>
            <a:endParaRPr lang="fr-FR" dirty="0" smtClean="0">
              <a:latin typeface="Arial" panose="020B0604020202020204" pitchFamily="34" charset="0"/>
              <a:ea typeface="Calibri" panose="020F0502020204030204" pitchFamily="34" charset="0"/>
              <a:cs typeface="Arial" panose="020B0604020202020204" pitchFamily="34" charset="0"/>
            </a:endParaRPr>
          </a:p>
          <a:p>
            <a:pPr marL="342900" lvl="0" indent="-342900">
              <a:lnSpc>
                <a:spcPct val="107000"/>
              </a:lnSpc>
              <a:spcAft>
                <a:spcPts val="0"/>
              </a:spcAft>
              <a:buFont typeface="Arial" panose="020B0604020202020204" pitchFamily="34" charset="0"/>
              <a:buChar char="•"/>
            </a:pPr>
            <a:r>
              <a:rPr lang="fr-FR" dirty="0" smtClean="0">
                <a:latin typeface="Arial" panose="020B0604020202020204" pitchFamily="34" charset="0"/>
                <a:ea typeface="Calibri" panose="020F0502020204030204" pitchFamily="34" charset="0"/>
                <a:cs typeface="Arial" panose="020B0604020202020204" pitchFamily="34" charset="0"/>
              </a:rPr>
              <a:t>To </a:t>
            </a:r>
            <a:r>
              <a:rPr lang="fr-FR" dirty="0" err="1" smtClean="0">
                <a:latin typeface="Arial" panose="020B0604020202020204" pitchFamily="34" charset="0"/>
                <a:ea typeface="Calibri" panose="020F0502020204030204" pitchFamily="34" charset="0"/>
                <a:cs typeface="Arial" panose="020B0604020202020204" pitchFamily="34" charset="0"/>
              </a:rPr>
              <a:t>be</a:t>
            </a:r>
            <a:r>
              <a:rPr lang="fr-FR" dirty="0" smtClean="0">
                <a:latin typeface="Arial" panose="020B0604020202020204" pitchFamily="34" charset="0"/>
                <a:ea typeface="Calibri" panose="020F0502020204030204" pitchFamily="34" charset="0"/>
                <a:cs typeface="Arial" panose="020B0604020202020204" pitchFamily="34" charset="0"/>
              </a:rPr>
              <a:t> </a:t>
            </a:r>
            <a:r>
              <a:rPr lang="fr-FR" dirty="0" err="1" smtClean="0">
                <a:latin typeface="Arial" panose="020B0604020202020204" pitchFamily="34" charset="0"/>
                <a:ea typeface="Calibri" panose="020F0502020204030204" pitchFamily="34" charset="0"/>
                <a:cs typeface="Arial" panose="020B0604020202020204" pitchFamily="34" charset="0"/>
              </a:rPr>
              <a:t>further</a:t>
            </a:r>
            <a:r>
              <a:rPr lang="fr-FR" dirty="0" smtClean="0">
                <a:latin typeface="Arial" panose="020B0604020202020204" pitchFamily="34" charset="0"/>
                <a:ea typeface="Calibri" panose="020F0502020204030204" pitchFamily="34" charset="0"/>
                <a:cs typeface="Arial" panose="020B0604020202020204" pitchFamily="34" charset="0"/>
              </a:rPr>
              <a:t> </a:t>
            </a:r>
            <a:r>
              <a:rPr lang="fr-FR" dirty="0" err="1" smtClean="0">
                <a:latin typeface="Arial" panose="020B0604020202020204" pitchFamily="34" charset="0"/>
                <a:ea typeface="Calibri" panose="020F0502020204030204" pitchFamily="34" charset="0"/>
                <a:cs typeface="Arial" panose="020B0604020202020204" pitchFamily="34" charset="0"/>
              </a:rPr>
              <a:t>discussed</a:t>
            </a:r>
            <a:r>
              <a:rPr lang="fr-FR" dirty="0" smtClean="0">
                <a:latin typeface="Arial" panose="020B0604020202020204" pitchFamily="34" charset="0"/>
                <a:ea typeface="Calibri" panose="020F0502020204030204" pitchFamily="34" charset="0"/>
                <a:cs typeface="Arial" panose="020B0604020202020204" pitchFamily="34" charset="0"/>
              </a:rPr>
              <a:t> </a:t>
            </a:r>
            <a:r>
              <a:rPr lang="fr-FR" dirty="0" err="1" smtClean="0">
                <a:latin typeface="Arial" panose="020B0604020202020204" pitchFamily="34" charset="0"/>
                <a:ea typeface="Calibri" panose="020F0502020204030204" pitchFamily="34" charset="0"/>
                <a:cs typeface="Arial" panose="020B0604020202020204" pitchFamily="34" charset="0"/>
              </a:rPr>
              <a:t>between</a:t>
            </a:r>
            <a:r>
              <a:rPr lang="fr-FR" dirty="0" smtClean="0">
                <a:latin typeface="Arial" panose="020B0604020202020204" pitchFamily="34" charset="0"/>
                <a:ea typeface="Calibri" panose="020F0502020204030204" pitchFamily="34" charset="0"/>
                <a:cs typeface="Arial" panose="020B0604020202020204" pitchFamily="34" charset="0"/>
              </a:rPr>
              <a:t> PMU and </a:t>
            </a:r>
            <a:r>
              <a:rPr lang="fr-FR" dirty="0" err="1" smtClean="0">
                <a:latin typeface="Arial" panose="020B0604020202020204" pitchFamily="34" charset="0"/>
                <a:ea typeface="Calibri" panose="020F0502020204030204" pitchFamily="34" charset="0"/>
                <a:cs typeface="Arial" panose="020B0604020202020204" pitchFamily="34" charset="0"/>
              </a:rPr>
              <a:t>Beneficiaries</a:t>
            </a:r>
            <a:r>
              <a:rPr lang="fr-FR" dirty="0" smtClean="0">
                <a:latin typeface="Arial" panose="020B0604020202020204" pitchFamily="34" charset="0"/>
                <a:ea typeface="Calibri" panose="020F0502020204030204" pitchFamily="34" charset="0"/>
                <a:cs typeface="Arial" panose="020B0604020202020204" pitchFamily="34" charset="0"/>
              </a:rPr>
              <a:t> </a:t>
            </a:r>
            <a:r>
              <a:rPr lang="fr-FR" dirty="0" err="1" smtClean="0">
                <a:latin typeface="Arial" panose="020B0604020202020204" pitchFamily="34" charset="0"/>
                <a:ea typeface="Calibri" panose="020F0502020204030204" pitchFamily="34" charset="0"/>
                <a:cs typeface="Arial" panose="020B0604020202020204" pitchFamily="34" charset="0"/>
              </a:rPr>
              <a:t>involved</a:t>
            </a:r>
            <a:endParaRPr lang="fr-FR" dirty="0">
              <a:latin typeface="Arial" panose="020B0604020202020204" pitchFamily="34" charset="0"/>
              <a:ea typeface="Calibri" panose="020F0502020204030204" pitchFamily="34" charset="0"/>
              <a:cs typeface="Arial" panose="020B0604020202020204" pitchFamily="34" charset="0"/>
            </a:endParaRPr>
          </a:p>
        </p:txBody>
      </p:sp>
      <p:sp>
        <p:nvSpPr>
          <p:cNvPr id="3" name="Rectangle 2"/>
          <p:cNvSpPr/>
          <p:nvPr/>
        </p:nvSpPr>
        <p:spPr>
          <a:xfrm>
            <a:off x="360040" y="6057496"/>
            <a:ext cx="3988592" cy="461665"/>
          </a:xfrm>
          <a:prstGeom prst="rect">
            <a:avLst/>
          </a:prstGeom>
        </p:spPr>
        <p:txBody>
          <a:bodyPr wrap="none">
            <a:spAutoFit/>
          </a:bodyPr>
          <a:lstStyle/>
          <a:p>
            <a:r>
              <a:rPr lang="fr-FR" sz="1200" dirty="0" err="1" smtClean="0">
                <a:solidFill>
                  <a:srgbClr val="FF0000"/>
                </a:solidFill>
                <a:latin typeface="Calibri" panose="020F0502020204030204" pitchFamily="34" charset="0"/>
                <a:ea typeface="Calibri" panose="020F0502020204030204" pitchFamily="34" charset="0"/>
                <a:cs typeface="Times New Roman" panose="02020603050405020304" pitchFamily="18" charset="0"/>
              </a:rPr>
              <a:t>Red</a:t>
            </a:r>
            <a:r>
              <a:rPr lang="fr-FR" sz="1200" dirty="0" smtClean="0">
                <a:solidFill>
                  <a:srgbClr val="FF0000"/>
                </a:solidFill>
                <a:latin typeface="Calibri" panose="020F0502020204030204" pitchFamily="34" charset="0"/>
                <a:ea typeface="Calibri" panose="020F0502020204030204" pitchFamily="34" charset="0"/>
                <a:cs typeface="Times New Roman" panose="02020603050405020304" pitchFamily="18" charset="0"/>
              </a:rPr>
              <a:t> : support </a:t>
            </a:r>
            <a:r>
              <a:rPr lang="fr-FR" sz="1200" dirty="0" err="1" smtClean="0">
                <a:solidFill>
                  <a:srgbClr val="FF0000"/>
                </a:solidFill>
                <a:latin typeface="Calibri" panose="020F0502020204030204" pitchFamily="34" charset="0"/>
                <a:ea typeface="Calibri" panose="020F0502020204030204" pitchFamily="34" charset="0"/>
                <a:cs typeface="Times New Roman" panose="02020603050405020304" pitchFamily="18" charset="0"/>
              </a:rPr>
              <a:t>cancelled</a:t>
            </a:r>
            <a:r>
              <a:rPr lang="fr-FR" sz="1200" dirty="0" smtClean="0">
                <a:solidFill>
                  <a:srgbClr val="FF0000"/>
                </a:solidFill>
                <a:latin typeface="Calibri" panose="020F0502020204030204" pitchFamily="34" charset="0"/>
                <a:ea typeface="Calibri" panose="020F0502020204030204" pitchFamily="34" charset="0"/>
                <a:cs typeface="Times New Roman" panose="02020603050405020304" pitchFamily="18" charset="0"/>
              </a:rPr>
              <a:t> in 2026-2027</a:t>
            </a:r>
          </a:p>
          <a:p>
            <a:r>
              <a:rPr lang="fr-FR" sz="1200" dirty="0" smtClean="0">
                <a:solidFill>
                  <a:schemeClr val="accent6">
                    <a:lumMod val="75000"/>
                  </a:schemeClr>
                </a:solidFill>
                <a:latin typeface="Calibri" panose="020F0502020204030204" pitchFamily="34" charset="0"/>
                <a:cs typeface="Times New Roman" panose="02020603050405020304" pitchFamily="18" charset="0"/>
              </a:rPr>
              <a:t>Orange (COMPASS-U) : support </a:t>
            </a:r>
            <a:r>
              <a:rPr lang="fr-FR" sz="1200" dirty="0" err="1" smtClean="0">
                <a:solidFill>
                  <a:schemeClr val="accent6">
                    <a:lumMod val="75000"/>
                  </a:schemeClr>
                </a:solidFill>
                <a:latin typeface="Calibri" panose="020F0502020204030204" pitchFamily="34" charset="0"/>
                <a:cs typeface="Times New Roman" panose="02020603050405020304" pitchFamily="18" charset="0"/>
              </a:rPr>
              <a:t>reduced</a:t>
            </a:r>
            <a:r>
              <a:rPr lang="fr-FR" sz="1200" dirty="0" smtClean="0">
                <a:solidFill>
                  <a:schemeClr val="accent6">
                    <a:lumMod val="75000"/>
                  </a:schemeClr>
                </a:solidFill>
                <a:latin typeface="Calibri" panose="020F0502020204030204" pitchFamily="34" charset="0"/>
                <a:cs typeface="Times New Roman" panose="02020603050405020304" pitchFamily="18" charset="0"/>
              </a:rPr>
              <a:t> by 1/3 in 2026-2027</a:t>
            </a:r>
            <a:endParaRPr lang="fr-FR" sz="1200" dirty="0">
              <a:solidFill>
                <a:schemeClr val="accent6">
                  <a:lumMod val="75000"/>
                </a:schemeClr>
              </a:solidFill>
            </a:endParaRPr>
          </a:p>
        </p:txBody>
      </p:sp>
      <p:pic>
        <p:nvPicPr>
          <p:cNvPr id="9" name="Image 8"/>
          <p:cNvPicPr>
            <a:picLocks noChangeAspect="1"/>
          </p:cNvPicPr>
          <p:nvPr/>
        </p:nvPicPr>
        <p:blipFill>
          <a:blip r:embed="rId2"/>
          <a:stretch>
            <a:fillRect/>
          </a:stretch>
        </p:blipFill>
        <p:spPr>
          <a:xfrm>
            <a:off x="200144" y="901070"/>
            <a:ext cx="6868814" cy="5135904"/>
          </a:xfrm>
          <a:prstGeom prst="rect">
            <a:avLst/>
          </a:prstGeom>
        </p:spPr>
      </p:pic>
    </p:spTree>
    <p:extLst>
      <p:ext uri="{BB962C8B-B14F-4D97-AF65-F5344CB8AC3E}">
        <p14:creationId xmlns:p14="http://schemas.microsoft.com/office/powerpoint/2010/main" val="242660756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DDE061FB-3AD2-104A-8F5B-F50DF917B2FE}"/>
              </a:ext>
            </a:extLst>
          </p:cNvPr>
          <p:cNvSpPr>
            <a:spLocks noGrp="1"/>
          </p:cNvSpPr>
          <p:nvPr>
            <p:ph type="sldNum" sz="quarter" idx="12"/>
          </p:nvPr>
        </p:nvSpPr>
        <p:spPr/>
        <p:txBody>
          <a:bodyPr/>
          <a:lstStyle/>
          <a:p>
            <a:pPr>
              <a:defRPr/>
            </a:pPr>
            <a:fld id="{6A6D9FA1-99C7-4910-8E32-B85D378B0060}" type="slidenum">
              <a:rPr lang="en-GB" smtClean="0">
                <a:solidFill>
                  <a:prstClr val="white"/>
                </a:solidFill>
              </a:rPr>
              <a:t>6</a:t>
            </a:fld>
            <a:endParaRPr lang="en-GB">
              <a:solidFill>
                <a:prstClr val="white"/>
              </a:solidFill>
            </a:endParaRPr>
          </a:p>
        </p:txBody>
      </p:sp>
      <p:sp>
        <p:nvSpPr>
          <p:cNvPr id="6" name="Titre 1">
            <a:extLst>
              <a:ext uri="{FF2B5EF4-FFF2-40B4-BE49-F238E27FC236}">
                <a16:creationId xmlns:a16="http://schemas.microsoft.com/office/drawing/2014/main" id="{324C753E-1BBD-C4B7-FC2B-1ADBD246F3DB}"/>
              </a:ext>
            </a:extLst>
          </p:cNvPr>
          <p:cNvSpPr txBox="1">
            <a:spLocks/>
          </p:cNvSpPr>
          <p:nvPr/>
        </p:nvSpPr>
        <p:spPr bwMode="auto">
          <a:xfrm>
            <a:off x="937251" y="196325"/>
            <a:ext cx="9451776" cy="457200"/>
          </a:xfrm>
          <a:prstGeom prst="rect">
            <a:avLst/>
          </a:prstGeom>
        </p:spPr>
        <p:txBody>
          <a:bodyPr vert="horz" lIns="91440" tIns="45720" rIns="91440" bIns="45720" rtlCol="0" anchor="ctr">
            <a:noAutofit/>
          </a:bodyPr>
          <a:lstStyle>
            <a:lvl1pPr algn="l" defTabSz="685800">
              <a:lnSpc>
                <a:spcPts val="2400"/>
              </a:lnSpc>
              <a:spcBef>
                <a:spcPts val="0"/>
              </a:spcBef>
              <a:buNone/>
              <a:defRPr sz="2800" b="1">
                <a:solidFill>
                  <a:schemeClr val="tx2"/>
                </a:solidFill>
                <a:latin typeface="+mn-lt"/>
                <a:ea typeface="+mj-ea"/>
                <a:cs typeface="Arial"/>
              </a:defRPr>
            </a:lvl1pPr>
          </a:lstStyle>
          <a:p>
            <a:pPr>
              <a:defRPr/>
            </a:pPr>
            <a:r>
              <a:rPr lang="fr-FR" dirty="0" smtClean="0"/>
              <a:t>No support for </a:t>
            </a:r>
            <a:r>
              <a:rPr lang="fr-FR" dirty="0" err="1" smtClean="0"/>
              <a:t>providing</a:t>
            </a:r>
            <a:r>
              <a:rPr lang="fr-FR" dirty="0" smtClean="0"/>
              <a:t> </a:t>
            </a:r>
            <a:r>
              <a:rPr lang="fr-FR" dirty="0" err="1" smtClean="0"/>
              <a:t>impactful</a:t>
            </a:r>
            <a:r>
              <a:rPr lang="fr-FR" dirty="0" smtClean="0"/>
              <a:t> EU contribution to JT-60SA</a:t>
            </a:r>
            <a:endParaRPr lang="fr-FR" dirty="0"/>
          </a:p>
        </p:txBody>
      </p:sp>
      <p:sp>
        <p:nvSpPr>
          <p:cNvPr id="11" name="ZoneTexte 10"/>
          <p:cNvSpPr txBox="1"/>
          <p:nvPr/>
        </p:nvSpPr>
        <p:spPr bwMode="auto">
          <a:xfrm>
            <a:off x="194333" y="2085334"/>
            <a:ext cx="9232014" cy="1231106"/>
          </a:xfrm>
          <a:prstGeom prst="rect">
            <a:avLst/>
          </a:prstGeom>
          <a:noFill/>
        </p:spPr>
        <p:txBody>
          <a:bodyPr wrap="none" rtlCol="0">
            <a:spAutoFit/>
          </a:bodyPr>
          <a:lstStyle/>
          <a:p>
            <a:r>
              <a:rPr lang="fr-FR" sz="2000" dirty="0" err="1" smtClean="0">
                <a:solidFill>
                  <a:srgbClr val="0070C0"/>
                </a:solidFill>
                <a:latin typeface="Arial" panose="020B0604020202020204" pitchFamily="34" charset="0"/>
                <a:cs typeface="Arial" panose="020B0604020202020204" pitchFamily="34" charset="0"/>
              </a:rPr>
              <a:t>Getting</a:t>
            </a:r>
            <a:r>
              <a:rPr lang="fr-FR" sz="2000" dirty="0" smtClean="0">
                <a:solidFill>
                  <a:srgbClr val="0070C0"/>
                </a:solidFill>
                <a:latin typeface="Arial" panose="020B0604020202020204" pitchFamily="34" charset="0"/>
                <a:cs typeface="Arial" panose="020B0604020202020204" pitchFamily="34" charset="0"/>
              </a:rPr>
              <a:t> </a:t>
            </a:r>
            <a:r>
              <a:rPr lang="fr-FR" sz="2000" dirty="0" err="1" smtClean="0">
                <a:solidFill>
                  <a:srgbClr val="0070C0"/>
                </a:solidFill>
                <a:latin typeface="Arial" panose="020B0604020202020204" pitchFamily="34" charset="0"/>
                <a:cs typeface="Arial" panose="020B0604020202020204" pitchFamily="34" charset="0"/>
              </a:rPr>
              <a:t>ready</a:t>
            </a:r>
            <a:r>
              <a:rPr lang="fr-FR" sz="2000" dirty="0" smtClean="0">
                <a:solidFill>
                  <a:srgbClr val="0070C0"/>
                </a:solidFill>
                <a:latin typeface="Arial" panose="020B0604020202020204" pitchFamily="34" charset="0"/>
                <a:cs typeface="Arial" panose="020B0604020202020204" pitchFamily="34" charset="0"/>
              </a:rPr>
              <a:t> for </a:t>
            </a:r>
            <a:r>
              <a:rPr lang="fr-FR" sz="2000" dirty="0" err="1" smtClean="0">
                <a:solidFill>
                  <a:srgbClr val="0070C0"/>
                </a:solidFill>
                <a:latin typeface="Arial" panose="020B0604020202020204" pitchFamily="34" charset="0"/>
                <a:cs typeface="Arial" panose="020B0604020202020204" pitchFamily="34" charset="0"/>
              </a:rPr>
              <a:t>scientific</a:t>
            </a:r>
            <a:r>
              <a:rPr lang="fr-FR" sz="2000" dirty="0" smtClean="0">
                <a:solidFill>
                  <a:srgbClr val="0070C0"/>
                </a:solidFill>
                <a:latin typeface="Arial" panose="020B0604020202020204" pitchFamily="34" charset="0"/>
                <a:cs typeface="Arial" panose="020B0604020202020204" pitchFamily="34" charset="0"/>
              </a:rPr>
              <a:t> exploitation of JT-60SA</a:t>
            </a:r>
          </a:p>
          <a:p>
            <a:pPr marL="742950" lvl="1" indent="-285750">
              <a:buFont typeface="Arial" panose="020B0604020202020204" pitchFamily="34" charset="0"/>
              <a:buChar char="•"/>
            </a:pPr>
            <a:r>
              <a:rPr lang="fr-FR" dirty="0" smtClean="0">
                <a:latin typeface="Arial" panose="020B0604020202020204" pitchFamily="34" charset="0"/>
                <a:cs typeface="Arial" panose="020B0604020202020204" pitchFamily="34" charset="0"/>
              </a:rPr>
              <a:t>EU-JA </a:t>
            </a:r>
            <a:r>
              <a:rPr lang="fr-FR" dirty="0" err="1" smtClean="0">
                <a:latin typeface="Arial" panose="020B0604020202020204" pitchFamily="34" charset="0"/>
                <a:cs typeface="Arial" panose="020B0604020202020204" pitchFamily="34" charset="0"/>
              </a:rPr>
              <a:t>Experimental</a:t>
            </a:r>
            <a:r>
              <a:rPr lang="fr-FR" dirty="0" smtClean="0">
                <a:latin typeface="Arial" panose="020B0604020202020204" pitchFamily="34" charset="0"/>
                <a:cs typeface="Arial" panose="020B0604020202020204" pitchFamily="34" charset="0"/>
              </a:rPr>
              <a:t> Team at </a:t>
            </a:r>
            <a:r>
              <a:rPr lang="fr-FR" dirty="0" err="1" smtClean="0">
                <a:latin typeface="Arial" panose="020B0604020202020204" pitchFamily="34" charset="0"/>
                <a:cs typeface="Arial" panose="020B0604020202020204" pitchFamily="34" charset="0"/>
              </a:rPr>
              <a:t>work</a:t>
            </a:r>
            <a:r>
              <a:rPr lang="fr-FR" dirty="0" smtClean="0">
                <a:latin typeface="Arial" panose="020B0604020202020204" pitchFamily="34" charset="0"/>
                <a:cs typeface="Arial" panose="020B0604020202020204" pitchFamily="34" charset="0"/>
              </a:rPr>
              <a:t> for building the </a:t>
            </a:r>
            <a:r>
              <a:rPr lang="fr-FR" dirty="0" err="1" smtClean="0">
                <a:latin typeface="Arial" panose="020B0604020202020204" pitchFamily="34" charset="0"/>
                <a:cs typeface="Arial" panose="020B0604020202020204" pitchFamily="34" charset="0"/>
              </a:rPr>
              <a:t>scientific</a:t>
            </a:r>
            <a:r>
              <a:rPr lang="fr-FR" dirty="0" smtClean="0">
                <a:latin typeface="Arial" panose="020B0604020202020204" pitchFamily="34" charset="0"/>
                <a:cs typeface="Arial" panose="020B0604020202020204" pitchFamily="34" charset="0"/>
              </a:rPr>
              <a:t> programme</a:t>
            </a:r>
          </a:p>
          <a:p>
            <a:pPr marL="742950" lvl="1" indent="-285750">
              <a:buFont typeface="Arial" panose="020B0604020202020204" pitchFamily="34" charset="0"/>
              <a:buChar char="•"/>
            </a:pPr>
            <a:r>
              <a:rPr lang="fr-FR" dirty="0">
                <a:latin typeface="Arial" panose="020B0604020202020204" pitchFamily="34" charset="0"/>
                <a:cs typeface="Arial" panose="020B0604020202020204" pitchFamily="34" charset="0"/>
              </a:rPr>
              <a:t>H</a:t>
            </a:r>
            <a:r>
              <a:rPr lang="fr-FR" dirty="0" smtClean="0">
                <a:latin typeface="Arial" panose="020B0604020202020204" pitchFamily="34" charset="0"/>
                <a:cs typeface="Arial" panose="020B0604020202020204" pitchFamily="34" charset="0"/>
              </a:rPr>
              <a:t>igh </a:t>
            </a:r>
            <a:r>
              <a:rPr lang="fr-FR" dirty="0" err="1" smtClean="0">
                <a:latin typeface="Arial" panose="020B0604020202020204" pitchFamily="34" charset="0"/>
                <a:cs typeface="Arial" panose="020B0604020202020204" pitchFamily="34" charset="0"/>
              </a:rPr>
              <a:t>level</a:t>
            </a:r>
            <a:r>
              <a:rPr lang="fr-FR" dirty="0" smtClean="0">
                <a:latin typeface="Arial" panose="020B0604020202020204" pitchFamily="34" charset="0"/>
                <a:cs typeface="Arial" panose="020B0604020202020204" pitchFamily="34" charset="0"/>
              </a:rPr>
              <a:t> objectives for OP2 and OP3 </a:t>
            </a:r>
            <a:r>
              <a:rPr lang="fr-FR" dirty="0" err="1" smtClean="0">
                <a:latin typeface="Arial" panose="020B0604020202020204" pitchFamily="34" charset="0"/>
                <a:cs typeface="Arial" panose="020B0604020202020204" pitchFamily="34" charset="0"/>
              </a:rPr>
              <a:t>defined</a:t>
            </a:r>
            <a:endParaRPr lang="fr-FR" dirty="0" smtClean="0">
              <a:latin typeface="Arial" panose="020B0604020202020204" pitchFamily="34" charset="0"/>
              <a:cs typeface="Arial" panose="020B0604020202020204" pitchFamily="34" charset="0"/>
            </a:endParaRPr>
          </a:p>
          <a:p>
            <a:pPr marL="742950" lvl="1" indent="-285750">
              <a:buFont typeface="Arial" panose="020B0604020202020204" pitchFamily="34" charset="0"/>
              <a:buChar char="•"/>
            </a:pPr>
            <a:r>
              <a:rPr lang="fr-FR" dirty="0" smtClean="0">
                <a:latin typeface="Arial" panose="020B0604020202020204" pitchFamily="34" charset="0"/>
                <a:cs typeface="Arial" panose="020B0604020202020204" pitchFamily="34" charset="0"/>
              </a:rPr>
              <a:t>EU-JA call for </a:t>
            </a:r>
            <a:r>
              <a:rPr lang="fr-FR" dirty="0" err="1" smtClean="0">
                <a:latin typeface="Arial" panose="020B0604020202020204" pitchFamily="34" charset="0"/>
                <a:cs typeface="Arial" panose="020B0604020202020204" pitchFamily="34" charset="0"/>
              </a:rPr>
              <a:t>experimental</a:t>
            </a:r>
            <a:r>
              <a:rPr lang="fr-FR" dirty="0" smtClean="0">
                <a:latin typeface="Arial" panose="020B0604020202020204" pitchFamily="34" charset="0"/>
                <a:cs typeface="Arial" panose="020B0604020202020204" pitchFamily="34" charset="0"/>
              </a:rPr>
              <a:t> </a:t>
            </a:r>
            <a:r>
              <a:rPr lang="fr-FR" dirty="0" err="1" smtClean="0">
                <a:latin typeface="Arial" panose="020B0604020202020204" pitchFamily="34" charset="0"/>
                <a:cs typeface="Arial" panose="020B0604020202020204" pitchFamily="34" charset="0"/>
              </a:rPr>
              <a:t>proposals</a:t>
            </a:r>
            <a:r>
              <a:rPr lang="fr-FR" dirty="0" smtClean="0">
                <a:latin typeface="Arial" panose="020B0604020202020204" pitchFamily="34" charset="0"/>
                <a:cs typeface="Arial" panose="020B0604020202020204" pitchFamily="34" charset="0"/>
              </a:rPr>
              <a:t> in </a:t>
            </a:r>
            <a:r>
              <a:rPr lang="fr-FR" dirty="0" err="1" smtClean="0">
                <a:latin typeface="Arial" panose="020B0604020202020204" pitchFamily="34" charset="0"/>
                <a:cs typeface="Arial" panose="020B0604020202020204" pitchFamily="34" charset="0"/>
              </a:rPr>
              <a:t>fall</a:t>
            </a:r>
            <a:r>
              <a:rPr lang="fr-FR" dirty="0" smtClean="0">
                <a:latin typeface="Arial" panose="020B0604020202020204" pitchFamily="34" charset="0"/>
                <a:cs typeface="Arial" panose="020B0604020202020204" pitchFamily="34" charset="0"/>
              </a:rPr>
              <a:t> 2025, call for participation </a:t>
            </a:r>
            <a:r>
              <a:rPr lang="fr-FR" dirty="0" err="1" smtClean="0">
                <a:latin typeface="Arial" panose="020B0604020202020204" pitchFamily="34" charset="0"/>
                <a:cs typeface="Arial" panose="020B0604020202020204" pitchFamily="34" charset="0"/>
              </a:rPr>
              <a:t>early</a:t>
            </a:r>
            <a:r>
              <a:rPr lang="fr-FR" dirty="0" smtClean="0">
                <a:latin typeface="Arial" panose="020B0604020202020204" pitchFamily="34" charset="0"/>
                <a:cs typeface="Arial" panose="020B0604020202020204" pitchFamily="34" charset="0"/>
              </a:rPr>
              <a:t> 2026</a:t>
            </a:r>
          </a:p>
        </p:txBody>
      </p:sp>
      <p:sp>
        <p:nvSpPr>
          <p:cNvPr id="12" name="ZoneTexte 11"/>
          <p:cNvSpPr txBox="1"/>
          <p:nvPr/>
        </p:nvSpPr>
        <p:spPr bwMode="auto">
          <a:xfrm>
            <a:off x="194333" y="3421266"/>
            <a:ext cx="10514417" cy="1508105"/>
          </a:xfrm>
          <a:prstGeom prst="rect">
            <a:avLst/>
          </a:prstGeom>
          <a:noFill/>
        </p:spPr>
        <p:txBody>
          <a:bodyPr wrap="none" rtlCol="0">
            <a:spAutoFit/>
          </a:bodyPr>
          <a:lstStyle/>
          <a:p>
            <a:r>
              <a:rPr lang="fr-FR" sz="2000" dirty="0" smtClean="0">
                <a:solidFill>
                  <a:srgbClr val="0070C0"/>
                </a:solidFill>
                <a:latin typeface="Arial" panose="020B0604020202020204" pitchFamily="34" charset="0"/>
                <a:cs typeface="Arial" panose="020B0604020202020204" pitchFamily="34" charset="0"/>
              </a:rPr>
              <a:t>High </a:t>
            </a:r>
            <a:r>
              <a:rPr lang="fr-FR" sz="2000" dirty="0" err="1" smtClean="0">
                <a:solidFill>
                  <a:srgbClr val="0070C0"/>
                </a:solidFill>
                <a:latin typeface="Arial" panose="020B0604020202020204" pitchFamily="34" charset="0"/>
                <a:cs typeface="Arial" panose="020B0604020202020204" pitchFamily="34" charset="0"/>
              </a:rPr>
              <a:t>priority</a:t>
            </a:r>
            <a:r>
              <a:rPr lang="fr-FR" sz="2000" dirty="0" smtClean="0">
                <a:solidFill>
                  <a:srgbClr val="0070C0"/>
                </a:solidFill>
                <a:latin typeface="Arial" panose="020B0604020202020204" pitchFamily="34" charset="0"/>
                <a:cs typeface="Arial" panose="020B0604020202020204" pitchFamily="34" charset="0"/>
              </a:rPr>
              <a:t> for EU participation : </a:t>
            </a:r>
          </a:p>
          <a:p>
            <a:pPr marL="742950" lvl="1" indent="-285750">
              <a:buFont typeface="Arial" panose="020B0604020202020204" pitchFamily="34" charset="0"/>
              <a:buChar char="•"/>
            </a:pPr>
            <a:r>
              <a:rPr lang="fr-FR" dirty="0" smtClean="0">
                <a:latin typeface="Arial" panose="020B0604020202020204" pitchFamily="34" charset="0"/>
                <a:cs typeface="Arial" panose="020B0604020202020204" pitchFamily="34" charset="0"/>
              </a:rPr>
              <a:t>Urgent issues for ITER : N-NBI </a:t>
            </a:r>
            <a:r>
              <a:rPr lang="fr-FR" dirty="0" err="1" smtClean="0">
                <a:latin typeface="Arial" panose="020B0604020202020204" pitchFamily="34" charset="0"/>
                <a:cs typeface="Arial" panose="020B0604020202020204" pitchFamily="34" charset="0"/>
              </a:rPr>
              <a:t>shine</a:t>
            </a:r>
            <a:r>
              <a:rPr lang="fr-FR" dirty="0" smtClean="0">
                <a:latin typeface="Arial" panose="020B0604020202020204" pitchFamily="34" charset="0"/>
                <a:cs typeface="Arial" panose="020B0604020202020204" pitchFamily="34" charset="0"/>
              </a:rPr>
              <a:t> </a:t>
            </a:r>
            <a:r>
              <a:rPr lang="fr-FR" dirty="0" err="1" smtClean="0">
                <a:latin typeface="Arial" panose="020B0604020202020204" pitchFamily="34" charset="0"/>
                <a:cs typeface="Arial" panose="020B0604020202020204" pitchFamily="34" charset="0"/>
              </a:rPr>
              <a:t>through</a:t>
            </a:r>
            <a:r>
              <a:rPr lang="fr-FR" dirty="0" smtClean="0">
                <a:latin typeface="Arial" panose="020B0604020202020204" pitchFamily="34" charset="0"/>
                <a:cs typeface="Arial" panose="020B0604020202020204" pitchFamily="34" charset="0"/>
              </a:rPr>
              <a:t>, </a:t>
            </a:r>
            <a:r>
              <a:rPr lang="fr-FR" dirty="0" err="1" smtClean="0">
                <a:latin typeface="Arial" panose="020B0604020202020204" pitchFamily="34" charset="0"/>
                <a:cs typeface="Arial" panose="020B0604020202020204" pitchFamily="34" charset="0"/>
              </a:rPr>
              <a:t>error</a:t>
            </a:r>
            <a:r>
              <a:rPr lang="fr-FR" dirty="0" smtClean="0">
                <a:latin typeface="Arial" panose="020B0604020202020204" pitchFamily="34" charset="0"/>
                <a:cs typeface="Arial" panose="020B0604020202020204" pitchFamily="34" charset="0"/>
              </a:rPr>
              <a:t> </a:t>
            </a:r>
            <a:r>
              <a:rPr lang="fr-FR" dirty="0" err="1" smtClean="0">
                <a:latin typeface="Arial" panose="020B0604020202020204" pitchFamily="34" charset="0"/>
                <a:cs typeface="Arial" panose="020B0604020202020204" pitchFamily="34" charset="0"/>
              </a:rPr>
              <a:t>field</a:t>
            </a:r>
            <a:r>
              <a:rPr lang="fr-FR" dirty="0" smtClean="0">
                <a:latin typeface="Arial" panose="020B0604020202020204" pitchFamily="34" charset="0"/>
                <a:cs typeface="Arial" panose="020B0604020202020204" pitchFamily="34" charset="0"/>
              </a:rPr>
              <a:t> </a:t>
            </a:r>
            <a:r>
              <a:rPr lang="fr-FR" dirty="0" err="1" smtClean="0">
                <a:latin typeface="Arial" panose="020B0604020202020204" pitchFamily="34" charset="0"/>
                <a:cs typeface="Arial" panose="020B0604020202020204" pitchFamily="34" charset="0"/>
              </a:rPr>
              <a:t>characterization</a:t>
            </a:r>
            <a:r>
              <a:rPr lang="fr-FR" dirty="0" smtClean="0">
                <a:latin typeface="Arial" panose="020B0604020202020204" pitchFamily="34" charset="0"/>
                <a:cs typeface="Arial" panose="020B0604020202020204" pitchFamily="34" charset="0"/>
              </a:rPr>
              <a:t> and impact on MHD </a:t>
            </a:r>
          </a:p>
          <a:p>
            <a:pPr marL="742950" lvl="1" indent="-285750">
              <a:buFont typeface="Arial" panose="020B0604020202020204" pitchFamily="34" charset="0"/>
              <a:buChar char="•"/>
            </a:pPr>
            <a:r>
              <a:rPr lang="fr-FR" dirty="0" smtClean="0">
                <a:latin typeface="Arial" panose="020B0604020202020204" pitchFamily="34" charset="0"/>
                <a:cs typeface="Arial" panose="020B0604020202020204" pitchFamily="34" charset="0"/>
              </a:rPr>
              <a:t>Disruptions at high </a:t>
            </a:r>
            <a:r>
              <a:rPr lang="fr-FR" dirty="0" err="1" smtClean="0">
                <a:latin typeface="Arial" panose="020B0604020202020204" pitchFamily="34" charset="0"/>
                <a:cs typeface="Arial" panose="020B0604020202020204" pitchFamily="34" charset="0"/>
              </a:rPr>
              <a:t>stored</a:t>
            </a:r>
            <a:r>
              <a:rPr lang="fr-FR" dirty="0" smtClean="0">
                <a:latin typeface="Arial" panose="020B0604020202020204" pitchFamily="34" charset="0"/>
                <a:cs typeface="Arial" panose="020B0604020202020204" pitchFamily="34" charset="0"/>
              </a:rPr>
              <a:t> </a:t>
            </a:r>
            <a:r>
              <a:rPr lang="fr-FR" dirty="0" err="1" smtClean="0">
                <a:latin typeface="Arial" panose="020B0604020202020204" pitchFamily="34" charset="0"/>
                <a:cs typeface="Arial" panose="020B0604020202020204" pitchFamily="34" charset="0"/>
              </a:rPr>
              <a:t>energy</a:t>
            </a:r>
            <a:endParaRPr lang="fr-FR" dirty="0" smtClean="0">
              <a:latin typeface="Arial" panose="020B0604020202020204" pitchFamily="34" charset="0"/>
              <a:cs typeface="Arial" panose="020B0604020202020204" pitchFamily="34" charset="0"/>
            </a:endParaRPr>
          </a:p>
          <a:p>
            <a:pPr marL="742950" lvl="1" indent="-285750">
              <a:buFont typeface="Arial" panose="020B0604020202020204" pitchFamily="34" charset="0"/>
              <a:buChar char="•"/>
            </a:pPr>
            <a:r>
              <a:rPr lang="fr-FR" dirty="0" smtClean="0">
                <a:latin typeface="Arial" panose="020B0604020202020204" pitchFamily="34" charset="0"/>
                <a:cs typeface="Arial" panose="020B0604020202020204" pitchFamily="34" charset="0"/>
              </a:rPr>
              <a:t>ITER </a:t>
            </a:r>
            <a:r>
              <a:rPr lang="fr-FR" dirty="0" err="1" smtClean="0">
                <a:latin typeface="Arial" panose="020B0604020202020204" pitchFamily="34" charset="0"/>
                <a:cs typeface="Arial" panose="020B0604020202020204" pitchFamily="34" charset="0"/>
              </a:rPr>
              <a:t>baseline</a:t>
            </a:r>
            <a:r>
              <a:rPr lang="fr-FR" dirty="0" smtClean="0">
                <a:latin typeface="Arial" panose="020B0604020202020204" pitchFamily="34" charset="0"/>
                <a:cs typeface="Arial" panose="020B0604020202020204" pitchFamily="34" charset="0"/>
              </a:rPr>
              <a:t> scenario at high </a:t>
            </a:r>
            <a:r>
              <a:rPr lang="fr-FR" dirty="0" err="1" smtClean="0">
                <a:latin typeface="Arial" panose="020B0604020202020204" pitchFamily="34" charset="0"/>
                <a:cs typeface="Arial" panose="020B0604020202020204" pitchFamily="34" charset="0"/>
              </a:rPr>
              <a:t>current</a:t>
            </a:r>
            <a:r>
              <a:rPr lang="fr-FR" dirty="0" smtClean="0">
                <a:latin typeface="Arial" panose="020B0604020202020204" pitchFamily="34" charset="0"/>
                <a:cs typeface="Arial" panose="020B0604020202020204" pitchFamily="34" charset="0"/>
              </a:rPr>
              <a:t>, high beta / </a:t>
            </a:r>
            <a:r>
              <a:rPr lang="fr-FR" dirty="0" err="1" smtClean="0">
                <a:latin typeface="Arial" panose="020B0604020202020204" pitchFamily="34" charset="0"/>
                <a:cs typeface="Arial" panose="020B0604020202020204" pitchFamily="34" charset="0"/>
              </a:rPr>
              <a:t>low</a:t>
            </a:r>
            <a:r>
              <a:rPr lang="fr-FR" dirty="0" smtClean="0">
                <a:latin typeface="Arial" panose="020B0604020202020204" pitchFamily="34" charset="0"/>
                <a:cs typeface="Arial" panose="020B0604020202020204" pitchFamily="34" charset="0"/>
              </a:rPr>
              <a:t> </a:t>
            </a:r>
            <a:r>
              <a:rPr lang="fr-FR" dirty="0" err="1" smtClean="0">
                <a:latin typeface="Arial" panose="020B0604020202020204" pitchFamily="34" charset="0"/>
                <a:cs typeface="Arial" panose="020B0604020202020204" pitchFamily="34" charset="0"/>
              </a:rPr>
              <a:t>collisionality</a:t>
            </a:r>
            <a:r>
              <a:rPr lang="fr-FR" dirty="0" smtClean="0">
                <a:latin typeface="Arial" panose="020B0604020202020204" pitchFamily="34" charset="0"/>
                <a:cs typeface="Arial" panose="020B0604020202020204" pitchFamily="34" charset="0"/>
              </a:rPr>
              <a:t> </a:t>
            </a:r>
            <a:r>
              <a:rPr lang="fr-FR" dirty="0" err="1" smtClean="0">
                <a:latin typeface="Arial" panose="020B0604020202020204" pitchFamily="34" charset="0"/>
                <a:cs typeface="Arial" panose="020B0604020202020204" pitchFamily="34" charset="0"/>
              </a:rPr>
              <a:t>operation</a:t>
            </a:r>
            <a:endParaRPr lang="fr-FR" dirty="0" smtClean="0">
              <a:latin typeface="Arial" panose="020B0604020202020204" pitchFamily="34" charset="0"/>
              <a:cs typeface="Arial" panose="020B0604020202020204" pitchFamily="34" charset="0"/>
            </a:endParaRPr>
          </a:p>
          <a:p>
            <a:pPr marL="742950" lvl="1" indent="-285750">
              <a:buFont typeface="Arial" panose="020B0604020202020204" pitchFamily="34" charset="0"/>
              <a:buChar char="•"/>
            </a:pPr>
            <a:r>
              <a:rPr lang="fr-FR" dirty="0" err="1" smtClean="0">
                <a:latin typeface="Arial" panose="020B0604020202020204" pitchFamily="34" charset="0"/>
                <a:cs typeface="Arial" panose="020B0604020202020204" pitchFamily="34" charset="0"/>
              </a:rPr>
              <a:t>Activities</a:t>
            </a:r>
            <a:r>
              <a:rPr lang="fr-FR" dirty="0" smtClean="0">
                <a:latin typeface="Arial" panose="020B0604020202020204" pitchFamily="34" charset="0"/>
                <a:cs typeface="Arial" panose="020B0604020202020204" pitchFamily="34" charset="0"/>
              </a:rPr>
              <a:t> </a:t>
            </a:r>
            <a:r>
              <a:rPr lang="fr-FR" dirty="0" err="1" smtClean="0">
                <a:latin typeface="Arial" panose="020B0604020202020204" pitchFamily="34" charset="0"/>
                <a:cs typeface="Arial" panose="020B0604020202020204" pitchFamily="34" charset="0"/>
              </a:rPr>
              <a:t>towards</a:t>
            </a:r>
            <a:r>
              <a:rPr lang="fr-FR" dirty="0" smtClean="0">
                <a:latin typeface="Arial" panose="020B0604020202020204" pitchFamily="34" charset="0"/>
                <a:cs typeface="Arial" panose="020B0604020202020204" pitchFamily="34" charset="0"/>
              </a:rPr>
              <a:t> transition to W (ECRH, plasma </a:t>
            </a:r>
            <a:r>
              <a:rPr lang="fr-FR" dirty="0" err="1" smtClean="0">
                <a:latin typeface="Arial" panose="020B0604020202020204" pitchFamily="34" charset="0"/>
                <a:cs typeface="Arial" panose="020B0604020202020204" pitchFamily="34" charset="0"/>
              </a:rPr>
              <a:t>exhaust</a:t>
            </a:r>
            <a:r>
              <a:rPr lang="fr-FR" dirty="0" smtClean="0">
                <a:latin typeface="Arial" panose="020B0604020202020204" pitchFamily="34" charset="0"/>
                <a:cs typeface="Arial" panose="020B0604020202020204" pitchFamily="34" charset="0"/>
              </a:rPr>
              <a:t> </a:t>
            </a:r>
            <a:r>
              <a:rPr lang="fr-FR" dirty="0" err="1" smtClean="0">
                <a:latin typeface="Arial" panose="020B0604020202020204" pitchFamily="34" charset="0"/>
                <a:cs typeface="Arial" panose="020B0604020202020204" pitchFamily="34" charset="0"/>
              </a:rPr>
              <a:t>modelling</a:t>
            </a:r>
            <a:r>
              <a:rPr lang="fr-FR" dirty="0" smtClean="0">
                <a:latin typeface="Arial" panose="020B0604020202020204" pitchFamily="34" charset="0"/>
                <a:cs typeface="Arial" panose="020B0604020202020204" pitchFamily="34" charset="0"/>
              </a:rPr>
              <a:t>)</a:t>
            </a:r>
          </a:p>
        </p:txBody>
      </p:sp>
      <p:sp>
        <p:nvSpPr>
          <p:cNvPr id="14" name="ZoneTexte 13"/>
          <p:cNvSpPr txBox="1"/>
          <p:nvPr/>
        </p:nvSpPr>
        <p:spPr bwMode="auto">
          <a:xfrm>
            <a:off x="194333" y="5131282"/>
            <a:ext cx="11838733" cy="1231106"/>
          </a:xfrm>
          <a:prstGeom prst="rect">
            <a:avLst/>
          </a:prstGeom>
          <a:noFill/>
        </p:spPr>
        <p:txBody>
          <a:bodyPr wrap="square" rtlCol="0">
            <a:spAutoFit/>
          </a:bodyPr>
          <a:lstStyle/>
          <a:p>
            <a:r>
              <a:rPr lang="fr-FR" sz="2000" dirty="0" err="1" smtClean="0">
                <a:solidFill>
                  <a:srgbClr val="0070C0"/>
                </a:solidFill>
                <a:latin typeface="Arial" panose="020B0604020202020204" pitchFamily="34" charset="0"/>
                <a:cs typeface="Arial" panose="020B0604020202020204" pitchFamily="34" charset="0"/>
              </a:rPr>
              <a:t>Resources</a:t>
            </a:r>
            <a:r>
              <a:rPr lang="fr-FR" sz="2000" dirty="0" smtClean="0">
                <a:solidFill>
                  <a:srgbClr val="0070C0"/>
                </a:solidFill>
                <a:latin typeface="Arial" panose="020B0604020202020204" pitchFamily="34" charset="0"/>
                <a:cs typeface="Arial" panose="020B0604020202020204" pitchFamily="34" charset="0"/>
              </a:rPr>
              <a:t> </a:t>
            </a:r>
            <a:r>
              <a:rPr lang="fr-FR" sz="2000" dirty="0" err="1" smtClean="0">
                <a:solidFill>
                  <a:srgbClr val="0070C0"/>
                </a:solidFill>
                <a:latin typeface="Arial" panose="020B0604020202020204" pitchFamily="34" charset="0"/>
                <a:cs typeface="Arial" panose="020B0604020202020204" pitchFamily="34" charset="0"/>
              </a:rPr>
              <a:t>estimated</a:t>
            </a:r>
            <a:r>
              <a:rPr lang="fr-FR" sz="2000" dirty="0" smtClean="0">
                <a:solidFill>
                  <a:srgbClr val="0070C0"/>
                </a:solidFill>
                <a:latin typeface="Arial" panose="020B0604020202020204" pitchFamily="34" charset="0"/>
                <a:cs typeface="Arial" panose="020B0604020202020204" pitchFamily="34" charset="0"/>
              </a:rPr>
              <a:t> but not </a:t>
            </a:r>
            <a:r>
              <a:rPr lang="fr-FR" sz="2000" dirty="0" err="1" smtClean="0">
                <a:solidFill>
                  <a:srgbClr val="0070C0"/>
                </a:solidFill>
                <a:latin typeface="Arial" panose="020B0604020202020204" pitchFamily="34" charset="0"/>
                <a:cs typeface="Arial" panose="020B0604020202020204" pitchFamily="34" charset="0"/>
              </a:rPr>
              <a:t>included</a:t>
            </a:r>
            <a:r>
              <a:rPr lang="fr-FR" sz="2000" dirty="0" smtClean="0">
                <a:solidFill>
                  <a:srgbClr val="0070C0"/>
                </a:solidFill>
                <a:latin typeface="Arial" panose="020B0604020202020204" pitchFamily="34" charset="0"/>
                <a:cs typeface="Arial" panose="020B0604020202020204" pitchFamily="34" charset="0"/>
              </a:rPr>
              <a:t> in </a:t>
            </a:r>
            <a:r>
              <a:rPr lang="fr-FR" sz="2000" dirty="0" err="1" smtClean="0">
                <a:solidFill>
                  <a:srgbClr val="0070C0"/>
                </a:solidFill>
                <a:latin typeface="Arial" panose="020B0604020202020204" pitchFamily="34" charset="0"/>
                <a:cs typeface="Arial" panose="020B0604020202020204" pitchFamily="34" charset="0"/>
              </a:rPr>
              <a:t>present</a:t>
            </a:r>
            <a:r>
              <a:rPr lang="fr-FR" sz="2000" dirty="0" smtClean="0">
                <a:solidFill>
                  <a:srgbClr val="0070C0"/>
                </a:solidFill>
                <a:latin typeface="Arial" panose="020B0604020202020204" pitchFamily="34" charset="0"/>
                <a:cs typeface="Arial" panose="020B0604020202020204" pitchFamily="34" charset="0"/>
              </a:rPr>
              <a:t> plan : </a:t>
            </a:r>
          </a:p>
          <a:p>
            <a:pPr marL="742950" lvl="1" indent="-285750">
              <a:buFont typeface="Arial" panose="020B0604020202020204" pitchFamily="34" charset="0"/>
              <a:buChar char="•"/>
            </a:pPr>
            <a:r>
              <a:rPr lang="fr-FR" dirty="0" smtClean="0">
                <a:latin typeface="Arial" panose="020B0604020202020204" pitchFamily="34" charset="0"/>
                <a:cs typeface="Arial" panose="020B0604020202020204" pitchFamily="34" charset="0"/>
              </a:rPr>
              <a:t>EU </a:t>
            </a:r>
            <a:r>
              <a:rPr lang="fr-FR" dirty="0" err="1" smtClean="0">
                <a:latin typeface="Arial" panose="020B0604020202020204" pitchFamily="34" charset="0"/>
                <a:cs typeface="Arial" panose="020B0604020202020204" pitchFamily="34" charset="0"/>
              </a:rPr>
              <a:t>core</a:t>
            </a:r>
            <a:r>
              <a:rPr lang="fr-FR" dirty="0" smtClean="0">
                <a:latin typeface="Arial" panose="020B0604020202020204" pitchFamily="34" charset="0"/>
                <a:cs typeface="Arial" panose="020B0604020202020204" pitchFamily="34" charset="0"/>
              </a:rPr>
              <a:t> team on site </a:t>
            </a:r>
            <a:r>
              <a:rPr lang="fr-FR" dirty="0" err="1" smtClean="0">
                <a:latin typeface="Arial" panose="020B0604020202020204" pitchFamily="34" charset="0"/>
                <a:cs typeface="Arial" panose="020B0604020202020204" pitchFamily="34" charset="0"/>
              </a:rPr>
              <a:t>required</a:t>
            </a:r>
            <a:r>
              <a:rPr lang="fr-FR" dirty="0" smtClean="0">
                <a:latin typeface="Arial" panose="020B0604020202020204" pitchFamily="34" charset="0"/>
                <a:cs typeface="Arial" panose="020B0604020202020204" pitchFamily="34" charset="0"/>
              </a:rPr>
              <a:t> </a:t>
            </a:r>
            <a:r>
              <a:rPr lang="fr-FR" dirty="0" err="1" smtClean="0">
                <a:latin typeface="Arial" panose="020B0604020202020204" pitchFamily="34" charset="0"/>
                <a:cs typeface="Arial" panose="020B0604020202020204" pitchFamily="34" charset="0"/>
              </a:rPr>
              <a:t>during</a:t>
            </a:r>
            <a:r>
              <a:rPr lang="fr-FR" dirty="0" smtClean="0">
                <a:latin typeface="Arial" panose="020B0604020202020204" pitchFamily="34" charset="0"/>
                <a:cs typeface="Arial" panose="020B0604020202020204" pitchFamily="34" charset="0"/>
              </a:rPr>
              <a:t> </a:t>
            </a:r>
            <a:r>
              <a:rPr lang="fr-FR" dirty="0" err="1" smtClean="0">
                <a:latin typeface="Arial" panose="020B0604020202020204" pitchFamily="34" charset="0"/>
                <a:cs typeface="Arial" panose="020B0604020202020204" pitchFamily="34" charset="0"/>
              </a:rPr>
              <a:t>operation</a:t>
            </a:r>
            <a:r>
              <a:rPr lang="fr-FR" dirty="0" smtClean="0">
                <a:latin typeface="Arial" panose="020B0604020202020204" pitchFamily="34" charset="0"/>
                <a:cs typeface="Arial" panose="020B0604020202020204" pitchFamily="34" charset="0"/>
              </a:rPr>
              <a:t> (WP TE / WP SA)</a:t>
            </a:r>
          </a:p>
          <a:p>
            <a:pPr marL="742950" lvl="1" indent="-285750">
              <a:buFont typeface="Arial" panose="020B0604020202020204" pitchFamily="34" charset="0"/>
              <a:buChar char="•"/>
            </a:pPr>
            <a:r>
              <a:rPr lang="fr-FR" dirty="0" err="1" smtClean="0">
                <a:latin typeface="Arial" panose="020B0604020202020204" pitchFamily="34" charset="0"/>
                <a:cs typeface="Arial" panose="020B0604020202020204" pitchFamily="34" charset="0"/>
              </a:rPr>
              <a:t>Staged</a:t>
            </a:r>
            <a:r>
              <a:rPr lang="fr-FR" dirty="0" smtClean="0">
                <a:latin typeface="Arial" panose="020B0604020202020204" pitchFamily="34" charset="0"/>
                <a:cs typeface="Arial" panose="020B0604020202020204" pitchFamily="34" charset="0"/>
              </a:rPr>
              <a:t> </a:t>
            </a:r>
            <a:r>
              <a:rPr lang="fr-FR" dirty="0" err="1" smtClean="0">
                <a:latin typeface="Arial" panose="020B0604020202020204" pitchFamily="34" charset="0"/>
                <a:cs typeface="Arial" panose="020B0604020202020204" pitchFamily="34" charset="0"/>
              </a:rPr>
              <a:t>increase</a:t>
            </a:r>
            <a:r>
              <a:rPr lang="fr-FR" dirty="0" smtClean="0">
                <a:latin typeface="Arial" panose="020B0604020202020204" pitchFamily="34" charset="0"/>
                <a:cs typeface="Arial" panose="020B0604020202020204" pitchFamily="34" charset="0"/>
              </a:rPr>
              <a:t> of </a:t>
            </a:r>
            <a:r>
              <a:rPr lang="fr-FR" dirty="0" err="1" smtClean="0">
                <a:latin typeface="Arial" panose="020B0604020202020204" pitchFamily="34" charset="0"/>
                <a:cs typeface="Arial" panose="020B0604020202020204" pitchFamily="34" charset="0"/>
              </a:rPr>
              <a:t>manpower</a:t>
            </a:r>
            <a:r>
              <a:rPr lang="fr-FR" dirty="0" smtClean="0">
                <a:latin typeface="Arial" panose="020B0604020202020204" pitchFamily="34" charset="0"/>
                <a:cs typeface="Arial" panose="020B0604020202020204" pitchFamily="34" charset="0"/>
              </a:rPr>
              <a:t> over OP2/OP3</a:t>
            </a:r>
          </a:p>
          <a:p>
            <a:pPr marL="742950" lvl="1" indent="-285750">
              <a:buFont typeface="Arial" panose="020B0604020202020204" pitchFamily="34" charset="0"/>
              <a:buChar char="•"/>
            </a:pPr>
            <a:r>
              <a:rPr lang="fr-FR" dirty="0" smtClean="0">
                <a:latin typeface="Arial" panose="020B0604020202020204" pitchFamily="34" charset="0"/>
                <a:cs typeface="Arial" panose="020B0604020202020204" pitchFamily="34" charset="0"/>
              </a:rPr>
              <a:t>Discussion </a:t>
            </a:r>
            <a:r>
              <a:rPr lang="fr-FR" dirty="0" err="1" smtClean="0">
                <a:latin typeface="Arial" panose="020B0604020202020204" pitchFamily="34" charset="0"/>
                <a:cs typeface="Arial" panose="020B0604020202020204" pitchFamily="34" charset="0"/>
              </a:rPr>
              <a:t>started</a:t>
            </a:r>
            <a:r>
              <a:rPr lang="fr-FR" dirty="0" smtClean="0">
                <a:latin typeface="Arial" panose="020B0604020202020204" pitchFamily="34" charset="0"/>
                <a:cs typeface="Arial" panose="020B0604020202020204" pitchFamily="34" charset="0"/>
              </a:rPr>
              <a:t> </a:t>
            </a:r>
            <a:r>
              <a:rPr lang="fr-FR" dirty="0" err="1" smtClean="0">
                <a:latin typeface="Arial" panose="020B0604020202020204" pitchFamily="34" charset="0"/>
                <a:cs typeface="Arial" panose="020B0604020202020204" pitchFamily="34" charset="0"/>
              </a:rPr>
              <a:t>between</a:t>
            </a:r>
            <a:r>
              <a:rPr lang="fr-FR" dirty="0" smtClean="0">
                <a:latin typeface="Arial" panose="020B0604020202020204" pitchFamily="34" charset="0"/>
                <a:cs typeface="Arial" panose="020B0604020202020204" pitchFamily="34" charset="0"/>
              </a:rPr>
              <a:t> EUROfusion / F4E top management for </a:t>
            </a:r>
            <a:r>
              <a:rPr lang="fr-FR" dirty="0" err="1" smtClean="0">
                <a:latin typeface="Arial" panose="020B0604020202020204" pitchFamily="34" charset="0"/>
                <a:cs typeface="Arial" panose="020B0604020202020204" pitchFamily="34" charset="0"/>
              </a:rPr>
              <a:t>providing</a:t>
            </a:r>
            <a:r>
              <a:rPr lang="fr-FR" dirty="0" smtClean="0">
                <a:latin typeface="Arial" panose="020B0604020202020204" pitchFamily="34" charset="0"/>
                <a:cs typeface="Arial" panose="020B0604020202020204" pitchFamily="34" charset="0"/>
              </a:rPr>
              <a:t> support</a:t>
            </a:r>
          </a:p>
        </p:txBody>
      </p:sp>
      <p:sp>
        <p:nvSpPr>
          <p:cNvPr id="15" name="TextBox 4">
            <a:extLst>
              <a:ext uri="{FF2B5EF4-FFF2-40B4-BE49-F238E27FC236}">
                <a16:creationId xmlns:a16="http://schemas.microsoft.com/office/drawing/2014/main" id="{48131E4F-388A-EAE8-5737-61FC039F83A3}"/>
              </a:ext>
            </a:extLst>
          </p:cNvPr>
          <p:cNvSpPr txBox="1"/>
          <p:nvPr/>
        </p:nvSpPr>
        <p:spPr>
          <a:xfrm>
            <a:off x="9836631" y="1760692"/>
            <a:ext cx="2196435" cy="276999"/>
          </a:xfrm>
          <a:prstGeom prst="rect">
            <a:avLst/>
          </a:prstGeom>
          <a:noFill/>
        </p:spPr>
        <p:txBody>
          <a:bodyPr wrap="none" rtlCol="0">
            <a:spAutoFit/>
          </a:bodyPr>
          <a:lstStyle/>
          <a:p>
            <a:pPr algn="l" defTabSz="685731" fontAlgn="base">
              <a:spcBef>
                <a:spcPts val="450"/>
              </a:spcBef>
              <a:spcAft>
                <a:spcPct val="0"/>
              </a:spcAft>
            </a:pPr>
            <a:r>
              <a:rPr kumimoji="1" lang="en-US" sz="1200" b="1" kern="0" dirty="0">
                <a:solidFill>
                  <a:srgbClr val="0070C0"/>
                </a:solidFill>
                <a:latin typeface="Arial" panose="020B0604020202020204" pitchFamily="34" charset="0"/>
                <a:cs typeface="Arial" panose="020B0604020202020204" pitchFamily="34" charset="0"/>
              </a:rPr>
              <a:t>[BASC-34, December 2024]</a:t>
            </a:r>
          </a:p>
        </p:txBody>
      </p:sp>
      <p:pic>
        <p:nvPicPr>
          <p:cNvPr id="16" name="Picture 8">
            <a:extLst>
              <a:ext uri="{FF2B5EF4-FFF2-40B4-BE49-F238E27FC236}">
                <a16:creationId xmlns:a16="http://schemas.microsoft.com/office/drawing/2014/main" id="{ADFE5461-B6FD-8E9F-F35F-FED9A76C1FAF}"/>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366454" y="893307"/>
            <a:ext cx="9022573" cy="877764"/>
          </a:xfrm>
          <a:prstGeom prst="rect">
            <a:avLst/>
          </a:prstGeom>
          <a:noFill/>
          <a:ln>
            <a:noFill/>
          </a:ln>
        </p:spPr>
      </p:pic>
      <p:sp>
        <p:nvSpPr>
          <p:cNvPr id="3" name="Flèche vers le bas 2"/>
          <p:cNvSpPr/>
          <p:nvPr/>
        </p:nvSpPr>
        <p:spPr>
          <a:xfrm flipV="1">
            <a:off x="6925457" y="1772495"/>
            <a:ext cx="175491" cy="277685"/>
          </a:xfrm>
          <a:prstGeom prst="dow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7" name="Flèche vers le bas 16"/>
          <p:cNvSpPr/>
          <p:nvPr/>
        </p:nvSpPr>
        <p:spPr>
          <a:xfrm flipV="1">
            <a:off x="6460571" y="1761907"/>
            <a:ext cx="175491" cy="277685"/>
          </a:xfrm>
          <a:prstGeom prst="dow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Rectangle 4"/>
          <p:cNvSpPr/>
          <p:nvPr/>
        </p:nvSpPr>
        <p:spPr>
          <a:xfrm>
            <a:off x="4305814" y="1818713"/>
            <a:ext cx="2154757" cy="276999"/>
          </a:xfrm>
          <a:prstGeom prst="rect">
            <a:avLst/>
          </a:prstGeom>
        </p:spPr>
        <p:txBody>
          <a:bodyPr wrap="none">
            <a:spAutoFit/>
          </a:bodyPr>
          <a:lstStyle/>
          <a:p>
            <a:r>
              <a:rPr lang="fr-FR" sz="1200" dirty="0">
                <a:solidFill>
                  <a:srgbClr val="FF0000"/>
                </a:solidFill>
              </a:rPr>
              <a:t>call for </a:t>
            </a:r>
            <a:r>
              <a:rPr lang="fr-FR" sz="1200" dirty="0" err="1">
                <a:solidFill>
                  <a:srgbClr val="FF0000"/>
                </a:solidFill>
              </a:rPr>
              <a:t>experimental</a:t>
            </a:r>
            <a:r>
              <a:rPr lang="fr-FR" sz="1200" dirty="0">
                <a:solidFill>
                  <a:srgbClr val="FF0000"/>
                </a:solidFill>
              </a:rPr>
              <a:t> </a:t>
            </a:r>
            <a:r>
              <a:rPr lang="fr-FR" sz="1200" dirty="0" err="1">
                <a:solidFill>
                  <a:srgbClr val="FF0000"/>
                </a:solidFill>
              </a:rPr>
              <a:t>proposals</a:t>
            </a:r>
            <a:r>
              <a:rPr lang="fr-FR" sz="1200" dirty="0">
                <a:solidFill>
                  <a:srgbClr val="FF0000"/>
                </a:solidFill>
              </a:rPr>
              <a:t> </a:t>
            </a:r>
          </a:p>
        </p:txBody>
      </p:sp>
      <p:sp>
        <p:nvSpPr>
          <p:cNvPr id="18" name="Rectangle 17"/>
          <p:cNvSpPr/>
          <p:nvPr/>
        </p:nvSpPr>
        <p:spPr>
          <a:xfrm>
            <a:off x="7100948" y="1865197"/>
            <a:ext cx="1443024" cy="276999"/>
          </a:xfrm>
          <a:prstGeom prst="rect">
            <a:avLst/>
          </a:prstGeom>
        </p:spPr>
        <p:txBody>
          <a:bodyPr wrap="none">
            <a:spAutoFit/>
          </a:bodyPr>
          <a:lstStyle/>
          <a:p>
            <a:r>
              <a:rPr lang="fr-FR" sz="1200" dirty="0">
                <a:solidFill>
                  <a:srgbClr val="FF0000"/>
                </a:solidFill>
              </a:rPr>
              <a:t>call for </a:t>
            </a:r>
            <a:r>
              <a:rPr lang="fr-FR" sz="1200" dirty="0" smtClean="0">
                <a:solidFill>
                  <a:srgbClr val="FF0000"/>
                </a:solidFill>
              </a:rPr>
              <a:t>participation</a:t>
            </a:r>
            <a:endParaRPr lang="fr-FR" sz="1200" dirty="0">
              <a:solidFill>
                <a:srgbClr val="FF0000"/>
              </a:solidFill>
            </a:endParaRPr>
          </a:p>
        </p:txBody>
      </p:sp>
    </p:spTree>
    <p:extLst>
      <p:ext uri="{BB962C8B-B14F-4D97-AF65-F5344CB8AC3E}">
        <p14:creationId xmlns:p14="http://schemas.microsoft.com/office/powerpoint/2010/main" val="105717423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DDE061FB-3AD2-104A-8F5B-F50DF917B2FE}"/>
              </a:ext>
            </a:extLst>
          </p:cNvPr>
          <p:cNvSpPr>
            <a:spLocks noGrp="1"/>
          </p:cNvSpPr>
          <p:nvPr>
            <p:ph type="sldNum" sz="quarter" idx="12"/>
          </p:nvPr>
        </p:nvSpPr>
        <p:spPr/>
        <p:txBody>
          <a:bodyPr/>
          <a:lstStyle/>
          <a:p>
            <a:pPr>
              <a:defRPr/>
            </a:pPr>
            <a:fld id="{6A6D9FA1-99C7-4910-8E32-B85D378B0060}" type="slidenum">
              <a:rPr lang="en-GB" smtClean="0">
                <a:solidFill>
                  <a:prstClr val="white"/>
                </a:solidFill>
              </a:rPr>
              <a:t>7</a:t>
            </a:fld>
            <a:endParaRPr lang="en-GB">
              <a:solidFill>
                <a:prstClr val="white"/>
              </a:solidFill>
            </a:endParaRPr>
          </a:p>
        </p:txBody>
      </p:sp>
      <p:sp>
        <p:nvSpPr>
          <p:cNvPr id="5" name="Titre 4"/>
          <p:cNvSpPr>
            <a:spLocks noGrp="1"/>
          </p:cNvSpPr>
          <p:nvPr>
            <p:ph type="title"/>
          </p:nvPr>
        </p:nvSpPr>
        <p:spPr/>
        <p:txBody>
          <a:bodyPr/>
          <a:lstStyle/>
          <a:p>
            <a:r>
              <a:rPr lang="fr-FR" dirty="0" err="1" smtClean="0"/>
              <a:t>Potential</a:t>
            </a:r>
            <a:r>
              <a:rPr lang="fr-FR" dirty="0" smtClean="0"/>
              <a:t> impacts of budget </a:t>
            </a:r>
            <a:r>
              <a:rPr lang="fr-FR" dirty="0" err="1" smtClean="0"/>
              <a:t>shortage</a:t>
            </a:r>
            <a:endParaRPr lang="fr-FR" dirty="0"/>
          </a:p>
        </p:txBody>
      </p:sp>
      <p:sp>
        <p:nvSpPr>
          <p:cNvPr id="3" name="Rectangle 2"/>
          <p:cNvSpPr/>
          <p:nvPr/>
        </p:nvSpPr>
        <p:spPr>
          <a:xfrm>
            <a:off x="360040" y="873980"/>
            <a:ext cx="11416324" cy="1310743"/>
          </a:xfrm>
          <a:prstGeom prst="rect">
            <a:avLst/>
          </a:prstGeom>
        </p:spPr>
        <p:txBody>
          <a:bodyPr wrap="square">
            <a:spAutoFit/>
          </a:bodyPr>
          <a:lstStyle/>
          <a:p>
            <a:pPr marL="0" lvl="1">
              <a:lnSpc>
                <a:spcPct val="107000"/>
              </a:lnSpc>
              <a:spcAft>
                <a:spcPts val="0"/>
              </a:spcAft>
            </a:pPr>
            <a:r>
              <a:rPr lang="en-US" sz="2000" dirty="0" smtClean="0">
                <a:solidFill>
                  <a:srgbClr val="0070C0"/>
                </a:solidFill>
                <a:latin typeface="Arial" panose="020B0604020202020204" pitchFamily="34" charset="0"/>
                <a:ea typeface="Calibri" panose="020F0502020204030204" pitchFamily="34" charset="0"/>
                <a:cs typeface="Arial" panose="020B0604020202020204" pitchFamily="34" charset="0"/>
              </a:rPr>
              <a:t>Reduced staffing for campaign participation</a:t>
            </a:r>
            <a:endParaRPr lang="fr-FR" sz="2000" dirty="0">
              <a:solidFill>
                <a:srgbClr val="0070C0"/>
              </a:solidFill>
              <a:latin typeface="Arial" panose="020B0604020202020204" pitchFamily="34" charset="0"/>
              <a:ea typeface="Calibri" panose="020F0502020204030204" pitchFamily="34" charset="0"/>
              <a:cs typeface="Arial" panose="020B0604020202020204" pitchFamily="34" charset="0"/>
            </a:endParaRPr>
          </a:p>
          <a:p>
            <a:pPr marL="285750" lvl="1" indent="-285750">
              <a:lnSpc>
                <a:spcPct val="107000"/>
              </a:lnSpc>
              <a:spcAft>
                <a:spcPts val="0"/>
              </a:spcAft>
              <a:buFont typeface="Arial" panose="020B0604020202020204" pitchFamily="34" charset="0"/>
              <a:buChar char="•"/>
            </a:pPr>
            <a:r>
              <a:rPr lang="en-US" dirty="0" smtClean="0">
                <a:latin typeface="Arial" panose="020B0604020202020204" pitchFamily="34" charset="0"/>
                <a:ea typeface="Calibri" panose="020F0502020204030204" pitchFamily="34" charset="0"/>
                <a:cs typeface="Arial" panose="020B0604020202020204" pitchFamily="34" charset="0"/>
              </a:rPr>
              <a:t>Staffing focused on preparation / execution / preliminary analysis of experiments </a:t>
            </a:r>
            <a:r>
              <a:rPr lang="en-US" dirty="0" smtClean="0">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 </a:t>
            </a:r>
            <a:r>
              <a:rPr lang="en-US" dirty="0" smtClean="0">
                <a:latin typeface="Arial" panose="020B0604020202020204" pitchFamily="34" charset="0"/>
                <a:ea typeface="Calibri" panose="020F0502020204030204" pitchFamily="34" charset="0"/>
                <a:cs typeface="Arial" panose="020B0604020202020204" pitchFamily="34" charset="0"/>
              </a:rPr>
              <a:t>Impact on modelling capabilities, full scientific output delayed</a:t>
            </a:r>
          </a:p>
          <a:p>
            <a:pPr marL="285750" lvl="1" indent="-285750">
              <a:lnSpc>
                <a:spcPct val="107000"/>
              </a:lnSpc>
              <a:spcAft>
                <a:spcPts val="0"/>
              </a:spcAft>
              <a:buFont typeface="Arial" panose="020B0604020202020204" pitchFamily="34" charset="0"/>
              <a:buChar char="•"/>
            </a:pPr>
            <a:r>
              <a:rPr lang="en-US" dirty="0" smtClean="0">
                <a:latin typeface="Arial" panose="020B0604020202020204" pitchFamily="34" charset="0"/>
                <a:ea typeface="Calibri" panose="020F0502020204030204" pitchFamily="34" charset="0"/>
                <a:cs typeface="Arial" panose="020B0604020202020204" pitchFamily="34" charset="0"/>
              </a:rPr>
              <a:t>Risk </a:t>
            </a:r>
            <a:r>
              <a:rPr lang="en-US" dirty="0">
                <a:latin typeface="Arial" panose="020B0604020202020204" pitchFamily="34" charset="0"/>
                <a:ea typeface="Calibri" panose="020F0502020204030204" pitchFamily="34" charset="0"/>
                <a:cs typeface="Arial" panose="020B0604020202020204" pitchFamily="34" charset="0"/>
              </a:rPr>
              <a:t>of unsupervised JET </a:t>
            </a:r>
            <a:r>
              <a:rPr lang="en-US" dirty="0" smtClean="0">
                <a:latin typeface="Arial" panose="020B0604020202020204" pitchFamily="34" charset="0"/>
                <a:ea typeface="Calibri" panose="020F0502020204030204" pitchFamily="34" charset="0"/>
                <a:cs typeface="Arial" panose="020B0604020202020204" pitchFamily="34" charset="0"/>
              </a:rPr>
              <a:t>work on voluntary basis (+ interest from private sector and non EU collaborators)</a:t>
            </a:r>
          </a:p>
        </p:txBody>
      </p:sp>
      <p:pic>
        <p:nvPicPr>
          <p:cNvPr id="6" name="Image 5"/>
          <p:cNvPicPr>
            <a:picLocks noChangeAspect="1"/>
          </p:cNvPicPr>
          <p:nvPr/>
        </p:nvPicPr>
        <p:blipFill>
          <a:blip r:embed="rId2"/>
          <a:stretch>
            <a:fillRect/>
          </a:stretch>
        </p:blipFill>
        <p:spPr>
          <a:xfrm>
            <a:off x="9083207" y="3716311"/>
            <a:ext cx="2693157" cy="2364479"/>
          </a:xfrm>
          <a:prstGeom prst="rect">
            <a:avLst/>
          </a:prstGeom>
        </p:spPr>
      </p:pic>
      <p:sp>
        <p:nvSpPr>
          <p:cNvPr id="9" name="Rectangle 8"/>
          <p:cNvSpPr/>
          <p:nvPr/>
        </p:nvSpPr>
        <p:spPr>
          <a:xfrm>
            <a:off x="276365" y="2277742"/>
            <a:ext cx="6950576" cy="1310743"/>
          </a:xfrm>
          <a:prstGeom prst="rect">
            <a:avLst/>
          </a:prstGeom>
        </p:spPr>
        <p:txBody>
          <a:bodyPr wrap="square">
            <a:spAutoFit/>
          </a:bodyPr>
          <a:lstStyle/>
          <a:p>
            <a:pPr marL="0" lvl="1">
              <a:lnSpc>
                <a:spcPct val="107000"/>
              </a:lnSpc>
              <a:spcAft>
                <a:spcPts val="0"/>
              </a:spcAft>
            </a:pPr>
            <a:r>
              <a:rPr lang="fr-FR" sz="2000" dirty="0" err="1" smtClean="0">
                <a:solidFill>
                  <a:srgbClr val="0070C0"/>
                </a:solidFill>
                <a:latin typeface="Arial" panose="020B0604020202020204" pitchFamily="34" charset="0"/>
                <a:ea typeface="Calibri" panose="020F0502020204030204" pitchFamily="34" charset="0"/>
                <a:cs typeface="Arial" panose="020B0604020202020204" pitchFamily="34" charset="0"/>
              </a:rPr>
              <a:t>Reduced</a:t>
            </a:r>
            <a:r>
              <a:rPr lang="fr-FR" sz="2000" dirty="0" smtClean="0">
                <a:solidFill>
                  <a:srgbClr val="0070C0"/>
                </a:solidFill>
                <a:latin typeface="Arial" panose="020B0604020202020204" pitchFamily="34" charset="0"/>
                <a:ea typeface="Calibri" panose="020F0502020204030204" pitchFamily="34" charset="0"/>
                <a:cs typeface="Arial" panose="020B0604020202020204" pitchFamily="34" charset="0"/>
              </a:rPr>
              <a:t> fraction of </a:t>
            </a:r>
            <a:r>
              <a:rPr lang="fr-FR" sz="2000" dirty="0" err="1" smtClean="0">
                <a:solidFill>
                  <a:srgbClr val="0070C0"/>
                </a:solidFill>
                <a:latin typeface="Arial" panose="020B0604020202020204" pitchFamily="34" charset="0"/>
                <a:ea typeface="Calibri" panose="020F0502020204030204" pitchFamily="34" charset="0"/>
                <a:cs typeface="Arial" panose="020B0604020202020204" pitchFamily="34" charset="0"/>
              </a:rPr>
              <a:t>operation</a:t>
            </a:r>
            <a:r>
              <a:rPr lang="fr-FR" sz="2000" dirty="0" smtClean="0">
                <a:solidFill>
                  <a:srgbClr val="0070C0"/>
                </a:solidFill>
                <a:latin typeface="Arial" panose="020B0604020202020204" pitchFamily="34" charset="0"/>
                <a:ea typeface="Calibri" panose="020F0502020204030204" pitchFamily="34" charset="0"/>
                <a:cs typeface="Arial" panose="020B0604020202020204" pitchFamily="34" charset="0"/>
              </a:rPr>
              <a:t> time on TE </a:t>
            </a:r>
            <a:r>
              <a:rPr lang="fr-FR" sz="2000" dirty="0" err="1" smtClean="0">
                <a:solidFill>
                  <a:srgbClr val="0070C0"/>
                </a:solidFill>
                <a:latin typeface="Arial" panose="020B0604020202020204" pitchFamily="34" charset="0"/>
                <a:ea typeface="Calibri" panose="020F0502020204030204" pitchFamily="34" charset="0"/>
                <a:cs typeface="Arial" panose="020B0604020202020204" pitchFamily="34" charset="0"/>
              </a:rPr>
              <a:t>devices</a:t>
            </a:r>
            <a:endParaRPr lang="fr-FR" sz="2000" dirty="0">
              <a:solidFill>
                <a:srgbClr val="0070C0"/>
              </a:solidFill>
              <a:latin typeface="Arial" panose="020B0604020202020204" pitchFamily="34" charset="0"/>
              <a:ea typeface="Calibri" panose="020F0502020204030204" pitchFamily="34" charset="0"/>
              <a:cs typeface="Arial" panose="020B0604020202020204" pitchFamily="34" charset="0"/>
            </a:endParaRPr>
          </a:p>
          <a:p>
            <a:pPr marL="285750" lvl="1" indent="-285750">
              <a:lnSpc>
                <a:spcPct val="107000"/>
              </a:lnSpc>
              <a:spcAft>
                <a:spcPts val="0"/>
              </a:spcAft>
              <a:buFont typeface="Arial" panose="020B0604020202020204" pitchFamily="34" charset="0"/>
              <a:buChar char="•"/>
            </a:pPr>
            <a:r>
              <a:rPr lang="en-US" dirty="0" smtClean="0">
                <a:latin typeface="Arial" panose="020B0604020202020204" pitchFamily="34" charset="0"/>
                <a:ea typeface="Calibri" panose="020F0502020204030204" pitchFamily="34" charset="0"/>
                <a:cs typeface="Arial" panose="020B0604020202020204" pitchFamily="34" charset="0"/>
              </a:rPr>
              <a:t>issue </a:t>
            </a:r>
            <a:r>
              <a:rPr lang="en-US" dirty="0">
                <a:latin typeface="Arial" panose="020B0604020202020204" pitchFamily="34" charset="0"/>
                <a:ea typeface="Calibri" panose="020F0502020204030204" pitchFamily="34" charset="0"/>
                <a:cs typeface="Arial" panose="020B0604020202020204" pitchFamily="34" charset="0"/>
              </a:rPr>
              <a:t>for full exploitation of upgrades (AUG upper </a:t>
            </a:r>
            <a:r>
              <a:rPr lang="en-US" dirty="0" err="1" smtClean="0">
                <a:latin typeface="Arial" panose="020B0604020202020204" pitchFamily="34" charset="0"/>
                <a:ea typeface="Calibri" panose="020F0502020204030204" pitchFamily="34" charset="0"/>
                <a:cs typeface="Arial" panose="020B0604020202020204" pitchFamily="34" charset="0"/>
              </a:rPr>
              <a:t>divertor</a:t>
            </a:r>
            <a:r>
              <a:rPr lang="en-US" dirty="0" smtClean="0">
                <a:latin typeface="Arial" panose="020B0604020202020204" pitchFamily="34" charset="0"/>
                <a:ea typeface="Calibri" panose="020F0502020204030204" pitchFamily="34" charset="0"/>
                <a:cs typeface="Arial" panose="020B0604020202020204" pitchFamily="34" charset="0"/>
              </a:rPr>
              <a:t>, </a:t>
            </a:r>
            <a:r>
              <a:rPr lang="en-US" dirty="0">
                <a:latin typeface="Arial" panose="020B0604020202020204" pitchFamily="34" charset="0"/>
                <a:ea typeface="Calibri" panose="020F0502020204030204" pitchFamily="34" charset="0"/>
                <a:cs typeface="Arial" panose="020B0604020202020204" pitchFamily="34" charset="0"/>
              </a:rPr>
              <a:t>ECRH on WEST, additional power on </a:t>
            </a:r>
            <a:r>
              <a:rPr lang="en-US" dirty="0" smtClean="0">
                <a:latin typeface="Arial" panose="020B0604020202020204" pitchFamily="34" charset="0"/>
                <a:ea typeface="Calibri" panose="020F0502020204030204" pitchFamily="34" charset="0"/>
                <a:cs typeface="Arial" panose="020B0604020202020204" pitchFamily="34" charset="0"/>
              </a:rPr>
              <a:t>TCV/MAST-U …)</a:t>
            </a:r>
          </a:p>
          <a:p>
            <a:pPr marL="285750" lvl="1" indent="-285750">
              <a:lnSpc>
                <a:spcPct val="107000"/>
              </a:lnSpc>
              <a:spcAft>
                <a:spcPts val="0"/>
              </a:spcAft>
              <a:buFont typeface="Arial" panose="020B0604020202020204" pitchFamily="34" charset="0"/>
              <a:buChar char="•"/>
            </a:pPr>
            <a:r>
              <a:rPr lang="en-US" dirty="0" smtClean="0">
                <a:latin typeface="Arial" panose="020B0604020202020204" pitchFamily="34" charset="0"/>
                <a:ea typeface="Calibri" panose="020F0502020204030204" pitchFamily="34" charset="0"/>
                <a:cs typeface="Arial" panose="020B0604020202020204" pitchFamily="34" charset="0"/>
              </a:rPr>
              <a:t>issue </a:t>
            </a:r>
            <a:r>
              <a:rPr lang="en-US" dirty="0">
                <a:latin typeface="Arial" panose="020B0604020202020204" pitchFamily="34" charset="0"/>
                <a:ea typeface="Calibri" panose="020F0502020204030204" pitchFamily="34" charset="0"/>
                <a:cs typeface="Arial" panose="020B0604020202020204" pitchFamily="34" charset="0"/>
              </a:rPr>
              <a:t>on shot intensive items (SPI, high </a:t>
            </a:r>
            <a:r>
              <a:rPr lang="en-US" dirty="0" err="1">
                <a:latin typeface="Arial" panose="020B0604020202020204" pitchFamily="34" charset="0"/>
                <a:ea typeface="Calibri" panose="020F0502020204030204" pitchFamily="34" charset="0"/>
                <a:cs typeface="Arial" panose="020B0604020202020204" pitchFamily="34" charset="0"/>
              </a:rPr>
              <a:t>fluence</a:t>
            </a:r>
            <a:r>
              <a:rPr lang="en-US" dirty="0">
                <a:latin typeface="Arial" panose="020B0604020202020204" pitchFamily="34" charset="0"/>
                <a:ea typeface="Calibri" panose="020F0502020204030204" pitchFamily="34" charset="0"/>
                <a:cs typeface="Arial" panose="020B0604020202020204" pitchFamily="34" charset="0"/>
              </a:rPr>
              <a:t> campaign </a:t>
            </a:r>
            <a:r>
              <a:rPr lang="en-US" dirty="0" smtClean="0">
                <a:latin typeface="Arial" panose="020B0604020202020204" pitchFamily="34" charset="0"/>
                <a:ea typeface="Calibri" panose="020F0502020204030204" pitchFamily="34" charset="0"/>
                <a:cs typeface="Arial" panose="020B0604020202020204" pitchFamily="34" charset="0"/>
              </a:rPr>
              <a:t>…)</a:t>
            </a:r>
          </a:p>
        </p:txBody>
      </p:sp>
      <p:sp>
        <p:nvSpPr>
          <p:cNvPr id="11" name="Rectangle 10"/>
          <p:cNvSpPr/>
          <p:nvPr/>
        </p:nvSpPr>
        <p:spPr>
          <a:xfrm>
            <a:off x="276365" y="4044355"/>
            <a:ext cx="8387344" cy="1607107"/>
          </a:xfrm>
          <a:prstGeom prst="rect">
            <a:avLst/>
          </a:prstGeom>
        </p:spPr>
        <p:txBody>
          <a:bodyPr wrap="square">
            <a:spAutoFit/>
          </a:bodyPr>
          <a:lstStyle/>
          <a:p>
            <a:pPr marL="0" lvl="1">
              <a:lnSpc>
                <a:spcPct val="107000"/>
              </a:lnSpc>
              <a:spcAft>
                <a:spcPts val="0"/>
              </a:spcAft>
            </a:pPr>
            <a:r>
              <a:rPr lang="en-US" sz="2000" dirty="0">
                <a:solidFill>
                  <a:srgbClr val="0070C0"/>
                </a:solidFill>
                <a:latin typeface="Arial" panose="020B0604020202020204" pitchFamily="34" charset="0"/>
                <a:ea typeface="Calibri" panose="020F0502020204030204" pitchFamily="34" charset="0"/>
                <a:cs typeface="Arial" panose="020B0604020202020204" pitchFamily="34" charset="0"/>
              </a:rPr>
              <a:t>C</a:t>
            </a:r>
            <a:r>
              <a:rPr lang="fr-FR" sz="2000" dirty="0" err="1" smtClean="0">
                <a:solidFill>
                  <a:srgbClr val="0070C0"/>
                </a:solidFill>
                <a:latin typeface="Arial" panose="020B0604020202020204" pitchFamily="34" charset="0"/>
                <a:ea typeface="Calibri" panose="020F0502020204030204" pitchFamily="34" charset="0"/>
                <a:cs typeface="Arial" panose="020B0604020202020204" pitchFamily="34" charset="0"/>
              </a:rPr>
              <a:t>ombination</a:t>
            </a:r>
            <a:r>
              <a:rPr lang="fr-FR" sz="2000" dirty="0" smtClean="0">
                <a:solidFill>
                  <a:srgbClr val="0070C0"/>
                </a:solidFill>
                <a:latin typeface="Arial" panose="020B0604020202020204" pitchFamily="34" charset="0"/>
                <a:ea typeface="Calibri" panose="020F0502020204030204" pitchFamily="34" charset="0"/>
                <a:cs typeface="Arial" panose="020B0604020202020204" pitchFamily="34" charset="0"/>
              </a:rPr>
              <a:t> of </a:t>
            </a:r>
            <a:r>
              <a:rPr lang="fr-FR" sz="2000" dirty="0" err="1" smtClean="0">
                <a:solidFill>
                  <a:srgbClr val="0070C0"/>
                </a:solidFill>
                <a:latin typeface="Arial" panose="020B0604020202020204" pitchFamily="34" charset="0"/>
                <a:ea typeface="Calibri" panose="020F0502020204030204" pitchFamily="34" charset="0"/>
                <a:cs typeface="Arial" panose="020B0604020202020204" pitchFamily="34" charset="0"/>
              </a:rPr>
              <a:t>both</a:t>
            </a:r>
            <a:endParaRPr lang="fr-FR" sz="2000" dirty="0">
              <a:solidFill>
                <a:srgbClr val="0070C0"/>
              </a:solidFill>
              <a:latin typeface="Arial" panose="020B0604020202020204" pitchFamily="34" charset="0"/>
              <a:ea typeface="Calibri" panose="020F0502020204030204" pitchFamily="34" charset="0"/>
              <a:cs typeface="Arial" panose="020B0604020202020204" pitchFamily="34" charset="0"/>
            </a:endParaRPr>
          </a:p>
          <a:p>
            <a:pPr marL="285750" lvl="1" indent="-285750">
              <a:lnSpc>
                <a:spcPct val="107000"/>
              </a:lnSpc>
              <a:spcAft>
                <a:spcPts val="0"/>
              </a:spcAft>
              <a:buFont typeface="Arial" panose="020B0604020202020204" pitchFamily="34" charset="0"/>
              <a:buChar char="•"/>
            </a:pPr>
            <a:r>
              <a:rPr lang="en-US" dirty="0" smtClean="0">
                <a:latin typeface="Arial" panose="020B0604020202020204" pitchFamily="34" charset="0"/>
                <a:ea typeface="Calibri" panose="020F0502020204030204" pitchFamily="34" charset="0"/>
                <a:cs typeface="Arial" panose="020B0604020202020204" pitchFamily="34" charset="0"/>
              </a:rPr>
              <a:t>Risk that machines go back to national </a:t>
            </a:r>
            <a:r>
              <a:rPr lang="en-US" dirty="0" err="1" smtClean="0">
                <a:latin typeface="Arial" panose="020B0604020202020204" pitchFamily="34" charset="0"/>
                <a:ea typeface="Calibri" panose="020F0502020204030204" pitchFamily="34" charset="0"/>
                <a:cs typeface="Arial" panose="020B0604020202020204" pitchFamily="34" charset="0"/>
              </a:rPr>
              <a:t>programmes</a:t>
            </a:r>
            <a:r>
              <a:rPr lang="en-US" dirty="0" smtClean="0">
                <a:latin typeface="Arial" panose="020B0604020202020204" pitchFamily="34" charset="0"/>
                <a:ea typeface="Calibri" panose="020F0502020204030204" pitchFamily="34" charset="0"/>
                <a:cs typeface="Arial" panose="020B0604020202020204" pitchFamily="34" charset="0"/>
              </a:rPr>
              <a:t> run by national teams</a:t>
            </a:r>
          </a:p>
          <a:p>
            <a:pPr marL="285750" lvl="1" indent="-285750">
              <a:lnSpc>
                <a:spcPct val="107000"/>
              </a:lnSpc>
              <a:spcAft>
                <a:spcPts val="0"/>
              </a:spcAft>
              <a:buFont typeface="Arial" panose="020B0604020202020204" pitchFamily="34" charset="0"/>
              <a:buChar char="•"/>
            </a:pPr>
            <a:r>
              <a:rPr lang="fr-FR" dirty="0" smtClean="0">
                <a:latin typeface="Arial" panose="020B0604020202020204" pitchFamily="34" charset="0"/>
                <a:ea typeface="Calibri" panose="020F0502020204030204" pitchFamily="34" charset="0"/>
                <a:cs typeface="Arial" panose="020B0604020202020204" pitchFamily="34" charset="0"/>
              </a:rPr>
              <a:t>No EU hub (as JET no longer in </a:t>
            </a:r>
            <a:r>
              <a:rPr lang="fr-FR" dirty="0" err="1" smtClean="0">
                <a:latin typeface="Arial" panose="020B0604020202020204" pitchFamily="34" charset="0"/>
                <a:ea typeface="Calibri" panose="020F0502020204030204" pitchFamily="34" charset="0"/>
                <a:cs typeface="Arial" panose="020B0604020202020204" pitchFamily="34" charset="0"/>
              </a:rPr>
              <a:t>operation</a:t>
            </a:r>
            <a:r>
              <a:rPr lang="fr-FR" dirty="0" smtClean="0">
                <a:latin typeface="Arial" panose="020B0604020202020204" pitchFamily="34" charset="0"/>
                <a:ea typeface="Calibri" panose="020F0502020204030204" pitchFamily="34" charset="0"/>
                <a:cs typeface="Arial" panose="020B0604020202020204" pitchFamily="34" charset="0"/>
              </a:rPr>
              <a:t>, RT have </a:t>
            </a:r>
            <a:r>
              <a:rPr lang="fr-FR" dirty="0" err="1" smtClean="0">
                <a:latin typeface="Arial" panose="020B0604020202020204" pitchFamily="34" charset="0"/>
                <a:ea typeface="Calibri" panose="020F0502020204030204" pitchFamily="34" charset="0"/>
                <a:cs typeface="Arial" panose="020B0604020202020204" pitchFamily="34" charset="0"/>
              </a:rPr>
              <a:t>become</a:t>
            </a:r>
            <a:r>
              <a:rPr lang="fr-FR" dirty="0" smtClean="0">
                <a:latin typeface="Arial" panose="020B0604020202020204" pitchFamily="34" charset="0"/>
                <a:ea typeface="Calibri" panose="020F0502020204030204" pitchFamily="34" charset="0"/>
                <a:cs typeface="Arial" panose="020B0604020202020204" pitchFamily="34" charset="0"/>
              </a:rPr>
              <a:t> « home » for building multi </a:t>
            </a:r>
            <a:r>
              <a:rPr lang="fr-FR" dirty="0" err="1" smtClean="0">
                <a:latin typeface="Arial" panose="020B0604020202020204" pitchFamily="34" charset="0"/>
                <a:ea typeface="Calibri" panose="020F0502020204030204" pitchFamily="34" charset="0"/>
                <a:cs typeface="Arial" panose="020B0604020202020204" pitchFamily="34" charset="0"/>
              </a:rPr>
              <a:t>labs</a:t>
            </a:r>
            <a:r>
              <a:rPr lang="fr-FR" dirty="0" smtClean="0">
                <a:latin typeface="Arial" panose="020B0604020202020204" pitchFamily="34" charset="0"/>
                <a:ea typeface="Calibri" panose="020F0502020204030204" pitchFamily="34" charset="0"/>
                <a:cs typeface="Arial" panose="020B0604020202020204" pitchFamily="34" charset="0"/>
              </a:rPr>
              <a:t> teams) </a:t>
            </a:r>
            <a:r>
              <a:rPr lang="fr-FR" dirty="0" smtClean="0">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 </a:t>
            </a:r>
            <a:r>
              <a:rPr lang="en-US" dirty="0" smtClean="0">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building a p</a:t>
            </a:r>
            <a:r>
              <a:rPr lang="en-US" dirty="0" smtClean="0">
                <a:latin typeface="Arial" panose="020B0604020202020204" pitchFamily="34" charset="0"/>
                <a:ea typeface="Calibri" panose="020F0502020204030204" pitchFamily="34" charset="0"/>
                <a:cs typeface="Arial" panose="020B0604020202020204" pitchFamily="34" charset="0"/>
              </a:rPr>
              <a:t>an </a:t>
            </a:r>
            <a:r>
              <a:rPr lang="en-US" dirty="0">
                <a:latin typeface="Arial" panose="020B0604020202020204" pitchFamily="34" charset="0"/>
                <a:ea typeface="Calibri" panose="020F0502020204030204" pitchFamily="34" charset="0"/>
                <a:cs typeface="Arial" panose="020B0604020202020204" pitchFamily="34" charset="0"/>
              </a:rPr>
              <a:t>EU </a:t>
            </a:r>
            <a:r>
              <a:rPr lang="en-US" dirty="0" smtClean="0">
                <a:latin typeface="Arial" panose="020B0604020202020204" pitchFamily="34" charset="0"/>
                <a:ea typeface="Calibri" panose="020F0502020204030204" pitchFamily="34" charset="0"/>
                <a:cs typeface="Arial" panose="020B0604020202020204" pitchFamily="34" charset="0"/>
              </a:rPr>
              <a:t>team, key for preparing EU contribution to ITER scientific exploitation, at risk</a:t>
            </a:r>
            <a:endParaRPr lang="fr-FR" dirty="0">
              <a:latin typeface="Arial" panose="020B0604020202020204" pitchFamily="34" charset="0"/>
              <a:ea typeface="Calibri" panose="020F0502020204030204" pitchFamily="34" charset="0"/>
              <a:cs typeface="Arial" panose="020B0604020202020204" pitchFamily="34" charset="0"/>
            </a:endParaRPr>
          </a:p>
        </p:txBody>
      </p:sp>
      <p:sp>
        <p:nvSpPr>
          <p:cNvPr id="12" name="Rectangle 11"/>
          <p:cNvSpPr/>
          <p:nvPr/>
        </p:nvSpPr>
        <p:spPr>
          <a:xfrm>
            <a:off x="8750087" y="6071838"/>
            <a:ext cx="3571223" cy="553357"/>
          </a:xfrm>
          <a:prstGeom prst="rect">
            <a:avLst/>
          </a:prstGeom>
        </p:spPr>
        <p:txBody>
          <a:bodyPr wrap="square">
            <a:spAutoFit/>
          </a:bodyPr>
          <a:lstStyle/>
          <a:p>
            <a:pPr algn="ctr">
              <a:lnSpc>
                <a:spcPct val="107000"/>
              </a:lnSpc>
              <a:spcAft>
                <a:spcPts val="800"/>
              </a:spcAft>
            </a:pPr>
            <a:r>
              <a:rPr lang="en-US" sz="1400" dirty="0" smtClean="0">
                <a:latin typeface="Arial" panose="020B0604020202020204" pitchFamily="34" charset="0"/>
                <a:ea typeface="Calibri" panose="020F0502020204030204" pitchFamily="34" charset="0"/>
                <a:cs typeface="Arial" panose="020B0604020202020204" pitchFamily="34" charset="0"/>
              </a:rPr>
              <a:t>More detailed analysis </a:t>
            </a:r>
            <a:r>
              <a:rPr lang="en-US" sz="1400" dirty="0">
                <a:latin typeface="Arial" panose="020B0604020202020204" pitchFamily="34" charset="0"/>
                <a:ea typeface="Calibri" panose="020F0502020204030204" pitchFamily="34" charset="0"/>
                <a:cs typeface="Arial" panose="020B0604020202020204" pitchFamily="34" charset="0"/>
              </a:rPr>
              <a:t>of </a:t>
            </a:r>
            <a:r>
              <a:rPr lang="en-US" sz="1400" dirty="0" smtClean="0">
                <a:latin typeface="Arial" panose="020B0604020202020204" pitchFamily="34" charset="0"/>
                <a:ea typeface="Calibri" panose="020F0502020204030204" pitchFamily="34" charset="0"/>
                <a:cs typeface="Arial" panose="020B0604020202020204" pitchFamily="34" charset="0"/>
              </a:rPr>
              <a:t>programmatic impact </a:t>
            </a:r>
            <a:r>
              <a:rPr lang="en-US" sz="1400" dirty="0">
                <a:latin typeface="Arial" panose="020B0604020202020204" pitchFamily="34" charset="0"/>
                <a:ea typeface="Calibri" panose="020F0502020204030204" pitchFamily="34" charset="0"/>
                <a:cs typeface="Arial" panose="020B0604020202020204" pitchFamily="34" charset="0"/>
              </a:rPr>
              <a:t>in </a:t>
            </a:r>
            <a:r>
              <a:rPr lang="en-US" sz="1400" dirty="0" smtClean="0">
                <a:latin typeface="Arial" panose="020B0604020202020204" pitchFamily="34" charset="0"/>
                <a:ea typeface="Calibri" panose="020F0502020204030204" pitchFamily="34" charset="0"/>
                <a:cs typeface="Arial" panose="020B0604020202020204" pitchFamily="34" charset="0"/>
              </a:rPr>
              <a:t>RT tables </a:t>
            </a:r>
            <a:r>
              <a:rPr lang="en-US" sz="1400" dirty="0">
                <a:latin typeface="Arial" panose="020B0604020202020204" pitchFamily="34" charset="0"/>
                <a:ea typeface="Calibri" panose="020F0502020204030204" pitchFamily="34" charset="0"/>
                <a:cs typeface="Arial" panose="020B0604020202020204" pitchFamily="34" charset="0"/>
              </a:rPr>
              <a:t>of </a:t>
            </a:r>
            <a:r>
              <a:rPr lang="en-US" sz="1400" dirty="0" smtClean="0">
                <a:latin typeface="Arial" panose="020B0604020202020204" pitchFamily="34" charset="0"/>
                <a:ea typeface="Calibri" panose="020F0502020204030204" pitchFamily="34" charset="0"/>
                <a:cs typeface="Arial" panose="020B0604020202020204" pitchFamily="34" charset="0"/>
              </a:rPr>
              <a:t>draft AWP 26-27 </a:t>
            </a:r>
          </a:p>
        </p:txBody>
      </p:sp>
      <p:pic>
        <p:nvPicPr>
          <p:cNvPr id="14" name="Image 13"/>
          <p:cNvPicPr>
            <a:picLocks noChangeAspect="1"/>
          </p:cNvPicPr>
          <p:nvPr/>
        </p:nvPicPr>
        <p:blipFill>
          <a:blip r:embed="rId3"/>
          <a:stretch>
            <a:fillRect/>
          </a:stretch>
        </p:blipFill>
        <p:spPr>
          <a:xfrm>
            <a:off x="7434234" y="2239868"/>
            <a:ext cx="4286328" cy="1073280"/>
          </a:xfrm>
          <a:prstGeom prst="rect">
            <a:avLst/>
          </a:prstGeom>
        </p:spPr>
      </p:pic>
      <p:sp>
        <p:nvSpPr>
          <p:cNvPr id="15" name="Rectangle 14"/>
          <p:cNvSpPr/>
          <p:nvPr/>
        </p:nvSpPr>
        <p:spPr>
          <a:xfrm>
            <a:off x="276365" y="3611903"/>
            <a:ext cx="8473722" cy="355803"/>
          </a:xfrm>
          <a:prstGeom prst="rect">
            <a:avLst/>
          </a:prstGeom>
        </p:spPr>
        <p:txBody>
          <a:bodyPr wrap="square">
            <a:spAutoFit/>
          </a:bodyPr>
          <a:lstStyle/>
          <a:p>
            <a:pPr marL="0" lvl="1">
              <a:lnSpc>
                <a:spcPct val="107000"/>
              </a:lnSpc>
              <a:spcAft>
                <a:spcPts val="0"/>
              </a:spcAft>
            </a:pPr>
            <a:r>
              <a:rPr lang="en-US" sz="1600" dirty="0">
                <a:latin typeface="Arial" panose="020B0604020202020204" pitchFamily="34" charset="0"/>
                <a:ea typeface="Calibri" panose="020F0502020204030204" pitchFamily="34" charset="0"/>
                <a:cs typeface="Arial" panose="020B0604020202020204" pitchFamily="34" charset="0"/>
              </a:rPr>
              <a:t>Reminder : TE devices overbooked by factor ~3 </a:t>
            </a:r>
            <a:r>
              <a:rPr lang="en-US" sz="1600" dirty="0" smtClean="0">
                <a:latin typeface="Arial" panose="020B0604020202020204" pitchFamily="34" charset="0"/>
                <a:ea typeface="Calibri" panose="020F0502020204030204" pitchFamily="34" charset="0"/>
                <a:cs typeface="Arial" panose="020B0604020202020204" pitchFamily="34" charset="0"/>
              </a:rPr>
              <a:t>in machine requests when </a:t>
            </a:r>
            <a:r>
              <a:rPr lang="en-US" sz="1600" dirty="0">
                <a:latin typeface="Arial" panose="020B0604020202020204" pitchFamily="34" charset="0"/>
                <a:ea typeface="Calibri" panose="020F0502020204030204" pitchFamily="34" charset="0"/>
                <a:cs typeface="Arial" panose="020B0604020202020204" pitchFamily="34" charset="0"/>
              </a:rPr>
              <a:t>running at 40%</a:t>
            </a:r>
          </a:p>
        </p:txBody>
      </p:sp>
      <p:sp>
        <p:nvSpPr>
          <p:cNvPr id="16" name="Rectangle 15"/>
          <p:cNvSpPr/>
          <p:nvPr/>
        </p:nvSpPr>
        <p:spPr>
          <a:xfrm>
            <a:off x="193238" y="5785158"/>
            <a:ext cx="7676144" cy="685059"/>
          </a:xfrm>
          <a:prstGeom prst="rect">
            <a:avLst/>
          </a:prstGeom>
        </p:spPr>
        <p:txBody>
          <a:bodyPr wrap="square">
            <a:spAutoFit/>
          </a:bodyPr>
          <a:lstStyle/>
          <a:p>
            <a:pPr marL="0" lvl="1">
              <a:lnSpc>
                <a:spcPct val="107000"/>
              </a:lnSpc>
              <a:spcAft>
                <a:spcPts val="0"/>
              </a:spcAft>
            </a:pPr>
            <a:r>
              <a:rPr lang="en-US" dirty="0" smtClean="0">
                <a:latin typeface="Arial" panose="020B0604020202020204" pitchFamily="34" charset="0"/>
                <a:ea typeface="Calibri" panose="020F0502020204030204" pitchFamily="34" charset="0"/>
                <a:cs typeface="Arial" panose="020B0604020202020204" pitchFamily="34" charset="0"/>
              </a:rPr>
              <a:t>Impact on </a:t>
            </a:r>
            <a:r>
              <a:rPr lang="en-US" dirty="0" smtClean="0">
                <a:solidFill>
                  <a:srgbClr val="0070C0"/>
                </a:solidFill>
                <a:latin typeface="Arial" panose="020B0604020202020204" pitchFamily="34" charset="0"/>
                <a:ea typeface="Calibri" panose="020F0502020204030204" pitchFamily="34" charset="0"/>
                <a:cs typeface="Arial" panose="020B0604020202020204" pitchFamily="34" charset="0"/>
              </a:rPr>
              <a:t>international collaborations </a:t>
            </a:r>
            <a:r>
              <a:rPr lang="en-US" dirty="0" smtClean="0">
                <a:latin typeface="Arial" panose="020B0604020202020204" pitchFamily="34" charset="0"/>
                <a:ea typeface="Calibri" panose="020F0502020204030204" pitchFamily="34" charset="0"/>
                <a:cs typeface="Arial" panose="020B0604020202020204" pitchFamily="34" charset="0"/>
              </a:rPr>
              <a:t>(no ELM with USA, KSTAR, EAST) to be assessed</a:t>
            </a:r>
            <a:endParaRPr lang="en-US" dirty="0">
              <a:latin typeface="Arial" panose="020B0604020202020204" pitchFamily="34" charset="0"/>
              <a:ea typeface="Calibri" panose="020F0502020204030204" pitchFamily="34" charset="0"/>
              <a:cs typeface="Arial" panose="020B0604020202020204" pitchFamily="34" charset="0"/>
            </a:endParaRPr>
          </a:p>
        </p:txBody>
      </p:sp>
      <p:sp>
        <p:nvSpPr>
          <p:cNvPr id="13" name="Rectangle 12"/>
          <p:cNvSpPr/>
          <p:nvPr/>
        </p:nvSpPr>
        <p:spPr>
          <a:xfrm>
            <a:off x="7506505" y="3322096"/>
            <a:ext cx="4141785" cy="289807"/>
          </a:xfrm>
          <a:prstGeom prst="rect">
            <a:avLst/>
          </a:prstGeom>
        </p:spPr>
        <p:txBody>
          <a:bodyPr wrap="square">
            <a:spAutoFit/>
          </a:bodyPr>
          <a:lstStyle/>
          <a:p>
            <a:pPr marL="0" lvl="1">
              <a:lnSpc>
                <a:spcPct val="107000"/>
              </a:lnSpc>
              <a:spcAft>
                <a:spcPts val="0"/>
              </a:spcAft>
            </a:pPr>
            <a:r>
              <a:rPr lang="en-US" sz="1200" dirty="0" smtClean="0">
                <a:latin typeface="Arial" panose="020B0604020202020204" pitchFamily="34" charset="0"/>
                <a:ea typeface="Calibri" panose="020F0502020204030204" pitchFamily="34" charset="0"/>
                <a:cs typeface="Arial" panose="020B0604020202020204" pitchFamily="34" charset="0"/>
              </a:rPr>
              <a:t>MAST-U : expected to be run for TE at same level as 2025</a:t>
            </a:r>
            <a:endParaRPr lang="en-US" sz="1200" dirty="0">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05541735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DDE061FB-3AD2-104A-8F5B-F50DF917B2FE}"/>
              </a:ext>
            </a:extLst>
          </p:cNvPr>
          <p:cNvSpPr>
            <a:spLocks noGrp="1"/>
          </p:cNvSpPr>
          <p:nvPr>
            <p:ph type="sldNum" sz="quarter" idx="12"/>
          </p:nvPr>
        </p:nvSpPr>
        <p:spPr/>
        <p:txBody>
          <a:bodyPr/>
          <a:lstStyle/>
          <a:p>
            <a:pPr>
              <a:defRPr/>
            </a:pPr>
            <a:fld id="{6A6D9FA1-99C7-4910-8E32-B85D378B0060}" type="slidenum">
              <a:rPr lang="en-GB" smtClean="0">
                <a:solidFill>
                  <a:prstClr val="white"/>
                </a:solidFill>
              </a:rPr>
              <a:t>8</a:t>
            </a:fld>
            <a:endParaRPr lang="en-GB">
              <a:solidFill>
                <a:prstClr val="white"/>
              </a:solidFill>
            </a:endParaRPr>
          </a:p>
        </p:txBody>
      </p:sp>
      <p:sp>
        <p:nvSpPr>
          <p:cNvPr id="5" name="Titre 4"/>
          <p:cNvSpPr>
            <a:spLocks noGrp="1"/>
          </p:cNvSpPr>
          <p:nvPr>
            <p:ph type="title"/>
          </p:nvPr>
        </p:nvSpPr>
        <p:spPr/>
        <p:txBody>
          <a:bodyPr/>
          <a:lstStyle/>
          <a:p>
            <a:r>
              <a:rPr lang="fr-FR" dirty="0" err="1" smtClean="0"/>
              <a:t>Proposal</a:t>
            </a:r>
            <a:r>
              <a:rPr lang="fr-FR" dirty="0" smtClean="0"/>
              <a:t> for alternative plans</a:t>
            </a:r>
            <a:endParaRPr lang="fr-FR" dirty="0"/>
          </a:p>
        </p:txBody>
      </p:sp>
      <p:sp>
        <p:nvSpPr>
          <p:cNvPr id="3" name="Rectangle 2"/>
          <p:cNvSpPr/>
          <p:nvPr/>
        </p:nvSpPr>
        <p:spPr>
          <a:xfrm>
            <a:off x="258261" y="1225215"/>
            <a:ext cx="6897265" cy="1477328"/>
          </a:xfrm>
          <a:prstGeom prst="rect">
            <a:avLst/>
          </a:prstGeom>
        </p:spPr>
        <p:txBody>
          <a:bodyPr wrap="square">
            <a:spAutoFit/>
          </a:bodyPr>
          <a:lstStyle/>
          <a:p>
            <a:pPr marL="342900" indent="-342900">
              <a:buFont typeface="Arial" panose="020B0604020202020204" pitchFamily="34" charset="0"/>
              <a:buChar char="•"/>
            </a:pPr>
            <a:r>
              <a:rPr lang="en-US" dirty="0" smtClean="0">
                <a:latin typeface="Arial" panose="020B0604020202020204" pitchFamily="34" charset="0"/>
                <a:cs typeface="Arial" panose="020B0604020202020204" pitchFamily="34" charset="0"/>
              </a:rPr>
              <a:t>Staffing for campaign participation :  137 </a:t>
            </a:r>
            <a:r>
              <a:rPr lang="en-US" dirty="0" smtClean="0">
                <a:latin typeface="Arial" panose="020B0604020202020204" pitchFamily="34" charset="0"/>
                <a:cs typeface="Arial" panose="020B0604020202020204" pitchFamily="34" charset="0"/>
                <a:sym typeface="Wingdings" panose="05000000000000000000" pitchFamily="2" charset="2"/>
              </a:rPr>
              <a:t></a:t>
            </a:r>
            <a:r>
              <a:rPr lang="en-US" dirty="0" smtClean="0">
                <a:latin typeface="Arial" panose="020B0604020202020204" pitchFamily="34" charset="0"/>
                <a:cs typeface="Arial" panose="020B0604020202020204" pitchFamily="34" charset="0"/>
              </a:rPr>
              <a:t> 180 </a:t>
            </a:r>
            <a:r>
              <a:rPr lang="en-US" dirty="0" err="1">
                <a:latin typeface="Arial" panose="020B0604020202020204" pitchFamily="34" charset="0"/>
                <a:cs typeface="Arial" panose="020B0604020202020204" pitchFamily="34" charset="0"/>
              </a:rPr>
              <a:t>ppy</a:t>
            </a:r>
            <a:r>
              <a:rPr lang="en-US" dirty="0">
                <a:latin typeface="Arial" panose="020B0604020202020204" pitchFamily="34" charset="0"/>
                <a:cs typeface="Arial" panose="020B0604020202020204" pitchFamily="34" charset="0"/>
              </a:rPr>
              <a:t> for </a:t>
            </a:r>
            <a:r>
              <a:rPr lang="en-US" dirty="0" smtClean="0">
                <a:latin typeface="Arial" panose="020B0604020202020204" pitchFamily="34" charset="0"/>
                <a:cs typeface="Arial" panose="020B0604020202020204" pitchFamily="34" charset="0"/>
              </a:rPr>
              <a:t>26-27 (still -20% compared to 24-25)</a:t>
            </a:r>
          </a:p>
          <a:p>
            <a:pPr marL="342900" indent="-342900">
              <a:buFont typeface="Arial" panose="020B0604020202020204" pitchFamily="34" charset="0"/>
              <a:buChar char="•"/>
            </a:pPr>
            <a:r>
              <a:rPr lang="en-US" dirty="0" smtClean="0">
                <a:latin typeface="Arial" panose="020B0604020202020204" pitchFamily="34" charset="0"/>
                <a:cs typeface="Arial" panose="020B0604020202020204" pitchFamily="34" charset="0"/>
              </a:rPr>
              <a:t>Missions : + </a:t>
            </a:r>
            <a:r>
              <a:rPr lang="en-US" dirty="0">
                <a:latin typeface="Arial" panose="020B0604020202020204" pitchFamily="34" charset="0"/>
                <a:cs typeface="Arial" panose="020B0604020202020204" pitchFamily="34" charset="0"/>
              </a:rPr>
              <a:t>300 k for 26-27 (still -20% compared to 24-25)</a:t>
            </a:r>
          </a:p>
          <a:p>
            <a:endParaRPr lang="en-US" dirty="0" smtClean="0">
              <a:latin typeface="Arial" panose="020B0604020202020204" pitchFamily="34" charset="0"/>
              <a:cs typeface="Arial" panose="020B0604020202020204" pitchFamily="34" charset="0"/>
            </a:endParaRPr>
          </a:p>
          <a:p>
            <a:endParaRPr lang="fr-FR" dirty="0">
              <a:latin typeface="Arial" panose="020B0604020202020204" pitchFamily="34" charset="0"/>
              <a:cs typeface="Arial" panose="020B0604020202020204" pitchFamily="34" charset="0"/>
            </a:endParaRPr>
          </a:p>
        </p:txBody>
      </p:sp>
      <p:sp>
        <p:nvSpPr>
          <p:cNvPr id="7" name="Rectangle 6"/>
          <p:cNvSpPr/>
          <p:nvPr/>
        </p:nvSpPr>
        <p:spPr>
          <a:xfrm>
            <a:off x="258260" y="4076493"/>
            <a:ext cx="11296429" cy="2616101"/>
          </a:xfrm>
          <a:prstGeom prst="rect">
            <a:avLst/>
          </a:prstGeom>
        </p:spPr>
        <p:txBody>
          <a:bodyPr wrap="square">
            <a:spAutoFit/>
          </a:bodyPr>
          <a:lstStyle/>
          <a:p>
            <a:r>
              <a:rPr lang="fr-FR" sz="2000" b="1" dirty="0" smtClean="0">
                <a:solidFill>
                  <a:srgbClr val="0070C0"/>
                </a:solidFill>
                <a:latin typeface="Arial" panose="020B0604020202020204" pitchFamily="34" charset="0"/>
                <a:cs typeface="Arial" panose="020B0604020202020204" pitchFamily="34" charset="0"/>
              </a:rPr>
              <a:t>Plan B2 : plan B1 + support to JT-60SA</a:t>
            </a:r>
          </a:p>
          <a:p>
            <a:pPr marL="342900" indent="-342900">
              <a:buFont typeface="Arial" panose="020B0604020202020204" pitchFamily="34" charset="0"/>
              <a:buChar char="•"/>
            </a:pPr>
            <a:r>
              <a:rPr lang="fr-FR" dirty="0" err="1" smtClean="0">
                <a:latin typeface="Arial" panose="020B0604020202020204" pitchFamily="34" charset="0"/>
                <a:cs typeface="Arial" panose="020B0604020202020204" pitchFamily="34" charset="0"/>
              </a:rPr>
              <a:t>Staffing</a:t>
            </a:r>
            <a:r>
              <a:rPr lang="fr-FR" dirty="0" smtClean="0">
                <a:latin typeface="Arial" panose="020B0604020202020204" pitchFamily="34" charset="0"/>
                <a:cs typeface="Arial" panose="020B0604020202020204" pitchFamily="34" charset="0"/>
              </a:rPr>
              <a:t> for JT-60SA : 20 </a:t>
            </a:r>
            <a:r>
              <a:rPr lang="fr-FR" dirty="0" err="1" smtClean="0">
                <a:latin typeface="Arial" panose="020B0604020202020204" pitchFamily="34" charset="0"/>
                <a:cs typeface="Arial" panose="020B0604020202020204" pitchFamily="34" charset="0"/>
              </a:rPr>
              <a:t>ppy</a:t>
            </a:r>
            <a:r>
              <a:rPr lang="fr-FR" dirty="0" smtClean="0">
                <a:latin typeface="Arial" panose="020B0604020202020204" pitchFamily="34" charset="0"/>
                <a:cs typeface="Arial" panose="020B0604020202020204" pitchFamily="34" charset="0"/>
              </a:rPr>
              <a:t> for 2026, 30 </a:t>
            </a:r>
            <a:r>
              <a:rPr lang="fr-FR" dirty="0" err="1" smtClean="0">
                <a:latin typeface="Arial" panose="020B0604020202020204" pitchFamily="34" charset="0"/>
                <a:cs typeface="Arial" panose="020B0604020202020204" pitchFamily="34" charset="0"/>
              </a:rPr>
              <a:t>ppy</a:t>
            </a:r>
            <a:r>
              <a:rPr lang="fr-FR" dirty="0" smtClean="0">
                <a:latin typeface="Arial" panose="020B0604020202020204" pitchFamily="34" charset="0"/>
                <a:cs typeface="Arial" panose="020B0604020202020204" pitchFamily="34" charset="0"/>
              </a:rPr>
              <a:t> for 2027 (</a:t>
            </a:r>
            <a:r>
              <a:rPr lang="fr-FR" dirty="0" err="1" smtClean="0">
                <a:latin typeface="Arial" panose="020B0604020202020204" pitchFamily="34" charset="0"/>
                <a:cs typeface="Arial" panose="020B0604020202020204" pitchFamily="34" charset="0"/>
              </a:rPr>
              <a:t>present</a:t>
            </a:r>
            <a:r>
              <a:rPr lang="fr-FR" dirty="0" smtClean="0">
                <a:latin typeface="Arial" panose="020B0604020202020204" pitchFamily="34" charset="0"/>
                <a:cs typeface="Arial" panose="020B0604020202020204" pitchFamily="34" charset="0"/>
              </a:rPr>
              <a:t> </a:t>
            </a:r>
            <a:r>
              <a:rPr lang="fr-FR" dirty="0" err="1" smtClean="0">
                <a:latin typeface="Arial" panose="020B0604020202020204" pitchFamily="34" charset="0"/>
                <a:cs typeface="Arial" panose="020B0604020202020204" pitchFamily="34" charset="0"/>
              </a:rPr>
              <a:t>level</a:t>
            </a:r>
            <a:r>
              <a:rPr lang="fr-FR" dirty="0" smtClean="0">
                <a:latin typeface="Arial" panose="020B0604020202020204" pitchFamily="34" charset="0"/>
                <a:cs typeface="Arial" panose="020B0604020202020204" pitchFamily="34" charset="0"/>
              </a:rPr>
              <a:t> ~ 13 </a:t>
            </a:r>
            <a:r>
              <a:rPr lang="fr-FR" dirty="0" err="1" smtClean="0">
                <a:latin typeface="Arial" panose="020B0604020202020204" pitchFamily="34" charset="0"/>
                <a:cs typeface="Arial" panose="020B0604020202020204" pitchFamily="34" charset="0"/>
              </a:rPr>
              <a:t>ppy</a:t>
            </a:r>
            <a:r>
              <a:rPr lang="fr-FR" dirty="0" smtClean="0">
                <a:latin typeface="Arial" panose="020B0604020202020204" pitchFamily="34" charset="0"/>
                <a:cs typeface="Arial" panose="020B0604020202020204" pitchFamily="34" charset="0"/>
              </a:rPr>
              <a:t> in 2025)</a:t>
            </a:r>
          </a:p>
          <a:p>
            <a:pPr marL="342900" indent="-342900">
              <a:buFont typeface="Arial" panose="020B0604020202020204" pitchFamily="34" charset="0"/>
              <a:buChar char="•"/>
            </a:pPr>
            <a:r>
              <a:rPr lang="fr-FR" dirty="0" smtClean="0">
                <a:latin typeface="Arial" panose="020B0604020202020204" pitchFamily="34" charset="0"/>
                <a:cs typeface="Arial" panose="020B0604020202020204" pitchFamily="34" charset="0"/>
              </a:rPr>
              <a:t>Missions to JT-60SA (</a:t>
            </a:r>
            <a:r>
              <a:rPr lang="fr-FR" dirty="0" err="1" smtClean="0">
                <a:latin typeface="Arial" panose="020B0604020202020204" pitchFamily="34" charset="0"/>
                <a:cs typeface="Arial" panose="020B0604020202020204" pitchFamily="34" charset="0"/>
              </a:rPr>
              <a:t>need</a:t>
            </a:r>
            <a:r>
              <a:rPr lang="fr-FR" dirty="0" smtClean="0">
                <a:latin typeface="Arial" panose="020B0604020202020204" pitchFamily="34" charset="0"/>
                <a:cs typeface="Arial" panose="020B0604020202020204" pitchFamily="34" charset="0"/>
              </a:rPr>
              <a:t> for </a:t>
            </a:r>
            <a:r>
              <a:rPr lang="fr-FR" dirty="0" err="1" smtClean="0">
                <a:latin typeface="Arial" panose="020B0604020202020204" pitchFamily="34" charset="0"/>
                <a:cs typeface="Arial" panose="020B0604020202020204" pitchFamily="34" charset="0"/>
              </a:rPr>
              <a:t>core</a:t>
            </a:r>
            <a:r>
              <a:rPr lang="fr-FR" dirty="0" smtClean="0">
                <a:latin typeface="Arial" panose="020B0604020202020204" pitchFamily="34" charset="0"/>
                <a:cs typeface="Arial" panose="020B0604020202020204" pitchFamily="34" charset="0"/>
              </a:rPr>
              <a:t> team on site + short </a:t>
            </a:r>
            <a:r>
              <a:rPr lang="fr-FR" dirty="0" err="1" smtClean="0">
                <a:latin typeface="Arial" panose="020B0604020202020204" pitchFamily="34" charset="0"/>
                <a:cs typeface="Arial" panose="020B0604020202020204" pitchFamily="34" charset="0"/>
              </a:rPr>
              <a:t>term</a:t>
            </a:r>
            <a:r>
              <a:rPr lang="fr-FR" dirty="0" smtClean="0">
                <a:latin typeface="Arial" panose="020B0604020202020204" pitchFamily="34" charset="0"/>
                <a:cs typeface="Arial" panose="020B0604020202020204" pitchFamily="34" charset="0"/>
              </a:rPr>
              <a:t> </a:t>
            </a:r>
            <a:r>
              <a:rPr lang="fr-FR" dirty="0" err="1" smtClean="0">
                <a:latin typeface="Arial" panose="020B0604020202020204" pitchFamily="34" charset="0"/>
                <a:cs typeface="Arial" panose="020B0604020202020204" pitchFamily="34" charset="0"/>
              </a:rPr>
              <a:t>visitors</a:t>
            </a:r>
            <a:r>
              <a:rPr lang="fr-FR" dirty="0" smtClean="0">
                <a:latin typeface="Arial" panose="020B0604020202020204" pitchFamily="34" charset="0"/>
                <a:cs typeface="Arial" panose="020B0604020202020204" pitchFamily="34" charset="0"/>
              </a:rPr>
              <a:t>) : </a:t>
            </a:r>
          </a:p>
          <a:p>
            <a:pPr marL="800100" lvl="1" indent="-342900">
              <a:buFont typeface="Arial" panose="020B0604020202020204" pitchFamily="34" charset="0"/>
              <a:buChar char="•"/>
            </a:pPr>
            <a:r>
              <a:rPr lang="en-US" dirty="0" smtClean="0">
                <a:latin typeface="Arial" panose="020B0604020202020204" pitchFamily="34" charset="0"/>
                <a:cs typeface="Arial" panose="020B0604020202020204" pitchFamily="34" charset="0"/>
              </a:rPr>
              <a:t>2 </a:t>
            </a:r>
            <a:r>
              <a:rPr lang="en-US" dirty="0">
                <a:latin typeface="Arial" panose="020B0604020202020204" pitchFamily="34" charset="0"/>
                <a:cs typeface="Arial" panose="020B0604020202020204" pitchFamily="34" charset="0"/>
              </a:rPr>
              <a:t>months in 2026 with 10 people, 4 months in 2027 with 15 people for OP2</a:t>
            </a:r>
          </a:p>
          <a:p>
            <a:pPr marL="800100" lvl="1" indent="-342900">
              <a:buFont typeface="Arial" panose="020B0604020202020204" pitchFamily="34" charset="0"/>
              <a:buChar char="•"/>
            </a:pPr>
            <a:r>
              <a:rPr lang="en-US" dirty="0">
                <a:latin typeface="Arial" panose="020B0604020202020204" pitchFamily="34" charset="0"/>
                <a:cs typeface="Arial" panose="020B0604020202020204" pitchFamily="34" charset="0"/>
              </a:rPr>
              <a:t>3 months in 2027 with 20 people for </a:t>
            </a:r>
            <a:r>
              <a:rPr lang="en-US" dirty="0" smtClean="0">
                <a:latin typeface="Arial" panose="020B0604020202020204" pitchFamily="34" charset="0"/>
                <a:cs typeface="Arial" panose="020B0604020202020204" pitchFamily="34" charset="0"/>
              </a:rPr>
              <a:t>OP3</a:t>
            </a:r>
            <a:endParaRPr lang="fr-FR" dirty="0" smtClean="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fr-FR" dirty="0" err="1" smtClean="0">
                <a:latin typeface="Arial" panose="020B0604020202020204" pitchFamily="34" charset="0"/>
                <a:cs typeface="Arial" panose="020B0604020202020204" pitchFamily="34" charset="0"/>
              </a:rPr>
              <a:t>Secondment</a:t>
            </a:r>
            <a:r>
              <a:rPr lang="fr-FR" dirty="0" smtClean="0">
                <a:latin typeface="Arial" panose="020B0604020202020204" pitchFamily="34" charset="0"/>
                <a:cs typeface="Arial" panose="020B0604020202020204" pitchFamily="34" charset="0"/>
              </a:rPr>
              <a:t> to JT-60SA : </a:t>
            </a:r>
            <a:r>
              <a:rPr lang="en-US" dirty="0">
                <a:latin typeface="Arial" panose="020B0604020202020204" pitchFamily="34" charset="0"/>
                <a:cs typeface="Arial" panose="020B0604020202020204" pitchFamily="34" charset="0"/>
              </a:rPr>
              <a:t>3 seconded staff for 2026 and 2027 (2 </a:t>
            </a:r>
            <a:r>
              <a:rPr lang="en-US" dirty="0" smtClean="0">
                <a:latin typeface="Arial" panose="020B0604020202020204" pitchFamily="34" charset="0"/>
                <a:cs typeface="Arial" panose="020B0604020202020204" pitchFamily="34" charset="0"/>
              </a:rPr>
              <a:t>EU Topical Group Leaders out of 3, </a:t>
            </a:r>
            <a:r>
              <a:rPr lang="en-US" dirty="0">
                <a:latin typeface="Arial" panose="020B0604020202020204" pitchFamily="34" charset="0"/>
                <a:cs typeface="Arial" panose="020B0604020202020204" pitchFamily="34" charset="0"/>
              </a:rPr>
              <a:t>as 1 TGL from UK not accounted for + 1 </a:t>
            </a:r>
            <a:r>
              <a:rPr lang="en-US" dirty="0" smtClean="0">
                <a:latin typeface="Arial" panose="020B0604020202020204" pitchFamily="34" charset="0"/>
                <a:cs typeface="Arial" panose="020B0604020202020204" pitchFamily="34" charset="0"/>
              </a:rPr>
              <a:t>EU Experiment Team Leader)</a:t>
            </a:r>
          </a:p>
          <a:p>
            <a:pPr marL="342900" indent="-342900">
              <a:buFont typeface="Arial" panose="020B0604020202020204" pitchFamily="34" charset="0"/>
              <a:buChar char="•"/>
            </a:pPr>
            <a:r>
              <a:rPr lang="en-US" dirty="0" smtClean="0">
                <a:latin typeface="Arial" panose="020B0604020202020204" pitchFamily="34" charset="0"/>
                <a:cs typeface="Arial" panose="020B0604020202020204" pitchFamily="34" charset="0"/>
              </a:rPr>
              <a:t>EU </a:t>
            </a:r>
            <a:r>
              <a:rPr lang="en-US" dirty="0" err="1" smtClean="0">
                <a:latin typeface="Arial" panose="020B0604020202020204" pitchFamily="34" charset="0"/>
                <a:cs typeface="Arial" panose="020B0604020202020204" pitchFamily="34" charset="0"/>
              </a:rPr>
              <a:t>diags</a:t>
            </a:r>
            <a:r>
              <a:rPr lang="en-US" dirty="0" smtClean="0">
                <a:latin typeface="Arial" panose="020B0604020202020204" pitchFamily="34" charset="0"/>
                <a:cs typeface="Arial" panose="020B0604020202020204" pitchFamily="34" charset="0"/>
              </a:rPr>
              <a:t> Responsible Officers not included (initially under WP SA)</a:t>
            </a:r>
            <a:endParaRPr lang="en-US"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endParaRPr lang="fr-FR" dirty="0">
              <a:latin typeface="Arial" panose="020B0604020202020204" pitchFamily="34" charset="0"/>
              <a:cs typeface="Arial" panose="020B0604020202020204" pitchFamily="34" charset="0"/>
            </a:endParaRPr>
          </a:p>
        </p:txBody>
      </p:sp>
      <p:sp>
        <p:nvSpPr>
          <p:cNvPr id="8" name="Rectangle 7"/>
          <p:cNvSpPr/>
          <p:nvPr/>
        </p:nvSpPr>
        <p:spPr>
          <a:xfrm>
            <a:off x="258261" y="2080501"/>
            <a:ext cx="7158540" cy="1477328"/>
          </a:xfrm>
          <a:prstGeom prst="rect">
            <a:avLst/>
          </a:prstGeom>
        </p:spPr>
        <p:txBody>
          <a:bodyPr wrap="square">
            <a:spAutoFit/>
          </a:bodyPr>
          <a:lstStyle/>
          <a:p>
            <a:pPr marL="342900" indent="-342900">
              <a:buFont typeface="Arial" panose="020B0604020202020204" pitchFamily="34" charset="0"/>
              <a:buChar char="•"/>
            </a:pPr>
            <a:r>
              <a:rPr lang="en-US" dirty="0" smtClean="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of </a:t>
            </a:r>
            <a:r>
              <a:rPr lang="en-US" dirty="0" smtClean="0">
                <a:latin typeface="Arial" panose="020B0604020202020204" pitchFamily="34" charset="0"/>
                <a:cs typeface="Arial" panose="020B0604020202020204" pitchFamily="34" charset="0"/>
              </a:rPr>
              <a:t>operation </a:t>
            </a:r>
            <a:r>
              <a:rPr lang="en-US" dirty="0">
                <a:latin typeface="Arial" panose="020B0604020202020204" pitchFamily="34" charset="0"/>
                <a:cs typeface="Arial" panose="020B0604020202020204" pitchFamily="34" charset="0"/>
              </a:rPr>
              <a:t>time </a:t>
            </a:r>
            <a:r>
              <a:rPr lang="en-US" dirty="0" smtClean="0">
                <a:latin typeface="Arial" panose="020B0604020202020204" pitchFamily="34" charset="0"/>
                <a:cs typeface="Arial" panose="020B0604020202020204" pitchFamily="34" charset="0"/>
              </a:rPr>
              <a:t>on TE devices : back </a:t>
            </a:r>
            <a:r>
              <a:rPr lang="en-US" dirty="0">
                <a:latin typeface="Arial" panose="020B0604020202020204" pitchFamily="34" charset="0"/>
                <a:cs typeface="Arial" panose="020B0604020202020204" pitchFamily="34" charset="0"/>
              </a:rPr>
              <a:t>to </a:t>
            </a:r>
            <a:r>
              <a:rPr lang="en-US" dirty="0" smtClean="0">
                <a:latin typeface="Arial" panose="020B0604020202020204" pitchFamily="34" charset="0"/>
                <a:cs typeface="Arial" panose="020B0604020202020204" pitchFamily="34" charset="0"/>
              </a:rPr>
              <a:t>initial values proposed at  “</a:t>
            </a:r>
            <a:r>
              <a:rPr lang="en-US" dirty="0">
                <a:latin typeface="Arial" panose="020B0604020202020204" pitchFamily="34" charset="0"/>
                <a:cs typeface="Arial" panose="020B0604020202020204" pitchFamily="34" charset="0"/>
              </a:rPr>
              <a:t>B</a:t>
            </a:r>
            <a:r>
              <a:rPr lang="en-US" dirty="0" smtClean="0">
                <a:latin typeface="Arial" panose="020B0604020202020204" pitchFamily="34" charset="0"/>
                <a:cs typeface="Arial" panose="020B0604020202020204" pitchFamily="34" charset="0"/>
              </a:rPr>
              <a:t>ureau” </a:t>
            </a:r>
          </a:p>
          <a:p>
            <a:pPr marL="342900" indent="-342900">
              <a:buFont typeface="Arial" panose="020B0604020202020204" pitchFamily="34" charset="0"/>
              <a:buChar char="•"/>
            </a:pPr>
            <a:r>
              <a:rPr lang="en-US" dirty="0" smtClean="0">
                <a:latin typeface="Arial" panose="020B0604020202020204" pitchFamily="34" charset="0"/>
                <a:cs typeface="Arial" panose="020B0604020202020204" pitchFamily="34" charset="0"/>
              </a:rPr>
              <a:t>No change for enhancement support / plan A</a:t>
            </a:r>
          </a:p>
          <a:p>
            <a:pPr marL="342900" indent="-342900">
              <a:buFont typeface="Arial" panose="020B0604020202020204" pitchFamily="34" charset="0"/>
              <a:buChar char="•"/>
            </a:pPr>
            <a:r>
              <a:rPr lang="en-US" dirty="0" smtClean="0">
                <a:latin typeface="Arial" panose="020B0604020202020204" pitchFamily="34" charset="0"/>
                <a:cs typeface="Arial" panose="020B0604020202020204" pitchFamily="34" charset="0"/>
              </a:rPr>
              <a:t>No support </a:t>
            </a:r>
            <a:r>
              <a:rPr lang="en-US" dirty="0">
                <a:latin typeface="Arial" panose="020B0604020202020204" pitchFamily="34" charset="0"/>
                <a:cs typeface="Arial" panose="020B0604020202020204" pitchFamily="34" charset="0"/>
              </a:rPr>
              <a:t>to </a:t>
            </a:r>
            <a:r>
              <a:rPr lang="en-US" dirty="0" smtClean="0">
                <a:latin typeface="Arial" panose="020B0604020202020204" pitchFamily="34" charset="0"/>
                <a:cs typeface="Arial" panose="020B0604020202020204" pitchFamily="34" charset="0"/>
              </a:rPr>
              <a:t>JT-60SA</a:t>
            </a:r>
          </a:p>
          <a:p>
            <a:endParaRPr lang="fr-FR" dirty="0">
              <a:latin typeface="Arial" panose="020B0604020202020204" pitchFamily="34" charset="0"/>
              <a:cs typeface="Arial" panose="020B0604020202020204" pitchFamily="34" charset="0"/>
            </a:endParaRPr>
          </a:p>
        </p:txBody>
      </p:sp>
      <p:sp>
        <p:nvSpPr>
          <p:cNvPr id="6" name="Rectangle 5"/>
          <p:cNvSpPr/>
          <p:nvPr/>
        </p:nvSpPr>
        <p:spPr>
          <a:xfrm>
            <a:off x="258261" y="868753"/>
            <a:ext cx="10326611" cy="400110"/>
          </a:xfrm>
          <a:prstGeom prst="rect">
            <a:avLst/>
          </a:prstGeom>
        </p:spPr>
        <p:txBody>
          <a:bodyPr wrap="square">
            <a:spAutoFit/>
          </a:bodyPr>
          <a:lstStyle/>
          <a:p>
            <a:r>
              <a:rPr lang="fr-FR" sz="2000" b="1" dirty="0">
                <a:solidFill>
                  <a:srgbClr val="0070C0"/>
                </a:solidFill>
                <a:latin typeface="Arial" panose="020B0604020202020204" pitchFamily="34" charset="0"/>
                <a:cs typeface="Arial" panose="020B0604020202020204" pitchFamily="34" charset="0"/>
              </a:rPr>
              <a:t>Plan B1 : </a:t>
            </a:r>
            <a:r>
              <a:rPr lang="fr-FR" sz="2000" b="1" dirty="0" err="1">
                <a:solidFill>
                  <a:srgbClr val="0070C0"/>
                </a:solidFill>
                <a:latin typeface="Arial" panose="020B0604020202020204" pitchFamily="34" charset="0"/>
                <a:cs typeface="Arial" panose="020B0604020202020204" pitchFamily="34" charset="0"/>
              </a:rPr>
              <a:t>getting</a:t>
            </a:r>
            <a:r>
              <a:rPr lang="fr-FR" sz="2000" b="1" dirty="0">
                <a:solidFill>
                  <a:srgbClr val="0070C0"/>
                </a:solidFill>
                <a:latin typeface="Arial" panose="020B0604020202020204" pitchFamily="34" charset="0"/>
                <a:cs typeface="Arial" panose="020B0604020202020204" pitchFamily="34" charset="0"/>
              </a:rPr>
              <a:t> back to </a:t>
            </a:r>
            <a:r>
              <a:rPr lang="fr-FR" sz="2000" b="1" dirty="0" err="1">
                <a:solidFill>
                  <a:srgbClr val="0070C0"/>
                </a:solidFill>
                <a:latin typeface="Arial" panose="020B0604020202020204" pitchFamily="34" charset="0"/>
                <a:cs typeface="Arial" panose="020B0604020202020204" pitchFamily="34" charset="0"/>
              </a:rPr>
              <a:t>meaningful</a:t>
            </a:r>
            <a:r>
              <a:rPr lang="fr-FR" sz="2000" b="1" dirty="0">
                <a:solidFill>
                  <a:srgbClr val="0070C0"/>
                </a:solidFill>
                <a:latin typeface="Arial" panose="020B0604020202020204" pitchFamily="34" charset="0"/>
                <a:cs typeface="Arial" panose="020B0604020202020204" pitchFamily="34" charset="0"/>
              </a:rPr>
              <a:t> </a:t>
            </a:r>
            <a:r>
              <a:rPr lang="fr-FR" sz="2000" b="1" dirty="0" err="1">
                <a:solidFill>
                  <a:srgbClr val="0070C0"/>
                </a:solidFill>
                <a:latin typeface="Arial" panose="020B0604020202020204" pitchFamily="34" charset="0"/>
                <a:cs typeface="Arial" panose="020B0604020202020204" pitchFamily="34" charset="0"/>
              </a:rPr>
              <a:t>resources</a:t>
            </a:r>
            <a:r>
              <a:rPr lang="fr-FR" sz="2000" b="1" dirty="0">
                <a:solidFill>
                  <a:srgbClr val="0070C0"/>
                </a:solidFill>
                <a:latin typeface="Arial" panose="020B0604020202020204" pitchFamily="34" charset="0"/>
                <a:cs typeface="Arial" panose="020B0604020202020204" pitchFamily="34" charset="0"/>
              </a:rPr>
              <a:t> for </a:t>
            </a:r>
            <a:r>
              <a:rPr lang="fr-FR" sz="2000" b="1" dirty="0" err="1">
                <a:solidFill>
                  <a:srgbClr val="0070C0"/>
                </a:solidFill>
                <a:latin typeface="Arial" panose="020B0604020202020204" pitchFamily="34" charset="0"/>
                <a:cs typeface="Arial" panose="020B0604020202020204" pitchFamily="34" charset="0"/>
              </a:rPr>
              <a:t>addressing</a:t>
            </a:r>
            <a:r>
              <a:rPr lang="fr-FR" sz="2000" b="1" dirty="0">
                <a:solidFill>
                  <a:srgbClr val="0070C0"/>
                </a:solidFill>
                <a:latin typeface="Arial" panose="020B0604020202020204" pitchFamily="34" charset="0"/>
                <a:cs typeface="Arial" panose="020B0604020202020204" pitchFamily="34" charset="0"/>
              </a:rPr>
              <a:t> ITER R&amp;D issues</a:t>
            </a:r>
          </a:p>
        </p:txBody>
      </p:sp>
      <p:sp>
        <p:nvSpPr>
          <p:cNvPr id="9" name="Rectangle 8"/>
          <p:cNvSpPr/>
          <p:nvPr/>
        </p:nvSpPr>
        <p:spPr>
          <a:xfrm>
            <a:off x="7908498" y="3234663"/>
            <a:ext cx="3788217" cy="369332"/>
          </a:xfrm>
          <a:prstGeom prst="rect">
            <a:avLst/>
          </a:prstGeom>
        </p:spPr>
        <p:txBody>
          <a:bodyPr wrap="none">
            <a:spAutoFit/>
          </a:bodyPr>
          <a:lstStyle/>
          <a:p>
            <a:r>
              <a:rPr lang="fr-FR" dirty="0" smtClean="0">
                <a:solidFill>
                  <a:srgbClr val="7030A0"/>
                </a:solidFill>
                <a:latin typeface="Arial" panose="020B0604020202020204" pitchFamily="34" charset="0"/>
                <a:cs typeface="Arial" panose="020B0604020202020204" pitchFamily="34" charset="0"/>
              </a:rPr>
              <a:t>+ ~ </a:t>
            </a:r>
            <a:r>
              <a:rPr lang="fr-FR" dirty="0">
                <a:solidFill>
                  <a:srgbClr val="7030A0"/>
                </a:solidFill>
                <a:latin typeface="Arial" panose="020B0604020202020204" pitchFamily="34" charset="0"/>
                <a:cs typeface="Arial" panose="020B0604020202020204" pitchFamily="34" charset="0"/>
              </a:rPr>
              <a:t>4</a:t>
            </a:r>
            <a:r>
              <a:rPr lang="fr-FR" dirty="0" smtClean="0">
                <a:solidFill>
                  <a:srgbClr val="7030A0"/>
                </a:solidFill>
                <a:latin typeface="Arial" panose="020B0604020202020204" pitchFamily="34" charset="0"/>
                <a:cs typeface="Arial" panose="020B0604020202020204" pitchFamily="34" charset="0"/>
              </a:rPr>
              <a:t> </a:t>
            </a:r>
            <a:r>
              <a:rPr lang="fr-FR" dirty="0" err="1" smtClean="0">
                <a:solidFill>
                  <a:srgbClr val="7030A0"/>
                </a:solidFill>
                <a:latin typeface="Arial" panose="020B0604020202020204" pitchFamily="34" charset="0"/>
                <a:cs typeface="Arial" panose="020B0604020202020204" pitchFamily="34" charset="0"/>
              </a:rPr>
              <a:t>Mio</a:t>
            </a:r>
            <a:r>
              <a:rPr lang="fr-FR" dirty="0" smtClean="0">
                <a:solidFill>
                  <a:srgbClr val="7030A0"/>
                </a:solidFill>
                <a:latin typeface="Arial" panose="020B0604020202020204" pitchFamily="34" charset="0"/>
                <a:cs typeface="Arial" panose="020B0604020202020204" pitchFamily="34" charset="0"/>
              </a:rPr>
              <a:t> EC contribution * / plan A</a:t>
            </a:r>
            <a:endParaRPr lang="fr-FR" dirty="0">
              <a:solidFill>
                <a:srgbClr val="7030A0"/>
              </a:solidFill>
              <a:latin typeface="Arial" panose="020B0604020202020204" pitchFamily="34" charset="0"/>
              <a:cs typeface="Arial" panose="020B0604020202020204" pitchFamily="34" charset="0"/>
            </a:endParaRPr>
          </a:p>
        </p:txBody>
      </p:sp>
      <p:sp>
        <p:nvSpPr>
          <p:cNvPr id="10" name="Rectangle 9"/>
          <p:cNvSpPr/>
          <p:nvPr/>
        </p:nvSpPr>
        <p:spPr>
          <a:xfrm>
            <a:off x="7908498" y="5935711"/>
            <a:ext cx="3788217" cy="369332"/>
          </a:xfrm>
          <a:prstGeom prst="rect">
            <a:avLst/>
          </a:prstGeom>
        </p:spPr>
        <p:txBody>
          <a:bodyPr wrap="none">
            <a:spAutoFit/>
          </a:bodyPr>
          <a:lstStyle/>
          <a:p>
            <a:r>
              <a:rPr lang="fr-FR" dirty="0" smtClean="0">
                <a:solidFill>
                  <a:srgbClr val="7030A0"/>
                </a:solidFill>
                <a:latin typeface="Arial" panose="020B0604020202020204" pitchFamily="34" charset="0"/>
                <a:cs typeface="Arial" panose="020B0604020202020204" pitchFamily="34" charset="0"/>
              </a:rPr>
              <a:t>+ ~ </a:t>
            </a:r>
            <a:r>
              <a:rPr lang="fr-FR" dirty="0">
                <a:solidFill>
                  <a:srgbClr val="7030A0"/>
                </a:solidFill>
                <a:latin typeface="Arial" panose="020B0604020202020204" pitchFamily="34" charset="0"/>
                <a:cs typeface="Arial" panose="020B0604020202020204" pitchFamily="34" charset="0"/>
              </a:rPr>
              <a:t>8</a:t>
            </a:r>
            <a:r>
              <a:rPr lang="fr-FR" dirty="0" smtClean="0">
                <a:solidFill>
                  <a:srgbClr val="7030A0"/>
                </a:solidFill>
                <a:latin typeface="Arial" panose="020B0604020202020204" pitchFamily="34" charset="0"/>
                <a:cs typeface="Arial" panose="020B0604020202020204" pitchFamily="34" charset="0"/>
              </a:rPr>
              <a:t> </a:t>
            </a:r>
            <a:r>
              <a:rPr lang="fr-FR" dirty="0" err="1" smtClean="0">
                <a:solidFill>
                  <a:srgbClr val="7030A0"/>
                </a:solidFill>
                <a:latin typeface="Arial" panose="020B0604020202020204" pitchFamily="34" charset="0"/>
                <a:cs typeface="Arial" panose="020B0604020202020204" pitchFamily="34" charset="0"/>
              </a:rPr>
              <a:t>Mio</a:t>
            </a:r>
            <a:r>
              <a:rPr lang="fr-FR" dirty="0" smtClean="0">
                <a:solidFill>
                  <a:srgbClr val="7030A0"/>
                </a:solidFill>
                <a:latin typeface="Arial" panose="020B0604020202020204" pitchFamily="34" charset="0"/>
                <a:cs typeface="Arial" panose="020B0604020202020204" pitchFamily="34" charset="0"/>
              </a:rPr>
              <a:t> EC contribution * / plan A</a:t>
            </a:r>
            <a:endParaRPr lang="fr-FR" dirty="0">
              <a:solidFill>
                <a:srgbClr val="7030A0"/>
              </a:solidFill>
              <a:latin typeface="Arial" panose="020B0604020202020204" pitchFamily="34" charset="0"/>
              <a:cs typeface="Arial" panose="020B0604020202020204" pitchFamily="34" charset="0"/>
            </a:endParaRPr>
          </a:p>
        </p:txBody>
      </p:sp>
      <p:sp>
        <p:nvSpPr>
          <p:cNvPr id="11" name="Rectangle 10"/>
          <p:cNvSpPr/>
          <p:nvPr/>
        </p:nvSpPr>
        <p:spPr>
          <a:xfrm>
            <a:off x="9583594" y="6283043"/>
            <a:ext cx="2608406" cy="276999"/>
          </a:xfrm>
          <a:prstGeom prst="rect">
            <a:avLst/>
          </a:prstGeom>
        </p:spPr>
        <p:txBody>
          <a:bodyPr wrap="none">
            <a:spAutoFit/>
          </a:bodyPr>
          <a:lstStyle/>
          <a:p>
            <a:r>
              <a:rPr lang="fr-FR" sz="1200" dirty="0" smtClean="0">
                <a:solidFill>
                  <a:srgbClr val="7030A0"/>
                </a:solidFill>
                <a:latin typeface="Arial" panose="020B0604020202020204" pitchFamily="34" charset="0"/>
                <a:cs typeface="Arial" panose="020B0604020202020204" pitchFamily="34" charset="0"/>
              </a:rPr>
              <a:t>* </a:t>
            </a:r>
            <a:r>
              <a:rPr lang="fr-FR" sz="1200" dirty="0" err="1" smtClean="0">
                <a:solidFill>
                  <a:srgbClr val="7030A0"/>
                </a:solidFill>
                <a:latin typeface="Arial" panose="020B0604020202020204" pitchFamily="34" charset="0"/>
                <a:cs typeface="Arial" panose="020B0604020202020204" pitchFamily="34" charset="0"/>
              </a:rPr>
              <a:t>Numbers</a:t>
            </a:r>
            <a:r>
              <a:rPr lang="fr-FR" sz="1200" dirty="0" smtClean="0">
                <a:solidFill>
                  <a:srgbClr val="7030A0"/>
                </a:solidFill>
                <a:latin typeface="Arial" panose="020B0604020202020204" pitchFamily="34" charset="0"/>
                <a:cs typeface="Arial" panose="020B0604020202020204" pitchFamily="34" charset="0"/>
              </a:rPr>
              <a:t> to </a:t>
            </a:r>
            <a:r>
              <a:rPr lang="fr-FR" sz="1200" dirty="0" err="1" smtClean="0">
                <a:solidFill>
                  <a:srgbClr val="7030A0"/>
                </a:solidFill>
                <a:latin typeface="Arial" panose="020B0604020202020204" pitchFamily="34" charset="0"/>
                <a:cs typeface="Arial" panose="020B0604020202020204" pitchFamily="34" charset="0"/>
              </a:rPr>
              <a:t>be</a:t>
            </a:r>
            <a:r>
              <a:rPr lang="fr-FR" sz="1200" dirty="0" smtClean="0">
                <a:solidFill>
                  <a:srgbClr val="7030A0"/>
                </a:solidFill>
                <a:latin typeface="Arial" panose="020B0604020202020204" pitchFamily="34" charset="0"/>
                <a:cs typeface="Arial" panose="020B0604020202020204" pitchFamily="34" charset="0"/>
              </a:rPr>
              <a:t> </a:t>
            </a:r>
            <a:r>
              <a:rPr lang="fr-FR" sz="1200" dirty="0" err="1" smtClean="0">
                <a:solidFill>
                  <a:srgbClr val="7030A0"/>
                </a:solidFill>
                <a:latin typeface="Arial" panose="020B0604020202020204" pitchFamily="34" charset="0"/>
                <a:cs typeface="Arial" panose="020B0604020202020204" pitchFamily="34" charset="0"/>
              </a:rPr>
              <a:t>checked</a:t>
            </a:r>
            <a:r>
              <a:rPr lang="fr-FR" sz="1200" dirty="0" smtClean="0">
                <a:solidFill>
                  <a:srgbClr val="7030A0"/>
                </a:solidFill>
                <a:latin typeface="Arial" panose="020B0604020202020204" pitchFamily="34" charset="0"/>
                <a:cs typeface="Arial" panose="020B0604020202020204" pitchFamily="34" charset="0"/>
              </a:rPr>
              <a:t> </a:t>
            </a:r>
            <a:r>
              <a:rPr lang="fr-FR" sz="1200" dirty="0" err="1" smtClean="0">
                <a:solidFill>
                  <a:srgbClr val="7030A0"/>
                </a:solidFill>
                <a:latin typeface="Arial" panose="020B0604020202020204" pitchFamily="34" charset="0"/>
                <a:cs typeface="Arial" panose="020B0604020202020204" pitchFamily="34" charset="0"/>
              </a:rPr>
              <a:t>with</a:t>
            </a:r>
            <a:r>
              <a:rPr lang="fr-FR" sz="1200" dirty="0" smtClean="0">
                <a:solidFill>
                  <a:srgbClr val="7030A0"/>
                </a:solidFill>
                <a:latin typeface="Arial" panose="020B0604020202020204" pitchFamily="34" charset="0"/>
                <a:cs typeface="Arial" panose="020B0604020202020204" pitchFamily="34" charset="0"/>
              </a:rPr>
              <a:t> PMU</a:t>
            </a:r>
            <a:endParaRPr lang="fr-FR" sz="1200" dirty="0"/>
          </a:p>
        </p:txBody>
      </p:sp>
      <p:sp>
        <p:nvSpPr>
          <p:cNvPr id="12" name="Rectangle 11"/>
          <p:cNvSpPr/>
          <p:nvPr/>
        </p:nvSpPr>
        <p:spPr>
          <a:xfrm>
            <a:off x="258260" y="3203984"/>
            <a:ext cx="7305296" cy="646331"/>
          </a:xfrm>
          <a:prstGeom prst="rect">
            <a:avLst/>
          </a:prstGeom>
        </p:spPr>
        <p:txBody>
          <a:bodyPr wrap="square">
            <a:spAutoFit/>
          </a:bodyPr>
          <a:lstStyle/>
          <a:p>
            <a:pPr marL="342900" indent="-342900">
              <a:buFont typeface="Arial" panose="020B0604020202020204" pitchFamily="34" charset="0"/>
              <a:buChar char="•"/>
            </a:pPr>
            <a:r>
              <a:rPr lang="en-US" dirty="0" smtClean="0">
                <a:latin typeface="Arial" panose="020B0604020202020204" pitchFamily="34" charset="0"/>
                <a:cs typeface="Arial" panose="020B0604020202020204" pitchFamily="34" charset="0"/>
              </a:rPr>
              <a:t>Still critical (&gt; 25% global TE budget cut compared to 2025) : </a:t>
            </a:r>
          </a:p>
          <a:p>
            <a:r>
              <a:rPr lang="en-US" dirty="0">
                <a:latin typeface="Arial" panose="020B0604020202020204" pitchFamily="34" charset="0"/>
                <a:cs typeface="Arial" panose="020B0604020202020204" pitchFamily="34" charset="0"/>
              </a:rPr>
              <a:t> </a:t>
            </a:r>
            <a:r>
              <a:rPr lang="en-US" dirty="0" smtClean="0">
                <a:latin typeface="Arial" panose="020B0604020202020204" pitchFamily="34" charset="0"/>
                <a:cs typeface="Arial" panose="020B0604020202020204" pitchFamily="34" charset="0"/>
              </a:rPr>
              <a:t>     focus </a:t>
            </a:r>
            <a:r>
              <a:rPr lang="en-US" dirty="0">
                <a:latin typeface="Arial" panose="020B0604020202020204" pitchFamily="34" charset="0"/>
                <a:cs typeface="Arial" panose="020B0604020202020204" pitchFamily="34" charset="0"/>
              </a:rPr>
              <a:t>on ITER, reduced effort on DEMO, strong streamline on JET</a:t>
            </a:r>
            <a:endParaRPr lang="fr-FR" dirty="0">
              <a:latin typeface="Arial" panose="020B0604020202020204" pitchFamily="34" charset="0"/>
              <a:cs typeface="Arial" panose="020B0604020202020204" pitchFamily="34" charset="0"/>
            </a:endParaRPr>
          </a:p>
        </p:txBody>
      </p:sp>
      <p:pic>
        <p:nvPicPr>
          <p:cNvPr id="13" name="Image 12"/>
          <p:cNvPicPr>
            <a:picLocks noChangeAspect="1"/>
          </p:cNvPicPr>
          <p:nvPr/>
        </p:nvPicPr>
        <p:blipFill>
          <a:blip r:embed="rId2"/>
          <a:stretch>
            <a:fillRect/>
          </a:stretch>
        </p:blipFill>
        <p:spPr>
          <a:xfrm>
            <a:off x="7155526" y="1594205"/>
            <a:ext cx="4808220" cy="1203960"/>
          </a:xfrm>
          <a:prstGeom prst="rect">
            <a:avLst/>
          </a:prstGeom>
        </p:spPr>
      </p:pic>
    </p:spTree>
    <p:extLst>
      <p:ext uri="{BB962C8B-B14F-4D97-AF65-F5344CB8AC3E}">
        <p14:creationId xmlns:p14="http://schemas.microsoft.com/office/powerpoint/2010/main" val="54727254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DDE061FB-3AD2-104A-8F5B-F50DF917B2FE}"/>
              </a:ext>
            </a:extLst>
          </p:cNvPr>
          <p:cNvSpPr>
            <a:spLocks noGrp="1"/>
          </p:cNvSpPr>
          <p:nvPr>
            <p:ph type="sldNum" sz="quarter" idx="12"/>
          </p:nvPr>
        </p:nvSpPr>
        <p:spPr/>
        <p:txBody>
          <a:bodyPr/>
          <a:lstStyle/>
          <a:p>
            <a:pPr>
              <a:defRPr/>
            </a:pPr>
            <a:fld id="{6A6D9FA1-99C7-4910-8E32-B85D378B0060}" type="slidenum">
              <a:rPr lang="en-GB" smtClean="0">
                <a:solidFill>
                  <a:prstClr val="white"/>
                </a:solidFill>
              </a:rPr>
              <a:t>9</a:t>
            </a:fld>
            <a:endParaRPr lang="en-GB">
              <a:solidFill>
                <a:prstClr val="white"/>
              </a:solidFill>
            </a:endParaRPr>
          </a:p>
        </p:txBody>
      </p:sp>
      <p:sp>
        <p:nvSpPr>
          <p:cNvPr id="5" name="Titre 4"/>
          <p:cNvSpPr>
            <a:spLocks noGrp="1"/>
          </p:cNvSpPr>
          <p:nvPr>
            <p:ph type="title"/>
          </p:nvPr>
        </p:nvSpPr>
        <p:spPr>
          <a:xfrm>
            <a:off x="992669" y="2797169"/>
            <a:ext cx="9451776" cy="457200"/>
          </a:xfrm>
        </p:spPr>
        <p:txBody>
          <a:bodyPr/>
          <a:lstStyle/>
          <a:p>
            <a:r>
              <a:rPr lang="fr-FR" sz="4800" dirty="0" smtClean="0"/>
              <a:t>Back up slides</a:t>
            </a:r>
            <a:endParaRPr lang="fr-FR" sz="4800" dirty="0"/>
          </a:p>
        </p:txBody>
      </p:sp>
    </p:spTree>
    <p:extLst>
      <p:ext uri="{BB962C8B-B14F-4D97-AF65-F5344CB8AC3E}">
        <p14:creationId xmlns:p14="http://schemas.microsoft.com/office/powerpoint/2010/main" val="3099584971"/>
      </p:ext>
    </p:extLst>
  </p:cSld>
  <p:clrMapOvr>
    <a:masterClrMapping/>
  </p:clrMapOvr>
  <p:timing>
    <p:tnLst>
      <p:par>
        <p:cTn id="1" dur="indefinite" restart="never" nodeType="tmRoot"/>
      </p:par>
    </p:tnLst>
  </p:timing>
</p:sld>
</file>

<file path=ppt/theme/theme1.xml><?xml version="1.0" encoding="utf-8"?>
<a:theme xmlns:a="http://schemas.openxmlformats.org/drawingml/2006/main" name="EUROfusion.1line_5_3_2019">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2013 - 2022">
      <a:majorFont>
        <a:latin typeface="Calibri Light"/>
        <a:ea typeface="Arial"/>
        <a:cs typeface="Arial"/>
      </a:majorFont>
      <a:minorFont>
        <a:latin typeface="Calibri"/>
        <a:ea typeface="Arial"/>
        <a:cs typeface="Arial"/>
      </a:minorFont>
    </a:fontScheme>
    <a:fmtScheme name="Office">
      <a:fillStyleLst>
        <a:solidFill>
          <a:schemeClr val="phClr"/>
        </a:solidFill>
        <a:gradFill>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effectStyle>
      </a:effectStyleLst>
      <a:bgFillStyleLst>
        <a:solidFill>
          <a:schemeClr val="phClr"/>
        </a:solidFill>
        <a:gradFill>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gradFill>
        <a:gradFill>
          <a:gsLst>
            <a:gs pos="0">
              <a:schemeClr val="phClr">
                <a:tint val="80000"/>
                <a:satMod val="300000"/>
              </a:schemeClr>
            </a:gs>
            <a:gs pos="100000">
              <a:schemeClr val="phClr">
                <a:shade val="30000"/>
                <a:satMod val="200000"/>
              </a:schemeClr>
            </a:gs>
          </a:gsLst>
          <a:path path="circle"/>
        </a:gradFill>
      </a:bgFillStyleLst>
    </a:fmtScheme>
  </a:themeElements>
  <a:objectDefaults>
    <a:txDef>
      <a:spPr bwMode="auto">
        <a:prstGeom prst="rect">
          <a:avLst/>
        </a:prstGeom>
        <a:noFill/>
      </a:spPr>
      <a:body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a:ea typeface="Arial"/>
        <a:cs typeface="Arial"/>
      </a:majorFont>
      <a:minorFont>
        <a:latin typeface="Aptos"/>
        <a:ea typeface="Arial"/>
        <a:cs typeface="Arial"/>
      </a:minorFont>
    </a:fontScheme>
    <a:fmtScheme name="Office">
      <a:fillStyleLst>
        <a:solidFill>
          <a:schemeClr val="phClr"/>
        </a:solidFill>
        <a:gradFill>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effectStyle>
      </a:effectStyleLst>
      <a:bgFillStyleLst>
        <a:solidFill>
          <a:schemeClr val="phClr"/>
        </a:solidFill>
        <a:solidFill>
          <a:schemeClr val="phClr">
            <a:tint val="95000"/>
            <a:satMod val="170000"/>
          </a:schemeClr>
        </a:solidFill>
        <a:gradFill>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bwMode="auto"/>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2571</TotalTime>
  <Words>2119</Words>
  <Application>Microsoft Office PowerPoint</Application>
  <DocSecurity>0</DocSecurity>
  <PresentationFormat>Grand écran</PresentationFormat>
  <Paragraphs>250</Paragraphs>
  <Slides>19</Slides>
  <Notes>1</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19</vt:i4>
      </vt:variant>
    </vt:vector>
  </HeadingPairs>
  <TitlesOfParts>
    <vt:vector size="27" baseType="lpstr">
      <vt:lpstr>Aptos</vt:lpstr>
      <vt:lpstr>Arial</vt:lpstr>
      <vt:lpstr>Calibri</vt:lpstr>
      <vt:lpstr>Calibri Light</vt:lpstr>
      <vt:lpstr>MS Mincho</vt:lpstr>
      <vt:lpstr>Times New Roman</vt:lpstr>
      <vt:lpstr>Wingdings</vt:lpstr>
      <vt:lpstr>EUROfusion.1line_5_3_2019</vt:lpstr>
      <vt:lpstr>Scope and budget optimization within Work Packages for 2026-27 :  Work Package Tokamak Exploitation (WP TE)</vt:lpstr>
      <vt:lpstr>WP TE strategy for facing  budget shortage for 2026-2027</vt:lpstr>
      <vt:lpstr>Focussing on ITER urgent issues</vt:lpstr>
      <vt:lpstr>Decreased support in other R&amp;D areas</vt:lpstr>
      <vt:lpstr>Strongly reduced support to TE enhancements launched in 2024</vt:lpstr>
      <vt:lpstr>Présentation PowerPoint</vt:lpstr>
      <vt:lpstr>Potential impacts of budget shortage</vt:lpstr>
      <vt:lpstr>Proposal for alternative plans</vt:lpstr>
      <vt:lpstr>Back up slides</vt:lpstr>
      <vt:lpstr>List of Grant Deliverables 2026-2027</vt:lpstr>
      <vt:lpstr>Présentation PowerPoint</vt:lpstr>
      <vt:lpstr>2024 and 2025 are closest to nominal year for WP TE</vt:lpstr>
      <vt:lpstr>RT-01 : CORE-EDGE-SOL INTEGRATED H-MODE SCENARIO COMPATIBLE WITH EXHAUST CONSTRAINTS IN SUPPORT OF ITER</vt:lpstr>
      <vt:lpstr>RT03: STRATEGIES FOR DISRUPTION AND RUN-AWAY MITIGATION</vt:lpstr>
      <vt:lpstr>RT-05: PHYSICS OF DIVERTOR DETACHMENT AND ITS CONTROL FOR ITER, DEMO AND HELIAS OPERATION</vt:lpstr>
      <vt:lpstr>RT-07: PHYSICS UNDERSTANDING OF ALTERNATIVE DIVERTOR CONFIGURATIONS AS RISK MITIGATION FOR DEMO</vt:lpstr>
      <vt:lpstr>RT09: PHYSICS UNDERSTANDING OF ENERGETIC PARTICLE CONFINEMENT AND THEIR INTERPLAY WITH THERMAL PLASMA</vt:lpstr>
      <vt:lpstr>Présentation PowerPoint</vt:lpstr>
      <vt:lpstr>TE enhancements projects</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Fabio Vinagre</dc:creator>
  <cp:keywords/>
  <dc:description/>
  <cp:lastModifiedBy>TSITRONE Emmanuelle</cp:lastModifiedBy>
  <cp:revision>179</cp:revision>
  <dcterms:created xsi:type="dcterms:W3CDTF">2023-11-15T09:40:03Z</dcterms:created>
  <dcterms:modified xsi:type="dcterms:W3CDTF">2025-04-02T06:54:34Z</dcterms:modified>
  <cp:category/>
  <dc:identifier/>
  <cp:contentStatus/>
  <dc:language/>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0x0101006C5E97A0C0FEBC408E67B127B9678D93</vt:lpwstr>
  </property>
  <property fmtid="{D5CDD505-2E9C-101B-9397-08002B2CF9AE}" pid="3" name="MediaServiceImageTags">
    <vt:lpwstr/>
  </property>
</Properties>
</file>