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1175" r:id="rId2"/>
    <p:sldId id="1176" r:id="rId3"/>
    <p:sldId id="1174" r:id="rId4"/>
    <p:sldId id="1177" r:id="rId5"/>
    <p:sldId id="1178" r:id="rId6"/>
    <p:sldId id="1180" r:id="rId7"/>
    <p:sldId id="1179" r:id="rId8"/>
    <p:sldId id="1183" r:id="rId9"/>
    <p:sldId id="1182" r:id="rId10"/>
    <p:sldId id="1184" r:id="rId11"/>
    <p:sldId id="11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08B91E-DCE0-9048-8A22-7AD5D369A1CA}" v="2" dt="2020-06-11T14:35:54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mmings, Nathan" userId="43ceecaf-5a8f-45de-927c-c89bf3c80d34" providerId="ADAL" clId="{B108B91E-DCE0-9048-8A22-7AD5D369A1CA}"/>
    <pc:docChg chg="custSel modSld">
      <pc:chgData name="Cummings, Nathan" userId="43ceecaf-5a8f-45de-927c-c89bf3c80d34" providerId="ADAL" clId="{B108B91E-DCE0-9048-8A22-7AD5D369A1CA}" dt="2020-06-11T14:35:07.426" v="366" actId="20577"/>
      <pc:docMkLst>
        <pc:docMk/>
      </pc:docMkLst>
      <pc:sldChg chg="modSp">
        <pc:chgData name="Cummings, Nathan" userId="43ceecaf-5a8f-45de-927c-c89bf3c80d34" providerId="ADAL" clId="{B108B91E-DCE0-9048-8A22-7AD5D369A1CA}" dt="2020-06-11T12:49:14.620" v="11" actId="20577"/>
        <pc:sldMkLst>
          <pc:docMk/>
          <pc:sldMk cId="3899970750" sldId="1176"/>
        </pc:sldMkLst>
        <pc:spChg chg="mod">
          <ac:chgData name="Cummings, Nathan" userId="43ceecaf-5a8f-45de-927c-c89bf3c80d34" providerId="ADAL" clId="{B108B91E-DCE0-9048-8A22-7AD5D369A1CA}" dt="2020-06-11T12:49:14.620" v="11" actId="20577"/>
          <ac:spMkLst>
            <pc:docMk/>
            <pc:sldMk cId="3899970750" sldId="1176"/>
            <ac:spMk id="12" creationId="{7B66E18F-DC1C-BB49-8AD0-6953BA710FC3}"/>
          </ac:spMkLst>
        </pc:spChg>
      </pc:sldChg>
      <pc:sldChg chg="modSp">
        <pc:chgData name="Cummings, Nathan" userId="43ceecaf-5a8f-45de-927c-c89bf3c80d34" providerId="ADAL" clId="{B108B91E-DCE0-9048-8A22-7AD5D369A1CA}" dt="2020-06-11T14:35:07.426" v="366" actId="20577"/>
        <pc:sldMkLst>
          <pc:docMk/>
          <pc:sldMk cId="1440225021" sldId="1184"/>
        </pc:sldMkLst>
        <pc:spChg chg="mod">
          <ac:chgData name="Cummings, Nathan" userId="43ceecaf-5a8f-45de-927c-c89bf3c80d34" providerId="ADAL" clId="{B108B91E-DCE0-9048-8A22-7AD5D369A1CA}" dt="2020-06-11T14:35:07.426" v="366" actId="20577"/>
          <ac:spMkLst>
            <pc:docMk/>
            <pc:sldMk cId="1440225021" sldId="1184"/>
            <ac:spMk id="6" creationId="{6FE5D0CA-3E4C-ED48-AC49-8EF5282CDF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6204-19B0-0940-9F6C-CE4F0BB3D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DFFAC-488E-2B40-B645-F46DBF928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B3523-E995-3844-A2A8-40F94451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3275D-D4BE-4B4E-9C4E-25CA67F0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85915-B318-2C49-9557-AF22CF82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7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CD5A-E456-9344-82A8-A44395B0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6EF52-2E50-204D-A737-0541507C3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C71B3-8C1B-104C-8DAB-8AF500071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9667A-9B95-4C4E-B9A9-AF58CE63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692D-0F98-2641-8713-3588042D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6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5CB5F3-C385-8E44-A363-F1E9E2949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87327-5B55-D141-8A62-A434AE6E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5BDB5-0F0B-924E-A926-33AE5ABF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17BE-46DC-8E41-9768-E61C13E1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E58D7-378F-6B4A-B852-A3FC0554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C9FB-06D9-CA49-B3A3-555EC9A7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7C2B-5854-0C4D-BD3A-D29AA9D16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5C129-D31E-4B47-B00E-79640D24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22CB-0E63-6F48-AB10-2713A867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DDA56-57E1-C645-8BE8-73C27097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6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E032-15F4-264D-89D8-D3BC3E31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B6DF3-94F9-8742-94A5-0AE6B789C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04030-8570-F140-85B6-94CF7E05E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15356-680C-3C4D-9D33-DE698546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68F11-DFA7-8742-A0AD-26D20F58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4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AA41-3FE6-7340-83FF-9503C366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89E6-2E99-CA47-82C1-E41335EDA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B2B36-C7AB-3F45-9B01-D3A5A27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64C6D-B9C6-9442-B596-7FD4DC050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BBC55-CF25-AD4E-AA77-E25975B9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E5C14-157D-3341-B2AA-849C68BB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7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599C-E2D9-474D-8C82-FD7C5904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FAD7-C1D5-8A41-A94D-252A6C92B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E9BD9-B9DC-2D43-A967-1718EBEE8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11408-28EC-DF4C-A4A7-53165143F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F8CD4-C56C-004C-AFC7-E86B49CB6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B8294-B61E-B840-8F5F-8744163E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099B8-3740-FF4F-97C1-8F781649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C8916-7C44-B84D-BD7E-891DEC5F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CB16-C4CC-1046-AF7F-43398835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E7832-63D6-094C-9105-0E1F9DC4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ABD75-5BF1-9041-82A3-0F64339E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2B34F-C81E-E643-B7F4-52AB7145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D1FE03-8AFE-604E-8C45-EBBA61FD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E2629-5726-6445-B5EF-6313CC30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2A3C2-86C4-D944-8585-8B8E2B42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9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2452-4F4F-7D44-970B-3A7D13C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BD8C5-7248-8E48-873F-23E36135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0FA50-B7F1-8D45-8349-7C522C6B6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DE03D-1394-5F41-AF53-A9F845B8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344F1-BBBC-8F47-A70A-8323088B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CA839-F2D4-D24D-8565-77F1FCDD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432B3-2A1B-3A41-8516-E817A2E2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2905A-C417-644B-A098-FA1C6E125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332B7-4873-2547-B4FC-50723230E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D01BE-9C7A-A647-BF9D-92ED34F7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26796-6168-2A48-9FFB-FCE436EE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83ECF-D5BD-034F-B7EA-E872D621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20D553-99EF-5F47-9429-43133700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D4842-E6E2-1B4B-8B61-0A5BC2E09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C03AD-F294-0342-A643-6ED7F0B95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221D-C0C0-AA41-900F-0D76E2E1E8CA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64F38-86AD-E140-8AC5-9BC4D2EE7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27904-28E4-1840-942F-481B463D0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D761-C212-AC4B-B47A-959142D1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5673D34-81D8-E943-B53E-229102D3C6FE}"/>
              </a:ext>
            </a:extLst>
          </p:cNvPr>
          <p:cNvSpPr txBox="1"/>
          <p:nvPr/>
        </p:nvSpPr>
        <p:spPr>
          <a:xfrm>
            <a:off x="1180268" y="1997839"/>
            <a:ext cx="98314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Training on the use of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IDS2CPO &amp; CPO2IDS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translation tools from IDSs to CPOs and back again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C73583-C004-2E44-93C5-43C7605DFCA9}"/>
              </a:ext>
            </a:extLst>
          </p:cNvPr>
          <p:cNvSpPr txBox="1"/>
          <p:nvPr/>
        </p:nvSpPr>
        <p:spPr>
          <a:xfrm>
            <a:off x="6582453" y="6211669"/>
            <a:ext cx="5609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Adapted from: ETS training – October 2019, MP-IPP, Garching , Germany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86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ion_mix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3180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One more thing…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70" y="1990012"/>
            <a:ext cx="112365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ion_mix change the ratio of hydrogenic species in core_profiles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You can (inconsistently) add He3 and He4 to core_profiles</a:t>
            </a:r>
          </a:p>
          <a:p>
            <a:pPr marL="457200" indent="-457200">
              <a:buFontTx/>
              <a:buChar char="-"/>
            </a:pP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Need to build this functionality so as to not break quasineutrality</a:t>
            </a:r>
          </a:p>
          <a:p>
            <a:pPr marL="457200" indent="-457200">
              <a:buFontTx/>
              <a:buChar char="-"/>
            </a:pP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2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4210118" y="2682218"/>
            <a:ext cx="3771763" cy="1493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800" b="1" dirty="0"/>
              <a:t>DEMO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13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396897-FB29-4076-A640-2D131E7B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69" y="155723"/>
            <a:ext cx="11077301" cy="64397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v-S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Data workflow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8180B2-D885-8C45-AD08-535BCCC2AADC}"/>
              </a:ext>
            </a:extLst>
          </p:cNvPr>
          <p:cNvSpPr/>
          <p:nvPr/>
        </p:nvSpPr>
        <p:spPr>
          <a:xfrm>
            <a:off x="8474466" y="1800061"/>
            <a:ext cx="1880640" cy="14022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IDS / IMAS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2B4ED0-86AB-5F41-AF45-C6956C7EA313}"/>
              </a:ext>
            </a:extLst>
          </p:cNvPr>
          <p:cNvSpPr/>
          <p:nvPr/>
        </p:nvSpPr>
        <p:spPr>
          <a:xfrm>
            <a:off x="5475649" y="1298220"/>
            <a:ext cx="2270807" cy="2142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Mapping tools</a:t>
            </a:r>
          </a:p>
          <a:p>
            <a:pPr algn="ctr"/>
            <a:br>
              <a:rPr lang="en-US" dirty="0"/>
            </a:br>
            <a:r>
              <a:rPr lang="en-US" dirty="0"/>
              <a:t>1 to 1 : WEST</a:t>
            </a:r>
            <a:br>
              <a:rPr lang="en-US" dirty="0"/>
            </a:br>
            <a:r>
              <a:rPr lang="en-US" dirty="0" err="1"/>
              <a:t>Imasgo</a:t>
            </a:r>
            <a:r>
              <a:rPr lang="en-US" dirty="0"/>
              <a:t>! : JET &amp; MAST</a:t>
            </a:r>
          </a:p>
          <a:p>
            <a:pPr algn="ctr"/>
            <a:r>
              <a:rPr lang="en-US" dirty="0" err="1"/>
              <a:t>Trview</a:t>
            </a:r>
            <a:r>
              <a:rPr lang="en-US" dirty="0"/>
              <a:t> : AUG</a:t>
            </a:r>
          </a:p>
          <a:p>
            <a:pPr algn="ctr"/>
            <a:r>
              <a:rPr lang="en-US" dirty="0"/>
              <a:t>tcv2ids : TCV</a:t>
            </a:r>
          </a:p>
          <a:p>
            <a:pPr algn="ctr"/>
            <a:endParaRPr lang="en-US" dirty="0"/>
          </a:p>
        </p:txBody>
      </p:sp>
      <p:sp>
        <p:nvSpPr>
          <p:cNvPr id="3" name="Sun 2">
            <a:extLst>
              <a:ext uri="{FF2B5EF4-FFF2-40B4-BE49-F238E27FC236}">
                <a16:creationId xmlns:a16="http://schemas.microsoft.com/office/drawing/2014/main" id="{2B8B1F4E-98A9-8C43-A758-8206C0AF1B4D}"/>
              </a:ext>
            </a:extLst>
          </p:cNvPr>
          <p:cNvSpPr/>
          <p:nvPr/>
        </p:nvSpPr>
        <p:spPr>
          <a:xfrm>
            <a:off x="1438275" y="1524050"/>
            <a:ext cx="1916840" cy="190495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JET</a:t>
            </a:r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35C26952-BDC0-AA44-A4CA-C6CA78E1EF2F}"/>
              </a:ext>
            </a:extLst>
          </p:cNvPr>
          <p:cNvSpPr/>
          <p:nvPr/>
        </p:nvSpPr>
        <p:spPr>
          <a:xfrm>
            <a:off x="4018480" y="1887686"/>
            <a:ext cx="798653" cy="118213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server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60DE770F-98EE-2041-BF33-64D6C2E09C2B}"/>
              </a:ext>
            </a:extLst>
          </p:cNvPr>
          <p:cNvSpPr/>
          <p:nvPr/>
        </p:nvSpPr>
        <p:spPr>
          <a:xfrm>
            <a:off x="7914776" y="2410976"/>
            <a:ext cx="439835" cy="20305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D7CD0EE8-53EB-5242-B6DE-10D219C116D9}"/>
              </a:ext>
            </a:extLst>
          </p:cNvPr>
          <p:cNvSpPr/>
          <p:nvPr/>
        </p:nvSpPr>
        <p:spPr>
          <a:xfrm>
            <a:off x="3833554" y="4451874"/>
            <a:ext cx="2280212" cy="1521715"/>
          </a:xfrm>
          <a:prstGeom prst="cub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ETS in CPOs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11541-A514-3540-BBA3-21EFA1420F28}"/>
              </a:ext>
            </a:extLst>
          </p:cNvPr>
          <p:cNvSpPr/>
          <p:nvPr/>
        </p:nvSpPr>
        <p:spPr>
          <a:xfrm>
            <a:off x="8498955" y="4451873"/>
            <a:ext cx="1880640" cy="1402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CPO / ITM</a:t>
            </a:r>
          </a:p>
        </p:txBody>
      </p:sp>
      <p:sp>
        <p:nvSpPr>
          <p:cNvPr id="4" name="Left-Right Arrow 3">
            <a:extLst>
              <a:ext uri="{FF2B5EF4-FFF2-40B4-BE49-F238E27FC236}">
                <a16:creationId xmlns:a16="http://schemas.microsoft.com/office/drawing/2014/main" id="{46D3BF59-47D3-D446-9A44-75BD99EFCBF4}"/>
              </a:ext>
            </a:extLst>
          </p:cNvPr>
          <p:cNvSpPr/>
          <p:nvPr/>
        </p:nvSpPr>
        <p:spPr>
          <a:xfrm>
            <a:off x="6318480" y="4889320"/>
            <a:ext cx="2130820" cy="6542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7B66E18F-DC1C-BB49-8AD0-6953BA710FC3}"/>
              </a:ext>
            </a:extLst>
          </p:cNvPr>
          <p:cNvSpPr/>
          <p:nvPr/>
        </p:nvSpPr>
        <p:spPr>
          <a:xfrm>
            <a:off x="8299169" y="3382276"/>
            <a:ext cx="2280212" cy="889661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ids2cpo/ cpo2ids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77B82C5C-1CD5-B240-A6EB-865C11D76DE2}"/>
              </a:ext>
            </a:extLst>
          </p:cNvPr>
          <p:cNvSpPr/>
          <p:nvPr/>
        </p:nvSpPr>
        <p:spPr>
          <a:xfrm>
            <a:off x="4926473" y="2399674"/>
            <a:ext cx="439835" cy="20305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47C999D3-4D3B-EE4C-80C2-F8A9D57E421B}"/>
              </a:ext>
            </a:extLst>
          </p:cNvPr>
          <p:cNvSpPr/>
          <p:nvPr/>
        </p:nvSpPr>
        <p:spPr>
          <a:xfrm>
            <a:off x="3477187" y="2408148"/>
            <a:ext cx="439835" cy="20305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7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D8180B2-D885-8C45-AD08-535BCCC2AADC}"/>
              </a:ext>
            </a:extLst>
          </p:cNvPr>
          <p:cNvSpPr/>
          <p:nvPr/>
        </p:nvSpPr>
        <p:spPr>
          <a:xfrm>
            <a:off x="722301" y="1751577"/>
            <a:ext cx="1880640" cy="14022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IDS / IMAS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11541-A514-3540-BBA3-21EFA1420F28}"/>
              </a:ext>
            </a:extLst>
          </p:cNvPr>
          <p:cNvSpPr/>
          <p:nvPr/>
        </p:nvSpPr>
        <p:spPr>
          <a:xfrm>
            <a:off x="746790" y="4110882"/>
            <a:ext cx="1880640" cy="1402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CPO / ITM</a:t>
            </a:r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7B66E18F-DC1C-BB49-8AD0-6953BA710FC3}"/>
              </a:ext>
            </a:extLst>
          </p:cNvPr>
          <p:cNvSpPr/>
          <p:nvPr/>
        </p:nvSpPr>
        <p:spPr>
          <a:xfrm>
            <a:off x="522515" y="3187637"/>
            <a:ext cx="2280212" cy="889661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ids2cpo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EE0C1A-5A0D-D94C-8D30-381F36B8BB44}"/>
              </a:ext>
            </a:extLst>
          </p:cNvPr>
          <p:cNvSpPr txBox="1"/>
          <p:nvPr/>
        </p:nvSpPr>
        <p:spPr>
          <a:xfrm>
            <a:off x="3495083" y="1305341"/>
            <a:ext cx="749116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ids2cpo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 this tool is written in python and translates IDSs into CPOs, making experimental data on IDSs available to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ETS v.5 </a:t>
            </a:r>
            <a:r>
              <a:rPr lang="en-US" b="1" dirty="0"/>
              <a:t>which relies on CPOs.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can be extended easily by the user for use cases that rely on data that is not translated by default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it is available to users on the ITM environment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(module load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itmenv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="1" dirty="0"/>
              <a:t>, and can be found in $KEPLER/kplots/ids2cpo for every new release of 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options are available for particular use cases, which can be learned during ETS training sessions or WPCD code camps</a:t>
            </a:r>
            <a:br>
              <a:rPr lang="en-US" b="1" dirty="0"/>
            </a:b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typical use case: </a:t>
            </a:r>
            <a:br>
              <a:rPr lang="en-US" b="1" dirty="0"/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$KEPLER/kplots/ids2cpo --user &lt;username&gt; &lt;device&gt; &lt;pulse&gt; &lt;run&gt;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for help on usage do: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$KEPLER/kplots/ids2cpo -h</a:t>
            </a:r>
            <a:endParaRPr lang="en-US" b="1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88FD3D9B-04D6-C641-B0D6-F4538EA4A2E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ids2cpo – </a:t>
            </a:r>
            <a:r>
              <a:rPr lang="sv-SE" sz="2800" b="1" dirty="0" err="1"/>
              <a:t>translation</a:t>
            </a:r>
            <a:r>
              <a:rPr lang="sv-SE" sz="2800" b="1" dirty="0"/>
              <a:t> </a:t>
            </a:r>
            <a:r>
              <a:rPr lang="sv-SE" sz="2800" b="1" dirty="0" err="1"/>
              <a:t>between</a:t>
            </a:r>
            <a:r>
              <a:rPr lang="sv-SE" sz="2800" b="1" dirty="0"/>
              <a:t> data formats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06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ids2cpo – </a:t>
            </a:r>
            <a:r>
              <a:rPr lang="sv-SE" sz="2800" b="1" dirty="0" err="1"/>
              <a:t>typical</a:t>
            </a:r>
            <a:r>
              <a:rPr lang="sv-SE" sz="2800" b="1" dirty="0"/>
              <a:t> </a:t>
            </a:r>
            <a:r>
              <a:rPr lang="sv-SE" sz="2800" b="1" dirty="0" err="1"/>
              <a:t>use</a:t>
            </a:r>
            <a:r>
              <a:rPr lang="sv-SE" sz="2800" b="1" dirty="0"/>
              <a:t> </a:t>
            </a:r>
            <a:r>
              <a:rPr lang="sv-SE" sz="2800" b="1" dirty="0" err="1"/>
              <a:t>cases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2835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To get help run: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69" y="1664800"/>
            <a:ext cx="420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$KEPLER/kplots/ids2cpo -h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0E4567-51C1-3740-8B9A-6C1407A14FBC}"/>
              </a:ext>
            </a:extLst>
          </p:cNvPr>
          <p:cNvSpPr txBox="1"/>
          <p:nvPr/>
        </p:nvSpPr>
        <p:spPr>
          <a:xfrm>
            <a:off x="679269" y="2188020"/>
            <a:ext cx="1028700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$KEPLER/kplots/ids2cpo -h</a:t>
            </a:r>
          </a:p>
          <a:p>
            <a:r>
              <a:rPr lang="en-US" sz="1600" b="1" dirty="0"/>
              <a:t>usage: ids2cpo [-h] [--toRun TORUN] [--user USER]</a:t>
            </a:r>
          </a:p>
          <a:p>
            <a:r>
              <a:rPr lang="en-US" sz="1600" b="1" dirty="0"/>
              <a:t>               [--</a:t>
            </a:r>
            <a:r>
              <a:rPr lang="en-US" sz="1600" b="1" dirty="0" err="1"/>
              <a:t>forceImpurities</a:t>
            </a:r>
            <a:r>
              <a:rPr lang="en-US" sz="1600" b="1" dirty="0"/>
              <a:t> FORCEIMPURITIES [FORCEIMPURITIES ...]]</a:t>
            </a:r>
          </a:p>
          <a:p>
            <a:r>
              <a:rPr lang="en-US" sz="1600" b="1" dirty="0"/>
              <a:t>               [--</a:t>
            </a:r>
            <a:r>
              <a:rPr lang="en-US" sz="1600" b="1" dirty="0" err="1"/>
              <a:t>ignoreIons</a:t>
            </a:r>
            <a:r>
              <a:rPr lang="en-US" sz="1600" b="1" dirty="0"/>
              <a:t> IGNOREIONS [IGNOREIONS ...]]</a:t>
            </a:r>
          </a:p>
          <a:p>
            <a:r>
              <a:rPr lang="en-US" sz="1600" b="1" dirty="0"/>
              <a:t>               [--</a:t>
            </a:r>
            <a:r>
              <a:rPr lang="en-US" sz="1600" b="1" dirty="0" err="1"/>
              <a:t>addMD</a:t>
            </a:r>
            <a:r>
              <a:rPr lang="en-US" sz="1600" b="1" dirty="0"/>
              <a:t> ADDMD [ADDMD ...]] [--AUGMD] [--no23] [--</a:t>
            </a:r>
            <a:r>
              <a:rPr lang="en-US" sz="1600" b="1" dirty="0" err="1"/>
              <a:t>filterNBI</a:t>
            </a:r>
            <a:r>
              <a:rPr lang="en-US" sz="1600" b="1" dirty="0"/>
              <a:t>]</a:t>
            </a:r>
          </a:p>
          <a:p>
            <a:r>
              <a:rPr lang="en-US" sz="1600" b="1" dirty="0"/>
              <a:t>               [--</a:t>
            </a:r>
            <a:r>
              <a:rPr lang="en-US" sz="1600" b="1" dirty="0" err="1"/>
              <a:t>useOldAL</a:t>
            </a:r>
            <a:r>
              <a:rPr lang="en-US" sz="1600" b="1" dirty="0"/>
              <a:t>] [--verbose] [--</a:t>
            </a:r>
            <a:r>
              <a:rPr lang="en-US" sz="1600" b="1" dirty="0" err="1"/>
              <a:t>flipEC</a:t>
            </a:r>
            <a:r>
              <a:rPr lang="en-US" sz="1600" b="1" dirty="0"/>
              <a:t>]</a:t>
            </a:r>
          </a:p>
          <a:p>
            <a:r>
              <a:rPr lang="en-US" sz="1600" b="1" dirty="0"/>
              <a:t>               machine pulse run</a:t>
            </a:r>
          </a:p>
          <a:p>
            <a:endParaRPr lang="en-US" sz="1600" b="1" dirty="0"/>
          </a:p>
          <a:p>
            <a:r>
              <a:rPr lang="en-US" sz="1600" b="1" dirty="0"/>
              <a:t>ids2cpo translator</a:t>
            </a:r>
          </a:p>
          <a:p>
            <a:endParaRPr lang="en-US" sz="1600" b="1" dirty="0"/>
          </a:p>
          <a:p>
            <a:r>
              <a:rPr lang="en-US" sz="1600" b="1" dirty="0"/>
              <a:t>positional arguments:</a:t>
            </a:r>
          </a:p>
          <a:p>
            <a:r>
              <a:rPr lang="en-US" sz="1600" b="1" dirty="0"/>
              <a:t>  machine               tokamak (database) where the IDSs are stored</a:t>
            </a:r>
          </a:p>
          <a:p>
            <a:r>
              <a:rPr lang="en-US" sz="1600" b="1" dirty="0"/>
              <a:t>  pulse                 pulse number</a:t>
            </a:r>
          </a:p>
          <a:p>
            <a:r>
              <a:rPr lang="en-US" sz="1600" b="1" dirty="0"/>
              <a:t>  run                   run number</a:t>
            </a:r>
          </a:p>
          <a:p>
            <a:endParaRPr lang="en-US" sz="1600" b="1" dirty="0"/>
          </a:p>
          <a:p>
            <a:r>
              <a:rPr lang="en-US" sz="1600" b="1" dirty="0"/>
              <a:t>optional arguments:</a:t>
            </a:r>
          </a:p>
          <a:p>
            <a:r>
              <a:rPr lang="en-US" sz="1600" b="1" dirty="0"/>
              <a:t>  -h, --help            show this help message and exit</a:t>
            </a:r>
          </a:p>
          <a:p>
            <a:r>
              <a:rPr lang="en-US" sz="1600" b="1" dirty="0"/>
              <a:t>  --toRun TORUN         write CPOS to a given run</a:t>
            </a:r>
          </a:p>
          <a:p>
            <a:r>
              <a:rPr lang="en-US" sz="1600" b="1" dirty="0"/>
              <a:t>  --user USER           owner of the database where the IDSs are stored (…)</a:t>
            </a:r>
          </a:p>
          <a:p>
            <a:r>
              <a:rPr lang="en-US" sz="1600" b="1" dirty="0"/>
              <a:t>  --</a:t>
            </a:r>
            <a:r>
              <a:rPr lang="en-US" sz="1600" b="1" dirty="0" err="1"/>
              <a:t>forceImpurities</a:t>
            </a:r>
            <a:r>
              <a:rPr lang="en-US" sz="1600" b="1" dirty="0"/>
              <a:t> FORCEIMPURITIES [FORCEIMPURITIES ...]</a:t>
            </a:r>
          </a:p>
          <a:p>
            <a:r>
              <a:rPr lang="en-US" sz="1600" b="1" dirty="0"/>
              <a:t>                        listed ions are </a:t>
            </a:r>
            <a:r>
              <a:rPr lang="en-US" sz="1600" b="1" dirty="0" err="1"/>
              <a:t>initialised</a:t>
            </a:r>
            <a:r>
              <a:rPr lang="en-US" sz="1600" b="1" dirty="0"/>
              <a:t> as impurities</a:t>
            </a:r>
          </a:p>
          <a:p>
            <a:r>
              <a:rPr lang="en-US" sz="1600" b="1" dirty="0"/>
              <a:t>  --</a:t>
            </a:r>
            <a:r>
              <a:rPr lang="en-US" sz="1600" b="1" dirty="0" err="1"/>
              <a:t>ignoreIons</a:t>
            </a:r>
            <a:r>
              <a:rPr lang="en-US" sz="1600" b="1" dirty="0"/>
              <a:t> IGNOREIONS [IGNOREIONS ...]</a:t>
            </a:r>
          </a:p>
          <a:p>
            <a:r>
              <a:rPr lang="en-US" sz="1600" b="1" dirty="0"/>
              <a:t>                        listed ions are ignored during the translation</a:t>
            </a:r>
          </a:p>
          <a:p>
            <a:r>
              <a:rPr lang="en-US" sz="1600" b="1" dirty="0"/>
              <a:t>  --</a:t>
            </a:r>
            <a:r>
              <a:rPr lang="en-US" sz="1600" b="1" dirty="0" err="1"/>
              <a:t>addMD</a:t>
            </a:r>
            <a:r>
              <a:rPr lang="en-US" sz="1600" b="1" dirty="0"/>
              <a:t> ADDMD [ADDMD ...] (…)</a:t>
            </a:r>
          </a:p>
          <a:p>
            <a:r>
              <a:rPr lang="en-US" sz="1600" b="1" dirty="0"/>
              <a:t>                        to add machine description of supported devices from  (…) </a:t>
            </a:r>
          </a:p>
          <a:p>
            <a:r>
              <a:rPr lang="en-US" sz="1600" b="1" dirty="0"/>
              <a:t>                        local </a:t>
            </a:r>
            <a:r>
              <a:rPr lang="en-US" sz="1600" b="1" dirty="0" err="1"/>
              <a:t>MDdb</a:t>
            </a:r>
            <a:r>
              <a:rPr lang="en-US" sz="1600" b="1" dirty="0"/>
              <a:t> in CPOs. Supported devices: jet, mast,</a:t>
            </a:r>
          </a:p>
          <a:p>
            <a:r>
              <a:rPr lang="en-US" sz="1600" b="1" dirty="0"/>
              <a:t>                        mast-u</a:t>
            </a:r>
          </a:p>
          <a:p>
            <a:r>
              <a:rPr lang="en-US" sz="1600" b="1" dirty="0"/>
              <a:t>  --AUGMD               Augment AUG NBI with MD</a:t>
            </a:r>
          </a:p>
          <a:p>
            <a:r>
              <a:rPr lang="en-US" sz="1600" b="1" dirty="0"/>
              <a:t>  --no23                set to zero the half and third (NBI) beam current and</a:t>
            </a:r>
          </a:p>
          <a:p>
            <a:r>
              <a:rPr lang="en-US" sz="1600" b="1" dirty="0"/>
              <a:t>                        energies</a:t>
            </a:r>
          </a:p>
          <a:p>
            <a:r>
              <a:rPr lang="en-US" sz="1600" b="1" dirty="0"/>
              <a:t>  --</a:t>
            </a:r>
            <a:r>
              <a:rPr lang="en-US" sz="1600" b="1" dirty="0" err="1"/>
              <a:t>filterNBI</a:t>
            </a:r>
            <a:r>
              <a:rPr lang="en-US" sz="1600" b="1" dirty="0"/>
              <a:t>           set NBI power to zero if beam energy is lower than 20</a:t>
            </a:r>
          </a:p>
          <a:p>
            <a:r>
              <a:rPr lang="en-US" sz="1600" b="1" dirty="0"/>
              <a:t>                        KeV</a:t>
            </a:r>
          </a:p>
          <a:p>
            <a:r>
              <a:rPr lang="en-US" sz="1600" b="1" dirty="0"/>
              <a:t>  --</a:t>
            </a:r>
            <a:r>
              <a:rPr lang="en-US" sz="1600" b="1" dirty="0" err="1"/>
              <a:t>useOldAL</a:t>
            </a:r>
            <a:r>
              <a:rPr lang="en-US" sz="1600" b="1" dirty="0"/>
              <a:t>            use old UAL(Access Layer) and IMAS/DD 3.20.0</a:t>
            </a:r>
          </a:p>
          <a:p>
            <a:r>
              <a:rPr lang="en-US" sz="1600" b="1" dirty="0"/>
              <a:t>  --verbose             increase log verbosity</a:t>
            </a:r>
          </a:p>
          <a:p>
            <a:r>
              <a:rPr lang="en-US" sz="1600" b="1" dirty="0"/>
              <a:t>  --</a:t>
            </a:r>
            <a:r>
              <a:rPr lang="en-US" sz="1600" b="1" dirty="0" err="1"/>
              <a:t>flipEC</a:t>
            </a:r>
            <a:r>
              <a:rPr lang="en-US" sz="1600" b="1" dirty="0"/>
              <a:t>              flip EC launching poloidal angles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2698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ids2cpo – </a:t>
            </a:r>
            <a:r>
              <a:rPr lang="sv-SE" sz="2800" b="1" dirty="0" err="1"/>
              <a:t>typical</a:t>
            </a:r>
            <a:r>
              <a:rPr lang="sv-SE" sz="2800" b="1" dirty="0"/>
              <a:t> </a:t>
            </a:r>
            <a:r>
              <a:rPr lang="sv-SE" sz="2800" b="1" dirty="0" err="1"/>
              <a:t>use</a:t>
            </a:r>
            <a:r>
              <a:rPr lang="sv-SE" sz="2800" b="1" dirty="0"/>
              <a:t> </a:t>
            </a:r>
            <a:r>
              <a:rPr lang="sv-SE" sz="2800" b="1" dirty="0" err="1"/>
              <a:t>cases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6770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To convert IDSs from AUG to CPOs run: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69" y="1664800"/>
            <a:ext cx="9139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$KEPLER/kplots/ids2cpo --user g2dpc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aug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36440 3 --AUGMD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34A1E4-32F4-6A4C-81BF-DAF5E9A0AA59}"/>
              </a:ext>
            </a:extLst>
          </p:cNvPr>
          <p:cNvSpPr txBox="1"/>
          <p:nvPr/>
        </p:nvSpPr>
        <p:spPr>
          <a:xfrm>
            <a:off x="679269" y="2379851"/>
            <a:ext cx="1082967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Translating IDSs to CPOs</a:t>
            </a:r>
          </a:p>
          <a:p>
            <a:r>
              <a:rPr lang="en-US" b="1" dirty="0"/>
              <a:t>  creating ITM/</a:t>
            </a:r>
            <a:r>
              <a:rPr lang="en-US" b="1" dirty="0" err="1"/>
              <a:t>cpo</a:t>
            </a:r>
            <a:r>
              <a:rPr lang="en-US" b="1" dirty="0"/>
              <a:t> pulse:36440 run:3 </a:t>
            </a:r>
            <a:r>
              <a:rPr lang="en-US" b="1" dirty="0" err="1"/>
              <a:t>machine:aug</a:t>
            </a:r>
            <a:r>
              <a:rPr lang="en-US" b="1" dirty="0"/>
              <a:t> version:4.10b user:g2jofe</a:t>
            </a:r>
          </a:p>
          <a:p>
            <a:endParaRPr lang="en-US" b="1" dirty="0"/>
          </a:p>
          <a:p>
            <a:r>
              <a:rPr lang="en-US" b="1" dirty="0"/>
              <a:t>  translating equilibrium IDS</a:t>
            </a:r>
          </a:p>
          <a:p>
            <a:r>
              <a:rPr lang="en-US" b="1" dirty="0"/>
              <a:t>    found 73 </a:t>
            </a:r>
            <a:r>
              <a:rPr lang="en-US" b="1" dirty="0" err="1"/>
              <a:t>timeslices</a:t>
            </a:r>
            <a:r>
              <a:rPr lang="en-US" b="1" dirty="0"/>
              <a:t> in equilibrium</a:t>
            </a:r>
          </a:p>
          <a:p>
            <a:r>
              <a:rPr lang="en-US" b="1" dirty="0"/>
              <a:t>  saving equilibrium data into CPO</a:t>
            </a:r>
          </a:p>
          <a:p>
            <a:endParaRPr lang="en-US" b="1" dirty="0"/>
          </a:p>
          <a:p>
            <a:r>
              <a:rPr lang="en-US" b="1" dirty="0"/>
              <a:t>  translating </a:t>
            </a:r>
            <a:r>
              <a:rPr lang="en-US" b="1" dirty="0" err="1"/>
              <a:t>core_profiles</a:t>
            </a:r>
            <a:r>
              <a:rPr lang="en-US" b="1" dirty="0"/>
              <a:t> IDS</a:t>
            </a:r>
          </a:p>
          <a:p>
            <a:r>
              <a:rPr lang="en-US" b="1" dirty="0"/>
              <a:t>    found 300 </a:t>
            </a:r>
            <a:r>
              <a:rPr lang="en-US" b="1" dirty="0" err="1"/>
              <a:t>timeslices</a:t>
            </a:r>
            <a:r>
              <a:rPr lang="en-US" b="1" dirty="0"/>
              <a:t> in </a:t>
            </a:r>
            <a:r>
              <a:rPr lang="en-US" b="1" dirty="0" err="1"/>
              <a:t>core_profiles</a:t>
            </a:r>
            <a:endParaRPr lang="en-US" b="1" dirty="0"/>
          </a:p>
          <a:p>
            <a:r>
              <a:rPr lang="en-US" b="1" dirty="0"/>
              <a:t>    </a:t>
            </a:r>
            <a:r>
              <a:rPr lang="en-US" b="1" dirty="0" err="1"/>
              <a:t>core_profiles</a:t>
            </a:r>
            <a:r>
              <a:rPr lang="en-US" b="1" dirty="0"/>
              <a:t> has 2 ions, 2 will be translated to CPOs,</a:t>
            </a:r>
          </a:p>
          <a:p>
            <a:r>
              <a:rPr lang="en-US" b="1" dirty="0"/>
              <a:t>      ion 1:  A=2.00, Zn=1.00</a:t>
            </a:r>
          </a:p>
          <a:p>
            <a:r>
              <a:rPr lang="en-US" b="1" dirty="0"/>
              <a:t>      ion 2:  A=12.00, Zn=6.00</a:t>
            </a:r>
          </a:p>
          <a:p>
            <a:r>
              <a:rPr lang="en-US" b="1" dirty="0"/>
              <a:t>    and 0 will be translated to impurity ions.</a:t>
            </a:r>
          </a:p>
          <a:p>
            <a:r>
              <a:rPr lang="en-US" b="1" dirty="0"/>
              <a:t>  saving coreprof data into CPO</a:t>
            </a:r>
          </a:p>
          <a:p>
            <a:r>
              <a:rPr lang="en-US" b="1" dirty="0"/>
              <a:t>  saving </a:t>
            </a:r>
            <a:r>
              <a:rPr lang="en-US" b="1" dirty="0" err="1"/>
              <a:t>coreimpur</a:t>
            </a:r>
            <a:r>
              <a:rPr lang="en-US" b="1" dirty="0"/>
              <a:t> data into CPO</a:t>
            </a:r>
          </a:p>
          <a:p>
            <a:r>
              <a:rPr lang="en-US" b="1" dirty="0"/>
              <a:t>  (…)</a:t>
            </a:r>
          </a:p>
          <a:p>
            <a:r>
              <a:rPr lang="en-US" b="1" dirty="0"/>
              <a:t>  translating wall IDS</a:t>
            </a:r>
          </a:p>
          <a:p>
            <a:r>
              <a:rPr lang="en-US" b="1" dirty="0"/>
              <a:t>    found 1 </a:t>
            </a:r>
            <a:r>
              <a:rPr lang="en-US" b="1" dirty="0" err="1"/>
              <a:t>timeslices</a:t>
            </a:r>
            <a:r>
              <a:rPr lang="en-US" b="1" dirty="0"/>
              <a:t> in wall with 2 2d description(s)</a:t>
            </a:r>
          </a:p>
          <a:p>
            <a:r>
              <a:rPr lang="en-US" b="1" dirty="0"/>
              <a:t>  saving wall data into CPO</a:t>
            </a:r>
          </a:p>
          <a:p>
            <a:endParaRPr lang="en-US" b="1" dirty="0"/>
          </a:p>
          <a:p>
            <a:r>
              <a:rPr lang="en-US" b="1" dirty="0"/>
              <a:t>  translating nbi IDS</a:t>
            </a:r>
          </a:p>
          <a:p>
            <a:r>
              <a:rPr lang="en-US" b="1" dirty="0"/>
              <a:t>    augmenting AUG NBI with data from MD</a:t>
            </a:r>
          </a:p>
          <a:p>
            <a:r>
              <a:rPr lang="en-US" b="1" dirty="0"/>
              <a:t>    found up to 100 </a:t>
            </a:r>
            <a:r>
              <a:rPr lang="en-US" b="1" dirty="0" err="1"/>
              <a:t>timeslices</a:t>
            </a:r>
            <a:r>
              <a:rPr lang="en-US" b="1" dirty="0"/>
              <a:t> in nbi units</a:t>
            </a:r>
          </a:p>
          <a:p>
            <a:r>
              <a:rPr lang="en-US" b="1" dirty="0"/>
              <a:t>  saving nbi data into CPO</a:t>
            </a:r>
          </a:p>
          <a:p>
            <a:endParaRPr lang="en-US" b="1" dirty="0"/>
          </a:p>
          <a:p>
            <a:r>
              <a:rPr lang="en-US" b="1" dirty="0"/>
              <a:t>  translating EC and IC antennas IDS</a:t>
            </a:r>
          </a:p>
          <a:p>
            <a:r>
              <a:rPr lang="en-US" b="1" dirty="0"/>
              <a:t>    found 225 </a:t>
            </a:r>
            <a:r>
              <a:rPr lang="en-US" b="1" dirty="0" err="1"/>
              <a:t>timeslices</a:t>
            </a:r>
            <a:r>
              <a:rPr lang="en-US" b="1" dirty="0"/>
              <a:t> in </a:t>
            </a:r>
            <a:r>
              <a:rPr lang="en-US" b="1" dirty="0" err="1"/>
              <a:t>ec_antennas</a:t>
            </a:r>
            <a:r>
              <a:rPr lang="en-US" b="1" dirty="0"/>
              <a:t> with 8 antennas each</a:t>
            </a:r>
          </a:p>
          <a:p>
            <a:r>
              <a:rPr lang="en-US" b="1" dirty="0"/>
              <a:t>    found 195 </a:t>
            </a:r>
            <a:r>
              <a:rPr lang="en-US" b="1" dirty="0" err="1"/>
              <a:t>timeslices</a:t>
            </a:r>
            <a:r>
              <a:rPr lang="en-US" b="1" dirty="0"/>
              <a:t> in </a:t>
            </a:r>
            <a:r>
              <a:rPr lang="en-US" b="1" dirty="0" err="1"/>
              <a:t>ic_antennas</a:t>
            </a:r>
            <a:r>
              <a:rPr lang="en-US" b="1" dirty="0"/>
              <a:t> with 4 antennas each</a:t>
            </a:r>
          </a:p>
          <a:p>
            <a:r>
              <a:rPr lang="en-US" b="1" dirty="0"/>
              <a:t>  saving antennas data into CPO</a:t>
            </a:r>
          </a:p>
          <a:p>
            <a:endParaRPr lang="en-US" b="1" dirty="0"/>
          </a:p>
          <a:p>
            <a:r>
              <a:rPr lang="en-US" b="1" dirty="0"/>
              <a:t>  done!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3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ids2cpo – </a:t>
            </a:r>
            <a:r>
              <a:rPr lang="sv-SE" sz="2800" b="1" dirty="0" err="1"/>
              <a:t>typical</a:t>
            </a:r>
            <a:r>
              <a:rPr lang="sv-SE" sz="2800" b="1" dirty="0"/>
              <a:t> </a:t>
            </a:r>
            <a:r>
              <a:rPr lang="sv-SE" sz="2800" b="1" dirty="0" err="1"/>
              <a:t>use</a:t>
            </a:r>
            <a:r>
              <a:rPr lang="sv-SE" sz="2800" b="1" dirty="0"/>
              <a:t> </a:t>
            </a:r>
            <a:r>
              <a:rPr lang="sv-SE" sz="2800" b="1" dirty="0" err="1"/>
              <a:t>cases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6654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To convert IDSs from TCV to CPOs run: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69" y="1664800"/>
            <a:ext cx="766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$KEPLER/kplots/ids2cpo --user g2ferik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tcv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61021 3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34A1E4-32F4-6A4C-81BF-DAF5E9A0AA59}"/>
              </a:ext>
            </a:extLst>
          </p:cNvPr>
          <p:cNvSpPr txBox="1"/>
          <p:nvPr/>
        </p:nvSpPr>
        <p:spPr>
          <a:xfrm>
            <a:off x="679269" y="2379851"/>
            <a:ext cx="10829672" cy="1200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translating wall IDS</a:t>
            </a:r>
          </a:p>
          <a:p>
            <a:r>
              <a:rPr lang="en-US" b="1" dirty="0"/>
              <a:t>    wall with 1 2d description(s)</a:t>
            </a:r>
          </a:p>
          <a:p>
            <a:r>
              <a:rPr lang="en-US" b="1" dirty="0"/>
              <a:t>  saving wall data into CPO</a:t>
            </a:r>
          </a:p>
          <a:p>
            <a:endParaRPr lang="en-US" b="1" dirty="0"/>
          </a:p>
          <a:p>
            <a:r>
              <a:rPr lang="en-US" b="1" dirty="0"/>
              <a:t>  translating nbi IDS</a:t>
            </a:r>
          </a:p>
          <a:p>
            <a:r>
              <a:rPr lang="en-US" b="1" dirty="0"/>
              <a:t>    found up to 20095 </a:t>
            </a:r>
            <a:r>
              <a:rPr lang="en-US" b="1" dirty="0" err="1"/>
              <a:t>timeslices</a:t>
            </a:r>
            <a:r>
              <a:rPr lang="en-US" b="1" dirty="0"/>
              <a:t> in nbi units</a:t>
            </a:r>
          </a:p>
          <a:p>
            <a:r>
              <a:rPr lang="en-US" b="1" dirty="0"/>
              <a:t>  saving nbi data into CPO</a:t>
            </a:r>
          </a:p>
          <a:p>
            <a:endParaRPr lang="en-US" b="1" dirty="0"/>
          </a:p>
          <a:p>
            <a:r>
              <a:rPr lang="en-US" b="1" dirty="0"/>
              <a:t>  translating EC and IC antennas IDS</a:t>
            </a:r>
          </a:p>
          <a:p>
            <a:r>
              <a:rPr lang="en-US" b="1" dirty="0"/>
              <a:t>    found 11060 </a:t>
            </a:r>
            <a:r>
              <a:rPr lang="en-US" b="1" dirty="0" err="1"/>
              <a:t>timeslices</a:t>
            </a:r>
            <a:r>
              <a:rPr lang="en-US" b="1" dirty="0"/>
              <a:t> in </a:t>
            </a:r>
            <a:r>
              <a:rPr lang="en-US" b="1" dirty="0" err="1"/>
              <a:t>ec_antennas</a:t>
            </a:r>
            <a:r>
              <a:rPr lang="en-US" b="1" dirty="0"/>
              <a:t> with 9 antennas each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[0].</a:t>
            </a:r>
            <a:r>
              <a:rPr lang="en-US" b="1" dirty="0" err="1"/>
              <a:t>beam.spot.size.data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[1].</a:t>
            </a:r>
            <a:r>
              <a:rPr lang="en-US" b="1" dirty="0" err="1"/>
              <a:t>beam.spot.size.data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[2].</a:t>
            </a:r>
            <a:r>
              <a:rPr lang="en-US" b="1" dirty="0" err="1"/>
              <a:t>beam.spot.size.data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[3].</a:t>
            </a:r>
            <a:r>
              <a:rPr lang="en-US" b="1" dirty="0" err="1"/>
              <a:t>beam.spot.size.data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[4].</a:t>
            </a:r>
            <a:r>
              <a:rPr lang="en-US" b="1" dirty="0" err="1"/>
              <a:t>beam.spot.size.data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[5].</a:t>
            </a:r>
            <a:r>
              <a:rPr lang="en-US" b="1" dirty="0" err="1"/>
              <a:t>beam.spot.size.data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[0].</a:t>
            </a:r>
            <a:r>
              <a:rPr lang="en-US" b="1" dirty="0" err="1"/>
              <a:t>beam.phase.curvature.data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[1].</a:t>
            </a:r>
            <a:r>
              <a:rPr lang="en-US" b="1" dirty="0" err="1"/>
              <a:t>beam.phase.curvature.data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[2].</a:t>
            </a:r>
            <a:r>
              <a:rPr lang="en-US" b="1" dirty="0" err="1"/>
              <a:t>beam.phase.curvature.data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[3].</a:t>
            </a:r>
            <a:r>
              <a:rPr lang="en-US" b="1" dirty="0" err="1"/>
              <a:t>beam.phase.curvature.data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[4].</a:t>
            </a:r>
            <a:r>
              <a:rPr lang="en-US" b="1" dirty="0" err="1"/>
              <a:t>beam.phase.curvature.data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 Warning! </a:t>
            </a:r>
            <a:r>
              <a:rPr lang="en-US" b="1" dirty="0" err="1"/>
              <a:t>p.ec_antennas.antenna</a:t>
            </a:r>
            <a:r>
              <a:rPr lang="en-US" b="1" dirty="0"/>
              <a:t>[5].</a:t>
            </a:r>
            <a:r>
              <a:rPr lang="en-US" b="1" dirty="0" err="1"/>
              <a:t>beam.phase.curvature.data</a:t>
            </a:r>
            <a:r>
              <a:rPr lang="en-US" b="1" dirty="0"/>
              <a:t> is empty or inconsistent. Please update this leaf</a:t>
            </a:r>
          </a:p>
          <a:p>
            <a:r>
              <a:rPr lang="en-US" b="1" dirty="0"/>
              <a:t>   the leaf will be filled with zeros</a:t>
            </a:r>
          </a:p>
          <a:p>
            <a:r>
              <a:rPr lang="en-US" b="1" dirty="0"/>
              <a:t>  saving antennas data into CPO</a:t>
            </a:r>
          </a:p>
          <a:p>
            <a:r>
              <a:rPr lang="en-US" b="1" dirty="0"/>
              <a:t>c</a:t>
            </a:r>
          </a:p>
          <a:p>
            <a:r>
              <a:rPr lang="en-US" b="1" dirty="0"/>
              <a:t>  done!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9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ids2cpo – </a:t>
            </a:r>
            <a:r>
              <a:rPr lang="sv-SE" sz="2800" b="1" dirty="0" err="1"/>
              <a:t>typical</a:t>
            </a:r>
            <a:r>
              <a:rPr lang="sv-SE" sz="2800" b="1" dirty="0"/>
              <a:t> </a:t>
            </a:r>
            <a:r>
              <a:rPr lang="sv-SE" sz="2800" b="1" dirty="0" err="1"/>
              <a:t>use</a:t>
            </a:r>
            <a:r>
              <a:rPr lang="sv-SE" sz="2800" b="1" dirty="0"/>
              <a:t> </a:t>
            </a:r>
            <a:r>
              <a:rPr lang="sv-SE" sz="2800" b="1" dirty="0" err="1"/>
              <a:t>cases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1996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typical 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70" y="1990012"/>
            <a:ext cx="112365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$KEPLER/kplots/ids2cpo 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--user &lt;username where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imas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are&gt;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&lt;machine&gt; &lt;shot&gt; &lt;run&gt;  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--AUGMD. 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(option needed for AUG)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--toRun &lt;run out&gt;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--no23. 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(zero half and third NBI energy/current fractions, useful for TCV)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--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useOldAL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 if you IDS data was stored using the use old UAL 3 )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--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filterNBI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 set NBI power to zero if beam energy is lower than 20 keV)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7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cpo2ids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2780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Key differences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70" y="1990012"/>
            <a:ext cx="112365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Runs from IMAS environment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MesloLGS NF" panose="020B0609030804020204" pitchFamily="49" charset="0"/>
                <a:ea typeface="MesloLGS NF" panose="020B0609030804020204" pitchFamily="49" charset="0"/>
                <a:cs typeface="MesloLGS NF" panose="020B0609030804020204" pitchFamily="49" charset="0"/>
              </a:rPr>
              <a:t>&gt; module load imasenv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Translates data in the other direction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Maps data from: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equilibrium, coreprof, corescource, coretransp, distsource, wall, nbi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Please ask for more mappings. Alternatively, those that are able are more then welcome to add mappings themselves!</a:t>
            </a:r>
          </a:p>
        </p:txBody>
      </p:sp>
    </p:spTree>
    <p:extLst>
      <p:ext uri="{BB962C8B-B14F-4D97-AF65-F5344CB8AC3E}">
        <p14:creationId xmlns:p14="http://schemas.microsoft.com/office/powerpoint/2010/main" val="268332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03182BF-CD63-FB40-83F4-F18B0C072113}"/>
              </a:ext>
            </a:extLst>
          </p:cNvPr>
          <p:cNvSpPr txBox="1">
            <a:spLocks/>
          </p:cNvSpPr>
          <p:nvPr/>
        </p:nvSpPr>
        <p:spPr>
          <a:xfrm>
            <a:off x="679269" y="155723"/>
            <a:ext cx="11077301" cy="6439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/>
              <a:t>	cpo2ids</a:t>
            </a:r>
            <a:endParaRPr lang="sv-SE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8FAA5-78E8-904A-98C6-6C7E0A5AEAA3}"/>
              </a:ext>
            </a:extLst>
          </p:cNvPr>
          <p:cNvSpPr txBox="1"/>
          <p:nvPr/>
        </p:nvSpPr>
        <p:spPr>
          <a:xfrm>
            <a:off x="679269" y="1080025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Very similar 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5D0CA-3E4C-ED48-AC49-8EF5282CDF5F}"/>
              </a:ext>
            </a:extLst>
          </p:cNvPr>
          <p:cNvSpPr txBox="1"/>
          <p:nvPr/>
        </p:nvSpPr>
        <p:spPr>
          <a:xfrm>
            <a:off x="679270" y="1990012"/>
            <a:ext cx="112365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MesloLGS NF" panose="020B0609030804020204" pitchFamily="49" charset="0"/>
                <a:ea typeface="MesloLGS NF" panose="020B0609030804020204" pitchFamily="49" charset="0"/>
                <a:cs typeface="MesloLGS NF" panose="020B0609030804020204" pitchFamily="49" charset="0"/>
              </a:rPr>
              <a:t>&gt; python &lt;path&gt;/kplots/cpo2ids/cpo2ids.py &lt;machine&gt; &lt;shot&gt; &lt;run&gt;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or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MesloLGS NF" panose="020B0609030804020204" pitchFamily="49" charset="0"/>
                <a:ea typeface="MesloLGS NF" panose="020B0609030804020204" pitchFamily="49" charset="0"/>
                <a:cs typeface="MesloLGS NF" panose="020B0609030804020204" pitchFamily="49" charset="0"/>
              </a:rPr>
              <a:t>&gt; ./&lt;path&gt;/cpo2ids.py  &lt;machine&gt; &lt;shot&gt; &lt;run&gt;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Options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MesloLGS NF" panose="020B0609030804020204" pitchFamily="49" charset="0"/>
                <a:ea typeface="MesloLGS NF" panose="020B0609030804020204" pitchFamily="49" charset="0"/>
                <a:cs typeface="MesloLGS NF" panose="020B0609030804020204" pitchFamily="49" charset="0"/>
              </a:rPr>
              <a:t>--user &lt;username where CPOs are&gt;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MesloLGS NF" panose="020B0609030804020204" pitchFamily="49" charset="0"/>
                <a:ea typeface="MesloLGS NF" panose="020B0609030804020204" pitchFamily="49" charset="0"/>
                <a:cs typeface="MesloLGS NF" panose="020B0609030804020204" pitchFamily="49" charset="0"/>
              </a:rPr>
              <a:t>--toMachine &lt;database where you wish to store the IDSs&gt;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MesloLGS NF" panose="020B0609030804020204" pitchFamily="49" charset="0"/>
                <a:ea typeface="MesloLGS NF" panose="020B0609030804020204" pitchFamily="49" charset="0"/>
                <a:cs typeface="MesloLGS NF" panose="020B0609030804020204" pitchFamily="49" charset="0"/>
              </a:rPr>
              <a:t>--toRun &lt;run out&gt;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6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1552</Words>
  <Application>Microsoft Macintosh PowerPoint</Application>
  <PresentationFormat>Widescreen</PresentationFormat>
  <Paragraphs>185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MesloLGS NF</vt:lpstr>
      <vt:lpstr>Office Theme</vt:lpstr>
      <vt:lpstr>PowerPoint Presentation</vt:lpstr>
      <vt:lpstr> Data workflow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 for ETS</dc:title>
  <dc:creator>Jorge Miguel de Sousa Ferreira</dc:creator>
  <cp:lastModifiedBy>Cummings, Nathan</cp:lastModifiedBy>
  <cp:revision>21</cp:revision>
  <dcterms:created xsi:type="dcterms:W3CDTF">2019-10-08T21:37:10Z</dcterms:created>
  <dcterms:modified xsi:type="dcterms:W3CDTF">2020-06-11T14:36:12Z</dcterms:modified>
</cp:coreProperties>
</file>