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89" r:id="rId4"/>
    <p:sldId id="290" r:id="rId5"/>
    <p:sldId id="258" r:id="rId6"/>
    <p:sldId id="259" r:id="rId7"/>
    <p:sldId id="291" r:id="rId8"/>
    <p:sldId id="260" r:id="rId9"/>
    <p:sldId id="261" r:id="rId10"/>
    <p:sldId id="263" r:id="rId11"/>
    <p:sldId id="262" r:id="rId12"/>
    <p:sldId id="264" r:id="rId13"/>
    <p:sldId id="269" r:id="rId14"/>
    <p:sldId id="270" r:id="rId15"/>
    <p:sldId id="268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78" r:id="rId28"/>
    <p:sldId id="283" r:id="rId29"/>
    <p:sldId id="284" r:id="rId30"/>
    <p:sldId id="285" r:id="rId31"/>
    <p:sldId id="286" r:id="rId32"/>
    <p:sldId id="287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8"/>
    <p:restoredTop sz="94670"/>
  </p:normalViewPr>
  <p:slideViewPr>
    <p:cSldViewPr snapToGrid="0" snapToObjects="1">
      <p:cViewPr>
        <p:scale>
          <a:sx n="67" d="100"/>
          <a:sy n="67" d="100"/>
        </p:scale>
        <p:origin x="528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89AD9-17B7-074D-8E93-292B360C9F73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DABC9-5422-1741-A123-7F3BCD8FB1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9"/>
            <a:ext cx="12192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4" y="-457200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056107" y="5805264"/>
            <a:ext cx="4813579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sp>
        <p:nvSpPr>
          <p:cNvPr id="2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023659" y="5759500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8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04BC-E937-6A40-92E8-DA7CC46EC3C6}" type="datetime1">
              <a:rPr lang="sv-SE" smtClean="0"/>
              <a:t>2020-06-15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5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EE35-6D45-7F4C-9BB3-382A6A103E2E}" type="datetime1">
              <a:rPr lang="sv-SE" smtClean="0"/>
              <a:t>2020-06-15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5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9EB0-6708-1F4B-AF1F-031DF046E1BC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25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2B43-98E1-3F4F-89AA-78E3079AC08D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2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pic>
        <p:nvPicPr>
          <p:cNvPr id="8" name="Picture 7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6" y="116632"/>
            <a:ext cx="554930" cy="465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116633"/>
            <a:ext cx="10550770" cy="446075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sv-SE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1280160"/>
            <a:ext cx="11167376" cy="4896803"/>
          </a:xfr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098" y="6356350"/>
            <a:ext cx="2743200" cy="365125"/>
          </a:xfrm>
        </p:spPr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86" y="6356350"/>
            <a:ext cx="4114800" cy="365125"/>
          </a:xfrm>
        </p:spPr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274" y="6356350"/>
            <a:ext cx="2743200" cy="365125"/>
          </a:xfrm>
        </p:spPr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7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8"/>
            <a:ext cx="10986971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smtClean="0"/>
              <a:t>Jonsson</a:t>
            </a:r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116632"/>
            <a:ext cx="610929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D9F8-EE78-1248-85D7-7DEF5CE24348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EF82-F614-9C41-BED2-DEF0198C83B9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3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4A4A-6F6D-9B4A-82CC-2C9F653CAF6B}" type="datetime1">
              <a:rPr lang="sv-SE" smtClean="0"/>
              <a:t>2020-06-15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8F860-C881-2E4F-BA28-2DE243A637B8}" type="datetime1">
              <a:rPr lang="sv-SE" smtClean="0"/>
              <a:t>2020-06-15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09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5EFE-D4DF-6B4D-A0D2-F084BF98F511}" type="datetime1">
              <a:rPr lang="sv-SE" smtClean="0"/>
              <a:t>2020-06-15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0DE2-07BC-B445-BF95-5B89B523FF74}" type="datetime1">
              <a:rPr lang="sv-SE" smtClean="0"/>
              <a:t>2020-06-15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08AFB-6572-4D46-8E19-A00F4DF2A6E3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0E0F-EF6C-A547-9B31-51BCDFCAA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97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49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uro-fusion.org/iterphysicswiki/index.php/Setup_for_ETS-6" TargetMode="External"/><Relationship Id="rId4" Type="http://schemas.openxmlformats.org/officeDocument/2006/relationships/hyperlink" Target="https://gforge6.eufus.eu/svn/keplerworkflows/trunk/imas/ET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sers.euro-fusion.org/iterphysicswiki/index.php/ETS-6_Documenta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sers.euro-fusion.org/iterphysicswiki/index.php/Designing_an_ETS-6_simulation_for_TCV_shot_6656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sers.euro-fusion.org/iterphysicswiki/index.php/ETS-6_Developers_guide#Panels_in_the_autoGui" TargetMode="Externa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Training on the ETS-6 workflow, 16 June 2020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5760" y="4140926"/>
            <a:ext cx="11625943" cy="1149532"/>
          </a:xfrm>
        </p:spPr>
        <p:txBody>
          <a:bodyPr>
            <a:normAutofit/>
          </a:bodyPr>
          <a:lstStyle/>
          <a:p>
            <a:r>
              <a:rPr lang="en-GB" b="0" dirty="0" smtClean="0"/>
              <a:t>Thomas Jonsson</a:t>
            </a:r>
            <a:endParaRPr lang="en-GB" b="0" dirty="0"/>
          </a:p>
        </p:txBody>
      </p:sp>
      <p:pic>
        <p:nvPicPr>
          <p:cNvPr id="8" name="Picture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9" b="10639"/>
          <a:stretch>
            <a:fillRect/>
          </a:stretch>
        </p:blipFill>
        <p:spPr>
          <a:xfrm>
            <a:off x="864613" y="5733256"/>
            <a:ext cx="1727167" cy="9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autoGui</a:t>
            </a:r>
            <a:r>
              <a:rPr lang="en-GB" dirty="0"/>
              <a:t> panels: </a:t>
            </a:r>
            <a:r>
              <a:rPr lang="en-GB" dirty="0" smtClean="0"/>
              <a:t>Initialisation/Time settings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4" y="723678"/>
            <a:ext cx="10762875" cy="56771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autoGui</a:t>
            </a:r>
            <a:r>
              <a:rPr lang="en-GB" dirty="0"/>
              <a:t> panels: </a:t>
            </a:r>
            <a:r>
              <a:rPr lang="en-GB" dirty="0" smtClean="0"/>
              <a:t>Initialisation/</a:t>
            </a:r>
            <a:r>
              <a:rPr lang="en-GB" dirty="0" err="1" smtClean="0"/>
              <a:t>Numerics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6" y="1279525"/>
            <a:ext cx="9082748" cy="48974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autoGui</a:t>
            </a:r>
            <a:r>
              <a:rPr lang="en-GB" dirty="0"/>
              <a:t> panels: </a:t>
            </a:r>
            <a:r>
              <a:rPr lang="en-GB" dirty="0" smtClean="0"/>
              <a:t>Initialisation/Pre processing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1536693"/>
            <a:ext cx="11166475" cy="438310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parameters for ETS-</a:t>
            </a:r>
            <a:r>
              <a:rPr lang="en-GB" dirty="0" err="1"/>
              <a:t>init</a:t>
            </a:r>
            <a:r>
              <a:rPr lang="en-GB" dirty="0"/>
              <a:t>, page </a:t>
            </a:r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13</a:t>
            </a:fld>
            <a:endParaRPr lang="en-GB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4"/>
          <a:stretch/>
        </p:blipFill>
        <p:spPr>
          <a:xfrm>
            <a:off x="2049936" y="804672"/>
            <a:ext cx="8181938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parameters for ETS-</a:t>
            </a:r>
            <a:r>
              <a:rPr lang="en-GB" dirty="0" err="1"/>
              <a:t>init</a:t>
            </a:r>
            <a:r>
              <a:rPr lang="en-GB" dirty="0"/>
              <a:t>, page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14</a:t>
            </a:fld>
            <a:endParaRPr lang="en-GB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10"/>
          <a:stretch/>
        </p:blipFill>
        <p:spPr>
          <a:xfrm>
            <a:off x="1085060" y="862402"/>
            <a:ext cx="10162060" cy="599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parameters for </a:t>
            </a:r>
            <a:r>
              <a:rPr lang="en-GB" dirty="0" smtClean="0"/>
              <a:t>ETS-</a:t>
            </a:r>
            <a:r>
              <a:rPr lang="en-GB" dirty="0" err="1" smtClean="0"/>
              <a:t>init</a:t>
            </a:r>
            <a:r>
              <a:rPr lang="en-GB" dirty="0" smtClean="0"/>
              <a:t>, page 3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0" y="822324"/>
            <a:ext cx="11549556" cy="539559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8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Parameters for </a:t>
            </a:r>
            <a:r>
              <a:rPr lang="en-GB" dirty="0" err="1" smtClean="0"/>
              <a:t>eqinput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2566194"/>
            <a:ext cx="7759700" cy="23241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2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parameter for CHEASE, page 1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23" y="741616"/>
            <a:ext cx="2801610" cy="57424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098" y="6429502"/>
            <a:ext cx="2743200" cy="365125"/>
          </a:xfrm>
        </p:spPr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86" y="6429502"/>
            <a:ext cx="4114800" cy="365125"/>
          </a:xfrm>
        </p:spPr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274" y="6429502"/>
            <a:ext cx="2743200" cy="365125"/>
          </a:xfrm>
        </p:spPr>
        <p:txBody>
          <a:bodyPr/>
          <a:lstStyle/>
          <a:p>
            <a:fld id="{E7820E0F-EF6C-A547-9B31-51BCDFCAA598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75" y="741616"/>
            <a:ext cx="2866778" cy="5742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95" y="741616"/>
            <a:ext cx="2801399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parameter for CHEASE, page 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098" y="6429502"/>
            <a:ext cx="2743200" cy="365125"/>
          </a:xfrm>
        </p:spPr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86" y="6429502"/>
            <a:ext cx="4114800" cy="365125"/>
          </a:xfrm>
        </p:spPr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274" y="6429502"/>
            <a:ext cx="2743200" cy="365125"/>
          </a:xfrm>
        </p:spPr>
        <p:txBody>
          <a:bodyPr/>
          <a:lstStyle/>
          <a:p>
            <a:fld id="{E7820E0F-EF6C-A547-9B31-51BCDFCAA598}" type="slidenum">
              <a:rPr lang="en-GB" smtClean="0"/>
              <a:t>18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83" y="788623"/>
            <a:ext cx="2785403" cy="564087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60" y="817372"/>
            <a:ext cx="2784245" cy="5612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979" y="817372"/>
            <a:ext cx="2824811" cy="193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Convergence Loop / General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515394"/>
            <a:ext cx="7835900" cy="24257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ETS-6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ETS is the European Transport Simulation</a:t>
            </a:r>
          </a:p>
          <a:p>
            <a:endParaRPr lang="en-GB" dirty="0" smtClean="0"/>
          </a:p>
          <a:p>
            <a:r>
              <a:rPr lang="en-GB" dirty="0" smtClean="0"/>
              <a:t>Predicts the evolution of</a:t>
            </a:r>
            <a:r>
              <a:rPr lang="mr-IN" dirty="0" smtClean="0"/>
              <a:t>…</a:t>
            </a:r>
            <a:endParaRPr lang="sv-SE" dirty="0" smtClean="0"/>
          </a:p>
          <a:p>
            <a:pPr lvl="1"/>
            <a:r>
              <a:rPr lang="en-GB" dirty="0" smtClean="0"/>
              <a:t>1D kinetic plasma profiles (densities, temperatures</a:t>
            </a:r>
            <a:r>
              <a:rPr lang="mr-IN" dirty="0" smtClean="0"/>
              <a:t>…</a:t>
            </a:r>
            <a:r>
              <a:rPr lang="sv-SE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2D magnetic fields</a:t>
            </a:r>
          </a:p>
          <a:p>
            <a:pPr lvl="1"/>
            <a:r>
              <a:rPr lang="en-GB" dirty="0" smtClean="0"/>
              <a:t>2D, 3D or 4D fast particle distribution, etc.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It uses the IMAS infrastructure</a:t>
            </a:r>
          </a:p>
          <a:p>
            <a:pPr lvl="1"/>
            <a:r>
              <a:rPr lang="en-GB" dirty="0" smtClean="0"/>
              <a:t>Code-code communication with IDSs</a:t>
            </a:r>
          </a:p>
          <a:p>
            <a:pPr lvl="1"/>
            <a:r>
              <a:rPr lang="en-GB" dirty="0" smtClean="0"/>
              <a:t>Kepler workflow</a:t>
            </a:r>
          </a:p>
          <a:p>
            <a:pPr lvl="1"/>
            <a:r>
              <a:rPr lang="en-GB" dirty="0" err="1" smtClean="0"/>
              <a:t>autoGui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3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Convergence Loop / Transport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6" y="1279525"/>
            <a:ext cx="10021909" cy="48974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</a:t>
            </a:r>
            <a:r>
              <a:rPr lang="en-GB" dirty="0" smtClean="0"/>
              <a:t>/ Equilibrium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104792"/>
            <a:ext cx="11166475" cy="32469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</a:t>
            </a:r>
            <a:r>
              <a:rPr lang="en-GB" dirty="0" smtClean="0"/>
              <a:t>Sources / General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22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209840"/>
            <a:ext cx="11166475" cy="3036808"/>
          </a:xfrm>
        </p:spPr>
      </p:pic>
    </p:spTree>
    <p:extLst>
      <p:ext uri="{BB962C8B-B14F-4D97-AF65-F5344CB8AC3E}">
        <p14:creationId xmlns:p14="http://schemas.microsoft.com/office/powerpoint/2010/main" val="10722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Sources </a:t>
            </a:r>
            <a:r>
              <a:rPr lang="en-GB" dirty="0" smtClean="0"/>
              <a:t>/ ECRH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313192"/>
            <a:ext cx="11166475" cy="283010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Sources </a:t>
            </a:r>
            <a:r>
              <a:rPr lang="en-GB" dirty="0" smtClean="0"/>
              <a:t>/ ICRH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033651"/>
            <a:ext cx="11166475" cy="33891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Sources </a:t>
            </a:r>
            <a:r>
              <a:rPr lang="en-GB" dirty="0" smtClean="0"/>
              <a:t>/ NBI and nuclear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1676285"/>
            <a:ext cx="11166475" cy="410391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Sources </a:t>
            </a:r>
            <a:r>
              <a:rPr lang="en-GB" dirty="0" smtClean="0"/>
              <a:t>/ HCD sources and profiles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393924"/>
            <a:ext cx="11166475" cy="26686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</a:t>
            </a:r>
            <a:r>
              <a:rPr lang="en-GB" dirty="0" smtClean="0"/>
              <a:t>Sources / Runaway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27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297246"/>
            <a:ext cx="11166475" cy="2861995"/>
          </a:xfrm>
        </p:spPr>
      </p:pic>
    </p:spTree>
    <p:extLst>
      <p:ext uri="{BB962C8B-B14F-4D97-AF65-F5344CB8AC3E}">
        <p14:creationId xmlns:p14="http://schemas.microsoft.com/office/powerpoint/2010/main" val="8503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Convergence Loop / </a:t>
            </a:r>
            <a:r>
              <a:rPr lang="en-GB" dirty="0" smtClean="0"/>
              <a:t>Edge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355021"/>
            <a:ext cx="11166475" cy="274644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Kepler Execution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29</a:t>
            </a:fld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98" y="682479"/>
            <a:ext cx="7698252" cy="6175521"/>
          </a:xfrm>
        </p:spPr>
      </p:pic>
    </p:spTree>
    <p:extLst>
      <p:ext uri="{BB962C8B-B14F-4D97-AF65-F5344CB8AC3E}">
        <p14:creationId xmlns:p14="http://schemas.microsoft.com/office/powerpoint/2010/main" val="14257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ETS-6 predictions are generated in a time-loop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4" y="1249936"/>
            <a:ext cx="11691003" cy="5106414"/>
          </a:xfrm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36098" y="740706"/>
            <a:ext cx="481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This graphical view is known as the </a:t>
            </a:r>
            <a:r>
              <a:rPr lang="en-GB" b="1" i="1" dirty="0" smtClean="0"/>
              <a:t>Kepler Canvas</a:t>
            </a:r>
            <a:endParaRPr lang="en-GB" b="1" i="1" dirty="0"/>
          </a:p>
        </p:txBody>
      </p:sp>
      <p:sp>
        <p:nvSpPr>
          <p:cNvPr id="9" name="Oval 8"/>
          <p:cNvSpPr/>
          <p:nvPr/>
        </p:nvSpPr>
        <p:spPr>
          <a:xfrm>
            <a:off x="5255110" y="2647950"/>
            <a:ext cx="1621940" cy="104775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2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Loading and saving parameter files!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30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6098" y="953977"/>
            <a:ext cx="11167376" cy="1541573"/>
          </a:xfrm>
        </p:spPr>
        <p:txBody>
          <a:bodyPr/>
          <a:lstStyle/>
          <a:p>
            <a:r>
              <a:rPr lang="en-GB" dirty="0" smtClean="0"/>
              <a:t>All parameters prepared in the </a:t>
            </a:r>
            <a:r>
              <a:rPr lang="en-GB" dirty="0" err="1" smtClean="0"/>
              <a:t>autoGui</a:t>
            </a:r>
            <a:r>
              <a:rPr lang="en-GB" dirty="0" smtClean="0"/>
              <a:t> can be saved to a “</a:t>
            </a:r>
            <a:r>
              <a:rPr lang="en-GB" dirty="0" err="1" smtClean="0"/>
              <a:t>param</a:t>
            </a:r>
            <a:r>
              <a:rPr lang="en-GB" dirty="0" smtClean="0"/>
              <a:t>” file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param</a:t>
            </a:r>
            <a:r>
              <a:rPr lang="en-GB" dirty="0" smtClean="0"/>
              <a:t>-files” can be loaded in either the </a:t>
            </a:r>
            <a:r>
              <a:rPr lang="en-GB" dirty="0" err="1" smtClean="0"/>
              <a:t>autoGui</a:t>
            </a:r>
            <a:r>
              <a:rPr lang="en-GB" dirty="0" smtClean="0"/>
              <a:t>, the Kepler canvas, or used to run Kepler from the command prompt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6" y="2368549"/>
            <a:ext cx="79756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Saved </a:t>
            </a:r>
            <a:r>
              <a:rPr lang="en-GB" dirty="0" err="1" smtClean="0"/>
              <a:t>param</a:t>
            </a:r>
            <a:r>
              <a:rPr lang="en-GB" dirty="0" smtClean="0"/>
              <a:t> files for ETS-6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933450"/>
            <a:ext cx="2209800" cy="449113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Folder </a:t>
            </a:r>
            <a:r>
              <a:rPr lang="en-GB" dirty="0" err="1" smtClean="0"/>
              <a:t>ETSwf</a:t>
            </a:r>
            <a:r>
              <a:rPr lang="en-GB" dirty="0" smtClean="0"/>
              <a:t>/ created on page 1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31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33" y="704850"/>
            <a:ext cx="8715455" cy="57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Regression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Run script</a:t>
            </a:r>
            <a:br>
              <a:rPr lang="en-GB" dirty="0" smtClean="0"/>
            </a:br>
            <a:r>
              <a:rPr lang="en-GB" dirty="0" smtClean="0"/>
              <a:t>&gt; </a:t>
            </a:r>
            <a:r>
              <a:rPr lang="en-GB" dirty="0" err="1" smtClean="0"/>
              <a:t>run_test.sh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Verify </a:t>
            </a:r>
            <a:r>
              <a:rPr lang="en-GB" dirty="0" smtClean="0"/>
              <a:t>the result</a:t>
            </a:r>
            <a:br>
              <a:rPr lang="en-GB" dirty="0" smtClean="0"/>
            </a:br>
            <a:r>
              <a:rPr lang="en-GB" dirty="0" smtClean="0"/>
              <a:t>&gt; cd </a:t>
            </a:r>
            <a:r>
              <a:rPr lang="en-GB" dirty="0" err="1" smtClean="0"/>
              <a:t>kplots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&gt; ./</a:t>
            </a:r>
            <a:r>
              <a:rPr lang="en-GB" dirty="0" err="1" smtClean="0"/>
              <a:t>cmp_test.py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Transport equations</a:t>
            </a:r>
            <a:r>
              <a:rPr lang="en-GB" smtClean="0"/>
              <a:t>: Execution mode </a:t>
            </a:r>
            <a:r>
              <a:rPr lang="en-GB" dirty="0" smtClean="0"/>
              <a:t>and BCs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800100"/>
            <a:ext cx="12096750" cy="555625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Execution mode:</a:t>
            </a:r>
          </a:p>
          <a:p>
            <a:pPr lvl="1"/>
            <a:r>
              <a:rPr lang="en-GB" b="1" dirty="0" smtClean="0"/>
              <a:t>Static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keep initial profiles throughout the simulation (taken from input IDSs)</a:t>
            </a:r>
          </a:p>
          <a:p>
            <a:pPr lvl="1"/>
            <a:r>
              <a:rPr lang="en-GB" b="1" dirty="0" smtClean="0"/>
              <a:t>Interpretative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read profiles from input IDSs at each time step</a:t>
            </a:r>
          </a:p>
          <a:p>
            <a:pPr lvl="1"/>
            <a:r>
              <a:rPr lang="en-GB" b="1" dirty="0" smtClean="0"/>
              <a:t>Predictive</a:t>
            </a:r>
            <a:r>
              <a:rPr lang="en-GB" dirty="0" smtClean="0"/>
              <a:t> </a:t>
            </a:r>
            <a:r>
              <a:rPr lang="mr-IN" dirty="0" smtClean="0"/>
              <a:t>–</a:t>
            </a:r>
            <a:r>
              <a:rPr lang="en-GB" dirty="0" smtClean="0"/>
              <a:t> solve the transport equation</a:t>
            </a:r>
          </a:p>
          <a:p>
            <a:r>
              <a:rPr lang="en-GB" dirty="0" smtClean="0"/>
              <a:t>Boundary conditions</a:t>
            </a:r>
          </a:p>
          <a:p>
            <a:pPr lvl="1"/>
            <a:r>
              <a:rPr lang="en-GB" b="1" dirty="0" smtClean="0"/>
              <a:t>Value</a:t>
            </a:r>
            <a:r>
              <a:rPr lang="en-GB" dirty="0" smtClean="0"/>
              <a:t>: set a fixed value as the boundary condition for the entire simulation</a:t>
            </a:r>
          </a:p>
          <a:p>
            <a:pPr lvl="1"/>
            <a:r>
              <a:rPr lang="en-GB" b="1" dirty="0" smtClean="0"/>
              <a:t>Gradient</a:t>
            </a:r>
            <a:r>
              <a:rPr lang="sv-SE" dirty="0" smtClean="0"/>
              <a:t>:</a:t>
            </a:r>
            <a:r>
              <a:rPr lang="en-GB" dirty="0" smtClean="0"/>
              <a:t> set a fixed value for the gradient</a:t>
            </a:r>
            <a:r>
              <a:rPr lang="en-GB" dirty="0"/>
              <a:t> value as the boundary condition for the entire </a:t>
            </a:r>
            <a:r>
              <a:rPr lang="en-GB" dirty="0" smtClean="0"/>
              <a:t>simulation</a:t>
            </a:r>
          </a:p>
          <a:p>
            <a:pPr lvl="1"/>
            <a:r>
              <a:rPr lang="mr-IN" dirty="0" smtClean="0"/>
              <a:t>…</a:t>
            </a:r>
            <a:endParaRPr lang="sv-SE" dirty="0" smtClean="0"/>
          </a:p>
          <a:p>
            <a:pPr lvl="1"/>
            <a:r>
              <a:rPr lang="sv-SE" b="1" dirty="0" err="1" smtClean="0"/>
              <a:t>Interpretative-value</a:t>
            </a:r>
            <a:r>
              <a:rPr lang="sv-SE" dirty="0" smtClean="0"/>
              <a:t>: Read the </a:t>
            </a:r>
            <a:r>
              <a:rPr lang="sv-SE" dirty="0" err="1" smtClean="0"/>
              <a:t>value</a:t>
            </a:r>
            <a:r>
              <a:rPr lang="sv-SE" dirty="0" smtClean="0"/>
              <a:t> at the </a:t>
            </a:r>
            <a:r>
              <a:rPr lang="sv-SE" dirty="0" err="1" smtClean="0"/>
              <a:t>boundary</a:t>
            </a:r>
            <a:r>
              <a:rPr lang="sv-SE" dirty="0" smtClean="0"/>
              <a:t> from input IDSs at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step</a:t>
            </a:r>
          </a:p>
          <a:p>
            <a:pPr lvl="1"/>
            <a:r>
              <a:rPr lang="sv-SE" b="1" dirty="0" err="1" smtClean="0"/>
              <a:t>Interpretative</a:t>
            </a:r>
            <a:r>
              <a:rPr lang="sv-SE" b="1" dirty="0" smtClean="0"/>
              <a:t>-gradient</a:t>
            </a:r>
            <a:r>
              <a:rPr lang="sv-SE" dirty="0" smtClean="0"/>
              <a:t>: </a:t>
            </a:r>
            <a:r>
              <a:rPr lang="sv-SE" dirty="0"/>
              <a:t>Read the </a:t>
            </a:r>
            <a:r>
              <a:rPr lang="sv-SE" dirty="0" smtClean="0"/>
              <a:t>gradient at </a:t>
            </a:r>
            <a:r>
              <a:rPr lang="sv-SE" dirty="0"/>
              <a:t>the </a:t>
            </a:r>
            <a:r>
              <a:rPr lang="sv-SE" dirty="0" err="1"/>
              <a:t>boundary</a:t>
            </a:r>
            <a:r>
              <a:rPr lang="sv-SE" dirty="0"/>
              <a:t> from input IDSs at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smtClean="0"/>
              <a:t>step</a:t>
            </a:r>
          </a:p>
          <a:p>
            <a:pPr lvl="1"/>
            <a:r>
              <a:rPr lang="mr-IN" dirty="0" smtClean="0"/>
              <a:t>…</a:t>
            </a:r>
            <a:endParaRPr lang="sv-SE" dirty="0" smtClean="0"/>
          </a:p>
          <a:p>
            <a:r>
              <a:rPr lang="en-GB" b="1" dirty="0" smtClean="0"/>
              <a:t>NOTE</a:t>
            </a:r>
            <a:r>
              <a:rPr lang="en-GB" dirty="0" smtClean="0"/>
              <a:t>: For </a:t>
            </a:r>
            <a:r>
              <a:rPr lang="en-GB" b="1" dirty="0" smtClean="0"/>
              <a:t>interpretative</a:t>
            </a:r>
            <a:r>
              <a:rPr lang="en-GB" dirty="0" smtClean="0"/>
              <a:t> modes the data is fetch from the input IDS using actor, “database_*”. Many of these have code-parameters to help you do nice things!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Convergence Loop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4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6098" y="838200"/>
            <a:ext cx="11167376" cy="2286000"/>
          </a:xfrm>
        </p:spPr>
        <p:txBody>
          <a:bodyPr>
            <a:normAutofit/>
          </a:bodyPr>
          <a:lstStyle/>
          <a:p>
            <a:r>
              <a:rPr lang="en-GB" dirty="0" smtClean="0"/>
              <a:t>Each time step: Consistency between kinetic profiles and equilibrium is achieved in a convergence loop</a:t>
            </a:r>
          </a:p>
          <a:p>
            <a:pPr lvl="1"/>
            <a:r>
              <a:rPr lang="en-GB" dirty="0" smtClean="0"/>
              <a:t>Start with </a:t>
            </a:r>
            <a:r>
              <a:rPr lang="en-GB" b="1" dirty="0" smtClean="0"/>
              <a:t>equilibrium</a:t>
            </a:r>
          </a:p>
          <a:p>
            <a:pPr lvl="1"/>
            <a:r>
              <a:rPr lang="en-GB" dirty="0" smtClean="0"/>
              <a:t>Calculate </a:t>
            </a:r>
            <a:r>
              <a:rPr lang="en-GB" b="1" dirty="0" smtClean="0"/>
              <a:t>input to transport solver</a:t>
            </a:r>
            <a:r>
              <a:rPr lang="en-GB" dirty="0" smtClean="0"/>
              <a:t>; transport coefficients, MHD, source</a:t>
            </a:r>
          </a:p>
          <a:p>
            <a:pPr lvl="1"/>
            <a:r>
              <a:rPr lang="en-GB" b="1" dirty="0" smtClean="0"/>
              <a:t>Solve transport equation </a:t>
            </a:r>
            <a:r>
              <a:rPr lang="en-GB" dirty="0" smtClean="0"/>
              <a:t>and edge models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00400"/>
            <a:ext cx="12169037" cy="319316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95458" y="3230074"/>
            <a:ext cx="1090592" cy="90096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35754" y="3115774"/>
            <a:ext cx="4484195" cy="104775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269653" y="3200400"/>
            <a:ext cx="2249951" cy="90096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Installing dressed ETS-6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859536"/>
            <a:ext cx="12033504" cy="5518595"/>
          </a:xfrm>
        </p:spPr>
        <p:txBody>
          <a:bodyPr>
            <a:normAutofit/>
          </a:bodyPr>
          <a:lstStyle/>
          <a:p>
            <a:r>
              <a:rPr lang="en-GB" dirty="0" smtClean="0"/>
              <a:t>The main ETS-6 documentation is on the ITER </a:t>
            </a:r>
            <a:r>
              <a:rPr lang="en-GB" dirty="0"/>
              <a:t>Physics webpages</a:t>
            </a:r>
            <a:br>
              <a:rPr lang="en-GB" dirty="0"/>
            </a:b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users.euro-fusion.org/iterphysicswiki/index.php/ETS-6_Documentation</a:t>
            </a:r>
            <a:endParaRPr lang="en-GB" sz="2000" dirty="0" smtClean="0"/>
          </a:p>
          <a:p>
            <a:r>
              <a:rPr lang="en-GB" dirty="0" smtClean="0"/>
              <a:t>Note that the instructions for installing a private version of the ETS-6 are here: 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users.euro-fusion.org/iterphysicswiki/index.php/Setup_for_ETS-6</a:t>
            </a:r>
            <a:endParaRPr lang="en-GB" dirty="0" smtClean="0"/>
          </a:p>
          <a:p>
            <a:r>
              <a:rPr lang="en-GB" dirty="0"/>
              <a:t>A dressed Kepler </a:t>
            </a:r>
            <a:r>
              <a:rPr lang="mr-IN" dirty="0"/>
              <a:t>–</a:t>
            </a:r>
            <a:r>
              <a:rPr lang="en-GB" dirty="0"/>
              <a:t> a Kepler-installation with physics actors included.</a:t>
            </a:r>
          </a:p>
          <a:p>
            <a:r>
              <a:rPr lang="en-GB" dirty="0" smtClean="0"/>
              <a:t>Installing a dressed </a:t>
            </a:r>
            <a:r>
              <a:rPr lang="en-GB" dirty="0" err="1" smtClean="0"/>
              <a:t>kepler</a:t>
            </a:r>
            <a:r>
              <a:rPr lang="en-GB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Load a </a:t>
            </a:r>
            <a:r>
              <a:rPr lang="en-GB" dirty="0" err="1" smtClean="0"/>
              <a:t>kepler</a:t>
            </a:r>
            <a:r>
              <a:rPr lang="en-GB" dirty="0" smtClean="0"/>
              <a:t> module, at present: </a:t>
            </a:r>
            <a:r>
              <a:rPr lang="nb-NO" dirty="0" err="1">
                <a:latin typeface="American Typewriter" charset="0"/>
                <a:ea typeface="American Typewriter" charset="0"/>
                <a:cs typeface="American Typewriter" charset="0"/>
              </a:rPr>
              <a:t>kepler</a:t>
            </a:r>
            <a:r>
              <a:rPr lang="nb-NO" dirty="0">
                <a:latin typeface="American Typewriter" charset="0"/>
                <a:ea typeface="American Typewriter" charset="0"/>
                <a:cs typeface="American Typewriter" charset="0"/>
              </a:rPr>
              <a:t>/2.5p5-3.1.1_dressed_3.28.1</a:t>
            </a:r>
            <a:r>
              <a:rPr lang="nb-NO" dirty="0"/>
              <a:t> </a:t>
            </a:r>
            <a:endParaRPr lang="nb-NO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Create an installation with: </a:t>
            </a:r>
            <a:r>
              <a:rPr lang="en-GB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kepler_install</a:t>
            </a:r>
            <a:r>
              <a:rPr lang="en-GB" dirty="0" smtClean="0">
                <a:latin typeface="American Typewriter" charset="0"/>
                <a:ea typeface="American Typewriter" charset="0"/>
                <a:cs typeface="American Typewriter" charset="0"/>
              </a:rPr>
              <a:t> NAME</a:t>
            </a: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Load installation: </a:t>
            </a:r>
            <a:r>
              <a:rPr lang="en-GB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kepler_load</a:t>
            </a:r>
            <a:r>
              <a:rPr lang="en-GB" dirty="0" smtClean="0">
                <a:latin typeface="American Typewriter" charset="0"/>
                <a:ea typeface="American Typewriter" charset="0"/>
                <a:cs typeface="American Typewriter" charset="0"/>
              </a:rPr>
              <a:t> NAME</a:t>
            </a:r>
            <a:endParaRPr lang="en-GB" dirty="0" smtClean="0"/>
          </a:p>
          <a:p>
            <a:pPr lvl="2"/>
            <a:r>
              <a:rPr lang="en-GB" sz="2400" dirty="0" smtClean="0"/>
              <a:t>NOTE: you have to run </a:t>
            </a:r>
            <a:r>
              <a:rPr lang="en-GB" sz="2400" dirty="0" err="1" smtClean="0"/>
              <a:t>kepler_load</a:t>
            </a:r>
            <a:r>
              <a:rPr lang="en-GB" sz="2400" dirty="0" smtClean="0"/>
              <a:t> in every new window!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Check available installations: “</a:t>
            </a:r>
            <a:r>
              <a:rPr lang="en-GB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kepler_avail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Fetch the </a:t>
            </a:r>
            <a:r>
              <a:rPr lang="en-GB" dirty="0"/>
              <a:t>ETS-6 workflow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smtClean="0">
                <a:latin typeface="American Typewriter" charset="0"/>
                <a:ea typeface="American Typewriter" charset="0"/>
                <a:cs typeface="American Typewriter" charset="0"/>
              </a:rPr>
              <a:t>    </a:t>
            </a:r>
            <a:r>
              <a:rPr lang="en-GB" sz="2200" dirty="0" err="1">
                <a:latin typeface="American Typewriter" charset="0"/>
                <a:ea typeface="American Typewriter" charset="0"/>
                <a:cs typeface="American Typewriter" charset="0"/>
              </a:rPr>
              <a:t>svn</a:t>
            </a:r>
            <a:r>
              <a:rPr lang="en-GB" sz="2200" dirty="0">
                <a:latin typeface="American Typewriter" charset="0"/>
                <a:ea typeface="American Typewriter" charset="0"/>
                <a:cs typeface="American Typewriter" charset="0"/>
              </a:rPr>
              <a:t> checkout </a:t>
            </a:r>
            <a:r>
              <a:rPr lang="en-GB" sz="2200" dirty="0">
                <a:latin typeface="American Typewriter" charset="0"/>
                <a:ea typeface="American Typewriter" charset="0"/>
                <a:cs typeface="American Typewriter" charset="0"/>
                <a:hlinkClick r:id="rId4"/>
              </a:rPr>
              <a:t>https://</a:t>
            </a:r>
            <a:r>
              <a:rPr lang="en-GB" sz="2200" dirty="0" smtClean="0">
                <a:latin typeface="American Typewriter" charset="0"/>
                <a:ea typeface="American Typewriter" charset="0"/>
                <a:cs typeface="American Typewriter" charset="0"/>
                <a:hlinkClick r:id="rId4"/>
              </a:rPr>
              <a:t>gforge6.eufus.eu/svn/keplerworkflows/trunk/imas/ETS</a:t>
            </a:r>
            <a:r>
              <a:rPr lang="en-GB" sz="2200" dirty="0" smtClean="0"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en-GB" sz="2200" dirty="0" err="1" smtClean="0">
                <a:latin typeface="American Typewriter" charset="0"/>
                <a:ea typeface="American Typewriter" charset="0"/>
                <a:cs typeface="American Typewriter" charset="0"/>
              </a:rPr>
              <a:t>ETSwf</a:t>
            </a:r>
            <a:endParaRPr lang="en-GB" sz="22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the ETS-6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workflow ETS6.xml is in the </a:t>
            </a:r>
            <a:r>
              <a:rPr lang="en-GB" dirty="0" err="1" smtClean="0"/>
              <a:t>ETSwf</a:t>
            </a:r>
            <a:r>
              <a:rPr lang="en-GB" dirty="0" smtClean="0"/>
              <a:t> directory (created on prev. page)</a:t>
            </a:r>
          </a:p>
          <a:p>
            <a:r>
              <a:rPr lang="en-GB" dirty="0" smtClean="0"/>
              <a:t>The ETS6.xml is executed using </a:t>
            </a:r>
            <a:r>
              <a:rPr lang="en-GB" dirty="0" err="1" smtClean="0"/>
              <a:t>kepler</a:t>
            </a:r>
            <a:r>
              <a:rPr lang="en-GB" dirty="0" smtClean="0"/>
              <a:t>. </a:t>
            </a:r>
            <a:r>
              <a:rPr lang="en-GB" dirty="0" smtClean="0"/>
              <a:t>Three way to </a:t>
            </a:r>
            <a:r>
              <a:rPr lang="en-GB" dirty="0" smtClean="0"/>
              <a:t>start </a:t>
            </a:r>
            <a:r>
              <a:rPr lang="en-GB" dirty="0" smtClean="0"/>
              <a:t>ETS6.xml:</a:t>
            </a:r>
            <a:endParaRPr lang="en-GB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One option is to start </a:t>
            </a:r>
            <a:r>
              <a:rPr lang="en-GB" dirty="0" err="1" smtClean="0"/>
              <a:t>kepler</a:t>
            </a:r>
            <a:r>
              <a:rPr lang="en-GB" dirty="0" smtClean="0"/>
              <a:t> with the command </a:t>
            </a:r>
            <a:br>
              <a:rPr lang="en-GB" dirty="0" smtClean="0"/>
            </a:br>
            <a:r>
              <a:rPr lang="en-GB" dirty="0" smtClean="0"/>
              <a:t>     &gt; </a:t>
            </a:r>
            <a:r>
              <a:rPr lang="en-GB" dirty="0" err="1" smtClean="0"/>
              <a:t>kepler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then load the workflow </a:t>
            </a:r>
            <a:r>
              <a:rPr lang="mr-IN" dirty="0" smtClean="0"/>
              <a:t>–</a:t>
            </a:r>
            <a:r>
              <a:rPr lang="en-GB" dirty="0" smtClean="0"/>
              <a:t> click File, then Open</a:t>
            </a:r>
            <a:r>
              <a:rPr lang="mr-IN" dirty="0" smtClean="0"/>
              <a:t>…</a:t>
            </a:r>
            <a:r>
              <a:rPr lang="en-GB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Or you execute the command</a:t>
            </a:r>
            <a:br>
              <a:rPr lang="en-GB" dirty="0" smtClean="0"/>
            </a:br>
            <a:r>
              <a:rPr lang="en-GB" dirty="0" smtClean="0"/>
              <a:t>     &gt;  </a:t>
            </a:r>
            <a:r>
              <a:rPr lang="en-GB" dirty="0" err="1" smtClean="0"/>
              <a:t>kepler</a:t>
            </a:r>
            <a:r>
              <a:rPr lang="en-GB" dirty="0" smtClean="0"/>
              <a:t> `</a:t>
            </a:r>
            <a:r>
              <a:rPr lang="en-GB" dirty="0" err="1" smtClean="0"/>
              <a:t>pwd</a:t>
            </a:r>
            <a:r>
              <a:rPr lang="en-GB" dirty="0" smtClean="0"/>
              <a:t>`/ETS6.wf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A third option is to use the </a:t>
            </a:r>
            <a:r>
              <a:rPr lang="en-GB" dirty="0" err="1" smtClean="0"/>
              <a:t>autoGui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&gt; </a:t>
            </a:r>
            <a:r>
              <a:rPr lang="en-GB" dirty="0" err="1" smtClean="0"/>
              <a:t>autoGui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then load the workflow </a:t>
            </a:r>
            <a:r>
              <a:rPr lang="mr-IN" dirty="0" smtClean="0"/>
              <a:t>–</a:t>
            </a:r>
            <a:r>
              <a:rPr lang="en-GB" dirty="0" smtClean="0"/>
              <a:t> click “Load Workflow”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We’ll now go though how to set up a run in the </a:t>
            </a:r>
            <a:r>
              <a:rPr lang="en-GB" dirty="0" err="1" smtClean="0"/>
              <a:t>autoGui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323895" y="3742372"/>
            <a:ext cx="5601405" cy="830997"/>
          </a:xfrm>
          <a:prstGeom prst="rect">
            <a:avLst/>
          </a:prstGeom>
          <a:solidFill>
            <a:schemeClr val="accent2">
              <a:alpha val="9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smtClean="0">
                <a:solidFill>
                  <a:srgbClr val="FF0000"/>
                </a:solidFill>
              </a:rPr>
              <a:t>Temporarily (waiting for an official release):</a:t>
            </a:r>
            <a:br>
              <a:rPr lang="en-GB" sz="2400" smtClean="0">
                <a:solidFill>
                  <a:srgbClr val="FF0000"/>
                </a:solidFill>
              </a:rPr>
            </a:br>
            <a:r>
              <a:rPr lang="en-GB" sz="2400" smtClean="0">
                <a:solidFill>
                  <a:srgbClr val="FF0000"/>
                </a:solidFill>
              </a:rPr>
              <a:t>&gt;  </a:t>
            </a:r>
            <a:r>
              <a:rPr lang="sv-SE" sz="2400" dirty="0" smtClean="0">
                <a:solidFill>
                  <a:srgbClr val="FF0000"/>
                </a:solidFill>
              </a:rPr>
              <a:t>~g2tjohns/public/</a:t>
            </a:r>
            <a:r>
              <a:rPr lang="sv-SE" sz="2400" dirty="0" err="1" smtClean="0">
                <a:solidFill>
                  <a:srgbClr val="FF0000"/>
                </a:solidFill>
              </a:rPr>
              <a:t>autoGui.py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up and running the ETS-6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the coming slides there is an overview of how to set up an ETS-6 simulation in the </a:t>
            </a:r>
            <a:r>
              <a:rPr lang="en-GB" dirty="0" err="1" smtClean="0"/>
              <a:t>autoGui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There’s also </a:t>
            </a:r>
            <a:r>
              <a:rPr lang="en-GB" dirty="0"/>
              <a:t>a tutorial </a:t>
            </a:r>
            <a:r>
              <a:rPr lang="en-GB" dirty="0" smtClean="0"/>
              <a:t>on how to set up an interpretative simulation for TCV: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users.euro-fusion.org/iterphysicswiki/index.php/Designing_an_ETS-6_simulation_for_TCV_shot_66565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 the 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872490"/>
            <a:ext cx="11167376" cy="5171123"/>
          </a:xfrm>
        </p:spPr>
        <p:txBody>
          <a:bodyPr/>
          <a:lstStyle/>
          <a:p>
            <a:r>
              <a:rPr lang="en-GB" dirty="0" smtClean="0"/>
              <a:t>In the </a:t>
            </a:r>
            <a:r>
              <a:rPr lang="en-GB" dirty="0" err="1" smtClean="0"/>
              <a:t>autoGui</a:t>
            </a:r>
            <a:r>
              <a:rPr lang="en-GB" dirty="0" smtClean="0"/>
              <a:t> you load a workflow by selecting “Load Workflow”</a:t>
            </a:r>
          </a:p>
          <a:p>
            <a:r>
              <a:rPr lang="en-GB" dirty="0" smtClean="0"/>
              <a:t>Then find the path to the ETS6.xml workflow.</a:t>
            </a:r>
          </a:p>
          <a:p>
            <a:pPr marL="0" indent="0">
              <a:buNone/>
            </a:pPr>
            <a:r>
              <a:rPr lang="en-GB" dirty="0" smtClean="0"/>
              <a:t>NOTE: The </a:t>
            </a:r>
            <a:r>
              <a:rPr lang="en-GB" dirty="0" err="1" smtClean="0"/>
              <a:t>autoGui</a:t>
            </a:r>
            <a:r>
              <a:rPr lang="en-GB" dirty="0"/>
              <a:t> design is </a:t>
            </a:r>
            <a:r>
              <a:rPr lang="en-GB" dirty="0" smtClean="0"/>
              <a:t>documented </a:t>
            </a:r>
            <a:r>
              <a:rPr lang="en-GB" dirty="0" smtClean="0">
                <a:hlinkClick r:id="rId2"/>
              </a:rPr>
              <a:t>here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" r="941"/>
          <a:stretch/>
        </p:blipFill>
        <p:spPr>
          <a:xfrm>
            <a:off x="3120111" y="2551814"/>
            <a:ext cx="6130215" cy="43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autoGui</a:t>
            </a:r>
            <a:r>
              <a:rPr lang="en-GB" dirty="0" smtClean="0"/>
              <a:t> panels: Initialisation/General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35F6-DE02-964D-A7CE-08B93192980B}" type="datetime1">
              <a:rPr lang="sv-SE" smtClean="0"/>
              <a:t>2020-06-15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Jonsson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E0F-EF6C-A547-9B31-51BCDFCAA598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734568"/>
            <a:ext cx="10756774" cy="565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2" id="{CE628BF3-5CA6-8540-8EC9-6D0FA2D704D8}" vid="{0EC03963-31F5-A24D-BFE2-DF88D81840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WPCD</Template>
  <TotalTime>1081</TotalTime>
  <Words>664</Words>
  <Application>Microsoft Macintosh PowerPoint</Application>
  <PresentationFormat>Widescreen</PresentationFormat>
  <Paragraphs>187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American Typewriter</vt:lpstr>
      <vt:lpstr>Calibri</vt:lpstr>
      <vt:lpstr>Calibri Light</vt:lpstr>
      <vt:lpstr>Mangal</vt:lpstr>
      <vt:lpstr>Arial</vt:lpstr>
      <vt:lpstr>Office Theme</vt:lpstr>
      <vt:lpstr>Training on the ETS-6 workflow, 16 June 2020</vt:lpstr>
      <vt:lpstr>What is the ETS-6</vt:lpstr>
      <vt:lpstr>The ETS-6 predictions are generated in a time-loop</vt:lpstr>
      <vt:lpstr>Convergence Loop</vt:lpstr>
      <vt:lpstr>Installing dressed ETS-6</vt:lpstr>
      <vt:lpstr>Running the ETS-6</vt:lpstr>
      <vt:lpstr>Setting up and running the ETS-6</vt:lpstr>
      <vt:lpstr>Load the workflow</vt:lpstr>
      <vt:lpstr>autoGui panels: Initialisation/General</vt:lpstr>
      <vt:lpstr>autoGui panels: Initialisation/Time settings</vt:lpstr>
      <vt:lpstr>autoGui panels: Initialisation/Numerics</vt:lpstr>
      <vt:lpstr>autoGui panels: Initialisation/Pre processing</vt:lpstr>
      <vt:lpstr>Code parameters for ETS-init, page 1</vt:lpstr>
      <vt:lpstr>Code parameters for ETS-init, page 2</vt:lpstr>
      <vt:lpstr>Code parameters for ETS-init, page 3</vt:lpstr>
      <vt:lpstr>Code Parameters for eqinput</vt:lpstr>
      <vt:lpstr>Code parameter for CHEASE, page 1</vt:lpstr>
      <vt:lpstr>Code parameter for CHEASE, page 2</vt:lpstr>
      <vt:lpstr>Convergence Loop / General</vt:lpstr>
      <vt:lpstr>Convergence Loop / Transport</vt:lpstr>
      <vt:lpstr>Convergence Loop / Equilibrium</vt:lpstr>
      <vt:lpstr>Convergence Loop / Sources / General</vt:lpstr>
      <vt:lpstr>Convergence Loop / Sources / ECRH</vt:lpstr>
      <vt:lpstr>Convergence Loop / Sources / ICRH</vt:lpstr>
      <vt:lpstr>Convergence Loop / Sources / NBI and nuclear</vt:lpstr>
      <vt:lpstr>Convergence Loop / Sources / HCD sources and profiles</vt:lpstr>
      <vt:lpstr>Convergence Loop / Sources / Runaway</vt:lpstr>
      <vt:lpstr>Convergence Loop / Edge</vt:lpstr>
      <vt:lpstr>Kepler Execution</vt:lpstr>
      <vt:lpstr>Loading and saving parameter files!</vt:lpstr>
      <vt:lpstr>Saved param files for ETS-6</vt:lpstr>
      <vt:lpstr>Regression testing</vt:lpstr>
      <vt:lpstr>Transport equations: Execution mode and BCs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ETS-6</dc:title>
  <dc:creator>Thomas Johnson</dc:creator>
  <cp:lastModifiedBy>Thomas Johnson</cp:lastModifiedBy>
  <cp:revision>30</cp:revision>
  <dcterms:created xsi:type="dcterms:W3CDTF">2020-05-21T22:35:16Z</dcterms:created>
  <dcterms:modified xsi:type="dcterms:W3CDTF">2020-06-16T08:27:05Z</dcterms:modified>
</cp:coreProperties>
</file>