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44" r:id="rId2"/>
  </p:sldMasterIdLst>
  <p:notesMasterIdLst>
    <p:notesMasterId r:id="rId24"/>
  </p:notesMasterIdLst>
  <p:sldIdLst>
    <p:sldId id="258" r:id="rId3"/>
    <p:sldId id="259" r:id="rId4"/>
    <p:sldId id="264" r:id="rId5"/>
    <p:sldId id="260" r:id="rId6"/>
    <p:sldId id="262" r:id="rId7"/>
    <p:sldId id="263" r:id="rId8"/>
    <p:sldId id="261" r:id="rId9"/>
    <p:sldId id="265" r:id="rId10"/>
    <p:sldId id="266" r:id="rId11"/>
    <p:sldId id="267" r:id="rId12"/>
    <p:sldId id="269" r:id="rId13"/>
    <p:sldId id="268" r:id="rId14"/>
    <p:sldId id="270" r:id="rId15"/>
    <p:sldId id="271" r:id="rId16"/>
    <p:sldId id="272" r:id="rId17"/>
    <p:sldId id="274" r:id="rId18"/>
    <p:sldId id="273" r:id="rId19"/>
    <p:sldId id="276" r:id="rId20"/>
    <p:sldId id="275"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0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03.03.2025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en-US" smtClean="0"/>
              <a:t>W7-X Physics Meeting | HEXOS Upgrade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B Buttenschön | 02.03.2025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en-US" smtClean="0"/>
              <a:t>W7-X Physics Meeting | HEXOS Upgrade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B Buttenschön | 02.03.2025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en-US" smtClean="0"/>
              <a:t>W7-X Physics Meeting | HEXOS Upgrade</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B Buttenschön | 02.03.2025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en-US" smtClean="0"/>
              <a:t>W7-X Physics Meeting | HEXOS Upgrade</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B Buttenschön | 02.03.2025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smtClean="0"/>
              <a:t>W7-X Physics Meeting | HEXOS Upgrade</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B Buttenschön | 02.03.2025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6"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W7-X Physics Meeting | HEXOS Upgrade</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B Buttenschön | 02.03.2025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W7-X Physics Meeting | HEXOS Upgrade</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B Buttenschön | 02.03.2025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W7-X Physics Meeting | HEXOS Upgrade</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B Buttenschön | 02.03.2025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2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W7-X Physics Meeting | HEXOS Upgrade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B Buttenschön | 02.03.2025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W7-X Physics Meeting | HEXOS Upgrade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B Buttenschön | 02.03.2025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W7-X Physics Meeting | HEXOS Upgrade</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B Buttenschön | 02.03.2025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5"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en-US" smtClean="0"/>
              <a:t>W7-X Physics Meeting | HEXOS Upgrade</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B Buttenschön | 02.03.2025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smtClean="0"/>
              <a:t>W7-X Physics Meeting | HEXOS Upgrade</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B Buttenschön | 02.03.2025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en-US" smtClean="0"/>
              <a:t>W7-X Physics Meeting | HEXOS Upgrade</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B Buttenschön | 02.03.2025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W7-X Physics Meeting | HEXOS Upgrade</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B Buttenschön | 02.03.2025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W7-X Physics Meeting | HEXOS Upgrade</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B Buttenschön | 02.03.2025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7"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W7-X Physics Meeting | HEXOS Upgrade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B Buttenschön | 02.03.2025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9"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W7-X Physics Meeting | HEXOS Upgrade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B Buttenschön | 02.03.2025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B. Buttenschön – RO HEXOS</a:t>
            </a:r>
            <a:endParaRPr lang="en-GB" dirty="0"/>
          </a:p>
        </p:txBody>
      </p:sp>
      <p:sp>
        <p:nvSpPr>
          <p:cNvPr id="7" name="Titel 6"/>
          <p:cNvSpPr>
            <a:spLocks noGrp="1"/>
          </p:cNvSpPr>
          <p:nvPr>
            <p:ph type="title"/>
          </p:nvPr>
        </p:nvSpPr>
        <p:spPr/>
        <p:txBody>
          <a:bodyPr/>
          <a:lstStyle/>
          <a:p>
            <a:r>
              <a:rPr lang="en-GB" dirty="0" smtClean="0"/>
              <a:t>HEXOS Upgrade:</a:t>
            </a:r>
            <a:br>
              <a:rPr lang="en-GB" dirty="0" smtClean="0"/>
            </a:br>
            <a:r>
              <a:rPr lang="en-GB" dirty="0" smtClean="0"/>
              <a:t>Modernizing W7-X VUV Spectroscopy</a:t>
            </a:r>
            <a:endParaRPr lang="en-GB" dirty="0"/>
          </a:p>
        </p:txBody>
      </p:sp>
      <p:sp>
        <p:nvSpPr>
          <p:cNvPr id="3" name="Datumsplatzhalter 2"/>
          <p:cNvSpPr>
            <a:spLocks noGrp="1"/>
          </p:cNvSpPr>
          <p:nvPr>
            <p:ph type="dt" sz="half" idx="10"/>
          </p:nvPr>
        </p:nvSpPr>
        <p:spPr/>
        <p:txBody>
          <a:bodyPr/>
          <a:lstStyle/>
          <a:p>
            <a:r>
              <a:rPr lang="en-US" smtClean="0"/>
              <a:t>W7-X Physics Meeting | HEXOS Upgrade</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B Buttenschön | 02.03.2025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lstStyle/>
          <a:p>
            <a:r>
              <a:rPr lang="en-US" b="1" dirty="0" smtClean="0">
                <a:solidFill>
                  <a:srgbClr val="337777"/>
                </a:solidFill>
              </a:rPr>
              <a:t>detector stack</a:t>
            </a:r>
          </a:p>
          <a:p>
            <a:pPr marL="642938" lvl="4" indent="-285750"/>
            <a:r>
              <a:rPr lang="en-US" dirty="0" err="1" smtClean="0"/>
              <a:t>CsI</a:t>
            </a:r>
            <a:r>
              <a:rPr lang="en-US" dirty="0" smtClean="0"/>
              <a:t> coated MCP, 55% open area</a:t>
            </a:r>
          </a:p>
          <a:p>
            <a:pPr marL="642938" lvl="4" indent="-285750"/>
            <a:r>
              <a:rPr lang="en-US" dirty="0" smtClean="0"/>
              <a:t>10µm holes at 12µm spacing</a:t>
            </a:r>
          </a:p>
          <a:p>
            <a:pPr marL="642938" lvl="4" indent="-285750"/>
            <a:r>
              <a:rPr lang="en-US" dirty="0" smtClean="0"/>
              <a:t>gain up to 10.000</a:t>
            </a:r>
          </a:p>
          <a:p>
            <a:pPr marL="642938" lvl="4" indent="-285750"/>
            <a:r>
              <a:rPr lang="en-US" dirty="0" smtClean="0"/>
              <a:t>active diameter ~40mm</a:t>
            </a:r>
          </a:p>
          <a:p>
            <a:pPr marL="642938" lvl="4" indent="-285750"/>
            <a:endParaRPr lang="en-US" dirty="0"/>
          </a:p>
          <a:p>
            <a:pPr marL="642938" lvl="4" indent="-285750"/>
            <a:r>
              <a:rPr lang="en-US" dirty="0" smtClean="0"/>
              <a:t>P47 phosphor screen and fiber-optic</a:t>
            </a:r>
            <a:br>
              <a:rPr lang="en-US" dirty="0" smtClean="0"/>
            </a:br>
            <a:r>
              <a:rPr lang="en-US" dirty="0" smtClean="0"/>
              <a:t>taper 40mm </a:t>
            </a:r>
            <a:r>
              <a:rPr lang="en-US" dirty="0" smtClean="0">
                <a:sym typeface="Wingdings" panose="05000000000000000000" pitchFamily="2" charset="2"/>
              </a:rPr>
              <a:t> 25mm</a:t>
            </a:r>
            <a:br>
              <a:rPr lang="en-US" dirty="0" smtClean="0">
                <a:sym typeface="Wingdings" panose="05000000000000000000" pitchFamily="2" charset="2"/>
              </a:rPr>
            </a:br>
            <a:endParaRPr lang="en-US" dirty="0" smtClean="0">
              <a:sym typeface="Wingdings" panose="05000000000000000000" pitchFamily="2" charset="2"/>
            </a:endParaRPr>
          </a:p>
          <a:p>
            <a:pPr marL="642938" lvl="4" indent="-285750"/>
            <a:r>
              <a:rPr lang="en-US" dirty="0" smtClean="0">
                <a:sym typeface="Wingdings" panose="05000000000000000000" pitchFamily="2" charset="2"/>
              </a:rPr>
              <a:t>NMOS line array 1024px with</a:t>
            </a:r>
            <a:br>
              <a:rPr lang="en-US" dirty="0" smtClean="0">
                <a:sym typeface="Wingdings" panose="05000000000000000000" pitchFamily="2" charset="2"/>
              </a:rPr>
            </a:br>
            <a:r>
              <a:rPr lang="en-US" dirty="0" smtClean="0">
                <a:sym typeface="Wingdings" panose="05000000000000000000" pitchFamily="2" charset="2"/>
              </a:rPr>
              <a:t>2.5mm x 25µm pixel size (25.6mm active width)</a:t>
            </a:r>
            <a:endParaRPr lang="en-US" dirty="0" smtClean="0"/>
          </a:p>
        </p:txBody>
      </p:sp>
      <p:sp>
        <p:nvSpPr>
          <p:cNvPr id="3" name="Inhaltsplatzhalter 2"/>
          <p:cNvSpPr>
            <a:spLocks noGrp="1"/>
          </p:cNvSpPr>
          <p:nvPr>
            <p:ph sz="half" idx="2"/>
          </p:nvPr>
        </p:nvSpPr>
        <p:spPr>
          <a:xfrm>
            <a:off x="6296025" y="1562400"/>
            <a:ext cx="5200650" cy="4890788"/>
          </a:xfrm>
        </p:spPr>
        <p:txBody>
          <a:bodyPr/>
          <a:lstStyle/>
          <a:p>
            <a:r>
              <a:rPr lang="en-US" b="1" dirty="0" smtClean="0">
                <a:solidFill>
                  <a:srgbClr val="337777"/>
                </a:solidFill>
              </a:rPr>
              <a:t>challenges</a:t>
            </a:r>
          </a:p>
          <a:p>
            <a:pPr marL="642938" lvl="4" indent="-285750"/>
            <a:r>
              <a:rPr lang="en-US" dirty="0" smtClean="0"/>
              <a:t>extremely broad wings in line shape</a:t>
            </a:r>
            <a:endParaRPr lang="en-US" dirty="0"/>
          </a:p>
          <a:p>
            <a:pPr marL="642938" lvl="4" indent="-285750"/>
            <a:r>
              <a:rPr lang="en-US" dirty="0" smtClean="0"/>
              <a:t>easily damaged by humidity</a:t>
            </a:r>
          </a:p>
          <a:p>
            <a:pPr marL="642938" lvl="4" indent="-285750"/>
            <a:r>
              <a:rPr lang="en-US" dirty="0" smtClean="0"/>
              <a:t>time resolution “barely sufficient”</a:t>
            </a:r>
          </a:p>
        </p:txBody>
      </p:sp>
      <p:sp>
        <p:nvSpPr>
          <p:cNvPr id="4" name="Titel 3"/>
          <p:cNvSpPr>
            <a:spLocks noGrp="1"/>
          </p:cNvSpPr>
          <p:nvPr>
            <p:ph type="title"/>
          </p:nvPr>
        </p:nvSpPr>
        <p:spPr/>
        <p:txBody>
          <a:bodyPr/>
          <a:lstStyle/>
          <a:p>
            <a:r>
              <a:rPr lang="en-US" dirty="0" smtClean="0"/>
              <a:t>Technical Properties – challenges</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10</a:t>
            </a:fld>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509" y="3246579"/>
            <a:ext cx="6592166" cy="3204622"/>
          </a:xfrm>
          <a:prstGeom prst="rect">
            <a:avLst/>
          </a:prstGeom>
          <a:ln w="127000">
            <a:solidFill>
              <a:schemeClr val="bg1"/>
            </a:solidFill>
          </a:ln>
        </p:spPr>
      </p:pic>
      <p:cxnSp>
        <p:nvCxnSpPr>
          <p:cNvPr id="11" name="Gerade Verbindung mit Pfeil 10"/>
          <p:cNvCxnSpPr/>
          <p:nvPr/>
        </p:nvCxnSpPr>
        <p:spPr>
          <a:xfrm flipH="1">
            <a:off x="6798803" y="5636029"/>
            <a:ext cx="1405860" cy="8313"/>
          </a:xfrm>
          <a:prstGeom prst="straightConnector1">
            <a:avLst/>
          </a:prstGeom>
          <a:ln>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15" name="Gerade Verbindung mit Pfeil 14"/>
          <p:cNvCxnSpPr/>
          <p:nvPr/>
        </p:nvCxnSpPr>
        <p:spPr>
          <a:xfrm>
            <a:off x="5221619" y="5634294"/>
            <a:ext cx="1405860" cy="8313"/>
          </a:xfrm>
          <a:prstGeom prst="straightConnector1">
            <a:avLst/>
          </a:prstGeom>
          <a:ln>
            <a:headEnd type="none" w="med" len="med"/>
            <a:tailEnd type="triangle" w="lg" len="lg"/>
          </a:ln>
        </p:spPr>
        <p:style>
          <a:lnRef idx="1">
            <a:schemeClr val="accent6"/>
          </a:lnRef>
          <a:fillRef idx="0">
            <a:schemeClr val="accent6"/>
          </a:fillRef>
          <a:effectRef idx="0">
            <a:schemeClr val="accent6"/>
          </a:effectRef>
          <a:fontRef idx="minor">
            <a:schemeClr val="tx1"/>
          </a:fontRef>
        </p:style>
      </p:cxnSp>
      <p:sp>
        <p:nvSpPr>
          <p:cNvPr id="16" name="Textfeld 15"/>
          <p:cNvSpPr txBox="1"/>
          <p:nvPr/>
        </p:nvSpPr>
        <p:spPr>
          <a:xfrm>
            <a:off x="5952324" y="5713150"/>
            <a:ext cx="1643079" cy="267894"/>
          </a:xfrm>
          <a:prstGeom prst="rect">
            <a:avLst/>
          </a:prstGeom>
          <a:noFill/>
        </p:spPr>
        <p:txBody>
          <a:bodyPr wrap="none" lIns="0" tIns="0" rIns="0" bIns="0" rtlCol="0" anchor="t" anchorCtr="0">
            <a:spAutoFit/>
          </a:bodyPr>
          <a:lstStyle/>
          <a:p>
            <a:pPr algn="l">
              <a:lnSpc>
                <a:spcPts val="2300"/>
              </a:lnSpc>
              <a:spcBef>
                <a:spcPts val="1150"/>
              </a:spcBef>
            </a:pPr>
            <a:r>
              <a:rPr lang="en-US" sz="1600" dirty="0" smtClean="0">
                <a:solidFill>
                  <a:schemeClr val="bg1"/>
                </a:solidFill>
              </a:rPr>
              <a:t>readout   direction</a:t>
            </a:r>
            <a:endParaRPr lang="en-US" sz="1600" dirty="0" smtClean="0">
              <a:solidFill>
                <a:schemeClr val="bg1"/>
              </a:solidFill>
            </a:endParaRPr>
          </a:p>
        </p:txBody>
      </p:sp>
      <p:sp>
        <p:nvSpPr>
          <p:cNvPr id="17" name="Textfeld 16"/>
          <p:cNvSpPr txBox="1"/>
          <p:nvPr/>
        </p:nvSpPr>
        <p:spPr>
          <a:xfrm>
            <a:off x="10084934" y="3536491"/>
            <a:ext cx="1195840" cy="589905"/>
          </a:xfrm>
          <a:prstGeom prst="rect">
            <a:avLst/>
          </a:prstGeom>
          <a:noFill/>
        </p:spPr>
        <p:txBody>
          <a:bodyPr wrap="none" lIns="0" tIns="0" rIns="0" bIns="0" rtlCol="0" anchor="t" anchorCtr="0">
            <a:spAutoFit/>
          </a:bodyPr>
          <a:lstStyle/>
          <a:p>
            <a:pPr algn="l">
              <a:lnSpc>
                <a:spcPts val="2300"/>
              </a:lnSpc>
              <a:spcBef>
                <a:spcPts val="1150"/>
              </a:spcBef>
            </a:pPr>
            <a:r>
              <a:rPr lang="en-US" sz="1600" dirty="0" smtClean="0">
                <a:solidFill>
                  <a:schemeClr val="bg1"/>
                </a:solidFill>
              </a:rPr>
              <a:t>20250222.72</a:t>
            </a:r>
            <a:br>
              <a:rPr lang="en-US" sz="1600" dirty="0" smtClean="0">
                <a:solidFill>
                  <a:schemeClr val="bg1"/>
                </a:solidFill>
              </a:rPr>
            </a:br>
            <a:r>
              <a:rPr lang="en-US" sz="1600" dirty="0" smtClean="0">
                <a:solidFill>
                  <a:schemeClr val="bg1"/>
                </a:solidFill>
              </a:rPr>
              <a:t>Al TESPEL</a:t>
            </a:r>
            <a:endParaRPr lang="en-US" sz="1600" dirty="0" smtClean="0">
              <a:solidFill>
                <a:schemeClr val="bg1"/>
              </a:solidFill>
            </a:endParaRPr>
          </a:p>
        </p:txBody>
      </p:sp>
    </p:spTree>
    <p:extLst>
      <p:ext uri="{BB962C8B-B14F-4D97-AF65-F5344CB8AC3E}">
        <p14:creationId xmlns:p14="http://schemas.microsoft.com/office/powerpoint/2010/main" val="1275723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lstStyle/>
          <a:p>
            <a:r>
              <a:rPr lang="en-US" b="1" dirty="0" smtClean="0">
                <a:solidFill>
                  <a:srgbClr val="337777"/>
                </a:solidFill>
              </a:rPr>
              <a:t>detector stack</a:t>
            </a:r>
          </a:p>
          <a:p>
            <a:pPr marL="642938" lvl="4" indent="-285750"/>
            <a:r>
              <a:rPr lang="en-US" dirty="0" err="1" smtClean="0"/>
              <a:t>CsI</a:t>
            </a:r>
            <a:r>
              <a:rPr lang="en-US" dirty="0" smtClean="0"/>
              <a:t> coated MCP, 55% open area</a:t>
            </a:r>
          </a:p>
          <a:p>
            <a:pPr marL="642938" lvl="4" indent="-285750"/>
            <a:r>
              <a:rPr lang="en-US" dirty="0" smtClean="0"/>
              <a:t>10µm holes at 12µm spacing</a:t>
            </a:r>
          </a:p>
          <a:p>
            <a:pPr marL="642938" lvl="4" indent="-285750"/>
            <a:r>
              <a:rPr lang="en-US" dirty="0" smtClean="0"/>
              <a:t>gain up to 10.000</a:t>
            </a:r>
          </a:p>
          <a:p>
            <a:pPr marL="642938" lvl="4" indent="-285750"/>
            <a:r>
              <a:rPr lang="en-US" dirty="0" smtClean="0"/>
              <a:t>active diameter ~40mm</a:t>
            </a:r>
          </a:p>
          <a:p>
            <a:pPr marL="642938" lvl="4" indent="-285750"/>
            <a:endParaRPr lang="en-US" dirty="0"/>
          </a:p>
          <a:p>
            <a:pPr marL="642938" lvl="4" indent="-285750"/>
            <a:r>
              <a:rPr lang="en-US" dirty="0" smtClean="0"/>
              <a:t>P47 phosphor screen and fiber-optic</a:t>
            </a:r>
            <a:br>
              <a:rPr lang="en-US" dirty="0" smtClean="0"/>
            </a:br>
            <a:r>
              <a:rPr lang="en-US" dirty="0" smtClean="0"/>
              <a:t>taper 40mm </a:t>
            </a:r>
            <a:r>
              <a:rPr lang="en-US" dirty="0" smtClean="0">
                <a:sym typeface="Wingdings" panose="05000000000000000000" pitchFamily="2" charset="2"/>
              </a:rPr>
              <a:t> 25mm</a:t>
            </a:r>
            <a:br>
              <a:rPr lang="en-US" dirty="0" smtClean="0">
                <a:sym typeface="Wingdings" panose="05000000000000000000" pitchFamily="2" charset="2"/>
              </a:rPr>
            </a:br>
            <a:endParaRPr lang="en-US" dirty="0" smtClean="0">
              <a:sym typeface="Wingdings" panose="05000000000000000000" pitchFamily="2" charset="2"/>
            </a:endParaRPr>
          </a:p>
          <a:p>
            <a:pPr marL="642938" lvl="4" indent="-285750"/>
            <a:r>
              <a:rPr lang="en-US" dirty="0" smtClean="0">
                <a:sym typeface="Wingdings" panose="05000000000000000000" pitchFamily="2" charset="2"/>
              </a:rPr>
              <a:t>NMOS line array 1024px with</a:t>
            </a:r>
            <a:br>
              <a:rPr lang="en-US" dirty="0" smtClean="0">
                <a:sym typeface="Wingdings" panose="05000000000000000000" pitchFamily="2" charset="2"/>
              </a:rPr>
            </a:br>
            <a:r>
              <a:rPr lang="en-US" dirty="0" smtClean="0">
                <a:sym typeface="Wingdings" panose="05000000000000000000" pitchFamily="2" charset="2"/>
              </a:rPr>
              <a:t>2.5mm x 25µm pixel size (25.6mm active width)</a:t>
            </a:r>
            <a:endParaRPr lang="en-US" dirty="0" smtClean="0"/>
          </a:p>
        </p:txBody>
      </p:sp>
      <p:sp>
        <p:nvSpPr>
          <p:cNvPr id="3" name="Inhaltsplatzhalter 2"/>
          <p:cNvSpPr>
            <a:spLocks noGrp="1"/>
          </p:cNvSpPr>
          <p:nvPr>
            <p:ph sz="half" idx="2"/>
          </p:nvPr>
        </p:nvSpPr>
        <p:spPr>
          <a:xfrm>
            <a:off x="6296025" y="1562400"/>
            <a:ext cx="5200650" cy="4890788"/>
          </a:xfrm>
        </p:spPr>
        <p:txBody>
          <a:bodyPr>
            <a:normAutofit/>
          </a:bodyPr>
          <a:lstStyle/>
          <a:p>
            <a:r>
              <a:rPr lang="en-US" b="1" dirty="0" smtClean="0">
                <a:solidFill>
                  <a:srgbClr val="337777"/>
                </a:solidFill>
              </a:rPr>
              <a:t>challenges</a:t>
            </a:r>
          </a:p>
          <a:p>
            <a:pPr marL="642938" lvl="4" indent="-285750"/>
            <a:r>
              <a:rPr lang="en-US" dirty="0" smtClean="0"/>
              <a:t>extremely broad wings in line shape</a:t>
            </a:r>
            <a:endParaRPr lang="en-US" dirty="0"/>
          </a:p>
          <a:p>
            <a:pPr marL="642938" lvl="4" indent="-285750"/>
            <a:r>
              <a:rPr lang="en-US" dirty="0" smtClean="0"/>
              <a:t>easily damaged by humidity</a:t>
            </a:r>
          </a:p>
          <a:p>
            <a:pPr marL="642938" lvl="4" indent="-285750"/>
            <a:r>
              <a:rPr lang="en-US" dirty="0" smtClean="0"/>
              <a:t>time resolution “barely sufficient”</a:t>
            </a:r>
          </a:p>
          <a:p>
            <a:pPr marL="642938" lvl="4" indent="-285750"/>
            <a:endParaRPr lang="en-US" dirty="0"/>
          </a:p>
          <a:p>
            <a:pPr marL="642938" lvl="4" indent="-285750"/>
            <a:endParaRPr lang="en-US" dirty="0" smtClean="0"/>
          </a:p>
          <a:p>
            <a:pPr marL="642938" lvl="4" indent="-285750"/>
            <a:endParaRPr lang="en-US" dirty="0"/>
          </a:p>
          <a:p>
            <a:pPr marL="642938" lvl="4" indent="-285750"/>
            <a:endParaRPr lang="en-US" dirty="0" smtClean="0"/>
          </a:p>
          <a:p>
            <a:pPr marL="642938" lvl="4" indent="-285750"/>
            <a:endParaRPr lang="en-US" dirty="0"/>
          </a:p>
          <a:p>
            <a:pPr marL="642938" lvl="4" indent="-285750"/>
            <a:endParaRPr lang="en-US" dirty="0" smtClean="0"/>
          </a:p>
          <a:p>
            <a:pPr marL="642938" lvl="4" indent="-285750"/>
            <a:endParaRPr lang="en-US" dirty="0"/>
          </a:p>
          <a:p>
            <a:pPr lvl="4" indent="0" algn="r">
              <a:buNone/>
            </a:pPr>
            <a:r>
              <a:rPr lang="en-US" sz="1400" dirty="0" smtClean="0">
                <a:solidFill>
                  <a:schemeClr val="tx1">
                    <a:lumMod val="50000"/>
                    <a:lumOff val="50000"/>
                  </a:schemeClr>
                </a:solidFill>
              </a:rPr>
              <a:t>[ Th. Wegner </a:t>
            </a:r>
            <a:r>
              <a:rPr lang="en-US" sz="1400" i="1" dirty="0" smtClean="0">
                <a:solidFill>
                  <a:schemeClr val="tx1">
                    <a:lumMod val="50000"/>
                    <a:lumOff val="50000"/>
                  </a:schemeClr>
                </a:solidFill>
              </a:rPr>
              <a:t>et al.</a:t>
            </a:r>
            <a:r>
              <a:rPr lang="en-US" sz="1400" dirty="0" smtClean="0">
                <a:solidFill>
                  <a:schemeClr val="tx1">
                    <a:lumMod val="50000"/>
                    <a:lumOff val="50000"/>
                  </a:schemeClr>
                </a:solidFill>
              </a:rPr>
              <a:t>, </a:t>
            </a:r>
            <a:r>
              <a:rPr lang="en-US" sz="1400" dirty="0" err="1" smtClean="0">
                <a:solidFill>
                  <a:schemeClr val="tx1">
                    <a:lumMod val="50000"/>
                    <a:lumOff val="50000"/>
                  </a:schemeClr>
                </a:solidFill>
              </a:rPr>
              <a:t>Nucl</a:t>
            </a:r>
            <a:r>
              <a:rPr lang="en-US" sz="1400" dirty="0" smtClean="0">
                <a:solidFill>
                  <a:schemeClr val="tx1">
                    <a:lumMod val="50000"/>
                    <a:lumOff val="50000"/>
                  </a:schemeClr>
                </a:solidFill>
              </a:rPr>
              <a:t>. Fusion </a:t>
            </a:r>
            <a:r>
              <a:rPr lang="en-US" sz="1400" b="1" dirty="0" smtClean="0">
                <a:solidFill>
                  <a:schemeClr val="tx1">
                    <a:lumMod val="50000"/>
                    <a:lumOff val="50000"/>
                  </a:schemeClr>
                </a:solidFill>
              </a:rPr>
              <a:t>60</a:t>
            </a:r>
            <a:r>
              <a:rPr lang="en-US" sz="1400" dirty="0" smtClean="0">
                <a:solidFill>
                  <a:schemeClr val="tx1">
                    <a:lumMod val="50000"/>
                    <a:lumOff val="50000"/>
                  </a:schemeClr>
                </a:solidFill>
              </a:rPr>
              <a:t>, 124004 (2020) ]</a:t>
            </a:r>
          </a:p>
        </p:txBody>
      </p:sp>
      <p:sp>
        <p:nvSpPr>
          <p:cNvPr id="4" name="Titel 3"/>
          <p:cNvSpPr>
            <a:spLocks noGrp="1"/>
          </p:cNvSpPr>
          <p:nvPr>
            <p:ph type="title"/>
          </p:nvPr>
        </p:nvSpPr>
        <p:spPr/>
        <p:txBody>
          <a:bodyPr/>
          <a:lstStyle/>
          <a:p>
            <a:r>
              <a:rPr lang="en-US" dirty="0" smtClean="0"/>
              <a:t>Technical Properties – challenges</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11</a:t>
            </a:fld>
            <a:endParaRPr lang="de-DE" dirty="0"/>
          </a:p>
        </p:txBody>
      </p:sp>
      <p:pic>
        <p:nvPicPr>
          <p:cNvPr id="9" name="Grafik 8"/>
          <p:cNvPicPr>
            <a:picLocks noChangeAspect="1"/>
          </p:cNvPicPr>
          <p:nvPr/>
        </p:nvPicPr>
        <p:blipFill>
          <a:blip r:embed="rId2"/>
          <a:stretch>
            <a:fillRect/>
          </a:stretch>
        </p:blipFill>
        <p:spPr>
          <a:xfrm>
            <a:off x="4143914" y="3443427"/>
            <a:ext cx="7382905" cy="2543530"/>
          </a:xfrm>
          <a:prstGeom prst="rect">
            <a:avLst/>
          </a:prstGeom>
          <a:ln w="127000">
            <a:solidFill>
              <a:schemeClr val="bg1"/>
            </a:solidFill>
          </a:ln>
        </p:spPr>
      </p:pic>
    </p:spTree>
    <p:extLst>
      <p:ext uri="{BB962C8B-B14F-4D97-AF65-F5344CB8AC3E}">
        <p14:creationId xmlns:p14="http://schemas.microsoft.com/office/powerpoint/2010/main" val="422649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en-US" b="1" dirty="0" smtClean="0">
                <a:solidFill>
                  <a:srgbClr val="337777"/>
                </a:solidFill>
              </a:rPr>
              <a:t>technical</a:t>
            </a:r>
          </a:p>
          <a:p>
            <a:pPr marL="285750" indent="-285750">
              <a:buFont typeface="Arial" panose="020B0604020202020204" pitchFamily="34" charset="0"/>
              <a:buChar char="•"/>
            </a:pPr>
            <a:r>
              <a:rPr lang="en-US" dirty="0" smtClean="0"/>
              <a:t>avoid occasional detector destruction by accidental flooding with air, vacuum system failures, remaining humidity in N2 supply …</a:t>
            </a:r>
            <a:br>
              <a:rPr lang="en-US" dirty="0" smtClean="0"/>
            </a:br>
            <a:endParaRPr lang="en-US" dirty="0" smtClean="0"/>
          </a:p>
          <a:p>
            <a:pPr marL="285750" indent="-285750">
              <a:buFont typeface="Arial" panose="020B0604020202020204" pitchFamily="34" charset="0"/>
              <a:buChar char="•"/>
            </a:pPr>
            <a:r>
              <a:rPr lang="en-US" dirty="0" smtClean="0"/>
              <a:t>overcome changing spectrometer sensitivity due to aging of the MCPs</a:t>
            </a:r>
            <a:br>
              <a:rPr lang="en-US" dirty="0" smtClean="0"/>
            </a:br>
            <a:r>
              <a:rPr lang="en-US" dirty="0" smtClean="0">
                <a:sym typeface="Wingdings" panose="05000000000000000000" pitchFamily="2" charset="2"/>
              </a:rPr>
              <a:t> 	less sensitivity calibrations</a:t>
            </a:r>
            <a:br>
              <a:rPr lang="en-US" dirty="0" smtClean="0">
                <a:sym typeface="Wingdings" panose="05000000000000000000" pitchFamily="2" charset="2"/>
              </a:rPr>
            </a:br>
            <a:r>
              <a:rPr lang="en-US" dirty="0" smtClean="0">
                <a:sym typeface="Wingdings" panose="05000000000000000000" pitchFamily="2" charset="2"/>
              </a:rPr>
              <a:t>	better accuracy of absolute signals</a:t>
            </a:r>
            <a:endParaRPr lang="en-US" dirty="0" smtClean="0"/>
          </a:p>
          <a:p>
            <a:pPr marL="285750" indent="-285750">
              <a:buFont typeface="Arial" panose="020B0604020202020204" pitchFamily="34" charset="0"/>
              <a:buChar char="•"/>
            </a:pPr>
            <a:endParaRPr lang="en-US" dirty="0"/>
          </a:p>
        </p:txBody>
      </p:sp>
      <p:sp>
        <p:nvSpPr>
          <p:cNvPr id="3" name="Inhaltsplatzhalter 2"/>
          <p:cNvSpPr>
            <a:spLocks noGrp="1"/>
          </p:cNvSpPr>
          <p:nvPr>
            <p:ph sz="half" idx="2"/>
          </p:nvPr>
        </p:nvSpPr>
        <p:spPr/>
        <p:txBody>
          <a:bodyPr/>
          <a:lstStyle/>
          <a:p>
            <a:r>
              <a:rPr lang="en-US" b="1" dirty="0" smtClean="0">
                <a:solidFill>
                  <a:srgbClr val="337777"/>
                </a:solidFill>
              </a:rPr>
              <a:t>scientific</a:t>
            </a:r>
          </a:p>
          <a:p>
            <a:pPr marL="285750" indent="-285750">
              <a:buFont typeface="Arial" panose="020B0604020202020204" pitchFamily="34" charset="0"/>
              <a:buChar char="•"/>
            </a:pPr>
            <a:r>
              <a:rPr lang="en-US" dirty="0" smtClean="0"/>
              <a:t>decrease analysis complexity by decreasing line width</a:t>
            </a:r>
            <a:br>
              <a:rPr lang="en-US" dirty="0" smtClean="0"/>
            </a:br>
            <a:r>
              <a:rPr lang="en-US" dirty="0" smtClean="0">
                <a:sym typeface="Wingdings" panose="05000000000000000000" pitchFamily="2" charset="2"/>
              </a:rPr>
              <a:t> 	more accurate time traces of line 	signals in </a:t>
            </a:r>
            <a:r>
              <a:rPr lang="en-US" dirty="0" err="1" smtClean="0">
                <a:sym typeface="Wingdings" panose="05000000000000000000" pitchFamily="2" charset="2"/>
              </a:rPr>
              <a:t>ArchiveDB</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a:t>
            </a:r>
            <a:r>
              <a:rPr lang="en-US" dirty="0" smtClean="0">
                <a:solidFill>
                  <a:schemeClr val="tx1">
                    <a:lumMod val="50000"/>
                    <a:lumOff val="50000"/>
                  </a:schemeClr>
                </a:solidFill>
                <a:sym typeface="Wingdings" panose="05000000000000000000" pitchFamily="2" charset="2"/>
              </a:rPr>
              <a:t>better</a:t>
            </a:r>
            <a:r>
              <a:rPr lang="en-US" dirty="0" smtClean="0">
                <a:sym typeface="Wingdings" panose="05000000000000000000" pitchFamily="2" charset="2"/>
              </a:rPr>
              <a:t> availability of absolute signals</a:t>
            </a:r>
            <a:br>
              <a:rPr lang="en-US" dirty="0" smtClean="0">
                <a:sym typeface="Wingdings" panose="05000000000000000000" pitchFamily="2" charset="2"/>
              </a:rPr>
            </a:br>
            <a:endParaRPr lang="en-US" dirty="0" smtClean="0">
              <a:sym typeface="Wingdings" panose="05000000000000000000" pitchFamily="2" charset="2"/>
            </a:endParaRPr>
          </a:p>
          <a:p>
            <a:pPr marL="285750" indent="-285750">
              <a:buFont typeface="Arial" panose="020B0604020202020204" pitchFamily="34" charset="0"/>
              <a:buChar char="•"/>
            </a:pPr>
            <a:r>
              <a:rPr lang="en-US" dirty="0" smtClean="0"/>
              <a:t>(potentially) increase time resolution</a:t>
            </a:r>
            <a:br>
              <a:rPr lang="en-US" dirty="0" smtClean="0"/>
            </a:br>
            <a:r>
              <a:rPr lang="en-US" dirty="0" smtClean="0">
                <a:sym typeface="Wingdings" panose="05000000000000000000" pitchFamily="2" charset="2"/>
              </a:rPr>
              <a:t> 	better coverage of low…mid 	ionization states of injected impurities 	and thus better estimation of transport 	properties</a:t>
            </a:r>
            <a:br>
              <a:rPr lang="en-US" dirty="0" smtClean="0">
                <a:sym typeface="Wingdings" panose="05000000000000000000" pitchFamily="2" charset="2"/>
              </a:rPr>
            </a:br>
            <a:r>
              <a:rPr lang="en-US" dirty="0" smtClean="0">
                <a:sym typeface="Wingdings" panose="05000000000000000000" pitchFamily="2" charset="2"/>
              </a:rPr>
              <a:t> 	better resolution of edge fluctuations</a:t>
            </a:r>
            <a:endParaRPr lang="en-US" dirty="0"/>
          </a:p>
        </p:txBody>
      </p:sp>
      <p:sp>
        <p:nvSpPr>
          <p:cNvPr id="4" name="Titel 3"/>
          <p:cNvSpPr>
            <a:spLocks noGrp="1"/>
          </p:cNvSpPr>
          <p:nvPr>
            <p:ph type="title"/>
          </p:nvPr>
        </p:nvSpPr>
        <p:spPr/>
        <p:txBody>
          <a:bodyPr/>
          <a:lstStyle/>
          <a:p>
            <a:r>
              <a:rPr lang="en-US" dirty="0" smtClean="0"/>
              <a:t>Motivation for Upgrade</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12</a:t>
            </a:fld>
            <a:endParaRPr lang="de-DE" dirty="0"/>
          </a:p>
        </p:txBody>
      </p:sp>
    </p:spTree>
    <p:extLst>
      <p:ext uri="{BB962C8B-B14F-4D97-AF65-F5344CB8AC3E}">
        <p14:creationId xmlns:p14="http://schemas.microsoft.com/office/powerpoint/2010/main" val="2924355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lstStyle/>
          <a:p>
            <a:r>
              <a:rPr lang="en-US" b="1" dirty="0" smtClean="0">
                <a:solidFill>
                  <a:srgbClr val="337777"/>
                </a:solidFill>
              </a:rPr>
              <a:t>KSTAR, ITER VUV Spectrometer Prototype</a:t>
            </a:r>
          </a:p>
          <a:p>
            <a:endParaRPr lang="en-US" b="1" dirty="0">
              <a:solidFill>
                <a:srgbClr val="337777"/>
              </a:solidFill>
            </a:endParaRPr>
          </a:p>
        </p:txBody>
      </p:sp>
      <p:sp>
        <p:nvSpPr>
          <p:cNvPr id="3" name="Inhaltsplatzhalter 2"/>
          <p:cNvSpPr>
            <a:spLocks noGrp="1"/>
          </p:cNvSpPr>
          <p:nvPr>
            <p:ph sz="half" idx="2"/>
          </p:nvPr>
        </p:nvSpPr>
        <p:spPr>
          <a:xfrm>
            <a:off x="6296025" y="1562400"/>
            <a:ext cx="5200650" cy="4890788"/>
          </a:xfrm>
        </p:spPr>
        <p:txBody>
          <a:bodyPr/>
          <a:lstStyle/>
          <a:p>
            <a:pPr marL="285750" indent="-285750">
              <a:buFont typeface="Wingdings" panose="05000000000000000000" pitchFamily="2" charset="2"/>
              <a:buChar char="à"/>
            </a:pPr>
            <a:r>
              <a:rPr lang="en-US" dirty="0" smtClean="0">
                <a:sym typeface="Wingdings" panose="05000000000000000000" pitchFamily="2" charset="2"/>
              </a:rPr>
              <a:t>MCPs disregarded as detectors in ITER prototype at KSTAR in favor of CCDs</a:t>
            </a:r>
            <a:br>
              <a:rPr lang="en-US" dirty="0" smtClean="0">
                <a:sym typeface="Wingdings" panose="05000000000000000000" pitchFamily="2" charset="2"/>
              </a:rPr>
            </a:br>
            <a:r>
              <a:rPr lang="en-US" sz="1400" dirty="0" smtClean="0">
                <a:solidFill>
                  <a:schemeClr val="tx1">
                    <a:lumMod val="50000"/>
                    <a:lumOff val="50000"/>
                  </a:schemeClr>
                </a:solidFill>
                <a:sym typeface="Wingdings" panose="05000000000000000000" pitchFamily="2" charset="2"/>
              </a:rPr>
              <a:t>[ Y.H. An </a:t>
            </a:r>
            <a:r>
              <a:rPr lang="en-US" sz="1400" i="1" dirty="0" smtClean="0">
                <a:solidFill>
                  <a:schemeClr val="tx1">
                    <a:lumMod val="50000"/>
                    <a:lumOff val="50000"/>
                  </a:schemeClr>
                </a:solidFill>
                <a:sym typeface="Wingdings" panose="05000000000000000000" pitchFamily="2" charset="2"/>
              </a:rPr>
              <a:t>et al.</a:t>
            </a:r>
            <a:r>
              <a:rPr lang="en-US" sz="1400" dirty="0" smtClean="0">
                <a:solidFill>
                  <a:schemeClr val="tx1">
                    <a:lumMod val="50000"/>
                    <a:lumOff val="50000"/>
                  </a:schemeClr>
                </a:solidFill>
                <a:sym typeface="Wingdings" panose="05000000000000000000" pitchFamily="2" charset="2"/>
              </a:rPr>
              <a:t>, </a:t>
            </a:r>
            <a:r>
              <a:rPr lang="en-US" sz="1400" dirty="0" err="1" smtClean="0">
                <a:solidFill>
                  <a:schemeClr val="tx1">
                    <a:lumMod val="50000"/>
                    <a:lumOff val="50000"/>
                  </a:schemeClr>
                </a:solidFill>
                <a:sym typeface="Wingdings" panose="05000000000000000000" pitchFamily="2" charset="2"/>
              </a:rPr>
              <a:t>Fus</a:t>
            </a:r>
            <a:r>
              <a:rPr lang="en-US" sz="1400" dirty="0" smtClean="0">
                <a:solidFill>
                  <a:schemeClr val="tx1">
                    <a:lumMod val="50000"/>
                    <a:lumOff val="50000"/>
                  </a:schemeClr>
                </a:solidFill>
                <a:sym typeface="Wingdings" panose="05000000000000000000" pitchFamily="2" charset="2"/>
              </a:rPr>
              <a:t>. Eng. Des. </a:t>
            </a:r>
            <a:r>
              <a:rPr lang="en-US" sz="1400" b="1" dirty="0" smtClean="0">
                <a:solidFill>
                  <a:schemeClr val="tx1">
                    <a:lumMod val="50000"/>
                    <a:lumOff val="50000"/>
                  </a:schemeClr>
                </a:solidFill>
                <a:sym typeface="Wingdings" panose="05000000000000000000" pitchFamily="2" charset="2"/>
              </a:rPr>
              <a:t>175 </a:t>
            </a:r>
            <a:r>
              <a:rPr lang="en-US" sz="1400" dirty="0" smtClean="0">
                <a:solidFill>
                  <a:schemeClr val="tx1">
                    <a:lumMod val="50000"/>
                    <a:lumOff val="50000"/>
                  </a:schemeClr>
                </a:solidFill>
                <a:sym typeface="Wingdings" panose="05000000000000000000" pitchFamily="2" charset="2"/>
              </a:rPr>
              <a:t>112992 (2022) ]</a:t>
            </a:r>
          </a:p>
          <a:p>
            <a:pPr marL="285750" indent="-285750">
              <a:buFont typeface="Wingdings" panose="05000000000000000000" pitchFamily="2" charset="2"/>
              <a:buChar char="à"/>
            </a:pPr>
            <a:r>
              <a:rPr lang="en-US" dirty="0" smtClean="0">
                <a:sym typeface="Wingdings" panose="05000000000000000000" pitchFamily="2" charset="2"/>
              </a:rPr>
              <a:t>MCPs replaced by CCDs at AUG</a:t>
            </a:r>
            <a:br>
              <a:rPr lang="en-US" dirty="0" smtClean="0">
                <a:sym typeface="Wingdings" panose="05000000000000000000" pitchFamily="2" charset="2"/>
              </a:rPr>
            </a:br>
            <a:r>
              <a:rPr lang="en-US" sz="1400" dirty="0" smtClean="0">
                <a:solidFill>
                  <a:schemeClr val="tx1">
                    <a:lumMod val="50000"/>
                    <a:lumOff val="50000"/>
                  </a:schemeClr>
                </a:solidFill>
                <a:sym typeface="Wingdings" panose="05000000000000000000" pitchFamily="2" charset="2"/>
              </a:rPr>
              <a:t>[ R. Dux, private communication (2023-2025) ]</a:t>
            </a:r>
          </a:p>
          <a:p>
            <a:pPr marL="285750" indent="-285750">
              <a:buFont typeface="Wingdings" panose="05000000000000000000" pitchFamily="2" charset="2"/>
              <a:buChar char="à"/>
            </a:pPr>
            <a:r>
              <a:rPr lang="en-US" dirty="0" smtClean="0">
                <a:sym typeface="Wingdings" panose="05000000000000000000" pitchFamily="2" charset="2"/>
              </a:rPr>
              <a:t>CCDs used as VUV detectors at EAST</a:t>
            </a:r>
            <a:br>
              <a:rPr lang="en-US" dirty="0" smtClean="0">
                <a:sym typeface="Wingdings" panose="05000000000000000000" pitchFamily="2" charset="2"/>
              </a:rPr>
            </a:br>
            <a:r>
              <a:rPr lang="en-US" sz="1400" dirty="0">
                <a:solidFill>
                  <a:schemeClr val="tx1">
                    <a:lumMod val="50000"/>
                    <a:lumOff val="50000"/>
                  </a:schemeClr>
                </a:solidFill>
                <a:sym typeface="Wingdings" panose="05000000000000000000" pitchFamily="2" charset="2"/>
              </a:rPr>
              <a:t>[ </a:t>
            </a:r>
            <a:r>
              <a:rPr lang="en-US" sz="1400" dirty="0" smtClean="0">
                <a:solidFill>
                  <a:schemeClr val="tx1">
                    <a:lumMod val="50000"/>
                    <a:lumOff val="50000"/>
                  </a:schemeClr>
                </a:solidFill>
                <a:sym typeface="Wingdings" panose="05000000000000000000" pitchFamily="2" charset="2"/>
              </a:rPr>
              <a:t>L. Zhang, Rev. Sci. </a:t>
            </a:r>
            <a:r>
              <a:rPr lang="en-US" sz="1400" dirty="0" err="1" smtClean="0">
                <a:solidFill>
                  <a:schemeClr val="tx1">
                    <a:lumMod val="50000"/>
                    <a:lumOff val="50000"/>
                  </a:schemeClr>
                </a:solidFill>
                <a:sym typeface="Wingdings" panose="05000000000000000000" pitchFamily="2" charset="2"/>
              </a:rPr>
              <a:t>Instrum</a:t>
            </a:r>
            <a:r>
              <a:rPr lang="en-US" sz="1400" dirty="0" smtClean="0">
                <a:solidFill>
                  <a:schemeClr val="tx1">
                    <a:lumMod val="50000"/>
                    <a:lumOff val="50000"/>
                  </a:schemeClr>
                </a:solidFill>
                <a:sym typeface="Wingdings" panose="05000000000000000000" pitchFamily="2" charset="2"/>
              </a:rPr>
              <a:t>. </a:t>
            </a:r>
            <a:r>
              <a:rPr lang="en-US" sz="1400" b="1" dirty="0" smtClean="0">
                <a:solidFill>
                  <a:schemeClr val="tx1">
                    <a:lumMod val="50000"/>
                    <a:lumOff val="50000"/>
                  </a:schemeClr>
                </a:solidFill>
                <a:sym typeface="Wingdings" panose="05000000000000000000" pitchFamily="2" charset="2"/>
              </a:rPr>
              <a:t>86</a:t>
            </a:r>
            <a:r>
              <a:rPr lang="en-US" sz="1400" dirty="0" smtClean="0">
                <a:solidFill>
                  <a:schemeClr val="tx1">
                    <a:lumMod val="50000"/>
                    <a:lumOff val="50000"/>
                  </a:schemeClr>
                </a:solidFill>
                <a:sym typeface="Wingdings" panose="05000000000000000000" pitchFamily="2" charset="2"/>
              </a:rPr>
              <a:t>, 123509 (2015) ]</a:t>
            </a:r>
          </a:p>
          <a:p>
            <a:pPr marL="285750" indent="-285750">
              <a:buFont typeface="Wingdings" panose="05000000000000000000" pitchFamily="2" charset="2"/>
              <a:buChar char="à"/>
            </a:pPr>
            <a:endParaRPr lang="en-US" sz="1400" dirty="0">
              <a:solidFill>
                <a:schemeClr val="tx1">
                  <a:lumMod val="50000"/>
                  <a:lumOff val="50000"/>
                </a:schemeClr>
              </a:solidFill>
              <a:sym typeface="Wingdings" panose="05000000000000000000" pitchFamily="2" charset="2"/>
            </a:endParaRPr>
          </a:p>
          <a:p>
            <a:pPr marL="285750" indent="-285750">
              <a:buFont typeface="Wingdings" panose="05000000000000000000" pitchFamily="2" charset="2"/>
              <a:buChar char="à"/>
            </a:pPr>
            <a:r>
              <a:rPr lang="en-US" dirty="0" smtClean="0">
                <a:sym typeface="Wingdings" panose="05000000000000000000" pitchFamily="2" charset="2"/>
              </a:rPr>
              <a:t>W7-X VUV spectroscopy will be migrated away from MCPs now!</a:t>
            </a:r>
            <a:endParaRPr lang="en-US" dirty="0">
              <a:sym typeface="Wingdings" panose="05000000000000000000" pitchFamily="2" charset="2"/>
            </a:endParaRPr>
          </a:p>
        </p:txBody>
      </p:sp>
      <p:sp>
        <p:nvSpPr>
          <p:cNvPr id="4" name="Titel 3"/>
          <p:cNvSpPr>
            <a:spLocks noGrp="1"/>
          </p:cNvSpPr>
          <p:nvPr>
            <p:ph type="title"/>
          </p:nvPr>
        </p:nvSpPr>
        <p:spPr/>
        <p:txBody>
          <a:bodyPr/>
          <a:lstStyle/>
          <a:p>
            <a:r>
              <a:rPr lang="en-US" dirty="0" smtClean="0"/>
              <a:t>HEXOS Upgrade</a:t>
            </a:r>
            <a:endParaRPr lang="en-US" dirty="0"/>
          </a:p>
        </p:txBody>
      </p:sp>
      <p:sp>
        <p:nvSpPr>
          <p:cNvPr id="5" name="Datumsplatzhalter 4"/>
          <p:cNvSpPr>
            <a:spLocks noGrp="1"/>
          </p:cNvSpPr>
          <p:nvPr>
            <p:ph type="dt" sz="half" idx="10"/>
          </p:nvPr>
        </p:nvSpPr>
        <p:spPr/>
        <p:txBody>
          <a:bodyPr/>
          <a:lstStyle/>
          <a:p>
            <a:r>
              <a:rPr lang="en-US" dirty="0"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13</a:t>
            </a:fld>
            <a:endParaRPr lang="de-DE" dirty="0"/>
          </a:p>
        </p:txBody>
      </p:sp>
      <p:pic>
        <p:nvPicPr>
          <p:cNvPr id="8" name="Grafik 7"/>
          <p:cNvPicPr>
            <a:picLocks noChangeAspect="1"/>
          </p:cNvPicPr>
          <p:nvPr/>
        </p:nvPicPr>
        <p:blipFill>
          <a:blip r:embed="rId2"/>
          <a:stretch>
            <a:fillRect/>
          </a:stretch>
        </p:blipFill>
        <p:spPr>
          <a:xfrm>
            <a:off x="658812" y="1969475"/>
            <a:ext cx="4214639" cy="4504087"/>
          </a:xfrm>
          <a:prstGeom prst="rect">
            <a:avLst/>
          </a:prstGeom>
        </p:spPr>
      </p:pic>
      <p:sp>
        <p:nvSpPr>
          <p:cNvPr id="10" name="Textfeld 9"/>
          <p:cNvSpPr txBox="1"/>
          <p:nvPr/>
        </p:nvSpPr>
        <p:spPr>
          <a:xfrm rot="16200000">
            <a:off x="-1828788" y="4095379"/>
            <a:ext cx="4494307" cy="262059"/>
          </a:xfrm>
          <a:prstGeom prst="rect">
            <a:avLst/>
          </a:prstGeom>
          <a:noFill/>
        </p:spPr>
        <p:txBody>
          <a:bodyPr wrap="none" lIns="0" tIns="0" rIns="0" bIns="0" rtlCol="0" anchor="t" anchorCtr="0">
            <a:spAutoFit/>
          </a:bodyPr>
          <a:lstStyle/>
          <a:p>
            <a:pPr>
              <a:lnSpc>
                <a:spcPts val="2300"/>
              </a:lnSpc>
              <a:spcBef>
                <a:spcPts val="1150"/>
              </a:spcBef>
            </a:pPr>
            <a:r>
              <a:rPr lang="en-US" sz="1400" dirty="0">
                <a:solidFill>
                  <a:schemeClr val="tx1">
                    <a:lumMod val="50000"/>
                    <a:lumOff val="50000"/>
                  </a:schemeClr>
                </a:solidFill>
              </a:rPr>
              <a:t>[ </a:t>
            </a:r>
            <a:r>
              <a:rPr lang="en-US" sz="1400" dirty="0" smtClean="0">
                <a:solidFill>
                  <a:schemeClr val="tx1">
                    <a:lumMod val="50000"/>
                    <a:lumOff val="50000"/>
                  </a:schemeClr>
                </a:solidFill>
              </a:rPr>
              <a:t>C.R. Seon </a:t>
            </a:r>
            <a:r>
              <a:rPr lang="en-US" sz="1400" i="1" dirty="0">
                <a:solidFill>
                  <a:schemeClr val="tx1">
                    <a:lumMod val="50000"/>
                    <a:lumOff val="50000"/>
                  </a:schemeClr>
                </a:solidFill>
              </a:rPr>
              <a:t>et al.</a:t>
            </a:r>
            <a:r>
              <a:rPr lang="en-US" sz="1400" dirty="0">
                <a:solidFill>
                  <a:schemeClr val="tx1">
                    <a:lumMod val="50000"/>
                    <a:lumOff val="50000"/>
                  </a:schemeClr>
                </a:solidFill>
              </a:rPr>
              <a:t>, </a:t>
            </a:r>
            <a:r>
              <a:rPr lang="en-US" sz="1400" dirty="0" smtClean="0">
                <a:solidFill>
                  <a:schemeClr val="tx1">
                    <a:lumMod val="50000"/>
                    <a:lumOff val="50000"/>
                  </a:schemeClr>
                </a:solidFill>
              </a:rPr>
              <a:t>Rev. Sci. </a:t>
            </a:r>
            <a:r>
              <a:rPr lang="en-US" sz="1400" dirty="0" err="1" smtClean="0">
                <a:solidFill>
                  <a:schemeClr val="tx1">
                    <a:lumMod val="50000"/>
                    <a:lumOff val="50000"/>
                  </a:schemeClr>
                </a:solidFill>
              </a:rPr>
              <a:t>Instrum</a:t>
            </a:r>
            <a:r>
              <a:rPr lang="en-US" sz="1400" dirty="0" smtClean="0">
                <a:solidFill>
                  <a:schemeClr val="tx1">
                    <a:lumMod val="50000"/>
                    <a:lumOff val="50000"/>
                  </a:schemeClr>
                </a:solidFill>
              </a:rPr>
              <a:t>. </a:t>
            </a:r>
            <a:r>
              <a:rPr lang="en-US" sz="1400" b="1" dirty="0" smtClean="0">
                <a:solidFill>
                  <a:schemeClr val="tx1">
                    <a:lumMod val="50000"/>
                    <a:lumOff val="50000"/>
                  </a:schemeClr>
                </a:solidFill>
              </a:rPr>
              <a:t>81</a:t>
            </a:r>
            <a:r>
              <a:rPr lang="en-US" sz="1400" dirty="0" smtClean="0">
                <a:solidFill>
                  <a:schemeClr val="tx1">
                    <a:lumMod val="50000"/>
                    <a:lumOff val="50000"/>
                  </a:schemeClr>
                </a:solidFill>
              </a:rPr>
              <a:t>, 10E508 </a:t>
            </a:r>
            <a:r>
              <a:rPr lang="en-US" sz="1400" dirty="0">
                <a:solidFill>
                  <a:schemeClr val="tx1">
                    <a:lumMod val="50000"/>
                    <a:lumOff val="50000"/>
                  </a:schemeClr>
                </a:solidFill>
              </a:rPr>
              <a:t>(</a:t>
            </a:r>
            <a:r>
              <a:rPr lang="en-US" sz="1400" dirty="0" smtClean="0">
                <a:solidFill>
                  <a:schemeClr val="tx1">
                    <a:lumMod val="50000"/>
                    <a:lumOff val="50000"/>
                  </a:schemeClr>
                </a:solidFill>
              </a:rPr>
              <a:t>2010) </a:t>
            </a:r>
            <a:r>
              <a:rPr lang="en-US" sz="1400" dirty="0">
                <a:solidFill>
                  <a:schemeClr val="tx1">
                    <a:lumMod val="50000"/>
                    <a:lumOff val="50000"/>
                  </a:schemeClr>
                </a:solidFill>
              </a:rPr>
              <a:t>]</a:t>
            </a:r>
            <a:endParaRPr lang="en-US" sz="1400" dirty="0" smtClean="0"/>
          </a:p>
        </p:txBody>
      </p:sp>
    </p:spTree>
    <p:extLst>
      <p:ext uri="{BB962C8B-B14F-4D97-AF65-F5344CB8AC3E}">
        <p14:creationId xmlns:p14="http://schemas.microsoft.com/office/powerpoint/2010/main" val="294157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637213" cy="4888800"/>
          </a:xfrm>
        </p:spPr>
        <p:txBody>
          <a:bodyPr/>
          <a:lstStyle/>
          <a:p>
            <a:r>
              <a:rPr lang="en-US" b="1" dirty="0" smtClean="0">
                <a:solidFill>
                  <a:srgbClr val="337777"/>
                </a:solidFill>
              </a:rPr>
              <a:t>HEXOS Upgrade Planning</a:t>
            </a:r>
            <a:endParaRPr lang="en-US" b="1" dirty="0">
              <a:solidFill>
                <a:srgbClr val="337777"/>
              </a:solidFill>
            </a:endParaRPr>
          </a:p>
          <a:p>
            <a:pPr marL="285750" indent="-285750">
              <a:buFont typeface="Arial" panose="020B0604020202020204" pitchFamily="34" charset="0"/>
              <a:buChar char="•"/>
            </a:pPr>
            <a:r>
              <a:rPr lang="en-US" dirty="0" smtClean="0"/>
              <a:t>RSR held on April 17, 2024</a:t>
            </a:r>
          </a:p>
          <a:p>
            <a:pPr marL="285750" indent="-285750">
              <a:buFont typeface="Arial" panose="020B0604020202020204" pitchFamily="34" charset="0"/>
              <a:buChar char="•"/>
            </a:pPr>
            <a:r>
              <a:rPr lang="en-US" dirty="0" smtClean="0"/>
              <a:t>generally agreed on</a:t>
            </a:r>
          </a:p>
          <a:p>
            <a:pPr marL="642938" lvl="4" indent="-285750"/>
            <a:r>
              <a:rPr lang="en-US" dirty="0"/>
              <a:t>new vacuum system (failing components</a:t>
            </a:r>
            <a:r>
              <a:rPr lang="en-US" dirty="0" smtClean="0"/>
              <a:t>) ……</a:t>
            </a:r>
            <a:endParaRPr lang="en-US" dirty="0"/>
          </a:p>
          <a:p>
            <a:pPr marL="642938" lvl="4" indent="-285750"/>
            <a:r>
              <a:rPr lang="en-US" dirty="0"/>
              <a:t>improvement of optical properties</a:t>
            </a:r>
          </a:p>
          <a:p>
            <a:pPr marL="931500" lvl="5"/>
            <a:r>
              <a:rPr lang="en-US" dirty="0"/>
              <a:t>new </a:t>
            </a:r>
            <a:r>
              <a:rPr lang="en-US" dirty="0" smtClean="0"/>
              <a:t>detectors ………………………………….</a:t>
            </a:r>
            <a:endParaRPr lang="en-US" dirty="0"/>
          </a:p>
          <a:p>
            <a:pPr marL="931500" lvl="5"/>
            <a:r>
              <a:rPr lang="en-US" dirty="0"/>
              <a:t>matching </a:t>
            </a:r>
            <a:r>
              <a:rPr lang="en-US" dirty="0" smtClean="0"/>
              <a:t>gratings ……………………………..</a:t>
            </a:r>
          </a:p>
        </p:txBody>
      </p:sp>
      <p:sp>
        <p:nvSpPr>
          <p:cNvPr id="3" name="Inhaltsplatzhalter 2"/>
          <p:cNvSpPr>
            <a:spLocks noGrp="1"/>
          </p:cNvSpPr>
          <p:nvPr>
            <p:ph sz="half" idx="2"/>
          </p:nvPr>
        </p:nvSpPr>
        <p:spPr>
          <a:xfrm>
            <a:off x="6296025" y="1562400"/>
            <a:ext cx="5200650" cy="4890788"/>
          </a:xfrm>
        </p:spPr>
        <p:txBody>
          <a:bodyPr/>
          <a:lstStyle/>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124.000 € total, incl. PLC changes</a:t>
            </a:r>
          </a:p>
          <a:p>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25.000 € per piece (x 4)</a:t>
            </a:r>
            <a:br>
              <a:rPr lang="en-US" dirty="0" smtClean="0">
                <a:sym typeface="Wingdings" panose="05000000000000000000" pitchFamily="2" charset="2"/>
              </a:rPr>
            </a:br>
            <a:r>
              <a:rPr lang="en-US" dirty="0" smtClean="0">
                <a:sym typeface="Wingdings" panose="05000000000000000000" pitchFamily="2" charset="2"/>
              </a:rPr>
              <a:t>150.000 € per piece (x 4)</a:t>
            </a:r>
            <a:br>
              <a:rPr lang="en-US" dirty="0" smtClean="0">
                <a:sym typeface="Wingdings" panose="05000000000000000000" pitchFamily="2" charset="2"/>
              </a:rPr>
            </a:br>
            <a:r>
              <a:rPr lang="en-US" dirty="0" smtClean="0">
                <a:sym typeface="Wingdings" panose="05000000000000000000" pitchFamily="2" charset="2"/>
              </a:rPr>
              <a:t>  15.000 € for structural changes</a:t>
            </a:r>
            <a:br>
              <a:rPr lang="en-US" dirty="0" smtClean="0">
                <a:sym typeface="Wingdings" panose="05000000000000000000" pitchFamily="2" charset="2"/>
              </a:rPr>
            </a:b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839.000 € total expected investment</a:t>
            </a:r>
            <a:endParaRPr lang="en-US" dirty="0">
              <a:sym typeface="Wingdings" panose="05000000000000000000" pitchFamily="2" charset="2"/>
            </a:endParaRPr>
          </a:p>
        </p:txBody>
      </p:sp>
      <p:sp>
        <p:nvSpPr>
          <p:cNvPr id="4" name="Titel 3"/>
          <p:cNvSpPr>
            <a:spLocks noGrp="1"/>
          </p:cNvSpPr>
          <p:nvPr>
            <p:ph type="title"/>
          </p:nvPr>
        </p:nvSpPr>
        <p:spPr/>
        <p:txBody>
          <a:bodyPr/>
          <a:lstStyle/>
          <a:p>
            <a:r>
              <a:rPr lang="en-US" dirty="0" smtClean="0"/>
              <a:t>HEXOS Upgrade: Expected Cost</a:t>
            </a:r>
            <a:endParaRPr lang="en-US" dirty="0"/>
          </a:p>
        </p:txBody>
      </p:sp>
      <p:sp>
        <p:nvSpPr>
          <p:cNvPr id="5" name="Datumsplatzhalter 4"/>
          <p:cNvSpPr>
            <a:spLocks noGrp="1"/>
          </p:cNvSpPr>
          <p:nvPr>
            <p:ph type="dt" sz="half" idx="10"/>
          </p:nvPr>
        </p:nvSpPr>
        <p:spPr/>
        <p:txBody>
          <a:bodyPr/>
          <a:lstStyle/>
          <a:p>
            <a:r>
              <a:rPr lang="en-US" dirty="0"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14</a:t>
            </a:fld>
            <a:endParaRPr lang="de-DE" dirty="0"/>
          </a:p>
        </p:txBody>
      </p:sp>
    </p:spTree>
    <p:extLst>
      <p:ext uri="{BB962C8B-B14F-4D97-AF65-F5344CB8AC3E}">
        <p14:creationId xmlns:p14="http://schemas.microsoft.com/office/powerpoint/2010/main" val="3855504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lstStyle/>
          <a:p>
            <a:r>
              <a:rPr lang="en-US" b="1" dirty="0" smtClean="0">
                <a:solidFill>
                  <a:srgbClr val="337777"/>
                </a:solidFill>
              </a:rPr>
              <a:t>HEXOS Upgrade</a:t>
            </a:r>
          </a:p>
          <a:p>
            <a:pPr marL="285750" indent="-285750">
              <a:buFont typeface="Arial" panose="020B0604020202020204" pitchFamily="34" charset="0"/>
              <a:buChar char="•"/>
            </a:pPr>
            <a:r>
              <a:rPr lang="en-US" dirty="0" smtClean="0"/>
              <a:t>vacuum system (pumps + pressure gauges)</a:t>
            </a:r>
            <a:br>
              <a:rPr lang="en-US" dirty="0" smtClean="0"/>
            </a:br>
            <a:r>
              <a:rPr lang="en-US" dirty="0" smtClean="0"/>
              <a:t/>
            </a:r>
            <a:br>
              <a:rPr lang="en-US" dirty="0" smtClean="0"/>
            </a:br>
            <a:r>
              <a:rPr lang="en-US" dirty="0" smtClean="0"/>
              <a:t/>
            </a:r>
            <a:br>
              <a:rPr lang="en-US" dirty="0" smtClean="0"/>
            </a:br>
            <a:endParaRPr lang="en-US" dirty="0" smtClean="0"/>
          </a:p>
          <a:p>
            <a:pPr marL="285750" indent="-285750">
              <a:buFont typeface="Arial" panose="020B0604020202020204" pitchFamily="34" charset="0"/>
              <a:buChar char="•"/>
            </a:pPr>
            <a:r>
              <a:rPr lang="en-US" dirty="0" smtClean="0"/>
              <a:t>new detectors (CCD / ?) ……………………….</a:t>
            </a:r>
          </a:p>
          <a:p>
            <a:pPr marL="285750" indent="-285750">
              <a:buFont typeface="Arial" panose="020B0604020202020204" pitchFamily="34" charset="0"/>
              <a:buChar char="•"/>
            </a:pPr>
            <a:r>
              <a:rPr lang="en-US" dirty="0" smtClean="0"/>
              <a:t>new gratings</a:t>
            </a:r>
            <a:r>
              <a:rPr lang="en-US" dirty="0"/>
              <a:t> </a:t>
            </a:r>
            <a:r>
              <a:rPr lang="en-US" dirty="0" smtClean="0"/>
              <a:t>……………………………………..</a:t>
            </a:r>
          </a:p>
        </p:txBody>
      </p:sp>
      <p:sp>
        <p:nvSpPr>
          <p:cNvPr id="3" name="Inhaltsplatzhalter 2"/>
          <p:cNvSpPr>
            <a:spLocks noGrp="1"/>
          </p:cNvSpPr>
          <p:nvPr>
            <p:ph sz="half" idx="2"/>
          </p:nvPr>
        </p:nvSpPr>
        <p:spPr>
          <a:xfrm>
            <a:off x="6296025" y="1562400"/>
            <a:ext cx="5200650" cy="4890788"/>
          </a:xfrm>
        </p:spPr>
        <p:txBody>
          <a:bodyPr/>
          <a:lstStyle/>
          <a:p>
            <a:endParaRPr lang="en-US" dirty="0" smtClean="0">
              <a:sym typeface="Wingdings" panose="05000000000000000000" pitchFamily="2" charset="2"/>
            </a:endParaRPr>
          </a:p>
          <a:p>
            <a: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t>✔  delivered Feb 2025, total cost ~75.000 €</a:t>
            </a:r>
            <a:b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br>
            <a: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t>     - PLC programming ongoing (CoDaC)</a:t>
            </a:r>
            <a:b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br>
            <a: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t>     - electrical planning ongoing / complete</a:t>
            </a:r>
          </a:p>
          <a:p>
            <a:r>
              <a:rPr lang="en-US" dirty="0">
                <a:solidFill>
                  <a:schemeClr val="bg2">
                    <a:lumMod val="75000"/>
                  </a:schemeClr>
                </a:solidFill>
                <a:latin typeface="Segoe UI Symbol" panose="020B0502040204020203" pitchFamily="34" charset="0"/>
                <a:ea typeface="Segoe UI Symbol" panose="020B0502040204020203" pitchFamily="34" charset="0"/>
                <a:sym typeface="Wingdings" panose="05000000000000000000" pitchFamily="2" charset="2"/>
              </a:rPr>
              <a:t/>
            </a:r>
            <a:br>
              <a:rPr lang="en-US" dirty="0">
                <a:solidFill>
                  <a:schemeClr val="bg2">
                    <a:lumMod val="75000"/>
                  </a:schemeClr>
                </a:solidFill>
                <a:latin typeface="Segoe UI Symbol" panose="020B0502040204020203" pitchFamily="34" charset="0"/>
                <a:ea typeface="Segoe UI Symbol" panose="020B0502040204020203" pitchFamily="34" charset="0"/>
                <a:sym typeface="Wingdings" panose="05000000000000000000" pitchFamily="2" charset="2"/>
              </a:rPr>
            </a:br>
            <a:r>
              <a:rPr lang="en-US" dirty="0" smtClean="0">
                <a:solidFill>
                  <a:schemeClr val="accent5">
                    <a:lumMod val="75000"/>
                  </a:schemeClr>
                </a:solidFill>
                <a:latin typeface="Segoe UI Symbol" panose="020B0502040204020203" pitchFamily="34" charset="0"/>
                <a:ea typeface="Segoe UI Symbol" panose="020B0502040204020203" pitchFamily="34" charset="0"/>
                <a:sym typeface="Wingdings" panose="05000000000000000000" pitchFamily="2" charset="2"/>
              </a:rPr>
              <a:t>✘  on hold</a:t>
            </a:r>
            <a:endParaRPr lang="en-US" dirty="0">
              <a:solidFill>
                <a:schemeClr val="bg2">
                  <a:lumMod val="75000"/>
                </a:schemeClr>
              </a:solidFill>
              <a:latin typeface="Segoe UI Symbol" panose="020B0502040204020203" pitchFamily="34" charset="0"/>
              <a:ea typeface="Segoe UI Symbol" panose="020B0502040204020203" pitchFamily="34" charset="0"/>
              <a:sym typeface="Wingdings" panose="05000000000000000000" pitchFamily="2" charset="2"/>
            </a:endParaRPr>
          </a:p>
          <a:p>
            <a: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t>✔  ordered Jan 2025, expected cost ~607.000 €</a:t>
            </a:r>
            <a:b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br>
            <a: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t>     - production on hold, waiting for exact</a:t>
            </a:r>
            <a:b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br>
            <a:r>
              <a:rPr lang="en-US" dirty="0" smtClean="0">
                <a:solidFill>
                  <a:schemeClr val="accent4">
                    <a:lumMod val="75000"/>
                  </a:schemeClr>
                </a:solidFill>
                <a:latin typeface="Segoe UI Symbol" panose="020B0502040204020203" pitchFamily="34" charset="0"/>
                <a:ea typeface="Segoe UI Symbol" panose="020B0502040204020203" pitchFamily="34" charset="0"/>
                <a:sym typeface="Wingdings" panose="05000000000000000000" pitchFamily="2" charset="2"/>
              </a:rPr>
              <a:t>        specification of detector geometry</a:t>
            </a:r>
            <a:endParaRPr lang="en-US" dirty="0">
              <a:solidFill>
                <a:schemeClr val="accent4">
                  <a:lumMod val="75000"/>
                </a:schemeClr>
              </a:solidFill>
              <a:sym typeface="Wingdings" panose="05000000000000000000" pitchFamily="2" charset="2"/>
            </a:endParaRPr>
          </a:p>
        </p:txBody>
      </p:sp>
      <p:sp>
        <p:nvSpPr>
          <p:cNvPr id="4" name="Titel 3"/>
          <p:cNvSpPr>
            <a:spLocks noGrp="1"/>
          </p:cNvSpPr>
          <p:nvPr>
            <p:ph type="title"/>
          </p:nvPr>
        </p:nvSpPr>
        <p:spPr/>
        <p:txBody>
          <a:bodyPr/>
          <a:lstStyle/>
          <a:p>
            <a:r>
              <a:rPr lang="en-US" dirty="0" smtClean="0"/>
              <a:t>HEXOS Upgrade: Status</a:t>
            </a:r>
            <a:endParaRPr lang="en-US" dirty="0"/>
          </a:p>
        </p:txBody>
      </p:sp>
      <p:sp>
        <p:nvSpPr>
          <p:cNvPr id="5" name="Datumsplatzhalter 4"/>
          <p:cNvSpPr>
            <a:spLocks noGrp="1"/>
          </p:cNvSpPr>
          <p:nvPr>
            <p:ph type="dt" sz="half" idx="10"/>
          </p:nvPr>
        </p:nvSpPr>
        <p:spPr/>
        <p:txBody>
          <a:bodyPr/>
          <a:lstStyle/>
          <a:p>
            <a:r>
              <a:rPr lang="en-US" dirty="0"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15</a:t>
            </a:fld>
            <a:endParaRPr lang="de-DE" dirty="0"/>
          </a:p>
        </p:txBody>
      </p:sp>
    </p:spTree>
    <p:extLst>
      <p:ext uri="{BB962C8B-B14F-4D97-AF65-F5344CB8AC3E}">
        <p14:creationId xmlns:p14="http://schemas.microsoft.com/office/powerpoint/2010/main" val="191682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en-US" b="1" dirty="0" err="1" smtClean="0">
                <a:solidFill>
                  <a:srgbClr val="337777"/>
                </a:solidFill>
              </a:rPr>
              <a:t>Andor</a:t>
            </a:r>
            <a:r>
              <a:rPr lang="en-US" b="1" dirty="0" smtClean="0">
                <a:solidFill>
                  <a:srgbClr val="337777"/>
                </a:solidFill>
              </a:rPr>
              <a:t> Newton 940DP (CCD)</a:t>
            </a:r>
          </a:p>
          <a:p>
            <a:pPr marL="285750" indent="-285750">
              <a:buFont typeface="Arial" panose="020B0604020202020204" pitchFamily="34" charset="0"/>
              <a:buChar char="•"/>
            </a:pPr>
            <a:r>
              <a:rPr lang="en-US" dirty="0" smtClean="0"/>
              <a:t>2048 x 512 pixels</a:t>
            </a:r>
          </a:p>
          <a:p>
            <a:pPr marL="285750" indent="-285750">
              <a:buFont typeface="Arial" panose="020B0604020202020204" pitchFamily="34" charset="0"/>
              <a:buChar char="•"/>
            </a:pPr>
            <a:r>
              <a:rPr lang="en-US" dirty="0" smtClean="0"/>
              <a:t>13.5µm pixel size</a:t>
            </a:r>
            <a:br>
              <a:rPr lang="en-US" dirty="0" smtClean="0"/>
            </a:br>
            <a:r>
              <a:rPr lang="en-US" dirty="0" smtClean="0"/>
              <a:t>26.7mm x 6.9mm image area</a:t>
            </a:r>
          </a:p>
          <a:p>
            <a:pPr marL="285750" indent="-285750">
              <a:buFont typeface="Arial" panose="020B0604020202020204" pitchFamily="34" charset="0"/>
              <a:buChar char="•"/>
            </a:pPr>
            <a:r>
              <a:rPr lang="en-US" dirty="0" smtClean="0"/>
              <a:t>943 full spectra / second (20 rows crop)</a:t>
            </a:r>
            <a:br>
              <a:rPr lang="en-US" dirty="0" smtClean="0"/>
            </a:br>
            <a:r>
              <a:rPr lang="en-US" dirty="0" smtClean="0"/>
              <a:t>up to 1100 full spectra / second pushing the camera to the edge</a:t>
            </a:r>
            <a:endParaRPr lang="en-US" dirty="0"/>
          </a:p>
        </p:txBody>
      </p:sp>
      <p:sp>
        <p:nvSpPr>
          <p:cNvPr id="3" name="Inhaltsplatzhalter 2"/>
          <p:cNvSpPr>
            <a:spLocks noGrp="1"/>
          </p:cNvSpPr>
          <p:nvPr>
            <p:ph sz="half" idx="2"/>
          </p:nvPr>
        </p:nvSpPr>
        <p:spPr/>
        <p:txBody>
          <a:bodyPr/>
          <a:lstStyle/>
          <a:p>
            <a:r>
              <a:rPr lang="en-US" b="1" dirty="0" err="1" smtClean="0">
                <a:solidFill>
                  <a:srgbClr val="337777"/>
                </a:solidFill>
              </a:rPr>
              <a:t>Andor</a:t>
            </a:r>
            <a:r>
              <a:rPr lang="en-US" b="1" dirty="0" smtClean="0">
                <a:solidFill>
                  <a:srgbClr val="337777"/>
                </a:solidFill>
              </a:rPr>
              <a:t> Marana-X-11 (</a:t>
            </a:r>
            <a:r>
              <a:rPr lang="en-US" b="1" dirty="0" err="1" smtClean="0">
                <a:solidFill>
                  <a:srgbClr val="337777"/>
                </a:solidFill>
              </a:rPr>
              <a:t>sCMOS</a:t>
            </a:r>
            <a:r>
              <a:rPr lang="en-US" b="1" dirty="0" smtClean="0">
                <a:solidFill>
                  <a:srgbClr val="337777"/>
                </a:solidFill>
              </a:rPr>
              <a:t>)</a:t>
            </a:r>
          </a:p>
          <a:p>
            <a:pPr marL="285750" indent="-285750">
              <a:buFont typeface="Arial" panose="020B0604020202020204" pitchFamily="34" charset="0"/>
              <a:buChar char="•"/>
            </a:pPr>
            <a:r>
              <a:rPr lang="en-US" dirty="0" smtClean="0"/>
              <a:t>2048 x 2048 pixels</a:t>
            </a:r>
          </a:p>
          <a:p>
            <a:pPr marL="285750" indent="-285750">
              <a:buFont typeface="Arial" panose="020B0604020202020204" pitchFamily="34" charset="0"/>
              <a:buChar char="•"/>
            </a:pPr>
            <a:r>
              <a:rPr lang="en-US" dirty="0" smtClean="0"/>
              <a:t>11 x 11µm pixel size</a:t>
            </a:r>
            <a:br>
              <a:rPr lang="en-US" dirty="0" smtClean="0"/>
            </a:br>
            <a:r>
              <a:rPr lang="en-US" dirty="0" smtClean="0"/>
              <a:t>22.5mm x 22.5mm image area</a:t>
            </a:r>
          </a:p>
          <a:p>
            <a:pPr marL="285750" indent="-285750">
              <a:buFont typeface="Arial" panose="020B0604020202020204" pitchFamily="34" charset="0"/>
              <a:buChar char="•"/>
            </a:pPr>
            <a:r>
              <a:rPr lang="en-US" dirty="0" smtClean="0">
                <a:latin typeface="Segoe UI Symbol" panose="020B0502040204020203" pitchFamily="34" charset="0"/>
                <a:ea typeface="Segoe UI Symbol" panose="020B0502040204020203" pitchFamily="34" charset="0"/>
              </a:rPr>
              <a:t>≫</a:t>
            </a:r>
            <a:r>
              <a:rPr lang="en-US" dirty="0" smtClean="0"/>
              <a:t>1000 full spectra / second</a:t>
            </a:r>
            <a:br>
              <a:rPr lang="en-US" dirty="0" smtClean="0"/>
            </a:br>
            <a:r>
              <a:rPr lang="en-US" dirty="0" smtClean="0"/>
              <a:t>e.g. 5400 full spectra using 8 rows</a:t>
            </a:r>
            <a:endParaRPr lang="en-US" dirty="0"/>
          </a:p>
        </p:txBody>
      </p:sp>
      <p:sp>
        <p:nvSpPr>
          <p:cNvPr id="4" name="Titel 3"/>
          <p:cNvSpPr>
            <a:spLocks noGrp="1"/>
          </p:cNvSpPr>
          <p:nvPr>
            <p:ph type="title"/>
          </p:nvPr>
        </p:nvSpPr>
        <p:spPr/>
        <p:txBody>
          <a:bodyPr/>
          <a:lstStyle/>
          <a:p>
            <a:r>
              <a:rPr lang="en-US" dirty="0" smtClean="0"/>
              <a:t>HEXOS Upgrade: choice of detector</a:t>
            </a:r>
            <a:br>
              <a:rPr lang="en-US" dirty="0" smtClean="0"/>
            </a:br>
            <a:r>
              <a:rPr lang="en-US" dirty="0" smtClean="0"/>
              <a:t/>
            </a:r>
            <a:br>
              <a:rPr lang="en-US" dirty="0" smtClean="0"/>
            </a:br>
            <a:r>
              <a:rPr lang="en-US" sz="1800" dirty="0" smtClean="0"/>
              <a:t>… </a:t>
            </a:r>
            <a:r>
              <a:rPr lang="en-US" sz="1800" b="0" dirty="0" smtClean="0"/>
              <a:t>based on my market research</a:t>
            </a:r>
            <a:endParaRPr lang="en-US" sz="1800" b="0"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16</a:t>
            </a:fld>
            <a:endParaRPr lang="de-DE" dirty="0"/>
          </a:p>
        </p:txBody>
      </p:sp>
    </p:spTree>
    <p:extLst>
      <p:ext uri="{BB962C8B-B14F-4D97-AF65-F5344CB8AC3E}">
        <p14:creationId xmlns:p14="http://schemas.microsoft.com/office/powerpoint/2010/main" val="2964568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en-US" b="1" dirty="0" err="1" smtClean="0">
                <a:solidFill>
                  <a:srgbClr val="337777"/>
                </a:solidFill>
              </a:rPr>
              <a:t>Andor</a:t>
            </a:r>
            <a:r>
              <a:rPr lang="en-US" b="1" dirty="0" smtClean="0">
                <a:solidFill>
                  <a:srgbClr val="337777"/>
                </a:solidFill>
              </a:rPr>
              <a:t> Newton 940DP (CCD)</a:t>
            </a:r>
          </a:p>
          <a:p>
            <a:pPr marL="285750" indent="-285750">
              <a:buFont typeface="Arial" panose="020B0604020202020204" pitchFamily="34" charset="0"/>
              <a:buChar char="•"/>
            </a:pPr>
            <a:r>
              <a:rPr lang="en-US" dirty="0" smtClean="0"/>
              <a:t>2048 x 512 pixels</a:t>
            </a:r>
          </a:p>
          <a:p>
            <a:pPr marL="285750" indent="-285750">
              <a:buFont typeface="Arial" panose="020B0604020202020204" pitchFamily="34" charset="0"/>
              <a:buChar char="•"/>
            </a:pPr>
            <a:r>
              <a:rPr lang="en-US" dirty="0" smtClean="0"/>
              <a:t>13.5µm pixel size</a:t>
            </a:r>
            <a:br>
              <a:rPr lang="en-US" dirty="0" smtClean="0"/>
            </a:br>
            <a:r>
              <a:rPr lang="en-US" dirty="0" smtClean="0"/>
              <a:t>26.7mm x 6.9mm image area</a:t>
            </a:r>
          </a:p>
          <a:p>
            <a:pPr marL="285750" indent="-285750">
              <a:buFont typeface="Arial" panose="020B0604020202020204" pitchFamily="34" charset="0"/>
              <a:buChar char="•"/>
            </a:pPr>
            <a:r>
              <a:rPr lang="en-US" dirty="0" smtClean="0"/>
              <a:t>943 full spectra / second (20 rows crop)</a:t>
            </a:r>
            <a:br>
              <a:rPr lang="en-US" dirty="0" smtClean="0"/>
            </a:br>
            <a:r>
              <a:rPr lang="en-US" dirty="0" smtClean="0"/>
              <a:t>up to 1100 full spectra / second pushing the camera to the edge</a:t>
            </a:r>
            <a:br>
              <a:rPr lang="en-US" dirty="0" smtClean="0"/>
            </a:br>
            <a:endParaRPr lang="en-US" dirty="0" smtClean="0"/>
          </a:p>
          <a:p>
            <a:pPr marL="285750" indent="-285750">
              <a:buFont typeface="Arial" panose="020B0604020202020204" pitchFamily="34" charset="0"/>
              <a:buChar char="•"/>
            </a:pPr>
            <a:r>
              <a:rPr lang="en-US" dirty="0" smtClean="0"/>
              <a:t>  </a:t>
            </a:r>
            <a:r>
              <a:rPr lang="en-US" b="1" dirty="0" smtClean="0"/>
              <a:t>22.500 € per piece</a:t>
            </a:r>
            <a:br>
              <a:rPr lang="en-US" b="1" dirty="0" smtClean="0"/>
            </a:br>
            <a:r>
              <a:rPr lang="en-US" b="1" dirty="0" smtClean="0"/>
              <a:t>  90.000 € total (4 channels)</a:t>
            </a:r>
            <a:endParaRPr lang="en-US" b="1" dirty="0"/>
          </a:p>
        </p:txBody>
      </p:sp>
      <p:sp>
        <p:nvSpPr>
          <p:cNvPr id="3" name="Inhaltsplatzhalter 2"/>
          <p:cNvSpPr>
            <a:spLocks noGrp="1"/>
          </p:cNvSpPr>
          <p:nvPr>
            <p:ph sz="half" idx="2"/>
          </p:nvPr>
        </p:nvSpPr>
        <p:spPr/>
        <p:txBody>
          <a:bodyPr/>
          <a:lstStyle/>
          <a:p>
            <a:r>
              <a:rPr lang="en-US" b="1" dirty="0" err="1" smtClean="0">
                <a:solidFill>
                  <a:srgbClr val="337777"/>
                </a:solidFill>
              </a:rPr>
              <a:t>Andor</a:t>
            </a:r>
            <a:r>
              <a:rPr lang="en-US" b="1" dirty="0" smtClean="0">
                <a:solidFill>
                  <a:srgbClr val="337777"/>
                </a:solidFill>
              </a:rPr>
              <a:t> Marana-X-11 (</a:t>
            </a:r>
            <a:r>
              <a:rPr lang="en-US" b="1" dirty="0" err="1" smtClean="0">
                <a:solidFill>
                  <a:srgbClr val="337777"/>
                </a:solidFill>
              </a:rPr>
              <a:t>sCMOS</a:t>
            </a:r>
            <a:r>
              <a:rPr lang="en-US" b="1" dirty="0" smtClean="0">
                <a:solidFill>
                  <a:srgbClr val="337777"/>
                </a:solidFill>
              </a:rPr>
              <a:t>)</a:t>
            </a:r>
          </a:p>
          <a:p>
            <a:pPr marL="285750" indent="-285750">
              <a:buFont typeface="Arial" panose="020B0604020202020204" pitchFamily="34" charset="0"/>
              <a:buChar char="•"/>
            </a:pPr>
            <a:r>
              <a:rPr lang="en-US" dirty="0" smtClean="0"/>
              <a:t>2048 x 2048 pixels</a:t>
            </a:r>
          </a:p>
          <a:p>
            <a:pPr marL="285750" indent="-285750">
              <a:buFont typeface="Arial" panose="020B0604020202020204" pitchFamily="34" charset="0"/>
              <a:buChar char="•"/>
            </a:pPr>
            <a:r>
              <a:rPr lang="en-US" dirty="0" smtClean="0"/>
              <a:t>11 x 11µm pixel size</a:t>
            </a:r>
            <a:br>
              <a:rPr lang="en-US" dirty="0" smtClean="0"/>
            </a:br>
            <a:r>
              <a:rPr lang="en-US" dirty="0" smtClean="0"/>
              <a:t>22.5mm x 22.5mm image area</a:t>
            </a:r>
          </a:p>
          <a:p>
            <a:pPr marL="285750" indent="-285750">
              <a:buFont typeface="Arial" panose="020B0604020202020204" pitchFamily="34" charset="0"/>
              <a:buChar char="•"/>
            </a:pPr>
            <a:r>
              <a:rPr lang="en-US" dirty="0" smtClean="0">
                <a:latin typeface="Segoe UI Symbol" panose="020B0502040204020203" pitchFamily="34" charset="0"/>
                <a:ea typeface="Segoe UI Symbol" panose="020B0502040204020203" pitchFamily="34" charset="0"/>
              </a:rPr>
              <a:t>≫</a:t>
            </a:r>
            <a:r>
              <a:rPr lang="en-US" dirty="0" smtClean="0"/>
              <a:t>1000 full spectra / second</a:t>
            </a:r>
            <a:br>
              <a:rPr lang="en-US" dirty="0" smtClean="0"/>
            </a:br>
            <a:r>
              <a:rPr lang="en-US" dirty="0" smtClean="0"/>
              <a:t>e.g. 5400 full spectra using 8 rows</a:t>
            </a:r>
            <a:br>
              <a:rPr lang="en-US" dirty="0" smtClean="0"/>
            </a:b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a:t>
            </a:r>
            <a:r>
              <a:rPr lang="en-US" b="1" dirty="0" smtClean="0"/>
              <a:t>63.900 € per piece</a:t>
            </a:r>
            <a:br>
              <a:rPr lang="en-US" b="1" dirty="0" smtClean="0"/>
            </a:br>
            <a:r>
              <a:rPr lang="en-US" b="1" dirty="0" smtClean="0"/>
              <a:t>255.600 € total (4 channels)</a:t>
            </a:r>
            <a:endParaRPr lang="en-US" b="1" dirty="0"/>
          </a:p>
        </p:txBody>
      </p:sp>
      <p:sp>
        <p:nvSpPr>
          <p:cNvPr id="4" name="Titel 3"/>
          <p:cNvSpPr>
            <a:spLocks noGrp="1"/>
          </p:cNvSpPr>
          <p:nvPr>
            <p:ph type="title"/>
          </p:nvPr>
        </p:nvSpPr>
        <p:spPr/>
        <p:txBody>
          <a:bodyPr/>
          <a:lstStyle/>
          <a:p>
            <a:r>
              <a:rPr lang="en-US" dirty="0" smtClean="0"/>
              <a:t>HEXOS Upgrade: choice of detector</a:t>
            </a:r>
            <a:br>
              <a:rPr lang="en-US" dirty="0" smtClean="0"/>
            </a:br>
            <a:r>
              <a:rPr lang="en-US" dirty="0" smtClean="0"/>
              <a:t/>
            </a:r>
            <a:br>
              <a:rPr lang="en-US" dirty="0" smtClean="0"/>
            </a:br>
            <a:r>
              <a:rPr lang="en-US" sz="1800" dirty="0" smtClean="0"/>
              <a:t>… </a:t>
            </a:r>
            <a:r>
              <a:rPr lang="en-US" sz="1800" b="0" dirty="0" smtClean="0"/>
              <a:t>based on my market research</a:t>
            </a:r>
            <a:endParaRPr lang="en-US" sz="1800" b="0"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17</a:t>
            </a:fld>
            <a:endParaRPr lang="de-DE" dirty="0"/>
          </a:p>
        </p:txBody>
      </p:sp>
      <p:sp>
        <p:nvSpPr>
          <p:cNvPr id="8" name="Rechteck 7"/>
          <p:cNvSpPr/>
          <p:nvPr/>
        </p:nvSpPr>
        <p:spPr>
          <a:xfrm>
            <a:off x="381837" y="4662435"/>
            <a:ext cx="11394831" cy="1115367"/>
          </a:xfrm>
          <a:prstGeom prst="rect">
            <a:avLst/>
          </a:prstGeom>
          <a:solidFill>
            <a:schemeClr val="tx2">
              <a:alpha val="2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4034234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en-US" b="1" dirty="0" err="1" smtClean="0">
                <a:solidFill>
                  <a:srgbClr val="337777"/>
                </a:solidFill>
              </a:rPr>
              <a:t>Andor</a:t>
            </a:r>
            <a:r>
              <a:rPr lang="en-US" b="1" dirty="0" smtClean="0">
                <a:solidFill>
                  <a:srgbClr val="337777"/>
                </a:solidFill>
              </a:rPr>
              <a:t> Newton 940DP (CCD)</a:t>
            </a:r>
          </a:p>
          <a:p>
            <a:pPr marL="285750" indent="-285750">
              <a:buFont typeface="Arial" panose="020B0604020202020204" pitchFamily="34" charset="0"/>
              <a:buChar char="•"/>
            </a:pPr>
            <a:r>
              <a:rPr lang="en-US" dirty="0" smtClean="0"/>
              <a:t>2048 x 512 pixels</a:t>
            </a:r>
          </a:p>
          <a:p>
            <a:pPr marL="285750" indent="-285750">
              <a:buFont typeface="Arial" panose="020B0604020202020204" pitchFamily="34" charset="0"/>
              <a:buChar char="•"/>
            </a:pPr>
            <a:r>
              <a:rPr lang="en-US" dirty="0" smtClean="0"/>
              <a:t>13.5µm pixel size</a:t>
            </a:r>
            <a:br>
              <a:rPr lang="en-US" dirty="0" smtClean="0"/>
            </a:br>
            <a:r>
              <a:rPr lang="en-US" b="1" dirty="0" smtClean="0"/>
              <a:t>26.7mm</a:t>
            </a:r>
            <a:r>
              <a:rPr lang="en-US" dirty="0" smtClean="0"/>
              <a:t> x 6.9mm image area</a:t>
            </a:r>
          </a:p>
          <a:p>
            <a:pPr marL="285750" indent="-285750">
              <a:buFont typeface="Arial" panose="020B0604020202020204" pitchFamily="34" charset="0"/>
              <a:buChar char="•"/>
            </a:pPr>
            <a:r>
              <a:rPr lang="en-US" dirty="0" smtClean="0"/>
              <a:t>943 full spectra / second (20 rows crop)</a:t>
            </a:r>
            <a:br>
              <a:rPr lang="en-US" dirty="0" smtClean="0"/>
            </a:br>
            <a:r>
              <a:rPr lang="en-US" dirty="0" smtClean="0"/>
              <a:t>up to 1100 full spectra / second pushing the camera to the edge</a:t>
            </a:r>
            <a:br>
              <a:rPr lang="en-US" dirty="0" smtClean="0"/>
            </a:br>
            <a:endParaRPr lang="en-US" dirty="0" smtClean="0"/>
          </a:p>
          <a:p>
            <a:pPr marL="285750" indent="-285750">
              <a:buFont typeface="Arial" panose="020B0604020202020204" pitchFamily="34" charset="0"/>
              <a:buChar char="•"/>
            </a:pPr>
            <a:r>
              <a:rPr lang="en-US" dirty="0" smtClean="0"/>
              <a:t>  </a:t>
            </a:r>
            <a:r>
              <a:rPr lang="en-US" b="1" dirty="0" smtClean="0"/>
              <a:t>22.500 € per piece</a:t>
            </a:r>
            <a:br>
              <a:rPr lang="en-US" b="1" dirty="0" smtClean="0"/>
            </a:br>
            <a:r>
              <a:rPr lang="en-US" b="1" dirty="0" smtClean="0"/>
              <a:t>  90.000 € total (4 channels)</a:t>
            </a:r>
            <a:endParaRPr lang="en-US" b="1" dirty="0"/>
          </a:p>
        </p:txBody>
      </p:sp>
      <p:sp>
        <p:nvSpPr>
          <p:cNvPr id="3" name="Inhaltsplatzhalter 2"/>
          <p:cNvSpPr>
            <a:spLocks noGrp="1"/>
          </p:cNvSpPr>
          <p:nvPr>
            <p:ph sz="half" idx="2"/>
          </p:nvPr>
        </p:nvSpPr>
        <p:spPr/>
        <p:txBody>
          <a:bodyPr/>
          <a:lstStyle/>
          <a:p>
            <a:r>
              <a:rPr lang="en-US" b="1" dirty="0" err="1" smtClean="0">
                <a:solidFill>
                  <a:srgbClr val="337777"/>
                </a:solidFill>
              </a:rPr>
              <a:t>Andor</a:t>
            </a:r>
            <a:r>
              <a:rPr lang="en-US" b="1" dirty="0" smtClean="0">
                <a:solidFill>
                  <a:srgbClr val="337777"/>
                </a:solidFill>
              </a:rPr>
              <a:t> Marana-X-11 (</a:t>
            </a:r>
            <a:r>
              <a:rPr lang="en-US" b="1" dirty="0" err="1" smtClean="0">
                <a:solidFill>
                  <a:srgbClr val="337777"/>
                </a:solidFill>
              </a:rPr>
              <a:t>sCMOS</a:t>
            </a:r>
            <a:r>
              <a:rPr lang="en-US" b="1" dirty="0" smtClean="0">
                <a:solidFill>
                  <a:srgbClr val="337777"/>
                </a:solidFill>
              </a:rPr>
              <a:t>)</a:t>
            </a:r>
          </a:p>
          <a:p>
            <a:pPr marL="285750" indent="-285750">
              <a:buFont typeface="Arial" panose="020B0604020202020204" pitchFamily="34" charset="0"/>
              <a:buChar char="•"/>
            </a:pPr>
            <a:r>
              <a:rPr lang="en-US" dirty="0" smtClean="0"/>
              <a:t>2048 x 2048 pixels</a:t>
            </a:r>
          </a:p>
          <a:p>
            <a:pPr marL="285750" indent="-285750">
              <a:buFont typeface="Arial" panose="020B0604020202020204" pitchFamily="34" charset="0"/>
              <a:buChar char="•"/>
            </a:pPr>
            <a:r>
              <a:rPr lang="en-US" dirty="0" smtClean="0"/>
              <a:t>11 x 11µm pixel size</a:t>
            </a:r>
            <a:br>
              <a:rPr lang="en-US" dirty="0" smtClean="0"/>
            </a:br>
            <a:r>
              <a:rPr lang="en-US" b="1" dirty="0" smtClean="0"/>
              <a:t>22.5mm</a:t>
            </a:r>
            <a:r>
              <a:rPr lang="en-US" dirty="0" smtClean="0"/>
              <a:t> x 22.5mm image area</a:t>
            </a:r>
          </a:p>
          <a:p>
            <a:pPr marL="285750" indent="-285750">
              <a:buFont typeface="Arial" panose="020B0604020202020204" pitchFamily="34" charset="0"/>
              <a:buChar char="•"/>
            </a:pPr>
            <a:r>
              <a:rPr lang="en-US" dirty="0" smtClean="0">
                <a:latin typeface="Segoe UI Symbol" panose="020B0502040204020203" pitchFamily="34" charset="0"/>
                <a:ea typeface="Segoe UI Symbol" panose="020B0502040204020203" pitchFamily="34" charset="0"/>
              </a:rPr>
              <a:t>≫</a:t>
            </a:r>
            <a:r>
              <a:rPr lang="en-US" dirty="0" smtClean="0"/>
              <a:t>1000 full spectra / second</a:t>
            </a:r>
            <a:br>
              <a:rPr lang="en-US" dirty="0" smtClean="0"/>
            </a:br>
            <a:r>
              <a:rPr lang="en-US" dirty="0" smtClean="0"/>
              <a:t>e.g. 5400 full spectra using 8 rows</a:t>
            </a:r>
            <a:br>
              <a:rPr lang="en-US" dirty="0" smtClean="0"/>
            </a:b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a:t>
            </a:r>
            <a:r>
              <a:rPr lang="en-US" b="1" dirty="0" smtClean="0"/>
              <a:t>63.900 € per piece</a:t>
            </a:r>
            <a:br>
              <a:rPr lang="en-US" b="1" dirty="0" smtClean="0"/>
            </a:br>
            <a:r>
              <a:rPr lang="en-US" b="1" dirty="0" smtClean="0"/>
              <a:t>255.600 € total (4 channels)</a:t>
            </a:r>
            <a:endParaRPr lang="en-US" b="1" dirty="0"/>
          </a:p>
        </p:txBody>
      </p:sp>
      <p:sp>
        <p:nvSpPr>
          <p:cNvPr id="4" name="Titel 3"/>
          <p:cNvSpPr>
            <a:spLocks noGrp="1"/>
          </p:cNvSpPr>
          <p:nvPr>
            <p:ph type="title"/>
          </p:nvPr>
        </p:nvSpPr>
        <p:spPr/>
        <p:txBody>
          <a:bodyPr/>
          <a:lstStyle/>
          <a:p>
            <a:r>
              <a:rPr lang="en-US" dirty="0" smtClean="0"/>
              <a:t>HEXOS Upgrade: choice of detector</a:t>
            </a:r>
            <a:br>
              <a:rPr lang="en-US" dirty="0" smtClean="0"/>
            </a:br>
            <a:r>
              <a:rPr lang="en-US" dirty="0" smtClean="0"/>
              <a:t/>
            </a:r>
            <a:br>
              <a:rPr lang="en-US" dirty="0" smtClean="0"/>
            </a:br>
            <a:r>
              <a:rPr lang="en-US" sz="1800" dirty="0" smtClean="0"/>
              <a:t>… </a:t>
            </a:r>
            <a:r>
              <a:rPr lang="en-US" sz="1800" b="0" dirty="0" smtClean="0"/>
              <a:t>based on my market research</a:t>
            </a:r>
            <a:endParaRPr lang="en-US" sz="1800" b="0"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18</a:t>
            </a:fld>
            <a:endParaRPr lang="de-DE" dirty="0"/>
          </a:p>
        </p:txBody>
      </p:sp>
      <p:sp>
        <p:nvSpPr>
          <p:cNvPr id="8" name="Rechteck 7"/>
          <p:cNvSpPr/>
          <p:nvPr/>
        </p:nvSpPr>
        <p:spPr>
          <a:xfrm>
            <a:off x="381837" y="4662435"/>
            <a:ext cx="11394831" cy="1115367"/>
          </a:xfrm>
          <a:prstGeom prst="rect">
            <a:avLst/>
          </a:prstGeom>
          <a:solidFill>
            <a:schemeClr val="tx2">
              <a:alpha val="2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hteck 8"/>
          <p:cNvSpPr/>
          <p:nvPr/>
        </p:nvSpPr>
        <p:spPr>
          <a:xfrm>
            <a:off x="381836" y="3014505"/>
            <a:ext cx="11394831" cy="422031"/>
          </a:xfrm>
          <a:prstGeom prst="rect">
            <a:avLst/>
          </a:prstGeom>
          <a:solidFill>
            <a:schemeClr val="tx2">
              <a:alpha val="2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3018221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en-US" b="1" dirty="0" err="1" smtClean="0">
                <a:solidFill>
                  <a:srgbClr val="337777"/>
                </a:solidFill>
              </a:rPr>
              <a:t>Andor</a:t>
            </a:r>
            <a:r>
              <a:rPr lang="en-US" b="1" dirty="0" smtClean="0">
                <a:solidFill>
                  <a:srgbClr val="337777"/>
                </a:solidFill>
              </a:rPr>
              <a:t> Newton 940DP (CCD)</a:t>
            </a:r>
          </a:p>
          <a:p>
            <a:pPr marL="285750" indent="-285750">
              <a:buFont typeface="Arial" panose="020B0604020202020204" pitchFamily="34" charset="0"/>
              <a:buChar char="•"/>
            </a:pPr>
            <a:r>
              <a:rPr lang="en-US" dirty="0" smtClean="0"/>
              <a:t>2048 x 512 pixels</a:t>
            </a:r>
          </a:p>
          <a:p>
            <a:pPr marL="285750" indent="-285750">
              <a:buFont typeface="Arial" panose="020B0604020202020204" pitchFamily="34" charset="0"/>
              <a:buChar char="•"/>
            </a:pPr>
            <a:r>
              <a:rPr lang="en-US" dirty="0" smtClean="0"/>
              <a:t>13.5µm pixel size</a:t>
            </a:r>
            <a:br>
              <a:rPr lang="en-US" dirty="0" smtClean="0"/>
            </a:br>
            <a:r>
              <a:rPr lang="en-US" dirty="0" smtClean="0"/>
              <a:t>26.7mm x 6.9mm image area</a:t>
            </a:r>
          </a:p>
          <a:p>
            <a:pPr marL="285750" indent="-285750">
              <a:buFont typeface="Arial" panose="020B0604020202020204" pitchFamily="34" charset="0"/>
              <a:buChar char="•"/>
            </a:pPr>
            <a:r>
              <a:rPr lang="en-US" dirty="0" smtClean="0"/>
              <a:t>943 full spectra / second (20 rows crop)</a:t>
            </a:r>
            <a:br>
              <a:rPr lang="en-US" dirty="0" smtClean="0"/>
            </a:br>
            <a:r>
              <a:rPr lang="en-US" dirty="0" smtClean="0"/>
              <a:t>up to 1100 full spectra / second pushing the camera to the edge</a:t>
            </a:r>
            <a:br>
              <a:rPr lang="en-US" dirty="0" smtClean="0"/>
            </a:br>
            <a:endParaRPr lang="en-US" dirty="0" smtClean="0"/>
          </a:p>
          <a:p>
            <a:pPr marL="285750" indent="-285750">
              <a:buFont typeface="Arial" panose="020B0604020202020204" pitchFamily="34" charset="0"/>
              <a:buChar char="•"/>
            </a:pPr>
            <a:r>
              <a:rPr lang="en-US" dirty="0" smtClean="0"/>
              <a:t>  </a:t>
            </a:r>
            <a:r>
              <a:rPr lang="en-US" b="1" dirty="0" smtClean="0"/>
              <a:t>22.500 € per piece</a:t>
            </a:r>
            <a:br>
              <a:rPr lang="en-US" b="1" dirty="0" smtClean="0"/>
            </a:br>
            <a:r>
              <a:rPr lang="en-US" b="1" dirty="0" smtClean="0"/>
              <a:t>  90.000 € total (4 channels)</a:t>
            </a:r>
            <a:br>
              <a:rPr lang="en-US" b="1" dirty="0" smtClean="0"/>
            </a:br>
            <a:endParaRPr lang="en-US" b="1" dirty="0" smtClean="0"/>
          </a:p>
          <a:p>
            <a:pPr marL="285750" indent="-285750">
              <a:buFont typeface="Arial" panose="020B0604020202020204" pitchFamily="34" charset="0"/>
              <a:buChar char="•"/>
            </a:pPr>
            <a:r>
              <a:rPr lang="en-US" b="1" dirty="0" smtClean="0">
                <a:solidFill>
                  <a:schemeClr val="accent4">
                    <a:lumMod val="75000"/>
                  </a:schemeClr>
                </a:solidFill>
              </a:rPr>
              <a:t>will probably do the job</a:t>
            </a:r>
            <a:endParaRPr lang="en-US" b="1" dirty="0">
              <a:solidFill>
                <a:schemeClr val="accent4">
                  <a:lumMod val="75000"/>
                </a:schemeClr>
              </a:solidFill>
            </a:endParaRPr>
          </a:p>
        </p:txBody>
      </p:sp>
      <p:sp>
        <p:nvSpPr>
          <p:cNvPr id="3" name="Inhaltsplatzhalter 2"/>
          <p:cNvSpPr>
            <a:spLocks noGrp="1"/>
          </p:cNvSpPr>
          <p:nvPr>
            <p:ph sz="half" idx="2"/>
          </p:nvPr>
        </p:nvSpPr>
        <p:spPr/>
        <p:txBody>
          <a:bodyPr/>
          <a:lstStyle/>
          <a:p>
            <a:r>
              <a:rPr lang="en-US" b="1" dirty="0" err="1" smtClean="0">
                <a:solidFill>
                  <a:srgbClr val="337777"/>
                </a:solidFill>
              </a:rPr>
              <a:t>Andor</a:t>
            </a:r>
            <a:r>
              <a:rPr lang="en-US" b="1" dirty="0" smtClean="0">
                <a:solidFill>
                  <a:srgbClr val="337777"/>
                </a:solidFill>
              </a:rPr>
              <a:t> Marana-X-11 (</a:t>
            </a:r>
            <a:r>
              <a:rPr lang="en-US" b="1" dirty="0" err="1" smtClean="0">
                <a:solidFill>
                  <a:srgbClr val="337777"/>
                </a:solidFill>
              </a:rPr>
              <a:t>sCMOS</a:t>
            </a:r>
            <a:r>
              <a:rPr lang="en-US" b="1" dirty="0" smtClean="0">
                <a:solidFill>
                  <a:srgbClr val="337777"/>
                </a:solidFill>
              </a:rPr>
              <a:t>)</a:t>
            </a:r>
          </a:p>
          <a:p>
            <a:pPr marL="285750" indent="-285750">
              <a:buFont typeface="Arial" panose="020B0604020202020204" pitchFamily="34" charset="0"/>
              <a:buChar char="•"/>
            </a:pPr>
            <a:r>
              <a:rPr lang="en-US" dirty="0" smtClean="0"/>
              <a:t>2048 x 2048 pixels</a:t>
            </a:r>
          </a:p>
          <a:p>
            <a:pPr marL="285750" indent="-285750">
              <a:buFont typeface="Arial" panose="020B0604020202020204" pitchFamily="34" charset="0"/>
              <a:buChar char="•"/>
            </a:pPr>
            <a:r>
              <a:rPr lang="en-US" dirty="0" smtClean="0"/>
              <a:t>11 x 11µm pixel size</a:t>
            </a:r>
            <a:br>
              <a:rPr lang="en-US" dirty="0" smtClean="0"/>
            </a:br>
            <a:r>
              <a:rPr lang="en-US" dirty="0" smtClean="0"/>
              <a:t>22.5mm x 22.5mm image area</a:t>
            </a:r>
          </a:p>
          <a:p>
            <a:pPr marL="285750" indent="-285750">
              <a:buFont typeface="Arial" panose="020B0604020202020204" pitchFamily="34" charset="0"/>
              <a:buChar char="•"/>
            </a:pPr>
            <a:r>
              <a:rPr lang="en-US" dirty="0" smtClean="0">
                <a:latin typeface="Segoe UI Symbol" panose="020B0502040204020203" pitchFamily="34" charset="0"/>
                <a:ea typeface="Segoe UI Symbol" panose="020B0502040204020203" pitchFamily="34" charset="0"/>
              </a:rPr>
              <a:t>≫</a:t>
            </a:r>
            <a:r>
              <a:rPr lang="en-US" dirty="0" smtClean="0"/>
              <a:t>1000 full spectra / second</a:t>
            </a:r>
            <a:br>
              <a:rPr lang="en-US" dirty="0" smtClean="0"/>
            </a:br>
            <a:r>
              <a:rPr lang="en-US" dirty="0" smtClean="0"/>
              <a:t>e.g. 5400 full spectra using 8 rows</a:t>
            </a:r>
            <a:br>
              <a:rPr lang="en-US" dirty="0" smtClean="0"/>
            </a:b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a:t>
            </a:r>
            <a:r>
              <a:rPr lang="en-US" b="1" dirty="0" smtClean="0"/>
              <a:t>63.900 € per piece</a:t>
            </a:r>
            <a:br>
              <a:rPr lang="en-US" b="1" dirty="0" smtClean="0"/>
            </a:br>
            <a:r>
              <a:rPr lang="en-US" b="1" dirty="0" smtClean="0"/>
              <a:t>255.600 € total (4 channels)</a:t>
            </a:r>
            <a:br>
              <a:rPr lang="en-US" b="1" dirty="0" smtClean="0"/>
            </a:br>
            <a:endParaRPr lang="en-US" b="1" dirty="0" smtClean="0"/>
          </a:p>
          <a:p>
            <a:pPr marL="285750" indent="-285750">
              <a:buFont typeface="Arial" panose="020B0604020202020204" pitchFamily="34" charset="0"/>
              <a:buChar char="•"/>
            </a:pPr>
            <a:r>
              <a:rPr lang="en-US" b="1" dirty="0" smtClean="0">
                <a:solidFill>
                  <a:schemeClr val="accent4">
                    <a:lumMod val="75000"/>
                  </a:schemeClr>
                </a:solidFill>
              </a:rPr>
              <a:t>much more headroom</a:t>
            </a:r>
          </a:p>
        </p:txBody>
      </p:sp>
      <p:sp>
        <p:nvSpPr>
          <p:cNvPr id="4" name="Titel 3"/>
          <p:cNvSpPr>
            <a:spLocks noGrp="1"/>
          </p:cNvSpPr>
          <p:nvPr>
            <p:ph type="title"/>
          </p:nvPr>
        </p:nvSpPr>
        <p:spPr/>
        <p:txBody>
          <a:bodyPr/>
          <a:lstStyle/>
          <a:p>
            <a:r>
              <a:rPr lang="en-US" dirty="0" smtClean="0"/>
              <a:t>HEXOS Upgrade: choice of detector</a:t>
            </a:r>
            <a:br>
              <a:rPr lang="en-US" dirty="0" smtClean="0"/>
            </a:br>
            <a:r>
              <a:rPr lang="en-US" dirty="0" smtClean="0"/>
              <a:t/>
            </a:r>
            <a:br>
              <a:rPr lang="en-US" dirty="0" smtClean="0"/>
            </a:br>
            <a:r>
              <a:rPr lang="en-US" sz="1800" dirty="0" smtClean="0"/>
              <a:t>… </a:t>
            </a:r>
            <a:r>
              <a:rPr lang="en-US" sz="1800" b="0" dirty="0" smtClean="0"/>
              <a:t>based on my market research</a:t>
            </a:r>
            <a:endParaRPr lang="en-US" sz="1800" b="0"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19</a:t>
            </a:fld>
            <a:endParaRPr lang="de-DE" dirty="0"/>
          </a:p>
        </p:txBody>
      </p:sp>
      <p:sp>
        <p:nvSpPr>
          <p:cNvPr id="8" name="Rechteck 7"/>
          <p:cNvSpPr/>
          <p:nvPr/>
        </p:nvSpPr>
        <p:spPr>
          <a:xfrm>
            <a:off x="381837" y="4662435"/>
            <a:ext cx="11394831" cy="1115367"/>
          </a:xfrm>
          <a:prstGeom prst="rect">
            <a:avLst/>
          </a:prstGeom>
          <a:solidFill>
            <a:schemeClr val="tx2">
              <a:alpha val="2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955766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1"/>
          </p:nvPr>
        </p:nvSpPr>
        <p:spPr>
          <a:xfrm>
            <a:off x="658812" y="1562793"/>
            <a:ext cx="5265737" cy="4890395"/>
          </a:xfrm>
        </p:spPr>
        <p:txBody>
          <a:bodyPr>
            <a:normAutofit/>
          </a:bodyPr>
          <a:lstStyle/>
          <a:p>
            <a:pPr marL="285750" indent="-285750">
              <a:buFont typeface="Arial" panose="020B0604020202020204" pitchFamily="34" charset="0"/>
              <a:buChar char="•"/>
            </a:pPr>
            <a:r>
              <a:rPr lang="en-US" dirty="0" smtClean="0"/>
              <a:t>HEXOS    =	High Efficiency EUV/XUV 		Overview Spectrometer</a:t>
            </a:r>
          </a:p>
          <a:p>
            <a:pPr marL="285750" indent="-285750">
              <a:buFont typeface="Arial" panose="020B0604020202020204" pitchFamily="34" charset="0"/>
              <a:buChar char="•"/>
            </a:pPr>
            <a:r>
              <a:rPr lang="en-US" dirty="0" smtClean="0"/>
              <a:t>4 channels operated as one spectrometer</a:t>
            </a:r>
          </a:p>
          <a:p>
            <a:pPr marL="285750" indent="-285750">
              <a:buFont typeface="Arial" panose="020B0604020202020204" pitchFamily="34" charset="0"/>
              <a:buChar char="•"/>
            </a:pPr>
            <a:r>
              <a:rPr lang="en-US" dirty="0" smtClean="0"/>
              <a:t>built ~2004-2008 with FZ </a:t>
            </a:r>
            <a:r>
              <a:rPr lang="en-US" dirty="0" err="1" smtClean="0"/>
              <a:t>Jülich</a:t>
            </a:r>
            <a:r>
              <a:rPr lang="en-US" dirty="0" smtClean="0"/>
              <a:t> and Horiba </a:t>
            </a:r>
            <a:r>
              <a:rPr lang="en-US" dirty="0" err="1" smtClean="0"/>
              <a:t>Jobin</a:t>
            </a:r>
            <a:r>
              <a:rPr lang="en-US" dirty="0" smtClean="0"/>
              <a:t> </a:t>
            </a:r>
            <a:r>
              <a:rPr lang="en-US" dirty="0" err="1" smtClean="0"/>
              <a:t>Yvon</a:t>
            </a:r>
            <a:r>
              <a:rPr lang="en-US" dirty="0" smtClean="0"/>
              <a:t> specifically for W7-X</a:t>
            </a:r>
          </a:p>
          <a:p>
            <a:pPr marL="285750" indent="-285750">
              <a:buFont typeface="Arial" panose="020B0604020202020204" pitchFamily="34" charset="0"/>
              <a:buChar char="•"/>
            </a:pPr>
            <a:r>
              <a:rPr lang="en-US" dirty="0" smtClean="0"/>
              <a:t>part of W7-X diagnostics since OP1.1</a:t>
            </a:r>
            <a:endParaRPr lang="en-US" dirty="0"/>
          </a:p>
        </p:txBody>
      </p:sp>
      <p:pic>
        <p:nvPicPr>
          <p:cNvPr id="10" name="Inhaltsplatzhalt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2852" y="1562100"/>
            <a:ext cx="3666996" cy="4891088"/>
          </a:xfrm>
        </p:spPr>
      </p:pic>
      <p:sp>
        <p:nvSpPr>
          <p:cNvPr id="7" name="Titel 6"/>
          <p:cNvSpPr>
            <a:spLocks noGrp="1"/>
          </p:cNvSpPr>
          <p:nvPr>
            <p:ph type="title"/>
          </p:nvPr>
        </p:nvSpPr>
        <p:spPr/>
        <p:txBody>
          <a:bodyPr/>
          <a:lstStyle/>
          <a:p>
            <a:r>
              <a:rPr lang="en-US" dirty="0" smtClean="0"/>
              <a:t>Reminder: HEX…who?</a:t>
            </a:r>
            <a:endParaRPr lang="en-US" dirty="0"/>
          </a:p>
        </p:txBody>
      </p:sp>
      <p:sp>
        <p:nvSpPr>
          <p:cNvPr id="4" name="Datumsplatzhalter 3"/>
          <p:cNvSpPr>
            <a:spLocks noGrp="1"/>
          </p:cNvSpPr>
          <p:nvPr>
            <p:ph type="dt" sz="half" idx="10"/>
          </p:nvPr>
        </p:nvSpPr>
        <p:spPr/>
        <p:txBody>
          <a:bodyPr/>
          <a:lstStyle/>
          <a:p>
            <a:r>
              <a:rPr lang="en-US" smtClean="0"/>
              <a:t>W7-X Physics Meeting | HEXOS Upgrade</a:t>
            </a:r>
            <a:endParaRPr lang="de-DE" dirty="0"/>
          </a:p>
        </p:txBody>
      </p:sp>
      <p:sp>
        <p:nvSpPr>
          <p:cNvPr id="5" name="Fußzeilenplatzhalter 4"/>
          <p:cNvSpPr>
            <a:spLocks noGrp="1"/>
          </p:cNvSpPr>
          <p:nvPr>
            <p:ph type="ftr" sz="quarter" idx="11"/>
          </p:nvPr>
        </p:nvSpPr>
        <p:spPr/>
        <p:txBody>
          <a:bodyPr/>
          <a:lstStyle/>
          <a:p>
            <a:r>
              <a:rPr lang="de-DE" smtClean="0"/>
              <a:t>Max-Planck-Institut für Plasmaphysik | B Buttenschön | 02.03.2025</a:t>
            </a:r>
            <a:endParaRPr lang="de-DE" dirty="0"/>
          </a:p>
        </p:txBody>
      </p:sp>
      <p:sp>
        <p:nvSpPr>
          <p:cNvPr id="6" name="Foliennummernplatzhalter 5"/>
          <p:cNvSpPr>
            <a:spLocks noGrp="1"/>
          </p:cNvSpPr>
          <p:nvPr>
            <p:ph type="sldNum" sz="quarter" idx="12"/>
          </p:nvPr>
        </p:nvSpPr>
        <p:spPr/>
        <p:txBody>
          <a:bodyPr/>
          <a:lstStyle/>
          <a:p>
            <a:fld id="{ECE691D0-CC49-4FC7-9C4D-6112B0CB3A76}" type="slidenum">
              <a:rPr lang="de-DE" smtClean="0"/>
              <a:pPr/>
              <a:t>2</a:t>
            </a:fld>
            <a:endParaRPr lang="de-DE" dirty="0"/>
          </a:p>
        </p:txBody>
      </p:sp>
    </p:spTree>
    <p:extLst>
      <p:ext uri="{BB962C8B-B14F-4D97-AF65-F5344CB8AC3E}">
        <p14:creationId xmlns:p14="http://schemas.microsoft.com/office/powerpoint/2010/main" val="84542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r>
              <a:rPr lang="en-US" dirty="0" smtClean="0"/>
              <a:t>HEXOS is being upgraded and modernized!</a:t>
            </a:r>
          </a:p>
          <a:p>
            <a:pPr marL="285750" indent="-285750">
              <a:buFont typeface="Arial" panose="020B0604020202020204" pitchFamily="34" charset="0"/>
              <a:buChar char="•"/>
            </a:pPr>
            <a:r>
              <a:rPr lang="en-US" dirty="0" smtClean="0"/>
              <a:t>new vacuum system for better availability / reliability</a:t>
            </a:r>
          </a:p>
          <a:p>
            <a:pPr marL="285750" indent="-285750">
              <a:buFont typeface="Arial" panose="020B0604020202020204" pitchFamily="34" charset="0"/>
              <a:buChar char="•"/>
            </a:pPr>
            <a:r>
              <a:rPr lang="en-US" dirty="0" smtClean="0"/>
              <a:t>new detectors for</a:t>
            </a:r>
          </a:p>
          <a:p>
            <a:pPr marL="642938" lvl="4" indent="-285750"/>
            <a:r>
              <a:rPr lang="en-US" dirty="0"/>
              <a:t>better availability / lower risk of failure</a:t>
            </a:r>
          </a:p>
          <a:p>
            <a:pPr marL="642938" lvl="4" indent="-285750"/>
            <a:r>
              <a:rPr lang="en-US" dirty="0"/>
              <a:t>better wavelength resolution	</a:t>
            </a:r>
            <a:r>
              <a:rPr lang="en-US" dirty="0">
                <a:sym typeface="Wingdings" panose="05000000000000000000" pitchFamily="2" charset="2"/>
              </a:rPr>
              <a:t> higher accuracy of any analysis</a:t>
            </a:r>
          </a:p>
          <a:p>
            <a:pPr marL="642938" lvl="4" indent="-285750"/>
            <a:r>
              <a:rPr lang="en-US" dirty="0">
                <a:sym typeface="Wingdings" panose="05000000000000000000" pitchFamily="2" charset="2"/>
              </a:rPr>
              <a:t>better time resolution 	 higher accuracy of transport investigations</a:t>
            </a:r>
            <a:br>
              <a:rPr lang="en-US" dirty="0">
                <a:sym typeface="Wingdings" panose="05000000000000000000" pitchFamily="2" charset="2"/>
              </a:rPr>
            </a:br>
            <a:r>
              <a:rPr lang="en-US" dirty="0">
                <a:sym typeface="Wingdings" panose="05000000000000000000" pitchFamily="2" charset="2"/>
              </a:rPr>
              <a:t>				 access to fast(</a:t>
            </a:r>
            <a:r>
              <a:rPr lang="en-US" dirty="0" err="1">
                <a:sym typeface="Wingdings" panose="05000000000000000000" pitchFamily="2" charset="2"/>
              </a:rPr>
              <a:t>er</a:t>
            </a:r>
            <a:r>
              <a:rPr lang="en-US" dirty="0">
                <a:sym typeface="Wingdings" panose="05000000000000000000" pitchFamily="2" charset="2"/>
              </a:rPr>
              <a:t>) fluctuations in the plasma </a:t>
            </a:r>
            <a:r>
              <a:rPr lang="en-US" dirty="0" smtClean="0">
                <a:sym typeface="Wingdings" panose="05000000000000000000" pitchFamily="2" charset="2"/>
              </a:rPr>
              <a:t>edge</a:t>
            </a:r>
            <a:endParaRPr lang="en-US" dirty="0" smtClean="0"/>
          </a:p>
          <a:p>
            <a:pPr marL="285750" indent="-285750">
              <a:buFont typeface="Arial" panose="020B0604020202020204" pitchFamily="34" charset="0"/>
              <a:buChar char="•"/>
            </a:pPr>
            <a:r>
              <a:rPr lang="en-US" dirty="0" smtClean="0"/>
              <a:t>new gratings tailored to the selected sensor’s geometry</a:t>
            </a:r>
            <a:br>
              <a:rPr lang="en-US" dirty="0" smtClean="0"/>
            </a:br>
            <a:endParaRPr lang="en-US" dirty="0" smtClean="0"/>
          </a:p>
          <a:p>
            <a:pPr marL="285750" indent="-285750">
              <a:buFont typeface="Arial" panose="020B0604020202020204" pitchFamily="34" charset="0"/>
              <a:buChar char="•"/>
            </a:pPr>
            <a:r>
              <a:rPr lang="en-US" dirty="0" smtClean="0"/>
              <a:t>CCD: known technology, no speed improvements, budget ok</a:t>
            </a:r>
          </a:p>
          <a:p>
            <a:pPr marL="285750" indent="-285750">
              <a:buFont typeface="Arial" panose="020B0604020202020204" pitchFamily="34" charset="0"/>
              <a:buChar char="•"/>
            </a:pPr>
            <a:r>
              <a:rPr lang="en-US" dirty="0" err="1" smtClean="0"/>
              <a:t>sCMOS</a:t>
            </a:r>
            <a:r>
              <a:rPr lang="en-US" dirty="0" smtClean="0"/>
              <a:t>: not yet tested in VUV applications, potentially massive speed improvement, budget might require increase by ~150.000€</a:t>
            </a:r>
          </a:p>
        </p:txBody>
      </p:sp>
      <p:sp>
        <p:nvSpPr>
          <p:cNvPr id="4" name="Titel 3"/>
          <p:cNvSpPr>
            <a:spLocks noGrp="1"/>
          </p:cNvSpPr>
          <p:nvPr>
            <p:ph type="title"/>
          </p:nvPr>
        </p:nvSpPr>
        <p:spPr/>
        <p:txBody>
          <a:bodyPr/>
          <a:lstStyle/>
          <a:p>
            <a:r>
              <a:rPr lang="en-US" dirty="0" smtClean="0"/>
              <a:t>HEXOS Upgrade - Summary</a:t>
            </a:r>
            <a:endParaRPr lang="en-US" dirty="0"/>
          </a:p>
        </p:txBody>
      </p:sp>
      <p:sp>
        <p:nvSpPr>
          <p:cNvPr id="5" name="Datumsplatzhalter 4"/>
          <p:cNvSpPr>
            <a:spLocks noGrp="1"/>
          </p:cNvSpPr>
          <p:nvPr>
            <p:ph type="dt" sz="half" idx="4294967295"/>
          </p:nvPr>
        </p:nvSpPr>
        <p:spPr>
          <a:xfrm>
            <a:off x="4964113" y="6561138"/>
            <a:ext cx="7227887" cy="144462"/>
          </a:xfrm>
        </p:spPr>
        <p:txBody>
          <a:bodyPr/>
          <a:lstStyle/>
          <a:p>
            <a:r>
              <a:rPr lang="en-US" smtClean="0"/>
              <a:t>W7-X Physics Meeting | HEXOS Upgrade</a:t>
            </a:r>
            <a:endParaRPr lang="de-DE" dirty="0"/>
          </a:p>
        </p:txBody>
      </p:sp>
      <p:sp>
        <p:nvSpPr>
          <p:cNvPr id="6" name="Fußzeilenplatzhalter 5"/>
          <p:cNvSpPr>
            <a:spLocks noGrp="1"/>
          </p:cNvSpPr>
          <p:nvPr>
            <p:ph type="ftr" sz="quarter" idx="4294967295"/>
          </p:nvPr>
        </p:nvSpPr>
        <p:spPr>
          <a:xfrm>
            <a:off x="0" y="6561138"/>
            <a:ext cx="6115050" cy="144462"/>
          </a:xfrm>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4294967295"/>
          </p:nvPr>
        </p:nvSpPr>
        <p:spPr>
          <a:xfrm>
            <a:off x="11974513" y="6561138"/>
            <a:ext cx="217487" cy="144462"/>
          </a:xfrm>
        </p:spPr>
        <p:txBody>
          <a:bodyPr/>
          <a:lstStyle/>
          <a:p>
            <a:fld id="{ECE691D0-CC49-4FC7-9C4D-6112B0CB3A76}" type="slidenum">
              <a:rPr lang="de-DE" smtClean="0"/>
              <a:pPr/>
              <a:t>20</a:t>
            </a:fld>
            <a:endParaRPr lang="de-DE" dirty="0"/>
          </a:p>
        </p:txBody>
      </p:sp>
    </p:spTree>
    <p:extLst>
      <p:ext uri="{BB962C8B-B14F-4D97-AF65-F5344CB8AC3E}">
        <p14:creationId xmlns:p14="http://schemas.microsoft.com/office/powerpoint/2010/main" val="3300120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r>
              <a:rPr lang="en-US" dirty="0" smtClean="0"/>
              <a:t>HEXOS is being upgraded and modernized!</a:t>
            </a:r>
          </a:p>
          <a:p>
            <a:pPr marL="285750" indent="-285750">
              <a:buFont typeface="Arial" panose="020B0604020202020204" pitchFamily="34" charset="0"/>
              <a:buChar char="•"/>
            </a:pPr>
            <a:r>
              <a:rPr lang="en-US" dirty="0" smtClean="0"/>
              <a:t>new vacuum system for better availability / reliability</a:t>
            </a:r>
          </a:p>
          <a:p>
            <a:pPr marL="285750" indent="-285750">
              <a:buFont typeface="Arial" panose="020B0604020202020204" pitchFamily="34" charset="0"/>
              <a:buChar char="•"/>
            </a:pPr>
            <a:r>
              <a:rPr lang="en-US" dirty="0" smtClean="0"/>
              <a:t>new detectors for</a:t>
            </a:r>
          </a:p>
          <a:p>
            <a:pPr marL="642938" lvl="4" indent="-285750"/>
            <a:r>
              <a:rPr lang="en-US" dirty="0"/>
              <a:t>better availability / lower risk of failure</a:t>
            </a:r>
          </a:p>
          <a:p>
            <a:pPr marL="642938" lvl="4" indent="-285750"/>
            <a:r>
              <a:rPr lang="en-US" dirty="0"/>
              <a:t>better wavelength resolution	</a:t>
            </a:r>
            <a:r>
              <a:rPr lang="en-US" dirty="0">
                <a:sym typeface="Wingdings" panose="05000000000000000000" pitchFamily="2" charset="2"/>
              </a:rPr>
              <a:t> higher accuracy of any analysis</a:t>
            </a:r>
          </a:p>
          <a:p>
            <a:pPr marL="642938" lvl="4" indent="-285750"/>
            <a:r>
              <a:rPr lang="en-US" dirty="0">
                <a:sym typeface="Wingdings" panose="05000000000000000000" pitchFamily="2" charset="2"/>
              </a:rPr>
              <a:t>better time resolution 	 higher accuracy of transport investigations</a:t>
            </a:r>
            <a:br>
              <a:rPr lang="en-US" dirty="0">
                <a:sym typeface="Wingdings" panose="05000000000000000000" pitchFamily="2" charset="2"/>
              </a:rPr>
            </a:br>
            <a:r>
              <a:rPr lang="en-US" dirty="0">
                <a:sym typeface="Wingdings" panose="05000000000000000000" pitchFamily="2" charset="2"/>
              </a:rPr>
              <a:t>				 access to fast(</a:t>
            </a:r>
            <a:r>
              <a:rPr lang="en-US" dirty="0" err="1">
                <a:sym typeface="Wingdings" panose="05000000000000000000" pitchFamily="2" charset="2"/>
              </a:rPr>
              <a:t>er</a:t>
            </a:r>
            <a:r>
              <a:rPr lang="en-US" dirty="0">
                <a:sym typeface="Wingdings" panose="05000000000000000000" pitchFamily="2" charset="2"/>
              </a:rPr>
              <a:t>) fluctuations in the plasma </a:t>
            </a:r>
            <a:r>
              <a:rPr lang="en-US" dirty="0" smtClean="0">
                <a:sym typeface="Wingdings" panose="05000000000000000000" pitchFamily="2" charset="2"/>
              </a:rPr>
              <a:t>edge</a:t>
            </a:r>
            <a:endParaRPr lang="en-US" dirty="0" smtClean="0"/>
          </a:p>
          <a:p>
            <a:pPr marL="285750" indent="-285750">
              <a:buFont typeface="Arial" panose="020B0604020202020204" pitchFamily="34" charset="0"/>
              <a:buChar char="•"/>
            </a:pPr>
            <a:r>
              <a:rPr lang="en-US" dirty="0" smtClean="0"/>
              <a:t>new gratings tailored to the selected sensor’s geometry</a:t>
            </a:r>
            <a:br>
              <a:rPr lang="en-US" dirty="0" smtClean="0"/>
            </a:br>
            <a:endParaRPr lang="en-US" dirty="0" smtClean="0"/>
          </a:p>
          <a:p>
            <a:pPr marL="285750" indent="-285750">
              <a:buFont typeface="Arial" panose="020B0604020202020204" pitchFamily="34" charset="0"/>
              <a:buChar char="•"/>
            </a:pPr>
            <a:r>
              <a:rPr lang="en-US" dirty="0" smtClean="0"/>
              <a:t>CCD: known technology, no speed improvements, budget ok</a:t>
            </a:r>
          </a:p>
          <a:p>
            <a:pPr marL="285750" indent="-285750">
              <a:buFont typeface="Arial" panose="020B0604020202020204" pitchFamily="34" charset="0"/>
              <a:buChar char="•"/>
            </a:pPr>
            <a:r>
              <a:rPr lang="en-US" dirty="0" err="1" smtClean="0"/>
              <a:t>sCMOS</a:t>
            </a:r>
            <a:r>
              <a:rPr lang="en-US" dirty="0" smtClean="0"/>
              <a:t>: not yet tested in VUV applications, potentially massive speed improvement, budget might require increase by ~150.000€</a:t>
            </a:r>
          </a:p>
        </p:txBody>
      </p:sp>
      <p:sp>
        <p:nvSpPr>
          <p:cNvPr id="4" name="Titel 3"/>
          <p:cNvSpPr>
            <a:spLocks noGrp="1"/>
          </p:cNvSpPr>
          <p:nvPr>
            <p:ph type="title"/>
          </p:nvPr>
        </p:nvSpPr>
        <p:spPr/>
        <p:txBody>
          <a:bodyPr/>
          <a:lstStyle/>
          <a:p>
            <a:r>
              <a:rPr lang="en-US" dirty="0" smtClean="0"/>
              <a:t>HEXOS Upgrade - Summary</a:t>
            </a:r>
            <a:endParaRPr lang="en-US" dirty="0"/>
          </a:p>
        </p:txBody>
      </p:sp>
      <p:sp>
        <p:nvSpPr>
          <p:cNvPr id="5" name="Datumsplatzhalter 4"/>
          <p:cNvSpPr>
            <a:spLocks noGrp="1"/>
          </p:cNvSpPr>
          <p:nvPr>
            <p:ph type="dt" sz="half" idx="4294967295"/>
          </p:nvPr>
        </p:nvSpPr>
        <p:spPr>
          <a:xfrm>
            <a:off x="4964113" y="6561138"/>
            <a:ext cx="7227887" cy="144462"/>
          </a:xfrm>
        </p:spPr>
        <p:txBody>
          <a:bodyPr/>
          <a:lstStyle/>
          <a:p>
            <a:r>
              <a:rPr lang="en-US" smtClean="0"/>
              <a:t>W7-X Physics Meeting | HEXOS Upgrade</a:t>
            </a:r>
            <a:endParaRPr lang="de-DE" dirty="0"/>
          </a:p>
        </p:txBody>
      </p:sp>
      <p:sp>
        <p:nvSpPr>
          <p:cNvPr id="6" name="Fußzeilenplatzhalter 5"/>
          <p:cNvSpPr>
            <a:spLocks noGrp="1"/>
          </p:cNvSpPr>
          <p:nvPr>
            <p:ph type="ftr" sz="quarter" idx="4294967295"/>
          </p:nvPr>
        </p:nvSpPr>
        <p:spPr>
          <a:xfrm>
            <a:off x="0" y="6561138"/>
            <a:ext cx="6115050" cy="144462"/>
          </a:xfrm>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4294967295"/>
          </p:nvPr>
        </p:nvSpPr>
        <p:spPr>
          <a:xfrm>
            <a:off x="11974513" y="6561138"/>
            <a:ext cx="217487" cy="144462"/>
          </a:xfrm>
        </p:spPr>
        <p:txBody>
          <a:bodyPr/>
          <a:lstStyle/>
          <a:p>
            <a:fld id="{ECE691D0-CC49-4FC7-9C4D-6112B0CB3A76}" type="slidenum">
              <a:rPr lang="de-DE" smtClean="0"/>
              <a:pPr/>
              <a:t>21</a:t>
            </a:fld>
            <a:endParaRPr lang="de-DE" dirty="0"/>
          </a:p>
        </p:txBody>
      </p:sp>
      <p:sp>
        <p:nvSpPr>
          <p:cNvPr id="9" name="Rechteck 8"/>
          <p:cNvSpPr/>
          <p:nvPr/>
        </p:nvSpPr>
        <p:spPr>
          <a:xfrm>
            <a:off x="381837" y="5496449"/>
            <a:ext cx="11394831" cy="783772"/>
          </a:xfrm>
          <a:prstGeom prst="rect">
            <a:avLst/>
          </a:prstGeom>
          <a:solidFill>
            <a:schemeClr val="tx2">
              <a:alpha val="2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487166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1"/>
          </p:nvPr>
        </p:nvSpPr>
        <p:spPr>
          <a:xfrm>
            <a:off x="658812" y="1562793"/>
            <a:ext cx="5265737" cy="4890395"/>
          </a:xfrm>
        </p:spPr>
        <p:txBody>
          <a:bodyPr>
            <a:normAutofit/>
          </a:bodyPr>
          <a:lstStyle/>
          <a:p>
            <a:pPr marL="285750" indent="-285750">
              <a:buFont typeface="Arial" panose="020B0604020202020204" pitchFamily="34" charset="0"/>
              <a:buChar char="•"/>
            </a:pPr>
            <a:r>
              <a:rPr lang="en-US" dirty="0" smtClean="0"/>
              <a:t>HEXOS    =	High Efficiency EUV/XUV 		Overview Spectrometer</a:t>
            </a:r>
          </a:p>
          <a:p>
            <a:pPr marL="285750" indent="-285750">
              <a:buFont typeface="Arial" panose="020B0604020202020204" pitchFamily="34" charset="0"/>
              <a:buChar char="•"/>
            </a:pPr>
            <a:r>
              <a:rPr lang="en-US" dirty="0" smtClean="0"/>
              <a:t>4 channels operated as one spectrometer</a:t>
            </a:r>
          </a:p>
          <a:p>
            <a:pPr marL="285750" indent="-285750">
              <a:buFont typeface="Arial" panose="020B0604020202020204" pitchFamily="34" charset="0"/>
              <a:buChar char="•"/>
            </a:pPr>
            <a:r>
              <a:rPr lang="en-US" dirty="0" smtClean="0"/>
              <a:t>built ~2004-2008 with FZ </a:t>
            </a:r>
            <a:r>
              <a:rPr lang="en-US" dirty="0" err="1" smtClean="0"/>
              <a:t>Jülich</a:t>
            </a:r>
            <a:r>
              <a:rPr lang="en-US" dirty="0" smtClean="0"/>
              <a:t> and Horiba </a:t>
            </a:r>
            <a:r>
              <a:rPr lang="en-US" dirty="0" err="1" smtClean="0"/>
              <a:t>Jobin</a:t>
            </a:r>
            <a:r>
              <a:rPr lang="en-US" dirty="0" smtClean="0"/>
              <a:t> </a:t>
            </a:r>
            <a:r>
              <a:rPr lang="en-US" dirty="0" err="1" smtClean="0"/>
              <a:t>Yvon</a:t>
            </a:r>
            <a:r>
              <a:rPr lang="en-US" dirty="0" smtClean="0"/>
              <a:t> specifically for W7-X</a:t>
            </a:r>
          </a:p>
          <a:p>
            <a:pPr marL="285750" indent="-285750">
              <a:buFont typeface="Arial" panose="020B0604020202020204" pitchFamily="34" charset="0"/>
              <a:buChar char="•"/>
            </a:pPr>
            <a:r>
              <a:rPr lang="en-US" dirty="0" smtClean="0"/>
              <a:t>part of W7-X diagnostics since OP1.1</a:t>
            </a:r>
            <a:br>
              <a:rPr lang="en-US" dirty="0" smtClean="0"/>
            </a:br>
            <a:endParaRPr lang="en-US" dirty="0" smtClean="0"/>
          </a:p>
          <a:p>
            <a:pPr marL="285750" indent="-285750">
              <a:buFont typeface="Arial" panose="020B0604020202020204" pitchFamily="34" charset="0"/>
              <a:buChar char="•"/>
            </a:pPr>
            <a:r>
              <a:rPr lang="en-US" dirty="0" smtClean="0"/>
              <a:t>currently single VUV spectrometer at W7-X</a:t>
            </a:r>
          </a:p>
          <a:p>
            <a:pPr marL="285750" indent="-285750">
              <a:buFont typeface="Arial" panose="020B0604020202020204" pitchFamily="34" charset="0"/>
              <a:buChar char="•"/>
            </a:pPr>
            <a:r>
              <a:rPr lang="en-US" dirty="0" smtClean="0"/>
              <a:t>used for</a:t>
            </a:r>
          </a:p>
          <a:p>
            <a:pPr marL="642938" lvl="4" indent="-285750"/>
            <a:r>
              <a:rPr lang="en-US" dirty="0" smtClean="0"/>
              <a:t>transport analysis with injected impurities</a:t>
            </a:r>
          </a:p>
          <a:p>
            <a:pPr marL="642938" lvl="4" indent="-285750"/>
            <a:r>
              <a:rPr lang="en-US" dirty="0" smtClean="0"/>
              <a:t>continuous monitoring of intrinsic impurities</a:t>
            </a:r>
            <a:br>
              <a:rPr lang="en-US" dirty="0" smtClean="0"/>
            </a:br>
            <a:r>
              <a:rPr lang="en-US" dirty="0" smtClean="0"/>
              <a:t>(B, C, N, O, </a:t>
            </a:r>
            <a:r>
              <a:rPr lang="en-US" dirty="0" err="1" smtClean="0"/>
              <a:t>Ti</a:t>
            </a:r>
            <a:r>
              <a:rPr lang="en-US" dirty="0" smtClean="0"/>
              <a:t>, Fe, Cu, W)</a:t>
            </a:r>
            <a:endParaRPr lang="en-US" dirty="0"/>
          </a:p>
        </p:txBody>
      </p:sp>
      <p:sp>
        <p:nvSpPr>
          <p:cNvPr id="7" name="Titel 6"/>
          <p:cNvSpPr>
            <a:spLocks noGrp="1"/>
          </p:cNvSpPr>
          <p:nvPr>
            <p:ph type="title"/>
          </p:nvPr>
        </p:nvSpPr>
        <p:spPr/>
        <p:txBody>
          <a:bodyPr/>
          <a:lstStyle/>
          <a:p>
            <a:r>
              <a:rPr lang="en-US" dirty="0" smtClean="0"/>
              <a:t>Reminder: HEX…who?</a:t>
            </a:r>
            <a:endParaRPr lang="en-US" dirty="0"/>
          </a:p>
        </p:txBody>
      </p:sp>
      <p:sp>
        <p:nvSpPr>
          <p:cNvPr id="4" name="Datumsplatzhalter 3"/>
          <p:cNvSpPr>
            <a:spLocks noGrp="1"/>
          </p:cNvSpPr>
          <p:nvPr>
            <p:ph type="dt" sz="half" idx="10"/>
          </p:nvPr>
        </p:nvSpPr>
        <p:spPr/>
        <p:txBody>
          <a:bodyPr/>
          <a:lstStyle/>
          <a:p>
            <a:r>
              <a:rPr lang="en-US" smtClean="0"/>
              <a:t>W7-X Physics Meeting | HEXOS Upgrade</a:t>
            </a:r>
            <a:endParaRPr lang="de-DE" dirty="0"/>
          </a:p>
        </p:txBody>
      </p:sp>
      <p:sp>
        <p:nvSpPr>
          <p:cNvPr id="5" name="Fußzeilenplatzhalter 4"/>
          <p:cNvSpPr>
            <a:spLocks noGrp="1"/>
          </p:cNvSpPr>
          <p:nvPr>
            <p:ph type="ftr" sz="quarter" idx="11"/>
          </p:nvPr>
        </p:nvSpPr>
        <p:spPr/>
        <p:txBody>
          <a:bodyPr/>
          <a:lstStyle/>
          <a:p>
            <a:r>
              <a:rPr lang="de-DE" smtClean="0"/>
              <a:t>Max-Planck-Institut für Plasmaphysik | B Buttenschön | 02.03.2025</a:t>
            </a:r>
            <a:endParaRPr lang="de-DE" dirty="0"/>
          </a:p>
        </p:txBody>
      </p:sp>
      <p:sp>
        <p:nvSpPr>
          <p:cNvPr id="6" name="Foliennummernplatzhalter 5"/>
          <p:cNvSpPr>
            <a:spLocks noGrp="1"/>
          </p:cNvSpPr>
          <p:nvPr>
            <p:ph type="sldNum" sz="quarter" idx="12"/>
          </p:nvPr>
        </p:nvSpPr>
        <p:spPr/>
        <p:txBody>
          <a:bodyPr/>
          <a:lstStyle/>
          <a:p>
            <a:fld id="{ECE691D0-CC49-4FC7-9C4D-6112B0CB3A76}" type="slidenum">
              <a:rPr lang="de-DE" smtClean="0"/>
              <a:pPr/>
              <a:t>3</a:t>
            </a:fld>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112" y="1057707"/>
            <a:ext cx="5527964" cy="2687286"/>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112" y="3797208"/>
            <a:ext cx="5527964" cy="2687286"/>
          </a:xfrm>
          <a:prstGeom prst="rect">
            <a:avLst/>
          </a:prstGeom>
        </p:spPr>
      </p:pic>
    </p:spTree>
    <p:extLst>
      <p:ext uri="{BB962C8B-B14F-4D97-AF65-F5344CB8AC3E}">
        <p14:creationId xmlns:p14="http://schemas.microsoft.com/office/powerpoint/2010/main" val="3521455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normAutofit/>
          </a:bodyPr>
          <a:lstStyle/>
          <a:p>
            <a:pPr marL="285750" indent="-285750">
              <a:buFont typeface="Arial" panose="020B0604020202020204" pitchFamily="34" charset="0"/>
              <a:buChar char="•"/>
            </a:pPr>
            <a:r>
              <a:rPr lang="en-US" dirty="0" smtClean="0"/>
              <a:t>1000 full spectra/s</a:t>
            </a:r>
          </a:p>
          <a:p>
            <a:pPr marL="285750" indent="-285750">
              <a:buFont typeface="Arial" panose="020B0604020202020204" pitchFamily="34" charset="0"/>
              <a:buChar char="•"/>
            </a:pPr>
            <a:r>
              <a:rPr lang="en-US" dirty="0" smtClean="0"/>
              <a:t>2.5nm … 160nm wavelength range in 4 channels</a:t>
            </a:r>
            <a:r>
              <a:rPr lang="en-US" dirty="0"/>
              <a:t> </a:t>
            </a:r>
            <a:r>
              <a:rPr lang="en-US" dirty="0" smtClean="0"/>
              <a:t>(500eV … 7.5eV energy range)</a:t>
            </a:r>
          </a:p>
          <a:p>
            <a:pPr marL="285750" indent="-285750">
              <a:buFont typeface="Arial" panose="020B0604020202020204" pitchFamily="34" charset="0"/>
              <a:buChar char="•"/>
            </a:pPr>
            <a:r>
              <a:rPr lang="en-US" dirty="0" smtClean="0"/>
              <a:t>detectors: micro-channel plates, </a:t>
            </a:r>
            <a:r>
              <a:rPr lang="en-US" dirty="0" err="1" smtClean="0"/>
              <a:t>CsI</a:t>
            </a:r>
            <a:r>
              <a:rPr lang="en-US" dirty="0" smtClean="0"/>
              <a:t> coated (work function ~7eV) + FZJ-developed camera</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4</a:t>
            </a:fld>
            <a:endParaRPr lang="de-DE" dirty="0"/>
          </a:p>
        </p:txBody>
      </p:sp>
      <p:pic>
        <p:nvPicPr>
          <p:cNvPr id="10" name="Inhaltsplatzhalt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675" y="2160916"/>
            <a:ext cx="4890448" cy="3667835"/>
          </a:xfrm>
        </p:spPr>
      </p:pic>
      <p:sp>
        <p:nvSpPr>
          <p:cNvPr id="11" name="Titel 10"/>
          <p:cNvSpPr>
            <a:spLocks noGrp="1"/>
          </p:cNvSpPr>
          <p:nvPr>
            <p:ph type="title"/>
          </p:nvPr>
        </p:nvSpPr>
        <p:spPr/>
        <p:txBody>
          <a:bodyPr/>
          <a:lstStyle/>
          <a:p>
            <a:r>
              <a:rPr lang="en-US" dirty="0" smtClean="0"/>
              <a:t>Technical Properties – current status</a:t>
            </a:r>
            <a:endParaRPr lang="en-US" dirty="0"/>
          </a:p>
        </p:txBody>
      </p:sp>
      <p:pic>
        <p:nvPicPr>
          <p:cNvPr id="12" name="Grafik 11"/>
          <p:cNvPicPr>
            <a:picLocks noChangeAspect="1"/>
          </p:cNvPicPr>
          <p:nvPr/>
        </p:nvPicPr>
        <p:blipFill>
          <a:blip r:embed="rId3"/>
          <a:stretch>
            <a:fillRect/>
          </a:stretch>
        </p:blipFill>
        <p:spPr>
          <a:xfrm>
            <a:off x="2175196" y="3553659"/>
            <a:ext cx="2232968" cy="2897541"/>
          </a:xfrm>
          <a:prstGeom prst="rect">
            <a:avLst/>
          </a:prstGeom>
        </p:spPr>
      </p:pic>
    </p:spTree>
    <p:extLst>
      <p:ext uri="{BB962C8B-B14F-4D97-AF65-F5344CB8AC3E}">
        <p14:creationId xmlns:p14="http://schemas.microsoft.com/office/powerpoint/2010/main" val="98513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normAutofit/>
          </a:bodyPr>
          <a:lstStyle/>
          <a:p>
            <a:pPr marL="285750" indent="-285750">
              <a:buFont typeface="Arial" panose="020B0604020202020204" pitchFamily="34" charset="0"/>
              <a:buChar char="•"/>
            </a:pPr>
            <a:r>
              <a:rPr lang="en-US" dirty="0" smtClean="0"/>
              <a:t>1000 full spectra/s</a:t>
            </a:r>
          </a:p>
          <a:p>
            <a:pPr marL="285750" indent="-285750">
              <a:buFont typeface="Arial" panose="020B0604020202020204" pitchFamily="34" charset="0"/>
              <a:buChar char="•"/>
            </a:pPr>
            <a:r>
              <a:rPr lang="en-US" dirty="0" smtClean="0"/>
              <a:t>2.5nm … 160nm wavelength range in 4 channels</a:t>
            </a:r>
            <a:r>
              <a:rPr lang="en-US" dirty="0"/>
              <a:t> </a:t>
            </a:r>
            <a:r>
              <a:rPr lang="en-US" dirty="0" smtClean="0"/>
              <a:t>(500eV … 7.5eV energy range)</a:t>
            </a:r>
          </a:p>
          <a:p>
            <a:pPr marL="285750" indent="-285750">
              <a:buFont typeface="Arial" panose="020B0604020202020204" pitchFamily="34" charset="0"/>
              <a:buChar char="•"/>
            </a:pPr>
            <a:r>
              <a:rPr lang="en-US" dirty="0" smtClean="0"/>
              <a:t>detectors: micro-channel plates, </a:t>
            </a:r>
            <a:r>
              <a:rPr lang="en-US" dirty="0" err="1" smtClean="0"/>
              <a:t>CsI</a:t>
            </a:r>
            <a:r>
              <a:rPr lang="en-US" dirty="0" smtClean="0"/>
              <a:t> coated (work function ~7eV) + FZJ-developed camera</a:t>
            </a:r>
            <a:br>
              <a:rPr lang="en-US" dirty="0" smtClean="0"/>
            </a:br>
            <a:endParaRPr lang="en-US" dirty="0" smtClean="0"/>
          </a:p>
          <a:p>
            <a:pPr marL="285750" indent="-285750">
              <a:buFont typeface="Arial" panose="020B0604020202020204" pitchFamily="34" charset="0"/>
              <a:buChar char="•"/>
            </a:pPr>
            <a:r>
              <a:rPr lang="en-US" dirty="0" smtClean="0"/>
              <a:t>VUV </a:t>
            </a:r>
            <a:r>
              <a:rPr lang="en-US" dirty="0" smtClean="0">
                <a:sym typeface="Wingdings" panose="05000000000000000000" pitchFamily="2" charset="2"/>
              </a:rPr>
              <a:t> no optical elements except toroidal holographic diffraction gratings</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5</a:t>
            </a:fld>
            <a:endParaRPr lang="de-DE" dirty="0"/>
          </a:p>
        </p:txBody>
      </p:sp>
      <p:sp>
        <p:nvSpPr>
          <p:cNvPr id="11" name="Titel 10"/>
          <p:cNvSpPr>
            <a:spLocks noGrp="1"/>
          </p:cNvSpPr>
          <p:nvPr>
            <p:ph type="title"/>
          </p:nvPr>
        </p:nvSpPr>
        <p:spPr/>
        <p:txBody>
          <a:bodyPr/>
          <a:lstStyle/>
          <a:p>
            <a:r>
              <a:rPr lang="en-US" dirty="0" smtClean="0"/>
              <a:t>Technical Properties – current status</a:t>
            </a:r>
            <a:endParaRPr lang="en-US" dirty="0"/>
          </a:p>
        </p:txBody>
      </p:sp>
      <p:pic>
        <p:nvPicPr>
          <p:cNvPr id="4" name="Inhaltsplatzhalter 3"/>
          <p:cNvPicPr>
            <a:picLocks noGrp="1" noChangeAspect="1"/>
          </p:cNvPicPr>
          <p:nvPr>
            <p:ph sz="half" idx="2"/>
          </p:nvPr>
        </p:nvPicPr>
        <p:blipFill>
          <a:blip r:embed="rId2"/>
          <a:stretch>
            <a:fillRect/>
          </a:stretch>
        </p:blipFill>
        <p:spPr>
          <a:xfrm>
            <a:off x="6632391" y="1881188"/>
            <a:ext cx="4527917" cy="4572000"/>
          </a:xfrm>
          <a:prstGeom prst="rect">
            <a:avLst/>
          </a:prstGeom>
        </p:spPr>
      </p:pic>
    </p:spTree>
    <p:extLst>
      <p:ext uri="{BB962C8B-B14F-4D97-AF65-F5344CB8AC3E}">
        <p14:creationId xmlns:p14="http://schemas.microsoft.com/office/powerpoint/2010/main" val="359732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normAutofit/>
          </a:bodyPr>
          <a:lstStyle/>
          <a:p>
            <a:pPr marL="285750" indent="-285750">
              <a:buFont typeface="Arial" panose="020B0604020202020204" pitchFamily="34" charset="0"/>
              <a:buChar char="•"/>
            </a:pPr>
            <a:r>
              <a:rPr lang="en-US" dirty="0" smtClean="0"/>
              <a:t>1000 full spectra/s</a:t>
            </a:r>
          </a:p>
          <a:p>
            <a:pPr marL="285750" indent="-285750">
              <a:buFont typeface="Arial" panose="020B0604020202020204" pitchFamily="34" charset="0"/>
              <a:buChar char="•"/>
            </a:pPr>
            <a:r>
              <a:rPr lang="en-US" dirty="0" smtClean="0"/>
              <a:t>2.5nm … 160nm wavelength range in 4 channels</a:t>
            </a:r>
            <a:r>
              <a:rPr lang="en-US" dirty="0"/>
              <a:t> </a:t>
            </a:r>
            <a:r>
              <a:rPr lang="en-US" dirty="0" smtClean="0"/>
              <a:t>(500eV … 7.5eV energy range)</a:t>
            </a:r>
          </a:p>
          <a:p>
            <a:pPr marL="285750" indent="-285750">
              <a:buFont typeface="Arial" panose="020B0604020202020204" pitchFamily="34" charset="0"/>
              <a:buChar char="•"/>
            </a:pPr>
            <a:r>
              <a:rPr lang="en-US" dirty="0" smtClean="0"/>
              <a:t>detectors: micro-channel plates, </a:t>
            </a:r>
            <a:r>
              <a:rPr lang="en-US" dirty="0" err="1" smtClean="0"/>
              <a:t>CsI</a:t>
            </a:r>
            <a:r>
              <a:rPr lang="en-US" dirty="0" smtClean="0"/>
              <a:t> coated (work function ~7eV) + FZJ-developed camera</a:t>
            </a:r>
            <a:br>
              <a:rPr lang="en-US" dirty="0" smtClean="0"/>
            </a:br>
            <a:endParaRPr lang="en-US" dirty="0" smtClean="0"/>
          </a:p>
          <a:p>
            <a:pPr marL="285750" indent="-285750">
              <a:buFont typeface="Arial" panose="020B0604020202020204" pitchFamily="34" charset="0"/>
              <a:buChar char="•"/>
            </a:pPr>
            <a:r>
              <a:rPr lang="en-US" dirty="0" smtClean="0"/>
              <a:t>VUV </a:t>
            </a:r>
            <a:r>
              <a:rPr lang="en-US" dirty="0" smtClean="0">
                <a:sym typeface="Wingdings" panose="05000000000000000000" pitchFamily="2" charset="2"/>
              </a:rPr>
              <a:t> no optical elements except toroidal holographic diffraction gratings</a:t>
            </a:r>
          </a:p>
          <a:p>
            <a:pPr marL="285750" indent="-285750">
              <a:buFont typeface="Arial" panose="020B0604020202020204" pitchFamily="34" charset="0"/>
              <a:buChar char="•"/>
            </a:pPr>
            <a:endParaRPr lang="en-US" dirty="0" smtClean="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MCPs  multi-layered detector set-up</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6</a:t>
            </a:fld>
            <a:endParaRPr lang="de-DE" dirty="0"/>
          </a:p>
        </p:txBody>
      </p:sp>
      <p:sp>
        <p:nvSpPr>
          <p:cNvPr id="11" name="Titel 10"/>
          <p:cNvSpPr>
            <a:spLocks noGrp="1"/>
          </p:cNvSpPr>
          <p:nvPr>
            <p:ph type="title"/>
          </p:nvPr>
        </p:nvSpPr>
        <p:spPr/>
        <p:txBody>
          <a:bodyPr/>
          <a:lstStyle/>
          <a:p>
            <a:r>
              <a:rPr lang="en-US" dirty="0" smtClean="0"/>
              <a:t>Technical Properties – current status</a:t>
            </a:r>
            <a:endParaRPr lang="en-US" dirty="0"/>
          </a:p>
        </p:txBody>
      </p:sp>
      <p:pic>
        <p:nvPicPr>
          <p:cNvPr id="15" name="Inhaltsplatzhalter 3"/>
          <p:cNvPicPr>
            <a:picLocks noGrp="1" noChangeAspect="1"/>
          </p:cNvPicPr>
          <p:nvPr>
            <p:ph sz="half" idx="2"/>
          </p:nvPr>
        </p:nvPicPr>
        <p:blipFill>
          <a:blip r:embed="rId2"/>
          <a:stretch>
            <a:fillRect/>
          </a:stretch>
        </p:blipFill>
        <p:spPr>
          <a:xfrm>
            <a:off x="6632391" y="1881188"/>
            <a:ext cx="4527917" cy="4572000"/>
          </a:xfrm>
          <a:prstGeom prst="rect">
            <a:avLst/>
          </a:prstGeom>
        </p:spPr>
      </p:pic>
    </p:spTree>
    <p:extLst>
      <p:ext uri="{BB962C8B-B14F-4D97-AF65-F5344CB8AC3E}">
        <p14:creationId xmlns:p14="http://schemas.microsoft.com/office/powerpoint/2010/main" val="69627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lstStyle/>
          <a:p>
            <a:r>
              <a:rPr lang="en-US" b="1" dirty="0" smtClean="0">
                <a:solidFill>
                  <a:srgbClr val="337777"/>
                </a:solidFill>
              </a:rPr>
              <a:t>detector stack</a:t>
            </a:r>
          </a:p>
          <a:p>
            <a:pPr marL="642938" lvl="4" indent="-285750"/>
            <a:r>
              <a:rPr lang="en-US" dirty="0" err="1" smtClean="0"/>
              <a:t>CsI</a:t>
            </a:r>
            <a:r>
              <a:rPr lang="en-US" dirty="0" smtClean="0"/>
              <a:t> coated MCP, 55% open area</a:t>
            </a:r>
          </a:p>
          <a:p>
            <a:pPr marL="642938" lvl="4" indent="-285750"/>
            <a:r>
              <a:rPr lang="en-US" dirty="0" smtClean="0"/>
              <a:t>10µm holes at 12µm spacing</a:t>
            </a:r>
          </a:p>
          <a:p>
            <a:pPr marL="642938" lvl="4" indent="-285750"/>
            <a:r>
              <a:rPr lang="en-US" dirty="0" smtClean="0"/>
              <a:t>gain up to 10.000</a:t>
            </a:r>
          </a:p>
          <a:p>
            <a:pPr marL="642938" lvl="4" indent="-285750"/>
            <a:r>
              <a:rPr lang="en-US" dirty="0" smtClean="0"/>
              <a:t>active diameter ~40mm</a:t>
            </a:r>
          </a:p>
          <a:p>
            <a:pPr marL="642938" lvl="4" indent="-285750"/>
            <a:endParaRPr lang="en-US" dirty="0"/>
          </a:p>
          <a:p>
            <a:pPr marL="642938" lvl="4" indent="-285750"/>
            <a:r>
              <a:rPr lang="en-US" dirty="0" smtClean="0"/>
              <a:t>P47 phosphor screen and fiber-optic</a:t>
            </a:r>
            <a:br>
              <a:rPr lang="en-US" dirty="0" smtClean="0"/>
            </a:br>
            <a:r>
              <a:rPr lang="en-US" dirty="0" smtClean="0"/>
              <a:t>taper 40mm </a:t>
            </a:r>
            <a:r>
              <a:rPr lang="en-US" dirty="0" smtClean="0">
                <a:sym typeface="Wingdings" panose="05000000000000000000" pitchFamily="2" charset="2"/>
              </a:rPr>
              <a:t> 25mm</a:t>
            </a:r>
            <a:br>
              <a:rPr lang="en-US" dirty="0" smtClean="0">
                <a:sym typeface="Wingdings" panose="05000000000000000000" pitchFamily="2" charset="2"/>
              </a:rPr>
            </a:br>
            <a:endParaRPr lang="en-US" dirty="0" smtClean="0">
              <a:sym typeface="Wingdings" panose="05000000000000000000" pitchFamily="2" charset="2"/>
            </a:endParaRPr>
          </a:p>
          <a:p>
            <a:pPr marL="642938" lvl="4" indent="-285750"/>
            <a:r>
              <a:rPr lang="en-US" dirty="0" smtClean="0">
                <a:sym typeface="Wingdings" panose="05000000000000000000" pitchFamily="2" charset="2"/>
              </a:rPr>
              <a:t>NMOS line array 1024px with</a:t>
            </a:r>
            <a:br>
              <a:rPr lang="en-US" dirty="0" smtClean="0">
                <a:sym typeface="Wingdings" panose="05000000000000000000" pitchFamily="2" charset="2"/>
              </a:rPr>
            </a:br>
            <a:r>
              <a:rPr lang="en-US" dirty="0" smtClean="0">
                <a:sym typeface="Wingdings" panose="05000000000000000000" pitchFamily="2" charset="2"/>
              </a:rPr>
              <a:t>2.5mm x 25µm pixel size (25.6mm active width)</a:t>
            </a:r>
            <a:endParaRPr lang="en-US" dirty="0" smtClean="0"/>
          </a:p>
        </p:txBody>
      </p:sp>
      <p:sp>
        <p:nvSpPr>
          <p:cNvPr id="3" name="Inhaltsplatzhalter 2"/>
          <p:cNvSpPr>
            <a:spLocks noGrp="1"/>
          </p:cNvSpPr>
          <p:nvPr>
            <p:ph sz="half" idx="2"/>
          </p:nvPr>
        </p:nvSpPr>
        <p:spPr>
          <a:xfrm>
            <a:off x="6296025" y="1562400"/>
            <a:ext cx="5200650" cy="4890788"/>
          </a:xfrm>
        </p:spPr>
        <p:txBody>
          <a:bodyPr/>
          <a:lstStyle/>
          <a:p>
            <a:r>
              <a:rPr lang="en-US" dirty="0" smtClean="0"/>
              <a:t/>
            </a:r>
            <a:br>
              <a:rPr lang="en-US" dirty="0" smtClean="0"/>
            </a:br>
            <a:endParaRPr lang="en-US" dirty="0"/>
          </a:p>
        </p:txBody>
      </p:sp>
      <p:sp>
        <p:nvSpPr>
          <p:cNvPr id="4" name="Titel 3"/>
          <p:cNvSpPr>
            <a:spLocks noGrp="1"/>
          </p:cNvSpPr>
          <p:nvPr>
            <p:ph type="title"/>
          </p:nvPr>
        </p:nvSpPr>
        <p:spPr/>
        <p:txBody>
          <a:bodyPr/>
          <a:lstStyle/>
          <a:p>
            <a:r>
              <a:rPr lang="en-US" dirty="0" smtClean="0"/>
              <a:t>Technical Properties – current status</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7</a:t>
            </a:fld>
            <a:endParaRPr lang="de-DE" dirty="0"/>
          </a:p>
        </p:txBody>
      </p:sp>
      <p:pic>
        <p:nvPicPr>
          <p:cNvPr id="9" name="Inhaltsplatzhalter 9"/>
          <p:cNvPicPr>
            <a:picLocks noChangeAspect="1"/>
          </p:cNvPicPr>
          <p:nvPr/>
        </p:nvPicPr>
        <p:blipFill>
          <a:blip r:embed="rId2"/>
          <a:stretch>
            <a:fillRect/>
          </a:stretch>
        </p:blipFill>
        <p:spPr>
          <a:xfrm>
            <a:off x="7839022" y="1222813"/>
            <a:ext cx="3443090" cy="2228472"/>
          </a:xfrm>
          <a:prstGeom prst="rect">
            <a:avLst/>
          </a:prstGeom>
        </p:spPr>
      </p:pic>
      <p:pic>
        <p:nvPicPr>
          <p:cNvPr id="10" name="Grafik 9"/>
          <p:cNvPicPr>
            <a:picLocks noChangeAspect="1"/>
          </p:cNvPicPr>
          <p:nvPr/>
        </p:nvPicPr>
        <p:blipFill>
          <a:blip r:embed="rId3"/>
          <a:stretch>
            <a:fillRect/>
          </a:stretch>
        </p:blipFill>
        <p:spPr>
          <a:xfrm>
            <a:off x="6294577" y="2849147"/>
            <a:ext cx="2895962" cy="2587377"/>
          </a:xfrm>
          <a:prstGeom prst="rect">
            <a:avLst/>
          </a:prstGeom>
        </p:spPr>
      </p:pic>
      <p:pic>
        <p:nvPicPr>
          <p:cNvPr id="11" name="Grafik 10"/>
          <p:cNvPicPr>
            <a:picLocks noChangeAspect="1"/>
          </p:cNvPicPr>
          <p:nvPr/>
        </p:nvPicPr>
        <p:blipFill>
          <a:blip r:embed="rId4"/>
          <a:stretch>
            <a:fillRect/>
          </a:stretch>
        </p:blipFill>
        <p:spPr>
          <a:xfrm>
            <a:off x="9031053" y="4276763"/>
            <a:ext cx="2465622" cy="2284836"/>
          </a:xfrm>
          <a:prstGeom prst="rect">
            <a:avLst/>
          </a:prstGeom>
        </p:spPr>
      </p:pic>
    </p:spTree>
    <p:extLst>
      <p:ext uri="{BB962C8B-B14F-4D97-AF65-F5344CB8AC3E}">
        <p14:creationId xmlns:p14="http://schemas.microsoft.com/office/powerpoint/2010/main" val="4213331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lstStyle/>
          <a:p>
            <a:r>
              <a:rPr lang="en-US" b="1" dirty="0" smtClean="0">
                <a:solidFill>
                  <a:srgbClr val="337777"/>
                </a:solidFill>
              </a:rPr>
              <a:t>detector stack</a:t>
            </a:r>
          </a:p>
          <a:p>
            <a:pPr marL="642938" lvl="4" indent="-285750"/>
            <a:r>
              <a:rPr lang="en-US" dirty="0" err="1" smtClean="0"/>
              <a:t>CsI</a:t>
            </a:r>
            <a:r>
              <a:rPr lang="en-US" dirty="0" smtClean="0"/>
              <a:t> coated MCP, 55% open area</a:t>
            </a:r>
          </a:p>
          <a:p>
            <a:pPr marL="642938" lvl="4" indent="-285750"/>
            <a:r>
              <a:rPr lang="en-US" dirty="0" smtClean="0"/>
              <a:t>10µm holes at 12µm spacing</a:t>
            </a:r>
          </a:p>
          <a:p>
            <a:pPr marL="642938" lvl="4" indent="-285750"/>
            <a:r>
              <a:rPr lang="en-US" dirty="0" smtClean="0"/>
              <a:t>gain up to 10.000</a:t>
            </a:r>
          </a:p>
          <a:p>
            <a:pPr marL="642938" lvl="4" indent="-285750"/>
            <a:r>
              <a:rPr lang="en-US" dirty="0" smtClean="0"/>
              <a:t>active diameter ~40mm</a:t>
            </a:r>
          </a:p>
          <a:p>
            <a:pPr marL="642938" lvl="4" indent="-285750"/>
            <a:endParaRPr lang="en-US" dirty="0"/>
          </a:p>
          <a:p>
            <a:pPr marL="642938" lvl="4" indent="-285750"/>
            <a:r>
              <a:rPr lang="en-US" dirty="0" smtClean="0"/>
              <a:t>P47 phosphor screen and fiber-optic</a:t>
            </a:r>
            <a:br>
              <a:rPr lang="en-US" dirty="0" smtClean="0"/>
            </a:br>
            <a:r>
              <a:rPr lang="en-US" dirty="0" smtClean="0"/>
              <a:t>taper 40mm </a:t>
            </a:r>
            <a:r>
              <a:rPr lang="en-US" dirty="0" smtClean="0">
                <a:sym typeface="Wingdings" panose="05000000000000000000" pitchFamily="2" charset="2"/>
              </a:rPr>
              <a:t> 25mm</a:t>
            </a:r>
            <a:br>
              <a:rPr lang="en-US" dirty="0" smtClean="0">
                <a:sym typeface="Wingdings" panose="05000000000000000000" pitchFamily="2" charset="2"/>
              </a:rPr>
            </a:br>
            <a:endParaRPr lang="en-US" dirty="0" smtClean="0">
              <a:sym typeface="Wingdings" panose="05000000000000000000" pitchFamily="2" charset="2"/>
            </a:endParaRPr>
          </a:p>
          <a:p>
            <a:pPr marL="642938" lvl="4" indent="-285750"/>
            <a:r>
              <a:rPr lang="en-US" dirty="0" smtClean="0">
                <a:sym typeface="Wingdings" panose="05000000000000000000" pitchFamily="2" charset="2"/>
              </a:rPr>
              <a:t>NMOS line array 1024px with</a:t>
            </a:r>
            <a:br>
              <a:rPr lang="en-US" dirty="0" smtClean="0">
                <a:sym typeface="Wingdings" panose="05000000000000000000" pitchFamily="2" charset="2"/>
              </a:rPr>
            </a:br>
            <a:r>
              <a:rPr lang="en-US" dirty="0" smtClean="0">
                <a:sym typeface="Wingdings" panose="05000000000000000000" pitchFamily="2" charset="2"/>
              </a:rPr>
              <a:t>2.5mm x 25µm pixel size (25.6mm active width)</a:t>
            </a:r>
            <a:endParaRPr lang="en-US" dirty="0" smtClean="0"/>
          </a:p>
        </p:txBody>
      </p:sp>
      <p:sp>
        <p:nvSpPr>
          <p:cNvPr id="3" name="Inhaltsplatzhalter 2"/>
          <p:cNvSpPr>
            <a:spLocks noGrp="1"/>
          </p:cNvSpPr>
          <p:nvPr>
            <p:ph sz="half" idx="2"/>
          </p:nvPr>
        </p:nvSpPr>
        <p:spPr>
          <a:xfrm>
            <a:off x="6296025" y="1562400"/>
            <a:ext cx="5200650" cy="4890788"/>
          </a:xfrm>
        </p:spPr>
        <p:txBody>
          <a:bodyPr>
            <a:normAutofit lnSpcReduction="10000"/>
          </a:bodyPr>
          <a:lstStyle/>
          <a:p>
            <a:r>
              <a:rPr lang="en-US" b="1" dirty="0" smtClean="0">
                <a:solidFill>
                  <a:srgbClr val="337777"/>
                </a:solidFill>
              </a:rPr>
              <a:t>challenges</a:t>
            </a:r>
          </a:p>
          <a:p>
            <a:pPr marL="642938" lvl="4" indent="-285750"/>
            <a:r>
              <a:rPr lang="en-US" dirty="0" smtClean="0"/>
              <a:t>extremely broad wings in line shape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ym typeface="Wingdings" panose="05000000000000000000" pitchFamily="2" charset="2"/>
              </a:rPr>
              <a:t> problematic to identify/evaluate 	overlapping lines.</a:t>
            </a:r>
            <a:br>
              <a:rPr lang="en-US" dirty="0" smtClean="0">
                <a:sym typeface="Wingdings" panose="05000000000000000000" pitchFamily="2" charset="2"/>
              </a:rPr>
            </a:br>
            <a:r>
              <a:rPr lang="en-US" dirty="0" smtClean="0">
                <a:sym typeface="Wingdings" panose="05000000000000000000" pitchFamily="2" charset="2"/>
              </a:rPr>
              <a:t> </a:t>
            </a:r>
            <a:br>
              <a:rPr lang="en-US" dirty="0" smtClean="0">
                <a:sym typeface="Wingdings" panose="05000000000000000000" pitchFamily="2" charset="2"/>
              </a:rPr>
            </a:br>
            <a:r>
              <a:rPr lang="en-US" dirty="0" smtClean="0">
                <a:sym typeface="Wingdings" panose="05000000000000000000" pitchFamily="2" charset="2"/>
              </a:rPr>
              <a:t> Typical for MCPs.</a:t>
            </a:r>
            <a:r>
              <a:rPr lang="en-US" dirty="0" smtClean="0"/>
              <a:t/>
            </a:r>
            <a:br>
              <a:rPr lang="en-US" dirty="0" smtClean="0"/>
            </a:br>
            <a:endParaRPr lang="en-US" dirty="0"/>
          </a:p>
        </p:txBody>
      </p:sp>
      <p:sp>
        <p:nvSpPr>
          <p:cNvPr id="4" name="Titel 3"/>
          <p:cNvSpPr>
            <a:spLocks noGrp="1"/>
          </p:cNvSpPr>
          <p:nvPr>
            <p:ph type="title"/>
          </p:nvPr>
        </p:nvSpPr>
        <p:spPr/>
        <p:txBody>
          <a:bodyPr/>
          <a:lstStyle/>
          <a:p>
            <a:r>
              <a:rPr lang="en-US" dirty="0" smtClean="0"/>
              <a:t>Technical Properties – challenges</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8</a:t>
            </a:fld>
            <a:endParaRPr lang="de-DE" dirty="0"/>
          </a:p>
        </p:txBody>
      </p:sp>
      <p:pic>
        <p:nvPicPr>
          <p:cNvPr id="8" name="Grafik 7"/>
          <p:cNvPicPr>
            <a:picLocks noChangeAspect="1"/>
          </p:cNvPicPr>
          <p:nvPr/>
        </p:nvPicPr>
        <p:blipFill>
          <a:blip r:embed="rId2"/>
          <a:stretch>
            <a:fillRect/>
          </a:stretch>
        </p:blipFill>
        <p:spPr>
          <a:xfrm>
            <a:off x="6296025" y="2421300"/>
            <a:ext cx="5200650" cy="2326752"/>
          </a:xfrm>
          <a:prstGeom prst="rect">
            <a:avLst/>
          </a:prstGeom>
        </p:spPr>
      </p:pic>
    </p:spTree>
    <p:extLst>
      <p:ext uri="{BB962C8B-B14F-4D97-AF65-F5344CB8AC3E}">
        <p14:creationId xmlns:p14="http://schemas.microsoft.com/office/powerpoint/2010/main" val="216231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58812" y="1562400"/>
            <a:ext cx="5265737" cy="4888800"/>
          </a:xfrm>
        </p:spPr>
        <p:txBody>
          <a:bodyPr/>
          <a:lstStyle/>
          <a:p>
            <a:r>
              <a:rPr lang="en-US" b="1" dirty="0" smtClean="0">
                <a:solidFill>
                  <a:srgbClr val="337777"/>
                </a:solidFill>
              </a:rPr>
              <a:t>detector stack</a:t>
            </a:r>
          </a:p>
          <a:p>
            <a:pPr marL="642938" lvl="4" indent="-285750"/>
            <a:r>
              <a:rPr lang="en-US" dirty="0" err="1" smtClean="0"/>
              <a:t>CsI</a:t>
            </a:r>
            <a:r>
              <a:rPr lang="en-US" dirty="0" smtClean="0"/>
              <a:t> coated MCP, 55% open area</a:t>
            </a:r>
          </a:p>
          <a:p>
            <a:pPr marL="642938" lvl="4" indent="-285750"/>
            <a:r>
              <a:rPr lang="en-US" dirty="0" smtClean="0"/>
              <a:t>10µm holes at 12µm spacing</a:t>
            </a:r>
          </a:p>
          <a:p>
            <a:pPr marL="642938" lvl="4" indent="-285750"/>
            <a:r>
              <a:rPr lang="en-US" dirty="0" smtClean="0"/>
              <a:t>gain up to 10.000</a:t>
            </a:r>
          </a:p>
          <a:p>
            <a:pPr marL="642938" lvl="4" indent="-285750"/>
            <a:r>
              <a:rPr lang="en-US" dirty="0" smtClean="0"/>
              <a:t>active diameter ~40mm</a:t>
            </a:r>
          </a:p>
          <a:p>
            <a:pPr marL="642938" lvl="4" indent="-285750"/>
            <a:endParaRPr lang="en-US" dirty="0"/>
          </a:p>
          <a:p>
            <a:pPr marL="642938" lvl="4" indent="-285750"/>
            <a:r>
              <a:rPr lang="en-US" dirty="0" smtClean="0"/>
              <a:t>P47 phosphor screen and fiber-optic</a:t>
            </a:r>
            <a:br>
              <a:rPr lang="en-US" dirty="0" smtClean="0"/>
            </a:br>
            <a:r>
              <a:rPr lang="en-US" dirty="0" smtClean="0"/>
              <a:t>taper 40mm </a:t>
            </a:r>
            <a:r>
              <a:rPr lang="en-US" dirty="0" smtClean="0">
                <a:sym typeface="Wingdings" panose="05000000000000000000" pitchFamily="2" charset="2"/>
              </a:rPr>
              <a:t> 25mm</a:t>
            </a:r>
            <a:br>
              <a:rPr lang="en-US" dirty="0" smtClean="0">
                <a:sym typeface="Wingdings" panose="05000000000000000000" pitchFamily="2" charset="2"/>
              </a:rPr>
            </a:br>
            <a:endParaRPr lang="en-US" dirty="0" smtClean="0">
              <a:sym typeface="Wingdings" panose="05000000000000000000" pitchFamily="2" charset="2"/>
            </a:endParaRPr>
          </a:p>
          <a:p>
            <a:pPr marL="642938" lvl="4" indent="-285750"/>
            <a:r>
              <a:rPr lang="en-US" dirty="0" smtClean="0">
                <a:sym typeface="Wingdings" panose="05000000000000000000" pitchFamily="2" charset="2"/>
              </a:rPr>
              <a:t>NMOS line array 1024px with</a:t>
            </a:r>
            <a:br>
              <a:rPr lang="en-US" dirty="0" smtClean="0">
                <a:sym typeface="Wingdings" panose="05000000000000000000" pitchFamily="2" charset="2"/>
              </a:rPr>
            </a:br>
            <a:r>
              <a:rPr lang="en-US" dirty="0" smtClean="0">
                <a:sym typeface="Wingdings" panose="05000000000000000000" pitchFamily="2" charset="2"/>
              </a:rPr>
              <a:t>2.5mm x 25µm pixel size (25.6mm active width)</a:t>
            </a:r>
            <a:endParaRPr lang="en-US" dirty="0" smtClean="0"/>
          </a:p>
        </p:txBody>
      </p:sp>
      <p:sp>
        <p:nvSpPr>
          <p:cNvPr id="3" name="Inhaltsplatzhalter 2"/>
          <p:cNvSpPr>
            <a:spLocks noGrp="1"/>
          </p:cNvSpPr>
          <p:nvPr>
            <p:ph sz="half" idx="2"/>
          </p:nvPr>
        </p:nvSpPr>
        <p:spPr>
          <a:xfrm>
            <a:off x="6296025" y="1562400"/>
            <a:ext cx="5200650" cy="4890788"/>
          </a:xfrm>
        </p:spPr>
        <p:txBody>
          <a:bodyPr/>
          <a:lstStyle/>
          <a:p>
            <a:r>
              <a:rPr lang="en-US" b="1" dirty="0" smtClean="0">
                <a:solidFill>
                  <a:srgbClr val="337777"/>
                </a:solidFill>
              </a:rPr>
              <a:t>challenges</a:t>
            </a:r>
          </a:p>
          <a:p>
            <a:pPr marL="642938" lvl="4" indent="-285750"/>
            <a:r>
              <a:rPr lang="en-US" dirty="0" smtClean="0"/>
              <a:t>extremely broad wings in line shape</a:t>
            </a:r>
            <a:endParaRPr lang="en-US" dirty="0"/>
          </a:p>
          <a:p>
            <a:pPr marL="642938" lvl="4" indent="-285750"/>
            <a:r>
              <a:rPr lang="en-US" dirty="0" smtClean="0"/>
              <a:t>easily damaged by humidity</a:t>
            </a:r>
          </a:p>
        </p:txBody>
      </p:sp>
      <p:sp>
        <p:nvSpPr>
          <p:cNvPr id="4" name="Titel 3"/>
          <p:cNvSpPr>
            <a:spLocks noGrp="1"/>
          </p:cNvSpPr>
          <p:nvPr>
            <p:ph type="title"/>
          </p:nvPr>
        </p:nvSpPr>
        <p:spPr/>
        <p:txBody>
          <a:bodyPr/>
          <a:lstStyle/>
          <a:p>
            <a:r>
              <a:rPr lang="en-US" dirty="0" smtClean="0"/>
              <a:t>Technical Properties – challenges</a:t>
            </a:r>
            <a:endParaRPr lang="en-US" dirty="0"/>
          </a:p>
        </p:txBody>
      </p:sp>
      <p:sp>
        <p:nvSpPr>
          <p:cNvPr id="5" name="Datumsplatzhalter 4"/>
          <p:cNvSpPr>
            <a:spLocks noGrp="1"/>
          </p:cNvSpPr>
          <p:nvPr>
            <p:ph type="dt" sz="half" idx="10"/>
          </p:nvPr>
        </p:nvSpPr>
        <p:spPr/>
        <p:txBody>
          <a:bodyPr/>
          <a:lstStyle/>
          <a:p>
            <a:r>
              <a:rPr lang="en-US" smtClean="0"/>
              <a:t>W7-X Physics Meeting | HEXOS Upgrade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B Buttenschön | 02.03.2025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9</a:t>
            </a:fld>
            <a:endParaRPr lang="de-DE" dirty="0"/>
          </a:p>
        </p:txBody>
      </p:sp>
      <p:pic>
        <p:nvPicPr>
          <p:cNvPr id="9" name="Inhaltsplatzhalt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378" y="2808836"/>
            <a:ext cx="4522297" cy="3391722"/>
          </a:xfrm>
          <a:prstGeom prst="rect">
            <a:avLst/>
          </a:prstGeom>
        </p:spPr>
      </p:pic>
    </p:spTree>
    <p:extLst>
      <p:ext uri="{BB962C8B-B14F-4D97-AF65-F5344CB8AC3E}">
        <p14:creationId xmlns:p14="http://schemas.microsoft.com/office/powerpoint/2010/main" val="6333093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W7-X Slide Template 2022</Template>
  <TotalTime>0</TotalTime>
  <Words>2031</Words>
  <Application>Microsoft Office PowerPoint</Application>
  <PresentationFormat>Breitbild</PresentationFormat>
  <Paragraphs>268</Paragraphs>
  <Slides>21</Slides>
  <Notes>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21</vt:i4>
      </vt:variant>
    </vt:vector>
  </HeadingPairs>
  <TitlesOfParts>
    <vt:vector size="32" baseType="lpstr">
      <vt:lpstr>.SF NS Symbols Regular</vt:lpstr>
      <vt:lpstr>Arial</vt:lpstr>
      <vt:lpstr>Arial Narrow</vt:lpstr>
      <vt:lpstr>Calibri</vt:lpstr>
      <vt:lpstr>Segoe UI Symbol</vt:lpstr>
      <vt:lpstr>Symbol</vt:lpstr>
      <vt:lpstr>Wingdings</vt:lpstr>
      <vt:lpstr>Wingdings 3</vt:lpstr>
      <vt:lpstr>W7-X</vt:lpstr>
      <vt:lpstr>IPP</vt:lpstr>
      <vt:lpstr>think-cell Folie</vt:lpstr>
      <vt:lpstr>HEXOS Upgrade: Modernizing W7-X VUV Spectroscopy</vt:lpstr>
      <vt:lpstr>Reminder: HEX…who?</vt:lpstr>
      <vt:lpstr>Reminder: HEX…who?</vt:lpstr>
      <vt:lpstr>Technical Properties – current status</vt:lpstr>
      <vt:lpstr>Technical Properties – current status</vt:lpstr>
      <vt:lpstr>Technical Properties – current status</vt:lpstr>
      <vt:lpstr>Technical Properties – current status</vt:lpstr>
      <vt:lpstr>Technical Properties – challenges</vt:lpstr>
      <vt:lpstr>Technical Properties – challenges</vt:lpstr>
      <vt:lpstr>Technical Properties – challenges</vt:lpstr>
      <vt:lpstr>Technical Properties – challenges</vt:lpstr>
      <vt:lpstr>Motivation for Upgrade</vt:lpstr>
      <vt:lpstr>HEXOS Upgrade</vt:lpstr>
      <vt:lpstr>HEXOS Upgrade: Expected Cost</vt:lpstr>
      <vt:lpstr>HEXOS Upgrade: Status</vt:lpstr>
      <vt:lpstr>HEXOS Upgrade: choice of detector  … based on my market research</vt:lpstr>
      <vt:lpstr>HEXOS Upgrade: choice of detector  … based on my market research</vt:lpstr>
      <vt:lpstr>HEXOS Upgrade: choice of detector  … based on my market research</vt:lpstr>
      <vt:lpstr>HEXOS Upgrade: choice of detector  … based on my market research</vt:lpstr>
      <vt:lpstr>HEXOS Upgrade - Summary</vt:lpstr>
      <vt:lpstr>HEXOS Upgrade - Summary</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HEXOS-Upgrade Modernizing W7-X VUV Spectroscopy</dc:title>
  <dc:creator>Birger Buttenschön</dc:creator>
  <cp:lastModifiedBy>Birger Buttenschön</cp:lastModifiedBy>
  <cp:revision>32</cp:revision>
  <dcterms:created xsi:type="dcterms:W3CDTF">2025-03-03T09:12:39Z</dcterms:created>
  <dcterms:modified xsi:type="dcterms:W3CDTF">2025-03-03T13:39:12Z</dcterms:modified>
</cp:coreProperties>
</file>