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8"/>
  </p:notesMasterIdLst>
  <p:handoutMasterIdLst>
    <p:handoutMasterId r:id="rId29"/>
  </p:handoutMasterIdLst>
  <p:sldIdLst>
    <p:sldId id="257" r:id="rId6"/>
    <p:sldId id="325" r:id="rId7"/>
    <p:sldId id="352" r:id="rId8"/>
    <p:sldId id="363" r:id="rId9"/>
    <p:sldId id="364" r:id="rId10"/>
    <p:sldId id="366" r:id="rId11"/>
    <p:sldId id="376" r:id="rId12"/>
    <p:sldId id="365" r:id="rId13"/>
    <p:sldId id="371" r:id="rId14"/>
    <p:sldId id="367" r:id="rId15"/>
    <p:sldId id="368" r:id="rId16"/>
    <p:sldId id="369" r:id="rId17"/>
    <p:sldId id="304" r:id="rId18"/>
    <p:sldId id="335" r:id="rId19"/>
    <p:sldId id="373" r:id="rId20"/>
    <p:sldId id="372" r:id="rId21"/>
    <p:sldId id="370" r:id="rId22"/>
    <p:sldId id="374" r:id="rId23"/>
    <p:sldId id="375" r:id="rId24"/>
    <p:sldId id="355" r:id="rId25"/>
    <p:sldId id="354" r:id="rId26"/>
    <p:sldId id="357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8000"/>
    <a:srgbClr val="FF0404"/>
    <a:srgbClr val="CC4778"/>
    <a:srgbClr val="0D0887"/>
    <a:srgbClr val="000000"/>
    <a:srgbClr val="00FF00"/>
    <a:srgbClr val="63FFFF"/>
    <a:srgbClr val="50F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8" autoAdjust="0"/>
    <p:restoredTop sz="93979" autoAdjust="0"/>
  </p:normalViewPr>
  <p:slideViewPr>
    <p:cSldViewPr snapToGrid="0">
      <p:cViewPr varScale="1">
        <p:scale>
          <a:sx n="104" d="100"/>
          <a:sy n="104" d="100"/>
        </p:scale>
        <p:origin x="17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9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332"/>
    </p:cViewPr>
  </p:sorterViewPr>
  <p:notesViewPr>
    <p:cSldViewPr snapToGrid="0" showGuides="1">
      <p:cViewPr varScale="1">
        <p:scale>
          <a:sx n="52" d="100"/>
          <a:sy n="52" d="100"/>
        </p:scale>
        <p:origin x="26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1230463-975F-1FC5-F130-344B42C6A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A2308-FA37-6278-0449-3B38B9528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98CF4-0D8F-4DD3-B28A-923FF3FEE419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7B76CB-13A6-4357-471D-C13C8A6F57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15A29A-0630-2B6D-5C6E-AD2B8E0564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57BD6-0A34-47E4-9D7D-D4D6BB654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2B5AC-F81D-469C-ADE7-402A20B32007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C14E6-2559-451E-807A-4A34163A3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128613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0AA6B4-218B-9442-BC5C-22724400EE18}" type="datetime1">
              <a:rPr lang="fr-FR" smtClean="0"/>
              <a:t>28/02/2025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531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9FCB-C06B-D44D-9D90-B5ECE362CBE2}" type="datetime1">
              <a:rPr lang="fr-FR" smtClean="0"/>
              <a:t>28/02/2025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983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FC74-14A3-AD4C-B7E1-8233753BB3C9}" type="datetime1">
              <a:rPr lang="fr-FR" smtClean="0"/>
              <a:t>28/02/2025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693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C09E0F-92B8-B64C-9DC3-994B5C48E581}" type="datetime1">
              <a:rPr lang="fr-FR" smtClean="0"/>
              <a:t>28/02/2025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20753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36AE7-B996-6943-83C3-AF4AD02FEAD1}" type="datetime1">
              <a:rPr lang="fr-FR" smtClean="0"/>
              <a:t>28/02/2025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9737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21839E-AF87-A34E-8979-9390272F788E}" type="datetime1">
              <a:rPr lang="fr-FR" smtClean="0"/>
              <a:t>28/02/2025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667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66902A-3808-2B41-95EC-7BE728B41721}" type="datetime1">
              <a:rPr lang="fr-FR" smtClean="0"/>
              <a:t>28/02/2025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73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8DD7-52CC-B34B-9442-95E469447D68}" type="datetime1">
              <a:rPr lang="fr-FR" smtClean="0"/>
              <a:t>28/02/2025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994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BE852666-874F-A297-BDD1-598A6DD9D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5305156" cy="6858000"/>
          </a:xfrm>
          <a:custGeom>
            <a:avLst/>
            <a:gdLst>
              <a:gd name="connsiteX0" fmla="*/ 657398 w 5305156"/>
              <a:gd name="connsiteY0" fmla="*/ 6793932 h 6858000"/>
              <a:gd name="connsiteX1" fmla="*/ 585057 w 5305156"/>
              <a:gd name="connsiteY1" fmla="*/ 6857017 h 6858000"/>
              <a:gd name="connsiteX2" fmla="*/ 583930 w 5305156"/>
              <a:gd name="connsiteY2" fmla="*/ 6858000 h 6858000"/>
              <a:gd name="connsiteX3" fmla="*/ 732294 w 5305156"/>
              <a:gd name="connsiteY3" fmla="*/ 6858000 h 6858000"/>
              <a:gd name="connsiteX4" fmla="*/ 725614 w 5305156"/>
              <a:gd name="connsiteY4" fmla="*/ 6852286 h 6858000"/>
              <a:gd name="connsiteX5" fmla="*/ 657398 w 5305156"/>
              <a:gd name="connsiteY5" fmla="*/ 6793932 h 6858000"/>
              <a:gd name="connsiteX6" fmla="*/ 653184 w 5305156"/>
              <a:gd name="connsiteY6" fmla="*/ 6434348 h 6858000"/>
              <a:gd name="connsiteX7" fmla="*/ 330807 w 5305156"/>
              <a:gd name="connsiteY7" fmla="*/ 6715076 h 6858000"/>
              <a:gd name="connsiteX8" fmla="*/ 330807 w 5305156"/>
              <a:gd name="connsiteY8" fmla="*/ 6799592 h 6858000"/>
              <a:gd name="connsiteX9" fmla="*/ 330807 w 5305156"/>
              <a:gd name="connsiteY9" fmla="*/ 6858000 h 6858000"/>
              <a:gd name="connsiteX10" fmla="*/ 564153 w 5305156"/>
              <a:gd name="connsiteY10" fmla="*/ 6858000 h 6858000"/>
              <a:gd name="connsiteX11" fmla="*/ 568902 w 5305156"/>
              <a:gd name="connsiteY11" fmla="*/ 6853863 h 6858000"/>
              <a:gd name="connsiteX12" fmla="*/ 585057 w 5305156"/>
              <a:gd name="connsiteY12" fmla="*/ 6857017 h 6858000"/>
              <a:gd name="connsiteX13" fmla="*/ 569605 w 5305156"/>
              <a:gd name="connsiteY13" fmla="*/ 6853075 h 6858000"/>
              <a:gd name="connsiteX14" fmla="*/ 653184 w 5305156"/>
              <a:gd name="connsiteY14" fmla="*/ 6780527 h 6858000"/>
              <a:gd name="connsiteX15" fmla="*/ 653184 w 5305156"/>
              <a:gd name="connsiteY15" fmla="*/ 6434348 h 6858000"/>
              <a:gd name="connsiteX16" fmla="*/ 5047259 w 5305156"/>
              <a:gd name="connsiteY16" fmla="*/ 6343650 h 6858000"/>
              <a:gd name="connsiteX17" fmla="*/ 5047259 w 5305156"/>
              <a:gd name="connsiteY17" fmla="*/ 6707250 h 6858000"/>
              <a:gd name="connsiteX18" fmla="*/ 4683659 w 5305156"/>
              <a:gd name="connsiteY18" fmla="*/ 6707250 h 6858000"/>
              <a:gd name="connsiteX19" fmla="*/ 4683659 w 5305156"/>
              <a:gd name="connsiteY19" fmla="*/ 6343650 h 6858000"/>
              <a:gd name="connsiteX20" fmla="*/ 985394 w 5305156"/>
              <a:gd name="connsiteY20" fmla="*/ 5786939 h 6858000"/>
              <a:gd name="connsiteX21" fmla="*/ 777500 w 5305156"/>
              <a:gd name="connsiteY21" fmla="*/ 5968308 h 6858000"/>
              <a:gd name="connsiteX22" fmla="*/ 663017 w 5305156"/>
              <a:gd name="connsiteY22" fmla="*/ 6067667 h 6858000"/>
              <a:gd name="connsiteX23" fmla="*/ 663017 w 5305156"/>
              <a:gd name="connsiteY23" fmla="*/ 6413845 h 6858000"/>
              <a:gd name="connsiteX24" fmla="*/ 901815 w 5305156"/>
              <a:gd name="connsiteY24" fmla="*/ 6206454 h 6858000"/>
              <a:gd name="connsiteX25" fmla="*/ 985394 w 5305156"/>
              <a:gd name="connsiteY25" fmla="*/ 6133906 h 6858000"/>
              <a:gd name="connsiteX26" fmla="*/ 985394 w 5305156"/>
              <a:gd name="connsiteY26" fmla="*/ 5786939 h 6858000"/>
              <a:gd name="connsiteX27" fmla="*/ 1549380 w 5305156"/>
              <a:gd name="connsiteY27" fmla="*/ 5671020 h 6858000"/>
              <a:gd name="connsiteX28" fmla="*/ 1537440 w 5305156"/>
              <a:gd name="connsiteY28" fmla="*/ 5677328 h 6858000"/>
              <a:gd name="connsiteX29" fmla="*/ 1549380 w 5305156"/>
              <a:gd name="connsiteY29" fmla="*/ 5671020 h 6858000"/>
              <a:gd name="connsiteX30" fmla="*/ 1325331 w 5305156"/>
              <a:gd name="connsiteY30" fmla="*/ 5495959 h 6858000"/>
              <a:gd name="connsiteX31" fmla="*/ 1000847 w 5305156"/>
              <a:gd name="connsiteY31" fmla="*/ 5779053 h 6858000"/>
              <a:gd name="connsiteX32" fmla="*/ 1326033 w 5305156"/>
              <a:gd name="connsiteY32" fmla="*/ 6056627 h 6858000"/>
              <a:gd name="connsiteX33" fmla="*/ 1650518 w 5305156"/>
              <a:gd name="connsiteY33" fmla="*/ 5773533 h 6858000"/>
              <a:gd name="connsiteX34" fmla="*/ 1537440 w 5305156"/>
              <a:gd name="connsiteY34" fmla="*/ 5677328 h 6858000"/>
              <a:gd name="connsiteX35" fmla="*/ 1325331 w 5305156"/>
              <a:gd name="connsiteY35" fmla="*/ 5495959 h 6858000"/>
              <a:gd name="connsiteX36" fmla="*/ 320271 w 5305156"/>
              <a:gd name="connsiteY36" fmla="*/ 4847761 h 6858000"/>
              <a:gd name="connsiteX37" fmla="*/ 0 w 5305156"/>
              <a:gd name="connsiteY37" fmla="*/ 5126124 h 6858000"/>
              <a:gd name="connsiteX38" fmla="*/ 325188 w 5305156"/>
              <a:gd name="connsiteY38" fmla="*/ 5403697 h 6858000"/>
              <a:gd name="connsiteX39" fmla="*/ 433349 w 5305156"/>
              <a:gd name="connsiteY39" fmla="*/ 5309070 h 6858000"/>
              <a:gd name="connsiteX40" fmla="*/ 439670 w 5305156"/>
              <a:gd name="connsiteY40" fmla="*/ 5320898 h 6858000"/>
              <a:gd name="connsiteX41" fmla="*/ 330807 w 5305156"/>
              <a:gd name="connsiteY41" fmla="*/ 5415526 h 6858000"/>
              <a:gd name="connsiteX42" fmla="*/ 330807 w 5305156"/>
              <a:gd name="connsiteY42" fmla="*/ 5761705 h 6858000"/>
              <a:gd name="connsiteX43" fmla="*/ 563986 w 5305156"/>
              <a:gd name="connsiteY43" fmla="*/ 5559044 h 6858000"/>
              <a:gd name="connsiteX44" fmla="*/ 570307 w 5305156"/>
              <a:gd name="connsiteY44" fmla="*/ 5571661 h 6858000"/>
              <a:gd name="connsiteX45" fmla="*/ 332211 w 5305156"/>
              <a:gd name="connsiteY45" fmla="*/ 5779053 h 6858000"/>
              <a:gd name="connsiteX46" fmla="*/ 657398 w 5305156"/>
              <a:gd name="connsiteY46" fmla="*/ 6056627 h 6858000"/>
              <a:gd name="connsiteX47" fmla="*/ 771178 w 5305156"/>
              <a:gd name="connsiteY47" fmla="*/ 5957268 h 6858000"/>
              <a:gd name="connsiteX48" fmla="*/ 777500 w 5305156"/>
              <a:gd name="connsiteY48" fmla="*/ 5968308 h 6858000"/>
              <a:gd name="connsiteX49" fmla="*/ 771881 w 5305156"/>
              <a:gd name="connsiteY49" fmla="*/ 5956479 h 6858000"/>
              <a:gd name="connsiteX50" fmla="*/ 981883 w 5305156"/>
              <a:gd name="connsiteY50" fmla="*/ 5773533 h 6858000"/>
              <a:gd name="connsiteX51" fmla="*/ 656696 w 5305156"/>
              <a:gd name="connsiteY51" fmla="*/ 5495959 h 6858000"/>
              <a:gd name="connsiteX52" fmla="*/ 571010 w 5305156"/>
              <a:gd name="connsiteY52" fmla="*/ 5570873 h 6858000"/>
              <a:gd name="connsiteX53" fmla="*/ 563986 w 5305156"/>
              <a:gd name="connsiteY53" fmla="*/ 5558256 h 6858000"/>
              <a:gd name="connsiteX54" fmla="*/ 653184 w 5305156"/>
              <a:gd name="connsiteY54" fmla="*/ 5480976 h 6858000"/>
              <a:gd name="connsiteX55" fmla="*/ 653184 w 5305156"/>
              <a:gd name="connsiteY55" fmla="*/ 5134798 h 6858000"/>
              <a:gd name="connsiteX56" fmla="*/ 439670 w 5305156"/>
              <a:gd name="connsiteY56" fmla="*/ 5320110 h 6858000"/>
              <a:gd name="connsiteX57" fmla="*/ 434052 w 5305156"/>
              <a:gd name="connsiteY57" fmla="*/ 5309070 h 6858000"/>
              <a:gd name="connsiteX58" fmla="*/ 645458 w 5305156"/>
              <a:gd name="connsiteY58" fmla="*/ 5125335 h 6858000"/>
              <a:gd name="connsiteX59" fmla="*/ 320271 w 5305156"/>
              <a:gd name="connsiteY59" fmla="*/ 4847761 h 6858000"/>
              <a:gd name="connsiteX60" fmla="*/ 985394 w 5305156"/>
              <a:gd name="connsiteY60" fmla="*/ 4487388 h 6858000"/>
              <a:gd name="connsiteX61" fmla="*/ 763453 w 5305156"/>
              <a:gd name="connsiteY61" fmla="*/ 4680586 h 6858000"/>
              <a:gd name="connsiteX62" fmla="*/ 756430 w 5305156"/>
              <a:gd name="connsiteY62" fmla="*/ 4670335 h 6858000"/>
              <a:gd name="connsiteX63" fmla="*/ 762750 w 5305156"/>
              <a:gd name="connsiteY63" fmla="*/ 4680586 h 6858000"/>
              <a:gd name="connsiteX64" fmla="*/ 663017 w 5305156"/>
              <a:gd name="connsiteY64" fmla="*/ 4768116 h 6858000"/>
              <a:gd name="connsiteX65" fmla="*/ 663017 w 5305156"/>
              <a:gd name="connsiteY65" fmla="*/ 5114295 h 6858000"/>
              <a:gd name="connsiteX66" fmla="*/ 906029 w 5305156"/>
              <a:gd name="connsiteY66" fmla="*/ 4902960 h 6858000"/>
              <a:gd name="connsiteX67" fmla="*/ 913053 w 5305156"/>
              <a:gd name="connsiteY67" fmla="*/ 4913212 h 6858000"/>
              <a:gd name="connsiteX68" fmla="*/ 906732 w 5305156"/>
              <a:gd name="connsiteY68" fmla="*/ 4902172 h 6858000"/>
              <a:gd name="connsiteX69" fmla="*/ 985394 w 5305156"/>
              <a:gd name="connsiteY69" fmla="*/ 4833567 h 6858000"/>
              <a:gd name="connsiteX70" fmla="*/ 985394 w 5305156"/>
              <a:gd name="connsiteY70" fmla="*/ 4487388 h 6858000"/>
              <a:gd name="connsiteX71" fmla="*/ 656696 w 5305156"/>
              <a:gd name="connsiteY71" fmla="*/ 4196409 h 6858000"/>
              <a:gd name="connsiteX72" fmla="*/ 332211 w 5305156"/>
              <a:gd name="connsiteY72" fmla="*/ 4478714 h 6858000"/>
              <a:gd name="connsiteX73" fmla="*/ 657398 w 5305156"/>
              <a:gd name="connsiteY73" fmla="*/ 4756288 h 6858000"/>
              <a:gd name="connsiteX74" fmla="*/ 756430 w 5305156"/>
              <a:gd name="connsiteY74" fmla="*/ 4670335 h 6858000"/>
              <a:gd name="connsiteX75" fmla="*/ 981883 w 5305156"/>
              <a:gd name="connsiteY75" fmla="*/ 4473983 h 6858000"/>
              <a:gd name="connsiteX76" fmla="*/ 656696 w 5305156"/>
              <a:gd name="connsiteY76" fmla="*/ 4196409 h 6858000"/>
              <a:gd name="connsiteX77" fmla="*/ 993120 w 5305156"/>
              <a:gd name="connsiteY77" fmla="*/ 3544268 h 6858000"/>
              <a:gd name="connsiteX78" fmla="*/ 668636 w 5305156"/>
              <a:gd name="connsiteY78" fmla="*/ 3826573 h 6858000"/>
              <a:gd name="connsiteX79" fmla="*/ 993823 w 5305156"/>
              <a:gd name="connsiteY79" fmla="*/ 4104935 h 6858000"/>
              <a:gd name="connsiteX80" fmla="*/ 1318308 w 5305156"/>
              <a:gd name="connsiteY80" fmla="*/ 3821842 h 6858000"/>
              <a:gd name="connsiteX81" fmla="*/ 1002251 w 5305156"/>
              <a:gd name="connsiteY81" fmla="*/ 3552154 h 6858000"/>
              <a:gd name="connsiteX82" fmla="*/ 993120 w 5305156"/>
              <a:gd name="connsiteY82" fmla="*/ 3544268 h 6858000"/>
              <a:gd name="connsiteX83" fmla="*/ 1318308 w 5305156"/>
              <a:gd name="connsiteY83" fmla="*/ 2538851 h 6858000"/>
              <a:gd name="connsiteX84" fmla="*/ 1110412 w 5305156"/>
              <a:gd name="connsiteY84" fmla="*/ 2719432 h 6858000"/>
              <a:gd name="connsiteX85" fmla="*/ 1104092 w 5305156"/>
              <a:gd name="connsiteY85" fmla="*/ 2708392 h 6858000"/>
              <a:gd name="connsiteX86" fmla="*/ 1109710 w 5305156"/>
              <a:gd name="connsiteY86" fmla="*/ 2720221 h 6858000"/>
              <a:gd name="connsiteX87" fmla="*/ 995930 w 5305156"/>
              <a:gd name="connsiteY87" fmla="*/ 2819579 h 6858000"/>
              <a:gd name="connsiteX88" fmla="*/ 995930 w 5305156"/>
              <a:gd name="connsiteY88" fmla="*/ 3165758 h 6858000"/>
              <a:gd name="connsiteX89" fmla="*/ 1234025 w 5305156"/>
              <a:gd name="connsiteY89" fmla="*/ 2958366 h 6858000"/>
              <a:gd name="connsiteX90" fmla="*/ 1240347 w 5305156"/>
              <a:gd name="connsiteY90" fmla="*/ 2969406 h 6858000"/>
              <a:gd name="connsiteX91" fmla="*/ 1234728 w 5305156"/>
              <a:gd name="connsiteY91" fmla="*/ 2957578 h 6858000"/>
              <a:gd name="connsiteX92" fmla="*/ 1318308 w 5305156"/>
              <a:gd name="connsiteY92" fmla="*/ 2885030 h 6858000"/>
              <a:gd name="connsiteX93" fmla="*/ 1318308 w 5305156"/>
              <a:gd name="connsiteY93" fmla="*/ 2538851 h 6858000"/>
              <a:gd name="connsiteX94" fmla="*/ 652482 w 5305156"/>
              <a:gd name="connsiteY94" fmla="*/ 1598885 h 6858000"/>
              <a:gd name="connsiteX95" fmla="*/ 332211 w 5305156"/>
              <a:gd name="connsiteY95" fmla="*/ 1878036 h 6858000"/>
              <a:gd name="connsiteX96" fmla="*/ 657398 w 5305156"/>
              <a:gd name="connsiteY96" fmla="*/ 2155610 h 6858000"/>
              <a:gd name="connsiteX97" fmla="*/ 766262 w 5305156"/>
              <a:gd name="connsiteY97" fmla="*/ 2060983 h 6858000"/>
              <a:gd name="connsiteX98" fmla="*/ 771881 w 5305156"/>
              <a:gd name="connsiteY98" fmla="*/ 2072022 h 6858000"/>
              <a:gd name="connsiteX99" fmla="*/ 663017 w 5305156"/>
              <a:gd name="connsiteY99" fmla="*/ 2166650 h 6858000"/>
              <a:gd name="connsiteX100" fmla="*/ 663017 w 5305156"/>
              <a:gd name="connsiteY100" fmla="*/ 2513617 h 6858000"/>
              <a:gd name="connsiteX101" fmla="*/ 896196 w 5305156"/>
              <a:gd name="connsiteY101" fmla="*/ 2310168 h 6858000"/>
              <a:gd name="connsiteX102" fmla="*/ 902517 w 5305156"/>
              <a:gd name="connsiteY102" fmla="*/ 2322785 h 6858000"/>
              <a:gd name="connsiteX103" fmla="*/ 665124 w 5305156"/>
              <a:gd name="connsiteY103" fmla="*/ 2530177 h 6858000"/>
              <a:gd name="connsiteX104" fmla="*/ 990311 w 5305156"/>
              <a:gd name="connsiteY104" fmla="*/ 2807751 h 6858000"/>
              <a:gd name="connsiteX105" fmla="*/ 1104092 w 5305156"/>
              <a:gd name="connsiteY105" fmla="*/ 2708392 h 6858000"/>
              <a:gd name="connsiteX106" fmla="*/ 1314093 w 5305156"/>
              <a:gd name="connsiteY106" fmla="*/ 2525446 h 6858000"/>
              <a:gd name="connsiteX107" fmla="*/ 988907 w 5305156"/>
              <a:gd name="connsiteY107" fmla="*/ 2247872 h 6858000"/>
              <a:gd name="connsiteX108" fmla="*/ 903220 w 5305156"/>
              <a:gd name="connsiteY108" fmla="*/ 2322785 h 6858000"/>
              <a:gd name="connsiteX109" fmla="*/ 896899 w 5305156"/>
              <a:gd name="connsiteY109" fmla="*/ 2310168 h 6858000"/>
              <a:gd name="connsiteX110" fmla="*/ 985394 w 5305156"/>
              <a:gd name="connsiteY110" fmla="*/ 2232889 h 6858000"/>
              <a:gd name="connsiteX111" fmla="*/ 985394 w 5305156"/>
              <a:gd name="connsiteY111" fmla="*/ 1885922 h 6858000"/>
              <a:gd name="connsiteX112" fmla="*/ 772583 w 5305156"/>
              <a:gd name="connsiteY112" fmla="*/ 2072022 h 6858000"/>
              <a:gd name="connsiteX113" fmla="*/ 766262 w 5305156"/>
              <a:gd name="connsiteY113" fmla="*/ 2060194 h 6858000"/>
              <a:gd name="connsiteX114" fmla="*/ 977669 w 5305156"/>
              <a:gd name="connsiteY114" fmla="*/ 1876459 h 6858000"/>
              <a:gd name="connsiteX115" fmla="*/ 652482 w 5305156"/>
              <a:gd name="connsiteY115" fmla="*/ 1598885 h 6858000"/>
              <a:gd name="connsiteX116" fmla="*/ 1318308 w 5305156"/>
              <a:gd name="connsiteY116" fmla="*/ 1238512 h 6858000"/>
              <a:gd name="connsiteX117" fmla="*/ 1095663 w 5305156"/>
              <a:gd name="connsiteY117" fmla="*/ 1432499 h 6858000"/>
              <a:gd name="connsiteX118" fmla="*/ 995930 w 5305156"/>
              <a:gd name="connsiteY118" fmla="*/ 1519240 h 6858000"/>
              <a:gd name="connsiteX119" fmla="*/ 995930 w 5305156"/>
              <a:gd name="connsiteY119" fmla="*/ 1865419 h 6858000"/>
              <a:gd name="connsiteX120" fmla="*/ 1238240 w 5305156"/>
              <a:gd name="connsiteY120" fmla="*/ 1654085 h 6858000"/>
              <a:gd name="connsiteX121" fmla="*/ 1245264 w 5305156"/>
              <a:gd name="connsiteY121" fmla="*/ 1665124 h 6858000"/>
              <a:gd name="connsiteX122" fmla="*/ 1000847 w 5305156"/>
              <a:gd name="connsiteY122" fmla="*/ 1878036 h 6858000"/>
              <a:gd name="connsiteX123" fmla="*/ 1326033 w 5305156"/>
              <a:gd name="connsiteY123" fmla="*/ 2155610 h 6858000"/>
              <a:gd name="connsiteX124" fmla="*/ 1477038 w 5305156"/>
              <a:gd name="connsiteY124" fmla="*/ 2023920 h 6858000"/>
              <a:gd name="connsiteX125" fmla="*/ 1646304 w 5305156"/>
              <a:gd name="connsiteY125" fmla="*/ 1876459 h 6858000"/>
              <a:gd name="connsiteX126" fmla="*/ 1321116 w 5305156"/>
              <a:gd name="connsiteY126" fmla="*/ 1598885 h 6858000"/>
              <a:gd name="connsiteX127" fmla="*/ 1245965 w 5305156"/>
              <a:gd name="connsiteY127" fmla="*/ 1664336 h 6858000"/>
              <a:gd name="connsiteX128" fmla="*/ 1238942 w 5305156"/>
              <a:gd name="connsiteY128" fmla="*/ 1654085 h 6858000"/>
              <a:gd name="connsiteX129" fmla="*/ 1318308 w 5305156"/>
              <a:gd name="connsiteY129" fmla="*/ 1585480 h 6858000"/>
              <a:gd name="connsiteX130" fmla="*/ 1318308 w 5305156"/>
              <a:gd name="connsiteY130" fmla="*/ 1238512 h 6858000"/>
              <a:gd name="connsiteX131" fmla="*/ 988907 w 5305156"/>
              <a:gd name="connsiteY131" fmla="*/ 947533 h 6858000"/>
              <a:gd name="connsiteX132" fmla="*/ 665124 w 5305156"/>
              <a:gd name="connsiteY132" fmla="*/ 1230627 h 6858000"/>
              <a:gd name="connsiteX133" fmla="*/ 990311 w 5305156"/>
              <a:gd name="connsiteY133" fmla="*/ 1508201 h 6858000"/>
              <a:gd name="connsiteX134" fmla="*/ 1088639 w 5305156"/>
              <a:gd name="connsiteY134" fmla="*/ 1422247 h 6858000"/>
              <a:gd name="connsiteX135" fmla="*/ 1095663 w 5305156"/>
              <a:gd name="connsiteY135" fmla="*/ 1432499 h 6858000"/>
              <a:gd name="connsiteX136" fmla="*/ 1089342 w 5305156"/>
              <a:gd name="connsiteY136" fmla="*/ 1421459 h 6858000"/>
              <a:gd name="connsiteX137" fmla="*/ 1314093 w 5305156"/>
              <a:gd name="connsiteY137" fmla="*/ 1225107 h 6858000"/>
              <a:gd name="connsiteX138" fmla="*/ 988907 w 5305156"/>
              <a:gd name="connsiteY138" fmla="*/ 947533 h 6858000"/>
              <a:gd name="connsiteX139" fmla="*/ 1325331 w 5305156"/>
              <a:gd name="connsiteY139" fmla="*/ 296181 h 6858000"/>
              <a:gd name="connsiteX140" fmla="*/ 1000847 w 5305156"/>
              <a:gd name="connsiteY140" fmla="*/ 578486 h 6858000"/>
              <a:gd name="connsiteX141" fmla="*/ 1326033 w 5305156"/>
              <a:gd name="connsiteY141" fmla="*/ 856060 h 6858000"/>
              <a:gd name="connsiteX142" fmla="*/ 1650518 w 5305156"/>
              <a:gd name="connsiteY142" fmla="*/ 573754 h 6858000"/>
              <a:gd name="connsiteX143" fmla="*/ 1334462 w 5305156"/>
              <a:gd name="connsiteY143" fmla="*/ 304066 h 6858000"/>
              <a:gd name="connsiteX144" fmla="*/ 1325331 w 5305156"/>
              <a:gd name="connsiteY144" fmla="*/ 296181 h 6858000"/>
              <a:gd name="connsiteX145" fmla="*/ 1226725 w 5305156"/>
              <a:gd name="connsiteY145" fmla="*/ 0 h 6858000"/>
              <a:gd name="connsiteX146" fmla="*/ 748180 w 5305156"/>
              <a:gd name="connsiteY146" fmla="*/ 0 h 6858000"/>
              <a:gd name="connsiteX147" fmla="*/ 763540 w 5305156"/>
              <a:gd name="connsiteY147" fmla="*/ 13087 h 6858000"/>
              <a:gd name="connsiteX148" fmla="*/ 990311 w 5305156"/>
              <a:gd name="connsiteY148" fmla="*/ 206284 h 6858000"/>
              <a:gd name="connsiteX149" fmla="*/ 1159227 w 5305156"/>
              <a:gd name="connsiteY149" fmla="*/ 58896 h 6858000"/>
              <a:gd name="connsiteX150" fmla="*/ 1318308 w 5305156"/>
              <a:gd name="connsiteY150" fmla="*/ 0 h 6858000"/>
              <a:gd name="connsiteX151" fmla="*/ 1245701 w 5305156"/>
              <a:gd name="connsiteY151" fmla="*/ 0 h 6858000"/>
              <a:gd name="connsiteX152" fmla="*/ 1228232 w 5305156"/>
              <a:gd name="connsiteY152" fmla="*/ 15255 h 6858000"/>
              <a:gd name="connsiteX153" fmla="*/ 995930 w 5305156"/>
              <a:gd name="connsiteY153" fmla="*/ 218113 h 6858000"/>
              <a:gd name="connsiteX154" fmla="*/ 995930 w 5305156"/>
              <a:gd name="connsiteY154" fmla="*/ 564292 h 6858000"/>
              <a:gd name="connsiteX155" fmla="*/ 1318308 w 5305156"/>
              <a:gd name="connsiteY155" fmla="*/ 283564 h 6858000"/>
              <a:gd name="connsiteX156" fmla="*/ 1318308 w 5305156"/>
              <a:gd name="connsiteY156" fmla="*/ 84404 h 6858000"/>
              <a:gd name="connsiteX157" fmla="*/ 5305156 w 5305156"/>
              <a:gd name="connsiteY157" fmla="*/ 0 h 6858000"/>
              <a:gd name="connsiteX158" fmla="*/ 1329545 w 5305156"/>
              <a:gd name="connsiteY158" fmla="*/ 0 h 6858000"/>
              <a:gd name="connsiteX159" fmla="*/ 1329545 w 5305156"/>
              <a:gd name="connsiteY159" fmla="*/ 1953 h 6858000"/>
              <a:gd name="connsiteX160" fmla="*/ 1329545 w 5305156"/>
              <a:gd name="connsiteY160" fmla="*/ 283564 h 6858000"/>
              <a:gd name="connsiteX161" fmla="*/ 1343592 w 5305156"/>
              <a:gd name="connsiteY161" fmla="*/ 295392 h 6858000"/>
              <a:gd name="connsiteX162" fmla="*/ 1334462 w 5305156"/>
              <a:gd name="connsiteY162" fmla="*/ 304066 h 6858000"/>
              <a:gd name="connsiteX163" fmla="*/ 1344294 w 5305156"/>
              <a:gd name="connsiteY163" fmla="*/ 295392 h 6858000"/>
              <a:gd name="connsiteX164" fmla="*/ 1665970 w 5305156"/>
              <a:gd name="connsiteY164" fmla="*/ 570600 h 6858000"/>
              <a:gd name="connsiteX165" fmla="*/ 1665970 w 5305156"/>
              <a:gd name="connsiteY165" fmla="*/ 589526 h 6858000"/>
              <a:gd name="connsiteX166" fmla="*/ 1654030 w 5305156"/>
              <a:gd name="connsiteY166" fmla="*/ 599777 h 6858000"/>
              <a:gd name="connsiteX167" fmla="*/ 1654030 w 5305156"/>
              <a:gd name="connsiteY167" fmla="*/ 587160 h 6858000"/>
              <a:gd name="connsiteX168" fmla="*/ 1332355 w 5305156"/>
              <a:gd name="connsiteY168" fmla="*/ 867888 h 6858000"/>
              <a:gd name="connsiteX169" fmla="*/ 1332355 w 5305156"/>
              <a:gd name="connsiteY169" fmla="*/ 1214067 h 6858000"/>
              <a:gd name="connsiteX170" fmla="*/ 1654030 w 5305156"/>
              <a:gd name="connsiteY170" fmla="*/ 933339 h 6858000"/>
              <a:gd name="connsiteX171" fmla="*/ 1654030 w 5305156"/>
              <a:gd name="connsiteY171" fmla="*/ 600566 h 6858000"/>
              <a:gd name="connsiteX172" fmla="*/ 1665970 w 5305156"/>
              <a:gd name="connsiteY172" fmla="*/ 590314 h 6858000"/>
              <a:gd name="connsiteX173" fmla="*/ 1665970 w 5305156"/>
              <a:gd name="connsiteY173" fmla="*/ 938859 h 6858000"/>
              <a:gd name="connsiteX174" fmla="*/ 1998180 w 5305156"/>
              <a:gd name="connsiteY174" fmla="*/ 1221952 h 6858000"/>
              <a:gd name="connsiteX175" fmla="*/ 1998180 w 5305156"/>
              <a:gd name="connsiteY175" fmla="*/ 1591788 h 6858000"/>
              <a:gd name="connsiteX176" fmla="*/ 1680718 w 5305156"/>
              <a:gd name="connsiteY176" fmla="*/ 1867785 h 6858000"/>
              <a:gd name="connsiteX177" fmla="*/ 1680718 w 5305156"/>
              <a:gd name="connsiteY177" fmla="*/ 1851225 h 6858000"/>
              <a:gd name="connsiteX178" fmla="*/ 1986942 w 5305156"/>
              <a:gd name="connsiteY178" fmla="*/ 1585480 h 6858000"/>
              <a:gd name="connsiteX179" fmla="*/ 1986942 w 5305156"/>
              <a:gd name="connsiteY179" fmla="*/ 1238512 h 6858000"/>
              <a:gd name="connsiteX180" fmla="*/ 1680718 w 5305156"/>
              <a:gd name="connsiteY180" fmla="*/ 1505046 h 6858000"/>
              <a:gd name="connsiteX181" fmla="*/ 1680718 w 5305156"/>
              <a:gd name="connsiteY181" fmla="*/ 1488487 h 6858000"/>
              <a:gd name="connsiteX182" fmla="*/ 1982728 w 5305156"/>
              <a:gd name="connsiteY182" fmla="*/ 1225107 h 6858000"/>
              <a:gd name="connsiteX183" fmla="*/ 1657541 w 5305156"/>
              <a:gd name="connsiteY183" fmla="*/ 947533 h 6858000"/>
              <a:gd name="connsiteX184" fmla="*/ 1333056 w 5305156"/>
              <a:gd name="connsiteY184" fmla="*/ 1230627 h 6858000"/>
              <a:gd name="connsiteX185" fmla="*/ 1658244 w 5305156"/>
              <a:gd name="connsiteY185" fmla="*/ 1508201 h 6858000"/>
              <a:gd name="connsiteX186" fmla="*/ 1680017 w 5305156"/>
              <a:gd name="connsiteY186" fmla="*/ 1489275 h 6858000"/>
              <a:gd name="connsiteX187" fmla="*/ 1680017 w 5305156"/>
              <a:gd name="connsiteY187" fmla="*/ 1505835 h 6858000"/>
              <a:gd name="connsiteX188" fmla="*/ 1664565 w 5305156"/>
              <a:gd name="connsiteY188" fmla="*/ 1519240 h 6858000"/>
              <a:gd name="connsiteX189" fmla="*/ 1664565 w 5305156"/>
              <a:gd name="connsiteY189" fmla="*/ 1865419 h 6858000"/>
              <a:gd name="connsiteX190" fmla="*/ 1680017 w 5305156"/>
              <a:gd name="connsiteY190" fmla="*/ 1852014 h 6858000"/>
              <a:gd name="connsiteX191" fmla="*/ 1680017 w 5305156"/>
              <a:gd name="connsiteY191" fmla="*/ 1868573 h 6858000"/>
              <a:gd name="connsiteX192" fmla="*/ 1665970 w 5305156"/>
              <a:gd name="connsiteY192" fmla="*/ 1881190 h 6858000"/>
              <a:gd name="connsiteX193" fmla="*/ 1665970 w 5305156"/>
              <a:gd name="connsiteY193" fmla="*/ 2058617 h 6858000"/>
              <a:gd name="connsiteX194" fmla="*/ 1654030 w 5305156"/>
              <a:gd name="connsiteY194" fmla="*/ 2060194 h 6858000"/>
              <a:gd name="connsiteX195" fmla="*/ 1654030 w 5305156"/>
              <a:gd name="connsiteY195" fmla="*/ 1885922 h 6858000"/>
              <a:gd name="connsiteX196" fmla="*/ 1484061 w 5305156"/>
              <a:gd name="connsiteY196" fmla="*/ 2034172 h 6858000"/>
              <a:gd name="connsiteX197" fmla="*/ 1477038 w 5305156"/>
              <a:gd name="connsiteY197" fmla="*/ 2023920 h 6858000"/>
              <a:gd name="connsiteX198" fmla="*/ 1484061 w 5305156"/>
              <a:gd name="connsiteY198" fmla="*/ 2034960 h 6858000"/>
              <a:gd name="connsiteX199" fmla="*/ 1332355 w 5305156"/>
              <a:gd name="connsiteY199" fmla="*/ 2166650 h 6858000"/>
              <a:gd name="connsiteX200" fmla="*/ 1332355 w 5305156"/>
              <a:gd name="connsiteY200" fmla="*/ 2513617 h 6858000"/>
              <a:gd name="connsiteX201" fmla="*/ 1654030 w 5305156"/>
              <a:gd name="connsiteY201" fmla="*/ 2232889 h 6858000"/>
              <a:gd name="connsiteX202" fmla="*/ 1654030 w 5305156"/>
              <a:gd name="connsiteY202" fmla="*/ 2060983 h 6858000"/>
              <a:gd name="connsiteX203" fmla="*/ 1665970 w 5305156"/>
              <a:gd name="connsiteY203" fmla="*/ 2059405 h 6858000"/>
              <a:gd name="connsiteX204" fmla="*/ 1665970 w 5305156"/>
              <a:gd name="connsiteY204" fmla="*/ 2238409 h 6858000"/>
              <a:gd name="connsiteX205" fmla="*/ 1881590 w 5305156"/>
              <a:gd name="connsiteY205" fmla="*/ 2422144 h 6858000"/>
              <a:gd name="connsiteX206" fmla="*/ 1869650 w 5305156"/>
              <a:gd name="connsiteY206" fmla="*/ 2428452 h 6858000"/>
              <a:gd name="connsiteX207" fmla="*/ 1657541 w 5305156"/>
              <a:gd name="connsiteY207" fmla="*/ 2247872 h 6858000"/>
              <a:gd name="connsiteX208" fmla="*/ 1333056 w 5305156"/>
              <a:gd name="connsiteY208" fmla="*/ 2530177 h 6858000"/>
              <a:gd name="connsiteX209" fmla="*/ 1658244 w 5305156"/>
              <a:gd name="connsiteY209" fmla="*/ 2807751 h 6858000"/>
              <a:gd name="connsiteX210" fmla="*/ 1982728 w 5305156"/>
              <a:gd name="connsiteY210" fmla="*/ 2525446 h 6858000"/>
              <a:gd name="connsiteX211" fmla="*/ 1870353 w 5305156"/>
              <a:gd name="connsiteY211" fmla="*/ 2429241 h 6858000"/>
              <a:gd name="connsiteX212" fmla="*/ 1882293 w 5305156"/>
              <a:gd name="connsiteY212" fmla="*/ 2422933 h 6858000"/>
              <a:gd name="connsiteX213" fmla="*/ 1998180 w 5305156"/>
              <a:gd name="connsiteY213" fmla="*/ 2522291 h 6858000"/>
              <a:gd name="connsiteX214" fmla="*/ 1998180 w 5305156"/>
              <a:gd name="connsiteY214" fmla="*/ 2773054 h 6858000"/>
              <a:gd name="connsiteX215" fmla="*/ 1986942 w 5305156"/>
              <a:gd name="connsiteY215" fmla="*/ 2778574 h 6858000"/>
              <a:gd name="connsiteX216" fmla="*/ 1986942 w 5305156"/>
              <a:gd name="connsiteY216" fmla="*/ 2538851 h 6858000"/>
              <a:gd name="connsiteX217" fmla="*/ 1664565 w 5305156"/>
              <a:gd name="connsiteY217" fmla="*/ 2819579 h 6858000"/>
              <a:gd name="connsiteX218" fmla="*/ 1664565 w 5305156"/>
              <a:gd name="connsiteY218" fmla="*/ 3165758 h 6858000"/>
              <a:gd name="connsiteX219" fmla="*/ 1986942 w 5305156"/>
              <a:gd name="connsiteY219" fmla="*/ 2885030 h 6858000"/>
              <a:gd name="connsiteX220" fmla="*/ 1986942 w 5305156"/>
              <a:gd name="connsiteY220" fmla="*/ 2779363 h 6858000"/>
              <a:gd name="connsiteX221" fmla="*/ 1998180 w 5305156"/>
              <a:gd name="connsiteY221" fmla="*/ 2773843 h 6858000"/>
              <a:gd name="connsiteX222" fmla="*/ 1998180 w 5305156"/>
              <a:gd name="connsiteY222" fmla="*/ 2891339 h 6858000"/>
              <a:gd name="connsiteX223" fmla="*/ 1658946 w 5305156"/>
              <a:gd name="connsiteY223" fmla="*/ 3187049 h 6858000"/>
              <a:gd name="connsiteX224" fmla="*/ 1321116 w 5305156"/>
              <a:gd name="connsiteY224" fmla="*/ 2899224 h 6858000"/>
              <a:gd name="connsiteX225" fmla="*/ 1240347 w 5305156"/>
              <a:gd name="connsiteY225" fmla="*/ 2969406 h 6858000"/>
              <a:gd name="connsiteX226" fmla="*/ 997334 w 5305156"/>
              <a:gd name="connsiteY226" fmla="*/ 3180741 h 6858000"/>
              <a:gd name="connsiteX227" fmla="*/ 997334 w 5305156"/>
              <a:gd name="connsiteY227" fmla="*/ 3519034 h 6858000"/>
              <a:gd name="connsiteX228" fmla="*/ 985394 w 5305156"/>
              <a:gd name="connsiteY228" fmla="*/ 3519034 h 6858000"/>
              <a:gd name="connsiteX229" fmla="*/ 985394 w 5305156"/>
              <a:gd name="connsiteY229" fmla="*/ 3500109 h 6858000"/>
              <a:gd name="connsiteX230" fmla="*/ 985394 w 5305156"/>
              <a:gd name="connsiteY230" fmla="*/ 3186261 h 6858000"/>
              <a:gd name="connsiteX231" fmla="*/ 663017 w 5305156"/>
              <a:gd name="connsiteY231" fmla="*/ 3466989 h 6858000"/>
              <a:gd name="connsiteX232" fmla="*/ 663017 w 5305156"/>
              <a:gd name="connsiteY232" fmla="*/ 3495377 h 6858000"/>
              <a:gd name="connsiteX233" fmla="*/ 663017 w 5305156"/>
              <a:gd name="connsiteY233" fmla="*/ 3812379 h 6858000"/>
              <a:gd name="connsiteX234" fmla="*/ 985394 w 5305156"/>
              <a:gd name="connsiteY234" fmla="*/ 3532439 h 6858000"/>
              <a:gd name="connsiteX235" fmla="*/ 985394 w 5305156"/>
              <a:gd name="connsiteY235" fmla="*/ 3519822 h 6858000"/>
              <a:gd name="connsiteX236" fmla="*/ 997334 w 5305156"/>
              <a:gd name="connsiteY236" fmla="*/ 3519822 h 6858000"/>
              <a:gd name="connsiteX237" fmla="*/ 997334 w 5305156"/>
              <a:gd name="connsiteY237" fmla="*/ 3531651 h 6858000"/>
              <a:gd name="connsiteX238" fmla="*/ 1011381 w 5305156"/>
              <a:gd name="connsiteY238" fmla="*/ 3543479 h 6858000"/>
              <a:gd name="connsiteX239" fmla="*/ 1002251 w 5305156"/>
              <a:gd name="connsiteY239" fmla="*/ 3552154 h 6858000"/>
              <a:gd name="connsiteX240" fmla="*/ 1012084 w 5305156"/>
              <a:gd name="connsiteY240" fmla="*/ 3544268 h 6858000"/>
              <a:gd name="connsiteX241" fmla="*/ 1333759 w 5305156"/>
              <a:gd name="connsiteY241" fmla="*/ 3818688 h 6858000"/>
              <a:gd name="connsiteX242" fmla="*/ 1333759 w 5305156"/>
              <a:gd name="connsiteY242" fmla="*/ 3838402 h 6858000"/>
              <a:gd name="connsiteX243" fmla="*/ 1321819 w 5305156"/>
              <a:gd name="connsiteY243" fmla="*/ 3848653 h 6858000"/>
              <a:gd name="connsiteX244" fmla="*/ 1321819 w 5305156"/>
              <a:gd name="connsiteY244" fmla="*/ 3835248 h 6858000"/>
              <a:gd name="connsiteX245" fmla="*/ 999441 w 5305156"/>
              <a:gd name="connsiteY245" fmla="*/ 4115975 h 6858000"/>
              <a:gd name="connsiteX246" fmla="*/ 999441 w 5305156"/>
              <a:gd name="connsiteY246" fmla="*/ 4462154 h 6858000"/>
              <a:gd name="connsiteX247" fmla="*/ 1321819 w 5305156"/>
              <a:gd name="connsiteY247" fmla="*/ 4182215 h 6858000"/>
              <a:gd name="connsiteX248" fmla="*/ 1321819 w 5305156"/>
              <a:gd name="connsiteY248" fmla="*/ 3849441 h 6858000"/>
              <a:gd name="connsiteX249" fmla="*/ 1333759 w 5305156"/>
              <a:gd name="connsiteY249" fmla="*/ 3839190 h 6858000"/>
              <a:gd name="connsiteX250" fmla="*/ 1333759 w 5305156"/>
              <a:gd name="connsiteY250" fmla="*/ 4186946 h 6858000"/>
              <a:gd name="connsiteX251" fmla="*/ 1665970 w 5305156"/>
              <a:gd name="connsiteY251" fmla="*/ 4470828 h 6858000"/>
              <a:gd name="connsiteX252" fmla="*/ 1665970 w 5305156"/>
              <a:gd name="connsiteY252" fmla="*/ 4839875 h 6858000"/>
              <a:gd name="connsiteX253" fmla="*/ 1348509 w 5305156"/>
              <a:gd name="connsiteY253" fmla="*/ 5116661 h 6858000"/>
              <a:gd name="connsiteX254" fmla="*/ 1348509 w 5305156"/>
              <a:gd name="connsiteY254" fmla="*/ 5100101 h 6858000"/>
              <a:gd name="connsiteX255" fmla="*/ 1654030 w 5305156"/>
              <a:gd name="connsiteY255" fmla="*/ 4833567 h 6858000"/>
              <a:gd name="connsiteX256" fmla="*/ 1654030 w 5305156"/>
              <a:gd name="connsiteY256" fmla="*/ 4487388 h 6858000"/>
              <a:gd name="connsiteX257" fmla="*/ 1348509 w 5305156"/>
              <a:gd name="connsiteY257" fmla="*/ 4753134 h 6858000"/>
              <a:gd name="connsiteX258" fmla="*/ 1348509 w 5305156"/>
              <a:gd name="connsiteY258" fmla="*/ 4737362 h 6858000"/>
              <a:gd name="connsiteX259" fmla="*/ 1650518 w 5305156"/>
              <a:gd name="connsiteY259" fmla="*/ 4473983 h 6858000"/>
              <a:gd name="connsiteX260" fmla="*/ 1325331 w 5305156"/>
              <a:gd name="connsiteY260" fmla="*/ 4196409 h 6858000"/>
              <a:gd name="connsiteX261" fmla="*/ 1000847 w 5305156"/>
              <a:gd name="connsiteY261" fmla="*/ 4478714 h 6858000"/>
              <a:gd name="connsiteX262" fmla="*/ 1326033 w 5305156"/>
              <a:gd name="connsiteY262" fmla="*/ 4756288 h 6858000"/>
              <a:gd name="connsiteX263" fmla="*/ 1347806 w 5305156"/>
              <a:gd name="connsiteY263" fmla="*/ 4737362 h 6858000"/>
              <a:gd name="connsiteX264" fmla="*/ 1347806 w 5305156"/>
              <a:gd name="connsiteY264" fmla="*/ 4753922 h 6858000"/>
              <a:gd name="connsiteX265" fmla="*/ 1331652 w 5305156"/>
              <a:gd name="connsiteY265" fmla="*/ 4768116 h 6858000"/>
              <a:gd name="connsiteX266" fmla="*/ 1331652 w 5305156"/>
              <a:gd name="connsiteY266" fmla="*/ 5114295 h 6858000"/>
              <a:gd name="connsiteX267" fmla="*/ 1347806 w 5305156"/>
              <a:gd name="connsiteY267" fmla="*/ 5100101 h 6858000"/>
              <a:gd name="connsiteX268" fmla="*/ 1347806 w 5305156"/>
              <a:gd name="connsiteY268" fmla="*/ 5116661 h 6858000"/>
              <a:gd name="connsiteX269" fmla="*/ 1333759 w 5305156"/>
              <a:gd name="connsiteY269" fmla="*/ 5129278 h 6858000"/>
              <a:gd name="connsiteX270" fmla="*/ 1333759 w 5305156"/>
              <a:gd name="connsiteY270" fmla="*/ 5306704 h 6858000"/>
              <a:gd name="connsiteX271" fmla="*/ 1321819 w 5305156"/>
              <a:gd name="connsiteY271" fmla="*/ 5309070 h 6858000"/>
              <a:gd name="connsiteX272" fmla="*/ 1321819 w 5305156"/>
              <a:gd name="connsiteY272" fmla="*/ 5134798 h 6858000"/>
              <a:gd name="connsiteX273" fmla="*/ 1151851 w 5305156"/>
              <a:gd name="connsiteY273" fmla="*/ 5283047 h 6858000"/>
              <a:gd name="connsiteX274" fmla="*/ 1144827 w 5305156"/>
              <a:gd name="connsiteY274" fmla="*/ 5272008 h 6858000"/>
              <a:gd name="connsiteX275" fmla="*/ 1314093 w 5305156"/>
              <a:gd name="connsiteY275" fmla="*/ 5125335 h 6858000"/>
              <a:gd name="connsiteX276" fmla="*/ 988907 w 5305156"/>
              <a:gd name="connsiteY276" fmla="*/ 4847761 h 6858000"/>
              <a:gd name="connsiteX277" fmla="*/ 913053 w 5305156"/>
              <a:gd name="connsiteY277" fmla="*/ 4913212 h 6858000"/>
              <a:gd name="connsiteX278" fmla="*/ 668636 w 5305156"/>
              <a:gd name="connsiteY278" fmla="*/ 5126124 h 6858000"/>
              <a:gd name="connsiteX279" fmla="*/ 993823 w 5305156"/>
              <a:gd name="connsiteY279" fmla="*/ 5403697 h 6858000"/>
              <a:gd name="connsiteX280" fmla="*/ 1144827 w 5305156"/>
              <a:gd name="connsiteY280" fmla="*/ 5272796 h 6858000"/>
              <a:gd name="connsiteX281" fmla="*/ 1151149 w 5305156"/>
              <a:gd name="connsiteY281" fmla="*/ 5283047 h 6858000"/>
              <a:gd name="connsiteX282" fmla="*/ 999441 w 5305156"/>
              <a:gd name="connsiteY282" fmla="*/ 5415526 h 6858000"/>
              <a:gd name="connsiteX283" fmla="*/ 999441 w 5305156"/>
              <a:gd name="connsiteY283" fmla="*/ 5761705 h 6858000"/>
              <a:gd name="connsiteX284" fmla="*/ 1321819 w 5305156"/>
              <a:gd name="connsiteY284" fmla="*/ 5480976 h 6858000"/>
              <a:gd name="connsiteX285" fmla="*/ 1321819 w 5305156"/>
              <a:gd name="connsiteY285" fmla="*/ 5309858 h 6858000"/>
              <a:gd name="connsiteX286" fmla="*/ 1333759 w 5305156"/>
              <a:gd name="connsiteY286" fmla="*/ 5307493 h 6858000"/>
              <a:gd name="connsiteX287" fmla="*/ 1333759 w 5305156"/>
              <a:gd name="connsiteY287" fmla="*/ 5487285 h 6858000"/>
              <a:gd name="connsiteX288" fmla="*/ 1549380 w 5305156"/>
              <a:gd name="connsiteY288" fmla="*/ 5671020 h 6858000"/>
              <a:gd name="connsiteX289" fmla="*/ 1665970 w 5305156"/>
              <a:gd name="connsiteY289" fmla="*/ 5770379 h 6858000"/>
              <a:gd name="connsiteX290" fmla="*/ 1665970 w 5305156"/>
              <a:gd name="connsiteY290" fmla="*/ 6021141 h 6858000"/>
              <a:gd name="connsiteX291" fmla="*/ 1654030 w 5305156"/>
              <a:gd name="connsiteY291" fmla="*/ 6026661 h 6858000"/>
              <a:gd name="connsiteX292" fmla="*/ 1654030 w 5305156"/>
              <a:gd name="connsiteY292" fmla="*/ 5786939 h 6858000"/>
              <a:gd name="connsiteX293" fmla="*/ 1331652 w 5305156"/>
              <a:gd name="connsiteY293" fmla="*/ 6067667 h 6858000"/>
              <a:gd name="connsiteX294" fmla="*/ 1331652 w 5305156"/>
              <a:gd name="connsiteY294" fmla="*/ 6413845 h 6858000"/>
              <a:gd name="connsiteX295" fmla="*/ 1654030 w 5305156"/>
              <a:gd name="connsiteY295" fmla="*/ 6133906 h 6858000"/>
              <a:gd name="connsiteX296" fmla="*/ 1654030 w 5305156"/>
              <a:gd name="connsiteY296" fmla="*/ 6027450 h 6858000"/>
              <a:gd name="connsiteX297" fmla="*/ 1665970 w 5305156"/>
              <a:gd name="connsiteY297" fmla="*/ 6021930 h 6858000"/>
              <a:gd name="connsiteX298" fmla="*/ 1665970 w 5305156"/>
              <a:gd name="connsiteY298" fmla="*/ 6140214 h 6858000"/>
              <a:gd name="connsiteX299" fmla="*/ 1326033 w 5305156"/>
              <a:gd name="connsiteY299" fmla="*/ 6435925 h 6858000"/>
              <a:gd name="connsiteX300" fmla="*/ 988907 w 5305156"/>
              <a:gd name="connsiteY300" fmla="*/ 6147311 h 6858000"/>
              <a:gd name="connsiteX301" fmla="*/ 908136 w 5305156"/>
              <a:gd name="connsiteY301" fmla="*/ 6217493 h 6858000"/>
              <a:gd name="connsiteX302" fmla="*/ 901815 w 5305156"/>
              <a:gd name="connsiteY302" fmla="*/ 6206454 h 6858000"/>
              <a:gd name="connsiteX303" fmla="*/ 907434 w 5305156"/>
              <a:gd name="connsiteY303" fmla="*/ 6218282 h 6858000"/>
              <a:gd name="connsiteX304" fmla="*/ 665124 w 5305156"/>
              <a:gd name="connsiteY304" fmla="*/ 6429617 h 6858000"/>
              <a:gd name="connsiteX305" fmla="*/ 665124 w 5305156"/>
              <a:gd name="connsiteY305" fmla="*/ 6784470 h 6858000"/>
              <a:gd name="connsiteX306" fmla="*/ 722014 w 5305156"/>
              <a:gd name="connsiteY306" fmla="*/ 6833040 h 6858000"/>
              <a:gd name="connsiteX307" fmla="*/ 751249 w 5305156"/>
              <a:gd name="connsiteY307" fmla="*/ 6858000 h 6858000"/>
              <a:gd name="connsiteX308" fmla="*/ 5305156 w 5305156"/>
              <a:gd name="connsiteY30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5305156" h="6858000">
                <a:moveTo>
                  <a:pt x="657398" y="6793932"/>
                </a:moveTo>
                <a:cubicBezTo>
                  <a:pt x="657398" y="6793932"/>
                  <a:pt x="657398" y="6793932"/>
                  <a:pt x="585057" y="6857017"/>
                </a:cubicBezTo>
                <a:lnTo>
                  <a:pt x="583930" y="6858000"/>
                </a:lnTo>
                <a:lnTo>
                  <a:pt x="732294" y="6858000"/>
                </a:lnTo>
                <a:lnTo>
                  <a:pt x="725614" y="6852286"/>
                </a:lnTo>
                <a:cubicBezTo>
                  <a:pt x="709021" y="6838092"/>
                  <a:pt x="686897" y="6819166"/>
                  <a:pt x="657398" y="6793932"/>
                </a:cubicBezTo>
                <a:close/>
                <a:moveTo>
                  <a:pt x="653184" y="6434348"/>
                </a:moveTo>
                <a:cubicBezTo>
                  <a:pt x="653184" y="6434348"/>
                  <a:pt x="653184" y="6434348"/>
                  <a:pt x="330807" y="6715076"/>
                </a:cubicBezTo>
                <a:cubicBezTo>
                  <a:pt x="330807" y="6715076"/>
                  <a:pt x="330807" y="6715076"/>
                  <a:pt x="330807" y="6799592"/>
                </a:cubicBezTo>
                <a:lnTo>
                  <a:pt x="330807" y="6858000"/>
                </a:lnTo>
                <a:lnTo>
                  <a:pt x="564153" y="6858000"/>
                </a:lnTo>
                <a:lnTo>
                  <a:pt x="568902" y="6853863"/>
                </a:lnTo>
                <a:cubicBezTo>
                  <a:pt x="573818" y="6854652"/>
                  <a:pt x="579438" y="6856229"/>
                  <a:pt x="585057" y="6857017"/>
                </a:cubicBezTo>
                <a:cubicBezTo>
                  <a:pt x="579438" y="6855440"/>
                  <a:pt x="574521" y="6854652"/>
                  <a:pt x="569605" y="6853075"/>
                </a:cubicBezTo>
                <a:cubicBezTo>
                  <a:pt x="569605" y="6853075"/>
                  <a:pt x="569605" y="6853075"/>
                  <a:pt x="653184" y="6780527"/>
                </a:cubicBezTo>
                <a:cubicBezTo>
                  <a:pt x="653184" y="6780527"/>
                  <a:pt x="653184" y="6780527"/>
                  <a:pt x="653184" y="6434348"/>
                </a:cubicBezTo>
                <a:close/>
                <a:moveTo>
                  <a:pt x="5047259" y="6343650"/>
                </a:moveTo>
                <a:lnTo>
                  <a:pt x="5047259" y="6707250"/>
                </a:lnTo>
                <a:lnTo>
                  <a:pt x="4683659" y="6707250"/>
                </a:lnTo>
                <a:lnTo>
                  <a:pt x="4683659" y="6343650"/>
                </a:lnTo>
                <a:close/>
                <a:moveTo>
                  <a:pt x="985394" y="5786939"/>
                </a:moveTo>
                <a:cubicBezTo>
                  <a:pt x="985394" y="5786939"/>
                  <a:pt x="985394" y="5786939"/>
                  <a:pt x="777500" y="5968308"/>
                </a:cubicBezTo>
                <a:cubicBezTo>
                  <a:pt x="777500" y="5968308"/>
                  <a:pt x="777500" y="5968308"/>
                  <a:pt x="663017" y="6067667"/>
                </a:cubicBezTo>
                <a:cubicBezTo>
                  <a:pt x="663017" y="6067667"/>
                  <a:pt x="663017" y="6067667"/>
                  <a:pt x="663017" y="6413845"/>
                </a:cubicBezTo>
                <a:cubicBezTo>
                  <a:pt x="663017" y="6413845"/>
                  <a:pt x="663017" y="6413845"/>
                  <a:pt x="901815" y="6206454"/>
                </a:cubicBezTo>
                <a:cubicBezTo>
                  <a:pt x="901815" y="6206454"/>
                  <a:pt x="901815" y="6206454"/>
                  <a:pt x="985394" y="6133906"/>
                </a:cubicBezTo>
                <a:cubicBezTo>
                  <a:pt x="985394" y="6133906"/>
                  <a:pt x="985394" y="6133906"/>
                  <a:pt x="985394" y="5786939"/>
                </a:cubicBezTo>
                <a:close/>
                <a:moveTo>
                  <a:pt x="1549380" y="5671020"/>
                </a:moveTo>
                <a:cubicBezTo>
                  <a:pt x="1537440" y="5677328"/>
                  <a:pt x="1537440" y="5677328"/>
                  <a:pt x="1537440" y="5677328"/>
                </a:cubicBezTo>
                <a:cubicBezTo>
                  <a:pt x="1549380" y="5671020"/>
                  <a:pt x="1549380" y="5671020"/>
                  <a:pt x="1549380" y="5671020"/>
                </a:cubicBezTo>
                <a:close/>
                <a:moveTo>
                  <a:pt x="1325331" y="5495959"/>
                </a:moveTo>
                <a:cubicBezTo>
                  <a:pt x="1325331" y="5495959"/>
                  <a:pt x="1325331" y="5495959"/>
                  <a:pt x="1000847" y="5779053"/>
                </a:cubicBezTo>
                <a:cubicBezTo>
                  <a:pt x="1000847" y="5779053"/>
                  <a:pt x="1000847" y="5779053"/>
                  <a:pt x="1326033" y="6056627"/>
                </a:cubicBezTo>
                <a:cubicBezTo>
                  <a:pt x="1326033" y="6056627"/>
                  <a:pt x="1326033" y="6056627"/>
                  <a:pt x="1650518" y="5773533"/>
                </a:cubicBezTo>
                <a:cubicBezTo>
                  <a:pt x="1650518" y="5773533"/>
                  <a:pt x="1650518" y="5773533"/>
                  <a:pt x="1537440" y="5677328"/>
                </a:cubicBezTo>
                <a:cubicBezTo>
                  <a:pt x="1537440" y="5677328"/>
                  <a:pt x="1537440" y="5677328"/>
                  <a:pt x="1325331" y="5495959"/>
                </a:cubicBezTo>
                <a:close/>
                <a:moveTo>
                  <a:pt x="320271" y="4847761"/>
                </a:moveTo>
                <a:cubicBezTo>
                  <a:pt x="320271" y="4847761"/>
                  <a:pt x="320271" y="4847761"/>
                  <a:pt x="0" y="5126124"/>
                </a:cubicBezTo>
                <a:cubicBezTo>
                  <a:pt x="0" y="5126124"/>
                  <a:pt x="0" y="5126124"/>
                  <a:pt x="325188" y="5403697"/>
                </a:cubicBezTo>
                <a:cubicBezTo>
                  <a:pt x="325188" y="5403697"/>
                  <a:pt x="325188" y="5403697"/>
                  <a:pt x="433349" y="5309070"/>
                </a:cubicBezTo>
                <a:cubicBezTo>
                  <a:pt x="433349" y="5309070"/>
                  <a:pt x="433349" y="5309070"/>
                  <a:pt x="439670" y="5320898"/>
                </a:cubicBezTo>
                <a:cubicBezTo>
                  <a:pt x="439670" y="5320898"/>
                  <a:pt x="439670" y="5320898"/>
                  <a:pt x="330807" y="5415526"/>
                </a:cubicBezTo>
                <a:cubicBezTo>
                  <a:pt x="330807" y="5415526"/>
                  <a:pt x="330807" y="5415526"/>
                  <a:pt x="330807" y="5761705"/>
                </a:cubicBezTo>
                <a:cubicBezTo>
                  <a:pt x="330807" y="5761705"/>
                  <a:pt x="330807" y="5761705"/>
                  <a:pt x="563986" y="5559044"/>
                </a:cubicBezTo>
                <a:cubicBezTo>
                  <a:pt x="563986" y="5559044"/>
                  <a:pt x="563986" y="5559044"/>
                  <a:pt x="570307" y="5571661"/>
                </a:cubicBezTo>
                <a:cubicBezTo>
                  <a:pt x="570307" y="5571661"/>
                  <a:pt x="570307" y="5571661"/>
                  <a:pt x="332211" y="5779053"/>
                </a:cubicBezTo>
                <a:cubicBezTo>
                  <a:pt x="332211" y="5779053"/>
                  <a:pt x="332211" y="5779053"/>
                  <a:pt x="657398" y="6056627"/>
                </a:cubicBezTo>
                <a:cubicBezTo>
                  <a:pt x="657398" y="6056627"/>
                  <a:pt x="657398" y="6056627"/>
                  <a:pt x="771178" y="5957268"/>
                </a:cubicBezTo>
                <a:cubicBezTo>
                  <a:pt x="771178" y="5957268"/>
                  <a:pt x="771178" y="5957268"/>
                  <a:pt x="777500" y="5968308"/>
                </a:cubicBezTo>
                <a:cubicBezTo>
                  <a:pt x="777500" y="5968308"/>
                  <a:pt x="777500" y="5968308"/>
                  <a:pt x="771881" y="5956479"/>
                </a:cubicBezTo>
                <a:cubicBezTo>
                  <a:pt x="771881" y="5956479"/>
                  <a:pt x="771881" y="5956479"/>
                  <a:pt x="981883" y="5773533"/>
                </a:cubicBezTo>
                <a:cubicBezTo>
                  <a:pt x="981883" y="5773533"/>
                  <a:pt x="981883" y="5773533"/>
                  <a:pt x="656696" y="5495959"/>
                </a:cubicBezTo>
                <a:cubicBezTo>
                  <a:pt x="656696" y="5495959"/>
                  <a:pt x="656696" y="5495959"/>
                  <a:pt x="571010" y="5570873"/>
                </a:cubicBezTo>
                <a:cubicBezTo>
                  <a:pt x="571010" y="5570873"/>
                  <a:pt x="571010" y="5570873"/>
                  <a:pt x="563986" y="5558256"/>
                </a:cubicBezTo>
                <a:cubicBezTo>
                  <a:pt x="563986" y="5558256"/>
                  <a:pt x="563986" y="5558256"/>
                  <a:pt x="653184" y="5480976"/>
                </a:cubicBezTo>
                <a:cubicBezTo>
                  <a:pt x="653184" y="5480976"/>
                  <a:pt x="653184" y="5480976"/>
                  <a:pt x="653184" y="5134798"/>
                </a:cubicBezTo>
                <a:cubicBezTo>
                  <a:pt x="653184" y="5134798"/>
                  <a:pt x="653184" y="5134798"/>
                  <a:pt x="439670" y="5320110"/>
                </a:cubicBezTo>
                <a:cubicBezTo>
                  <a:pt x="439670" y="5320110"/>
                  <a:pt x="439670" y="5320110"/>
                  <a:pt x="434052" y="5309070"/>
                </a:cubicBezTo>
                <a:cubicBezTo>
                  <a:pt x="434052" y="5309070"/>
                  <a:pt x="434052" y="5309070"/>
                  <a:pt x="645458" y="5125335"/>
                </a:cubicBezTo>
                <a:cubicBezTo>
                  <a:pt x="645458" y="5125335"/>
                  <a:pt x="645458" y="5125335"/>
                  <a:pt x="320271" y="4847761"/>
                </a:cubicBezTo>
                <a:close/>
                <a:moveTo>
                  <a:pt x="985394" y="4487388"/>
                </a:moveTo>
                <a:cubicBezTo>
                  <a:pt x="985394" y="4487388"/>
                  <a:pt x="985394" y="4487388"/>
                  <a:pt x="763453" y="4680586"/>
                </a:cubicBezTo>
                <a:cubicBezTo>
                  <a:pt x="763453" y="4680586"/>
                  <a:pt x="763453" y="4680586"/>
                  <a:pt x="756430" y="4670335"/>
                </a:cubicBezTo>
                <a:cubicBezTo>
                  <a:pt x="756430" y="4670335"/>
                  <a:pt x="756430" y="4670335"/>
                  <a:pt x="762750" y="4680586"/>
                </a:cubicBezTo>
                <a:cubicBezTo>
                  <a:pt x="762750" y="4680586"/>
                  <a:pt x="762750" y="4680586"/>
                  <a:pt x="663017" y="4768116"/>
                </a:cubicBezTo>
                <a:cubicBezTo>
                  <a:pt x="663017" y="4768116"/>
                  <a:pt x="663017" y="4768116"/>
                  <a:pt x="663017" y="5114295"/>
                </a:cubicBezTo>
                <a:cubicBezTo>
                  <a:pt x="663017" y="5114295"/>
                  <a:pt x="663017" y="5114295"/>
                  <a:pt x="906029" y="4902960"/>
                </a:cubicBezTo>
                <a:cubicBezTo>
                  <a:pt x="906029" y="4902960"/>
                  <a:pt x="906029" y="4902960"/>
                  <a:pt x="913053" y="4913212"/>
                </a:cubicBezTo>
                <a:cubicBezTo>
                  <a:pt x="913053" y="4913212"/>
                  <a:pt x="913053" y="4913212"/>
                  <a:pt x="906732" y="4902172"/>
                </a:cubicBezTo>
                <a:cubicBezTo>
                  <a:pt x="906732" y="4902172"/>
                  <a:pt x="906732" y="4902172"/>
                  <a:pt x="985394" y="4833567"/>
                </a:cubicBezTo>
                <a:cubicBezTo>
                  <a:pt x="985394" y="4833567"/>
                  <a:pt x="985394" y="4833567"/>
                  <a:pt x="985394" y="4487388"/>
                </a:cubicBezTo>
                <a:close/>
                <a:moveTo>
                  <a:pt x="656696" y="4196409"/>
                </a:moveTo>
                <a:cubicBezTo>
                  <a:pt x="656696" y="4196409"/>
                  <a:pt x="656696" y="4196409"/>
                  <a:pt x="332211" y="4478714"/>
                </a:cubicBezTo>
                <a:cubicBezTo>
                  <a:pt x="332211" y="4478714"/>
                  <a:pt x="332211" y="4478714"/>
                  <a:pt x="657398" y="4756288"/>
                </a:cubicBezTo>
                <a:cubicBezTo>
                  <a:pt x="657398" y="4756288"/>
                  <a:pt x="657398" y="4756288"/>
                  <a:pt x="756430" y="4670335"/>
                </a:cubicBezTo>
                <a:cubicBezTo>
                  <a:pt x="756430" y="4670335"/>
                  <a:pt x="756430" y="4670335"/>
                  <a:pt x="981883" y="4473983"/>
                </a:cubicBezTo>
                <a:cubicBezTo>
                  <a:pt x="981883" y="4473983"/>
                  <a:pt x="981883" y="4473983"/>
                  <a:pt x="656696" y="4196409"/>
                </a:cubicBezTo>
                <a:close/>
                <a:moveTo>
                  <a:pt x="993120" y="3544268"/>
                </a:moveTo>
                <a:cubicBezTo>
                  <a:pt x="993120" y="3544268"/>
                  <a:pt x="993120" y="3544268"/>
                  <a:pt x="668636" y="3826573"/>
                </a:cubicBezTo>
                <a:cubicBezTo>
                  <a:pt x="668636" y="3826573"/>
                  <a:pt x="668636" y="3826573"/>
                  <a:pt x="993823" y="4104935"/>
                </a:cubicBezTo>
                <a:cubicBezTo>
                  <a:pt x="993823" y="4104935"/>
                  <a:pt x="993823" y="4104935"/>
                  <a:pt x="1318308" y="3821842"/>
                </a:cubicBezTo>
                <a:cubicBezTo>
                  <a:pt x="1318308" y="3821842"/>
                  <a:pt x="1318308" y="3821842"/>
                  <a:pt x="1002251" y="3552154"/>
                </a:cubicBezTo>
                <a:cubicBezTo>
                  <a:pt x="1002251" y="3552154"/>
                  <a:pt x="1002251" y="3552154"/>
                  <a:pt x="993120" y="3544268"/>
                </a:cubicBezTo>
                <a:close/>
                <a:moveTo>
                  <a:pt x="1318308" y="2538851"/>
                </a:moveTo>
                <a:cubicBezTo>
                  <a:pt x="1318308" y="2538851"/>
                  <a:pt x="1318308" y="2538851"/>
                  <a:pt x="1110412" y="2719432"/>
                </a:cubicBezTo>
                <a:cubicBezTo>
                  <a:pt x="1110412" y="2719432"/>
                  <a:pt x="1110412" y="2719432"/>
                  <a:pt x="1104092" y="2708392"/>
                </a:cubicBezTo>
                <a:cubicBezTo>
                  <a:pt x="1104092" y="2708392"/>
                  <a:pt x="1104092" y="2708392"/>
                  <a:pt x="1109710" y="2720221"/>
                </a:cubicBezTo>
                <a:cubicBezTo>
                  <a:pt x="1109710" y="2720221"/>
                  <a:pt x="1109710" y="2720221"/>
                  <a:pt x="995930" y="2819579"/>
                </a:cubicBezTo>
                <a:cubicBezTo>
                  <a:pt x="995930" y="2819579"/>
                  <a:pt x="995930" y="2819579"/>
                  <a:pt x="995930" y="3165758"/>
                </a:cubicBezTo>
                <a:cubicBezTo>
                  <a:pt x="995930" y="3165758"/>
                  <a:pt x="995930" y="3165758"/>
                  <a:pt x="1234025" y="2958366"/>
                </a:cubicBezTo>
                <a:cubicBezTo>
                  <a:pt x="1234025" y="2958366"/>
                  <a:pt x="1234025" y="2958366"/>
                  <a:pt x="1240347" y="2969406"/>
                </a:cubicBezTo>
                <a:cubicBezTo>
                  <a:pt x="1240347" y="2969406"/>
                  <a:pt x="1240347" y="2969406"/>
                  <a:pt x="1234728" y="2957578"/>
                </a:cubicBezTo>
                <a:cubicBezTo>
                  <a:pt x="1234728" y="2957578"/>
                  <a:pt x="1234728" y="2957578"/>
                  <a:pt x="1318308" y="2885030"/>
                </a:cubicBezTo>
                <a:cubicBezTo>
                  <a:pt x="1318308" y="2885030"/>
                  <a:pt x="1318308" y="2885030"/>
                  <a:pt x="1318308" y="2538851"/>
                </a:cubicBezTo>
                <a:close/>
                <a:moveTo>
                  <a:pt x="652482" y="1598885"/>
                </a:moveTo>
                <a:cubicBezTo>
                  <a:pt x="652482" y="1598885"/>
                  <a:pt x="652482" y="1598885"/>
                  <a:pt x="332211" y="1878036"/>
                </a:cubicBezTo>
                <a:cubicBezTo>
                  <a:pt x="332211" y="1878036"/>
                  <a:pt x="332211" y="1878036"/>
                  <a:pt x="657398" y="2155610"/>
                </a:cubicBezTo>
                <a:cubicBezTo>
                  <a:pt x="657398" y="2155610"/>
                  <a:pt x="657398" y="2155610"/>
                  <a:pt x="766262" y="2060983"/>
                </a:cubicBezTo>
                <a:cubicBezTo>
                  <a:pt x="766262" y="2060983"/>
                  <a:pt x="766262" y="2060983"/>
                  <a:pt x="771881" y="2072022"/>
                </a:cubicBezTo>
                <a:cubicBezTo>
                  <a:pt x="771881" y="2072022"/>
                  <a:pt x="771881" y="2072022"/>
                  <a:pt x="663017" y="2166650"/>
                </a:cubicBezTo>
                <a:cubicBezTo>
                  <a:pt x="663017" y="2166650"/>
                  <a:pt x="663017" y="2166650"/>
                  <a:pt x="663017" y="2513617"/>
                </a:cubicBezTo>
                <a:cubicBezTo>
                  <a:pt x="663017" y="2513617"/>
                  <a:pt x="663017" y="2513617"/>
                  <a:pt x="896196" y="2310168"/>
                </a:cubicBezTo>
                <a:cubicBezTo>
                  <a:pt x="896196" y="2310168"/>
                  <a:pt x="896196" y="2310168"/>
                  <a:pt x="902517" y="2322785"/>
                </a:cubicBezTo>
                <a:cubicBezTo>
                  <a:pt x="902517" y="2322785"/>
                  <a:pt x="902517" y="2322785"/>
                  <a:pt x="665124" y="2530177"/>
                </a:cubicBezTo>
                <a:cubicBezTo>
                  <a:pt x="665124" y="2530177"/>
                  <a:pt x="665124" y="2530177"/>
                  <a:pt x="990311" y="2807751"/>
                </a:cubicBezTo>
                <a:cubicBezTo>
                  <a:pt x="990311" y="2807751"/>
                  <a:pt x="990311" y="2807751"/>
                  <a:pt x="1104092" y="2708392"/>
                </a:cubicBezTo>
                <a:cubicBezTo>
                  <a:pt x="1104092" y="2708392"/>
                  <a:pt x="1104092" y="2708392"/>
                  <a:pt x="1314093" y="2525446"/>
                </a:cubicBezTo>
                <a:cubicBezTo>
                  <a:pt x="1314093" y="2525446"/>
                  <a:pt x="1314093" y="2525446"/>
                  <a:pt x="988907" y="2247872"/>
                </a:cubicBezTo>
                <a:cubicBezTo>
                  <a:pt x="988907" y="2247872"/>
                  <a:pt x="988907" y="2247872"/>
                  <a:pt x="903220" y="2322785"/>
                </a:cubicBezTo>
                <a:cubicBezTo>
                  <a:pt x="903220" y="2322785"/>
                  <a:pt x="903220" y="2322785"/>
                  <a:pt x="896899" y="2310168"/>
                </a:cubicBezTo>
                <a:cubicBezTo>
                  <a:pt x="896899" y="2310168"/>
                  <a:pt x="896899" y="2310168"/>
                  <a:pt x="985394" y="2232889"/>
                </a:cubicBezTo>
                <a:cubicBezTo>
                  <a:pt x="985394" y="2232889"/>
                  <a:pt x="985394" y="2232889"/>
                  <a:pt x="985394" y="1885922"/>
                </a:cubicBezTo>
                <a:cubicBezTo>
                  <a:pt x="985394" y="1885922"/>
                  <a:pt x="985394" y="1885922"/>
                  <a:pt x="772583" y="2072022"/>
                </a:cubicBezTo>
                <a:cubicBezTo>
                  <a:pt x="772583" y="2072022"/>
                  <a:pt x="772583" y="2072022"/>
                  <a:pt x="766262" y="2060194"/>
                </a:cubicBezTo>
                <a:cubicBezTo>
                  <a:pt x="766262" y="2060194"/>
                  <a:pt x="766262" y="2060194"/>
                  <a:pt x="977669" y="1876459"/>
                </a:cubicBezTo>
                <a:cubicBezTo>
                  <a:pt x="977669" y="1876459"/>
                  <a:pt x="977669" y="1876459"/>
                  <a:pt x="652482" y="1598885"/>
                </a:cubicBezTo>
                <a:close/>
                <a:moveTo>
                  <a:pt x="1318308" y="1238512"/>
                </a:moveTo>
                <a:cubicBezTo>
                  <a:pt x="1318308" y="1238512"/>
                  <a:pt x="1318308" y="1238512"/>
                  <a:pt x="1095663" y="1432499"/>
                </a:cubicBezTo>
                <a:cubicBezTo>
                  <a:pt x="1095663" y="1432499"/>
                  <a:pt x="1095663" y="1432499"/>
                  <a:pt x="995930" y="1519240"/>
                </a:cubicBezTo>
                <a:cubicBezTo>
                  <a:pt x="995930" y="1519240"/>
                  <a:pt x="995930" y="1519240"/>
                  <a:pt x="995930" y="1865419"/>
                </a:cubicBezTo>
                <a:cubicBezTo>
                  <a:pt x="995930" y="1865419"/>
                  <a:pt x="995930" y="1865419"/>
                  <a:pt x="1238240" y="1654085"/>
                </a:cubicBezTo>
                <a:cubicBezTo>
                  <a:pt x="1238240" y="1654085"/>
                  <a:pt x="1238240" y="1654085"/>
                  <a:pt x="1245264" y="1665124"/>
                </a:cubicBezTo>
                <a:cubicBezTo>
                  <a:pt x="1245264" y="1665124"/>
                  <a:pt x="1245264" y="1665124"/>
                  <a:pt x="1000847" y="1878036"/>
                </a:cubicBezTo>
                <a:cubicBezTo>
                  <a:pt x="1000847" y="1878036"/>
                  <a:pt x="1000847" y="1878036"/>
                  <a:pt x="1326033" y="2155610"/>
                </a:cubicBezTo>
                <a:cubicBezTo>
                  <a:pt x="1326033" y="2155610"/>
                  <a:pt x="1326033" y="2155610"/>
                  <a:pt x="1477038" y="2023920"/>
                </a:cubicBezTo>
                <a:cubicBezTo>
                  <a:pt x="1477038" y="2023920"/>
                  <a:pt x="1477038" y="2023920"/>
                  <a:pt x="1646304" y="1876459"/>
                </a:cubicBezTo>
                <a:cubicBezTo>
                  <a:pt x="1646304" y="1876459"/>
                  <a:pt x="1646304" y="1876459"/>
                  <a:pt x="1321116" y="1598885"/>
                </a:cubicBezTo>
                <a:cubicBezTo>
                  <a:pt x="1321116" y="1598885"/>
                  <a:pt x="1321116" y="1598885"/>
                  <a:pt x="1245965" y="1664336"/>
                </a:cubicBezTo>
                <a:cubicBezTo>
                  <a:pt x="1245965" y="1664336"/>
                  <a:pt x="1245965" y="1664336"/>
                  <a:pt x="1238942" y="1654085"/>
                </a:cubicBezTo>
                <a:cubicBezTo>
                  <a:pt x="1238942" y="1654085"/>
                  <a:pt x="1238942" y="1654085"/>
                  <a:pt x="1318308" y="1585480"/>
                </a:cubicBezTo>
                <a:cubicBezTo>
                  <a:pt x="1318308" y="1585480"/>
                  <a:pt x="1318308" y="1585480"/>
                  <a:pt x="1318308" y="1238512"/>
                </a:cubicBezTo>
                <a:close/>
                <a:moveTo>
                  <a:pt x="988907" y="947533"/>
                </a:moveTo>
                <a:cubicBezTo>
                  <a:pt x="988907" y="947533"/>
                  <a:pt x="988907" y="947533"/>
                  <a:pt x="665124" y="1230627"/>
                </a:cubicBezTo>
                <a:cubicBezTo>
                  <a:pt x="665124" y="1230627"/>
                  <a:pt x="665124" y="1230627"/>
                  <a:pt x="990311" y="1508201"/>
                </a:cubicBezTo>
                <a:cubicBezTo>
                  <a:pt x="990311" y="1508201"/>
                  <a:pt x="990311" y="1508201"/>
                  <a:pt x="1088639" y="1422247"/>
                </a:cubicBezTo>
                <a:cubicBezTo>
                  <a:pt x="1088639" y="1422247"/>
                  <a:pt x="1088639" y="1422247"/>
                  <a:pt x="1095663" y="1432499"/>
                </a:cubicBezTo>
                <a:cubicBezTo>
                  <a:pt x="1095663" y="1432499"/>
                  <a:pt x="1095663" y="1432499"/>
                  <a:pt x="1089342" y="1421459"/>
                </a:cubicBezTo>
                <a:cubicBezTo>
                  <a:pt x="1089342" y="1421459"/>
                  <a:pt x="1089342" y="1421459"/>
                  <a:pt x="1314093" y="1225107"/>
                </a:cubicBezTo>
                <a:cubicBezTo>
                  <a:pt x="1314093" y="1225107"/>
                  <a:pt x="1314093" y="1225107"/>
                  <a:pt x="988907" y="947533"/>
                </a:cubicBezTo>
                <a:close/>
                <a:moveTo>
                  <a:pt x="1325331" y="296181"/>
                </a:moveTo>
                <a:cubicBezTo>
                  <a:pt x="1325331" y="296181"/>
                  <a:pt x="1325331" y="296181"/>
                  <a:pt x="1000847" y="578486"/>
                </a:cubicBezTo>
                <a:cubicBezTo>
                  <a:pt x="1000847" y="578486"/>
                  <a:pt x="1000847" y="578486"/>
                  <a:pt x="1326033" y="856060"/>
                </a:cubicBezTo>
                <a:cubicBezTo>
                  <a:pt x="1326033" y="856060"/>
                  <a:pt x="1326033" y="856060"/>
                  <a:pt x="1650518" y="573754"/>
                </a:cubicBezTo>
                <a:cubicBezTo>
                  <a:pt x="1650518" y="573754"/>
                  <a:pt x="1650518" y="573754"/>
                  <a:pt x="1334462" y="304066"/>
                </a:cubicBezTo>
                <a:cubicBezTo>
                  <a:pt x="1334462" y="304066"/>
                  <a:pt x="1334462" y="304066"/>
                  <a:pt x="1325331" y="296181"/>
                </a:cubicBezTo>
                <a:close/>
                <a:moveTo>
                  <a:pt x="1226725" y="0"/>
                </a:moveTo>
                <a:lnTo>
                  <a:pt x="748180" y="0"/>
                </a:lnTo>
                <a:lnTo>
                  <a:pt x="763540" y="13087"/>
                </a:lnTo>
                <a:cubicBezTo>
                  <a:pt x="795936" y="40686"/>
                  <a:pt x="860728" y="95886"/>
                  <a:pt x="990311" y="206284"/>
                </a:cubicBezTo>
                <a:cubicBezTo>
                  <a:pt x="990311" y="206284"/>
                  <a:pt x="990311" y="206284"/>
                  <a:pt x="1159227" y="58896"/>
                </a:cubicBezTo>
                <a:close/>
                <a:moveTo>
                  <a:pt x="1318308" y="0"/>
                </a:moveTo>
                <a:lnTo>
                  <a:pt x="1245701" y="0"/>
                </a:lnTo>
                <a:lnTo>
                  <a:pt x="1228232" y="15255"/>
                </a:lnTo>
                <a:cubicBezTo>
                  <a:pt x="1195046" y="44235"/>
                  <a:pt x="1128673" y="102194"/>
                  <a:pt x="995930" y="218113"/>
                </a:cubicBezTo>
                <a:cubicBezTo>
                  <a:pt x="995930" y="218113"/>
                  <a:pt x="995930" y="218113"/>
                  <a:pt x="995930" y="564292"/>
                </a:cubicBezTo>
                <a:cubicBezTo>
                  <a:pt x="995930" y="564292"/>
                  <a:pt x="995930" y="564292"/>
                  <a:pt x="1318308" y="283564"/>
                </a:cubicBezTo>
                <a:cubicBezTo>
                  <a:pt x="1318308" y="283564"/>
                  <a:pt x="1318308" y="283564"/>
                  <a:pt x="1318308" y="84404"/>
                </a:cubicBezTo>
                <a:close/>
                <a:moveTo>
                  <a:pt x="5305156" y="0"/>
                </a:moveTo>
                <a:lnTo>
                  <a:pt x="1329545" y="0"/>
                </a:lnTo>
                <a:lnTo>
                  <a:pt x="1329545" y="1953"/>
                </a:lnTo>
                <a:cubicBezTo>
                  <a:pt x="1329545" y="28082"/>
                  <a:pt x="1329545" y="97759"/>
                  <a:pt x="1329545" y="283564"/>
                </a:cubicBezTo>
                <a:cubicBezTo>
                  <a:pt x="1329545" y="283564"/>
                  <a:pt x="1329545" y="283564"/>
                  <a:pt x="1343592" y="295392"/>
                </a:cubicBezTo>
                <a:cubicBezTo>
                  <a:pt x="1343592" y="295392"/>
                  <a:pt x="1343592" y="295392"/>
                  <a:pt x="1334462" y="304066"/>
                </a:cubicBezTo>
                <a:cubicBezTo>
                  <a:pt x="1334462" y="304066"/>
                  <a:pt x="1334462" y="304066"/>
                  <a:pt x="1344294" y="295392"/>
                </a:cubicBezTo>
                <a:cubicBezTo>
                  <a:pt x="1344294" y="295392"/>
                  <a:pt x="1344294" y="295392"/>
                  <a:pt x="1665970" y="570600"/>
                </a:cubicBezTo>
                <a:cubicBezTo>
                  <a:pt x="1665970" y="570600"/>
                  <a:pt x="1665970" y="570600"/>
                  <a:pt x="1665970" y="589526"/>
                </a:cubicBezTo>
                <a:cubicBezTo>
                  <a:pt x="1665970" y="589526"/>
                  <a:pt x="1665970" y="589526"/>
                  <a:pt x="1654030" y="599777"/>
                </a:cubicBezTo>
                <a:cubicBezTo>
                  <a:pt x="1654030" y="599777"/>
                  <a:pt x="1654030" y="599777"/>
                  <a:pt x="1654030" y="587160"/>
                </a:cubicBezTo>
                <a:cubicBezTo>
                  <a:pt x="1654030" y="587160"/>
                  <a:pt x="1654030" y="587160"/>
                  <a:pt x="1332355" y="867888"/>
                </a:cubicBezTo>
                <a:cubicBezTo>
                  <a:pt x="1332355" y="867888"/>
                  <a:pt x="1332355" y="867888"/>
                  <a:pt x="1332355" y="1214067"/>
                </a:cubicBezTo>
                <a:cubicBezTo>
                  <a:pt x="1332355" y="1214067"/>
                  <a:pt x="1332355" y="1214067"/>
                  <a:pt x="1654030" y="933339"/>
                </a:cubicBezTo>
                <a:cubicBezTo>
                  <a:pt x="1654030" y="933339"/>
                  <a:pt x="1654030" y="933339"/>
                  <a:pt x="1654030" y="600566"/>
                </a:cubicBezTo>
                <a:cubicBezTo>
                  <a:pt x="1654030" y="600566"/>
                  <a:pt x="1654030" y="600566"/>
                  <a:pt x="1665970" y="590314"/>
                </a:cubicBezTo>
                <a:cubicBezTo>
                  <a:pt x="1665970" y="590314"/>
                  <a:pt x="1665970" y="590314"/>
                  <a:pt x="1665970" y="938859"/>
                </a:cubicBezTo>
                <a:cubicBezTo>
                  <a:pt x="1665970" y="938859"/>
                  <a:pt x="1665970" y="938859"/>
                  <a:pt x="1998180" y="1221952"/>
                </a:cubicBezTo>
                <a:cubicBezTo>
                  <a:pt x="1998180" y="1221952"/>
                  <a:pt x="1998180" y="1221952"/>
                  <a:pt x="1998180" y="1591788"/>
                </a:cubicBezTo>
                <a:cubicBezTo>
                  <a:pt x="1998180" y="1591788"/>
                  <a:pt x="1998180" y="1591788"/>
                  <a:pt x="1680718" y="1867785"/>
                </a:cubicBezTo>
                <a:cubicBezTo>
                  <a:pt x="1680718" y="1867785"/>
                  <a:pt x="1680718" y="1867785"/>
                  <a:pt x="1680718" y="1851225"/>
                </a:cubicBezTo>
                <a:lnTo>
                  <a:pt x="1986942" y="1585480"/>
                </a:lnTo>
                <a:cubicBezTo>
                  <a:pt x="1986942" y="1585480"/>
                  <a:pt x="1986942" y="1585480"/>
                  <a:pt x="1986942" y="1238512"/>
                </a:cubicBezTo>
                <a:cubicBezTo>
                  <a:pt x="1986942" y="1238512"/>
                  <a:pt x="1986942" y="1238512"/>
                  <a:pt x="1680718" y="1505046"/>
                </a:cubicBezTo>
                <a:cubicBezTo>
                  <a:pt x="1680718" y="1505046"/>
                  <a:pt x="1680718" y="1505046"/>
                  <a:pt x="1680718" y="1488487"/>
                </a:cubicBezTo>
                <a:cubicBezTo>
                  <a:pt x="1680718" y="1488487"/>
                  <a:pt x="1680718" y="1488487"/>
                  <a:pt x="1982728" y="1225107"/>
                </a:cubicBezTo>
                <a:cubicBezTo>
                  <a:pt x="1982728" y="1225107"/>
                  <a:pt x="1982728" y="1225107"/>
                  <a:pt x="1657541" y="947533"/>
                </a:cubicBezTo>
                <a:cubicBezTo>
                  <a:pt x="1657541" y="947533"/>
                  <a:pt x="1657541" y="947533"/>
                  <a:pt x="1333056" y="1230627"/>
                </a:cubicBezTo>
                <a:cubicBezTo>
                  <a:pt x="1333056" y="1230627"/>
                  <a:pt x="1333056" y="1230627"/>
                  <a:pt x="1658244" y="1508201"/>
                </a:cubicBezTo>
                <a:cubicBezTo>
                  <a:pt x="1658244" y="1508201"/>
                  <a:pt x="1658244" y="1508201"/>
                  <a:pt x="1680017" y="1489275"/>
                </a:cubicBezTo>
                <a:cubicBezTo>
                  <a:pt x="1680017" y="1489275"/>
                  <a:pt x="1680017" y="1489275"/>
                  <a:pt x="1680017" y="1505835"/>
                </a:cubicBezTo>
                <a:cubicBezTo>
                  <a:pt x="1680017" y="1505835"/>
                  <a:pt x="1680017" y="1505835"/>
                  <a:pt x="1664565" y="1519240"/>
                </a:cubicBezTo>
                <a:cubicBezTo>
                  <a:pt x="1664565" y="1519240"/>
                  <a:pt x="1664565" y="1519240"/>
                  <a:pt x="1664565" y="1865419"/>
                </a:cubicBezTo>
                <a:cubicBezTo>
                  <a:pt x="1664565" y="1865419"/>
                  <a:pt x="1664565" y="1865419"/>
                  <a:pt x="1680017" y="1852014"/>
                </a:cubicBezTo>
                <a:cubicBezTo>
                  <a:pt x="1680017" y="1852014"/>
                  <a:pt x="1680017" y="1852014"/>
                  <a:pt x="1680017" y="1868573"/>
                </a:cubicBezTo>
                <a:cubicBezTo>
                  <a:pt x="1680017" y="1868573"/>
                  <a:pt x="1680017" y="1868573"/>
                  <a:pt x="1665970" y="1881190"/>
                </a:cubicBezTo>
                <a:cubicBezTo>
                  <a:pt x="1665970" y="1881190"/>
                  <a:pt x="1665970" y="1881190"/>
                  <a:pt x="1665970" y="2058617"/>
                </a:cubicBezTo>
                <a:cubicBezTo>
                  <a:pt x="1665970" y="2058617"/>
                  <a:pt x="1665970" y="2058617"/>
                  <a:pt x="1654030" y="2060194"/>
                </a:cubicBezTo>
                <a:cubicBezTo>
                  <a:pt x="1654030" y="2060194"/>
                  <a:pt x="1654030" y="2060194"/>
                  <a:pt x="1654030" y="1885922"/>
                </a:cubicBezTo>
                <a:cubicBezTo>
                  <a:pt x="1654030" y="1885922"/>
                  <a:pt x="1654030" y="1885922"/>
                  <a:pt x="1484061" y="2034172"/>
                </a:cubicBezTo>
                <a:cubicBezTo>
                  <a:pt x="1484061" y="2034172"/>
                  <a:pt x="1484061" y="2034172"/>
                  <a:pt x="1477038" y="2023920"/>
                </a:cubicBezTo>
                <a:cubicBezTo>
                  <a:pt x="1477038" y="2023920"/>
                  <a:pt x="1477038" y="2023920"/>
                  <a:pt x="1484061" y="2034960"/>
                </a:cubicBezTo>
                <a:cubicBezTo>
                  <a:pt x="1484061" y="2034960"/>
                  <a:pt x="1484061" y="2034960"/>
                  <a:pt x="1332355" y="2166650"/>
                </a:cubicBezTo>
                <a:cubicBezTo>
                  <a:pt x="1332355" y="2166650"/>
                  <a:pt x="1332355" y="2166650"/>
                  <a:pt x="1332355" y="2513617"/>
                </a:cubicBezTo>
                <a:cubicBezTo>
                  <a:pt x="1332355" y="2513617"/>
                  <a:pt x="1332355" y="2513617"/>
                  <a:pt x="1654030" y="2232889"/>
                </a:cubicBezTo>
                <a:cubicBezTo>
                  <a:pt x="1654030" y="2232889"/>
                  <a:pt x="1654030" y="2232889"/>
                  <a:pt x="1654030" y="2060983"/>
                </a:cubicBezTo>
                <a:cubicBezTo>
                  <a:pt x="1654030" y="2060983"/>
                  <a:pt x="1654030" y="2060983"/>
                  <a:pt x="1665970" y="2059405"/>
                </a:cubicBezTo>
                <a:cubicBezTo>
                  <a:pt x="1665970" y="2059405"/>
                  <a:pt x="1665970" y="2059405"/>
                  <a:pt x="1665970" y="2238409"/>
                </a:cubicBezTo>
                <a:cubicBezTo>
                  <a:pt x="1665970" y="2238409"/>
                  <a:pt x="1665970" y="2238409"/>
                  <a:pt x="1881590" y="2422144"/>
                </a:cubicBezTo>
                <a:cubicBezTo>
                  <a:pt x="1881590" y="2422144"/>
                  <a:pt x="1881590" y="2422144"/>
                  <a:pt x="1869650" y="2428452"/>
                </a:cubicBezTo>
                <a:cubicBezTo>
                  <a:pt x="1869650" y="2428452"/>
                  <a:pt x="1869650" y="2428452"/>
                  <a:pt x="1657541" y="2247872"/>
                </a:cubicBezTo>
                <a:cubicBezTo>
                  <a:pt x="1657541" y="2247872"/>
                  <a:pt x="1657541" y="2247872"/>
                  <a:pt x="1333056" y="2530177"/>
                </a:cubicBezTo>
                <a:cubicBezTo>
                  <a:pt x="1333056" y="2530177"/>
                  <a:pt x="1333056" y="2530177"/>
                  <a:pt x="1658244" y="2807751"/>
                </a:cubicBezTo>
                <a:cubicBezTo>
                  <a:pt x="1658244" y="2807751"/>
                  <a:pt x="1658244" y="2807751"/>
                  <a:pt x="1982728" y="2525446"/>
                </a:cubicBezTo>
                <a:cubicBezTo>
                  <a:pt x="1982728" y="2525446"/>
                  <a:pt x="1982728" y="2525446"/>
                  <a:pt x="1870353" y="2429241"/>
                </a:cubicBezTo>
                <a:cubicBezTo>
                  <a:pt x="1870353" y="2429241"/>
                  <a:pt x="1870353" y="2429241"/>
                  <a:pt x="1882293" y="2422933"/>
                </a:cubicBezTo>
                <a:cubicBezTo>
                  <a:pt x="1882293" y="2422933"/>
                  <a:pt x="1882293" y="2422933"/>
                  <a:pt x="1998180" y="2522291"/>
                </a:cubicBezTo>
                <a:cubicBezTo>
                  <a:pt x="1998180" y="2522291"/>
                  <a:pt x="1998180" y="2522291"/>
                  <a:pt x="1998180" y="2773054"/>
                </a:cubicBezTo>
                <a:cubicBezTo>
                  <a:pt x="1998180" y="2773054"/>
                  <a:pt x="1998180" y="2773054"/>
                  <a:pt x="1986942" y="2778574"/>
                </a:cubicBezTo>
                <a:cubicBezTo>
                  <a:pt x="1986942" y="2778574"/>
                  <a:pt x="1986942" y="2778574"/>
                  <a:pt x="1986942" y="2538851"/>
                </a:cubicBezTo>
                <a:cubicBezTo>
                  <a:pt x="1986942" y="2538851"/>
                  <a:pt x="1986942" y="2538851"/>
                  <a:pt x="1664565" y="2819579"/>
                </a:cubicBezTo>
                <a:cubicBezTo>
                  <a:pt x="1664565" y="2819579"/>
                  <a:pt x="1664565" y="2819579"/>
                  <a:pt x="1664565" y="3165758"/>
                </a:cubicBezTo>
                <a:cubicBezTo>
                  <a:pt x="1664565" y="3165758"/>
                  <a:pt x="1664565" y="3165758"/>
                  <a:pt x="1986942" y="2885030"/>
                </a:cubicBezTo>
                <a:cubicBezTo>
                  <a:pt x="1986942" y="2885030"/>
                  <a:pt x="1986942" y="2885030"/>
                  <a:pt x="1986942" y="2779363"/>
                </a:cubicBezTo>
                <a:cubicBezTo>
                  <a:pt x="1986942" y="2779363"/>
                  <a:pt x="1986942" y="2779363"/>
                  <a:pt x="1998180" y="2773843"/>
                </a:cubicBezTo>
                <a:cubicBezTo>
                  <a:pt x="1998180" y="2773843"/>
                  <a:pt x="1998180" y="2773843"/>
                  <a:pt x="1998180" y="2891339"/>
                </a:cubicBezTo>
                <a:cubicBezTo>
                  <a:pt x="1998180" y="2891339"/>
                  <a:pt x="1998180" y="2891339"/>
                  <a:pt x="1658946" y="3187049"/>
                </a:cubicBezTo>
                <a:cubicBezTo>
                  <a:pt x="1658946" y="3187049"/>
                  <a:pt x="1658946" y="3187049"/>
                  <a:pt x="1321116" y="2899224"/>
                </a:cubicBezTo>
                <a:cubicBezTo>
                  <a:pt x="1321116" y="2899224"/>
                  <a:pt x="1321116" y="2899224"/>
                  <a:pt x="1240347" y="2969406"/>
                </a:cubicBezTo>
                <a:cubicBezTo>
                  <a:pt x="1240347" y="2969406"/>
                  <a:pt x="1240347" y="2969406"/>
                  <a:pt x="997334" y="3180741"/>
                </a:cubicBezTo>
                <a:cubicBezTo>
                  <a:pt x="997334" y="3180741"/>
                  <a:pt x="997334" y="3180741"/>
                  <a:pt x="997334" y="3519034"/>
                </a:cubicBezTo>
                <a:cubicBezTo>
                  <a:pt x="997334" y="3519034"/>
                  <a:pt x="997334" y="3519034"/>
                  <a:pt x="985394" y="3519034"/>
                </a:cubicBezTo>
                <a:cubicBezTo>
                  <a:pt x="985394" y="3519034"/>
                  <a:pt x="985394" y="3519034"/>
                  <a:pt x="985394" y="3500109"/>
                </a:cubicBezTo>
                <a:cubicBezTo>
                  <a:pt x="985394" y="3500109"/>
                  <a:pt x="985394" y="3500109"/>
                  <a:pt x="985394" y="3186261"/>
                </a:cubicBezTo>
                <a:cubicBezTo>
                  <a:pt x="985394" y="3186261"/>
                  <a:pt x="985394" y="3186261"/>
                  <a:pt x="663017" y="3466989"/>
                </a:cubicBezTo>
                <a:cubicBezTo>
                  <a:pt x="663017" y="3466989"/>
                  <a:pt x="663017" y="3466989"/>
                  <a:pt x="663017" y="3495377"/>
                </a:cubicBezTo>
                <a:cubicBezTo>
                  <a:pt x="663017" y="3495377"/>
                  <a:pt x="663017" y="3495377"/>
                  <a:pt x="663017" y="3812379"/>
                </a:cubicBezTo>
                <a:cubicBezTo>
                  <a:pt x="663017" y="3812379"/>
                  <a:pt x="663017" y="3812379"/>
                  <a:pt x="985394" y="3532439"/>
                </a:cubicBezTo>
                <a:cubicBezTo>
                  <a:pt x="985394" y="3532439"/>
                  <a:pt x="985394" y="3532439"/>
                  <a:pt x="985394" y="3519822"/>
                </a:cubicBezTo>
                <a:cubicBezTo>
                  <a:pt x="985394" y="3519822"/>
                  <a:pt x="985394" y="3519822"/>
                  <a:pt x="997334" y="3519822"/>
                </a:cubicBezTo>
                <a:cubicBezTo>
                  <a:pt x="997334" y="3519822"/>
                  <a:pt x="997334" y="3519822"/>
                  <a:pt x="997334" y="3531651"/>
                </a:cubicBezTo>
                <a:cubicBezTo>
                  <a:pt x="997334" y="3531651"/>
                  <a:pt x="997334" y="3531651"/>
                  <a:pt x="1011381" y="3543479"/>
                </a:cubicBezTo>
                <a:cubicBezTo>
                  <a:pt x="1011381" y="3543479"/>
                  <a:pt x="1011381" y="3543479"/>
                  <a:pt x="1002251" y="3552154"/>
                </a:cubicBezTo>
                <a:cubicBezTo>
                  <a:pt x="1002251" y="3552154"/>
                  <a:pt x="1002251" y="3552154"/>
                  <a:pt x="1012084" y="3544268"/>
                </a:cubicBezTo>
                <a:cubicBezTo>
                  <a:pt x="1012084" y="3544268"/>
                  <a:pt x="1012084" y="3544268"/>
                  <a:pt x="1333759" y="3818688"/>
                </a:cubicBezTo>
                <a:cubicBezTo>
                  <a:pt x="1333759" y="3818688"/>
                  <a:pt x="1333759" y="3818688"/>
                  <a:pt x="1333759" y="3838402"/>
                </a:cubicBezTo>
                <a:cubicBezTo>
                  <a:pt x="1333759" y="3838402"/>
                  <a:pt x="1333759" y="3838402"/>
                  <a:pt x="1321819" y="3848653"/>
                </a:cubicBezTo>
                <a:cubicBezTo>
                  <a:pt x="1321819" y="3848653"/>
                  <a:pt x="1321819" y="3848653"/>
                  <a:pt x="1321819" y="3835248"/>
                </a:cubicBezTo>
                <a:cubicBezTo>
                  <a:pt x="1321819" y="3835248"/>
                  <a:pt x="1321819" y="3835248"/>
                  <a:pt x="999441" y="4115975"/>
                </a:cubicBezTo>
                <a:cubicBezTo>
                  <a:pt x="999441" y="4115975"/>
                  <a:pt x="999441" y="4115975"/>
                  <a:pt x="999441" y="4462154"/>
                </a:cubicBezTo>
                <a:cubicBezTo>
                  <a:pt x="999441" y="4462154"/>
                  <a:pt x="999441" y="4462154"/>
                  <a:pt x="1321819" y="4182215"/>
                </a:cubicBezTo>
                <a:cubicBezTo>
                  <a:pt x="1321819" y="4182215"/>
                  <a:pt x="1321819" y="4182215"/>
                  <a:pt x="1321819" y="3849441"/>
                </a:cubicBezTo>
                <a:cubicBezTo>
                  <a:pt x="1321819" y="3849441"/>
                  <a:pt x="1321819" y="3849441"/>
                  <a:pt x="1333759" y="3839190"/>
                </a:cubicBezTo>
                <a:cubicBezTo>
                  <a:pt x="1333759" y="3839190"/>
                  <a:pt x="1333759" y="3839190"/>
                  <a:pt x="1333759" y="4186946"/>
                </a:cubicBezTo>
                <a:cubicBezTo>
                  <a:pt x="1333759" y="4186946"/>
                  <a:pt x="1333759" y="4186946"/>
                  <a:pt x="1665970" y="4470828"/>
                </a:cubicBezTo>
                <a:cubicBezTo>
                  <a:pt x="1665970" y="4470828"/>
                  <a:pt x="1665970" y="4470828"/>
                  <a:pt x="1665970" y="4839875"/>
                </a:cubicBezTo>
                <a:cubicBezTo>
                  <a:pt x="1665970" y="4839875"/>
                  <a:pt x="1665970" y="4839875"/>
                  <a:pt x="1348509" y="5116661"/>
                </a:cubicBezTo>
                <a:cubicBezTo>
                  <a:pt x="1348509" y="5116661"/>
                  <a:pt x="1348509" y="5116661"/>
                  <a:pt x="1348509" y="5100101"/>
                </a:cubicBezTo>
                <a:cubicBezTo>
                  <a:pt x="1348509" y="5100101"/>
                  <a:pt x="1348509" y="5100101"/>
                  <a:pt x="1654030" y="4833567"/>
                </a:cubicBezTo>
                <a:cubicBezTo>
                  <a:pt x="1654030" y="4833567"/>
                  <a:pt x="1654030" y="4833567"/>
                  <a:pt x="1654030" y="4487388"/>
                </a:cubicBezTo>
                <a:cubicBezTo>
                  <a:pt x="1654030" y="4487388"/>
                  <a:pt x="1654030" y="4487388"/>
                  <a:pt x="1348509" y="4753134"/>
                </a:cubicBezTo>
                <a:cubicBezTo>
                  <a:pt x="1348509" y="4753134"/>
                  <a:pt x="1348509" y="4753134"/>
                  <a:pt x="1348509" y="4737362"/>
                </a:cubicBezTo>
                <a:cubicBezTo>
                  <a:pt x="1348509" y="4737362"/>
                  <a:pt x="1348509" y="4737362"/>
                  <a:pt x="1650518" y="4473983"/>
                </a:cubicBezTo>
                <a:cubicBezTo>
                  <a:pt x="1650518" y="4473983"/>
                  <a:pt x="1650518" y="4473983"/>
                  <a:pt x="1325331" y="4196409"/>
                </a:cubicBezTo>
                <a:cubicBezTo>
                  <a:pt x="1325331" y="4196409"/>
                  <a:pt x="1325331" y="4196409"/>
                  <a:pt x="1000847" y="4478714"/>
                </a:cubicBezTo>
                <a:cubicBezTo>
                  <a:pt x="1000847" y="4478714"/>
                  <a:pt x="1000847" y="4478714"/>
                  <a:pt x="1326033" y="4756288"/>
                </a:cubicBezTo>
                <a:cubicBezTo>
                  <a:pt x="1326033" y="4756288"/>
                  <a:pt x="1326033" y="4756288"/>
                  <a:pt x="1347806" y="4737362"/>
                </a:cubicBezTo>
                <a:cubicBezTo>
                  <a:pt x="1347806" y="4737362"/>
                  <a:pt x="1347806" y="4737362"/>
                  <a:pt x="1347806" y="4753922"/>
                </a:cubicBezTo>
                <a:cubicBezTo>
                  <a:pt x="1347806" y="4753922"/>
                  <a:pt x="1347806" y="4753922"/>
                  <a:pt x="1331652" y="4768116"/>
                </a:cubicBezTo>
                <a:cubicBezTo>
                  <a:pt x="1331652" y="4768116"/>
                  <a:pt x="1331652" y="4768116"/>
                  <a:pt x="1331652" y="5114295"/>
                </a:cubicBezTo>
                <a:cubicBezTo>
                  <a:pt x="1331652" y="5114295"/>
                  <a:pt x="1331652" y="5114295"/>
                  <a:pt x="1347806" y="5100101"/>
                </a:cubicBezTo>
                <a:cubicBezTo>
                  <a:pt x="1347806" y="5100101"/>
                  <a:pt x="1347806" y="5100101"/>
                  <a:pt x="1347806" y="5116661"/>
                </a:cubicBezTo>
                <a:cubicBezTo>
                  <a:pt x="1347806" y="5116661"/>
                  <a:pt x="1347806" y="5116661"/>
                  <a:pt x="1333759" y="5129278"/>
                </a:cubicBezTo>
                <a:cubicBezTo>
                  <a:pt x="1333759" y="5129278"/>
                  <a:pt x="1333759" y="5129278"/>
                  <a:pt x="1333759" y="5306704"/>
                </a:cubicBezTo>
                <a:cubicBezTo>
                  <a:pt x="1333759" y="5306704"/>
                  <a:pt x="1333759" y="5306704"/>
                  <a:pt x="1321819" y="5309070"/>
                </a:cubicBezTo>
                <a:cubicBezTo>
                  <a:pt x="1321819" y="5309070"/>
                  <a:pt x="1321819" y="5309070"/>
                  <a:pt x="1321819" y="5134798"/>
                </a:cubicBezTo>
                <a:cubicBezTo>
                  <a:pt x="1321819" y="5134798"/>
                  <a:pt x="1321819" y="5134798"/>
                  <a:pt x="1151851" y="5283047"/>
                </a:cubicBezTo>
                <a:cubicBezTo>
                  <a:pt x="1151851" y="5283047"/>
                  <a:pt x="1151851" y="5283047"/>
                  <a:pt x="1144827" y="5272008"/>
                </a:cubicBezTo>
                <a:cubicBezTo>
                  <a:pt x="1144827" y="5272008"/>
                  <a:pt x="1144827" y="5272008"/>
                  <a:pt x="1314093" y="5125335"/>
                </a:cubicBezTo>
                <a:cubicBezTo>
                  <a:pt x="1314093" y="5125335"/>
                  <a:pt x="1314093" y="5125335"/>
                  <a:pt x="988907" y="4847761"/>
                </a:cubicBezTo>
                <a:cubicBezTo>
                  <a:pt x="988907" y="4847761"/>
                  <a:pt x="988907" y="4847761"/>
                  <a:pt x="913053" y="4913212"/>
                </a:cubicBezTo>
                <a:cubicBezTo>
                  <a:pt x="913053" y="4913212"/>
                  <a:pt x="913053" y="4913212"/>
                  <a:pt x="668636" y="5126124"/>
                </a:cubicBezTo>
                <a:cubicBezTo>
                  <a:pt x="668636" y="5126124"/>
                  <a:pt x="668636" y="5126124"/>
                  <a:pt x="993823" y="5403697"/>
                </a:cubicBezTo>
                <a:cubicBezTo>
                  <a:pt x="993823" y="5403697"/>
                  <a:pt x="993823" y="5403697"/>
                  <a:pt x="1144827" y="5272796"/>
                </a:cubicBezTo>
                <a:cubicBezTo>
                  <a:pt x="1144827" y="5272796"/>
                  <a:pt x="1144827" y="5272796"/>
                  <a:pt x="1151149" y="5283047"/>
                </a:cubicBezTo>
                <a:cubicBezTo>
                  <a:pt x="1151149" y="5283047"/>
                  <a:pt x="1151149" y="5283047"/>
                  <a:pt x="999441" y="5415526"/>
                </a:cubicBezTo>
                <a:cubicBezTo>
                  <a:pt x="999441" y="5415526"/>
                  <a:pt x="999441" y="5415526"/>
                  <a:pt x="999441" y="5761705"/>
                </a:cubicBezTo>
                <a:cubicBezTo>
                  <a:pt x="999441" y="5761705"/>
                  <a:pt x="999441" y="5761705"/>
                  <a:pt x="1321819" y="5480976"/>
                </a:cubicBezTo>
                <a:cubicBezTo>
                  <a:pt x="1321819" y="5480976"/>
                  <a:pt x="1321819" y="5480976"/>
                  <a:pt x="1321819" y="5309858"/>
                </a:cubicBezTo>
                <a:cubicBezTo>
                  <a:pt x="1321819" y="5309858"/>
                  <a:pt x="1321819" y="5309858"/>
                  <a:pt x="1333759" y="5307493"/>
                </a:cubicBezTo>
                <a:cubicBezTo>
                  <a:pt x="1333759" y="5307493"/>
                  <a:pt x="1333759" y="5307493"/>
                  <a:pt x="1333759" y="5487285"/>
                </a:cubicBezTo>
                <a:cubicBezTo>
                  <a:pt x="1333759" y="5487285"/>
                  <a:pt x="1333759" y="5487285"/>
                  <a:pt x="1549380" y="5671020"/>
                </a:cubicBezTo>
                <a:cubicBezTo>
                  <a:pt x="1549380" y="5671020"/>
                  <a:pt x="1549380" y="5671020"/>
                  <a:pt x="1665970" y="5770379"/>
                </a:cubicBezTo>
                <a:cubicBezTo>
                  <a:pt x="1665970" y="5770379"/>
                  <a:pt x="1665970" y="5770379"/>
                  <a:pt x="1665970" y="6021141"/>
                </a:cubicBezTo>
                <a:cubicBezTo>
                  <a:pt x="1665970" y="6021141"/>
                  <a:pt x="1665970" y="6021141"/>
                  <a:pt x="1654030" y="6026661"/>
                </a:cubicBezTo>
                <a:cubicBezTo>
                  <a:pt x="1654030" y="6026661"/>
                  <a:pt x="1654030" y="6026661"/>
                  <a:pt x="1654030" y="5786939"/>
                </a:cubicBezTo>
                <a:cubicBezTo>
                  <a:pt x="1654030" y="5786939"/>
                  <a:pt x="1654030" y="5786939"/>
                  <a:pt x="1331652" y="6067667"/>
                </a:cubicBezTo>
                <a:cubicBezTo>
                  <a:pt x="1331652" y="6067667"/>
                  <a:pt x="1331652" y="6067667"/>
                  <a:pt x="1331652" y="6413845"/>
                </a:cubicBezTo>
                <a:cubicBezTo>
                  <a:pt x="1331652" y="6413845"/>
                  <a:pt x="1331652" y="6413845"/>
                  <a:pt x="1654030" y="6133906"/>
                </a:cubicBezTo>
                <a:cubicBezTo>
                  <a:pt x="1654030" y="6133906"/>
                  <a:pt x="1654030" y="6133906"/>
                  <a:pt x="1654030" y="6027450"/>
                </a:cubicBezTo>
                <a:cubicBezTo>
                  <a:pt x="1654030" y="6027450"/>
                  <a:pt x="1654030" y="6027450"/>
                  <a:pt x="1665970" y="6021930"/>
                </a:cubicBezTo>
                <a:cubicBezTo>
                  <a:pt x="1665970" y="6021930"/>
                  <a:pt x="1665970" y="6021930"/>
                  <a:pt x="1665970" y="6140214"/>
                </a:cubicBezTo>
                <a:cubicBezTo>
                  <a:pt x="1665970" y="6140214"/>
                  <a:pt x="1665970" y="6140214"/>
                  <a:pt x="1326033" y="6435925"/>
                </a:cubicBezTo>
                <a:cubicBezTo>
                  <a:pt x="1326033" y="6435925"/>
                  <a:pt x="1326033" y="6435925"/>
                  <a:pt x="988907" y="6147311"/>
                </a:cubicBezTo>
                <a:cubicBezTo>
                  <a:pt x="988907" y="6147311"/>
                  <a:pt x="988907" y="6147311"/>
                  <a:pt x="908136" y="6217493"/>
                </a:cubicBezTo>
                <a:cubicBezTo>
                  <a:pt x="908136" y="6217493"/>
                  <a:pt x="908136" y="6217493"/>
                  <a:pt x="901815" y="6206454"/>
                </a:cubicBezTo>
                <a:cubicBezTo>
                  <a:pt x="901815" y="6206454"/>
                  <a:pt x="901815" y="6206454"/>
                  <a:pt x="907434" y="6218282"/>
                </a:cubicBezTo>
                <a:cubicBezTo>
                  <a:pt x="907434" y="6218282"/>
                  <a:pt x="907434" y="6218282"/>
                  <a:pt x="665124" y="6429617"/>
                </a:cubicBezTo>
                <a:cubicBezTo>
                  <a:pt x="665124" y="6429617"/>
                  <a:pt x="665124" y="6429617"/>
                  <a:pt x="665124" y="6784470"/>
                </a:cubicBezTo>
                <a:cubicBezTo>
                  <a:pt x="665124" y="6784470"/>
                  <a:pt x="665124" y="6784470"/>
                  <a:pt x="722014" y="6833040"/>
                </a:cubicBezTo>
                <a:lnTo>
                  <a:pt x="751249" y="6858000"/>
                </a:lnTo>
                <a:lnTo>
                  <a:pt x="5305156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2720-0876-DF42-9EEB-00CE15CA46CD}" type="datetime1">
              <a:rPr lang="fr-FR" smtClean="0"/>
              <a:t>28/02/2025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</p:spTree>
    <p:extLst>
      <p:ext uri="{BB962C8B-B14F-4D97-AF65-F5344CB8AC3E}">
        <p14:creationId xmlns:p14="http://schemas.microsoft.com/office/powerpoint/2010/main" val="13290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-35541" y="-27742"/>
            <a:ext cx="12125939" cy="2408374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C1E6-8EF2-574E-9CA0-D01A7D334408}" type="datetime1">
              <a:rPr lang="fr-FR" smtClean="0"/>
              <a:t>28/02/2025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57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214157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585A-58A5-1648-B4A6-026669FB8207}" type="datetime1">
              <a:rPr lang="fr-FR" smtClean="0"/>
              <a:t>28/02/2025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3855"/>
            <a:ext cx="11765693" cy="2356998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7823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2B782-7C29-AE41-B8DB-ACF090850EDC}" type="datetime1">
              <a:rPr lang="fr-FR" smtClean="0"/>
              <a:t>28/02/2025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56184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1924-A9EC-224B-AB13-1670E9801D35}" type="datetime1">
              <a:rPr lang="fr-FR" smtClean="0"/>
              <a:t>28/02/2025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69172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793B-B2D1-3F4A-8363-68D7DA10413D}" type="datetime1">
              <a:rPr lang="fr-FR" smtClean="0"/>
              <a:t>28/02/2025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60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 userDrawn="1"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fld id="{542899A0-F11B-0649-A227-2D8E9CC5C344}" type="datetime1">
              <a:rPr lang="fr-FR" smtClean="0"/>
              <a:t>28/02/2025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61592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 userDrawn="1"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fld id="{46095517-D0A7-EB42-BF7C-1AF45A37463A}" type="datetime1">
              <a:rPr lang="fr-FR" smtClean="0"/>
              <a:t>28/02/2025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Exemple de pied de page (A modifier dans l'onglet "Insertion"/"En-tête/Pied"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96802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6EED95-A238-4A40-9221-B59E8E0142E5}" type="datetime1">
              <a:rPr lang="fr-FR" smtClean="0"/>
              <a:t>28/02/2025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4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E085C-FCF4-EA4C-A1B9-5F6615662A70}" type="datetime1">
              <a:rPr lang="fr-FR" smtClean="0"/>
              <a:t>28/02/2025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39802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7CBC33-09AE-6243-8B82-CC1A261D442C}" type="datetime1">
              <a:rPr lang="fr-FR" smtClean="0"/>
              <a:t>28/02/2025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11361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B9956-A905-5B41-9137-58CAC20447B7}" type="datetime1">
              <a:rPr lang="fr-FR" smtClean="0"/>
              <a:t>28/02/2025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59269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4053600" cy="1804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70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5131BF9-1179-4373-984B-3BA3810DA921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7E0A0-6204-A96D-17C4-F1F3019C9994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id="{925ECDAD-C79A-E959-8415-90319293C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1C427F-9EF2-3B4B-A263-CB3B5B32FF92}" type="datetime1">
              <a:rPr lang="fr-FR" smtClean="0"/>
              <a:t>28/02/2025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2787590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F437C1-0C37-DF8E-EF64-2BA107BEFB2F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AF48E4-0EE8-3CC7-27AA-1591F5F46EA9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id="{DFA7C964-126E-3D36-7408-04B6C0889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DF6C8A-69EC-0D47-AA7B-32B82E17F721}" type="datetime1">
              <a:rPr lang="fr-FR" smtClean="0"/>
              <a:t>28/02/2025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27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2FB537C-FD4D-0AEC-C133-0DAF4636E2B9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6ABDD6-A390-2C6E-2047-D4A9A9710027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B331915A-1A76-4EF6-2A1C-75D200A8F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615BA4-964C-6A42-8EF5-5A3D53262569}" type="datetime1">
              <a:rPr lang="fr-FR" smtClean="0"/>
              <a:t>28/02/2025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25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A2F9-2793-9343-915D-E645B5DFDF79}" type="datetime1">
              <a:rPr lang="fr-FR" smtClean="0"/>
              <a:t>28/02/2025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0160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2433-D0C7-454A-B98C-E07228F1D965}" type="datetime1">
              <a:rPr lang="fr-FR" smtClean="0"/>
              <a:t>28/02/2025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08324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6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3923296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9" y="741231"/>
            <a:ext cx="4029633" cy="179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89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5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051418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1838" y="726066"/>
            <a:ext cx="1806198" cy="1806198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26703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i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838" y="728663"/>
            <a:ext cx="4053599" cy="180499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10AE585-3E8A-32F0-6876-68FBB4218CF7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isas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0377C-96DE-1F86-CAD9-8510009CBC0B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5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E33172-6123-BF42-BA71-BDEAADBFC9DB}" type="datetime1">
              <a:rPr lang="fr-FR" smtClean="0"/>
              <a:t>28/02/2025</a:t>
            </a:fld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A53E-79DF-7448-B719-745D7D1DF76A}" type="datetime1">
              <a:rPr lang="fr-FR" smtClean="0"/>
              <a:t>28/02/2025</a:t>
            </a:fld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31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C8F0E9-2CDD-F640-A0EE-DD6BF0377D3A}" type="datetime1">
              <a:rPr lang="fr-FR" smtClean="0"/>
              <a:t>28/02/2025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0543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FCC4AC-3D5C-C74A-BE72-0BFC01121B81}" type="datetime1">
              <a:rPr lang="fr-FR" smtClean="0"/>
              <a:t>28/02/2025</a:t>
            </a:fld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9564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F5C508-BAE3-F345-93DF-359C257153B5}" type="datetime1">
              <a:rPr lang="fr-FR" smtClean="0"/>
              <a:t>28/02/2025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602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6A5D8-5536-9146-963A-593F4C70B6E1}" type="datetime1">
              <a:rPr lang="fr-FR" smtClean="0"/>
              <a:t>28/02/2025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1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0" r:id="rId3"/>
    <p:sldLayoutId id="2147483661" r:id="rId4"/>
    <p:sldLayoutId id="2147483664" r:id="rId5"/>
    <p:sldLayoutId id="2147483665" r:id="rId6"/>
    <p:sldLayoutId id="2147483651" r:id="rId7"/>
    <p:sldLayoutId id="2147483683" r:id="rId8"/>
    <p:sldLayoutId id="2147483678" r:id="rId9"/>
    <p:sldLayoutId id="2147483676" r:id="rId10"/>
    <p:sldLayoutId id="2147483650" r:id="rId11"/>
    <p:sldLayoutId id="2147483666" r:id="rId12"/>
    <p:sldLayoutId id="2147483669" r:id="rId13"/>
    <p:sldLayoutId id="2147483653" r:id="rId14"/>
    <p:sldLayoutId id="2147483685" r:id="rId15"/>
    <p:sldLayoutId id="2147483684" r:id="rId16"/>
    <p:sldLayoutId id="2147483671" r:id="rId17"/>
    <p:sldLayoutId id="2147483690" r:id="rId18"/>
    <p:sldLayoutId id="2147483672" r:id="rId19"/>
    <p:sldLayoutId id="2147483687" r:id="rId20"/>
    <p:sldLayoutId id="2147483686" r:id="rId21"/>
    <p:sldLayoutId id="2147483654" r:id="rId22"/>
    <p:sldLayoutId id="2147483655" r:id="rId23"/>
    <p:sldLayoutId id="2147483691" r:id="rId24"/>
    <p:sldLayoutId id="2147483692" r:id="rId25"/>
    <p:sldLayoutId id="2147483667" r:id="rId26"/>
    <p:sldLayoutId id="2147483673" r:id="rId27"/>
    <p:sldLayoutId id="2147483674" r:id="rId28"/>
    <p:sldLayoutId id="2147483675" r:id="rId29"/>
    <p:sldLayoutId id="2147483681" r:id="rId30"/>
    <p:sldLayoutId id="2147483682" r:id="rId31"/>
    <p:sldLayoutId id="2147483693" r:id="rId32"/>
    <p:sldLayoutId id="2147483688" r:id="rId33"/>
    <p:sldLayoutId id="2147483689" r:id="rId34"/>
    <p:sldLayoutId id="2147483662" r:id="rId35"/>
    <p:sldLayoutId id="2147483695" r:id="rId36"/>
    <p:sldLayoutId id="2147483694" r:id="rId37"/>
    <p:sldLayoutId id="2147483668" r:id="rId3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40.png"/><Relationship Id="rId5" Type="http://schemas.openxmlformats.org/officeDocument/2006/relationships/image" Target="../media/image530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435626-42CF-3FE3-4FE5-480C615CF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49" y="2547815"/>
            <a:ext cx="5294312" cy="1762369"/>
          </a:xfrm>
        </p:spPr>
        <p:txBody>
          <a:bodyPr>
            <a:normAutofit fontScale="90000"/>
          </a:bodyPr>
          <a:lstStyle/>
          <a:p>
            <a:r>
              <a:rPr lang="en-150" dirty="0" smtClean="0"/>
              <a:t>TSVV 5</a:t>
            </a:r>
            <a:r>
              <a:rPr lang="en-US" dirty="0"/>
              <a:t/>
            </a:r>
            <a:br>
              <a:rPr lang="en-US" dirty="0"/>
            </a:br>
            <a:r>
              <a:rPr lang="en-150" dirty="0" smtClean="0"/>
              <a:t>27</a:t>
            </a:r>
            <a:r>
              <a:rPr lang="en-US" dirty="0" smtClean="0"/>
              <a:t>.</a:t>
            </a:r>
            <a:r>
              <a:rPr lang="en-150" dirty="0" smtClean="0"/>
              <a:t>02</a:t>
            </a:r>
            <a:r>
              <a:rPr lang="en-US" dirty="0" smtClean="0"/>
              <a:t>.202</a:t>
            </a:r>
            <a:r>
              <a:rPr lang="en-150" dirty="0"/>
              <a:t>5</a:t>
            </a:r>
            <a:r>
              <a:rPr lang="en-150" dirty="0" smtClean="0"/>
              <a:t/>
            </a:r>
            <a:br>
              <a:rPr lang="en-150" dirty="0" smtClean="0"/>
            </a:br>
            <a:r>
              <a:rPr lang="en-150" dirty="0" smtClean="0"/>
              <a:t>Eirene compute time changes in ITER burning plasma vs 20 MW pure H scenarios</a:t>
            </a: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6B81DB8-EF38-92E1-55C4-F12BCCC5A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949" y="4310183"/>
            <a:ext cx="5294312" cy="1628655"/>
          </a:xfrm>
        </p:spPr>
        <p:txBody>
          <a:bodyPr>
            <a:normAutofit/>
          </a:bodyPr>
          <a:lstStyle/>
          <a:p>
            <a:r>
              <a:rPr lang="en-US" sz="1800" dirty="0"/>
              <a:t>Srikanth SURESHKUMAR (CEA)</a:t>
            </a:r>
            <a:r>
              <a:rPr lang="en-US" dirty="0"/>
              <a:t/>
            </a:r>
            <a:br>
              <a:rPr lang="en-US" dirty="0"/>
            </a:br>
            <a:r>
              <a:rPr lang="en-US" sz="1600" i="1" dirty="0"/>
              <a:t>P. TAMAIN (CEA IRFM), N. RIVALS(CEA), Y. MARANDET(CNRS, Aix-Marseille Université), X. BONNIN (ITER Organization), H. BUFFERAND (CEA IRFM), R.A. PITTS (ITER Organization), G. FALCHETTO (CEA IRFM), H. YANG (CEA IRFM), G. CIRAOLO (CEA IRFM)</a:t>
            </a:r>
          </a:p>
        </p:txBody>
      </p:sp>
      <p:pic>
        <p:nvPicPr>
          <p:cNvPr id="13" name="Espace réservé pour une image  12">
            <a:extLst>
              <a:ext uri="{FF2B5EF4-FFF2-40B4-BE49-F238E27FC236}">
                <a16:creationId xmlns:a16="http://schemas.microsoft.com/office/drawing/2014/main" id="{507B71BC-B2BD-9A15-DC49-E806BCB2111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7" r="8327"/>
          <a:stretch>
            <a:fillRect/>
          </a:stretch>
        </p:blipFill>
        <p:spPr/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1163325F-F24C-A753-D59D-5B1E75CE2EE8}"/>
              </a:ext>
            </a:extLst>
          </p:cNvPr>
          <p:cNvGrpSpPr/>
          <p:nvPr/>
        </p:nvGrpSpPr>
        <p:grpSpPr>
          <a:xfrm>
            <a:off x="742949" y="5938838"/>
            <a:ext cx="3932983" cy="513267"/>
            <a:chOff x="5572018" y="532663"/>
            <a:chExt cx="3235981" cy="422306"/>
          </a:xfrm>
        </p:grpSpPr>
        <p:pic>
          <p:nvPicPr>
            <p:cNvPr id="9" name="Picture 21">
              <a:extLst>
                <a:ext uri="{FF2B5EF4-FFF2-40B4-BE49-F238E27FC236}">
                  <a16:creationId xmlns:a16="http://schemas.microsoft.com/office/drawing/2014/main" id="{5B3F878A-D918-E677-414C-C09334B7F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2018" y="535629"/>
              <a:ext cx="845285" cy="418520"/>
            </a:xfrm>
            <a:prstGeom prst="rect">
              <a:avLst/>
            </a:prstGeom>
          </p:spPr>
        </p:pic>
        <p:pic>
          <p:nvPicPr>
            <p:cNvPr id="10" name="Picture 145">
              <a:extLst>
                <a:ext uri="{FF2B5EF4-FFF2-40B4-BE49-F238E27FC236}">
                  <a16:creationId xmlns:a16="http://schemas.microsoft.com/office/drawing/2014/main" id="{EBE35DF7-9D5E-39C3-E1B9-204DDB951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2600" y="532663"/>
              <a:ext cx="1385399" cy="422306"/>
            </a:xfrm>
            <a:prstGeom prst="rect">
              <a:avLst/>
            </a:prstGeom>
          </p:spPr>
        </p:pic>
        <p:pic>
          <p:nvPicPr>
            <p:cNvPr id="11" name="Picture 4" descr="Droit du travail – Aix Marseille Université – 101Formateurs.com">
              <a:extLst>
                <a:ext uri="{FF2B5EF4-FFF2-40B4-BE49-F238E27FC236}">
                  <a16:creationId xmlns:a16="http://schemas.microsoft.com/office/drawing/2014/main" id="{CDAF10F4-0F2D-76B8-ABC3-F3A06B3B56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44" b="27666"/>
            <a:stretch/>
          </p:blipFill>
          <p:spPr bwMode="auto">
            <a:xfrm>
              <a:off x="6472497" y="532663"/>
              <a:ext cx="894908" cy="422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5280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716726" y="275078"/>
            <a:ext cx="10728325" cy="871827"/>
          </a:xfrm>
        </p:spPr>
        <p:txBody>
          <a:bodyPr>
            <a:normAutofit/>
          </a:bodyPr>
          <a:lstStyle/>
          <a:p>
            <a:r>
              <a:rPr lang="en-150" dirty="0" smtClean="0"/>
              <a:t>Lifetime vs collision count</a:t>
            </a:r>
            <a:endParaRPr lang="fr-FR" dirty="0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7F5F6493-3401-22C5-DD95-C426EA840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9334" y="6343650"/>
            <a:ext cx="693738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029831" y="4351042"/>
            <a:ext cx="96605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150" dirty="0" smtClean="0"/>
              <a:t>Few particles have a linear relationship between lifetime and collision count.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15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150" dirty="0"/>
              <a:t>F</a:t>
            </a:r>
            <a:r>
              <a:rPr lang="en-150" dirty="0" smtClean="0"/>
              <a:t>or high density PFPO cases, simillar tail of long lived, highly collisional particles found.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15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150" dirty="0" smtClean="0"/>
              <a:t>Tail disappears at lower densities.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15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150" dirty="0" smtClean="0"/>
              <a:t>Tail has a simillar slope in PFPO and FPO scenarios – effect of large gas densities below the dome?</a:t>
            </a:r>
          </a:p>
          <a:p>
            <a:endParaRPr lang="en-150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253" y="550912"/>
            <a:ext cx="5066841" cy="380013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9374397" y="1359373"/>
            <a:ext cx="834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150" b="1" dirty="0" smtClean="0">
                <a:solidFill>
                  <a:srgbClr val="FF0000"/>
                </a:solidFill>
              </a:rPr>
              <a:t>FPO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0883522" y="2798562"/>
            <a:ext cx="834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150" b="1" dirty="0" smtClean="0">
                <a:solidFill>
                  <a:srgbClr val="0000FF"/>
                </a:solidFill>
              </a:rPr>
              <a:t>PFPO</a:t>
            </a:r>
            <a:endParaRPr lang="fr-FR" b="1" dirty="0">
              <a:solidFill>
                <a:srgbClr val="0000FF"/>
              </a:solidFill>
            </a:endParaRPr>
          </a:p>
        </p:txBody>
      </p:sp>
      <p:pic>
        <p:nvPicPr>
          <p:cNvPr id="16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63" y="757106"/>
            <a:ext cx="4801755" cy="3383736"/>
          </a:xfrm>
        </p:spPr>
      </p:pic>
      <p:sp>
        <p:nvSpPr>
          <p:cNvPr id="17" name="ZoneTexte 16"/>
          <p:cNvSpPr txBox="1"/>
          <p:nvPr/>
        </p:nvSpPr>
        <p:spPr>
          <a:xfrm>
            <a:off x="3158289" y="1509159"/>
            <a:ext cx="856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150" b="1" dirty="0" smtClean="0">
                <a:solidFill>
                  <a:srgbClr val="FF0000"/>
                </a:solidFill>
              </a:rPr>
              <a:t>FPO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741269" y="2425808"/>
            <a:ext cx="1701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150" b="1" dirty="0" smtClean="0">
                <a:solidFill>
                  <a:srgbClr val="0000FF"/>
                </a:solidFill>
              </a:rPr>
              <a:t>PFPO – low density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5853363" y="1878491"/>
            <a:ext cx="950495" cy="547317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ZoneTexte 11"/>
              <p:cNvSpPr txBox="1"/>
              <p:nvPr/>
            </p:nvSpPr>
            <p:spPr>
              <a:xfrm>
                <a:off x="5107284" y="3037284"/>
                <a:ext cx="1263268" cy="650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150" sz="1200" b="1" dirty="0" smtClean="0">
                    <a:solidFill>
                      <a:srgbClr val="0000FF"/>
                    </a:solidFill>
                  </a:rPr>
                  <a:t>H puff rate - </a:t>
                </a:r>
                <a14:m>
                  <m:oMath xmlns:m="http://schemas.openxmlformats.org/officeDocument/2006/math">
                    <m:r>
                      <a:rPr lang="en-150" sz="1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150" sz="1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150" sz="1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𝟖𝟏</m:t>
                    </m:r>
                    <m:r>
                      <a:rPr lang="en-150" sz="1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150" sz="1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150" sz="1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150" sz="1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150" sz="1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sup>
                    </m:sSup>
                    <m:sSup>
                      <m:sSupPr>
                        <m:ctrlPr>
                          <a:rPr lang="en-150" sz="1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150" sz="1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150" sz="1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150" sz="1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150" sz="1200" b="1" dirty="0" smtClean="0">
                  <a:solidFill>
                    <a:srgbClr val="0000FF"/>
                  </a:solidFill>
                </a:endParaRPr>
              </a:p>
              <a:p>
                <a:pPr algn="ctr"/>
                <a:endParaRPr lang="fr-FR" sz="1200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284" y="3037284"/>
                <a:ext cx="1263268" cy="650499"/>
              </a:xfrm>
              <a:prstGeom prst="rect">
                <a:avLst/>
              </a:prstGeom>
              <a:blipFill>
                <a:blip r:embed="rId4"/>
                <a:stretch>
                  <a:fillRect t="-9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12"/>
              <p:cNvSpPr txBox="1"/>
              <p:nvPr/>
            </p:nvSpPr>
            <p:spPr>
              <a:xfrm>
                <a:off x="10834151" y="3180525"/>
                <a:ext cx="1250192" cy="650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150" sz="1200" b="1" dirty="0" smtClean="0">
                    <a:solidFill>
                      <a:srgbClr val="0000FF"/>
                    </a:solidFill>
                  </a:rPr>
                  <a:t>H puff rate - 1</a:t>
                </a:r>
                <a14:m>
                  <m:oMath xmlns:m="http://schemas.openxmlformats.org/officeDocument/2006/math">
                    <m:r>
                      <a:rPr lang="en-150" sz="1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150" sz="1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𝟕𝟔</m:t>
                    </m:r>
                    <m:r>
                      <a:rPr lang="en-150" sz="1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150" sz="1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150" sz="1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150" sz="1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150" sz="1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sup>
                    </m:sSup>
                    <m:sSup>
                      <m:sSupPr>
                        <m:ctrlPr>
                          <a:rPr lang="en-150" sz="1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150" sz="1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150" sz="1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150" sz="1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150" sz="1200" b="1" dirty="0" smtClean="0">
                  <a:solidFill>
                    <a:srgbClr val="0000FF"/>
                  </a:solidFill>
                </a:endParaRPr>
              </a:p>
              <a:p>
                <a:pPr algn="ctr"/>
                <a:endParaRPr lang="fr-FR" sz="1200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4151" y="3180525"/>
                <a:ext cx="1250192" cy="650499"/>
              </a:xfrm>
              <a:prstGeom prst="rect">
                <a:avLst/>
              </a:prstGeom>
              <a:blipFill>
                <a:blip r:embed="rId5"/>
                <a:stretch>
                  <a:fillRect t="-18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6586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716726" y="275078"/>
            <a:ext cx="10728325" cy="871827"/>
          </a:xfrm>
        </p:spPr>
        <p:txBody>
          <a:bodyPr>
            <a:normAutofit fontScale="90000"/>
          </a:bodyPr>
          <a:lstStyle/>
          <a:p>
            <a:r>
              <a:rPr lang="en-150" dirty="0" smtClean="0"/>
              <a:t>Longest trajectories simillar and dominated by elastic neutral-neutral collisions</a:t>
            </a:r>
            <a:endParaRPr lang="fr-FR" dirty="0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7F5F6493-3401-22C5-DD95-C426EA840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9334" y="6343650"/>
            <a:ext cx="693738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956978" y="5231447"/>
            <a:ext cx="10488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150" dirty="0" smtClean="0"/>
              <a:t>Longest trajetories are for recombination and recycling strata for particles trapped under the dome.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150" dirty="0" smtClean="0"/>
              <a:t>Elastic collisions dominate the collision count for the longest trajectories.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150" dirty="0" smtClean="0"/>
              <a:t>Trajectories much shorter when turning off neutral-neutral collisions.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7" r="-644"/>
          <a:stretch/>
        </p:blipFill>
        <p:spPr>
          <a:xfrm>
            <a:off x="6933420" y="1146905"/>
            <a:ext cx="4434017" cy="3727035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9143259" y="3381406"/>
            <a:ext cx="2224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150" b="1" dirty="0" smtClean="0">
                <a:solidFill>
                  <a:srgbClr val="FF0000"/>
                </a:solidFill>
              </a:rPr>
              <a:t>FPO – </a:t>
            </a:r>
            <a:r>
              <a:rPr lang="en-150" sz="1400" b="1" dirty="0" smtClean="0"/>
              <a:t>D recombination stratum</a:t>
            </a:r>
            <a:endParaRPr lang="fr-FR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6" b="5729"/>
          <a:stretch/>
        </p:blipFill>
        <p:spPr>
          <a:xfrm>
            <a:off x="956978" y="1146905"/>
            <a:ext cx="4766297" cy="3499673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3760516" y="3089018"/>
            <a:ext cx="1918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150" b="1" dirty="0" smtClean="0">
                <a:solidFill>
                  <a:srgbClr val="0000FF"/>
                </a:solidFill>
              </a:rPr>
              <a:t>PFPO – </a:t>
            </a:r>
            <a:r>
              <a:rPr lang="en-150" sz="1400" b="1" dirty="0" smtClean="0"/>
              <a:t>H recycling stratum</a:t>
            </a:r>
            <a:endParaRPr lang="fr-F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223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716726" y="275078"/>
            <a:ext cx="10728325" cy="871827"/>
          </a:xfrm>
        </p:spPr>
        <p:txBody>
          <a:bodyPr>
            <a:normAutofit fontScale="90000"/>
          </a:bodyPr>
          <a:lstStyle/>
          <a:p>
            <a:r>
              <a:rPr lang="en-150" dirty="0" smtClean="0"/>
              <a:t>Elastic collisions most frequent in FPO, CX in PFPO</a:t>
            </a:r>
            <a:endParaRPr lang="fr-FR" dirty="0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7F5F6493-3401-22C5-DD95-C426EA840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9334" y="6343650"/>
            <a:ext cx="693738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16726" y="2106580"/>
            <a:ext cx="50824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F</a:t>
            </a:r>
            <a:r>
              <a:rPr lang="en-150" dirty="0" smtClean="0"/>
              <a:t>or each particle the counts for different Eirene reactions are plotted (FPO on right, PFPO on left)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15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150" dirty="0" smtClean="0"/>
              <a:t>The most dominant reaction for these high density cases are elastic collisions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15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150" dirty="0" smtClean="0"/>
              <a:t>For PFPO, this changes to Charge Exchange at lower densities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15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950" y="1409112"/>
            <a:ext cx="5852172" cy="4389129"/>
          </a:xfrm>
        </p:spPr>
      </p:pic>
      <p:sp>
        <p:nvSpPr>
          <p:cNvPr id="7" name="ZoneTexte 6"/>
          <p:cNvSpPr txBox="1"/>
          <p:nvPr/>
        </p:nvSpPr>
        <p:spPr>
          <a:xfrm>
            <a:off x="7892716" y="1201445"/>
            <a:ext cx="189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150" b="1" dirty="0" smtClean="0">
                <a:solidFill>
                  <a:srgbClr val="FF0000"/>
                </a:solidFill>
              </a:rPr>
              <a:t>PFPO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790161" y="1146905"/>
            <a:ext cx="188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150" b="1" dirty="0" smtClean="0">
                <a:solidFill>
                  <a:schemeClr val="accent5">
                    <a:lumMod val="75000"/>
                  </a:schemeClr>
                </a:solidFill>
              </a:rPr>
              <a:t>FPO</a:t>
            </a:r>
            <a:endParaRPr lang="fr-FR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8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BE1890-E134-4303-6330-485358F2F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10473309" cy="4532313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15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150" dirty="0"/>
              <a:t>L</a:t>
            </a:r>
            <a:r>
              <a:rPr lang="en-150" dirty="0" smtClean="0"/>
              <a:t>arge </a:t>
            </a:r>
            <a:r>
              <a:rPr lang="en-150" dirty="0" smtClean="0"/>
              <a:t>Eirene compute time presents a challenge in ITER 100MW simulations with high density D, Ne seeding and He flux from core.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15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150" dirty="0" smtClean="0"/>
              <a:t>What is the impact of these long trajectories on the plasma solution? Is it safe to apply a collision limit to them?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15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150" dirty="0" smtClean="0"/>
              <a:t>Most dominant process in these cases are elastic collisions. Turning off neutral-neutral collisions reduces the time per iteration dramatically but changes the plasma </a:t>
            </a:r>
            <a:r>
              <a:rPr lang="en-150" dirty="0" smtClean="0"/>
              <a:t>solution. </a:t>
            </a:r>
            <a:r>
              <a:rPr lang="en-US" dirty="0" smtClean="0"/>
              <a:t>H</a:t>
            </a:r>
            <a:r>
              <a:rPr lang="en-150" dirty="0" smtClean="0"/>
              <a:t>ow collisional are the cells under the dome – is a hydrid treatment useful</a:t>
            </a:r>
            <a:r>
              <a:rPr lang="en-150" dirty="0" smtClean="0"/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15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150" dirty="0"/>
              <a:t>Is there a set up issue with how we set up strata allocation in these simulations?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mtClean="0"/>
              <a:t>Is</a:t>
            </a:r>
            <a:r>
              <a:rPr lang="en-150" dirty="0" smtClean="0"/>
              <a:t> </a:t>
            </a:r>
            <a:r>
              <a:rPr lang="en-150" dirty="0" smtClean="0"/>
              <a:t>“embarassingly parallel” mode of Eirene worth the trade-off  in variance reduction?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15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95D2FB-FADD-285E-FB35-C2B7752D8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9FCB-C06B-D44D-9D90-B5ECE362CBE2}" type="datetime1">
              <a:rPr lang="fr-FR" smtClean="0"/>
              <a:t>28/02/2025</a:t>
            </a:fld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2D38D-C97D-BDCA-6219-945D9B4D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13</a:t>
            </a:fld>
            <a:endParaRPr lang="fr-F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240D36A-1CAB-61DC-0DEC-F0A249EC8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r>
              <a:rPr lang="en-150" dirty="0" smtClean="0"/>
              <a:t>iscussion and 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48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1836" y="3449638"/>
            <a:ext cx="4080795" cy="703262"/>
          </a:xfrm>
        </p:spPr>
        <p:txBody>
          <a:bodyPr>
            <a:normAutofit/>
          </a:bodyPr>
          <a:lstStyle/>
          <a:p>
            <a:r>
              <a:rPr lang="en-150" dirty="0"/>
              <a:t>Extra Slides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731837" y="4568370"/>
            <a:ext cx="7786197" cy="480060"/>
          </a:xfrm>
        </p:spPr>
        <p:txBody>
          <a:bodyPr>
            <a:normAutofit/>
          </a:bodyPr>
          <a:lstStyle/>
          <a:p>
            <a:r>
              <a:rPr lang="en-150" sz="1600" dirty="0" smtClean="0"/>
              <a:t>Histograms by strata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47200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1836" y="3449638"/>
            <a:ext cx="4080795" cy="703262"/>
          </a:xfrm>
        </p:spPr>
        <p:txBody>
          <a:bodyPr>
            <a:normAutofit/>
          </a:bodyPr>
          <a:lstStyle/>
          <a:p>
            <a:r>
              <a:rPr lang="en-150" dirty="0"/>
              <a:t>Extra Slides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731837" y="4568370"/>
            <a:ext cx="7786197" cy="480060"/>
          </a:xfrm>
        </p:spPr>
        <p:txBody>
          <a:bodyPr>
            <a:normAutofit/>
          </a:bodyPr>
          <a:lstStyle/>
          <a:p>
            <a:r>
              <a:rPr lang="en-150" sz="1600" dirty="0" smtClean="0"/>
              <a:t>Without neutral- neutral collisions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538856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716726" y="275078"/>
            <a:ext cx="10728325" cy="871827"/>
          </a:xfrm>
        </p:spPr>
        <p:txBody>
          <a:bodyPr>
            <a:normAutofit fontScale="90000"/>
          </a:bodyPr>
          <a:lstStyle/>
          <a:p>
            <a:r>
              <a:rPr lang="en-150" dirty="0" smtClean="0"/>
              <a:t>Time per iteration without neutral- neutral collisions</a:t>
            </a:r>
            <a:endParaRPr lang="fr-FR" dirty="0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7F5F6493-3401-22C5-DD95-C426EA840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9334" y="6343650"/>
            <a:ext cx="693738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374" y="1517178"/>
            <a:ext cx="5095698" cy="382177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26" y="1214221"/>
            <a:ext cx="5852172" cy="412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5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1836" y="3449638"/>
            <a:ext cx="4080795" cy="703262"/>
          </a:xfrm>
        </p:spPr>
        <p:txBody>
          <a:bodyPr>
            <a:normAutofit/>
          </a:bodyPr>
          <a:lstStyle/>
          <a:p>
            <a:r>
              <a:rPr lang="en-150" dirty="0"/>
              <a:t>Extra Slides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731837" y="4568370"/>
            <a:ext cx="7786197" cy="480060"/>
          </a:xfrm>
        </p:spPr>
        <p:txBody>
          <a:bodyPr>
            <a:normAutofit/>
          </a:bodyPr>
          <a:lstStyle/>
          <a:p>
            <a:r>
              <a:rPr lang="en-150" sz="1600" dirty="0" smtClean="0"/>
              <a:t>Low density PFPO vs FPO 123011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457216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716726" y="275078"/>
            <a:ext cx="10728325" cy="871827"/>
          </a:xfrm>
        </p:spPr>
        <p:txBody>
          <a:bodyPr>
            <a:normAutofit/>
          </a:bodyPr>
          <a:lstStyle/>
          <a:p>
            <a:r>
              <a:rPr lang="en-150" dirty="0" smtClean="0"/>
              <a:t>Time per iteration low density PFPO</a:t>
            </a:r>
            <a:endParaRPr lang="fr-FR" dirty="0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7F5F6493-3401-22C5-DD95-C426EA840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9334" y="6343650"/>
            <a:ext cx="693738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56" y="1426940"/>
            <a:ext cx="5852172" cy="438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48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716726" y="275078"/>
            <a:ext cx="10728325" cy="871827"/>
          </a:xfrm>
        </p:spPr>
        <p:txBody>
          <a:bodyPr>
            <a:normAutofit/>
          </a:bodyPr>
          <a:lstStyle/>
          <a:p>
            <a:r>
              <a:rPr lang="en-150" dirty="0" smtClean="0"/>
              <a:t>Neutral Conditions– PFPO low density bs high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680175" y="710991"/>
            <a:ext cx="1393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150" b="1" dirty="0" smtClean="0">
                <a:solidFill>
                  <a:srgbClr val="0070C0"/>
                </a:solidFill>
              </a:rPr>
              <a:t>H atom density</a:t>
            </a:r>
            <a:endParaRPr lang="fr-FR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8124380" y="710990"/>
                <a:ext cx="16492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15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15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15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150" b="1" dirty="0" smtClean="0">
                    <a:solidFill>
                      <a:srgbClr val="0070C0"/>
                    </a:solidFill>
                  </a:rPr>
                  <a:t> molecule density</a:t>
                </a:r>
                <a:endParaRPr lang="fr-FR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380" y="710990"/>
                <a:ext cx="1649244" cy="646331"/>
              </a:xfrm>
              <a:prstGeom prst="rect">
                <a:avLst/>
              </a:prstGeom>
              <a:blipFill>
                <a:blip r:embed="rId2"/>
                <a:stretch>
                  <a:fillRect t="-5660" r="-2222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7F5F6493-3401-22C5-DD95-C426EA840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9334" y="6343650"/>
            <a:ext cx="693738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pPr/>
              <a:t>19</a:t>
            </a:fld>
            <a:endParaRPr lang="fr-FR" dirty="0"/>
          </a:p>
        </p:txBody>
      </p:sp>
      <p:grpSp>
        <p:nvGrpSpPr>
          <p:cNvPr id="14" name="Groupe 13"/>
          <p:cNvGrpSpPr/>
          <p:nvPr/>
        </p:nvGrpSpPr>
        <p:grpSpPr>
          <a:xfrm>
            <a:off x="496934" y="1669240"/>
            <a:ext cx="5504967" cy="3405840"/>
            <a:chOff x="1285470" y="1398529"/>
            <a:chExt cx="5504967" cy="3405840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6" r="7213"/>
            <a:stretch/>
          </p:blipFill>
          <p:spPr>
            <a:xfrm>
              <a:off x="1285470" y="1398529"/>
              <a:ext cx="5504967" cy="3405840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2118404" y="1770470"/>
              <a:ext cx="1448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150" b="1" dirty="0" smtClean="0">
                  <a:solidFill>
                    <a:srgbClr val="FF0000"/>
                  </a:solidFill>
                </a:rPr>
                <a:t>PFPO -low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653790" y="1770470"/>
              <a:ext cx="1550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150" b="1" dirty="0" smtClean="0">
                  <a:solidFill>
                    <a:srgbClr val="FF0000"/>
                  </a:solidFill>
                </a:rPr>
                <a:t>PFPO - high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70"/>
          <a:stretch/>
        </p:blipFill>
        <p:spPr>
          <a:xfrm>
            <a:off x="6501943" y="1628033"/>
            <a:ext cx="5487490" cy="3220625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7287788" y="1735485"/>
            <a:ext cx="144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150" b="1" dirty="0" smtClean="0">
                <a:solidFill>
                  <a:srgbClr val="FF0000"/>
                </a:solidFill>
              </a:rPr>
              <a:t>PFPO -low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0074787" y="1735485"/>
            <a:ext cx="1550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150" b="1" dirty="0" smtClean="0">
                <a:solidFill>
                  <a:srgbClr val="FF0000"/>
                </a:solidFill>
              </a:rPr>
              <a:t>PFPO - high</a:t>
            </a:r>
            <a:endParaRPr lang="fr-FR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592591" y="4848658"/>
                <a:ext cx="2066484" cy="9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150" b="1" dirty="0" smtClean="0">
                    <a:solidFill>
                      <a:srgbClr val="FF0000"/>
                    </a:solidFill>
                  </a:rPr>
                  <a:t>H puff rate - </a:t>
                </a:r>
                <a14:m>
                  <m:oMath xmlns:m="http://schemas.openxmlformats.org/officeDocument/2006/math">
                    <m:r>
                      <a:rPr lang="en-1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1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1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𝟖𝟏</m:t>
                    </m:r>
                    <m:r>
                      <a:rPr lang="en-1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1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15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15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15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sup>
                    </m:sSup>
                    <m:sSup>
                      <m:sSupPr>
                        <m:ctrlPr>
                          <a:rPr lang="en-15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15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15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15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150" b="1" dirty="0" smtClean="0">
                  <a:solidFill>
                    <a:srgbClr val="FF0000"/>
                  </a:solidFill>
                </a:endParaRPr>
              </a:p>
              <a:p>
                <a:pPr algn="ctr"/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91" y="4848658"/>
                <a:ext cx="2066484" cy="929550"/>
              </a:xfrm>
              <a:prstGeom prst="rect">
                <a:avLst/>
              </a:prstGeom>
              <a:blipFill>
                <a:blip r:embed="rId5"/>
                <a:stretch>
                  <a:fillRect t="-32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3607143" y="4848658"/>
                <a:ext cx="2066484" cy="9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150" b="1" dirty="0" smtClean="0">
                    <a:solidFill>
                      <a:srgbClr val="FF0000"/>
                    </a:solidFill>
                  </a:rPr>
                  <a:t>H puff rate - 1</a:t>
                </a:r>
                <a14:m>
                  <m:oMath xmlns:m="http://schemas.openxmlformats.org/officeDocument/2006/math">
                    <m:r>
                      <a:rPr lang="en-1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1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𝟕𝟔</m:t>
                    </m:r>
                    <m:r>
                      <a:rPr lang="en-1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1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15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15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15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sup>
                    </m:sSup>
                    <m:sSup>
                      <m:sSupPr>
                        <m:ctrlPr>
                          <a:rPr lang="en-15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15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15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15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150" b="1" dirty="0" smtClean="0">
                  <a:solidFill>
                    <a:srgbClr val="FF0000"/>
                  </a:solidFill>
                </a:endParaRPr>
              </a:p>
              <a:p>
                <a:pPr algn="ctr"/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143" y="4848658"/>
                <a:ext cx="2066484" cy="929550"/>
              </a:xfrm>
              <a:prstGeom prst="rect">
                <a:avLst/>
              </a:prstGeom>
              <a:blipFill>
                <a:blip r:embed="rId6"/>
                <a:stretch>
                  <a:fillRect t="-32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6908397" y="4865011"/>
                <a:ext cx="2066484" cy="9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150" b="1" dirty="0" smtClean="0">
                    <a:solidFill>
                      <a:srgbClr val="FF0000"/>
                    </a:solidFill>
                  </a:rPr>
                  <a:t>H puff rate - </a:t>
                </a:r>
                <a14:m>
                  <m:oMath xmlns:m="http://schemas.openxmlformats.org/officeDocument/2006/math">
                    <m:r>
                      <a:rPr lang="en-1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1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1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𝟖𝟏</m:t>
                    </m:r>
                    <m:r>
                      <a:rPr lang="en-1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1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15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15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15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sup>
                    </m:sSup>
                    <m:sSup>
                      <m:sSupPr>
                        <m:ctrlPr>
                          <a:rPr lang="en-15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15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15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15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150" b="1" dirty="0" smtClean="0">
                  <a:solidFill>
                    <a:srgbClr val="FF0000"/>
                  </a:solidFill>
                </a:endParaRPr>
              </a:p>
              <a:p>
                <a:pPr algn="ctr"/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397" y="4865011"/>
                <a:ext cx="2066484" cy="929550"/>
              </a:xfrm>
              <a:prstGeom prst="rect">
                <a:avLst/>
              </a:prstGeom>
              <a:blipFill>
                <a:blip r:embed="rId7"/>
                <a:stretch>
                  <a:fillRect t="-32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9922949" y="4865011"/>
                <a:ext cx="2066484" cy="9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150" b="1" dirty="0" smtClean="0">
                    <a:solidFill>
                      <a:srgbClr val="FF0000"/>
                    </a:solidFill>
                  </a:rPr>
                  <a:t>H puff rate - 1</a:t>
                </a:r>
                <a14:m>
                  <m:oMath xmlns:m="http://schemas.openxmlformats.org/officeDocument/2006/math">
                    <m:r>
                      <a:rPr lang="en-1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1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𝟕𝟔</m:t>
                    </m:r>
                    <m:r>
                      <a:rPr lang="en-1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1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15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15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15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sup>
                    </m:sSup>
                    <m:sSup>
                      <m:sSupPr>
                        <m:ctrlPr>
                          <a:rPr lang="en-15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15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15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15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150" b="1" dirty="0" smtClean="0">
                  <a:solidFill>
                    <a:srgbClr val="FF0000"/>
                  </a:solidFill>
                </a:endParaRPr>
              </a:p>
              <a:p>
                <a:pPr algn="ctr"/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2949" y="4865011"/>
                <a:ext cx="2066484" cy="929550"/>
              </a:xfrm>
              <a:prstGeom prst="rect">
                <a:avLst/>
              </a:prstGeom>
              <a:blipFill>
                <a:blip r:embed="rId8"/>
                <a:stretch>
                  <a:fillRect t="-32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6351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716726" y="275078"/>
            <a:ext cx="10728325" cy="871827"/>
          </a:xfrm>
        </p:spPr>
        <p:txBody>
          <a:bodyPr>
            <a:normAutofit fontScale="90000"/>
          </a:bodyPr>
          <a:lstStyle/>
          <a:p>
            <a:r>
              <a:rPr lang="en-150" dirty="0" smtClean="0"/>
              <a:t>Scenarios discussed – ITER burning plasma and 20MW pure H with SOLEDGE3X-Eirene</a:t>
            </a:r>
            <a:endParaRPr lang="fr-FR" dirty="0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7F5F6493-3401-22C5-DD95-C426EA840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9334" y="6343650"/>
            <a:ext cx="693738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pPr/>
              <a:t>2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716726" y="1469811"/>
                <a:ext cx="7807648" cy="4959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150" dirty="0" smtClean="0"/>
                  <a:t>SOLEDGE3X is coupled to Eirene in time independent mode.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150" dirty="0" smtClean="0"/>
                  <a:t>Eirene version used is from ~ Dec 2020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15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150" dirty="0" smtClean="0"/>
                  <a:t>Eirene is called at every iteration and plasma is run until steady state wrt. </a:t>
                </a:r>
                <a:r>
                  <a:rPr lang="en-150" dirty="0"/>
                  <a:t>p</a:t>
                </a:r>
                <a:r>
                  <a:rPr lang="en-150" dirty="0" smtClean="0"/>
                  <a:t>article balace – “convergence” measured </a:t>
                </a:r>
                <a:r>
                  <a:rPr lang="en-150" dirty="0"/>
                  <a:t>b</a:t>
                </a:r>
                <a:r>
                  <a:rPr lang="fr-FR" dirty="0" smtClean="0"/>
                  <a:t>y</a:t>
                </a:r>
                <a:r>
                  <a:rPr lang="en-150" dirty="0" smtClean="0"/>
                  <a:t> a metric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150" dirty="0" smtClean="0"/>
                  <a:t>Convergene metric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15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1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150" b="0" i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150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r>
                          <a:rPr lang="en-15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1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150" b="0" i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150" b="0" i="1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1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150" b="0" i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150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den>
                    </m:f>
                  </m:oMath>
                </a14:m>
                <a:endParaRPr lang="en-150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15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150" dirty="0" smtClean="0"/>
                  <a:t>Two scenarios discussed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1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15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150" i="1">
                            <a:latin typeface="Cambria Math" panose="02040503050406030204" pitchFamily="18" charset="0"/>
                          </a:rPr>
                          <m:t>𝑆𝑂𝐿</m:t>
                        </m:r>
                      </m:sub>
                    </m:sSub>
                  </m:oMath>
                </a14:m>
                <a:r>
                  <a:rPr lang="en-150" dirty="0" smtClean="0"/>
                  <a:t> = 20 MW pure H (previously PFPO)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1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15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150" i="1">
                            <a:latin typeface="Cambria Math" panose="02040503050406030204" pitchFamily="18" charset="0"/>
                          </a:rPr>
                          <m:t>𝑆𝑂𝐿</m:t>
                        </m:r>
                      </m:sub>
                    </m:sSub>
                  </m:oMath>
                </a14:m>
                <a:r>
                  <a:rPr lang="en-150" dirty="0" smtClean="0"/>
                  <a:t>= 100 MW D + Be + He (sometimes called FPO)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150" dirty="0" smtClean="0"/>
                  <a:t>FPO – plasma has an H mode transport barrier, Ne and D puff from the top port. PFPO – L mode, only H from two gas puffs at the top port.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15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150" dirty="0" smtClean="0"/>
                  <a:t>No of Eirene particles per strata: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150" dirty="0" smtClean="0"/>
                  <a:t>FPO – 20,000 particles (8 strata)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150" dirty="0" smtClean="0"/>
                  <a:t>PFPO – 45,000 particles (4 strata)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15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150" dirty="0" smtClean="0"/>
                  <a:t>Eirene run with Kotov model and neutral-neutral collisons turned on.</a:t>
                </a:r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26" y="1469811"/>
                <a:ext cx="7807648" cy="4959499"/>
              </a:xfrm>
              <a:prstGeom prst="rect">
                <a:avLst/>
              </a:prstGeom>
              <a:blipFill>
                <a:blip r:embed="rId2"/>
                <a:stretch>
                  <a:fillRect l="-547" t="-614" r="-234" b="-9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" r="13652"/>
          <a:stretch/>
        </p:blipFill>
        <p:spPr>
          <a:xfrm>
            <a:off x="8507137" y="2117558"/>
            <a:ext cx="3582442" cy="2989847"/>
          </a:xfrm>
          <a:prstGeom prst="rect">
            <a:avLst/>
          </a:prstGeom>
        </p:spPr>
      </p:pic>
      <p:cxnSp>
        <p:nvCxnSpPr>
          <p:cNvPr id="9" name="Connecteur droit avec flèche 8"/>
          <p:cNvCxnSpPr>
            <a:endCxn id="19" idx="2"/>
          </p:cNvCxnSpPr>
          <p:nvPr/>
        </p:nvCxnSpPr>
        <p:spPr>
          <a:xfrm flipV="1">
            <a:off x="9782248" y="2137341"/>
            <a:ext cx="712872" cy="549417"/>
          </a:xfrm>
          <a:prstGeom prst="straightConnector1">
            <a:avLst/>
          </a:prstGeom>
          <a:ln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endCxn id="19" idx="2"/>
          </p:cNvCxnSpPr>
          <p:nvPr/>
        </p:nvCxnSpPr>
        <p:spPr>
          <a:xfrm flipH="1" flipV="1">
            <a:off x="10495120" y="2137341"/>
            <a:ext cx="1091291" cy="595501"/>
          </a:xfrm>
          <a:prstGeom prst="straightConnector1">
            <a:avLst/>
          </a:prstGeom>
          <a:ln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0046943" y="1860342"/>
            <a:ext cx="896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150" sz="1200" dirty="0" smtClean="0"/>
              <a:t>Gas Puffs</a:t>
            </a:r>
            <a:endParaRPr lang="fr-FR" sz="1200" dirty="0"/>
          </a:p>
        </p:txBody>
      </p:sp>
      <p:cxnSp>
        <p:nvCxnSpPr>
          <p:cNvPr id="25" name="Connecteur droit avec flèche 24"/>
          <p:cNvCxnSpPr>
            <a:endCxn id="31" idx="0"/>
          </p:cNvCxnSpPr>
          <p:nvPr/>
        </p:nvCxnSpPr>
        <p:spPr>
          <a:xfrm>
            <a:off x="9357323" y="4649523"/>
            <a:ext cx="1167875" cy="10533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endCxn id="31" idx="0"/>
          </p:cNvCxnSpPr>
          <p:nvPr/>
        </p:nvCxnSpPr>
        <p:spPr>
          <a:xfrm flipH="1">
            <a:off x="10525198" y="4662237"/>
            <a:ext cx="634091" cy="10406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9782248" y="5702906"/>
            <a:ext cx="1485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150" sz="1200" dirty="0" smtClean="0"/>
              <a:t>Pump: R= 0.9928</a:t>
            </a:r>
            <a:endParaRPr lang="fr-FR" sz="1200" dirty="0"/>
          </a:p>
        </p:txBody>
      </p:sp>
      <p:sp>
        <p:nvSpPr>
          <p:cNvPr id="47" name="ZoneTexte 46"/>
          <p:cNvSpPr txBox="1"/>
          <p:nvPr/>
        </p:nvSpPr>
        <p:spPr>
          <a:xfrm>
            <a:off x="9227173" y="1484942"/>
            <a:ext cx="2535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150" sz="1200" dirty="0" smtClean="0"/>
              <a:t>Perfectly reflecting W walls: R=1.0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653088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716726" y="275078"/>
            <a:ext cx="10728325" cy="871827"/>
          </a:xfrm>
        </p:spPr>
        <p:txBody>
          <a:bodyPr>
            <a:normAutofit/>
          </a:bodyPr>
          <a:lstStyle/>
          <a:p>
            <a:r>
              <a:rPr lang="en-150" dirty="0" smtClean="0"/>
              <a:t>Low density PFPO vs FPO</a:t>
            </a:r>
            <a:endParaRPr lang="fr-FR" dirty="0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7F5F6493-3401-22C5-DD95-C426EA840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9334" y="6343650"/>
            <a:ext cx="693738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16726" y="1625317"/>
            <a:ext cx="38539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150" dirty="0" smtClean="0"/>
              <a:t>Eirene particle lifetimes for a PFPO (left) and FPO (right) time step.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1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150" dirty="0" smtClean="0"/>
              <a:t>Total number of particles are different (45,000 vs 10,000), 10s CPU time limt for each strata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15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15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150" dirty="0" smtClean="0"/>
              <a:t>FPO shows a second peak in the distribution and a population of long lived particles &gt;50ms</a:t>
            </a:r>
          </a:p>
          <a:p>
            <a:endParaRPr lang="en-15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7" b="4574"/>
          <a:stretch/>
        </p:blipFill>
        <p:spPr>
          <a:xfrm>
            <a:off x="8527433" y="1201782"/>
            <a:ext cx="3664567" cy="4326419"/>
          </a:xfrm>
          <a:prstGeom prst="rect">
            <a:avLst/>
          </a:prstGeom>
        </p:spPr>
      </p:pic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8" b="4183"/>
          <a:stretch/>
        </p:blipFill>
        <p:spPr>
          <a:xfrm>
            <a:off x="4850571" y="1146905"/>
            <a:ext cx="3792691" cy="4336869"/>
          </a:xfrm>
        </p:spPr>
      </p:pic>
      <p:sp>
        <p:nvSpPr>
          <p:cNvPr id="11" name="ZoneTexte 10"/>
          <p:cNvSpPr txBox="1"/>
          <p:nvPr/>
        </p:nvSpPr>
        <p:spPr>
          <a:xfrm>
            <a:off x="5068779" y="832113"/>
            <a:ext cx="3318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150" b="1" dirty="0" smtClean="0">
                <a:solidFill>
                  <a:srgbClr val="FF0000"/>
                </a:solidFill>
              </a:rPr>
              <a:t>PFPO – low density case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989107" y="868689"/>
            <a:ext cx="2741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150" b="1" dirty="0" smtClean="0">
                <a:solidFill>
                  <a:srgbClr val="FF0000"/>
                </a:solidFill>
              </a:rPr>
              <a:t>FPO - 123011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367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716726" y="275078"/>
            <a:ext cx="10728325" cy="871827"/>
          </a:xfrm>
        </p:spPr>
        <p:txBody>
          <a:bodyPr>
            <a:normAutofit/>
          </a:bodyPr>
          <a:lstStyle/>
          <a:p>
            <a:r>
              <a:rPr lang="en-150" dirty="0" smtClean="0"/>
              <a:t>Low density PFPO vs FPO</a:t>
            </a:r>
            <a:endParaRPr lang="fr-FR" dirty="0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7F5F6493-3401-22C5-DD95-C426EA840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9334" y="6343650"/>
            <a:ext cx="693738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16726" y="1625317"/>
            <a:ext cx="385398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150" dirty="0" smtClean="0"/>
              <a:t>For the same scenario - total no of collisions undergone by each Eirene particle from when it is created to destroyed.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15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150" dirty="0" smtClean="0"/>
              <a:t>FPO simulation has a fraction ~5% of particles that undergo a large number of collisions.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15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150" dirty="0" smtClean="0"/>
              <a:t>Increase in no of collisons much more dramatic than particle lifetime.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15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150" dirty="0" smtClean="0"/>
              <a:t>Only ~0.04% of paricles undergo &gt;30,000 collisions</a:t>
            </a:r>
            <a:endParaRPr lang="en-15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15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15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9"/>
          <a:stretch/>
        </p:blipFill>
        <p:spPr>
          <a:xfrm>
            <a:off x="5259943" y="1478715"/>
            <a:ext cx="6673570" cy="4673368"/>
          </a:xfrm>
        </p:spPr>
      </p:pic>
      <p:sp>
        <p:nvSpPr>
          <p:cNvPr id="7" name="ZoneTexte 6"/>
          <p:cNvSpPr txBox="1"/>
          <p:nvPr/>
        </p:nvSpPr>
        <p:spPr>
          <a:xfrm>
            <a:off x="5962615" y="1102482"/>
            <a:ext cx="2741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150" b="1" dirty="0" smtClean="0">
                <a:solidFill>
                  <a:srgbClr val="FF0000"/>
                </a:solidFill>
              </a:rPr>
              <a:t>PFPO – low density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192295" y="1128144"/>
            <a:ext cx="2741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150" b="1" dirty="0" smtClean="0">
                <a:solidFill>
                  <a:srgbClr val="FF0000"/>
                </a:solidFill>
              </a:rPr>
              <a:t>FPO - 123011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2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716726" y="275078"/>
            <a:ext cx="10728325" cy="871827"/>
          </a:xfrm>
        </p:spPr>
        <p:txBody>
          <a:bodyPr>
            <a:normAutofit fontScale="90000"/>
          </a:bodyPr>
          <a:lstStyle/>
          <a:p>
            <a:r>
              <a:rPr lang="en-150" dirty="0" smtClean="0"/>
              <a:t>Elastic collisions most frequent in FPO, CX in low density  PFPO</a:t>
            </a:r>
            <a:endParaRPr lang="fr-FR" dirty="0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7F5F6493-3401-22C5-DD95-C426EA840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9334" y="6343650"/>
            <a:ext cx="693738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pPr/>
              <a:t>22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716726" y="1625317"/>
                <a:ext cx="3853981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FR" dirty="0" smtClean="0"/>
                  <a:t>F</a:t>
                </a:r>
                <a:r>
                  <a:rPr lang="en-150" dirty="0" smtClean="0"/>
                  <a:t>or each particle the counts for different Eirene reactions are plotted (FPO on right, PFPO on left)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15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150" dirty="0" smtClean="0"/>
                  <a:t>The most dominant reaction changes from Charge Exchange in PFPO to Elastic Collisions in FPO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15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150" dirty="0" smtClean="0"/>
                  <a:t>Need too deterimine type of elasric collision – 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150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15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150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150" b="0" i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1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15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1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15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1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15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1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15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15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150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15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15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1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15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15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1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15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1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15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150" b="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15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150" dirty="0" smtClean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15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26" y="1625317"/>
                <a:ext cx="3853981" cy="4524315"/>
              </a:xfrm>
              <a:prstGeom prst="rect">
                <a:avLst/>
              </a:prstGeom>
              <a:blipFill>
                <a:blip r:embed="rId2"/>
                <a:stretch>
                  <a:fillRect l="-1108" t="-809" r="-1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3"/>
          <a:stretch/>
        </p:blipFill>
        <p:spPr>
          <a:xfrm>
            <a:off x="5522976" y="854431"/>
            <a:ext cx="6669024" cy="5596344"/>
          </a:xfrm>
        </p:spPr>
      </p:pic>
      <p:sp>
        <p:nvSpPr>
          <p:cNvPr id="7" name="ZoneTexte 6"/>
          <p:cNvSpPr txBox="1"/>
          <p:nvPr/>
        </p:nvSpPr>
        <p:spPr>
          <a:xfrm>
            <a:off x="7146758" y="6081443"/>
            <a:ext cx="189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150" b="1" dirty="0" smtClean="0">
                <a:solidFill>
                  <a:srgbClr val="FF0000"/>
                </a:solidFill>
              </a:rPr>
              <a:t>PFPO – low density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724043" y="6081443"/>
            <a:ext cx="188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150" b="1" dirty="0" smtClean="0">
                <a:solidFill>
                  <a:schemeClr val="accent5">
                    <a:lumMod val="75000"/>
                  </a:schemeClr>
                </a:solidFill>
              </a:rPr>
              <a:t>FPO</a:t>
            </a:r>
            <a:endParaRPr lang="fr-FR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88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716726" y="275078"/>
            <a:ext cx="10728325" cy="871827"/>
          </a:xfrm>
        </p:spPr>
        <p:txBody>
          <a:bodyPr>
            <a:normAutofit/>
          </a:bodyPr>
          <a:lstStyle/>
          <a:p>
            <a:r>
              <a:rPr lang="en-150" dirty="0" smtClean="0"/>
              <a:t>Plasma Conditions–PFPO vs FPO</a:t>
            </a:r>
            <a:endParaRPr lang="fr-FR" dirty="0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7F5F6493-3401-22C5-DD95-C426EA840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9334" y="6343650"/>
            <a:ext cx="693738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pPr/>
              <a:t>3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711617" y="1262448"/>
                <a:ext cx="5875671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150" dirty="0" smtClean="0"/>
                  <a:t>Compared cases –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150" dirty="0"/>
                  <a:t>20 MW, H </a:t>
                </a:r>
                <a:r>
                  <a:rPr lang="en-150" dirty="0" smtClean="0"/>
                  <a:t>: H throughput = </a:t>
                </a:r>
                <a14:m>
                  <m:oMath xmlns:m="http://schemas.openxmlformats.org/officeDocument/2006/math">
                    <m:r>
                      <a:rPr lang="en-150" b="0" i="1" smtClean="0">
                        <a:latin typeface="Cambria Math" panose="02040503050406030204" pitchFamily="18" charset="0"/>
                      </a:rPr>
                      <m:t>1.76×</m:t>
                    </m:r>
                    <m:sSup>
                      <m:sSupPr>
                        <m:ctrlPr>
                          <a:rPr lang="en-15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15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15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p>
                    </m:sSup>
                    <m:sSup>
                      <m:sSupPr>
                        <m:ctrlPr>
                          <a:rPr lang="en-15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15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15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15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150" dirty="0" smtClean="0"/>
                  <a:t> (#102308 eq.), large density for typical PFPO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150" dirty="0" smtClean="0"/>
                  <a:t>100 MW, D+Ne+He: D throughput = </a:t>
                </a:r>
                <a14:m>
                  <m:oMath xmlns:m="http://schemas.openxmlformats.org/officeDocument/2006/math">
                    <m:r>
                      <a:rPr lang="en-150" b="0" i="1" smtClean="0">
                        <a:latin typeface="Cambria Math" panose="02040503050406030204" pitchFamily="18" charset="0"/>
                      </a:rPr>
                      <m:t>1.95×</m:t>
                    </m:r>
                    <m:sSup>
                      <m:sSupPr>
                        <m:ctrlPr>
                          <a:rPr lang="en-15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15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15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p>
                    </m:sSup>
                    <m:sSup>
                      <m:sSupPr>
                        <m:ctrlPr>
                          <a:rPr lang="en-15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15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15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150" dirty="0" smtClean="0"/>
                  <a:t>, Ne seeding rate = </a:t>
                </a:r>
                <a14:m>
                  <m:oMath xmlns:m="http://schemas.openxmlformats.org/officeDocument/2006/math">
                    <m:r>
                      <a:rPr lang="en-150" b="0" i="1" smtClean="0">
                        <a:latin typeface="Cambria Math" panose="02040503050406030204" pitchFamily="18" charset="0"/>
                      </a:rPr>
                      <m:t>5.0×</m:t>
                    </m:r>
                    <m:sSup>
                      <m:sSupPr>
                        <m:ctrlPr>
                          <a:rPr lang="en-15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15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150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p>
                    <m:sSup>
                      <m:sSupPr>
                        <m:ctrlPr>
                          <a:rPr lang="en-15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15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15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150" dirty="0" smtClean="0"/>
                  <a:t> (123010 eq.)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150" dirty="0" smtClean="0"/>
                  <a:t>High density cases take the longest to converge in PFPO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150" dirty="0" smtClean="0"/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en-15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150" dirty="0" smtClean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15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17" y="1262448"/>
                <a:ext cx="5875671" cy="3693319"/>
              </a:xfrm>
              <a:prstGeom prst="rect">
                <a:avLst/>
              </a:prstGeom>
              <a:blipFill>
                <a:blip r:embed="rId2"/>
                <a:stretch>
                  <a:fillRect l="-726" t="-8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62" b="5258"/>
          <a:stretch/>
        </p:blipFill>
        <p:spPr>
          <a:xfrm>
            <a:off x="6471951" y="772813"/>
            <a:ext cx="5637832" cy="2818614"/>
          </a:xfrm>
        </p:spPr>
      </p:pic>
      <p:sp>
        <p:nvSpPr>
          <p:cNvPr id="8" name="ZoneTexte 7"/>
          <p:cNvSpPr txBox="1"/>
          <p:nvPr/>
        </p:nvSpPr>
        <p:spPr>
          <a:xfrm>
            <a:off x="7551025" y="852132"/>
            <a:ext cx="834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150" b="1" dirty="0" smtClean="0">
                <a:solidFill>
                  <a:srgbClr val="FF0000"/>
                </a:solidFill>
              </a:rPr>
              <a:t>PFPO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546526" y="852132"/>
            <a:ext cx="70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150" b="1" dirty="0" smtClean="0">
                <a:solidFill>
                  <a:srgbClr val="FF0000"/>
                </a:solidFill>
              </a:rPr>
              <a:t>FPO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5" b="18649"/>
          <a:stretch/>
        </p:blipFill>
        <p:spPr>
          <a:xfrm>
            <a:off x="6281505" y="3827679"/>
            <a:ext cx="2882960" cy="225592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" b="17717"/>
          <a:stretch/>
        </p:blipFill>
        <p:spPr>
          <a:xfrm>
            <a:off x="9182913" y="3868153"/>
            <a:ext cx="2996905" cy="22799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10007169" y="3591154"/>
                <a:ext cx="178773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150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150" sz="1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150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150" sz="1200" dirty="0" smtClean="0"/>
                  <a:t> outer Mid-plane  [eV]</a:t>
                </a:r>
                <a:endParaRPr lang="fr-FR" sz="1200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7169" y="3591154"/>
                <a:ext cx="1787730" cy="276999"/>
              </a:xfrm>
              <a:prstGeom prst="rect">
                <a:avLst/>
              </a:prstGeom>
              <a:blipFill>
                <a:blip r:embed="rId6"/>
                <a:stretch>
                  <a:fillRect t="-2174" b="-130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6677526" y="3591154"/>
                <a:ext cx="2063357" cy="285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150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150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150" sz="1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150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150" sz="1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150" sz="1200" dirty="0" smtClean="0"/>
                  <a:t> outer Mid-plane 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150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150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150" sz="12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150" sz="1200" dirty="0" smtClean="0"/>
                  <a:t>]</a:t>
                </a:r>
                <a:endParaRPr lang="fr-FR" sz="1200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526" y="3591154"/>
                <a:ext cx="2063357" cy="285206"/>
              </a:xfrm>
              <a:prstGeom prst="rect">
                <a:avLst/>
              </a:prstGeom>
              <a:blipFill>
                <a:blip r:embed="rId7"/>
                <a:stretch>
                  <a:fillRect t="-2128" b="-106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23" r="47516"/>
          <a:stretch/>
        </p:blipFill>
        <p:spPr>
          <a:xfrm>
            <a:off x="5476148" y="5882721"/>
            <a:ext cx="1991606" cy="72665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88"/>
          <a:stretch/>
        </p:blipFill>
        <p:spPr>
          <a:xfrm>
            <a:off x="2375058" y="3591154"/>
            <a:ext cx="3418095" cy="251296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40" t="84248" r="61856" b="12049"/>
          <a:stretch/>
        </p:blipFill>
        <p:spPr>
          <a:xfrm>
            <a:off x="3859310" y="6219660"/>
            <a:ext cx="1616838" cy="128600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3742210" y="3845668"/>
            <a:ext cx="273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150" sz="1200" i="0" dirty="0" smtClean="0"/>
              <a:t>Outer Strike Point – H,D flux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739684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716726" y="275078"/>
            <a:ext cx="10728325" cy="871827"/>
          </a:xfrm>
        </p:spPr>
        <p:txBody>
          <a:bodyPr>
            <a:normAutofit/>
          </a:bodyPr>
          <a:lstStyle/>
          <a:p>
            <a:r>
              <a:rPr lang="en-150" dirty="0" smtClean="0"/>
              <a:t>Neutral Conditions– PFPO vs FPO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27541" y="2466058"/>
            <a:ext cx="834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150" b="1" dirty="0" smtClean="0">
                <a:solidFill>
                  <a:srgbClr val="FF0000"/>
                </a:solidFill>
              </a:rPr>
              <a:t>PFPO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48459" y="4768411"/>
            <a:ext cx="70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150" b="1" dirty="0" smtClean="0">
                <a:solidFill>
                  <a:srgbClr val="FF0000"/>
                </a:solidFill>
              </a:rPr>
              <a:t>FPO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75" y="1146905"/>
            <a:ext cx="2387550" cy="281148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35" b="2629"/>
          <a:stretch/>
        </p:blipFill>
        <p:spPr>
          <a:xfrm>
            <a:off x="3225771" y="1221463"/>
            <a:ext cx="2930963" cy="2736925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370" y="1146905"/>
            <a:ext cx="2462139" cy="281148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680175" y="710991"/>
            <a:ext cx="1393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150" b="1" dirty="0" smtClean="0">
                <a:solidFill>
                  <a:srgbClr val="0070C0"/>
                </a:solidFill>
              </a:rPr>
              <a:t>H / D atom density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20"/>
          <a:stretch/>
        </p:blipFill>
        <p:spPr>
          <a:xfrm>
            <a:off x="8808145" y="1221463"/>
            <a:ext cx="2961923" cy="27369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8076254" y="572491"/>
                <a:ext cx="16492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15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15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15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150" b="1" dirty="0" smtClean="0">
                    <a:solidFill>
                      <a:srgbClr val="0070C0"/>
                    </a:solidFill>
                  </a:rPr>
                  <a:t> 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15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15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15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150" b="1" dirty="0" smtClean="0">
                    <a:solidFill>
                      <a:srgbClr val="0070C0"/>
                    </a:solidFill>
                  </a:rPr>
                  <a:t> molecule density</a:t>
                </a:r>
                <a:endParaRPr lang="fr-FR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6254" y="572491"/>
                <a:ext cx="1649244" cy="923330"/>
              </a:xfrm>
              <a:prstGeom prst="rect">
                <a:avLst/>
              </a:prstGeom>
              <a:blipFill>
                <a:blip r:embed="rId6"/>
                <a:stretch>
                  <a:fillRect t="-3974" b="-993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37" y="3854010"/>
            <a:ext cx="2360024" cy="300399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91"/>
          <a:stretch/>
        </p:blipFill>
        <p:spPr>
          <a:xfrm>
            <a:off x="3384262" y="3958387"/>
            <a:ext cx="2764275" cy="289961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754" y="3941805"/>
            <a:ext cx="2175755" cy="28284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65"/>
          <a:stretch/>
        </p:blipFill>
        <p:spPr>
          <a:xfrm>
            <a:off x="8847879" y="3958387"/>
            <a:ext cx="2882454" cy="2720342"/>
          </a:xfrm>
          <a:prstGeom prst="rect">
            <a:avLst/>
          </a:prstGeom>
        </p:spPr>
      </p:pic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7F5F6493-3401-22C5-DD95-C426EA840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9334" y="6343650"/>
            <a:ext cx="693738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2078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716726" y="275078"/>
            <a:ext cx="10728325" cy="871827"/>
          </a:xfrm>
        </p:spPr>
        <p:txBody>
          <a:bodyPr>
            <a:normAutofit fontScale="90000"/>
          </a:bodyPr>
          <a:lstStyle/>
          <a:p>
            <a:r>
              <a:rPr lang="en-150" dirty="0" smtClean="0"/>
              <a:t>Longer time per iteration in FPO for simillar number of total Eirene particles</a:t>
            </a:r>
            <a:endParaRPr lang="fr-FR" dirty="0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7F5F6493-3401-22C5-DD95-C426EA840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9334" y="6343650"/>
            <a:ext cx="693738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pPr/>
              <a:t>5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599445" y="1309666"/>
                <a:ext cx="6105179" cy="2398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150" sz="1600" dirty="0" smtClean="0"/>
                  <a:t>Most of the total time taken per iteration is Eirene (95% in FPO and 94% in PFPO)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150" sz="1600" dirty="0" smtClean="0"/>
                  <a:t>Run times in 1 node of ITER SDCC gen 11 partition (56 cores per node)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150" sz="16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150" sz="1600" dirty="0" smtClean="0"/>
                  <a:t>FPO: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150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150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150" sz="1600" b="0" i="1" smtClean="0">
                            <a:latin typeface="Cambria Math" panose="02040503050406030204" pitchFamily="18" charset="0"/>
                          </a:rPr>
                          <m:t>𝑝𝑎𝑟𝑡</m:t>
                        </m:r>
                        <m:r>
                          <a:rPr lang="en-150" sz="16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150" sz="1600" b="0" i="1" smtClean="0">
                            <a:latin typeface="Cambria Math" panose="02040503050406030204" pitchFamily="18" charset="0"/>
                          </a:rPr>
                          <m:t>𝑠𝑡𝑟𝑎𝑡𝑎</m:t>
                        </m:r>
                      </m:sub>
                      <m:sup>
                        <m:r>
                          <a:rPr lang="en-150" sz="1600" b="0" i="1" smtClean="0">
                            <a:latin typeface="Cambria Math" panose="02040503050406030204" pitchFamily="18" charset="0"/>
                          </a:rPr>
                          <m:t>𝐸𝐼𝑅</m:t>
                        </m:r>
                      </m:sup>
                    </m:sSubSup>
                    <m:r>
                      <a:rPr lang="en-150" sz="1600" b="0" i="1" smtClean="0">
                        <a:latin typeface="Cambria Math" panose="02040503050406030204" pitchFamily="18" charset="0"/>
                      </a:rPr>
                      <m:t>=20,000,  </m:t>
                    </m:r>
                    <m:sSub>
                      <m:sSubPr>
                        <m:ctrlPr>
                          <a:rPr lang="en-150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150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150" sz="1600" b="0" i="1" smtClean="0">
                            <a:latin typeface="Cambria Math" panose="02040503050406030204" pitchFamily="18" charset="0"/>
                          </a:rPr>
                          <m:t>𝑠𝑡𝑟𝑎</m:t>
                        </m:r>
                      </m:sub>
                    </m:sSub>
                    <m:r>
                      <a:rPr lang="en-150" sz="1600" b="0" i="1" smtClean="0">
                        <a:latin typeface="Cambria Math" panose="02040503050406030204" pitchFamily="18" charset="0"/>
                      </a:rPr>
                      <m:t>=8 ⇒</m:t>
                    </m:r>
                    <m:sSub>
                      <m:sSubPr>
                        <m:ctrlPr>
                          <a:rPr lang="en-150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150" sz="1600" b="0" i="1" smtClean="0">
                            <a:latin typeface="Cambria Math" panose="02040503050406030204" pitchFamily="18" charset="0"/>
                          </a:rPr>
                          <m:t>〈</m:t>
                        </m:r>
                        <m:r>
                          <a:rPr lang="en-150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150" sz="1600" b="0" i="1" smtClean="0">
                            <a:latin typeface="Cambria Math" panose="02040503050406030204" pitchFamily="18" charset="0"/>
                          </a:rPr>
                          <m:t>𝑖𝑡𝑒𝑟</m:t>
                        </m:r>
                      </m:sub>
                    </m:sSub>
                    <m:r>
                      <a:rPr lang="en-150" sz="1600" b="0" i="1" smtClean="0">
                        <a:latin typeface="Cambria Math" panose="02040503050406030204" pitchFamily="18" charset="0"/>
                      </a:rPr>
                      <m:t>〉=32</m:t>
                    </m:r>
                    <m:r>
                      <a:rPr lang="en-150" sz="16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150" sz="1600" dirty="0" smtClean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150" sz="1600" dirty="0" smtClean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150" sz="1600" dirty="0" smtClean="0"/>
                  <a:t>PFPO</a:t>
                </a:r>
                <a:r>
                  <a:rPr lang="en-150" sz="1600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150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150" sz="16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150" sz="1600" i="1">
                            <a:latin typeface="Cambria Math" panose="02040503050406030204" pitchFamily="18" charset="0"/>
                          </a:rPr>
                          <m:t>𝑝𝑎𝑟𝑡</m:t>
                        </m:r>
                        <m:r>
                          <a:rPr lang="en-150" sz="16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150" sz="1600" i="1">
                            <a:latin typeface="Cambria Math" panose="02040503050406030204" pitchFamily="18" charset="0"/>
                          </a:rPr>
                          <m:t>𝑠𝑡𝑟𝑎𝑡𝑎</m:t>
                        </m:r>
                      </m:sub>
                      <m:sup>
                        <m:r>
                          <a:rPr lang="en-150" sz="1600" i="1">
                            <a:latin typeface="Cambria Math" panose="02040503050406030204" pitchFamily="18" charset="0"/>
                          </a:rPr>
                          <m:t>𝐸𝐼𝑅</m:t>
                        </m:r>
                      </m:sup>
                    </m:sSubSup>
                    <m:r>
                      <a:rPr lang="en-150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150" sz="1600" b="0" i="1" smtClean="0">
                        <a:latin typeface="Cambria Math" panose="02040503050406030204" pitchFamily="18" charset="0"/>
                      </a:rPr>
                      <m:t>45</m:t>
                    </m:r>
                    <m:r>
                      <a:rPr lang="en-150" sz="1600" i="1">
                        <a:latin typeface="Cambria Math" panose="02040503050406030204" pitchFamily="18" charset="0"/>
                      </a:rPr>
                      <m:t>,000</m:t>
                    </m:r>
                    <m:r>
                      <a:rPr lang="en-150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150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150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150" sz="1600" b="0" i="1" smtClean="0">
                            <a:latin typeface="Cambria Math" panose="02040503050406030204" pitchFamily="18" charset="0"/>
                          </a:rPr>
                          <m:t>𝑠𝑡𝑟𝑎</m:t>
                        </m:r>
                      </m:sub>
                    </m:sSub>
                    <m:r>
                      <a:rPr lang="en-150" sz="16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150" sz="1600" i="1">
                        <a:latin typeface="Cambria Math" panose="02040503050406030204" pitchFamily="18" charset="0"/>
                      </a:rPr>
                      <m:t> ⇒</m:t>
                    </m:r>
                    <m:sSub>
                      <m:sSubPr>
                        <m:ctrlPr>
                          <a:rPr lang="en-150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150" sz="1600" i="1">
                            <a:latin typeface="Cambria Math" panose="02040503050406030204" pitchFamily="18" charset="0"/>
                          </a:rPr>
                          <m:t>〈</m:t>
                        </m:r>
                        <m:r>
                          <a:rPr lang="en-150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150" sz="1600" i="1">
                            <a:latin typeface="Cambria Math" panose="02040503050406030204" pitchFamily="18" charset="0"/>
                          </a:rPr>
                          <m:t>𝑖𝑡𝑒𝑟</m:t>
                        </m:r>
                      </m:sub>
                    </m:sSub>
                    <m:r>
                      <a:rPr lang="en-150" sz="1600" i="1">
                        <a:latin typeface="Cambria Math" panose="02040503050406030204" pitchFamily="18" charset="0"/>
                      </a:rPr>
                      <m:t>〉=</m:t>
                    </m:r>
                    <m:r>
                      <a:rPr lang="en-150" sz="1600" b="0" i="1" smtClean="0">
                        <a:latin typeface="Cambria Math" panose="02040503050406030204" pitchFamily="18" charset="0"/>
                      </a:rPr>
                      <m:t>11</m:t>
                    </m:r>
                    <m:r>
                      <a:rPr lang="en-150" sz="16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150" sz="16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150" sz="1600" dirty="0" smtClean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45" y="1309666"/>
                <a:ext cx="6105179" cy="2398092"/>
              </a:xfrm>
              <a:prstGeom prst="rect">
                <a:avLst/>
              </a:prstGeom>
              <a:blipFill>
                <a:blip r:embed="rId2"/>
                <a:stretch>
                  <a:fillRect l="-399" t="-7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257" y="1916926"/>
            <a:ext cx="4566794" cy="3425095"/>
          </a:xfrm>
        </p:spPr>
      </p:pic>
      <p:sp>
        <p:nvSpPr>
          <p:cNvPr id="14" name="ZoneTexte 13"/>
          <p:cNvSpPr txBox="1"/>
          <p:nvPr/>
        </p:nvSpPr>
        <p:spPr>
          <a:xfrm>
            <a:off x="9192580" y="3990291"/>
            <a:ext cx="834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150" b="1" dirty="0" smtClean="0">
                <a:solidFill>
                  <a:srgbClr val="FF0000"/>
                </a:solidFill>
              </a:rPr>
              <a:t>PFPO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833196" y="3023701"/>
            <a:ext cx="834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150" b="1" dirty="0" smtClean="0">
                <a:solidFill>
                  <a:srgbClr val="FF0000"/>
                </a:solidFill>
              </a:rPr>
              <a:t>FPO</a:t>
            </a:r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403377"/>
              </p:ext>
            </p:extLst>
          </p:nvPr>
        </p:nvGraphicFramePr>
        <p:xfrm>
          <a:off x="716726" y="3497206"/>
          <a:ext cx="5539695" cy="3090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976">
                  <a:extLst>
                    <a:ext uri="{9D8B030D-6E8A-4147-A177-3AD203B41FA5}">
                      <a16:colId xmlns:a16="http://schemas.microsoft.com/office/drawing/2014/main" val="943158667"/>
                    </a:ext>
                  </a:extLst>
                </a:gridCol>
                <a:gridCol w="2201471">
                  <a:extLst>
                    <a:ext uri="{9D8B030D-6E8A-4147-A177-3AD203B41FA5}">
                      <a16:colId xmlns:a16="http://schemas.microsoft.com/office/drawing/2014/main" val="3851576554"/>
                    </a:ext>
                  </a:extLst>
                </a:gridCol>
                <a:gridCol w="2271248">
                  <a:extLst>
                    <a:ext uri="{9D8B030D-6E8A-4147-A177-3AD203B41FA5}">
                      <a16:colId xmlns:a16="http://schemas.microsoft.com/office/drawing/2014/main" val="2955746200"/>
                    </a:ext>
                  </a:extLst>
                </a:gridCol>
              </a:tblGrid>
              <a:tr h="533947">
                <a:tc>
                  <a:txBody>
                    <a:bodyPr/>
                    <a:lstStyle/>
                    <a:p>
                      <a:r>
                        <a:rPr lang="en-150" sz="1400" dirty="0" smtClean="0"/>
                        <a:t>Strata No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150" sz="1400" dirty="0" smtClean="0"/>
                        <a:t>PFPO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150" sz="1400" dirty="0" smtClean="0"/>
                        <a:t>FPO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891886"/>
                  </a:ext>
                </a:extLst>
              </a:tr>
              <a:tr h="319517">
                <a:tc>
                  <a:txBody>
                    <a:bodyPr/>
                    <a:lstStyle/>
                    <a:p>
                      <a:r>
                        <a:rPr lang="en-150" sz="1400" dirty="0" smtClean="0"/>
                        <a:t>1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150" sz="1400" dirty="0" smtClean="0"/>
                        <a:t>H recycling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150" sz="1400" dirty="0" smtClean="0"/>
                        <a:t>D recycling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279932"/>
                  </a:ext>
                </a:extLst>
              </a:tr>
              <a:tr h="319517">
                <a:tc>
                  <a:txBody>
                    <a:bodyPr/>
                    <a:lstStyle/>
                    <a:p>
                      <a:r>
                        <a:rPr lang="en-150" sz="1400" dirty="0" smtClean="0"/>
                        <a:t>2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150" sz="1400" dirty="0" smtClean="0"/>
                        <a:t>H recombination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150" sz="1400" dirty="0" smtClean="0"/>
                        <a:t>Ne</a:t>
                      </a:r>
                      <a:r>
                        <a:rPr lang="en-150" sz="1400" baseline="0" dirty="0" smtClean="0"/>
                        <a:t> reycling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28378"/>
                  </a:ext>
                </a:extLst>
              </a:tr>
              <a:tr h="319517">
                <a:tc>
                  <a:txBody>
                    <a:bodyPr/>
                    <a:lstStyle/>
                    <a:p>
                      <a:r>
                        <a:rPr lang="en-150" sz="1400" dirty="0" smtClean="0"/>
                        <a:t>3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150" sz="1400" dirty="0" smtClean="0"/>
                        <a:t>H puff 1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150" sz="1400" dirty="0" smtClean="0"/>
                        <a:t>He recycling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152141"/>
                  </a:ext>
                </a:extLst>
              </a:tr>
              <a:tr h="319517">
                <a:tc>
                  <a:txBody>
                    <a:bodyPr/>
                    <a:lstStyle/>
                    <a:p>
                      <a:r>
                        <a:rPr lang="en-150" sz="1400" dirty="0" smtClean="0"/>
                        <a:t>4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150" sz="1400" dirty="0" smtClean="0"/>
                        <a:t>H puff 2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150" sz="1400" dirty="0" smtClean="0"/>
                        <a:t>D recombination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239795"/>
                  </a:ext>
                </a:extLst>
              </a:tr>
              <a:tr h="319517">
                <a:tc>
                  <a:txBody>
                    <a:bodyPr/>
                    <a:lstStyle/>
                    <a:p>
                      <a:r>
                        <a:rPr lang="en-150" sz="1400" dirty="0" smtClean="0"/>
                        <a:t>5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150" sz="1400" dirty="0" smtClean="0"/>
                        <a:t>Ne recombination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319186"/>
                  </a:ext>
                </a:extLst>
              </a:tr>
              <a:tr h="319517">
                <a:tc>
                  <a:txBody>
                    <a:bodyPr/>
                    <a:lstStyle/>
                    <a:p>
                      <a:r>
                        <a:rPr lang="en-150" sz="1400" dirty="0" smtClean="0"/>
                        <a:t>6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150" sz="1400" dirty="0" smtClean="0"/>
                        <a:t>He recombination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205375"/>
                  </a:ext>
                </a:extLst>
              </a:tr>
              <a:tr h="319517">
                <a:tc>
                  <a:txBody>
                    <a:bodyPr/>
                    <a:lstStyle/>
                    <a:p>
                      <a:r>
                        <a:rPr lang="en-150" sz="1400" dirty="0" smtClean="0"/>
                        <a:t>7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150" sz="1400" dirty="0" smtClean="0"/>
                        <a:t>D puff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053208"/>
                  </a:ext>
                </a:extLst>
              </a:tr>
              <a:tr h="319517">
                <a:tc>
                  <a:txBody>
                    <a:bodyPr/>
                    <a:lstStyle/>
                    <a:p>
                      <a:r>
                        <a:rPr lang="en-150" sz="1400" dirty="0" smtClean="0"/>
                        <a:t>8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150" sz="1400" dirty="0" smtClean="0"/>
                        <a:t>Ne puff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017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627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716726" y="275078"/>
            <a:ext cx="10728325" cy="871827"/>
          </a:xfrm>
        </p:spPr>
        <p:txBody>
          <a:bodyPr>
            <a:normAutofit/>
          </a:bodyPr>
          <a:lstStyle/>
          <a:p>
            <a:r>
              <a:rPr lang="en-150" dirty="0" smtClean="0"/>
              <a:t>Processor allocation per strata– PFPO vs FPO</a:t>
            </a:r>
            <a:endParaRPr lang="fr-FR" dirty="0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7F5F6493-3401-22C5-DD95-C426EA840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9334" y="6343650"/>
            <a:ext cx="693738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261" y="1139066"/>
            <a:ext cx="4566794" cy="3425095"/>
          </a:xfr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84" y="822053"/>
            <a:ext cx="5037222" cy="377791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899373" y="4688451"/>
            <a:ext cx="10217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150" dirty="0" smtClean="0"/>
              <a:t>Stratified sampling: Processor allocation per strata vs iteration count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150" dirty="0" smtClean="0"/>
              <a:t>FPO: all three D strata converge to equal no of processors, Ne and He strata all allocated 1 processor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150" dirty="0" smtClean="0"/>
              <a:t>PFPO: all strata equally share available processors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4387" y="1828021"/>
            <a:ext cx="834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150" b="1" dirty="0" smtClean="0">
                <a:solidFill>
                  <a:srgbClr val="FF0000"/>
                </a:solidFill>
              </a:rPr>
              <a:t>PFPO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66308" y="3306212"/>
            <a:ext cx="834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150" b="1" dirty="0" smtClean="0">
                <a:solidFill>
                  <a:srgbClr val="FF0000"/>
                </a:solidFill>
              </a:rPr>
              <a:t>FPO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316317" y="3224902"/>
            <a:ext cx="834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150" b="1" dirty="0" smtClean="0">
                <a:solidFill>
                  <a:srgbClr val="FF0000"/>
                </a:solidFill>
              </a:rPr>
              <a:t>PFPO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9408116" y="2197353"/>
            <a:ext cx="834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150" b="1" dirty="0" smtClean="0">
                <a:solidFill>
                  <a:srgbClr val="FF0000"/>
                </a:solidFill>
              </a:rPr>
              <a:t>FPO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405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716726" y="275078"/>
            <a:ext cx="10728325" cy="871827"/>
          </a:xfrm>
        </p:spPr>
        <p:txBody>
          <a:bodyPr>
            <a:normAutofit/>
          </a:bodyPr>
          <a:lstStyle/>
          <a:p>
            <a:r>
              <a:rPr lang="en-150" dirty="0" smtClean="0"/>
              <a:t>Processor allocation per </a:t>
            </a:r>
            <a:r>
              <a:rPr lang="en-150" dirty="0" smtClean="0"/>
              <a:t>strata–FPO</a:t>
            </a:r>
            <a:endParaRPr lang="fr-FR" dirty="0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7F5F6493-3401-22C5-DD95-C426EA840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9334" y="6343650"/>
            <a:ext cx="693738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01" y="662387"/>
            <a:ext cx="8619401" cy="430970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4"/>
          <a:stretch/>
        </p:blipFill>
        <p:spPr>
          <a:xfrm>
            <a:off x="880001" y="4972088"/>
            <a:ext cx="5287598" cy="188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97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716726" y="275078"/>
            <a:ext cx="10728325" cy="871827"/>
          </a:xfrm>
        </p:spPr>
        <p:txBody>
          <a:bodyPr>
            <a:normAutofit/>
          </a:bodyPr>
          <a:lstStyle/>
          <a:p>
            <a:r>
              <a:rPr lang="en-150" dirty="0" smtClean="0"/>
              <a:t>Distribution of no. of collisons wider in FPO</a:t>
            </a:r>
            <a:endParaRPr lang="fr-FR" dirty="0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7F5F6493-3401-22C5-DD95-C426EA840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9334" y="6343650"/>
            <a:ext cx="693738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04314" y="1479478"/>
            <a:ext cx="62736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150" dirty="0" smtClean="0"/>
              <a:t>Trajectories of (upto) 900 particles per processor stored and analysed.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150" dirty="0" smtClean="0"/>
              <a:t>PFPO: 28,546 / 180,000 ~ 16% of particles sampled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150" dirty="0" smtClean="0"/>
              <a:t>FPO: 50,400 / 160,000 ~  32% of particles sampled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150" dirty="0" smtClean="0"/>
              <a:t>Sampling per strata proportinal to no. of prcessors allocated to strata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15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150" dirty="0" smtClean="0"/>
              <a:t>Larger fraction of highly collisional particles in FPO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15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150" dirty="0" smtClean="0"/>
              <a:t>Increase in no. </a:t>
            </a:r>
            <a:r>
              <a:rPr lang="en-150" dirty="0"/>
              <a:t>o</a:t>
            </a:r>
            <a:r>
              <a:rPr lang="en-150" dirty="0" smtClean="0"/>
              <a:t>f collisions between FPO and PFPO is more pronoucned than increase in particle lifetime.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936" y="1676042"/>
            <a:ext cx="5123827" cy="3842870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7944015" y="1479478"/>
            <a:ext cx="3191668" cy="393128"/>
            <a:chOff x="8040997" y="767098"/>
            <a:chExt cx="3191668" cy="393128"/>
          </a:xfrm>
        </p:grpSpPr>
        <p:sp>
          <p:nvSpPr>
            <p:cNvPr id="15" name="ZoneTexte 14"/>
            <p:cNvSpPr txBox="1"/>
            <p:nvPr/>
          </p:nvSpPr>
          <p:spPr>
            <a:xfrm>
              <a:off x="10397679" y="790894"/>
              <a:ext cx="8349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150" b="1" dirty="0" smtClean="0">
                  <a:solidFill>
                    <a:srgbClr val="FF0000"/>
                  </a:solidFill>
                </a:rPr>
                <a:t>FPO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8040997" y="767098"/>
              <a:ext cx="8349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150" b="1" dirty="0" smtClean="0">
                  <a:solidFill>
                    <a:srgbClr val="FF0000"/>
                  </a:solidFill>
                </a:rPr>
                <a:t>PFPO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4685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716726" y="275078"/>
            <a:ext cx="10728325" cy="871827"/>
          </a:xfrm>
        </p:spPr>
        <p:txBody>
          <a:bodyPr>
            <a:normAutofit/>
          </a:bodyPr>
          <a:lstStyle/>
          <a:p>
            <a:r>
              <a:rPr lang="en-150" dirty="0" smtClean="0"/>
              <a:t>Distribution of no. of collisons per strata in FPO</a:t>
            </a:r>
            <a:endParaRPr lang="fr-FR" dirty="0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7F5F6493-3401-22C5-DD95-C426EA840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9334" y="6343650"/>
            <a:ext cx="693738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9805"/>
            <a:ext cx="3848507" cy="288638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507" y="3279805"/>
            <a:ext cx="3848506" cy="28863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012" y="3279805"/>
            <a:ext cx="3848507" cy="288638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506067" y="3049918"/>
            <a:ext cx="2533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150" sz="1400" b="1" dirty="0" smtClean="0"/>
              <a:t>D recombination stratum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657560" y="3049918"/>
            <a:ext cx="2533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150" sz="1400" b="1" dirty="0" smtClean="0"/>
              <a:t>D recycling stratum</a:t>
            </a:r>
            <a:endParaRPr lang="fr-FR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8309367" y="3049918"/>
            <a:ext cx="2533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150" sz="1400" b="1" dirty="0" smtClean="0"/>
              <a:t>D puff stratum</a:t>
            </a:r>
            <a:endParaRPr lang="fr-FR" b="1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5"/>
          <a:stretch/>
        </p:blipFill>
        <p:spPr>
          <a:xfrm>
            <a:off x="465943" y="880125"/>
            <a:ext cx="2916620" cy="216979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030579" y="1376792"/>
            <a:ext cx="7020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150" dirty="0" smtClean="0"/>
              <a:t>Recombination stratum shows a different distribution – difficulty in detached cases?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21355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-CEA final-V5.potx" id="{8CEE0DFF-1C06-4716-850E-804B5EEE4D0F}" vid="{3A69881D-C6CB-41F7-A0C0-1CB4B9E5CEE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 bureautique" ma:contentTypeID="0x0101009AC65FE4C57B4241B7BB126C82049321006502EDEDC0136B40BE1694CA6DFB09E5" ma:contentTypeVersion="20" ma:contentTypeDescription="Crée un document." ma:contentTypeScope="" ma:versionID="f1b05a092d0904e6962f83cebf818255">
  <xsd:schema xmlns:xsd="http://www.w3.org/2001/XMLSchema" xmlns:xs="http://www.w3.org/2001/XMLSchema" xmlns:p="http://schemas.microsoft.com/office/2006/metadata/properties" xmlns:ns1="http://schemas.microsoft.com/sharepoint/v3" xmlns:ns2="582fa2ad-bcfb-4c30-8490-7bbd511b1880" xmlns:ns3="151dffeb-2989-4a61-aef8-844a993007f8" targetNamespace="http://schemas.microsoft.com/office/2006/metadata/properties" ma:root="true" ma:fieldsID="7c3819e88b0869059371fc3b24198fff" ns1:_="" ns2:_="" ns3:_="">
    <xsd:import namespace="http://schemas.microsoft.com/sharepoint/v3"/>
    <xsd:import namespace="582fa2ad-bcfb-4c30-8490-7bbd511b1880"/>
    <xsd:import namespace="151dffeb-2989-4a61-aef8-844a993007f8"/>
    <xsd:element name="properties">
      <xsd:complexType>
        <xsd:sequence>
          <xsd:element name="documentManagement">
            <xsd:complexType>
              <xsd:all>
                <xsd:element ref="ns1:Language" minOccurs="0"/>
                <xsd:element ref="ns2:BackwardLinks" minOccurs="0"/>
                <xsd:element ref="ns2:ThematicsTaxHTField0" minOccurs="0"/>
                <xsd:element ref="ns3:TaxCatchAll" minOccurs="0"/>
                <xsd:element ref="ns3:TaxCatchAllLabel" minOccurs="0"/>
                <xsd:element ref="ns2:CenterAndUnitTaxHTField0" minOccurs="0"/>
                <xsd:element ref="ns3:TaxKeywordTaxHTField" minOccurs="0"/>
                <xsd:element ref="ns2:TypologyTaxHTField0" minOccurs="0"/>
                <xsd:element ref="ns2:OrganisationTaxHTField0" minOccurs="0"/>
                <xsd:element ref="ns2:PublicTaxHTField0" minOccurs="0"/>
                <xsd:element ref="ns2:Summary" minOccurs="0"/>
                <xsd:element ref="ns2:ThumbnailImage" minOccurs="0"/>
                <xsd:element ref="ns2:ThumbnailImageUrl" minOccurs="0"/>
                <xsd:element ref="ns2:BigPicture" minOccurs="0"/>
                <xsd:element ref="ns2:BigPictureUrl" minOccurs="0"/>
                <xsd:element ref="ns2:ManualDate" minOccurs="0"/>
                <xsd:element ref="ns2:Display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5" nillable="true" ma:displayName="Langue" ma:default="Français (France)" ma:internalName="Language">
      <xsd:simpleType>
        <xsd:union memberTypes="dms:Text">
          <xsd:simpleType>
            <xsd:restriction base="dms:Choice">
              <xsd:enumeration value="Arabe (Arabie saoudite)"/>
              <xsd:enumeration value="Bulgare (Bulgarie)"/>
              <xsd:enumeration value="Chinois (R.A.S. de Hong Kong)"/>
              <xsd:enumeration value="Chinois (République populaire de Chine)"/>
              <xsd:enumeration value="Chinois (Taïwan)"/>
              <xsd:enumeration value="Croate (Croatie)"/>
              <xsd:enumeration value="Tchèque (République tchèque)"/>
              <xsd:enumeration value="Danois (Danemark)"/>
              <xsd:enumeration value="Néerlandais (Pays-Bas)"/>
              <xsd:enumeration value="Anglais"/>
              <xsd:enumeration value="Estonien (Estonie)"/>
              <xsd:enumeration value="Finnois (Finlande)"/>
              <xsd:enumeration value="Français (France)"/>
              <xsd:enumeration value="Allemand (Allemagne)"/>
              <xsd:enumeration value="Grec (Grèce)"/>
              <xsd:enumeration value="Hébreu (Israël)"/>
              <xsd:enumeration value="Hindi (Inde)"/>
              <xsd:enumeration value="Hongrois (Hongrie)"/>
              <xsd:enumeration value="Indonésien (Indonésie)"/>
              <xsd:enumeration value="Italien (Italie)"/>
              <xsd:enumeration value="Japonais (Japon)"/>
              <xsd:enumeration value="Coréen (Corée)"/>
              <xsd:enumeration value="Letton (Lettonie)"/>
              <xsd:enumeration value="Lituanien (Lituanie)"/>
              <xsd:enumeration value="Malais (Malaisie)"/>
              <xsd:enumeration value="Norvégien (Bokmal) (Norvège)"/>
              <xsd:enumeration value="Polonais (Pologne)"/>
              <xsd:enumeration value="Portugais (Brésil)"/>
              <xsd:enumeration value="Portugais (Portugal)"/>
              <xsd:enumeration value="Roumain (Roumanie)"/>
              <xsd:enumeration value="Russe (Russie)"/>
              <xsd:enumeration value="Serbe (Latin, Serbie)"/>
              <xsd:enumeration value="Slovaque (Slovaquie)"/>
              <xsd:enumeration value="Slovène (Slovénie)"/>
              <xsd:enumeration value="Espagnol (Espagne)"/>
              <xsd:enumeration value="Suédois (Suède)"/>
              <xsd:enumeration value="Thaï (Thaïlande)"/>
              <xsd:enumeration value="Turc (Turquie)"/>
              <xsd:enumeration value="Ukrainien (Ukraine)"/>
              <xsd:enumeration value="Ourdou (République islamique du Pakistan)"/>
              <xsd:enumeration value="Vietnamien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fa2ad-bcfb-4c30-8490-7bbd511b1880" elementFormDefault="qualified">
    <xsd:import namespace="http://schemas.microsoft.com/office/2006/documentManagement/types"/>
    <xsd:import namespace="http://schemas.microsoft.com/office/infopath/2007/PartnerControls"/>
    <xsd:element name="BackwardLinks" ma:index="6" nillable="true" ma:displayName="Liens entrants" ma:internalName="BackwardLinks" ma:readOnly="false">
      <xsd:simpleType>
        <xsd:restriction base="dms:Text"/>
      </xsd:simpleType>
    </xsd:element>
    <xsd:element name="ThematicsTaxHTField0" ma:index="8" nillable="true" ma:taxonomy="true" ma:internalName="ThematicsTaxHTField0" ma:taxonomyFieldName="Thematics" ma:displayName="Thématiques" ma:fieldId="{c4af68e9-307a-4318-8504-f93285936fc7}" ma:taxonomyMulti="true" ma:sspId="a6e70cbb-a60f-4600-a53f-b7ff8cffd0af" ma:termSetId="a10a44d9-d1f6-48e5-bb68-cccd1ea072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nterAndUnitTaxHTField0" ma:index="12" nillable="true" ma:taxonomy="true" ma:internalName="CenterAndUnitTaxHTField0" ma:taxonomyFieldName="CenterAndUnit" ma:displayName="Centre et unité" ma:fieldId="{facf9d3d-8cf6-4fab-8f4b-dfbbe29f3a4b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ypologyTaxHTField0" ma:index="18" nillable="true" ma:taxonomy="true" ma:internalName="TypologyTaxHTField0" ma:taxonomyFieldName="Typology" ma:displayName="Type de contenu" ma:readOnly="false" ma:default="" ma:fieldId="{fca8d298-920d-4815-a20b-c1a36091f1f7}" ma:taxonomyMulti="true" ma:sspId="a6e70cbb-a60f-4600-a53f-b7ff8cffd0af" ma:termSetId="092849f7-9260-4df9-99c4-635fefe8f6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ganisationTaxHTField0" ma:index="20" nillable="true" ma:taxonomy="true" ma:internalName="OrganisationTaxHTField0" ma:taxonomyFieldName="Organisation" ma:displayName="Organisation" ma:readOnly="false" ma:fieldId="{dacc8977-bae2-4cdb-ba56-0a020a4af99a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cTaxHTField0" ma:index="22" nillable="true" ma:taxonomy="true" ma:internalName="PublicTaxHTField0" ma:taxonomyFieldName="Public" ma:displayName="Public" ma:readOnly="false" ma:fieldId="{7196c7f4-9f00-45cf-9674-ae6fd7f8c9dc}" ma:taxonomyMulti="true" ma:sspId="a6e70cbb-a60f-4600-a53f-b7ff8cffd0af" ma:termSetId="d1bb7582-47f0-4b95-a8a0-54d382c043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mmary" ma:index="24" nillable="true" ma:displayName="Résumé" ma:internalName="Summary" ma:readOnly="false">
      <xsd:simpleType>
        <xsd:restriction base="dms:Note">
          <xsd:maxLength value="255"/>
        </xsd:restriction>
      </xsd:simpleType>
    </xsd:element>
    <xsd:element name="ThumbnailImage" ma:index="25" nillable="true" ma:displayName="Image poster" ma:internalName="ThumbnailImage" ma:readOnly="false">
      <xsd:simpleType>
        <xsd:restriction base="dms:Unknown"/>
      </xsd:simpleType>
    </xsd:element>
    <xsd:element name="ThumbnailImageUrl" ma:index="26" nillable="true" ma:displayName="ThumbnailImageUrl" ma:hidden="true" ma:internalName="ThumbnailImageUrl" ma:readOnly="false" ma:showField="FALSE">
      <xsd:simpleType>
        <xsd:restriction base="dms:Text"/>
      </xsd:simpleType>
    </xsd:element>
    <xsd:element name="BigPicture" ma:index="27" nillable="true" ma:displayName="Grande image" ma:internalName="BigPicture" ma:readOnly="false">
      <xsd:simpleType>
        <xsd:restriction base="dms:Unknown"/>
      </xsd:simpleType>
    </xsd:element>
    <xsd:element name="BigPictureUrl" ma:index="28" nillable="true" ma:displayName="BigPictureUrl" ma:hidden="true" ma:internalName="BigPictureUrl" ma:readOnly="false" ma:showField="FALSE">
      <xsd:simpleType>
        <xsd:restriction base="dms:Text"/>
      </xsd:simpleType>
    </xsd:element>
    <xsd:element name="ManualDate" ma:index="29" nillable="true" ma:displayName="Date manuelle" ma:format="DateTime" ma:LCID="1036" ma:internalName="ManualDate" ma:readOnly="false">
      <xsd:simpleType>
        <xsd:restriction base="dms:DateTime"/>
      </xsd:simpleType>
    </xsd:element>
    <xsd:element name="DisplayedDate" ma:index="30" nillable="true" ma:displayName="Date affichée" ma:format="DateTime" ma:LCID="1036" ma:internalName="Displayed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dffeb-2989-4a61-aef8-844a993007f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3ac70b-b933-4e26-b91d-fb6c0c0cea2a}" ma:internalName="TaxCatchAll" ma:showField="CatchAllData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3ac70b-b933-4e26-b91d-fb6c0c0cea2a}" ma:internalName="TaxCatchAllLabel" ma:readOnly="true" ma:showField="CatchAllDataLabel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Mots clés d’entreprise" ma:fieldId="{23f27201-bee3-471e-b2e7-b64fd8b7ca38}" ma:taxonomyMulti="true" ma:sspId="a6e70cbb-a60f-4600-a53f-b7ff8cffd0a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Office document_ItemAdded</Name>
    <Synchronization>Synchronous</Synchronization>
    <Type>10001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  <Receiver>
    <Name>Office document_ItemUpdated</Name>
    <Synchronization>Synchronous</Synchronization>
    <Type>10002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Français (France)</Language>
    <TypologyTaxHTField0 xmlns="582fa2ad-bcfb-4c30-8490-7bbd511b1880">
      <Terms xmlns="http://schemas.microsoft.com/office/infopath/2007/PartnerControls"/>
    </TypologyTaxHTField0>
    <PublicTaxHTField0 xmlns="582fa2ad-bcfb-4c30-8490-7bbd511b1880">
      <Terms xmlns="http://schemas.microsoft.com/office/infopath/2007/PartnerControls"/>
    </PublicTaxHTField0>
    <Summary xmlns="582fa2ad-bcfb-4c30-8490-7bbd511b1880" xsi:nil="true"/>
    <ManualDate xmlns="582fa2ad-bcfb-4c30-8490-7bbd511b1880" xsi:nil="true"/>
    <TaxKeywordTaxHTField xmlns="151dffeb-2989-4a61-aef8-844a993007f8">
      <Terms xmlns="http://schemas.microsoft.com/office/infopath/2007/PartnerControls"/>
    </TaxKeywordTaxHTField>
    <ThumbnailImageUrl xmlns="582fa2ad-bcfb-4c30-8490-7bbd511b1880" xsi:nil="true"/>
    <TaxCatchAll xmlns="151dffeb-2989-4a61-aef8-844a993007f8"/>
    <ThumbnailImage xmlns="582fa2ad-bcfb-4c30-8490-7bbd511b1880" xsi:nil="true"/>
    <OrganisationTaxHTField0 xmlns="582fa2ad-bcfb-4c30-8490-7bbd511b1880">
      <Terms xmlns="http://schemas.microsoft.com/office/infopath/2007/PartnerControls"/>
    </OrganisationTaxHTField0>
    <BigPictureUrl xmlns="582fa2ad-bcfb-4c30-8490-7bbd511b1880" xsi:nil="true"/>
    <BigPicture xmlns="582fa2ad-bcfb-4c30-8490-7bbd511b1880" xsi:nil="true"/>
    <BackwardLinks xmlns="582fa2ad-bcfb-4c30-8490-7bbd511b1880">2</BackwardLinks>
    <ThematicsTaxHTField0 xmlns="582fa2ad-bcfb-4c30-8490-7bbd511b1880">
      <Terms xmlns="http://schemas.microsoft.com/office/infopath/2007/PartnerControls"/>
    </ThematicsTaxHTField0>
    <CenterAndUnitTaxHTField0 xmlns="582fa2ad-bcfb-4c30-8490-7bbd511b1880">
      <Terms xmlns="http://schemas.microsoft.com/office/infopath/2007/PartnerControls"/>
    </CenterAndUnitTaxHTField0>
    <DisplayedDate xmlns="582fa2ad-bcfb-4c30-8490-7bbd511b1880">2023-01-25T10:00:27+00:00</DisplayedDate>
  </documentManagement>
</p:properties>
</file>

<file path=customXml/itemProps1.xml><?xml version="1.0" encoding="utf-8"?>
<ds:datastoreItem xmlns:ds="http://schemas.openxmlformats.org/officeDocument/2006/customXml" ds:itemID="{76654F01-D451-414A-9EDC-9425484D295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582fa2ad-bcfb-4c30-8490-7bbd511b1880"/>
    <ds:schemaRef ds:uri="151dffeb-2989-4a61-aef8-844a993007f8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C6F6A1-DBB8-49CB-9A01-6DDECDCC9EEC}">
  <ds:schemaRefs>
    <ds:schemaRef ds:uri="http://schemas.microsoft.com/sharepoint/event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6F971FD6-17CC-4F23-9DB3-D1FB3A6D1EC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F5003DA-E900-47F2-BA91-7AD870D471EB}">
  <ds:schemaRefs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http://purl.org/dc/elements/1.1/"/>
    <ds:schemaRef ds:uri="http://purl.org/dc/dcmitype/"/>
    <ds:schemaRef ds:uri="151dffeb-2989-4a61-aef8-844a993007f8"/>
    <ds:schemaRef ds:uri="582fa2ad-bcfb-4c30-8490-7bbd511b1880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PPT-CEA final-V5</Template>
  <TotalTime>2577</TotalTime>
  <Words>1505</Words>
  <Application>Microsoft Office PowerPoint</Application>
  <PresentationFormat>Grand écran</PresentationFormat>
  <Paragraphs>201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Cambria Math</vt:lpstr>
      <vt:lpstr>Wingdings</vt:lpstr>
      <vt:lpstr>Thème Office</vt:lpstr>
      <vt:lpstr>TSVV 5 27.02.2025 Eirene compute time changes in ITER burning plasma vs 20 MW pure H scenarios</vt:lpstr>
      <vt:lpstr>Scenarios discussed – ITER burning plasma and 20MW pure H with SOLEDGE3X-Eirene</vt:lpstr>
      <vt:lpstr>Plasma Conditions–PFPO vs FPO</vt:lpstr>
      <vt:lpstr>Neutral Conditions– PFPO vs FPO</vt:lpstr>
      <vt:lpstr>Longer time per iteration in FPO for simillar number of total Eirene particles</vt:lpstr>
      <vt:lpstr>Processor allocation per strata– PFPO vs FPO</vt:lpstr>
      <vt:lpstr>Processor allocation per strata–FPO</vt:lpstr>
      <vt:lpstr>Distribution of no. of collisons wider in FPO</vt:lpstr>
      <vt:lpstr>Distribution of no. of collisons per strata in FPO</vt:lpstr>
      <vt:lpstr>Lifetime vs collision count</vt:lpstr>
      <vt:lpstr>Longest trajectories simillar and dominated by elastic neutral-neutral collisions</vt:lpstr>
      <vt:lpstr>Elastic collisions most frequent in FPO, CX in PFPO</vt:lpstr>
      <vt:lpstr>Discussion and conclusion</vt:lpstr>
      <vt:lpstr>Extra Slides </vt:lpstr>
      <vt:lpstr>Extra Slides </vt:lpstr>
      <vt:lpstr>Time per iteration without neutral- neutral collisions</vt:lpstr>
      <vt:lpstr>Extra Slides </vt:lpstr>
      <vt:lpstr>Time per iteration low density PFPO</vt:lpstr>
      <vt:lpstr>Neutral Conditions– PFPO low density bs high</vt:lpstr>
      <vt:lpstr>Low density PFPO vs FPO</vt:lpstr>
      <vt:lpstr>Low density PFPO vs FPO</vt:lpstr>
      <vt:lpstr>Elastic collisions most frequent in FPO, CX in low density  PFPO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consectetuer</dc:title>
  <dc:creator>HARTMANN Marion</dc:creator>
  <cp:lastModifiedBy>SURESHKUMAR Srikanth</cp:lastModifiedBy>
  <cp:revision>339</cp:revision>
  <dcterms:created xsi:type="dcterms:W3CDTF">2023-01-13T15:17:34Z</dcterms:created>
  <dcterms:modified xsi:type="dcterms:W3CDTF">2025-02-28T07:30:56Z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0x0101009AC65FE4C57B4241B7BB126C82049321006502EDEDC0136B40BE1694CA6DFB09E5</vt:lpwstr>
  </property>
  <property fmtid="{D5CDD505-2E9C-101B-9397-08002B2CF9AE}" pid="3" name="TaxKeyword">
    <vt:lpwstr/>
  </property>
  <property fmtid="{D5CDD505-2E9C-101B-9397-08002B2CF9AE}" pid="4" name="I2ICODE">
    <vt:lpwstr>WEB</vt:lpwstr>
  </property>
  <property fmtid="{D5CDD505-2E9C-101B-9397-08002B2CF9AE}" pid="5" name="WebApplicationID">
    <vt:lpwstr>3f72b11a-dedf-47a1-b48a-dfd7b45017bd</vt:lpwstr>
  </property>
  <property fmtid="{D5CDD505-2E9C-101B-9397-08002B2CF9AE}" pid="6" name="I2ISITECODE">
    <vt:lpwstr/>
  </property>
</Properties>
</file>