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1" r:id="rId2"/>
  </p:sldMasterIdLst>
  <p:notesMasterIdLst>
    <p:notesMasterId r:id="rId16"/>
  </p:notesMasterIdLst>
  <p:handoutMasterIdLst>
    <p:handoutMasterId r:id="rId17"/>
  </p:handoutMasterIdLst>
  <p:sldIdLst>
    <p:sldId id="528" r:id="rId3"/>
    <p:sldId id="574" r:id="rId4"/>
    <p:sldId id="576" r:id="rId5"/>
    <p:sldId id="575" r:id="rId6"/>
    <p:sldId id="577" r:id="rId7"/>
    <p:sldId id="582" r:id="rId8"/>
    <p:sldId id="583" r:id="rId9"/>
    <p:sldId id="584" r:id="rId10"/>
    <p:sldId id="586" r:id="rId11"/>
    <p:sldId id="580" r:id="rId12"/>
    <p:sldId id="581" r:id="rId13"/>
    <p:sldId id="505" r:id="rId14"/>
    <p:sldId id="585" r:id="rId15"/>
  </p:sldIdLst>
  <p:sldSz cx="9144000" cy="5143500" type="screen16x9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mitriy Borodin" initials="DB" lastIdx="1" clrIdx="0">
    <p:extLst>
      <p:ext uri="{19B8F6BF-5375-455C-9EA6-DF929625EA0E}">
        <p15:presenceInfo xmlns:p15="http://schemas.microsoft.com/office/powerpoint/2012/main" userId="cd166fcbfd57e361" providerId="Windows Live"/>
      </p:ext>
    </p:extLst>
  </p:cmAuthor>
  <p:cmAuthor id="2" name="Borodin" initials="B" lastIdx="2" clrIdx="1">
    <p:extLst>
      <p:ext uri="{19B8F6BF-5375-455C-9EA6-DF929625EA0E}">
        <p15:presenceInfo xmlns:p15="http://schemas.microsoft.com/office/powerpoint/2012/main" userId="Borodi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60093"/>
    <a:srgbClr val="000000"/>
    <a:srgbClr val="FFFFCC"/>
    <a:srgbClr val="E3E3E3"/>
    <a:srgbClr val="EAEAEA"/>
    <a:srgbClr val="DDDDDD"/>
    <a:srgbClr val="003399"/>
    <a:srgbClr val="008000"/>
    <a:srgbClr val="006600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719" autoAdjust="0"/>
    <p:restoredTop sz="94675" autoAdjust="0"/>
  </p:normalViewPr>
  <p:slideViewPr>
    <p:cSldViewPr showGuides="1">
      <p:cViewPr varScale="1">
        <p:scale>
          <a:sx n="134" d="100"/>
          <a:sy n="134" d="100"/>
        </p:scale>
        <p:origin x="364" y="11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howGuides="1">
      <p:cViewPr varScale="1">
        <p:scale>
          <a:sx n="64" d="100"/>
          <a:sy n="64" d="100"/>
        </p:scale>
        <p:origin x="3144" y="86"/>
      </p:cViewPr>
      <p:guideLst>
        <p:guide orient="horz" pos="3224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commentAuthors" Target="commentAuthors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2" dt="2023-12-07T11:10:56.288" idx="2">
    <p:pos x="5604" y="2333"/>
    <p:text/>
    <p:extLst>
      <p:ext uri="{C676402C-5697-4E1C-873F-D02D1690AC5C}">
        <p15:threadingInfo xmlns:p15="http://schemas.microsoft.com/office/powerpoint/2012/main" timeZoneBias="-60"/>
      </p:ext>
    </p:extLst>
  </p:cm>
</p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en-GB" dirty="0">
              <a:latin typeface="Arial" panose="020B0604020202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15B2C45A-E869-45FE-B529-AF49C0F3C669}" type="datetimeFigureOut">
              <a:rPr lang="en-GB" smtClean="0">
                <a:latin typeface="Arial" panose="020B0604020202020204" pitchFamily="34" charset="0"/>
              </a:rPr>
              <a:pPr/>
              <a:t>19/02/2025</a:t>
            </a:fld>
            <a:endParaRPr lang="en-GB" dirty="0">
              <a:latin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en-GB" dirty="0">
              <a:latin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A1166760-0E69-430F-A97F-08802152DB5E}" type="slidenum">
              <a:rPr lang="en-GB" smtClean="0">
                <a:latin typeface="Arial" panose="020B0604020202020204" pitchFamily="34" charset="0"/>
              </a:rPr>
              <a:pPr/>
              <a:t>‹#›</a:t>
            </a:fld>
            <a:endParaRPr lang="en-GB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36496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>
                <a:latin typeface="Arial" panose="020B0604020202020204" pitchFamily="34" charset="0"/>
              </a:defRPr>
            </a:lvl1pPr>
          </a:lstStyle>
          <a:p>
            <a:fld id="{F93E6C17-F35F-4654-8DE9-B693AC206066}" type="datetimeFigureOut">
              <a:rPr lang="en-GB" smtClean="0"/>
              <a:pPr/>
              <a:t>19/02/2025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9700" y="768350"/>
            <a:ext cx="6819900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>
                <a:latin typeface="Arial" panose="020B0604020202020204" pitchFamily="34" charset="0"/>
              </a:defRPr>
            </a:lvl1pPr>
          </a:lstStyle>
          <a:p>
            <a:fld id="{49027E0A-1465-4A40-B1D5-9126D49509F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133482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027E0A-1465-4A40-B1D5-9126D49509FC}" type="slidenum">
              <a:rPr lang="en-GB" smtClean="0"/>
              <a:pPr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906960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1654be592_0_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9700" y="768350"/>
            <a:ext cx="6819900" cy="38369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11654be592_0_2:notes"/>
          <p:cNvSpPr txBox="1">
            <a:spLocks noGrp="1"/>
          </p:cNvSpPr>
          <p:nvPr>
            <p:ph type="body" idx="1"/>
          </p:nvPr>
        </p:nvSpPr>
        <p:spPr>
          <a:xfrm>
            <a:off x="709930" y="4861441"/>
            <a:ext cx="5679300" cy="4605600"/>
          </a:xfrm>
          <a:prstGeom prst="rect">
            <a:avLst/>
          </a:prstGeom>
        </p:spPr>
        <p:txBody>
          <a:bodyPr spcFirstLastPara="1" wrap="square" lIns="99025" tIns="49500" rIns="99025" bIns="495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" name="Google Shape;53;g111654be592_0_2:notes"/>
          <p:cNvSpPr txBox="1">
            <a:spLocks noGrp="1"/>
          </p:cNvSpPr>
          <p:nvPr>
            <p:ph type="sldNum" idx="12"/>
          </p:nvPr>
        </p:nvSpPr>
        <p:spPr>
          <a:xfrm>
            <a:off x="4021294" y="9721106"/>
            <a:ext cx="3076500" cy="511800"/>
          </a:xfrm>
          <a:prstGeom prst="rect">
            <a:avLst/>
          </a:prstGeom>
        </p:spPr>
        <p:txBody>
          <a:bodyPr spcFirstLastPara="1" wrap="square" lIns="99025" tIns="49500" rIns="99025" bIns="495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fld id="{00000000-1234-1234-1234-123412341234}" type="slidenum">
              <a:rPr lang="en-GB"/>
              <a:t>6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846033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027E0A-1465-4A40-B1D5-9126D49509FC}" type="slidenum">
              <a:rPr lang="en-GB" smtClean="0"/>
              <a:pPr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304416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027E0A-1465-4A40-B1D5-9126D49509FC}" type="slidenum">
              <a:rPr lang="en-GB" smtClean="0"/>
              <a:pPr/>
              <a:t>13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555751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95536" y="1761660"/>
            <a:ext cx="8496944" cy="972108"/>
          </a:xfrm>
        </p:spPr>
        <p:txBody>
          <a:bodyPr>
            <a:noAutofit/>
          </a:bodyPr>
          <a:lstStyle>
            <a:lvl1pPr algn="l">
              <a:defRPr sz="3500" b="1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Presentation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95536" y="3219822"/>
            <a:ext cx="4392488" cy="324036"/>
          </a:xfrm>
        </p:spPr>
        <p:txBody>
          <a:bodyPr>
            <a:normAutofit/>
          </a:bodyPr>
          <a:lstStyle>
            <a:lvl1pPr marL="0" indent="0" algn="l">
              <a:buNone/>
              <a:defRPr sz="2200" b="1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Name </a:t>
            </a:r>
            <a:r>
              <a:rPr lang="en-US"/>
              <a:t>of presenter</a:t>
            </a:r>
            <a:endParaRPr lang="en-US" dirty="0"/>
          </a:p>
        </p:txBody>
      </p:sp>
      <p:sp>
        <p:nvSpPr>
          <p:cNvPr id="5" name="AutoShape 2" descr="https://idw-online.de/pages/de/institutionlogo921"/>
          <p:cNvSpPr>
            <a:spLocks noChangeAspect="1" noChangeArrowheads="1"/>
          </p:cNvSpPr>
          <p:nvPr userDrawn="1"/>
        </p:nvSpPr>
        <p:spPr bwMode="auto">
          <a:xfrm>
            <a:off x="155576" y="-342900"/>
            <a:ext cx="1076325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" name="Picture Placeholder 10"/>
          <p:cNvSpPr>
            <a:spLocks noGrp="1"/>
          </p:cNvSpPr>
          <p:nvPr>
            <p:ph type="pic" sz="quarter" idx="10" hasCustomPrompt="1"/>
          </p:nvPr>
        </p:nvSpPr>
        <p:spPr>
          <a:xfrm>
            <a:off x="395537" y="4268763"/>
            <a:ext cx="1295375" cy="679252"/>
          </a:xfrm>
        </p:spPr>
        <p:txBody>
          <a:bodyPr>
            <a:normAutofit/>
          </a:bodyPr>
          <a:lstStyle>
            <a:lvl1pPr marL="0" indent="0" algn="ctr">
              <a:buFontTx/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Logo of presenter</a:t>
            </a:r>
            <a:endParaRPr lang="en-GB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5724129" y="4245936"/>
            <a:ext cx="3168352" cy="70207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grpSp>
        <p:nvGrpSpPr>
          <p:cNvPr id="9" name="Group 8"/>
          <p:cNvGrpSpPr/>
          <p:nvPr userDrawn="1"/>
        </p:nvGrpSpPr>
        <p:grpSpPr>
          <a:xfrm>
            <a:off x="18230283" y="30189672"/>
            <a:ext cx="9924896" cy="1336231"/>
            <a:chOff x="18230283" y="40396912"/>
            <a:chExt cx="9924896" cy="1781641"/>
          </a:xfrm>
        </p:grpSpPr>
        <p:sp>
          <p:nvSpPr>
            <p:cNvPr id="10" name="Rectangle 9"/>
            <p:cNvSpPr/>
            <p:nvPr userDrawn="1"/>
          </p:nvSpPr>
          <p:spPr bwMode="auto">
            <a:xfrm>
              <a:off x="18230283" y="40400268"/>
              <a:ext cx="2575295" cy="177828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171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13" name="Picture 12" descr="EuropeanFlag-stars.eps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01564" y="40396912"/>
              <a:ext cx="9353615" cy="1781641"/>
            </a:xfrm>
            <a:prstGeom prst="rect">
              <a:avLst/>
            </a:prstGeom>
          </p:spPr>
        </p:pic>
      </p:grpSp>
      <p:grpSp>
        <p:nvGrpSpPr>
          <p:cNvPr id="14" name="Group 13"/>
          <p:cNvGrpSpPr/>
          <p:nvPr userDrawn="1"/>
        </p:nvGrpSpPr>
        <p:grpSpPr>
          <a:xfrm>
            <a:off x="18382683" y="30303972"/>
            <a:ext cx="9924896" cy="1336231"/>
            <a:chOff x="18230283" y="40396912"/>
            <a:chExt cx="9924896" cy="1781641"/>
          </a:xfrm>
        </p:grpSpPr>
        <p:sp>
          <p:nvSpPr>
            <p:cNvPr id="15" name="Rectangle 14"/>
            <p:cNvSpPr/>
            <p:nvPr userDrawn="1"/>
          </p:nvSpPr>
          <p:spPr bwMode="auto">
            <a:xfrm>
              <a:off x="18230283" y="40400268"/>
              <a:ext cx="2575295" cy="177828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171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16" name="Picture 15" descr="EuropeanFlag-stars.eps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01564" y="40396912"/>
              <a:ext cx="9353615" cy="1781641"/>
            </a:xfrm>
            <a:prstGeom prst="rect">
              <a:avLst/>
            </a:prstGeom>
          </p:spPr>
        </p:pic>
      </p:grpSp>
      <p:grpSp>
        <p:nvGrpSpPr>
          <p:cNvPr id="17" name="Group 16"/>
          <p:cNvGrpSpPr/>
          <p:nvPr userDrawn="1"/>
        </p:nvGrpSpPr>
        <p:grpSpPr>
          <a:xfrm>
            <a:off x="18535083" y="30418272"/>
            <a:ext cx="9924896" cy="1336231"/>
            <a:chOff x="18230283" y="40396912"/>
            <a:chExt cx="9924896" cy="1781641"/>
          </a:xfrm>
        </p:grpSpPr>
        <p:sp>
          <p:nvSpPr>
            <p:cNvPr id="18" name="Rectangle 17"/>
            <p:cNvSpPr/>
            <p:nvPr userDrawn="1"/>
          </p:nvSpPr>
          <p:spPr bwMode="auto">
            <a:xfrm>
              <a:off x="18230283" y="40400268"/>
              <a:ext cx="2575295" cy="177828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171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19" name="Picture 18" descr="EuropeanFlag-stars.eps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01564" y="40396912"/>
              <a:ext cx="9353615" cy="1781641"/>
            </a:xfrm>
            <a:prstGeom prst="rect">
              <a:avLst/>
            </a:prstGeom>
          </p:spPr>
        </p:pic>
      </p:grpSp>
      <p:grpSp>
        <p:nvGrpSpPr>
          <p:cNvPr id="20" name="Group 19"/>
          <p:cNvGrpSpPr/>
          <p:nvPr userDrawn="1"/>
        </p:nvGrpSpPr>
        <p:grpSpPr>
          <a:xfrm>
            <a:off x="18687483" y="30532572"/>
            <a:ext cx="9924896" cy="1336231"/>
            <a:chOff x="18230283" y="40396912"/>
            <a:chExt cx="9924896" cy="1781641"/>
          </a:xfrm>
        </p:grpSpPr>
        <p:sp>
          <p:nvSpPr>
            <p:cNvPr id="21" name="Rectangle 20"/>
            <p:cNvSpPr/>
            <p:nvPr userDrawn="1"/>
          </p:nvSpPr>
          <p:spPr bwMode="auto">
            <a:xfrm>
              <a:off x="18230283" y="40400268"/>
              <a:ext cx="2575295" cy="177828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171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22" name="Picture 21" descr="EuropeanFlag-stars.eps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01564" y="40396912"/>
              <a:ext cx="9353615" cy="1781641"/>
            </a:xfrm>
            <a:prstGeom prst="rect">
              <a:avLst/>
            </a:prstGeom>
          </p:spPr>
        </p:pic>
      </p:grpSp>
      <p:pic>
        <p:nvPicPr>
          <p:cNvPr id="24" name="Bild 7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27348"/>
          <a:stretch/>
        </p:blipFill>
        <p:spPr>
          <a:xfrm>
            <a:off x="0" y="0"/>
            <a:ext cx="9144000" cy="4176000"/>
          </a:xfrm>
          <a:prstGeom prst="rect">
            <a:avLst/>
          </a:prstGeom>
        </p:spPr>
      </p:pic>
      <p:pic>
        <p:nvPicPr>
          <p:cNvPr id="25" name="Bild 13" descr="EU_und_Text.jp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6096" y="4320000"/>
            <a:ext cx="3456384" cy="6492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42950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514350"/>
          </a:xfrm>
          <a:prstGeom prst="rect">
            <a:avLst/>
          </a:prstGeom>
          <a:solidFill>
            <a:srgbClr val="E3E3E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noFill/>
              </a:ln>
              <a:effectLst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150"/>
            <a:ext cx="7543800" cy="342900"/>
          </a:xfrm>
        </p:spPr>
        <p:txBody>
          <a:bodyPr>
            <a:noAutofit/>
          </a:bodyPr>
          <a:lstStyle>
            <a:lvl1pPr algn="l">
              <a:lnSpc>
                <a:spcPts val="3200"/>
              </a:lnSpc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774" y="1059582"/>
            <a:ext cx="8229600" cy="3672408"/>
          </a:xfrm>
        </p:spPr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buChar char="•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pic>
        <p:nvPicPr>
          <p:cNvPr id="7" name="Picture 6" descr="EurofusionDisc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6416" y="70180"/>
            <a:ext cx="367958" cy="37399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943E25B2-CE0C-4A25-9974-13496D623333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7504" y="4830828"/>
            <a:ext cx="869698" cy="262599"/>
          </a:xfrm>
          <a:prstGeom prst="rect">
            <a:avLst/>
          </a:prstGeom>
        </p:spPr>
      </p:pic>
      <p:sp>
        <p:nvSpPr>
          <p:cNvPr id="4" name="Rechteck 3"/>
          <p:cNvSpPr/>
          <p:nvPr userDrawn="1"/>
        </p:nvSpPr>
        <p:spPr>
          <a:xfrm>
            <a:off x="1763688" y="4808238"/>
            <a:ext cx="730942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GB" sz="1400" dirty="0" smtClean="0"/>
              <a:t>D.V.Borodin</a:t>
            </a:r>
            <a:r>
              <a:rPr lang="ru-RU" sz="1400" baseline="0" dirty="0" smtClean="0"/>
              <a:t>  </a:t>
            </a:r>
            <a:r>
              <a:rPr lang="en-GB" sz="1400" dirty="0" smtClean="0"/>
              <a:t>|   TSVVV-5</a:t>
            </a:r>
            <a:r>
              <a:rPr lang="en-GB" sz="1400" baseline="0" dirty="0" smtClean="0"/>
              <a:t> regular VC  - reports 2024  </a:t>
            </a:r>
            <a:r>
              <a:rPr lang="en-GB" sz="1400" dirty="0" smtClean="0"/>
              <a:t>|</a:t>
            </a:r>
            <a:r>
              <a:rPr lang="en-GB" sz="1400" baseline="0" dirty="0" smtClean="0"/>
              <a:t>  </a:t>
            </a:r>
            <a:r>
              <a:rPr lang="fr-FR" sz="1400" dirty="0" smtClean="0"/>
              <a:t>14 </a:t>
            </a:r>
            <a:r>
              <a:rPr lang="fr-FR" sz="1400" dirty="0" err="1" smtClean="0"/>
              <a:t>Feb</a:t>
            </a:r>
            <a:r>
              <a:rPr lang="fr-FR" sz="1400" dirty="0" smtClean="0"/>
              <a:t> 2025</a:t>
            </a:r>
            <a:r>
              <a:rPr lang="en-GB" sz="1400" dirty="0" smtClean="0"/>
              <a:t> </a:t>
            </a:r>
            <a:r>
              <a:rPr lang="en-GB" sz="1400" baseline="0" dirty="0" smtClean="0"/>
              <a:t> </a:t>
            </a:r>
            <a:r>
              <a:rPr lang="en-GB" sz="1400" dirty="0" smtClean="0"/>
              <a:t>|  Page </a:t>
            </a:r>
            <a:fld id="{6A6D9FA1-99C7-4910-8E32-B85D378B0060}" type="slidenum">
              <a:rPr lang="en-GB" sz="1400" smtClean="0"/>
              <a:pPr algn="r"/>
              <a:t>‹#›</a:t>
            </a:fld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1996975160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95536" y="1761660"/>
            <a:ext cx="8496944" cy="972108"/>
          </a:xfrm>
        </p:spPr>
        <p:txBody>
          <a:bodyPr>
            <a:noAutofit/>
          </a:bodyPr>
          <a:lstStyle>
            <a:lvl1pPr algn="l">
              <a:defRPr sz="3500" b="1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Presentation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95536" y="3219822"/>
            <a:ext cx="4392488" cy="324036"/>
          </a:xfrm>
        </p:spPr>
        <p:txBody>
          <a:bodyPr>
            <a:normAutofit/>
          </a:bodyPr>
          <a:lstStyle>
            <a:lvl1pPr marL="0" indent="0" algn="l">
              <a:buNone/>
              <a:defRPr sz="2200" b="1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Name </a:t>
            </a:r>
            <a:r>
              <a:rPr lang="en-US"/>
              <a:t>of presenter</a:t>
            </a:r>
            <a:endParaRPr lang="en-US" dirty="0"/>
          </a:p>
        </p:txBody>
      </p:sp>
      <p:sp>
        <p:nvSpPr>
          <p:cNvPr id="5" name="AutoShape 2" descr="https://idw-online.de/pages/de/institutionlogo921"/>
          <p:cNvSpPr>
            <a:spLocks noChangeAspect="1" noChangeArrowheads="1"/>
          </p:cNvSpPr>
          <p:nvPr userDrawn="1"/>
        </p:nvSpPr>
        <p:spPr bwMode="auto">
          <a:xfrm>
            <a:off x="155576" y="-342900"/>
            <a:ext cx="1076325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" name="Picture Placeholder 10"/>
          <p:cNvSpPr>
            <a:spLocks noGrp="1"/>
          </p:cNvSpPr>
          <p:nvPr>
            <p:ph type="pic" sz="quarter" idx="10" hasCustomPrompt="1"/>
          </p:nvPr>
        </p:nvSpPr>
        <p:spPr>
          <a:xfrm>
            <a:off x="395537" y="4268763"/>
            <a:ext cx="1295375" cy="679252"/>
          </a:xfrm>
        </p:spPr>
        <p:txBody>
          <a:bodyPr>
            <a:normAutofit/>
          </a:bodyPr>
          <a:lstStyle>
            <a:lvl1pPr marL="0" indent="0" algn="ctr">
              <a:buFontTx/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Logo of presenter</a:t>
            </a:r>
            <a:endParaRPr lang="en-GB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5724129" y="4245936"/>
            <a:ext cx="3168352" cy="70207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pic>
        <p:nvPicPr>
          <p:cNvPr id="24" name="Bild 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27348"/>
          <a:stretch/>
        </p:blipFill>
        <p:spPr>
          <a:xfrm>
            <a:off x="0" y="0"/>
            <a:ext cx="9144000" cy="4176000"/>
          </a:xfrm>
          <a:prstGeom prst="rect">
            <a:avLst/>
          </a:prstGeom>
        </p:spPr>
      </p:pic>
      <p:pic>
        <p:nvPicPr>
          <p:cNvPr id="25" name="Bild 13" descr="EU_und_Text.jp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6096" y="4352713"/>
            <a:ext cx="3456384" cy="6492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87703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514350"/>
          </a:xfrm>
          <a:prstGeom prst="rect">
            <a:avLst/>
          </a:prstGeom>
          <a:solidFill>
            <a:srgbClr val="E3E3E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noFill/>
              </a:ln>
              <a:effectLst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150"/>
            <a:ext cx="7543800" cy="342900"/>
          </a:xfrm>
        </p:spPr>
        <p:txBody>
          <a:bodyPr>
            <a:noAutofit/>
          </a:bodyPr>
          <a:lstStyle>
            <a:lvl1pPr algn="l">
              <a:lnSpc>
                <a:spcPts val="3200"/>
              </a:lnSpc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9582"/>
            <a:ext cx="8229600" cy="3672408"/>
          </a:xfrm>
        </p:spPr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buChar char="•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</p:txBody>
      </p:sp>
      <p:pic>
        <p:nvPicPr>
          <p:cNvPr id="7" name="Picture 6" descr="EurofusionDisc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6416" y="70180"/>
            <a:ext cx="367958" cy="373990"/>
          </a:xfrm>
          <a:prstGeom prst="rect">
            <a:avLst/>
          </a:prstGeom>
        </p:spPr>
      </p:pic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67544" y="4908928"/>
            <a:ext cx="8240228" cy="201104"/>
          </a:xfrm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r"/>
            <a:r>
              <a:rPr lang="en-GB" dirty="0" err="1" smtClean="0"/>
              <a:t>D.Borodin</a:t>
            </a:r>
            <a:r>
              <a:rPr lang="en-GB" dirty="0" smtClean="0"/>
              <a:t> | TSVV-5 VC  |  Zoom  | 07.06.2024 | Page </a:t>
            </a:r>
            <a:fld id="{6A6D9FA1-99C7-4910-8E32-B85D378B0060}" type="slidenum">
              <a:rPr lang="en-GB" smtClean="0"/>
              <a:pPr algn="r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53007469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AEB1851A-CFBC-47C7-80F8-04FF84B1759D}" type="datetimeFigureOut">
              <a:rPr lang="en-GB" smtClean="0"/>
              <a:pPr/>
              <a:t>19/02/2025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6A6D9FA1-99C7-4910-8E32-B85D378B006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86642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AEB1851A-CFBC-47C7-80F8-04FF84B1759D}" type="datetimeFigureOut">
              <a:rPr lang="en-GB" smtClean="0"/>
              <a:pPr/>
              <a:t>19/02/2025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6A6D9FA1-99C7-4910-8E32-B85D378B006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00044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irene.de/" TargetMode="External"/><Relationship Id="rId2" Type="http://schemas.openxmlformats.org/officeDocument/2006/relationships/hyperlink" Target="http://www.eirene.de/EP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json-schema.org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indico.euro-fusion.org/event/3178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13A575D9-4B2C-9547-A865-6D57039CF7B9}"/>
              </a:ext>
            </a:extLst>
          </p:cNvPr>
          <p:cNvSpPr/>
          <p:nvPr/>
        </p:nvSpPr>
        <p:spPr>
          <a:xfrm>
            <a:off x="5220072" y="4299942"/>
            <a:ext cx="3890885" cy="68507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11F0D9A-94BA-EE48-9317-87017801B2BA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70226"/>
          <a:stretch/>
        </p:blipFill>
        <p:spPr>
          <a:xfrm>
            <a:off x="5580232" y="4310410"/>
            <a:ext cx="1080000" cy="744154"/>
          </a:xfrm>
          <a:prstGeom prst="rect">
            <a:avLst/>
          </a:prstGeom>
        </p:spPr>
      </p:pic>
      <p:sp>
        <p:nvSpPr>
          <p:cNvPr id="7" name="Subtitle 2"/>
          <p:cNvSpPr txBox="1">
            <a:spLocks/>
          </p:cNvSpPr>
          <p:nvPr/>
        </p:nvSpPr>
        <p:spPr>
          <a:xfrm>
            <a:off x="107504" y="3435846"/>
            <a:ext cx="4464496" cy="45331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200" b="1" kern="1200" baseline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spcBef>
                <a:spcPts val="0"/>
              </a:spcBef>
            </a:pPr>
            <a:r>
              <a:rPr lang="en-US" sz="1600" kern="100" dirty="0" smtClean="0">
                <a:ea typeface="MS Mincho"/>
              </a:rPr>
              <a:t>D.V.Borodin</a:t>
            </a:r>
            <a:endParaRPr lang="en-US" sz="1600" kern="100" baseline="30000" dirty="0">
              <a:ea typeface="MS Mincho"/>
            </a:endParaRPr>
          </a:p>
        </p:txBody>
      </p:sp>
      <p:pic>
        <p:nvPicPr>
          <p:cNvPr id="8" name="Picture 3">
            <a:extLst>
              <a:ext uri="{FF2B5EF4-FFF2-40B4-BE49-F238E27FC236}">
                <a16:creationId xmlns:a16="http://schemas.microsoft.com/office/drawing/2014/main" id="{943E25B2-CE0C-4A25-9974-13496D62333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7504" y="4299942"/>
            <a:ext cx="2462891" cy="743653"/>
          </a:xfrm>
          <a:prstGeom prst="rect">
            <a:avLst/>
          </a:prstGeom>
        </p:spPr>
      </p:pic>
      <p:sp>
        <p:nvSpPr>
          <p:cNvPr id="9" name="Rechteck 8"/>
          <p:cNvSpPr/>
          <p:nvPr/>
        </p:nvSpPr>
        <p:spPr>
          <a:xfrm>
            <a:off x="20826" y="2513626"/>
            <a:ext cx="47525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de-DE" b="1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TSVV-5 regular VC, 14 Feb 2025</a:t>
            </a:r>
            <a:endParaRPr kumimoji="0" lang="en-GB" b="1" i="1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20826" y="1630188"/>
            <a:ext cx="8784976" cy="97210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500" b="1" kern="1200" baseline="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GB" sz="4000" dirty="0" smtClean="0"/>
              <a:t>FZJ report 2024</a:t>
            </a:r>
            <a:endParaRPr kumimoji="0" lang="en-GB" sz="4000" b="1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632710" y="4226978"/>
            <a:ext cx="2478247" cy="83099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GB" sz="600" dirty="0">
                <a:latin typeface="Arial" panose="020B0604020202020204" pitchFamily="34" charset="0"/>
                <a:cs typeface="Arial" panose="020B0604020202020204" pitchFamily="34" charset="0"/>
              </a:rPr>
              <a:t>This work has been carried out within the framework of the EUROfusion Consortium, funded by the European Union via the </a:t>
            </a:r>
            <a:r>
              <a:rPr lang="en-GB" sz="600" dirty="0" err="1">
                <a:latin typeface="Arial" panose="020B0604020202020204" pitchFamily="34" charset="0"/>
                <a:cs typeface="Arial" panose="020B0604020202020204" pitchFamily="34" charset="0"/>
              </a:rPr>
              <a:t>Euratom</a:t>
            </a:r>
            <a:r>
              <a:rPr lang="en-GB" sz="600" dirty="0">
                <a:latin typeface="Arial" panose="020B0604020202020204" pitchFamily="34" charset="0"/>
                <a:cs typeface="Arial" panose="020B0604020202020204" pitchFamily="34" charset="0"/>
              </a:rPr>
              <a:t> Research and Training Programme (Grant Agreement No 101052200 — EUROfusion). Views and opinions expressed are however those of the author(s) only and do not necessarily reflect those of the European Union or the European </a:t>
            </a:r>
            <a:r>
              <a:rPr lang="en-GB" sz="600" dirty="0" smtClean="0">
                <a:latin typeface="Arial" panose="020B0604020202020204" pitchFamily="34" charset="0"/>
                <a:cs typeface="Arial" panose="020B0604020202020204" pitchFamily="34" charset="0"/>
              </a:rPr>
              <a:t>Commission, neither of the ITER organisation. </a:t>
            </a:r>
            <a:r>
              <a:rPr lang="en-GB" sz="600" dirty="0">
                <a:latin typeface="Arial" panose="020B0604020202020204" pitchFamily="34" charset="0"/>
                <a:cs typeface="Arial" panose="020B0604020202020204" pitchFamily="34" charset="0"/>
              </a:rPr>
              <a:t>Neither the European Union nor the European Commission can be held responsible for them.</a:t>
            </a:r>
          </a:p>
        </p:txBody>
      </p:sp>
      <p:sp>
        <p:nvSpPr>
          <p:cNvPr id="17" name="Rechteck 8"/>
          <p:cNvSpPr/>
          <p:nvPr/>
        </p:nvSpPr>
        <p:spPr>
          <a:xfrm>
            <a:off x="20826" y="123478"/>
            <a:ext cx="47525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de-DE" b="1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Reports for 2024 and plans for 2025</a:t>
            </a:r>
            <a:endParaRPr kumimoji="0" lang="en-GB" b="1" i="1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51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7504" y="51470"/>
            <a:ext cx="7543800" cy="342900"/>
          </a:xfrm>
        </p:spPr>
        <p:txBody>
          <a:bodyPr/>
          <a:lstStyle/>
          <a:p>
            <a:r>
              <a:rPr lang="en-GB" dirty="0" smtClean="0">
                <a:solidFill>
                  <a:srgbClr val="C00000"/>
                </a:solidFill>
              </a:rPr>
              <a:t>FZJ Team 2025</a:t>
            </a:r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0" y="555526"/>
            <a:ext cx="9324528" cy="4176464"/>
          </a:xfrm>
        </p:spPr>
        <p:txBody>
          <a:bodyPr>
            <a:noAutofit/>
          </a:bodyPr>
          <a:lstStyle/>
          <a:p>
            <a:pPr>
              <a:spcBef>
                <a:spcPts val="900"/>
              </a:spcBef>
              <a:buFont typeface="Wingdings" panose="05000000000000000000" pitchFamily="2" charset="2"/>
              <a:buChar char="q"/>
            </a:pPr>
            <a:r>
              <a:rPr lang="en-GB" sz="1200" b="1" dirty="0" smtClean="0"/>
              <a:t>D.Harting (0.5 PPY)</a:t>
            </a:r>
            <a:endParaRPr lang="en-GB" sz="1200" i="1" dirty="0" smtClean="0"/>
          </a:p>
          <a:p>
            <a:pPr lvl="1">
              <a:spcBef>
                <a:spcPts val="900"/>
              </a:spcBef>
              <a:buFont typeface="Wingdings" panose="05000000000000000000" pitchFamily="2" charset="2"/>
              <a:buChar char="Ø"/>
            </a:pPr>
            <a:r>
              <a:rPr lang="en-GB" sz="1200" i="1" dirty="0" smtClean="0">
                <a:solidFill>
                  <a:srgbClr val="0070C0"/>
                </a:solidFill>
              </a:rPr>
              <a:t>CI, harmonisation of EIRENE version with </a:t>
            </a:r>
            <a:r>
              <a:rPr lang="en-GB" sz="1200" i="1" dirty="0" smtClean="0">
                <a:solidFill>
                  <a:srgbClr val="0070C0"/>
                </a:solidFill>
              </a:rPr>
              <a:t>ITER</a:t>
            </a:r>
          </a:p>
          <a:p>
            <a:pPr lvl="1">
              <a:spcBef>
                <a:spcPts val="900"/>
              </a:spcBef>
              <a:buFont typeface="Wingdings" panose="05000000000000000000" pitchFamily="2" charset="2"/>
              <a:buChar char="Ø"/>
            </a:pPr>
            <a:r>
              <a:rPr lang="en-GB" sz="1200" i="1" dirty="0">
                <a:solidFill>
                  <a:srgbClr val="0070C0"/>
                </a:solidFill>
              </a:rPr>
              <a:t>I</a:t>
            </a:r>
            <a:r>
              <a:rPr lang="en-GB" sz="1200" i="1" dirty="0" smtClean="0">
                <a:solidFill>
                  <a:srgbClr val="0070C0"/>
                </a:solidFill>
              </a:rPr>
              <a:t>nterface </a:t>
            </a:r>
            <a:r>
              <a:rPr lang="en-GB" sz="1200" i="1" dirty="0" smtClean="0">
                <a:solidFill>
                  <a:srgbClr val="0070C0"/>
                </a:solidFill>
              </a:rPr>
              <a:t>to EMC3 and kinetic ions (A&amp;M side, main part is TSVV-6)</a:t>
            </a:r>
          </a:p>
          <a:p>
            <a:pPr lvl="1">
              <a:spcBef>
                <a:spcPts val="900"/>
              </a:spcBef>
              <a:buFont typeface="Wingdings" panose="05000000000000000000" pitchFamily="2" charset="2"/>
              <a:buChar char="Ø"/>
            </a:pPr>
            <a:r>
              <a:rPr lang="en-GB" sz="1200" i="1" dirty="0" smtClean="0">
                <a:solidFill>
                  <a:srgbClr val="0070C0"/>
                </a:solidFill>
              </a:rPr>
              <a:t>EMC3-EIRENE W7-X </a:t>
            </a:r>
            <a:r>
              <a:rPr lang="en-GB" sz="1200" i="1" dirty="0" smtClean="0">
                <a:solidFill>
                  <a:srgbClr val="0070C0"/>
                </a:solidFill>
              </a:rPr>
              <a:t>portfolio </a:t>
            </a:r>
            <a:r>
              <a:rPr lang="en-GB" sz="1200" i="1" dirty="0" smtClean="0">
                <a:solidFill>
                  <a:srgbClr val="0070C0"/>
                </a:solidFill>
              </a:rPr>
              <a:t>case + ITER BL </a:t>
            </a:r>
            <a:r>
              <a:rPr lang="en-GB" sz="1200" i="1" smtClean="0">
                <a:solidFill>
                  <a:srgbClr val="0070C0"/>
                </a:solidFill>
              </a:rPr>
              <a:t>case (with </a:t>
            </a:r>
            <a:r>
              <a:rPr lang="en-GB" sz="1200" i="1" smtClean="0">
                <a:solidFill>
                  <a:srgbClr val="0070C0"/>
                </a:solidFill>
              </a:rPr>
              <a:t>KIT</a:t>
            </a:r>
            <a:r>
              <a:rPr lang="en-GB" sz="1200" i="1" smtClean="0">
                <a:solidFill>
                  <a:srgbClr val="0070C0"/>
                </a:solidFill>
              </a:rPr>
              <a:t>)</a:t>
            </a:r>
            <a:endParaRPr lang="en-GB" sz="1200" i="1" dirty="0" smtClean="0">
              <a:solidFill>
                <a:srgbClr val="0070C0"/>
              </a:solidFill>
            </a:endParaRPr>
          </a:p>
          <a:p>
            <a:pPr marL="0" indent="0">
              <a:spcBef>
                <a:spcPts val="900"/>
              </a:spcBef>
              <a:buNone/>
            </a:pPr>
            <a:endParaRPr lang="en-GB" sz="800" b="1" i="1" dirty="0" smtClean="0">
              <a:solidFill>
                <a:srgbClr val="0070C0"/>
              </a:solidFill>
            </a:endParaRPr>
          </a:p>
          <a:p>
            <a:pPr>
              <a:spcBef>
                <a:spcPts val="900"/>
              </a:spcBef>
              <a:buFont typeface="Wingdings" panose="05000000000000000000" pitchFamily="2" charset="2"/>
              <a:buChar char="q"/>
            </a:pPr>
            <a:r>
              <a:rPr lang="en-GB" sz="1200" b="1" dirty="0" smtClean="0">
                <a:solidFill>
                  <a:srgbClr val="D60093"/>
                </a:solidFill>
              </a:rPr>
              <a:t>NEW! </a:t>
            </a:r>
            <a:r>
              <a:rPr lang="en-GB" sz="1200" b="1" dirty="0" err="1" smtClean="0"/>
              <a:t>M.Gordon</a:t>
            </a:r>
            <a:r>
              <a:rPr lang="en-GB" sz="1200" b="1" dirty="0" smtClean="0"/>
              <a:t>, computer scientist (0.4PPY, other 0.4PPY are for ERO and TSVV-7) </a:t>
            </a:r>
            <a:endParaRPr lang="en-GB" sz="1200" dirty="0">
              <a:solidFill>
                <a:srgbClr val="C00000"/>
              </a:solidFill>
            </a:endParaRPr>
          </a:p>
          <a:p>
            <a:pPr lvl="1">
              <a:spcBef>
                <a:spcPts val="900"/>
              </a:spcBef>
              <a:buFont typeface="Wingdings" panose="05000000000000000000" pitchFamily="2" charset="2"/>
              <a:buChar char="Ø"/>
            </a:pPr>
            <a:r>
              <a:rPr lang="de-DE" sz="1200" i="1" dirty="0" smtClean="0">
                <a:solidFill>
                  <a:srgbClr val="0070C0"/>
                </a:solidFill>
              </a:rPr>
              <a:t>Support of ModCR and Ploutos development with focus on perforance, sensitity analysis and UQ</a:t>
            </a:r>
          </a:p>
          <a:p>
            <a:pPr lvl="1">
              <a:spcBef>
                <a:spcPts val="900"/>
              </a:spcBef>
              <a:buFont typeface="Wingdings" panose="05000000000000000000" pitchFamily="2" charset="2"/>
              <a:buChar char="Ø"/>
            </a:pPr>
            <a:r>
              <a:rPr lang="de-DE" sz="1200" i="1" dirty="0" smtClean="0">
                <a:solidFill>
                  <a:srgbClr val="0070C0"/>
                </a:solidFill>
              </a:rPr>
              <a:t>PSI-2 simulation case (with support from D.Reiser – fluid side, B2)</a:t>
            </a:r>
            <a:endParaRPr lang="en-GB" sz="1200" i="1" dirty="0" smtClean="0">
              <a:solidFill>
                <a:srgbClr val="0070C0"/>
              </a:solidFill>
            </a:endParaRPr>
          </a:p>
          <a:p>
            <a:pPr marL="457200" lvl="1" indent="0">
              <a:spcBef>
                <a:spcPts val="900"/>
              </a:spcBef>
              <a:buNone/>
            </a:pPr>
            <a:endParaRPr lang="en-GB" sz="800" i="1" dirty="0" smtClean="0">
              <a:solidFill>
                <a:srgbClr val="0070C0"/>
              </a:solidFill>
            </a:endParaRPr>
          </a:p>
          <a:p>
            <a:pPr>
              <a:spcBef>
                <a:spcPts val="900"/>
              </a:spcBef>
              <a:buFont typeface="Wingdings" panose="05000000000000000000" pitchFamily="2" charset="2"/>
              <a:buChar char="q"/>
            </a:pPr>
            <a:r>
              <a:rPr lang="en-GB" sz="1200" b="1" dirty="0" smtClean="0"/>
              <a:t>D.Borodin (0.9 PPY)</a:t>
            </a:r>
            <a:endParaRPr lang="en-GB" sz="1200" dirty="0">
              <a:solidFill>
                <a:srgbClr val="C00000"/>
              </a:solidFill>
            </a:endParaRPr>
          </a:p>
          <a:p>
            <a:pPr lvl="1">
              <a:spcBef>
                <a:spcPts val="900"/>
              </a:spcBef>
              <a:buFont typeface="Wingdings" panose="05000000000000000000" pitchFamily="2" charset="2"/>
              <a:buChar char="Ø"/>
            </a:pPr>
            <a:r>
              <a:rPr lang="de-DE" sz="1200" i="1" dirty="0" smtClean="0">
                <a:solidFill>
                  <a:srgbClr val="0070C0"/>
                </a:solidFill>
              </a:rPr>
              <a:t>ModCR development, appliocation to JET and PSI-2 spectroscopy</a:t>
            </a:r>
          </a:p>
          <a:p>
            <a:pPr lvl="1">
              <a:spcBef>
                <a:spcPts val="900"/>
              </a:spcBef>
              <a:buFont typeface="Wingdings" panose="05000000000000000000" pitchFamily="2" charset="2"/>
              <a:buChar char="Ø"/>
            </a:pPr>
            <a:r>
              <a:rPr lang="de-DE" sz="1200" i="1" dirty="0" smtClean="0">
                <a:solidFill>
                  <a:srgbClr val="0070C0"/>
                </a:solidFill>
              </a:rPr>
              <a:t>TSVV-5 and EIRENE maintainance administration</a:t>
            </a:r>
          </a:p>
          <a:p>
            <a:pPr lvl="1">
              <a:spcBef>
                <a:spcPts val="900"/>
              </a:spcBef>
              <a:buFont typeface="Wingdings" panose="05000000000000000000" pitchFamily="2" charset="2"/>
              <a:buChar char="Ø"/>
            </a:pPr>
            <a:endParaRPr lang="en-GB" sz="1200" i="1" dirty="0" smtClean="0">
              <a:solidFill>
                <a:srgbClr val="0070C0"/>
              </a:solidFill>
            </a:endParaRPr>
          </a:p>
          <a:p>
            <a:pPr>
              <a:spcBef>
                <a:spcPts val="900"/>
              </a:spcBef>
              <a:buFont typeface="Wingdings" panose="05000000000000000000" pitchFamily="2" charset="2"/>
              <a:buChar char="q"/>
            </a:pPr>
            <a:r>
              <a:rPr lang="en-GB" sz="1200" b="1" dirty="0" smtClean="0"/>
              <a:t>B.Küppers (0.1 PPY)</a:t>
            </a:r>
            <a:endParaRPr lang="en-GB" sz="1200" dirty="0">
              <a:solidFill>
                <a:srgbClr val="C00000"/>
              </a:solidFill>
            </a:endParaRPr>
          </a:p>
          <a:p>
            <a:pPr lvl="1">
              <a:spcBef>
                <a:spcPts val="900"/>
              </a:spcBef>
              <a:buFont typeface="Wingdings" panose="05000000000000000000" pitchFamily="2" charset="2"/>
              <a:buChar char="Ø"/>
            </a:pPr>
            <a:r>
              <a:rPr lang="de-DE" sz="1200" i="1" dirty="0" smtClean="0">
                <a:solidFill>
                  <a:srgbClr val="0070C0"/>
                </a:solidFill>
              </a:rPr>
              <a:t>External Webmaster</a:t>
            </a:r>
            <a:endParaRPr lang="en-GB" sz="1200" i="1" dirty="0">
              <a:solidFill>
                <a:srgbClr val="0070C0"/>
              </a:solidFill>
            </a:endParaRPr>
          </a:p>
          <a:p>
            <a:pPr lvl="1">
              <a:spcBef>
                <a:spcPts val="900"/>
              </a:spcBef>
              <a:buFont typeface="Wingdings" panose="05000000000000000000" pitchFamily="2" charset="2"/>
              <a:buChar char="Ø"/>
            </a:pPr>
            <a:endParaRPr lang="en-GB" sz="1200" i="1" dirty="0">
              <a:solidFill>
                <a:srgbClr val="0070C0"/>
              </a:solidFill>
            </a:endParaRPr>
          </a:p>
          <a:p>
            <a:pPr marL="457200" lvl="1" indent="0">
              <a:spcBef>
                <a:spcPts val="900"/>
              </a:spcBef>
              <a:buNone/>
            </a:pPr>
            <a:endParaRPr lang="en-GB" sz="1200" i="1" dirty="0">
              <a:solidFill>
                <a:srgbClr val="0070C0"/>
              </a:solidFill>
            </a:endParaRPr>
          </a:p>
          <a:p>
            <a:pPr marL="457200" lvl="1" indent="0">
              <a:spcBef>
                <a:spcPts val="900"/>
              </a:spcBef>
              <a:buNone/>
            </a:pPr>
            <a:r>
              <a:rPr lang="de-DE" sz="1200" i="1" dirty="0" smtClean="0">
                <a:solidFill>
                  <a:srgbClr val="0070C0"/>
                </a:solidFill>
              </a:rPr>
              <a:t>  </a:t>
            </a:r>
            <a:endParaRPr lang="en-GB" sz="1200" i="1" dirty="0" smtClean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3694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7504" y="51470"/>
            <a:ext cx="7920880" cy="342900"/>
          </a:xfrm>
        </p:spPr>
        <p:txBody>
          <a:bodyPr/>
          <a:lstStyle/>
          <a:p>
            <a:r>
              <a:rPr lang="en-GB" dirty="0" smtClean="0">
                <a:solidFill>
                  <a:srgbClr val="C00000"/>
                </a:solidFill>
              </a:rPr>
              <a:t>Plans incl. publications – A&amp;M physics</a:t>
            </a:r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07504" y="555526"/>
            <a:ext cx="8244408" cy="4176464"/>
          </a:xfrm>
        </p:spPr>
        <p:txBody>
          <a:bodyPr>
            <a:noAutofit/>
          </a:bodyPr>
          <a:lstStyle/>
          <a:p>
            <a:pPr>
              <a:spcBef>
                <a:spcPts val="900"/>
              </a:spcBef>
              <a:buFont typeface="Wingdings" panose="05000000000000000000" pitchFamily="2" charset="2"/>
              <a:buChar char="q"/>
            </a:pPr>
            <a:r>
              <a:rPr lang="en-GB" sz="1200" b="1" dirty="0" smtClean="0"/>
              <a:t>ModCR </a:t>
            </a:r>
            <a:endParaRPr lang="en-GB" sz="1200" i="1" dirty="0" smtClean="0"/>
          </a:p>
          <a:p>
            <a:pPr lvl="1">
              <a:spcBef>
                <a:spcPts val="900"/>
              </a:spcBef>
              <a:buFont typeface="Wingdings" panose="05000000000000000000" pitchFamily="2" charset="2"/>
              <a:buChar char="Ø"/>
            </a:pPr>
            <a:r>
              <a:rPr lang="en-GB" sz="1200" i="1" dirty="0" smtClean="0">
                <a:solidFill>
                  <a:srgbClr val="0070C0"/>
                </a:solidFill>
              </a:rPr>
              <a:t>Apply standalone version to JET and PSI-2 spectroscopy</a:t>
            </a:r>
          </a:p>
          <a:p>
            <a:pPr marL="457200" lvl="1" indent="0">
              <a:spcBef>
                <a:spcPts val="900"/>
              </a:spcBef>
              <a:buNone/>
            </a:pPr>
            <a:r>
              <a:rPr lang="en-GB" sz="1200" i="1" dirty="0">
                <a:solidFill>
                  <a:srgbClr val="0070C0"/>
                </a:solidFill>
              </a:rPr>
              <a:t>	</a:t>
            </a:r>
            <a:r>
              <a:rPr lang="en-GB" sz="1200" i="1" dirty="0" smtClean="0">
                <a:solidFill>
                  <a:srgbClr val="D60093"/>
                </a:solidFill>
                <a:sym typeface="Wingdings" panose="05000000000000000000" pitchFamily="2" charset="2"/>
              </a:rPr>
              <a:t> Be erosion with isotopes at JET paper should contain 1</a:t>
            </a:r>
            <a:r>
              <a:rPr lang="en-GB" sz="1200" i="1" baseline="30000" dirty="0" smtClean="0">
                <a:solidFill>
                  <a:srgbClr val="D60093"/>
                </a:solidFill>
                <a:sym typeface="Wingdings" panose="05000000000000000000" pitchFamily="2" charset="2"/>
              </a:rPr>
              <a:t>st </a:t>
            </a:r>
            <a:r>
              <a:rPr lang="en-GB" sz="1200" i="1" dirty="0" smtClean="0">
                <a:solidFill>
                  <a:srgbClr val="D60093"/>
                </a:solidFill>
                <a:sym typeface="Wingdings" panose="05000000000000000000" pitchFamily="2" charset="2"/>
              </a:rPr>
              <a:t> ModCR simulations</a:t>
            </a:r>
            <a:endParaRPr lang="en-GB" sz="1200" i="1" dirty="0">
              <a:solidFill>
                <a:srgbClr val="D60093"/>
              </a:solidFill>
            </a:endParaRPr>
          </a:p>
          <a:p>
            <a:pPr lvl="1">
              <a:spcBef>
                <a:spcPts val="900"/>
              </a:spcBef>
              <a:buFont typeface="Wingdings" panose="05000000000000000000" pitchFamily="2" charset="2"/>
              <a:buChar char="Ø"/>
            </a:pPr>
            <a:r>
              <a:rPr lang="en-GB" sz="1200" i="1" dirty="0" smtClean="0">
                <a:solidFill>
                  <a:srgbClr val="0070C0"/>
                </a:solidFill>
              </a:rPr>
              <a:t>Unify with ColRad, build in as a library into the EIRENE</a:t>
            </a:r>
          </a:p>
          <a:p>
            <a:pPr lvl="1">
              <a:spcBef>
                <a:spcPts val="900"/>
              </a:spcBef>
              <a:buFont typeface="Wingdings" panose="05000000000000000000" pitchFamily="2" charset="2"/>
              <a:buChar char="Ø"/>
            </a:pPr>
            <a:r>
              <a:rPr lang="en-GB" sz="1200" i="1" dirty="0" smtClean="0">
                <a:solidFill>
                  <a:srgbClr val="0070C0"/>
                </a:solidFill>
              </a:rPr>
              <a:t>Do first ModCR performance tests including as a load for EIRON</a:t>
            </a:r>
          </a:p>
          <a:p>
            <a:pPr marL="457200" lvl="1" indent="0">
              <a:spcBef>
                <a:spcPts val="900"/>
              </a:spcBef>
              <a:buNone/>
            </a:pPr>
            <a:r>
              <a:rPr lang="en-GB" sz="1200" i="1" dirty="0">
                <a:solidFill>
                  <a:srgbClr val="0070C0"/>
                </a:solidFill>
              </a:rPr>
              <a:t>	</a:t>
            </a:r>
            <a:r>
              <a:rPr lang="en-GB" sz="1200" i="1" dirty="0" smtClean="0">
                <a:solidFill>
                  <a:srgbClr val="0070C0"/>
                </a:solidFill>
                <a:sym typeface="Wingdings" panose="05000000000000000000" pitchFamily="2" charset="2"/>
              </a:rPr>
              <a:t> compare ODE (balance equations vs. MC approach inside ModCR)</a:t>
            </a:r>
            <a:endParaRPr lang="en-GB" sz="1200" i="1" dirty="0" smtClean="0">
              <a:solidFill>
                <a:srgbClr val="0070C0"/>
              </a:solidFill>
            </a:endParaRPr>
          </a:p>
          <a:p>
            <a:pPr lvl="1">
              <a:spcBef>
                <a:spcPts val="900"/>
              </a:spcBef>
              <a:buFont typeface="Wingdings" panose="05000000000000000000" pitchFamily="2" charset="2"/>
              <a:buChar char="Ø"/>
            </a:pPr>
            <a:r>
              <a:rPr lang="en-GB" sz="1200" i="1" dirty="0" smtClean="0">
                <a:solidFill>
                  <a:srgbClr val="0070C0"/>
                </a:solidFill>
              </a:rPr>
              <a:t>Build into </a:t>
            </a:r>
            <a:r>
              <a:rPr lang="en-GB" sz="1200" i="1" dirty="0" err="1" smtClean="0">
                <a:solidFill>
                  <a:srgbClr val="0070C0"/>
                </a:solidFill>
              </a:rPr>
              <a:t>Ploutos</a:t>
            </a:r>
            <a:r>
              <a:rPr lang="en-GB" sz="1200" i="1" dirty="0" smtClean="0">
                <a:solidFill>
                  <a:srgbClr val="0070C0"/>
                </a:solidFill>
              </a:rPr>
              <a:t> as alternative to the existing Perl solver</a:t>
            </a:r>
            <a:endParaRPr lang="en-GB" sz="800" i="1" dirty="0" smtClean="0">
              <a:solidFill>
                <a:srgbClr val="0070C0"/>
              </a:solidFill>
            </a:endParaRPr>
          </a:p>
          <a:p>
            <a:pPr>
              <a:spcBef>
                <a:spcPts val="900"/>
              </a:spcBef>
              <a:buFont typeface="Wingdings" panose="05000000000000000000" pitchFamily="2" charset="2"/>
              <a:buChar char="q"/>
            </a:pPr>
            <a:r>
              <a:rPr lang="en-GB" sz="1200" b="1" dirty="0" err="1" smtClean="0"/>
              <a:t>Ploutos</a:t>
            </a:r>
            <a:endParaRPr lang="en-GB" sz="1200" dirty="0">
              <a:solidFill>
                <a:srgbClr val="C00000"/>
              </a:solidFill>
            </a:endParaRPr>
          </a:p>
          <a:p>
            <a:pPr lvl="1">
              <a:spcBef>
                <a:spcPts val="900"/>
              </a:spcBef>
              <a:buFont typeface="Wingdings" panose="05000000000000000000" pitchFamily="2" charset="2"/>
              <a:buChar char="Ø"/>
            </a:pPr>
            <a:r>
              <a:rPr lang="de-DE" sz="1200" i="1" dirty="0" smtClean="0">
                <a:solidFill>
                  <a:srgbClr val="0070C0"/>
                </a:solidFill>
              </a:rPr>
              <a:t>Continue filling it with old (HydKin) and new (MCCC, IAEA CollisionDB) data</a:t>
            </a:r>
          </a:p>
          <a:p>
            <a:pPr lvl="1">
              <a:spcBef>
                <a:spcPts val="900"/>
              </a:spcBef>
              <a:buFont typeface="Wingdings" panose="05000000000000000000" pitchFamily="2" charset="2"/>
              <a:buChar char="Ø"/>
            </a:pPr>
            <a:r>
              <a:rPr lang="de-DE" sz="1200" i="1" dirty="0" smtClean="0">
                <a:solidFill>
                  <a:srgbClr val="0070C0"/>
                </a:solidFill>
              </a:rPr>
              <a:t>Provide 1st validated ModCR/Ploutos JSON file chains</a:t>
            </a:r>
          </a:p>
          <a:p>
            <a:pPr lvl="1">
              <a:spcBef>
                <a:spcPts val="900"/>
              </a:spcBef>
              <a:buFont typeface="Wingdings" panose="05000000000000000000" pitchFamily="2" charset="2"/>
              <a:buChar char="Ø"/>
            </a:pPr>
            <a:endParaRPr lang="en-GB" sz="1200" i="1" dirty="0" smtClean="0">
              <a:solidFill>
                <a:srgbClr val="0070C0"/>
              </a:solidFill>
            </a:endParaRPr>
          </a:p>
          <a:p>
            <a:pPr>
              <a:spcBef>
                <a:spcPts val="900"/>
              </a:spcBef>
              <a:buFont typeface="Wingdings" panose="05000000000000000000" pitchFamily="2" charset="2"/>
              <a:buChar char="q"/>
            </a:pPr>
            <a:r>
              <a:rPr lang="en-GB" sz="1200" b="1" dirty="0" smtClean="0"/>
              <a:t>Publications/presentations</a:t>
            </a:r>
            <a:endParaRPr lang="en-GB" sz="1200" dirty="0" smtClean="0">
              <a:solidFill>
                <a:srgbClr val="C00000"/>
              </a:solidFill>
            </a:endParaRPr>
          </a:p>
          <a:p>
            <a:pPr lvl="1">
              <a:spcBef>
                <a:spcPts val="900"/>
              </a:spcBef>
              <a:buFont typeface="Wingdings" panose="05000000000000000000" pitchFamily="2" charset="2"/>
              <a:buChar char="Ø"/>
            </a:pPr>
            <a:r>
              <a:rPr lang="en-GB" sz="1200" i="1" dirty="0" smtClean="0">
                <a:solidFill>
                  <a:srgbClr val="D60093"/>
                </a:solidFill>
              </a:rPr>
              <a:t>Overview on the EIRENE-related A&amp;M data, physics and tools.</a:t>
            </a:r>
          </a:p>
          <a:p>
            <a:pPr lvl="1">
              <a:spcBef>
                <a:spcPts val="900"/>
              </a:spcBef>
              <a:buFont typeface="Wingdings" panose="05000000000000000000" pitchFamily="2" charset="2"/>
              <a:buChar char="Ø"/>
            </a:pPr>
            <a:r>
              <a:rPr lang="en-GB" sz="1200" i="1" dirty="0" smtClean="0">
                <a:solidFill>
                  <a:srgbClr val="D60093"/>
                </a:solidFill>
              </a:rPr>
              <a:t>PET oral – first ModCR results</a:t>
            </a:r>
          </a:p>
          <a:p>
            <a:pPr lvl="1">
              <a:spcBef>
                <a:spcPts val="900"/>
              </a:spcBef>
              <a:buFont typeface="Wingdings" panose="05000000000000000000" pitchFamily="2" charset="2"/>
              <a:buChar char="Ø"/>
            </a:pPr>
            <a:endParaRPr lang="en-GB" sz="1200" i="1" dirty="0">
              <a:solidFill>
                <a:srgbClr val="0070C0"/>
              </a:solidFill>
            </a:endParaRPr>
          </a:p>
          <a:p>
            <a:pPr marL="457200" lvl="1" indent="0">
              <a:spcBef>
                <a:spcPts val="900"/>
              </a:spcBef>
              <a:buNone/>
            </a:pPr>
            <a:endParaRPr lang="en-GB" sz="1200" i="1" dirty="0">
              <a:solidFill>
                <a:srgbClr val="0070C0"/>
              </a:solidFill>
            </a:endParaRPr>
          </a:p>
          <a:p>
            <a:pPr marL="457200" lvl="1" indent="0">
              <a:spcBef>
                <a:spcPts val="900"/>
              </a:spcBef>
              <a:buNone/>
            </a:pPr>
            <a:r>
              <a:rPr lang="de-DE" sz="1200" i="1" dirty="0" smtClean="0">
                <a:solidFill>
                  <a:srgbClr val="0070C0"/>
                </a:solidFill>
              </a:rPr>
              <a:t>  </a:t>
            </a:r>
            <a:endParaRPr lang="en-GB" sz="1200" i="1" dirty="0" smtClean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1127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55576" y="2427734"/>
            <a:ext cx="7543800" cy="342900"/>
          </a:xfrm>
        </p:spPr>
        <p:txBody>
          <a:bodyPr/>
          <a:lstStyle/>
          <a:p>
            <a:pPr algn="ctr"/>
            <a:r>
              <a:rPr lang="en-GB" dirty="0" smtClean="0"/>
              <a:t>Thanks for the attention!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46271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69364"/>
            <a:ext cx="7920880" cy="342900"/>
          </a:xfrm>
        </p:spPr>
        <p:txBody>
          <a:bodyPr/>
          <a:lstStyle/>
          <a:p>
            <a:r>
              <a:rPr lang="en-GB" sz="2800" dirty="0" smtClean="0">
                <a:solidFill>
                  <a:srgbClr val="C00000"/>
                </a:solidFill>
              </a:rPr>
              <a:t>Trivial case – charge states in Be (and He?..)</a:t>
            </a:r>
            <a:endParaRPr lang="en-GB" sz="2800" dirty="0">
              <a:solidFill>
                <a:srgbClr val="C0000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6780" y="1131590"/>
            <a:ext cx="4511130" cy="331236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07504" y="2372276"/>
            <a:ext cx="4320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 smtClean="0"/>
              <a:t>MS</a:t>
            </a:r>
          </a:p>
          <a:p>
            <a:endParaRPr lang="en-GB" sz="1200" b="1" dirty="0" smtClean="0"/>
          </a:p>
          <a:p>
            <a:r>
              <a:rPr lang="en-GB" sz="1200" b="1" dirty="0" smtClean="0"/>
              <a:t/>
            </a:r>
            <a:br>
              <a:rPr lang="en-GB" sz="1200" b="1" dirty="0" smtClean="0"/>
            </a:br>
            <a:r>
              <a:rPr lang="en-GB" sz="1200" b="1" dirty="0" smtClean="0"/>
              <a:t>GS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232641" y="1461575"/>
            <a:ext cx="4320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 smtClean="0"/>
              <a:t>MS</a:t>
            </a:r>
          </a:p>
          <a:p>
            <a:endParaRPr lang="en-GB" sz="1200" b="1" dirty="0" smtClean="0"/>
          </a:p>
          <a:p>
            <a:r>
              <a:rPr lang="en-GB" sz="1200" b="1" dirty="0" smtClean="0"/>
              <a:t/>
            </a:r>
            <a:br>
              <a:rPr lang="en-GB" sz="1200" b="1" dirty="0" smtClean="0"/>
            </a:br>
            <a:r>
              <a:rPr lang="en-GB" sz="1200" b="1" dirty="0" smtClean="0"/>
              <a:t>GS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42143" y="684737"/>
            <a:ext cx="4256383" cy="2607094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5364088" y="1572785"/>
            <a:ext cx="4320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 smtClean="0"/>
              <a:t>MS</a:t>
            </a:r>
          </a:p>
          <a:p>
            <a:endParaRPr lang="en-GB" sz="1200" b="1" dirty="0" smtClean="0"/>
          </a:p>
          <a:p>
            <a:r>
              <a:rPr lang="en-GB" sz="1200" b="1" dirty="0" smtClean="0"/>
              <a:t/>
            </a:r>
            <a:br>
              <a:rPr lang="en-GB" sz="1200" b="1" dirty="0" smtClean="0"/>
            </a:br>
            <a:r>
              <a:rPr lang="en-GB" sz="1200" b="1" dirty="0" smtClean="0"/>
              <a:t>GS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184067" y="3435846"/>
            <a:ext cx="381642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u="sng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GB" sz="14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stablished ADAS’96 dataset (GCR) – adf11:</a:t>
            </a:r>
          </a:p>
          <a:p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GB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scd</a:t>
            </a:r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”/”</a:t>
            </a:r>
            <a:r>
              <a:rPr lang="en-GB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acd</a:t>
            </a:r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” – ionisation/recombination</a:t>
            </a:r>
          </a:p>
          <a:p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GB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qcd</a:t>
            </a:r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”/”</a:t>
            </a:r>
            <a:r>
              <a:rPr lang="en-GB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xcd</a:t>
            </a:r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” – quasi-MS cross-coupling</a:t>
            </a:r>
          </a:p>
          <a:p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400" i="1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 linear – easy to compare with Ploutous, observable transition matrix</a:t>
            </a:r>
            <a:endParaRPr lang="en-GB" sz="1400" i="1" dirty="0">
              <a:solidFill>
                <a:srgbClr val="0033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ounded Rectangular Callout 11"/>
          <p:cNvSpPr/>
          <p:nvPr/>
        </p:nvSpPr>
        <p:spPr>
          <a:xfrm>
            <a:off x="4192788" y="763735"/>
            <a:ext cx="943802" cy="239622"/>
          </a:xfrm>
          <a:prstGeom prst="wedgeRoundRectCallout">
            <a:avLst>
              <a:gd name="adj1" fmla="val 67610"/>
              <a:gd name="adj2" fmla="val 428031"/>
              <a:gd name="adj3" fmla="val 16667"/>
            </a:avLst>
          </a:prstGeom>
          <a:solidFill>
            <a:schemeClr val="accent3">
              <a:lumMod val="60000"/>
              <a:lumOff val="40000"/>
            </a:scheme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He-like</a:t>
            </a:r>
            <a:endParaRPr lang="en-GB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ounded Rectangular Callout 12"/>
          <p:cNvSpPr/>
          <p:nvPr/>
        </p:nvSpPr>
        <p:spPr>
          <a:xfrm>
            <a:off x="4192788" y="763735"/>
            <a:ext cx="943802" cy="239622"/>
          </a:xfrm>
          <a:prstGeom prst="wedgeRoundRectCallout">
            <a:avLst>
              <a:gd name="adj1" fmla="val -59211"/>
              <a:gd name="adj2" fmla="val 363716"/>
              <a:gd name="adj3" fmla="val 16667"/>
            </a:avLst>
          </a:prstGeom>
          <a:solidFill>
            <a:schemeClr val="accent3">
              <a:lumMod val="60000"/>
              <a:lumOff val="40000"/>
            </a:scheme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He-like</a:t>
            </a:r>
            <a:endParaRPr lang="en-GB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feld 2"/>
          <p:cNvSpPr txBox="1"/>
          <p:nvPr/>
        </p:nvSpPr>
        <p:spPr>
          <a:xfrm>
            <a:off x="-17329" y="507060"/>
            <a:ext cx="3923928" cy="369332"/>
          </a:xfrm>
          <a:prstGeom prst="rect">
            <a:avLst/>
          </a:prstGeom>
          <a:solidFill>
            <a:srgbClr val="E3E3E3"/>
          </a:solidFill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GB" b="1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Role of metastable (MS) states…</a:t>
            </a:r>
            <a:endParaRPr lang="en-GB" b="1" i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162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5496" y="51470"/>
            <a:ext cx="7543800" cy="342900"/>
          </a:xfrm>
        </p:spPr>
        <p:txBody>
          <a:bodyPr/>
          <a:lstStyle/>
          <a:p>
            <a:r>
              <a:rPr lang="de-DE" dirty="0" smtClean="0">
                <a:solidFill>
                  <a:srgbClr val="C00000"/>
                </a:solidFill>
              </a:rPr>
              <a:t>Code maintainence: recent items</a:t>
            </a:r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07504" y="627534"/>
            <a:ext cx="8712968" cy="4104456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GB" sz="1600" b="1" dirty="0" err="1" smtClean="0"/>
              <a:t>DCoC</a:t>
            </a:r>
            <a:r>
              <a:rPr lang="en-GB" sz="1600" b="1" dirty="0" smtClean="0"/>
              <a:t> (developer code of conduct) is renamed to “Coding guidelines”, agreed, put to the EIRENE (also ModCR) git repo and to the website.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sz="1600" i="1" dirty="0" smtClean="0">
                <a:solidFill>
                  <a:srgbClr val="0070C0"/>
                </a:solidFill>
              </a:rPr>
              <a:t>The document version changes together with the code, manual an license thanks to Git hooks (</a:t>
            </a:r>
            <a:r>
              <a:rPr lang="en-GB" sz="1600" i="1" dirty="0" err="1" smtClean="0">
                <a:solidFill>
                  <a:srgbClr val="0070C0"/>
                </a:solidFill>
              </a:rPr>
              <a:t>H.J.Leggate</a:t>
            </a:r>
            <a:r>
              <a:rPr lang="en-GB" sz="1600" i="1" dirty="0" smtClean="0">
                <a:solidFill>
                  <a:srgbClr val="0070C0"/>
                </a:solidFill>
              </a:rPr>
              <a:t>). </a:t>
            </a:r>
            <a:r>
              <a:rPr lang="en-GB" sz="1600" i="1" dirty="0" smtClean="0">
                <a:solidFill>
                  <a:srgbClr val="D60093"/>
                </a:solidFill>
              </a:rPr>
              <a:t>The text formulation is coordinated by Pieter W. Groen (DIFFER)</a:t>
            </a:r>
            <a:endParaRPr lang="en-GB" sz="1600" i="1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en-GB" sz="1600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en-GB" sz="1600" b="1" dirty="0" smtClean="0"/>
              <a:t>The EIRENE + tools  EPL licence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sz="1600" i="1" dirty="0" smtClean="0">
                <a:solidFill>
                  <a:srgbClr val="0070C0"/>
                </a:solidFill>
              </a:rPr>
              <a:t>Above 100 (some outdated, not really in use) BD accounts and 20 ADs activated, B2 forms provided by 19 organisations, see </a:t>
            </a:r>
            <a:r>
              <a:rPr lang="en-GB" sz="1600" i="1" dirty="0" smtClean="0">
                <a:solidFill>
                  <a:srgbClr val="0070C0"/>
                </a:solidFill>
                <a:hlinkClick r:id="rId2"/>
              </a:rPr>
              <a:t>www.Eirene.de/EPL</a:t>
            </a:r>
            <a:endParaRPr lang="en-GB" sz="1600" i="1" dirty="0" smtClean="0">
              <a:solidFill>
                <a:srgbClr val="0070C0"/>
              </a:solidFill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en-GB" sz="1600" i="1" dirty="0" smtClean="0">
                <a:solidFill>
                  <a:srgbClr val="0070C0"/>
                </a:solidFill>
              </a:rPr>
              <a:t>The ITER seems to be close for signing the license, however the dialog continues.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sz="1600" i="1" dirty="0" smtClean="0">
                <a:solidFill>
                  <a:srgbClr val="0070C0"/>
                </a:solidFill>
              </a:rPr>
              <a:t>There is a high pressure to put all ITER-relevant codes on a “utterly free licence” like LGPL</a:t>
            </a:r>
            <a:r>
              <a:rPr lang="en-GB" sz="1600" i="1" dirty="0">
                <a:solidFill>
                  <a:srgbClr val="0070C0"/>
                </a:solidFill>
              </a:rPr>
              <a:t> </a:t>
            </a:r>
            <a:r>
              <a:rPr lang="en-GB" sz="1600" i="1" dirty="0" smtClean="0">
                <a:solidFill>
                  <a:srgbClr val="0070C0"/>
                </a:solidFill>
                <a:sym typeface="Wingdings" panose="05000000000000000000" pitchFamily="2" charset="2"/>
              </a:rPr>
              <a:t>  </a:t>
            </a:r>
            <a:r>
              <a:rPr lang="en-GB" sz="1600" i="1" dirty="0" smtClean="0">
                <a:solidFill>
                  <a:srgbClr val="D60093"/>
                </a:solidFill>
              </a:rPr>
              <a:t>Dual license (EPL + CC BY-ND) is suggested by FZJ lawyers</a:t>
            </a:r>
          </a:p>
          <a:p>
            <a:pPr marL="457200" lvl="1" indent="0">
              <a:buNone/>
            </a:pPr>
            <a:endParaRPr lang="en-GB" sz="1600" i="1" dirty="0" smtClean="0">
              <a:solidFill>
                <a:srgbClr val="0070C0"/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GB" sz="1600" b="1" dirty="0" smtClean="0"/>
              <a:t>The first </a:t>
            </a:r>
            <a:r>
              <a:rPr lang="en-GB" sz="1600" b="1" dirty="0" err="1" smtClean="0"/>
              <a:t>MsV</a:t>
            </a:r>
            <a:r>
              <a:rPr lang="en-GB" sz="1600" b="1" dirty="0" smtClean="0"/>
              <a:t> is released in Nov 2024 (just before E-TASC planning meeting)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sz="1600" i="1" dirty="0" smtClean="0">
                <a:solidFill>
                  <a:srgbClr val="0070C0"/>
                </a:solidFill>
              </a:rPr>
              <a:t>It includes contributions like harmonising with SOLPS-ITER version, but also much more – e.g. significantly approved CI or CXN data output (</a:t>
            </a:r>
            <a:r>
              <a:rPr lang="en-GB" sz="1600" i="1" dirty="0" err="1" smtClean="0">
                <a:solidFill>
                  <a:srgbClr val="0070C0"/>
                </a:solidFill>
              </a:rPr>
              <a:t>H.Kampulainen</a:t>
            </a:r>
            <a:r>
              <a:rPr lang="en-GB" sz="1600" i="1" dirty="0" smtClean="0">
                <a:solidFill>
                  <a:srgbClr val="0070C0"/>
                </a:solidFill>
              </a:rPr>
              <a:t>).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sz="1600" i="1" dirty="0" smtClean="0">
                <a:solidFill>
                  <a:srgbClr val="0070C0"/>
                </a:solidFill>
              </a:rPr>
              <a:t>Available in </a:t>
            </a:r>
            <a:r>
              <a:rPr lang="en-GB" sz="1600" i="1" dirty="0" err="1" smtClean="0">
                <a:solidFill>
                  <a:srgbClr val="0070C0"/>
                </a:solidFill>
              </a:rPr>
              <a:t>JuGit</a:t>
            </a:r>
            <a:r>
              <a:rPr lang="en-GB" sz="1600" i="1" dirty="0" smtClean="0">
                <a:solidFill>
                  <a:srgbClr val="0070C0"/>
                </a:solidFill>
              </a:rPr>
              <a:t> (FZJ), at ITER (mirror) and for download at </a:t>
            </a:r>
            <a:r>
              <a:rPr lang="en-GB" sz="1600" i="1" dirty="0" smtClean="0">
                <a:solidFill>
                  <a:srgbClr val="0070C0"/>
                </a:solidFill>
                <a:hlinkClick r:id="rId3"/>
              </a:rPr>
              <a:t>www.eirene.de</a:t>
            </a:r>
            <a:r>
              <a:rPr lang="en-GB" sz="1600" i="1" dirty="0" smtClean="0">
                <a:solidFill>
                  <a:srgbClr val="0070C0"/>
                </a:solidFill>
              </a:rPr>
              <a:t> as a clone of the “master” GIT branch.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GB" sz="1600" i="1" dirty="0">
              <a:solidFill>
                <a:srgbClr val="0070C0"/>
              </a:solidFill>
            </a:endParaRPr>
          </a:p>
          <a:p>
            <a:pPr marL="457200" lvl="1" indent="0">
              <a:buNone/>
            </a:pPr>
            <a:endParaRPr lang="en-GB" sz="1600" dirty="0" smtClean="0"/>
          </a:p>
        </p:txBody>
      </p:sp>
    </p:spTree>
    <p:extLst>
      <p:ext uri="{BB962C8B-B14F-4D97-AF65-F5344CB8AC3E}">
        <p14:creationId xmlns:p14="http://schemas.microsoft.com/office/powerpoint/2010/main" val="3637755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57150"/>
            <a:ext cx="7893496" cy="342900"/>
          </a:xfrm>
        </p:spPr>
        <p:txBody>
          <a:bodyPr/>
          <a:lstStyle/>
          <a:p>
            <a:r>
              <a:rPr lang="en-GB" sz="2800" dirty="0" smtClean="0">
                <a:solidFill>
                  <a:srgbClr val="C00000"/>
                </a:solidFill>
              </a:rPr>
              <a:t>Recent EIRENE release </a:t>
            </a:r>
            <a:r>
              <a:rPr lang="en-GB" sz="2400" b="0" dirty="0" smtClean="0"/>
              <a:t>(</a:t>
            </a:r>
            <a:r>
              <a:rPr lang="en-GB" sz="2400" dirty="0" err="1" smtClean="0"/>
              <a:t>MsV</a:t>
            </a:r>
            <a:r>
              <a:rPr lang="en-GB" sz="2400" b="0" dirty="0" smtClean="0"/>
              <a:t> = milestone version)</a:t>
            </a:r>
            <a:endParaRPr lang="en-GB" sz="2400" b="0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4411BBD0-EB83-F240-93F5-9C05130B3B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627534"/>
            <a:ext cx="8784976" cy="4214255"/>
          </a:xfrm>
        </p:spPr>
        <p:txBody>
          <a:bodyPr>
            <a:normAutofit fontScale="92500" lnSpcReduction="20000"/>
          </a:bodyPr>
          <a:lstStyle/>
          <a:p>
            <a:r>
              <a:rPr lang="en-GB" dirty="0"/>
              <a:t>New </a:t>
            </a:r>
            <a:r>
              <a:rPr lang="en-GB" b="1" dirty="0"/>
              <a:t>EIRENE release V1.1.0 </a:t>
            </a:r>
            <a:r>
              <a:rPr lang="en-GB" dirty="0"/>
              <a:t>(31</a:t>
            </a:r>
            <a:r>
              <a:rPr lang="en-GB" baseline="30000" dirty="0"/>
              <a:t>st</a:t>
            </a:r>
            <a:r>
              <a:rPr lang="en-GB" dirty="0"/>
              <a:t> October 2024)</a:t>
            </a:r>
          </a:p>
          <a:p>
            <a:pPr lvl="1"/>
            <a:r>
              <a:rPr lang="en-GB" dirty="0"/>
              <a:t>New </a:t>
            </a:r>
            <a:r>
              <a:rPr lang="en-GB" b="1" dirty="0"/>
              <a:t>JSON input </a:t>
            </a:r>
            <a:r>
              <a:rPr lang="en-GB" dirty="0"/>
              <a:t>file format for EIRENE</a:t>
            </a:r>
          </a:p>
          <a:p>
            <a:pPr lvl="1"/>
            <a:r>
              <a:rPr lang="en-GB" dirty="0"/>
              <a:t>Added </a:t>
            </a:r>
            <a:r>
              <a:rPr lang="en-GB" b="1" dirty="0"/>
              <a:t>OpenMP </a:t>
            </a:r>
            <a:r>
              <a:rPr lang="en-GB" dirty="0"/>
              <a:t>capabilities to EIRENE for </a:t>
            </a:r>
            <a:r>
              <a:rPr lang="en-GB" b="1" dirty="0"/>
              <a:t>shared memory </a:t>
            </a:r>
            <a:r>
              <a:rPr lang="en-GB" dirty="0"/>
              <a:t>usage (related to </a:t>
            </a:r>
            <a:r>
              <a:rPr lang="en-GB" b="1" dirty="0"/>
              <a:t>SOLEDGE</a:t>
            </a:r>
            <a:r>
              <a:rPr lang="en-GB" dirty="0"/>
              <a:t> code -&gt; </a:t>
            </a:r>
            <a:r>
              <a:rPr lang="en-GB" b="1" dirty="0"/>
              <a:t>TSVV-6</a:t>
            </a:r>
            <a:r>
              <a:rPr lang="en-GB" dirty="0"/>
              <a:t>)</a:t>
            </a:r>
          </a:p>
          <a:p>
            <a:pPr lvl="1"/>
            <a:r>
              <a:rPr lang="en-GB" dirty="0"/>
              <a:t>Updates to </a:t>
            </a:r>
            <a:r>
              <a:rPr lang="en-GB" b="1" dirty="0"/>
              <a:t>EIRENE database</a:t>
            </a:r>
            <a:r>
              <a:rPr lang="en-GB" dirty="0"/>
              <a:t> (some reactions in </a:t>
            </a:r>
            <a:r>
              <a:rPr lang="en-GB" dirty="0" err="1"/>
              <a:t>amjuel.tex</a:t>
            </a:r>
            <a:r>
              <a:rPr lang="en-GB" dirty="0"/>
              <a:t>, </a:t>
            </a:r>
            <a:r>
              <a:rPr lang="en-GB" dirty="0" err="1"/>
              <a:t>hydhel.tex</a:t>
            </a:r>
            <a:r>
              <a:rPr lang="en-GB" dirty="0"/>
              <a:t>, </a:t>
            </a:r>
            <a:r>
              <a:rPr lang="en-GB" dirty="0" err="1"/>
              <a:t>methane.tex</a:t>
            </a:r>
            <a:r>
              <a:rPr lang="en-GB" dirty="0"/>
              <a:t>, h2vibr.tex)</a:t>
            </a:r>
          </a:p>
          <a:p>
            <a:pPr lvl="1"/>
            <a:r>
              <a:rPr lang="en-GB" b="1" dirty="0"/>
              <a:t>Unification</a:t>
            </a:r>
            <a:r>
              <a:rPr lang="en-GB" dirty="0"/>
              <a:t> of internal </a:t>
            </a:r>
            <a:r>
              <a:rPr lang="en-GB" b="1" dirty="0"/>
              <a:t>FZJ EIRENE </a:t>
            </a:r>
            <a:r>
              <a:rPr lang="en-GB" dirty="0"/>
              <a:t>versions</a:t>
            </a:r>
          </a:p>
          <a:p>
            <a:pPr lvl="1"/>
            <a:r>
              <a:rPr lang="en-GB" dirty="0"/>
              <a:t>Started </a:t>
            </a:r>
            <a:r>
              <a:rPr lang="en-GB" b="1" dirty="0"/>
              <a:t>unification </a:t>
            </a:r>
            <a:r>
              <a:rPr lang="en-GB" dirty="0"/>
              <a:t>of EIRENE with </a:t>
            </a:r>
            <a:r>
              <a:rPr lang="en-GB" b="1" dirty="0"/>
              <a:t>SOLPS-ITER</a:t>
            </a:r>
            <a:r>
              <a:rPr lang="en-GB" dirty="0"/>
              <a:t> version (supported by X. </a:t>
            </a:r>
            <a:r>
              <a:rPr lang="en-GB" dirty="0" err="1"/>
              <a:t>Bonnin</a:t>
            </a:r>
            <a:r>
              <a:rPr lang="en-GB" dirty="0"/>
              <a:t>)</a:t>
            </a:r>
          </a:p>
          <a:p>
            <a:pPr lvl="1"/>
            <a:r>
              <a:rPr lang="en-GB" dirty="0"/>
              <a:t>Restructuring of </a:t>
            </a:r>
            <a:r>
              <a:rPr lang="en-GB" b="1" dirty="0"/>
              <a:t>Continuous Integration</a:t>
            </a:r>
            <a:r>
              <a:rPr lang="en-GB" dirty="0"/>
              <a:t> (CI) pipeline (more </a:t>
            </a:r>
            <a:r>
              <a:rPr lang="en-GB" b="1" dirty="0"/>
              <a:t>provenance tests</a:t>
            </a:r>
            <a:r>
              <a:rPr lang="en-GB" dirty="0"/>
              <a:t>, increased </a:t>
            </a:r>
            <a:r>
              <a:rPr lang="en-GB" b="1" dirty="0"/>
              <a:t>code coverage</a:t>
            </a:r>
            <a:r>
              <a:rPr lang="en-GB" dirty="0"/>
              <a:t> by CI, </a:t>
            </a:r>
            <a:r>
              <a:rPr lang="en-GB" b="1" dirty="0"/>
              <a:t>OpenMP</a:t>
            </a:r>
            <a:r>
              <a:rPr lang="en-GB" dirty="0"/>
              <a:t> test cases</a:t>
            </a:r>
            <a:r>
              <a:rPr lang="en-GB" dirty="0" smtClean="0"/>
              <a:t>)</a:t>
            </a:r>
          </a:p>
          <a:p>
            <a:pPr lvl="1"/>
            <a:endParaRPr lang="en-GB" dirty="0"/>
          </a:p>
          <a:p>
            <a:r>
              <a:rPr lang="en-GB" b="1" dirty="0"/>
              <a:t>Hotfix </a:t>
            </a:r>
            <a:r>
              <a:rPr lang="en-GB" dirty="0"/>
              <a:t>for EIRENE </a:t>
            </a:r>
            <a:r>
              <a:rPr lang="en-GB" b="1" dirty="0"/>
              <a:t>V1.1.1 </a:t>
            </a:r>
            <a:r>
              <a:rPr lang="en-GB" dirty="0"/>
              <a:t>(27</a:t>
            </a:r>
            <a:r>
              <a:rPr lang="en-GB" baseline="30000" dirty="0"/>
              <a:t>th</a:t>
            </a:r>
            <a:r>
              <a:rPr lang="en-GB" dirty="0"/>
              <a:t> November 2024)</a:t>
            </a:r>
          </a:p>
          <a:p>
            <a:pPr lvl="1"/>
            <a:r>
              <a:rPr lang="en-GB" dirty="0"/>
              <a:t>Fixed </a:t>
            </a:r>
            <a:r>
              <a:rPr lang="en-GB" b="1" dirty="0"/>
              <a:t>automatic updates</a:t>
            </a:r>
            <a:r>
              <a:rPr lang="en-GB" dirty="0"/>
              <a:t> to </a:t>
            </a:r>
            <a:r>
              <a:rPr lang="en-GB" b="1" dirty="0"/>
              <a:t>EIRENE forks </a:t>
            </a:r>
            <a:r>
              <a:rPr lang="en-GB" dirty="0"/>
              <a:t>(e.g. ITER and CEA fork)</a:t>
            </a:r>
          </a:p>
          <a:p>
            <a:pPr lvl="1"/>
            <a:endParaRPr lang="en-GB" dirty="0"/>
          </a:p>
          <a:p>
            <a:pPr lvl="1"/>
            <a:endParaRPr lang="en-GB" dirty="0"/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8658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2498" y="51470"/>
            <a:ext cx="7992888" cy="342900"/>
          </a:xfrm>
        </p:spPr>
        <p:txBody>
          <a:bodyPr/>
          <a:lstStyle/>
          <a:p>
            <a:r>
              <a:rPr lang="de-DE" sz="2800" dirty="0" smtClean="0">
                <a:solidFill>
                  <a:srgbClr val="C00000"/>
                </a:solidFill>
              </a:rPr>
              <a:t>Code maintanance: What needs to be done</a:t>
            </a:r>
            <a:r>
              <a:rPr lang="en-GB" sz="2800" dirty="0">
                <a:solidFill>
                  <a:srgbClr val="C00000"/>
                </a:solidFill>
              </a:rPr>
              <a:t>?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79512" y="627534"/>
            <a:ext cx="8801744" cy="4032448"/>
          </a:xfrm>
        </p:spPr>
        <p:txBody>
          <a:bodyPr>
            <a:normAutofit fontScale="92500" lnSpcReduction="20000"/>
          </a:bodyPr>
          <a:lstStyle/>
          <a:p>
            <a:pPr>
              <a:spcBef>
                <a:spcPts val="900"/>
              </a:spcBef>
              <a:buFont typeface="Wingdings" panose="05000000000000000000" pitchFamily="2" charset="2"/>
              <a:buChar char="q"/>
            </a:pPr>
            <a:r>
              <a:rPr lang="en-GB" sz="1700" b="1" dirty="0" smtClean="0"/>
              <a:t>The EIRENE website is quite in good shape, still regular updates are necessary</a:t>
            </a:r>
          </a:p>
          <a:p>
            <a:pPr lvl="1">
              <a:spcBef>
                <a:spcPts val="900"/>
              </a:spcBef>
              <a:buFont typeface="Wingdings" panose="05000000000000000000" pitchFamily="2" charset="2"/>
              <a:buChar char="Ø"/>
            </a:pPr>
            <a:r>
              <a:rPr lang="en-GB" sz="1700" i="1" dirty="0" smtClean="0">
                <a:solidFill>
                  <a:srgbClr val="0070C0"/>
                </a:solidFill>
              </a:rPr>
              <a:t>The ITER/EUROfusion request automatic registration with their accounts. </a:t>
            </a:r>
          </a:p>
          <a:p>
            <a:pPr lvl="1">
              <a:spcBef>
                <a:spcPts val="900"/>
              </a:spcBef>
              <a:buFont typeface="Wingdings" panose="05000000000000000000" pitchFamily="2" charset="2"/>
              <a:buChar char="Ø"/>
            </a:pPr>
            <a:r>
              <a:rPr lang="en-GB" sz="1700" i="1" dirty="0" smtClean="0">
                <a:solidFill>
                  <a:srgbClr val="0070C0"/>
                </a:solidFill>
              </a:rPr>
              <a:t>Links with confluence, bug reporting forum etc. would be very useful.</a:t>
            </a:r>
            <a:endParaRPr lang="en-GB" sz="1700" dirty="0" smtClean="0"/>
          </a:p>
          <a:p>
            <a:pPr>
              <a:spcBef>
                <a:spcPts val="900"/>
              </a:spcBef>
              <a:buFont typeface="Wingdings" panose="05000000000000000000" pitchFamily="2" charset="2"/>
              <a:buChar char="q"/>
            </a:pPr>
            <a:r>
              <a:rPr lang="en-GB" sz="1700" b="1" dirty="0" smtClean="0"/>
              <a:t>E-TASC recommended tools (ACH is ready to provide support</a:t>
            </a:r>
          </a:p>
          <a:p>
            <a:pPr lvl="1">
              <a:spcBef>
                <a:spcPts val="900"/>
              </a:spcBef>
              <a:buFont typeface="Wingdings" panose="05000000000000000000" pitchFamily="2" charset="2"/>
              <a:buChar char="Ø"/>
            </a:pPr>
            <a:r>
              <a:rPr lang="en-GB" sz="1700" i="1" dirty="0" err="1" smtClean="0">
                <a:solidFill>
                  <a:srgbClr val="0070C0"/>
                </a:solidFill>
              </a:rPr>
              <a:t>Mattermost</a:t>
            </a:r>
            <a:r>
              <a:rPr lang="en-GB" sz="1700" i="1" dirty="0" smtClean="0">
                <a:solidFill>
                  <a:srgbClr val="0070C0"/>
                </a:solidFill>
              </a:rPr>
              <a:t> (Slack alternative) is to be set and used by all developers.</a:t>
            </a:r>
          </a:p>
          <a:p>
            <a:pPr lvl="1">
              <a:spcBef>
                <a:spcPts val="900"/>
              </a:spcBef>
              <a:buFont typeface="Wingdings" panose="05000000000000000000" pitchFamily="2" charset="2"/>
              <a:buChar char="Ø"/>
            </a:pPr>
            <a:r>
              <a:rPr lang="en-GB" sz="1700" i="1" dirty="0" err="1" smtClean="0">
                <a:solidFill>
                  <a:srgbClr val="0070C0"/>
                </a:solidFill>
              </a:rPr>
              <a:t>Gira</a:t>
            </a:r>
            <a:r>
              <a:rPr lang="en-GB" sz="1700" i="1" dirty="0" smtClean="0">
                <a:solidFill>
                  <a:srgbClr val="0070C0"/>
                </a:solidFill>
              </a:rPr>
              <a:t>/Confluence (available free of change due to ACH installations).</a:t>
            </a:r>
          </a:p>
          <a:p>
            <a:pPr>
              <a:spcBef>
                <a:spcPts val="900"/>
              </a:spcBef>
              <a:buFont typeface="Wingdings" panose="05000000000000000000" pitchFamily="2" charset="2"/>
              <a:buChar char="q"/>
            </a:pPr>
            <a:r>
              <a:rPr lang="en-GB" sz="1700" b="1" dirty="0" err="1" smtClean="0"/>
              <a:t>SimDB</a:t>
            </a:r>
            <a:r>
              <a:rPr lang="en-GB" sz="1700" b="1" dirty="0" smtClean="0"/>
              <a:t>-based catalogued repository for simulations</a:t>
            </a:r>
          </a:p>
          <a:p>
            <a:pPr lvl="1">
              <a:spcBef>
                <a:spcPts val="900"/>
              </a:spcBef>
              <a:buFont typeface="Wingdings" panose="05000000000000000000" pitchFamily="2" charset="2"/>
              <a:buChar char="Ø"/>
            </a:pPr>
            <a:r>
              <a:rPr lang="en-GB" sz="1700" i="1" dirty="0" smtClean="0">
                <a:solidFill>
                  <a:srgbClr val="0070C0"/>
                </a:solidFill>
              </a:rPr>
              <a:t>The data server is physically provided by FZJ.</a:t>
            </a:r>
          </a:p>
          <a:p>
            <a:pPr lvl="1">
              <a:spcBef>
                <a:spcPts val="900"/>
              </a:spcBef>
              <a:buFont typeface="Wingdings" panose="05000000000000000000" pitchFamily="2" charset="2"/>
              <a:buChar char="Ø"/>
            </a:pPr>
            <a:r>
              <a:rPr lang="en-GB" sz="1700" i="1" dirty="0" smtClean="0">
                <a:solidFill>
                  <a:srgbClr val="0070C0"/>
                </a:solidFill>
              </a:rPr>
              <a:t>Installations with begin as soon as possible (D.V.Borodin, </a:t>
            </a:r>
            <a:r>
              <a:rPr lang="en-GB" sz="1700" i="1" dirty="0" err="1" smtClean="0">
                <a:solidFill>
                  <a:srgbClr val="0070C0"/>
                </a:solidFill>
              </a:rPr>
              <a:t>D.Harting</a:t>
            </a:r>
            <a:r>
              <a:rPr lang="en-GB" sz="1700" i="1" dirty="0" smtClean="0">
                <a:solidFill>
                  <a:srgbClr val="0070C0"/>
                </a:solidFill>
              </a:rPr>
              <a:t>?..)</a:t>
            </a:r>
          </a:p>
          <a:p>
            <a:pPr>
              <a:spcBef>
                <a:spcPts val="900"/>
              </a:spcBef>
              <a:buFont typeface="Wingdings" panose="05000000000000000000" pitchFamily="2" charset="2"/>
              <a:buChar char="q"/>
            </a:pPr>
            <a:r>
              <a:rPr lang="en-GB" sz="1700" b="1" dirty="0" smtClean="0"/>
              <a:t>Start using JSON Schema (in EIRENE, ModCR, etc.)</a:t>
            </a:r>
          </a:p>
          <a:p>
            <a:pPr lvl="1">
              <a:spcBef>
                <a:spcPts val="900"/>
              </a:spcBef>
              <a:buFont typeface="Wingdings" panose="05000000000000000000" pitchFamily="2" charset="2"/>
              <a:buChar char="Ø"/>
            </a:pPr>
            <a:r>
              <a:rPr lang="en-GB" sz="1700" i="1" dirty="0" smtClean="0">
                <a:solidFill>
                  <a:srgbClr val="0070C0"/>
                </a:solidFill>
              </a:rPr>
              <a:t>e.g. MIT Docs (</a:t>
            </a:r>
            <a:r>
              <a:rPr lang="en-GB" sz="1700" dirty="0">
                <a:hlinkClick r:id="rId2"/>
              </a:rPr>
              <a:t>https://json-schema.org</a:t>
            </a:r>
            <a:r>
              <a:rPr lang="en-GB" sz="1700" dirty="0" smtClean="0">
                <a:hlinkClick r:id="rId2"/>
              </a:rPr>
              <a:t>/</a:t>
            </a:r>
            <a:r>
              <a:rPr lang="en-GB" sz="1700" dirty="0" smtClean="0"/>
              <a:t>), </a:t>
            </a:r>
            <a:r>
              <a:rPr lang="en-GB" sz="1700" dirty="0" smtClean="0">
                <a:solidFill>
                  <a:srgbClr val="D60093"/>
                </a:solidFill>
              </a:rPr>
              <a:t>use STYX (with TSVV-3) </a:t>
            </a:r>
          </a:p>
          <a:p>
            <a:pPr marL="400050">
              <a:spcBef>
                <a:spcPts val="900"/>
              </a:spcBef>
              <a:buFont typeface="Wingdings" panose="05000000000000000000" pitchFamily="2" charset="2"/>
              <a:buChar char="q"/>
            </a:pPr>
            <a:r>
              <a:rPr lang="en-GB" sz="1700" b="1" dirty="0" smtClean="0"/>
              <a:t>We need to get used to coding guidelines, changelog etc. as a routine – </a:t>
            </a:r>
          </a:p>
          <a:p>
            <a:pPr lvl="1">
              <a:spcBef>
                <a:spcPts val="900"/>
              </a:spcBef>
              <a:buFont typeface="Wingdings" panose="05000000000000000000" pitchFamily="2" charset="2"/>
              <a:buChar char="Ø"/>
            </a:pPr>
            <a:r>
              <a:rPr lang="en-GB" sz="1700" i="1" dirty="0" smtClean="0">
                <a:solidFill>
                  <a:srgbClr val="0070C0"/>
                </a:solidFill>
              </a:rPr>
              <a:t>update those based </a:t>
            </a:r>
            <a:r>
              <a:rPr lang="en-GB" sz="1700" i="1" dirty="0">
                <a:solidFill>
                  <a:srgbClr val="0070C0"/>
                </a:solidFill>
              </a:rPr>
              <a:t>on collected </a:t>
            </a:r>
            <a:r>
              <a:rPr lang="en-GB" sz="1700" i="1" dirty="0" smtClean="0">
                <a:solidFill>
                  <a:srgbClr val="0070C0"/>
                </a:solidFill>
              </a:rPr>
              <a:t>experience</a:t>
            </a:r>
            <a:endParaRPr lang="en-GB" sz="1600" i="1" dirty="0" smtClean="0"/>
          </a:p>
        </p:txBody>
      </p:sp>
    </p:spTree>
    <p:extLst>
      <p:ext uri="{BB962C8B-B14F-4D97-AF65-F5344CB8AC3E}">
        <p14:creationId xmlns:p14="http://schemas.microsoft.com/office/powerpoint/2010/main" val="2255911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512" y="51470"/>
            <a:ext cx="7543800" cy="342900"/>
          </a:xfrm>
        </p:spPr>
        <p:txBody>
          <a:bodyPr/>
          <a:lstStyle/>
          <a:p>
            <a:r>
              <a:rPr lang="en-GB" dirty="0" smtClean="0">
                <a:solidFill>
                  <a:srgbClr val="C00000"/>
                </a:solidFill>
              </a:rPr>
              <a:t>Recent TSVV-5 events</a:t>
            </a:r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0" y="555526"/>
            <a:ext cx="9036496" cy="4032448"/>
          </a:xfrm>
        </p:spPr>
        <p:txBody>
          <a:bodyPr>
            <a:noAutofit/>
          </a:bodyPr>
          <a:lstStyle/>
          <a:p>
            <a:pPr>
              <a:spcBef>
                <a:spcPts val="900"/>
              </a:spcBef>
              <a:buFont typeface="Wingdings" panose="05000000000000000000" pitchFamily="2" charset="2"/>
              <a:buChar char="q"/>
            </a:pPr>
            <a:r>
              <a:rPr lang="en-GB" sz="1200" b="1" dirty="0" smtClean="0"/>
              <a:t>TSVV-5 annual Code Camp </a:t>
            </a:r>
            <a:r>
              <a:rPr lang="en-GB" sz="1200" b="1" dirty="0" smtClean="0">
                <a:solidFill>
                  <a:srgbClr val="C00000"/>
                </a:solidFill>
              </a:rPr>
              <a:t>(DIFFER, </a:t>
            </a:r>
            <a:r>
              <a:rPr lang="en-GB" sz="1200" dirty="0">
                <a:solidFill>
                  <a:srgbClr val="C00000"/>
                </a:solidFill>
              </a:rPr>
              <a:t>19th – 21st November </a:t>
            </a:r>
            <a:r>
              <a:rPr lang="en-GB" sz="1200" dirty="0" smtClean="0">
                <a:solidFill>
                  <a:srgbClr val="C00000"/>
                </a:solidFill>
              </a:rPr>
              <a:t>2024</a:t>
            </a:r>
            <a:r>
              <a:rPr lang="en-GB" sz="1200" b="1" dirty="0">
                <a:solidFill>
                  <a:srgbClr val="C00000"/>
                </a:solidFill>
              </a:rPr>
              <a:t>)</a:t>
            </a:r>
            <a:r>
              <a:rPr lang="en-GB" sz="1200" dirty="0" smtClean="0">
                <a:solidFill>
                  <a:srgbClr val="C00000"/>
                </a:solidFill>
              </a:rPr>
              <a:t> </a:t>
            </a:r>
          </a:p>
          <a:p>
            <a:pPr lvl="1">
              <a:spcBef>
                <a:spcPts val="900"/>
              </a:spcBef>
              <a:buFont typeface="Wingdings" panose="05000000000000000000" pitchFamily="2" charset="2"/>
              <a:buChar char="Ø"/>
            </a:pPr>
            <a:r>
              <a:rPr lang="en-GB" sz="1200" i="1" dirty="0" smtClean="0">
                <a:solidFill>
                  <a:srgbClr val="0070C0"/>
                </a:solidFill>
              </a:rPr>
              <a:t>Agenda </a:t>
            </a:r>
            <a:r>
              <a:rPr lang="en-GB" sz="1200" i="1" dirty="0">
                <a:solidFill>
                  <a:srgbClr val="0070C0"/>
                </a:solidFill>
              </a:rPr>
              <a:t>and materials: </a:t>
            </a:r>
            <a:r>
              <a:rPr lang="en-GB" sz="1200" i="1" dirty="0">
                <a:solidFill>
                  <a:srgbClr val="0070C0"/>
                </a:solidFill>
                <a:hlinkClick r:id="rId2"/>
              </a:rPr>
              <a:t>https://indico.euro-fusion.org/event/3178</a:t>
            </a:r>
            <a:r>
              <a:rPr lang="en-GB" sz="1200" i="1" dirty="0" smtClean="0">
                <a:solidFill>
                  <a:srgbClr val="0070C0"/>
                </a:solidFill>
                <a:hlinkClick r:id="rId2"/>
              </a:rPr>
              <a:t>/</a:t>
            </a:r>
            <a:endParaRPr lang="en-GB" sz="1200" i="1" dirty="0">
              <a:solidFill>
                <a:srgbClr val="0070C0"/>
              </a:solidFill>
            </a:endParaRPr>
          </a:p>
          <a:p>
            <a:pPr lvl="1">
              <a:spcBef>
                <a:spcPts val="900"/>
              </a:spcBef>
              <a:buFont typeface="Wingdings" panose="05000000000000000000" pitchFamily="2" charset="2"/>
              <a:buChar char="Ø"/>
            </a:pPr>
            <a:r>
              <a:rPr lang="en-GB" sz="1200" i="1" dirty="0" smtClean="0">
                <a:solidFill>
                  <a:srgbClr val="0070C0"/>
                </a:solidFill>
              </a:rPr>
              <a:t>Participants from all RUs, ITER, related TSVVs (3, 6 and 7) and ACHs  </a:t>
            </a:r>
          </a:p>
          <a:p>
            <a:pPr lvl="1">
              <a:spcBef>
                <a:spcPts val="900"/>
              </a:spcBef>
              <a:buFont typeface="Wingdings" panose="05000000000000000000" pitchFamily="2" charset="2"/>
              <a:buChar char="Ø"/>
            </a:pPr>
            <a:r>
              <a:rPr lang="en-GB" sz="1200" i="1" dirty="0" smtClean="0">
                <a:solidFill>
                  <a:srgbClr val="0070C0"/>
                </a:solidFill>
              </a:rPr>
              <a:t>Moderated discussions along 3 main lines with the </a:t>
            </a:r>
            <a:r>
              <a:rPr lang="en-GB" sz="1200" b="1" i="1" dirty="0" smtClean="0">
                <a:solidFill>
                  <a:srgbClr val="0070C0"/>
                </a:solidFill>
              </a:rPr>
              <a:t>approved summaries </a:t>
            </a:r>
            <a:r>
              <a:rPr lang="en-GB" sz="1200" i="1" dirty="0" smtClean="0">
                <a:solidFill>
                  <a:srgbClr val="0070C0"/>
                </a:solidFill>
              </a:rPr>
              <a:t>on the last day. In addition Lots of bilateral discussions, joint look into the code and tools etc.</a:t>
            </a:r>
          </a:p>
          <a:p>
            <a:pPr lvl="1">
              <a:spcBef>
                <a:spcPts val="900"/>
              </a:spcBef>
              <a:buFont typeface="Wingdings" panose="05000000000000000000" pitchFamily="2" charset="2"/>
              <a:buChar char="Ø"/>
            </a:pPr>
            <a:r>
              <a:rPr lang="en-GB" sz="1200" i="1" dirty="0" smtClean="0">
                <a:solidFill>
                  <a:srgbClr val="0070C0"/>
                </a:solidFill>
              </a:rPr>
              <a:t>Examples of outcome: STYX (TSVV-3 interface to EIRENE) can be used as proxy for further IMASification, elaborated set of reference simulation cases prepared for </a:t>
            </a:r>
            <a:r>
              <a:rPr lang="en-GB" sz="1200" i="1" dirty="0" err="1" smtClean="0">
                <a:solidFill>
                  <a:srgbClr val="0070C0"/>
                </a:solidFill>
              </a:rPr>
              <a:t>SimDB</a:t>
            </a:r>
            <a:r>
              <a:rPr lang="en-GB" sz="1200" i="1" dirty="0" smtClean="0">
                <a:solidFill>
                  <a:srgbClr val="0070C0"/>
                </a:solidFill>
              </a:rPr>
              <a:t>, …., joint work with ACH (e.g. further steps on IMASification by ACH-IPPLM and  utilisation of EIRON toy model for EIRENE from ACH-VTT discussed)</a:t>
            </a:r>
          </a:p>
          <a:p>
            <a:pPr lvl="1">
              <a:spcBef>
                <a:spcPts val="900"/>
              </a:spcBef>
              <a:buFont typeface="Wingdings" panose="05000000000000000000" pitchFamily="2" charset="2"/>
              <a:buChar char="Ø"/>
            </a:pPr>
            <a:r>
              <a:rPr lang="en-GB" sz="1200" i="1" dirty="0" smtClean="0">
                <a:solidFill>
                  <a:srgbClr val="0070C0"/>
                </a:solidFill>
              </a:rPr>
              <a:t>Large focus this time on CRMs with further updates on fluid-kinetic hybridisation  </a:t>
            </a:r>
          </a:p>
          <a:p>
            <a:pPr marL="457200" lvl="1" indent="0">
              <a:spcBef>
                <a:spcPts val="900"/>
              </a:spcBef>
              <a:buNone/>
            </a:pPr>
            <a:endParaRPr lang="en-GB" sz="1200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en-GB" sz="1200" b="1" dirty="0"/>
              <a:t>Meeting on unified A&amp;M data policies </a:t>
            </a:r>
            <a:r>
              <a:rPr lang="en-GB" sz="1200" b="1" dirty="0">
                <a:solidFill>
                  <a:srgbClr val="C00000"/>
                </a:solidFill>
              </a:rPr>
              <a:t>(</a:t>
            </a:r>
            <a:r>
              <a:rPr lang="en-GB" sz="1200" b="1" dirty="0" smtClean="0">
                <a:solidFill>
                  <a:srgbClr val="C00000"/>
                </a:solidFill>
              </a:rPr>
              <a:t>FZJ, </a:t>
            </a:r>
            <a:r>
              <a:rPr lang="en-GB" sz="1200" dirty="0">
                <a:solidFill>
                  <a:srgbClr val="C00000"/>
                </a:solidFill>
              </a:rPr>
              <a:t>25</a:t>
            </a:r>
            <a:r>
              <a:rPr lang="en-GB" sz="1200" baseline="30000" dirty="0">
                <a:solidFill>
                  <a:srgbClr val="C00000"/>
                </a:solidFill>
              </a:rPr>
              <a:t>th</a:t>
            </a:r>
            <a:r>
              <a:rPr lang="en-GB" sz="1200" dirty="0">
                <a:solidFill>
                  <a:srgbClr val="C00000"/>
                </a:solidFill>
              </a:rPr>
              <a:t> -27</a:t>
            </a:r>
            <a:r>
              <a:rPr lang="en-GB" sz="1200" baseline="30000" dirty="0">
                <a:solidFill>
                  <a:srgbClr val="C00000"/>
                </a:solidFill>
              </a:rPr>
              <a:t>th</a:t>
            </a:r>
            <a:r>
              <a:rPr lang="en-GB" sz="1200" dirty="0">
                <a:solidFill>
                  <a:srgbClr val="C00000"/>
                </a:solidFill>
              </a:rPr>
              <a:t> November </a:t>
            </a:r>
            <a:r>
              <a:rPr lang="en-GB" sz="1200" dirty="0" smtClean="0">
                <a:solidFill>
                  <a:srgbClr val="C00000"/>
                </a:solidFill>
              </a:rPr>
              <a:t>2024</a:t>
            </a:r>
            <a:r>
              <a:rPr lang="en-GB" sz="1200" b="1" dirty="0" smtClean="0">
                <a:solidFill>
                  <a:srgbClr val="C00000"/>
                </a:solidFill>
              </a:rPr>
              <a:t>)</a:t>
            </a:r>
            <a:endParaRPr lang="en-GB" sz="1200" b="1" dirty="0">
              <a:solidFill>
                <a:srgbClr val="C00000"/>
              </a:solidFill>
            </a:endParaRPr>
          </a:p>
          <a:p>
            <a:pPr lvl="1">
              <a:spcBef>
                <a:spcPts val="900"/>
              </a:spcBef>
              <a:buFont typeface="Wingdings" panose="05000000000000000000" pitchFamily="2" charset="2"/>
              <a:buChar char="Ø"/>
            </a:pPr>
            <a:r>
              <a:rPr lang="en-GB" sz="1200" i="1" dirty="0" smtClean="0">
                <a:solidFill>
                  <a:srgbClr val="0070C0"/>
                </a:solidFill>
              </a:rPr>
              <a:t>Agenda and materials: </a:t>
            </a:r>
            <a:r>
              <a:rPr lang="en-GB" sz="1200" dirty="0" smtClean="0">
                <a:hlinkClick r:id="rId2"/>
              </a:rPr>
              <a:t>https://indico.euro-fusion.org/event/3178/</a:t>
            </a:r>
            <a:r>
              <a:rPr lang="en-GB" sz="1200" dirty="0" smtClean="0"/>
              <a:t> </a:t>
            </a:r>
          </a:p>
          <a:p>
            <a:pPr lvl="1">
              <a:spcBef>
                <a:spcPts val="900"/>
              </a:spcBef>
              <a:buFont typeface="Wingdings" panose="05000000000000000000" pitchFamily="2" charset="2"/>
              <a:buChar char="Ø"/>
            </a:pPr>
            <a:r>
              <a:rPr lang="en-GB" sz="1200" i="1" dirty="0" smtClean="0">
                <a:solidFill>
                  <a:srgbClr val="0070C0"/>
                </a:solidFill>
              </a:rPr>
              <a:t>Participants from EUROfusion (e.g. </a:t>
            </a:r>
            <a:r>
              <a:rPr lang="en-GB" sz="1200" i="1" dirty="0" err="1" smtClean="0">
                <a:solidFill>
                  <a:srgbClr val="0070C0"/>
                </a:solidFill>
              </a:rPr>
              <a:t>D.Coster</a:t>
            </a:r>
            <a:r>
              <a:rPr lang="en-GB" sz="1200" i="1" dirty="0" smtClean="0">
                <a:solidFill>
                  <a:srgbClr val="0070C0"/>
                </a:solidFill>
              </a:rPr>
              <a:t> – AMNS), ADAS, ITER, IAEA</a:t>
            </a:r>
            <a:r>
              <a:rPr lang="en-GB" sz="1200" i="1" dirty="0">
                <a:solidFill>
                  <a:srgbClr val="0070C0"/>
                </a:solidFill>
              </a:rPr>
              <a:t> </a:t>
            </a:r>
            <a:r>
              <a:rPr lang="en-GB" sz="1200" i="1" dirty="0" smtClean="0">
                <a:solidFill>
                  <a:srgbClr val="0070C0"/>
                </a:solidFill>
              </a:rPr>
              <a:t> </a:t>
            </a:r>
            <a:r>
              <a:rPr lang="en-GB" sz="1200" i="1" dirty="0" smtClean="0">
                <a:solidFill>
                  <a:srgbClr val="C00000"/>
                </a:solidFill>
              </a:rPr>
              <a:t>+ </a:t>
            </a:r>
            <a:r>
              <a:rPr lang="en-GB" sz="1200" i="1" dirty="0" smtClean="0">
                <a:solidFill>
                  <a:srgbClr val="0070C0"/>
                </a:solidFill>
              </a:rPr>
              <a:t> EIRENE (with dedicated </a:t>
            </a:r>
            <a:r>
              <a:rPr lang="en-GB" sz="1200" i="1" dirty="0">
                <a:solidFill>
                  <a:srgbClr val="0070C0"/>
                </a:solidFill>
              </a:rPr>
              <a:t>tools dedicated tools PLOUTOS and </a:t>
            </a:r>
            <a:r>
              <a:rPr lang="en-GB" sz="1200" i="1" dirty="0" smtClean="0">
                <a:solidFill>
                  <a:srgbClr val="0070C0"/>
                </a:solidFill>
              </a:rPr>
              <a:t>ModCR), YACORA and MCCC developers </a:t>
            </a:r>
          </a:p>
          <a:p>
            <a:pPr lvl="1">
              <a:spcBef>
                <a:spcPts val="900"/>
              </a:spcBef>
              <a:buFont typeface="Wingdings" panose="05000000000000000000" pitchFamily="2" charset="2"/>
              <a:buChar char="Ø"/>
            </a:pPr>
            <a:r>
              <a:rPr lang="en-GB" sz="1200" i="1" dirty="0" smtClean="0">
                <a:solidFill>
                  <a:srgbClr val="0070C0"/>
                </a:solidFill>
              </a:rPr>
              <a:t>Motivated by discussions at </a:t>
            </a:r>
            <a:r>
              <a:rPr lang="en-GB" sz="1200" i="1" dirty="0">
                <a:solidFill>
                  <a:srgbClr val="0070C0"/>
                </a:solidFill>
              </a:rPr>
              <a:t>decennial IAEA AMPI Meeting in </a:t>
            </a:r>
            <a:r>
              <a:rPr lang="en-GB" sz="1200" i="1" dirty="0" smtClean="0">
                <a:solidFill>
                  <a:srgbClr val="0070C0"/>
                </a:solidFill>
              </a:rPr>
              <a:t>Helsinki (Jul-2024), likely will lead to a dedicated IAEA TM.</a:t>
            </a:r>
          </a:p>
          <a:p>
            <a:pPr lvl="1">
              <a:spcBef>
                <a:spcPts val="900"/>
              </a:spcBef>
              <a:buFont typeface="Wingdings" panose="05000000000000000000" pitchFamily="2" charset="2"/>
              <a:buChar char="Ø"/>
            </a:pPr>
            <a:r>
              <a:rPr lang="en-GB" sz="1200" i="1" dirty="0" smtClean="0">
                <a:solidFill>
                  <a:srgbClr val="0070C0"/>
                </a:solidFill>
              </a:rPr>
              <a:t>Joint document on data policies elaborated as a draft to be submitted for consideration by EUROfusion, ITER and IAEA.</a:t>
            </a:r>
            <a:endParaRPr lang="en-GB" sz="1200" i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8226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23298" y="47373"/>
            <a:ext cx="7543800" cy="342900"/>
          </a:xfrm>
        </p:spPr>
        <p:txBody>
          <a:bodyPr/>
          <a:lstStyle/>
          <a:p>
            <a:r>
              <a:rPr lang="en-US" sz="2400" dirty="0" err="1" smtClean="0">
                <a:solidFill>
                  <a:srgbClr val="C00000"/>
                </a:solidFill>
              </a:rPr>
              <a:t>ModCR</a:t>
            </a:r>
            <a:r>
              <a:rPr lang="en-US" sz="2400" dirty="0" smtClean="0">
                <a:solidFill>
                  <a:srgbClr val="C00000"/>
                </a:solidFill>
              </a:rPr>
              <a:t> interaction with EIRENE and other tools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9" name="Abgerundetes Rechteck 8"/>
          <p:cNvSpPr/>
          <p:nvPr/>
        </p:nvSpPr>
        <p:spPr>
          <a:xfrm>
            <a:off x="3419872" y="2094720"/>
            <a:ext cx="2376264" cy="108012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rgbClr val="C00000"/>
                </a:solidFill>
              </a:rPr>
              <a:t>ModCR</a:t>
            </a:r>
            <a:endParaRPr lang="en-GB" b="1" dirty="0">
              <a:solidFill>
                <a:srgbClr val="C00000"/>
              </a:solidFill>
            </a:endParaRPr>
          </a:p>
        </p:txBody>
      </p:sp>
      <p:sp>
        <p:nvSpPr>
          <p:cNvPr id="12" name="Abgerundetes Rechteck 11"/>
          <p:cNvSpPr/>
          <p:nvPr/>
        </p:nvSpPr>
        <p:spPr>
          <a:xfrm>
            <a:off x="323528" y="771550"/>
            <a:ext cx="2376264" cy="10801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EIRENE</a:t>
            </a:r>
          </a:p>
          <a:p>
            <a:pPr algn="ctr"/>
            <a:r>
              <a:rPr lang="en-GB" dirty="0" smtClean="0">
                <a:solidFill>
                  <a:schemeClr val="tx1"/>
                </a:solidFill>
              </a:rPr>
              <a:t>CRM condensing </a:t>
            </a:r>
            <a:br>
              <a:rPr lang="en-GB" dirty="0" smtClean="0">
                <a:solidFill>
                  <a:schemeClr val="tx1"/>
                </a:solidFill>
              </a:rPr>
            </a:br>
            <a:r>
              <a:rPr lang="en-GB" dirty="0" smtClean="0">
                <a:solidFill>
                  <a:schemeClr val="tx1"/>
                </a:solidFill>
              </a:rPr>
              <a:t>(“</a:t>
            </a:r>
            <a:r>
              <a:rPr lang="en-GB" dirty="0" err="1" smtClean="0">
                <a:solidFill>
                  <a:schemeClr val="tx1"/>
                </a:solidFill>
              </a:rPr>
              <a:t>ColRad</a:t>
            </a:r>
            <a:r>
              <a:rPr lang="en-GB" dirty="0" smtClean="0">
                <a:solidFill>
                  <a:schemeClr val="tx1"/>
                </a:solidFill>
              </a:rPr>
              <a:t>”)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6" name="Abgerundetes Rechteck 15"/>
          <p:cNvSpPr/>
          <p:nvPr/>
        </p:nvSpPr>
        <p:spPr>
          <a:xfrm>
            <a:off x="323528" y="2092162"/>
            <a:ext cx="2376264" cy="10801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EIRENE</a:t>
            </a:r>
          </a:p>
          <a:p>
            <a:pPr algn="ctr"/>
            <a:r>
              <a:rPr lang="en-GB" dirty="0" smtClean="0">
                <a:solidFill>
                  <a:schemeClr val="tx1"/>
                </a:solidFill>
              </a:rPr>
              <a:t>Main loop</a:t>
            </a:r>
            <a:br>
              <a:rPr lang="en-GB" dirty="0" smtClean="0">
                <a:solidFill>
                  <a:schemeClr val="tx1"/>
                </a:solidFill>
              </a:rPr>
            </a:br>
            <a:r>
              <a:rPr lang="en-GB" dirty="0" smtClean="0">
                <a:solidFill>
                  <a:schemeClr val="tx1"/>
                </a:solidFill>
              </a:rPr>
              <a:t>(neutral transport)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7" name="Abgerundetes Rechteck 16"/>
          <p:cNvSpPr/>
          <p:nvPr/>
        </p:nvSpPr>
        <p:spPr>
          <a:xfrm>
            <a:off x="323528" y="3412187"/>
            <a:ext cx="2376264" cy="10801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EIRENE</a:t>
            </a:r>
          </a:p>
          <a:p>
            <a:pPr algn="ctr"/>
            <a:r>
              <a:rPr lang="en-GB" dirty="0" smtClean="0">
                <a:solidFill>
                  <a:schemeClr val="tx1"/>
                </a:solidFill>
              </a:rPr>
              <a:t>Post-processing</a:t>
            </a:r>
            <a:br>
              <a:rPr lang="en-GB" dirty="0" smtClean="0">
                <a:solidFill>
                  <a:schemeClr val="tx1"/>
                </a:solidFill>
              </a:rPr>
            </a:br>
            <a:r>
              <a:rPr lang="en-GB" dirty="0" smtClean="0">
                <a:solidFill>
                  <a:schemeClr val="tx1"/>
                </a:solidFill>
              </a:rPr>
              <a:t>(spectroscopy, etc.)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8" name="Abgerundetes Rechteck 17"/>
          <p:cNvSpPr/>
          <p:nvPr/>
        </p:nvSpPr>
        <p:spPr>
          <a:xfrm>
            <a:off x="6544405" y="4098884"/>
            <a:ext cx="2376264" cy="629443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Data sources</a:t>
            </a:r>
          </a:p>
          <a:p>
            <a:pPr algn="ctr"/>
            <a:r>
              <a:rPr lang="en-GB" dirty="0" smtClean="0">
                <a:solidFill>
                  <a:schemeClr val="tx1"/>
                </a:solidFill>
              </a:rPr>
              <a:t>MCCC, R-matrix, …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1" name="Pfeil nach links 10"/>
          <p:cNvSpPr/>
          <p:nvPr/>
        </p:nvSpPr>
        <p:spPr>
          <a:xfrm rot="5400000">
            <a:off x="7168542" y="3370180"/>
            <a:ext cx="953352" cy="504056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Pfeil nach links 18"/>
          <p:cNvSpPr/>
          <p:nvPr/>
        </p:nvSpPr>
        <p:spPr>
          <a:xfrm rot="16200000">
            <a:off x="7156273" y="1393309"/>
            <a:ext cx="1014357" cy="295787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Pfeil nach links 19"/>
          <p:cNvSpPr/>
          <p:nvPr/>
        </p:nvSpPr>
        <p:spPr>
          <a:xfrm>
            <a:off x="5793856" y="2309767"/>
            <a:ext cx="953352" cy="676257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Abgerundetes Rechteck 12"/>
          <p:cNvSpPr/>
          <p:nvPr/>
        </p:nvSpPr>
        <p:spPr>
          <a:xfrm>
            <a:off x="6516216" y="2065412"/>
            <a:ext cx="2376264" cy="108012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rgbClr val="C00000"/>
                </a:solidFill>
              </a:rPr>
              <a:t>Ploutos</a:t>
            </a:r>
            <a:endParaRPr lang="en-GB" b="1" dirty="0">
              <a:solidFill>
                <a:srgbClr val="C00000"/>
              </a:solidFill>
            </a:endParaRPr>
          </a:p>
        </p:txBody>
      </p:sp>
      <p:sp>
        <p:nvSpPr>
          <p:cNvPr id="22" name="Pfeil nach links 21"/>
          <p:cNvSpPr/>
          <p:nvPr/>
        </p:nvSpPr>
        <p:spPr>
          <a:xfrm rot="19687372">
            <a:off x="5604775" y="1522115"/>
            <a:ext cx="2162362" cy="107178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Abgerundetes Rechteck 13"/>
          <p:cNvSpPr/>
          <p:nvPr/>
        </p:nvSpPr>
        <p:spPr>
          <a:xfrm>
            <a:off x="6544405" y="619007"/>
            <a:ext cx="2376264" cy="432048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YACORA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7" name="Ellipse 6"/>
          <p:cNvSpPr/>
          <p:nvPr/>
        </p:nvSpPr>
        <p:spPr>
          <a:xfrm rot="1448864">
            <a:off x="2433881" y="1784217"/>
            <a:ext cx="1368152" cy="374814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 w="28575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Ellipse 22"/>
          <p:cNvSpPr/>
          <p:nvPr/>
        </p:nvSpPr>
        <p:spPr>
          <a:xfrm>
            <a:off x="2375756" y="2444815"/>
            <a:ext cx="1368152" cy="374814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 w="28575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Ellipse 23"/>
          <p:cNvSpPr/>
          <p:nvPr/>
        </p:nvSpPr>
        <p:spPr>
          <a:xfrm rot="20342274">
            <a:off x="2426478" y="3128802"/>
            <a:ext cx="1368152" cy="374814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 w="28575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Abgerundetes Rechteck 24"/>
          <p:cNvSpPr/>
          <p:nvPr/>
        </p:nvSpPr>
        <p:spPr>
          <a:xfrm>
            <a:off x="4016813" y="2092356"/>
            <a:ext cx="1777043" cy="108012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 w="38100">
            <a:solidFill>
              <a:srgbClr val="003399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rgbClr val="C00000"/>
                </a:solidFill>
              </a:rPr>
              <a:t>ModCR</a:t>
            </a:r>
            <a:endParaRPr lang="en-GB" b="1" dirty="0">
              <a:solidFill>
                <a:srgbClr val="C00000"/>
              </a:solidFill>
            </a:endParaRPr>
          </a:p>
        </p:txBody>
      </p:sp>
      <p:sp>
        <p:nvSpPr>
          <p:cNvPr id="8" name="Abgerundete rechteckige Legende 7"/>
          <p:cNvSpPr/>
          <p:nvPr/>
        </p:nvSpPr>
        <p:spPr>
          <a:xfrm>
            <a:off x="4293547" y="1528595"/>
            <a:ext cx="1311984" cy="288032"/>
          </a:xfrm>
          <a:prstGeom prst="wedgeRoundRectCallout">
            <a:avLst>
              <a:gd name="adj1" fmla="val -52249"/>
              <a:gd name="adj2" fmla="val 231374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Standalone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26" name="Abgerundete rechteckige Legende 25"/>
          <p:cNvSpPr/>
          <p:nvPr/>
        </p:nvSpPr>
        <p:spPr>
          <a:xfrm>
            <a:off x="3723332" y="796180"/>
            <a:ext cx="1140431" cy="288032"/>
          </a:xfrm>
          <a:prstGeom prst="wedgeRoundRectCallout">
            <a:avLst>
              <a:gd name="adj1" fmla="val -103784"/>
              <a:gd name="adj2" fmla="val 345100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Interface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5" name="Legende mit Pfeil nach oben 14"/>
          <p:cNvSpPr/>
          <p:nvPr/>
        </p:nvSpPr>
        <p:spPr>
          <a:xfrm>
            <a:off x="4015661" y="3200326"/>
            <a:ext cx="1777043" cy="1015612"/>
          </a:xfrm>
          <a:prstGeom prst="upArrowCallout">
            <a:avLst>
              <a:gd name="adj1" fmla="val 30402"/>
              <a:gd name="adj2" fmla="val 25000"/>
              <a:gd name="adj3" fmla="val 25000"/>
              <a:gd name="adj4" fmla="val 64977"/>
            </a:avLst>
          </a:prstGeom>
          <a:solidFill>
            <a:srgbClr val="FF0000"/>
          </a:solidFill>
          <a:ln w="38100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Flexible </a:t>
            </a:r>
            <a:r>
              <a:rPr lang="en-GB" b="1" dirty="0" smtClean="0">
                <a:solidFill>
                  <a:schemeClr val="tx1"/>
                </a:solidFill>
              </a:rPr>
              <a:t>input </a:t>
            </a:r>
            <a:r>
              <a:rPr lang="en-GB" dirty="0" smtClean="0">
                <a:solidFill>
                  <a:schemeClr val="tx1"/>
                </a:solidFill>
              </a:rPr>
              <a:t>files (JSON)</a:t>
            </a:r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1503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2991" y="-54383"/>
            <a:ext cx="64087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Pipelenes of CRMs</a:t>
            </a:r>
            <a:endParaRPr lang="en-GB" sz="28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Flussdiagramm: Mehrere Dokumente 9"/>
          <p:cNvSpPr/>
          <p:nvPr/>
        </p:nvSpPr>
        <p:spPr>
          <a:xfrm>
            <a:off x="323528" y="1419622"/>
            <a:ext cx="1152128" cy="1045825"/>
          </a:xfrm>
          <a:prstGeom prst="flowChartMultidocumen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CRMs</a:t>
            </a:r>
          </a:p>
          <a:p>
            <a:pPr algn="ctr"/>
            <a:r>
              <a:rPr lang="en-GB" dirty="0" smtClean="0">
                <a:solidFill>
                  <a:schemeClr val="tx1"/>
                </a:solidFill>
              </a:rPr>
              <a:t>(JSON)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39" name="Legende mit Pfeil nach oben 38"/>
          <p:cNvSpPr/>
          <p:nvPr/>
        </p:nvSpPr>
        <p:spPr>
          <a:xfrm>
            <a:off x="323528" y="2571750"/>
            <a:ext cx="1224136" cy="2178120"/>
          </a:xfrm>
          <a:prstGeom prst="upArrowCallout">
            <a:avLst>
              <a:gd name="adj1" fmla="val 27107"/>
              <a:gd name="adj2" fmla="val 31667"/>
              <a:gd name="adj3" fmla="val 25000"/>
              <a:gd name="adj4" fmla="val 64977"/>
            </a:avLst>
          </a:prstGeom>
          <a:solidFill>
            <a:srgbClr val="CC3300"/>
          </a:solidFill>
          <a:ln w="3810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GB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loutos</a:t>
            </a:r>
            <a:endParaRPr lang="en-GB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Abgerundetes Rechteck 39"/>
          <p:cNvSpPr/>
          <p:nvPr/>
        </p:nvSpPr>
        <p:spPr>
          <a:xfrm>
            <a:off x="2771800" y="3668343"/>
            <a:ext cx="1944215" cy="1027945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>
                <a:solidFill>
                  <a:schemeClr val="tx1"/>
                </a:solidFill>
              </a:rPr>
              <a:t>Data </a:t>
            </a:r>
            <a:r>
              <a:rPr lang="en-GB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sources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sz="1600" dirty="0">
                <a:solidFill>
                  <a:schemeClr val="tx1"/>
                </a:solidFill>
              </a:rPr>
              <a:t>AMJuel, </a:t>
            </a:r>
            <a:endParaRPr lang="en-GB" sz="1600" dirty="0" smtClean="0">
              <a:solidFill>
                <a:schemeClr val="tx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sz="1600" dirty="0" smtClean="0">
                <a:solidFill>
                  <a:schemeClr val="tx1"/>
                </a:solidFill>
              </a:rPr>
              <a:t>MCCC, R-matrix,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sz="1600" dirty="0" smtClean="0">
                <a:solidFill>
                  <a:schemeClr val="tx1"/>
                </a:solidFill>
              </a:rPr>
              <a:t>…</a:t>
            </a:r>
            <a:endParaRPr lang="en-GB" sz="1600" dirty="0">
              <a:solidFill>
                <a:schemeClr val="tx1"/>
              </a:solidFill>
            </a:endParaRPr>
          </a:p>
        </p:txBody>
      </p:sp>
      <p:sp>
        <p:nvSpPr>
          <p:cNvPr id="41" name="Pfeil nach links 40"/>
          <p:cNvSpPr/>
          <p:nvPr/>
        </p:nvSpPr>
        <p:spPr>
          <a:xfrm>
            <a:off x="1691680" y="3903898"/>
            <a:ext cx="956944" cy="513370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chteck 2"/>
          <p:cNvSpPr/>
          <p:nvPr/>
        </p:nvSpPr>
        <p:spPr>
          <a:xfrm>
            <a:off x="1907704" y="627534"/>
            <a:ext cx="1739456" cy="2308324"/>
          </a:xfrm>
          <a:prstGeom prst="rect">
            <a:avLst/>
          </a:prstGeom>
          <a:ln w="28575">
            <a:solidFill>
              <a:schemeClr val="tx1"/>
            </a:solidFill>
            <a:prstDash val="solid"/>
          </a:ln>
        </p:spPr>
        <p:txBody>
          <a:bodyPr wrap="square">
            <a:spAutoFit/>
          </a:bodyPr>
          <a:lstStyle/>
          <a:p>
            <a:pPr algn="ctr"/>
            <a:r>
              <a:rPr lang="en-GB" b="1" dirty="0" smtClean="0"/>
              <a:t>ModCR</a:t>
            </a:r>
          </a:p>
          <a:p>
            <a:pPr algn="ctr"/>
            <a:endParaRPr lang="en-GB" b="1" dirty="0"/>
          </a:p>
          <a:p>
            <a:pPr algn="ctr"/>
            <a:endParaRPr lang="en-GB" b="1" dirty="0" smtClean="0"/>
          </a:p>
          <a:p>
            <a:pPr algn="ctr"/>
            <a:endParaRPr lang="en-GB" b="1" dirty="0"/>
          </a:p>
          <a:p>
            <a:pPr algn="ctr"/>
            <a:endParaRPr lang="en-GB" b="1" dirty="0" smtClean="0"/>
          </a:p>
          <a:p>
            <a:pPr algn="ctr"/>
            <a:endParaRPr lang="en-GB" b="1" dirty="0"/>
          </a:p>
          <a:p>
            <a:pPr algn="ctr"/>
            <a:endParaRPr lang="en-GB" b="1" dirty="0" smtClean="0"/>
          </a:p>
          <a:p>
            <a:pPr algn="ctr"/>
            <a:endParaRPr lang="en-GB" b="1" dirty="0"/>
          </a:p>
        </p:txBody>
      </p:sp>
      <p:sp>
        <p:nvSpPr>
          <p:cNvPr id="6" name="Richtungspfeil 5"/>
          <p:cNvSpPr/>
          <p:nvPr/>
        </p:nvSpPr>
        <p:spPr>
          <a:xfrm>
            <a:off x="1990976" y="1059582"/>
            <a:ext cx="1584176" cy="504056"/>
          </a:xfrm>
          <a:prstGeom prst="homePlat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Pick up +</a:t>
            </a:r>
          </a:p>
          <a:p>
            <a:pPr algn="ctr"/>
            <a:r>
              <a:rPr lang="en-GB" dirty="0" smtClean="0"/>
              <a:t>combine</a:t>
            </a:r>
          </a:p>
        </p:txBody>
      </p:sp>
      <p:sp>
        <p:nvSpPr>
          <p:cNvPr id="45" name="Richtungspfeil 44"/>
          <p:cNvSpPr/>
          <p:nvPr/>
        </p:nvSpPr>
        <p:spPr>
          <a:xfrm>
            <a:off x="2002240" y="1679624"/>
            <a:ext cx="1584176" cy="504056"/>
          </a:xfrm>
          <a:prstGeom prst="homePlat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Analyse (</a:t>
            </a:r>
            <a:r>
              <a:rPr lang="en-GB" dirty="0" err="1" smtClean="0"/>
              <a:t>eigenvec</a:t>
            </a:r>
            <a:r>
              <a:rPr lang="en-GB" dirty="0" smtClean="0"/>
              <a:t>.)</a:t>
            </a:r>
          </a:p>
        </p:txBody>
      </p:sp>
      <p:sp>
        <p:nvSpPr>
          <p:cNvPr id="46" name="Richtungspfeil 45"/>
          <p:cNvSpPr/>
          <p:nvPr/>
        </p:nvSpPr>
        <p:spPr>
          <a:xfrm>
            <a:off x="2002240" y="2299666"/>
            <a:ext cx="1584176" cy="504056"/>
          </a:xfrm>
          <a:prstGeom prst="homePlat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Test +</a:t>
            </a:r>
          </a:p>
          <a:p>
            <a:pPr algn="ctr"/>
            <a:r>
              <a:rPr lang="en-GB" dirty="0" smtClean="0"/>
              <a:t>correct</a:t>
            </a:r>
          </a:p>
        </p:txBody>
      </p:sp>
      <p:sp>
        <p:nvSpPr>
          <p:cNvPr id="47" name="Pfeil nach links 46"/>
          <p:cNvSpPr/>
          <p:nvPr/>
        </p:nvSpPr>
        <p:spPr>
          <a:xfrm rot="10800000">
            <a:off x="1547665" y="1563638"/>
            <a:ext cx="299296" cy="524092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Pfeil nach links 47"/>
          <p:cNvSpPr/>
          <p:nvPr/>
        </p:nvSpPr>
        <p:spPr>
          <a:xfrm rot="10800000">
            <a:off x="3734570" y="1584564"/>
            <a:ext cx="299296" cy="524092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Flussdiagramm: Mehrere Dokumente 48"/>
          <p:cNvSpPr/>
          <p:nvPr/>
        </p:nvSpPr>
        <p:spPr>
          <a:xfrm>
            <a:off x="4106893" y="1419622"/>
            <a:ext cx="1008112" cy="1045825"/>
          </a:xfrm>
          <a:prstGeom prst="flowChartMultidocumen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CRMs</a:t>
            </a:r>
          </a:p>
          <a:p>
            <a:pPr algn="ctr"/>
            <a:r>
              <a:rPr lang="en-GB" dirty="0" smtClean="0">
                <a:solidFill>
                  <a:schemeClr val="tx1"/>
                </a:solidFill>
              </a:rPr>
              <a:t>(JSON)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0" name="Rechteck 49"/>
          <p:cNvSpPr/>
          <p:nvPr/>
        </p:nvSpPr>
        <p:spPr>
          <a:xfrm>
            <a:off x="5549762" y="627534"/>
            <a:ext cx="1800200" cy="2862322"/>
          </a:xfrm>
          <a:prstGeom prst="rect">
            <a:avLst/>
          </a:prstGeom>
          <a:ln w="28575">
            <a:solidFill>
              <a:schemeClr val="tx1"/>
            </a:solidFill>
            <a:prstDash val="solid"/>
          </a:ln>
        </p:spPr>
        <p:txBody>
          <a:bodyPr wrap="square">
            <a:spAutoFit/>
          </a:bodyPr>
          <a:lstStyle/>
          <a:p>
            <a:pPr algn="ctr"/>
            <a:r>
              <a:rPr lang="en-GB" b="1" dirty="0" smtClean="0"/>
              <a:t>ModCR</a:t>
            </a:r>
          </a:p>
          <a:p>
            <a:pPr algn="ctr"/>
            <a:endParaRPr lang="en-GB" b="1" dirty="0"/>
          </a:p>
          <a:p>
            <a:pPr algn="ctr"/>
            <a:endParaRPr lang="en-GB" b="1" dirty="0" smtClean="0"/>
          </a:p>
          <a:p>
            <a:pPr algn="ctr"/>
            <a:endParaRPr lang="en-GB" b="1" dirty="0"/>
          </a:p>
          <a:p>
            <a:pPr algn="ctr"/>
            <a:endParaRPr lang="en-GB" b="1" dirty="0" smtClean="0"/>
          </a:p>
          <a:p>
            <a:pPr algn="ctr"/>
            <a:endParaRPr lang="en-GB" b="1" dirty="0"/>
          </a:p>
          <a:p>
            <a:pPr algn="ctr"/>
            <a:endParaRPr lang="en-GB" b="1" dirty="0" smtClean="0"/>
          </a:p>
          <a:p>
            <a:pPr algn="ctr"/>
            <a:endParaRPr lang="en-GB" b="1" dirty="0" smtClean="0"/>
          </a:p>
          <a:p>
            <a:pPr algn="ctr"/>
            <a:endParaRPr lang="en-GB" b="1" dirty="0"/>
          </a:p>
          <a:p>
            <a:pPr algn="ctr"/>
            <a:endParaRPr lang="en-GB" b="1" dirty="0"/>
          </a:p>
        </p:txBody>
      </p:sp>
      <p:sp>
        <p:nvSpPr>
          <p:cNvPr id="51" name="Richtungspfeil 50"/>
          <p:cNvSpPr/>
          <p:nvPr/>
        </p:nvSpPr>
        <p:spPr>
          <a:xfrm>
            <a:off x="5693778" y="1059582"/>
            <a:ext cx="1584176" cy="504056"/>
          </a:xfrm>
          <a:prstGeom prst="homePlat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Pick up +</a:t>
            </a:r>
          </a:p>
          <a:p>
            <a:pPr algn="ctr"/>
            <a:r>
              <a:rPr lang="en-GB" dirty="0" smtClean="0"/>
              <a:t>combine</a:t>
            </a:r>
          </a:p>
        </p:txBody>
      </p:sp>
      <p:sp>
        <p:nvSpPr>
          <p:cNvPr id="52" name="Richtungspfeil 51"/>
          <p:cNvSpPr/>
          <p:nvPr/>
        </p:nvSpPr>
        <p:spPr>
          <a:xfrm>
            <a:off x="5705042" y="1679624"/>
            <a:ext cx="1584176" cy="504056"/>
          </a:xfrm>
          <a:prstGeom prst="homePlat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Analyse (</a:t>
            </a:r>
            <a:r>
              <a:rPr lang="en-GB" dirty="0" err="1" smtClean="0"/>
              <a:t>eigenvec</a:t>
            </a:r>
            <a:r>
              <a:rPr lang="en-GB" dirty="0" smtClean="0"/>
              <a:t>.)</a:t>
            </a:r>
          </a:p>
        </p:txBody>
      </p:sp>
      <p:sp>
        <p:nvSpPr>
          <p:cNvPr id="53" name="Richtungspfeil 52"/>
          <p:cNvSpPr/>
          <p:nvPr/>
        </p:nvSpPr>
        <p:spPr>
          <a:xfrm>
            <a:off x="5705042" y="2299666"/>
            <a:ext cx="1584176" cy="504056"/>
          </a:xfrm>
          <a:prstGeom prst="homePlat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Test +</a:t>
            </a:r>
          </a:p>
          <a:p>
            <a:pPr algn="ctr"/>
            <a:r>
              <a:rPr lang="en-GB" dirty="0" smtClean="0"/>
              <a:t>correct</a:t>
            </a:r>
          </a:p>
        </p:txBody>
      </p:sp>
      <p:sp>
        <p:nvSpPr>
          <p:cNvPr id="54" name="Pfeil nach links 53"/>
          <p:cNvSpPr/>
          <p:nvPr/>
        </p:nvSpPr>
        <p:spPr>
          <a:xfrm rot="10800000">
            <a:off x="5189722" y="1563638"/>
            <a:ext cx="299296" cy="524092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Pfeil nach links 54"/>
          <p:cNvSpPr/>
          <p:nvPr/>
        </p:nvSpPr>
        <p:spPr>
          <a:xfrm rot="10800000">
            <a:off x="7444498" y="1563636"/>
            <a:ext cx="299296" cy="480105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Flussdiagramm: Mehrere Dokumente 56"/>
          <p:cNvSpPr/>
          <p:nvPr/>
        </p:nvSpPr>
        <p:spPr>
          <a:xfrm>
            <a:off x="7884368" y="1419622"/>
            <a:ext cx="1008112" cy="1045825"/>
          </a:xfrm>
          <a:prstGeom prst="flowChartMultidocumen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CRMs</a:t>
            </a:r>
          </a:p>
          <a:p>
            <a:pPr algn="ctr"/>
            <a:r>
              <a:rPr lang="en-GB" dirty="0" smtClean="0">
                <a:solidFill>
                  <a:schemeClr val="tx1"/>
                </a:solidFill>
              </a:rPr>
              <a:t>…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8" name="Pfeil nach links 57"/>
          <p:cNvSpPr/>
          <p:nvPr/>
        </p:nvSpPr>
        <p:spPr>
          <a:xfrm rot="13617714">
            <a:off x="6998468" y="3291137"/>
            <a:ext cx="625907" cy="294704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Richtungspfeil 55"/>
          <p:cNvSpPr/>
          <p:nvPr/>
        </p:nvSpPr>
        <p:spPr>
          <a:xfrm>
            <a:off x="5705042" y="2905863"/>
            <a:ext cx="1584176" cy="504056"/>
          </a:xfrm>
          <a:prstGeom prst="homePlat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SA CRM</a:t>
            </a:r>
            <a:br>
              <a:rPr lang="en-GB" dirty="0" smtClean="0"/>
            </a:br>
            <a:r>
              <a:rPr lang="en-GB" dirty="0" smtClean="0"/>
              <a:t>Solver</a:t>
            </a:r>
          </a:p>
        </p:txBody>
      </p:sp>
      <p:sp>
        <p:nvSpPr>
          <p:cNvPr id="59" name="Flussdiagramm: Mehrere Dokumente 58"/>
          <p:cNvSpPr/>
          <p:nvPr/>
        </p:nvSpPr>
        <p:spPr>
          <a:xfrm>
            <a:off x="5940152" y="3704045"/>
            <a:ext cx="2955770" cy="1045825"/>
          </a:xfrm>
          <a:prstGeom prst="flowChartMultidocumen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Branching ratios, S/XBs</a:t>
            </a:r>
          </a:p>
          <a:p>
            <a:pPr algn="ctr"/>
            <a:r>
              <a:rPr lang="en-GB" dirty="0" smtClean="0">
                <a:solidFill>
                  <a:schemeClr val="tx1"/>
                </a:solidFill>
              </a:rPr>
              <a:t>Other practical data</a:t>
            </a:r>
          </a:p>
        </p:txBody>
      </p:sp>
      <p:sp>
        <p:nvSpPr>
          <p:cNvPr id="9" name="Abgerundete rechteckige Legende 8"/>
          <p:cNvSpPr/>
          <p:nvPr/>
        </p:nvSpPr>
        <p:spPr>
          <a:xfrm>
            <a:off x="3802440" y="2653860"/>
            <a:ext cx="1561648" cy="927314"/>
          </a:xfrm>
          <a:prstGeom prst="wedgeRoundRectCallout">
            <a:avLst>
              <a:gd name="adj1" fmla="val -16431"/>
              <a:gd name="adj2" fmla="val -77405"/>
              <a:gd name="adj3" fmla="val 16667"/>
            </a:avLst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Alternatives!</a:t>
            </a:r>
            <a:r>
              <a:rPr lang="en-GB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14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Peculiar data, processes, assumptions</a:t>
            </a:r>
          </a:p>
        </p:txBody>
      </p:sp>
    </p:spTree>
    <p:extLst>
      <p:ext uri="{BB962C8B-B14F-4D97-AF65-F5344CB8AC3E}">
        <p14:creationId xmlns:p14="http://schemas.microsoft.com/office/powerpoint/2010/main" val="2983641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/>
          <p:cNvSpPr txBox="1"/>
          <p:nvPr/>
        </p:nvSpPr>
        <p:spPr>
          <a:xfrm>
            <a:off x="107504" y="-9436"/>
            <a:ext cx="81369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New </a:t>
            </a:r>
            <a:r>
              <a:rPr kumimoji="0" lang="en-GB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code (</a:t>
            </a: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also library for EIRENE</a:t>
            </a:r>
            <a:r>
              <a:rPr kumimoji="0" lang="en-GB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): “ModCR”</a:t>
            </a:r>
            <a:endParaRPr kumimoji="0" lang="en-GB" sz="28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15762" y="592395"/>
            <a:ext cx="7592199" cy="41395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GB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Should provide BOTH standalone and build-in CRM for EIRENE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r>
              <a:rPr kumimoji="0" lang="en-GB" sz="15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Wingdings" panose="05000000000000000000" pitchFamily="2" charset="2"/>
              </a:rPr>
              <a:t>Therefore written in modern Fortran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r>
              <a:rPr kumimoji="0" lang="en-GB" sz="15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Wingdings" panose="05000000000000000000" pitchFamily="2" charset="2"/>
              </a:rPr>
              <a:t>Linked with Ploutos (uses the same JSON files for I/O) 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r>
              <a:rPr kumimoji="0" lang="en-GB" sz="15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Wingdings" panose="05000000000000000000" pitchFamily="2" charset="2"/>
              </a:rPr>
              <a:t>Non-stationary approach utilising up-to-date </a:t>
            </a:r>
            <a:r>
              <a:rPr kumimoji="0" lang="en-GB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Wingdings" panose="05000000000000000000" pitchFamily="2" charset="2"/>
              </a:rPr>
              <a:t>Sundails</a:t>
            </a:r>
            <a:r>
              <a:rPr kumimoji="0" lang="en-GB" sz="15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Wingdings" panose="05000000000000000000" pitchFamily="2" charset="2"/>
              </a:rPr>
              <a:t> solver (CVODE++) for stiff ODE systems</a:t>
            </a:r>
            <a:r>
              <a:rPr kumimoji="0" lang="en-GB" sz="1500" b="0" i="0" u="none" strike="noStrike" kern="1200" cap="none" spc="0" normalizeH="0" noProof="0" dirty="0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kumimoji="0" lang="en-GB" sz="1500" b="0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Wingdings" panose="05000000000000000000" pitchFamily="2" charset="2"/>
              </a:rPr>
              <a:t>(algebraic stationary option also available for control)</a:t>
            </a:r>
            <a:endParaRPr kumimoji="0" lang="en-GB" sz="1500" b="0" i="1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GB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The whole specie-state and reaction basis is inside, however the code should form the list of “active states”</a:t>
            </a:r>
            <a:endParaRPr kumimoji="0" lang="en-GB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r>
              <a:rPr kumimoji="0" lang="en-GB" sz="15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Wingdings" panose="05000000000000000000" pitchFamily="2" charset="2"/>
              </a:rPr>
              <a:t>Provide different resolution on states being tracked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Wingdings" panose="05000000000000000000" pitchFamily="2" charset="2"/>
              </a:rPr>
              <a:t>Pro</a:t>
            </a:r>
            <a:r>
              <a:rPr kumimoji="0" lang="en-GB" sz="15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Wingdings" panose="05000000000000000000" pitchFamily="2" charset="2"/>
              </a:rPr>
              <a:t>vide  flexible border  for tracking of MC species and internal state populations as variables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r>
              <a:rPr lang="en-GB" sz="1500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Provide data processing pipe lines (easy to reproduce with updates)</a:t>
            </a:r>
          </a:p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GB" sz="1500" b="1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All functionality available in EIRENE (</a:t>
            </a:r>
            <a:r>
              <a:rPr lang="en-GB" sz="1500" b="1" i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e.g</a:t>
            </a:r>
            <a:r>
              <a:rPr lang="en-GB" sz="1500" b="1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, photon tracing)  must be preserved! </a:t>
            </a:r>
          </a:p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kumimoji="0" lang="de-DE" sz="15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The </a:t>
            </a:r>
            <a:r>
              <a:rPr kumimoji="0" lang="de-DE" sz="15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code</a:t>
            </a:r>
            <a:r>
              <a:rPr kumimoji="0" lang="de-DE" sz="15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kumimoji="0" lang="de-DE" sz="15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should</a:t>
            </a:r>
            <a:r>
              <a:rPr kumimoji="0" lang="de-DE" sz="1500" b="1" i="1" u="none" strike="noStrike" kern="120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kumimoji="0" lang="de-DE" sz="1500" b="1" i="1" u="none" strike="noStrike" kern="1200" cap="none" spc="0" normalizeH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be</a:t>
            </a:r>
            <a:r>
              <a:rPr kumimoji="0" lang="de-DE" sz="1500" b="1" i="1" u="none" strike="noStrike" kern="120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kumimoji="0" lang="de-DE" sz="1500" b="1" i="1" u="sng" strike="noStrike" kern="120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modular</a:t>
            </a:r>
            <a:r>
              <a:rPr kumimoji="0" lang="de-DE" sz="1500" b="1" i="1" u="none" strike="noStrike" kern="120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(</a:t>
            </a:r>
            <a:r>
              <a:rPr kumimoji="0" lang="de-DE" sz="1500" b="1" i="1" u="none" strike="noStrike" kern="1200" cap="none" spc="0" normalizeH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library</a:t>
            </a:r>
            <a:r>
              <a:rPr kumimoji="0" lang="de-DE" sz="1500" b="1" i="1" u="none" strike="noStrike" kern="120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, API) </a:t>
            </a:r>
            <a:r>
              <a:rPr kumimoji="0" lang="de-DE" sz="1500" b="1" i="1" u="none" strike="noStrike" kern="1200" cap="none" spc="0" normalizeH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for</a:t>
            </a:r>
            <a:r>
              <a:rPr kumimoji="0" lang="de-DE" sz="1500" b="1" i="1" u="none" strike="noStrike" kern="120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kumimoji="0" lang="de-DE" sz="1500" b="1" i="1" u="none" strike="noStrike" kern="1200" cap="none" spc="0" normalizeH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use</a:t>
            </a:r>
            <a:r>
              <a:rPr kumimoji="0" lang="de-DE" sz="1500" b="1" i="1" u="none" strike="noStrike" kern="120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in EIRENE, EIRON (</a:t>
            </a:r>
            <a:r>
              <a:rPr kumimoji="0" lang="de-DE" sz="1500" b="1" i="1" u="none" strike="noStrike" kern="1200" cap="none" spc="0" normalizeH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toy</a:t>
            </a:r>
            <a:r>
              <a:rPr kumimoji="0" lang="de-DE" sz="1500" b="1" i="1" u="none" strike="noStrike" kern="120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kumimoji="0" lang="de-DE" sz="1500" b="1" i="1" u="none" strike="noStrike" kern="1200" cap="none" spc="0" normalizeH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model</a:t>
            </a:r>
            <a:r>
              <a:rPr kumimoji="0" lang="de-DE" sz="1500" b="1" i="1" u="none" strike="noStrike" kern="120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kumimoji="0" lang="de-DE" sz="1500" b="1" i="1" u="none" strike="noStrike" kern="1200" cap="none" spc="0" normalizeH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for</a:t>
            </a:r>
            <a:r>
              <a:rPr kumimoji="0" lang="de-DE" sz="1500" b="1" i="1" u="none" strike="noStrike" kern="120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kumimoji="0" lang="de-DE" sz="1500" b="1" i="1" u="none" strike="noStrike" kern="1200" cap="none" spc="0" normalizeH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parallelisation</a:t>
            </a:r>
            <a:r>
              <a:rPr lang="de-DE" sz="1500" b="1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), ERO… </a:t>
            </a:r>
            <a:endParaRPr kumimoji="0" lang="en-GB" sz="1500" b="1" i="1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</p:txBody>
      </p:sp>
      <p:pic>
        <p:nvPicPr>
          <p:cNvPr id="4" name="Google Shape;246;p9"/>
          <p:cNvPicPr preferRelativeResize="0"/>
          <p:nvPr/>
        </p:nvPicPr>
        <p:blipFill rotWithShape="1">
          <a:blip r:embed="rId3">
            <a:alphaModFix/>
          </a:blip>
          <a:srcRect l="15769" t="3913" r="14305" b="1098"/>
          <a:stretch/>
        </p:blipFill>
        <p:spPr>
          <a:xfrm>
            <a:off x="7596336" y="771550"/>
            <a:ext cx="1479672" cy="1512168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feld 2"/>
          <p:cNvSpPr txBox="1"/>
          <p:nvPr/>
        </p:nvSpPr>
        <p:spPr>
          <a:xfrm>
            <a:off x="7596336" y="3003798"/>
            <a:ext cx="144016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This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is unique and justifies creation of the new code </a:t>
            </a:r>
            <a:endParaRPr kumimoji="0" lang="en-GB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" name="Flowchart: Alternate Process 1"/>
          <p:cNvSpPr/>
          <p:nvPr/>
        </p:nvSpPr>
        <p:spPr>
          <a:xfrm>
            <a:off x="8028384" y="3075806"/>
            <a:ext cx="576064" cy="216024"/>
          </a:xfrm>
          <a:prstGeom prst="flowChartAlternateProcess">
            <a:avLst/>
          </a:prstGeom>
          <a:noFill/>
          <a:ln w="28575">
            <a:solidFill>
              <a:srgbClr val="FF33CC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Flowchart: Alternate Process 9"/>
          <p:cNvSpPr/>
          <p:nvPr/>
        </p:nvSpPr>
        <p:spPr>
          <a:xfrm>
            <a:off x="1547664" y="3040667"/>
            <a:ext cx="1296144" cy="237626"/>
          </a:xfrm>
          <a:prstGeom prst="flowChartAlternateProcess">
            <a:avLst/>
          </a:prstGeom>
          <a:noFill/>
          <a:ln w="28575">
            <a:solidFill>
              <a:srgbClr val="FF33CC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" name="Flowchart: Alternate Process 10"/>
          <p:cNvSpPr/>
          <p:nvPr/>
        </p:nvSpPr>
        <p:spPr>
          <a:xfrm>
            <a:off x="1907704" y="664720"/>
            <a:ext cx="648072" cy="216024"/>
          </a:xfrm>
          <a:prstGeom prst="flowChartAlternateProcess">
            <a:avLst/>
          </a:prstGeom>
          <a:noFill/>
          <a:ln w="28575">
            <a:solidFill>
              <a:srgbClr val="FF33CC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38235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 animBg="1"/>
      <p:bldP spid="10" grpId="0" animBg="1"/>
      <p:bldP spid="1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512" y="51470"/>
            <a:ext cx="7543800" cy="342900"/>
          </a:xfrm>
        </p:spPr>
        <p:txBody>
          <a:bodyPr/>
          <a:lstStyle/>
          <a:p>
            <a:r>
              <a:rPr lang="de-DE" dirty="0" err="1" smtClean="0">
                <a:solidFill>
                  <a:srgbClr val="C00000"/>
                </a:solidFill>
              </a:rPr>
              <a:t>What</a:t>
            </a:r>
            <a:r>
              <a:rPr lang="de-DE" dirty="0" smtClean="0">
                <a:solidFill>
                  <a:srgbClr val="C00000"/>
                </a:solidFill>
              </a:rPr>
              <a:t> </a:t>
            </a:r>
            <a:r>
              <a:rPr lang="de-DE" dirty="0" err="1" smtClean="0">
                <a:solidFill>
                  <a:srgbClr val="C00000"/>
                </a:solidFill>
              </a:rPr>
              <a:t>is</a:t>
            </a:r>
            <a:r>
              <a:rPr lang="de-DE" dirty="0" smtClean="0">
                <a:solidFill>
                  <a:srgbClr val="C00000"/>
                </a:solidFill>
              </a:rPr>
              <a:t> </a:t>
            </a:r>
            <a:r>
              <a:rPr lang="de-DE" dirty="0" err="1" smtClean="0">
                <a:solidFill>
                  <a:srgbClr val="C00000"/>
                </a:solidFill>
              </a:rPr>
              <a:t>done</a:t>
            </a:r>
            <a:r>
              <a:rPr lang="en-GB" dirty="0">
                <a:solidFill>
                  <a:srgbClr val="C00000"/>
                </a:solidFill>
              </a:rPr>
              <a:t>?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85044" y="483518"/>
            <a:ext cx="8928992" cy="4176464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GB" sz="1500" dirty="0" smtClean="0"/>
              <a:t>The code is </a:t>
            </a:r>
            <a:r>
              <a:rPr lang="en-GB" sz="1500" dirty="0" err="1" smtClean="0"/>
              <a:t>concepted</a:t>
            </a:r>
            <a:r>
              <a:rPr lang="en-GB" sz="1500" dirty="0" smtClean="0"/>
              <a:t> and interest in its development triggered and studied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sz="1500" i="1" dirty="0" smtClean="0">
                <a:solidFill>
                  <a:srgbClr val="0070C0"/>
                </a:solidFill>
              </a:rPr>
              <a:t>Interest from IAEA, JET, etc., potentially very good validation material from Be erosion experiments at JET.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sz="1500" i="1" dirty="0" smtClean="0">
                <a:solidFill>
                  <a:srgbClr val="0070C0"/>
                </a:solidFill>
              </a:rPr>
              <a:t>There are new ideas due to that communication like data processing pipelines (strong IAEA interest, including dedicated CRP on A&amp;M data ongoing).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sz="1500" i="1" dirty="0" smtClean="0">
                <a:solidFill>
                  <a:srgbClr val="0070C0"/>
                </a:solidFill>
              </a:rPr>
              <a:t>Also unexpected ModCR advantages are revealed e.g. for GPU use…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GB" sz="800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en-GB" sz="1500" dirty="0" smtClean="0"/>
              <a:t>The code development is started and ongoing (</a:t>
            </a:r>
            <a:r>
              <a:rPr lang="en-GB" sz="1500" dirty="0" err="1" smtClean="0">
                <a:solidFill>
                  <a:schemeClr val="bg1">
                    <a:lumMod val="50000"/>
                  </a:schemeClr>
                </a:solidFill>
              </a:rPr>
              <a:t>F.Cianfrani</a:t>
            </a:r>
            <a:r>
              <a:rPr lang="en-GB" sz="1500" dirty="0" smtClean="0"/>
              <a:t>, D.V.Borodin, </a:t>
            </a:r>
            <a:r>
              <a:rPr lang="en-GB" sz="1500" dirty="0" err="1" smtClean="0"/>
              <a:t>H.J.Leggate</a:t>
            </a:r>
            <a:r>
              <a:rPr lang="en-GB" sz="1500" dirty="0" smtClean="0"/>
              <a:t>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sz="1500" i="1" dirty="0" err="1" smtClean="0">
                <a:solidFill>
                  <a:srgbClr val="0070C0"/>
                </a:solidFill>
              </a:rPr>
              <a:t>GitLab</a:t>
            </a:r>
            <a:r>
              <a:rPr lang="en-GB" sz="1500" i="1" dirty="0" smtClean="0">
                <a:solidFill>
                  <a:srgbClr val="0070C0"/>
                </a:solidFill>
              </a:rPr>
              <a:t> repo with CI, installation guide, </a:t>
            </a:r>
            <a:r>
              <a:rPr lang="en-GB" sz="1500" i="1" dirty="0" err="1" smtClean="0">
                <a:solidFill>
                  <a:srgbClr val="0070C0"/>
                </a:solidFill>
              </a:rPr>
              <a:t>cmake</a:t>
            </a:r>
            <a:r>
              <a:rPr lang="en-GB" sz="1500" i="1" dirty="0" smtClean="0">
                <a:solidFill>
                  <a:srgbClr val="0070C0"/>
                </a:solidFill>
              </a:rPr>
              <a:t>, </a:t>
            </a:r>
            <a:r>
              <a:rPr lang="en-GB" sz="1500" i="1" dirty="0" err="1" smtClean="0">
                <a:solidFill>
                  <a:srgbClr val="0070C0"/>
                </a:solidFill>
              </a:rPr>
              <a:t>ExtLibs</a:t>
            </a:r>
            <a:r>
              <a:rPr lang="en-GB" sz="1500" i="1" dirty="0" smtClean="0">
                <a:solidFill>
                  <a:srgbClr val="0070C0"/>
                </a:solidFill>
              </a:rPr>
              <a:t> (like in EIRENE)…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sz="1500" i="1" dirty="0" smtClean="0">
                <a:solidFill>
                  <a:srgbClr val="0070C0"/>
                </a:solidFill>
              </a:rPr>
              <a:t>JSON input, already some developed files for Be (with and w/o MS), proxy for </a:t>
            </a:r>
            <a:r>
              <a:rPr lang="en-GB" sz="1500" i="1" dirty="0" err="1" smtClean="0">
                <a:solidFill>
                  <a:srgbClr val="0070C0"/>
                </a:solidFill>
              </a:rPr>
              <a:t>Ploutos</a:t>
            </a:r>
            <a:r>
              <a:rPr lang="en-GB" sz="1500" i="1" dirty="0" smtClean="0">
                <a:solidFill>
                  <a:srgbClr val="0070C0"/>
                </a:solidFill>
              </a:rPr>
              <a:t> file, ADAS adf11 data is in the database.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sz="1500" i="1" dirty="0" smtClean="0">
                <a:solidFill>
                  <a:srgbClr val="0070C0"/>
                </a:solidFill>
              </a:rPr>
              <a:t>We need to go on using the JSON Schema.</a:t>
            </a:r>
          </a:p>
          <a:p>
            <a:pPr marL="457200" lvl="1" indent="0">
              <a:buNone/>
            </a:pPr>
            <a:endParaRPr lang="en-GB" sz="800" i="1" dirty="0" smtClean="0">
              <a:solidFill>
                <a:srgbClr val="0070C0"/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GB" sz="1500" dirty="0" smtClean="0"/>
              <a:t>Data read in (control JSONs, ADF11), </a:t>
            </a:r>
            <a:r>
              <a:rPr lang="en-GB" sz="1500" dirty="0" err="1" smtClean="0"/>
              <a:t>stoichio</a:t>
            </a:r>
            <a:r>
              <a:rPr lang="en-GB" sz="1500" dirty="0" smtClean="0"/>
              <a:t>- and transition matrixes constructed, i/o getting mature (JSON)</a:t>
            </a:r>
          </a:p>
          <a:p>
            <a:pPr>
              <a:buFont typeface="Wingdings" panose="05000000000000000000" pitchFamily="2" charset="2"/>
              <a:buChar char="q"/>
            </a:pPr>
            <a:endParaRPr lang="en-GB" sz="800" i="1" dirty="0" smtClean="0">
              <a:solidFill>
                <a:srgbClr val="0070C0"/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GB" sz="1500" i="1" dirty="0" smtClean="0">
                <a:solidFill>
                  <a:srgbClr val="C00000"/>
                </a:solidFill>
              </a:rPr>
              <a:t>ODE (</a:t>
            </a:r>
            <a:r>
              <a:rPr lang="en-GB" sz="1500" i="1" dirty="0" err="1" smtClean="0">
                <a:solidFill>
                  <a:srgbClr val="C00000"/>
                </a:solidFill>
              </a:rPr>
              <a:t>Sundails</a:t>
            </a:r>
            <a:r>
              <a:rPr lang="en-GB" sz="1500" i="1" dirty="0" smtClean="0">
                <a:solidFill>
                  <a:srgbClr val="C00000"/>
                </a:solidFill>
              </a:rPr>
              <a:t>) and algebraic solutions in testing… implemented, however the results are still not good. Linear plasma parameter grid is provides to test stationary vs. dynamic solutions.</a:t>
            </a:r>
          </a:p>
          <a:p>
            <a:pPr marL="457200" lvl="1" indent="0">
              <a:buNone/>
            </a:pPr>
            <a:endParaRPr lang="en-GB" sz="1500" dirty="0" smtClean="0"/>
          </a:p>
        </p:txBody>
      </p:sp>
    </p:spTree>
    <p:extLst>
      <p:ext uri="{BB962C8B-B14F-4D97-AF65-F5344CB8AC3E}">
        <p14:creationId xmlns:p14="http://schemas.microsoft.com/office/powerpoint/2010/main" val="29906447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UROfusion6x9_5_3_2019 [Read-Only]" id="{4FA7D1A4-291D-482A-B5DE-8C6DF9C8AE24}" vid="{D585476B-6F94-4416-A937-50A74B4E5693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EUROfusion6x9_5_3_2019</Template>
  <TotalTime>0</TotalTime>
  <Words>1626</Words>
  <Application>Microsoft Office PowerPoint</Application>
  <PresentationFormat>On-screen Show (16:9)</PresentationFormat>
  <Paragraphs>200</Paragraphs>
  <Slides>13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MS Mincho</vt:lpstr>
      <vt:lpstr>Wingdings</vt:lpstr>
      <vt:lpstr>Office Theme</vt:lpstr>
      <vt:lpstr>1_Office Theme</vt:lpstr>
      <vt:lpstr>PowerPoint Presentation</vt:lpstr>
      <vt:lpstr>Code maintainence: recent items</vt:lpstr>
      <vt:lpstr>Recent EIRENE release (MsV = milestone version)</vt:lpstr>
      <vt:lpstr>Code maintanance: What needs to be done?</vt:lpstr>
      <vt:lpstr>Recent TSVV-5 events</vt:lpstr>
      <vt:lpstr>ModCR interaction with EIRENE and other tools</vt:lpstr>
      <vt:lpstr>PowerPoint Presentation</vt:lpstr>
      <vt:lpstr>PowerPoint Presentation</vt:lpstr>
      <vt:lpstr>What is done?</vt:lpstr>
      <vt:lpstr>FZJ Team 2025</vt:lpstr>
      <vt:lpstr>Plans incl. publications – A&amp;M physics</vt:lpstr>
      <vt:lpstr>Thanks for the attention!</vt:lpstr>
      <vt:lpstr>Trivial case – charge states in Be (and He?..)</vt:lpstr>
    </vt:vector>
  </TitlesOfParts>
  <Company>Forschungszentrum Jülich GmbH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PSI studies in preparation of JET-ILW TT and DT operation: insight and extrapolation to ITER by the ERO2.0 modelling</dc:title>
  <dc:creator>Dmitry Borodin</dc:creator>
  <cp:lastModifiedBy>Borodin</cp:lastModifiedBy>
  <cp:revision>1114</cp:revision>
  <cp:lastPrinted>2014-10-16T14:51:28Z</cp:lastPrinted>
  <dcterms:created xsi:type="dcterms:W3CDTF">2019-10-05T18:10:40Z</dcterms:created>
  <dcterms:modified xsi:type="dcterms:W3CDTF">2025-02-19T16:48:40Z</dcterms:modified>
</cp:coreProperties>
</file>