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334" r:id="rId2"/>
    <p:sldId id="335" r:id="rId3"/>
  </p:sldIdLst>
  <p:sldSz cx="9144000" cy="6858000" type="screen4x3"/>
  <p:notesSz cx="7559675" cy="10691813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9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2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8E939-930D-E14C-9414-7C884FE3993A}" type="datetimeFigureOut">
              <a:rPr lang="es-ES_tradnl" smtClean="0"/>
              <a:t>10/3/25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5DC4B-75BA-594D-BFC7-BFB289AC5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0850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822924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970080"/>
            <a:ext cx="822924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74240" y="397008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97008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822924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1412640"/>
            <a:ext cx="822924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Imagen 85"/>
          <p:cNvPicPr/>
          <p:nvPr/>
        </p:nvPicPr>
        <p:blipFill>
          <a:blip r:embed="rId2"/>
          <a:stretch/>
        </p:blipFill>
        <p:spPr>
          <a:xfrm>
            <a:off x="1503360" y="1412280"/>
            <a:ext cx="6136560" cy="4896360"/>
          </a:xfrm>
          <a:prstGeom prst="rect">
            <a:avLst/>
          </a:prstGeom>
          <a:ln>
            <a:noFill/>
          </a:ln>
        </p:spPr>
      </p:pic>
      <p:pic>
        <p:nvPicPr>
          <p:cNvPr id="87" name="Imagen 86"/>
          <p:cNvPicPr/>
          <p:nvPr/>
        </p:nvPicPr>
        <p:blipFill>
          <a:blip r:embed="rId2"/>
          <a:stretch/>
        </p:blipFill>
        <p:spPr>
          <a:xfrm>
            <a:off x="1503360" y="1412280"/>
            <a:ext cx="6136560" cy="489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412640"/>
            <a:ext cx="8229240" cy="4896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822924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401580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412640"/>
            <a:ext cx="401580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76320"/>
            <a:ext cx="7543440" cy="211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7008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1412640"/>
            <a:ext cx="401580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4015800" cy="4896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97008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412640"/>
            <a:ext cx="401580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70080"/>
            <a:ext cx="8229240" cy="23353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0"/>
            <a:ext cx="9143640" cy="685440"/>
          </a:xfrm>
          <a:prstGeom prst="rect">
            <a:avLst/>
          </a:prstGeom>
          <a:solidFill>
            <a:srgbClr val="E3E3E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0" name="PlaceHolder 2"/>
          <p:cNvSpPr>
            <a:spLocks noGrp="1"/>
          </p:cNvSpPr>
          <p:nvPr>
            <p:ph type="title"/>
          </p:nvPr>
        </p:nvSpPr>
        <p:spPr>
          <a:xfrm>
            <a:off x="457200" y="76320"/>
            <a:ext cx="75434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ts val="1129"/>
              </a:lnSpc>
            </a:pP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1412640"/>
            <a:ext cx="8229240" cy="48963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ftr"/>
          </p:nvPr>
        </p:nvSpPr>
        <p:spPr>
          <a:xfrm>
            <a:off x="467640" y="6545160"/>
            <a:ext cx="8240040" cy="2678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s-ES" sz="11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 of presenter | Conference | Venue | Date | Page </a:t>
            </a:r>
            <a:fld id="{719BA40F-EE7F-4D1C-A26F-E9F8143159B1}" type="slidenum">
              <a:rPr lang="es-ES" sz="11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‹Nº›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3" name="Picture 3"/>
          <p:cNvPicPr/>
          <p:nvPr/>
        </p:nvPicPr>
        <p:blipFill>
          <a:blip r:embed="rId14"/>
          <a:stretch/>
        </p:blipFill>
        <p:spPr>
          <a:xfrm>
            <a:off x="8244360" y="116640"/>
            <a:ext cx="457920" cy="46548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ts val="1129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1000"/>
        </a:spcBef>
        <a:buClr>
          <a:srgbClr val="000000"/>
        </a:buClr>
        <a:buSzPct val="45000"/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1B5CF016-2FB5-0D13-ED77-360E2E0B29EC}"/>
              </a:ext>
            </a:extLst>
          </p:cNvPr>
          <p:cNvSpPr txBox="1">
            <a:spLocks/>
          </p:cNvSpPr>
          <p:nvPr/>
        </p:nvSpPr>
        <p:spPr>
          <a:xfrm>
            <a:off x="467544" y="6545237"/>
            <a:ext cx="8240228" cy="268139"/>
          </a:xfrm>
          <a:prstGeom prst="rect">
            <a:avLst/>
          </a:prstGeom>
        </p:spPr>
        <p:txBody>
          <a:bodyPr/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100" dirty="0"/>
              <a:t>J. M. García Regaña | TSVV-13 Meeting 24 | Zoom | 10/03/2024 | Page </a:t>
            </a:r>
            <a:fld id="{6A6D9FA1-99C7-4910-8E32-B85D378B0060}" type="slidenum">
              <a:rPr lang="en-GB" sz="1100" smtClean="0"/>
              <a:pPr algn="r"/>
              <a:t>1</a:t>
            </a:fld>
            <a:endParaRPr lang="en-GB" sz="1100" dirty="0"/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DFF865E7-7198-A12A-8755-527102E9E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956593"/>
              </p:ext>
            </p:extLst>
          </p:nvPr>
        </p:nvGraphicFramePr>
        <p:xfrm>
          <a:off x="467547" y="1628800"/>
          <a:ext cx="8111373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1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r>
                        <a:rPr lang="es-ES_tradnl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s-ES_tradnl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contribution</a:t>
                      </a:r>
                      <a:endParaRPr lang="es-ES_tradnl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b="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TSVV13 </a:t>
                      </a:r>
                      <a:r>
                        <a:rPr lang="es-ES_tradnl" sz="1600" b="0" kern="1200" baseline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updates</a:t>
                      </a:r>
                      <a:endParaRPr lang="es-ES_tradnl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J.</a:t>
                      </a:r>
                      <a:r>
                        <a:rPr lang="es-ES_tradnl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M. García Regaña (CIEMAT)</a:t>
                      </a:r>
                      <a:endParaRPr lang="es-ES_tradn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Resonant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theory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kinetic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ballooning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modes</a:t>
                      </a:r>
                      <a:r>
                        <a:rPr lang="es-ES_tradnl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general toroidal </a:t>
                      </a:r>
                      <a:r>
                        <a:rPr lang="es-ES_tradnl" sz="16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geometry</a:t>
                      </a:r>
                      <a:endParaRPr lang="es-ES_tradnl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P. Mulholland (TU/e)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0544335"/>
                  </a:ext>
                </a:extLst>
              </a:tr>
            </a:tbl>
          </a:graphicData>
        </a:graphic>
      </p:graphicFrame>
      <p:sp>
        <p:nvSpPr>
          <p:cNvPr id="15" name="Título 1">
            <a:extLst>
              <a:ext uri="{FF2B5EF4-FFF2-40B4-BE49-F238E27FC236}">
                <a16:creationId xmlns:a16="http://schemas.microsoft.com/office/drawing/2014/main" id="{51CD4B57-6DB4-B72E-F4F9-69461264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111" y="202175"/>
            <a:ext cx="7543800" cy="342900"/>
          </a:xfrm>
        </p:spPr>
        <p:txBody>
          <a:bodyPr/>
          <a:lstStyle/>
          <a:p>
            <a:r>
              <a:rPr lang="es-ES_tradnl" sz="2400" b="1" dirty="0"/>
              <a:t>Agenda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C4EC3320-496C-CF36-3516-B05BF3389891}"/>
              </a:ext>
            </a:extLst>
          </p:cNvPr>
          <p:cNvSpPr txBox="1">
            <a:spLocks/>
          </p:cNvSpPr>
          <p:nvPr/>
        </p:nvSpPr>
        <p:spPr>
          <a:xfrm>
            <a:off x="467543" y="3274516"/>
            <a:ext cx="8111373" cy="2695359"/>
          </a:xfrm>
          <a:prstGeom prst="rect">
            <a:avLst/>
          </a:prstGeom>
        </p:spPr>
        <p:txBody>
          <a:bodyPr>
            <a:noAutofit/>
          </a:bodyPr>
          <a:lstStyle>
            <a:lvl1pPr marL="343080" indent="-34272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" indent="0">
              <a:buSzPct val="100000"/>
              <a:buNone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Next meeting: April 14 </a:t>
            </a:r>
            <a:r>
              <a:rPr lang="en-GB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360" indent="0">
              <a:buSzPct val="100000"/>
              <a:buNone/>
            </a:pPr>
            <a:endParaRPr lang="en-GB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Wingdings"/>
            </a:endParaRPr>
          </a:p>
          <a:p>
            <a:pPr marL="360" indent="0">
              <a:buSzPct val="100000"/>
              <a:buNone/>
            </a:pPr>
            <a:r>
              <a:rPr lang="en-GB" sz="2000" b="1" u="sng" dirty="0" err="1"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Pitagora</a:t>
            </a:r>
            <a:r>
              <a:rPr lang="en-GB" sz="2000" b="1" u="sng" dirty="0"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allocation:</a:t>
            </a:r>
          </a:p>
          <a:p>
            <a:pPr marL="360" indent="0">
              <a:buNone/>
            </a:pP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Conventional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“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Pitagora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-CPU”: </a:t>
            </a:r>
            <a:r>
              <a:rPr lang="es-ES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400000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node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hours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(102400000 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hours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equivalent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2133333 Marconi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Nodes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Hours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)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run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on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partition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available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from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15th May 2025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</a:t>
            </a:r>
          </a:p>
          <a:p>
            <a:pPr marL="360" indent="0">
              <a:buNone/>
            </a:pP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Advanced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"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Pitagora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-GPU": </a:t>
            </a:r>
            <a:r>
              <a:rPr lang="es-ES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240000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node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hours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run in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partition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available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from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s-ES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1st April 2025</a:t>
            </a:r>
            <a:r>
              <a:rPr lang="es-E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8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369D6-18EF-FCD5-85BD-98F2486D9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4AA8FB38-C220-F5A5-8711-E8BCEB0AEE29}"/>
              </a:ext>
            </a:extLst>
          </p:cNvPr>
          <p:cNvSpPr txBox="1">
            <a:spLocks/>
          </p:cNvSpPr>
          <p:nvPr/>
        </p:nvSpPr>
        <p:spPr>
          <a:xfrm>
            <a:off x="467544" y="6545237"/>
            <a:ext cx="8240228" cy="268139"/>
          </a:xfrm>
          <a:prstGeom prst="rect">
            <a:avLst/>
          </a:prstGeom>
        </p:spPr>
        <p:txBody>
          <a:bodyPr/>
          <a:lstStyle>
            <a:defPPr>
              <a:defRPr lang="es-ES_trad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100" dirty="0"/>
              <a:t>J. M. García Regaña | TSVV-13 Meeting 23 | Zoom | 10/02/2024 | Page </a:t>
            </a:r>
            <a:fld id="{6A6D9FA1-99C7-4910-8E32-B85D378B0060}" type="slidenum">
              <a:rPr lang="en-GB" sz="1100" smtClean="0"/>
              <a:pPr algn="r"/>
              <a:t>2</a:t>
            </a:fld>
            <a:endParaRPr lang="en-GB" sz="1100" dirty="0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0666D6B2-9151-A5ED-743D-9161E5387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111" y="202175"/>
            <a:ext cx="7543800" cy="342900"/>
          </a:xfrm>
        </p:spPr>
        <p:txBody>
          <a:bodyPr/>
          <a:lstStyle/>
          <a:p>
            <a:r>
              <a:rPr lang="es-ES_tradnl" sz="2400" b="1" dirty="0"/>
              <a:t>Status </a:t>
            </a:r>
            <a:r>
              <a:rPr lang="es-ES_tradnl" sz="2400" b="1" dirty="0" err="1"/>
              <a:t>of</a:t>
            </a:r>
            <a:r>
              <a:rPr lang="es-ES_tradnl" sz="2400" b="1" dirty="0"/>
              <a:t> Marconi and </a:t>
            </a:r>
            <a:r>
              <a:rPr lang="es-ES_tradnl" sz="2400" b="1" dirty="0" err="1"/>
              <a:t>Pitagora</a:t>
            </a:r>
            <a:endParaRPr lang="es-ES_tradnl" sz="24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2F74F9B-ED43-76BC-592C-5A09A44758A4}"/>
              </a:ext>
            </a:extLst>
          </p:cNvPr>
          <p:cNvSpPr txBox="1"/>
          <p:nvPr/>
        </p:nvSpPr>
        <p:spPr>
          <a:xfrm>
            <a:off x="579308" y="1559997"/>
            <a:ext cx="8128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recovery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data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scratch</a:t>
            </a:r>
            <a:r>
              <a:rPr lang="es-ES" dirty="0"/>
              <a:t> and </a:t>
            </a:r>
            <a:r>
              <a:rPr lang="es-ES" dirty="0" err="1"/>
              <a:t>work</a:t>
            </a:r>
            <a:r>
              <a:rPr lang="es-ES" dirty="0"/>
              <a:t> Marconi file </a:t>
            </a:r>
            <a:r>
              <a:rPr lang="es-ES" dirty="0" err="1"/>
              <a:t>systems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unlikely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successful</a:t>
            </a:r>
            <a:r>
              <a:rPr lang="es-ES" dirty="0"/>
              <a:t>. </a:t>
            </a:r>
            <a:r>
              <a:rPr lang="es-ES" dirty="0" err="1"/>
              <a:t>Only</a:t>
            </a:r>
            <a:r>
              <a:rPr lang="es-ES" dirty="0"/>
              <a:t> $HOME can be </a:t>
            </a:r>
            <a:r>
              <a:rPr lang="es-ES" dirty="0" err="1"/>
              <a:t>recovered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Marconi.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dirty="0"/>
          </a:p>
          <a:p>
            <a:pPr marL="285750" indent="-285750">
              <a:buFont typeface="Wingdings" pitchFamily="2" charset="2"/>
              <a:buChar char="q"/>
            </a:pPr>
            <a:endParaRPr lang="es-ES" dirty="0"/>
          </a:p>
          <a:p>
            <a:pPr marL="285750" indent="-285750">
              <a:buFont typeface="Wingdings" pitchFamily="2" charset="2"/>
              <a:buChar char="q"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granted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access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Leonardo, </a:t>
            </a:r>
            <a:r>
              <a:rPr lang="es-ES" dirty="0" err="1"/>
              <a:t>to</a:t>
            </a:r>
            <a:r>
              <a:rPr lang="es-ES" dirty="0"/>
              <a:t> use </a:t>
            </a:r>
            <a:r>
              <a:rPr lang="es-ES" dirty="0" err="1"/>
              <a:t>its</a:t>
            </a:r>
            <a:r>
              <a:rPr lang="es-ES" dirty="0"/>
              <a:t> CPU </a:t>
            </a:r>
            <a:r>
              <a:rPr lang="es-ES" dirty="0" err="1"/>
              <a:t>partition</a:t>
            </a:r>
            <a:r>
              <a:rPr lang="es-ES" dirty="0"/>
              <a:t> (DCGP). Marconi </a:t>
            </a:r>
            <a:r>
              <a:rPr lang="es-ES" dirty="0" err="1"/>
              <a:t>projects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migrated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data at </a:t>
            </a:r>
            <a:r>
              <a:rPr lang="es-ES" dirty="0" err="1"/>
              <a:t>our</a:t>
            </a:r>
            <a:r>
              <a:rPr lang="es-ES" dirty="0"/>
              <a:t> </a:t>
            </a:r>
            <a:r>
              <a:rPr lang="es-ES" dirty="0" err="1"/>
              <a:t>Marconi’s</a:t>
            </a:r>
            <a:r>
              <a:rPr lang="es-ES" dirty="0"/>
              <a:t> $HOME can be </a:t>
            </a:r>
            <a:r>
              <a:rPr lang="es-ES" dirty="0" err="1"/>
              <a:t>recovered</a:t>
            </a:r>
            <a:r>
              <a:rPr lang="es-ES" dirty="0"/>
              <a:t> (and </a:t>
            </a:r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be </a:t>
            </a:r>
            <a:r>
              <a:rPr lang="es-ES" dirty="0" err="1"/>
              <a:t>automatically</a:t>
            </a:r>
            <a:r>
              <a:rPr lang="es-ES" dirty="0"/>
              <a:t> moved </a:t>
            </a:r>
            <a:r>
              <a:rPr lang="es-ES" dirty="0" err="1"/>
              <a:t>to</a:t>
            </a:r>
            <a:r>
              <a:rPr lang="es-ES" dirty="0"/>
              <a:t> Leonardo).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dirty="0"/>
          </a:p>
          <a:p>
            <a:pPr marL="285750" indent="-285750">
              <a:buFont typeface="Wingdings" pitchFamily="2" charset="2"/>
              <a:buChar char="q"/>
            </a:pPr>
            <a:endParaRPr lang="es-ES" dirty="0"/>
          </a:p>
          <a:p>
            <a:pPr marL="285750" indent="-285750">
              <a:buFont typeface="Wingdings" pitchFamily="2" charset="2"/>
              <a:buChar char="q"/>
            </a:pPr>
            <a:r>
              <a:rPr lang="es-ES" dirty="0" err="1"/>
              <a:t>Regarding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deployment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new </a:t>
            </a:r>
            <a:r>
              <a:rPr lang="es-ES" dirty="0" err="1"/>
              <a:t>Pitagora</a:t>
            </a:r>
            <a:r>
              <a:rPr lang="es-ES" dirty="0"/>
              <a:t> HPC, GPU </a:t>
            </a:r>
            <a:r>
              <a:rPr lang="es-ES" dirty="0" err="1"/>
              <a:t>partition</a:t>
            </a:r>
            <a:r>
              <a:rPr lang="es-ES" dirty="0"/>
              <a:t> (28 </a:t>
            </a:r>
            <a:r>
              <a:rPr lang="es-ES" dirty="0" err="1"/>
              <a:t>Pflops</a:t>
            </a:r>
            <a:r>
              <a:rPr lang="es-ES" dirty="0"/>
              <a:t>)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ready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start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9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production</a:t>
            </a:r>
            <a:r>
              <a:rPr lang="es-ES" dirty="0"/>
              <a:t> </a:t>
            </a:r>
            <a:r>
              <a:rPr lang="es-ES" dirty="0" err="1"/>
              <a:t>runs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b="1" dirty="0"/>
              <a:t>15th March 2025</a:t>
            </a:r>
            <a:r>
              <a:rPr lang="es-ES" dirty="0"/>
              <a:t>. </a:t>
            </a:r>
            <a:r>
              <a:rPr lang="es-ES" dirty="0" err="1"/>
              <a:t>Its</a:t>
            </a:r>
            <a:r>
              <a:rPr lang="es-ES" dirty="0"/>
              <a:t> </a:t>
            </a:r>
            <a:r>
              <a:rPr lang="es-ES" b="1" dirty="0"/>
              <a:t>CPU </a:t>
            </a:r>
            <a:r>
              <a:rPr lang="es-ES" b="1" dirty="0" err="1"/>
              <a:t>partition</a:t>
            </a:r>
            <a:r>
              <a:rPr lang="es-ES" b="1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expected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starting</a:t>
            </a:r>
            <a:r>
              <a:rPr lang="es-ES" dirty="0"/>
              <a:t> </a:t>
            </a:r>
            <a:r>
              <a:rPr lang="es-ES" dirty="0" err="1"/>
              <a:t>production</a:t>
            </a:r>
            <a:r>
              <a:rPr lang="es-ES" dirty="0"/>
              <a:t> </a:t>
            </a:r>
            <a:r>
              <a:rPr lang="es-ES" dirty="0" err="1"/>
              <a:t>runs</a:t>
            </a:r>
            <a:r>
              <a:rPr lang="es-ES" dirty="0"/>
              <a:t> in </a:t>
            </a:r>
            <a:r>
              <a:rPr lang="es-ES" b="1" dirty="0" err="1">
                <a:highlight>
                  <a:srgbClr val="FFFF00"/>
                </a:highlight>
              </a:rPr>
              <a:t>mid</a:t>
            </a:r>
            <a:r>
              <a:rPr lang="es-ES" b="1" dirty="0">
                <a:highlight>
                  <a:srgbClr val="FFFF00"/>
                </a:highlight>
              </a:rPr>
              <a:t>-May 2025</a:t>
            </a:r>
          </a:p>
        </p:txBody>
      </p:sp>
    </p:spTree>
    <p:extLst>
      <p:ext uri="{BB962C8B-B14F-4D97-AF65-F5344CB8AC3E}">
        <p14:creationId xmlns:p14="http://schemas.microsoft.com/office/powerpoint/2010/main" val="368873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17897</TotalTime>
  <Words>251</Words>
  <Application>Microsoft Macintosh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Symbol</vt:lpstr>
      <vt:lpstr>Times New Roman</vt:lpstr>
      <vt:lpstr>Wingdings</vt:lpstr>
      <vt:lpstr>Office Theme</vt:lpstr>
      <vt:lpstr>Agenda</vt:lpstr>
      <vt:lpstr>Status of Marconi and Pitagora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Nieckchen Petra</dc:creator>
  <dc:description/>
  <cp:lastModifiedBy>Microsoft Office User</cp:lastModifiedBy>
  <cp:revision>122</cp:revision>
  <cp:lastPrinted>2020-07-07T15:20:26Z</cp:lastPrinted>
  <dcterms:created xsi:type="dcterms:W3CDTF">2014-10-27T16:40:37Z</dcterms:created>
  <dcterms:modified xsi:type="dcterms:W3CDTF">2025-03-10T10:39:07Z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