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24"/>
  </p:notesMasterIdLst>
  <p:sldIdLst>
    <p:sldId id="258" r:id="rId3"/>
    <p:sldId id="267" r:id="rId4"/>
    <p:sldId id="272" r:id="rId5"/>
    <p:sldId id="278" r:id="rId6"/>
    <p:sldId id="274" r:id="rId7"/>
    <p:sldId id="261" r:id="rId8"/>
    <p:sldId id="264" r:id="rId9"/>
    <p:sldId id="268" r:id="rId10"/>
    <p:sldId id="262" r:id="rId11"/>
    <p:sldId id="265" r:id="rId12"/>
    <p:sldId id="271" r:id="rId13"/>
    <p:sldId id="263" r:id="rId14"/>
    <p:sldId id="275" r:id="rId15"/>
    <p:sldId id="276" r:id="rId16"/>
    <p:sldId id="277" r:id="rId17"/>
    <p:sldId id="279" r:id="rId18"/>
    <p:sldId id="269" r:id="rId19"/>
    <p:sldId id="280" r:id="rId20"/>
    <p:sldId id="281" r:id="rId21"/>
    <p:sldId id="282" r:id="rId22"/>
    <p:sldId id="270" r:id="rId2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99"/>
    <a:srgbClr val="C6EFCE"/>
    <a:srgbClr val="005E4B"/>
    <a:srgbClr val="FFEB9C"/>
    <a:srgbClr val="AB5D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114" y="63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D8A2719-D46F-41D5-AD5A-09C2C655F76A}" type="datetimeFigureOut">
              <a:rPr lang="de-DE"/>
              <a:pPr>
                <a:defRPr/>
              </a:pPr>
              <a:t>14.03.2025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7C5677B-90E2-4FF7-87ED-A80B5D8CB98C}"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de-DE"/>
          </a:p>
        </p:txBody>
      </p:sp>
      <p:sp>
        <p:nvSpPr>
          <p:cNvPr id="5" name="Slide Number Placeholder 4"/>
          <p:cNvSpPr>
            <a:spLocks noGrp="1"/>
          </p:cNvSpPr>
          <p:nvPr>
            <p:ph type="sldNum" sz="quarter" idx="11"/>
          </p:nvPr>
        </p:nvSpPr>
        <p:spPr/>
        <p:txBody>
          <a:bodyPr/>
          <a:lstStyle/>
          <a:p>
            <a:fld id="{CC85E968-FCE0-431C-99B4-EC8EA971DFFE}" type="slidenum">
              <a:rPr lang="de-DE" smtClean="0"/>
              <a:t>8</a:t>
            </a:fld>
            <a:endParaRPr lang="de-DE"/>
          </a:p>
        </p:txBody>
      </p:sp>
      <p:sp>
        <p:nvSpPr>
          <p:cNvPr id="6" name="Header Placeholder 5"/>
          <p:cNvSpPr>
            <a:spLocks noGrp="1"/>
          </p:cNvSpPr>
          <p:nvPr>
            <p:ph type="hdr" sz="quarter" idx="12"/>
          </p:nvPr>
        </p:nvSpPr>
        <p:spPr/>
        <p:txBody>
          <a:bodyPr/>
          <a:lstStyle/>
          <a:p>
            <a:endParaRPr lang="de-DE"/>
          </a:p>
        </p:txBody>
      </p:sp>
    </p:spTree>
    <p:extLst>
      <p:ext uri="{BB962C8B-B14F-4D97-AF65-F5344CB8AC3E}">
        <p14:creationId xmlns:p14="http://schemas.microsoft.com/office/powerpoint/2010/main" val="139666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Footer Placeholder 3"/>
          <p:cNvSpPr>
            <a:spLocks noGrp="1"/>
          </p:cNvSpPr>
          <p:nvPr>
            <p:ph type="ftr" sz="quarter" idx="10"/>
          </p:nvPr>
        </p:nvSpPr>
        <p:spPr/>
        <p:txBody>
          <a:bodyPr/>
          <a:lstStyle/>
          <a:p>
            <a:endParaRPr lang="de-DE"/>
          </a:p>
        </p:txBody>
      </p:sp>
      <p:sp>
        <p:nvSpPr>
          <p:cNvPr id="5" name="Slide Number Placeholder 4"/>
          <p:cNvSpPr>
            <a:spLocks noGrp="1"/>
          </p:cNvSpPr>
          <p:nvPr>
            <p:ph type="sldNum" sz="quarter" idx="11"/>
          </p:nvPr>
        </p:nvSpPr>
        <p:spPr/>
        <p:txBody>
          <a:bodyPr/>
          <a:lstStyle/>
          <a:p>
            <a:fld id="{CC85E968-FCE0-431C-99B4-EC8EA971DFFE}" type="slidenum">
              <a:rPr lang="de-DE" smtClean="0"/>
              <a:t>17</a:t>
            </a:fld>
            <a:endParaRPr lang="de-DE"/>
          </a:p>
        </p:txBody>
      </p:sp>
    </p:spTree>
    <p:extLst>
      <p:ext uri="{BB962C8B-B14F-4D97-AF65-F5344CB8AC3E}">
        <p14:creationId xmlns:p14="http://schemas.microsoft.com/office/powerpoint/2010/main" val="328852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Footer Placeholder 3"/>
          <p:cNvSpPr>
            <a:spLocks noGrp="1"/>
          </p:cNvSpPr>
          <p:nvPr>
            <p:ph type="ftr" sz="quarter" idx="10"/>
          </p:nvPr>
        </p:nvSpPr>
        <p:spPr/>
        <p:txBody>
          <a:bodyPr/>
          <a:lstStyle/>
          <a:p>
            <a:endParaRPr lang="de-DE"/>
          </a:p>
        </p:txBody>
      </p:sp>
      <p:sp>
        <p:nvSpPr>
          <p:cNvPr id="5" name="Slide Number Placeholder 4"/>
          <p:cNvSpPr>
            <a:spLocks noGrp="1"/>
          </p:cNvSpPr>
          <p:nvPr>
            <p:ph type="sldNum" sz="quarter" idx="11"/>
          </p:nvPr>
        </p:nvSpPr>
        <p:spPr/>
        <p:txBody>
          <a:bodyPr/>
          <a:lstStyle/>
          <a:p>
            <a:fld id="{CC85E968-FCE0-431C-99B4-EC8EA971DFFE}" type="slidenum">
              <a:rPr lang="de-DE" smtClean="0"/>
              <a:t>18</a:t>
            </a:fld>
            <a:endParaRPr lang="de-DE"/>
          </a:p>
        </p:txBody>
      </p:sp>
      <p:sp>
        <p:nvSpPr>
          <p:cNvPr id="6" name="Header Placeholder 5"/>
          <p:cNvSpPr>
            <a:spLocks noGrp="1"/>
          </p:cNvSpPr>
          <p:nvPr>
            <p:ph type="hdr" sz="quarter" idx="12"/>
          </p:nvPr>
        </p:nvSpPr>
        <p:spPr/>
        <p:txBody>
          <a:bodyPr/>
          <a:lstStyle/>
          <a:p>
            <a:endParaRPr lang="de-DE"/>
          </a:p>
        </p:txBody>
      </p:sp>
    </p:spTree>
    <p:extLst>
      <p:ext uri="{BB962C8B-B14F-4D97-AF65-F5344CB8AC3E}">
        <p14:creationId xmlns:p14="http://schemas.microsoft.com/office/powerpoint/2010/main" val="68593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movement</a:t>
            </a:r>
            <a:r>
              <a:rPr lang="en-US" baseline="0" dirty="0" smtClean="0"/>
              <a:t> of the radiation zone can also be seen from the time evolution of the edge temperature signal measured by Thomson scattering. In the figure on the left, the electron temperature is plotted for three radial locations with time. We see that the </a:t>
            </a:r>
            <a:r>
              <a:rPr lang="en-US" baseline="0" dirty="0" err="1" smtClean="0"/>
              <a:t>Te</a:t>
            </a:r>
            <a:r>
              <a:rPr lang="en-US" baseline="0" dirty="0" smtClean="0"/>
              <a:t> at the radial position inside the LCFS </a:t>
            </a:r>
            <a:r>
              <a:rPr lang="en-US" baseline="0" dirty="0" err="1" smtClean="0"/>
              <a:t>reff</a:t>
            </a:r>
            <a:r>
              <a:rPr lang="en-US" baseline="0" dirty="0" smtClean="0"/>
              <a:t> = 0.45 m also drops down to below 10 eV after 2.5 seconds before the uncertainties in the measurement become too high to get a good mean </a:t>
            </a:r>
            <a:r>
              <a:rPr lang="en-US" baseline="0" dirty="0" err="1" smtClean="0"/>
              <a:t>Te</a:t>
            </a:r>
            <a:r>
              <a:rPr lang="en-US" baseline="0" dirty="0" smtClean="0"/>
              <a:t> value. On the right we see the well known radiation cooling curve for carbon calculated assuming coronal equilibrium. The peak of the cooling curve around 10 eV Carbon radiation is very high in the range 10-30 eV, where the edge plasma is sitting. The figure at the bottom is the measured line radiation signal for H alpha, beta gamma and CIII from </a:t>
            </a:r>
            <a:r>
              <a:rPr lang="en-US" baseline="0" dirty="0" err="1" smtClean="0"/>
              <a:t>filterscopes</a:t>
            </a:r>
            <a:r>
              <a:rPr lang="en-US" baseline="0" dirty="0" smtClean="0"/>
              <a:t>. CIII signal is the most important in the current context. This is to show that CIII signal shows a rapid increase starting from 2 sec after the strong gas puff was made. This is at the time when the edge temperature corresponds to the electron temperature for which Carbon radiation is close to its peak. And the radiation zone residing in the edge plasma faces a power starvation and moves inwards. This kind of a radiation induced collapse puts an upper limit on the plasma density. </a:t>
            </a:r>
            <a:endParaRPr lang="de-DE" dirty="0" smtClean="0"/>
          </a:p>
          <a:p>
            <a:endParaRPr lang="de-DE" dirty="0"/>
          </a:p>
        </p:txBody>
      </p:sp>
      <p:sp>
        <p:nvSpPr>
          <p:cNvPr id="4" name="Footer Placeholder 3"/>
          <p:cNvSpPr>
            <a:spLocks noGrp="1"/>
          </p:cNvSpPr>
          <p:nvPr>
            <p:ph type="ftr" sz="quarter" idx="10"/>
          </p:nvPr>
        </p:nvSpPr>
        <p:spPr/>
        <p:txBody>
          <a:bodyPr/>
          <a:lstStyle/>
          <a:p>
            <a:endParaRPr lang="de-DE"/>
          </a:p>
        </p:txBody>
      </p:sp>
      <p:sp>
        <p:nvSpPr>
          <p:cNvPr id="5" name="Slide Number Placeholder 4"/>
          <p:cNvSpPr>
            <a:spLocks noGrp="1"/>
          </p:cNvSpPr>
          <p:nvPr>
            <p:ph type="sldNum" sz="quarter" idx="11"/>
          </p:nvPr>
        </p:nvSpPr>
        <p:spPr/>
        <p:txBody>
          <a:bodyPr/>
          <a:lstStyle/>
          <a:p>
            <a:fld id="{CC85E968-FCE0-431C-99B4-EC8EA971DFFE}" type="slidenum">
              <a:rPr lang="de-DE" smtClean="0"/>
              <a:t>19</a:t>
            </a:fld>
            <a:endParaRPr lang="de-DE"/>
          </a:p>
        </p:txBody>
      </p:sp>
      <p:sp>
        <p:nvSpPr>
          <p:cNvPr id="6" name="Header Placeholder 5"/>
          <p:cNvSpPr>
            <a:spLocks noGrp="1"/>
          </p:cNvSpPr>
          <p:nvPr>
            <p:ph type="hdr" sz="quarter" idx="12"/>
          </p:nvPr>
        </p:nvSpPr>
        <p:spPr/>
        <p:txBody>
          <a:bodyPr/>
          <a:lstStyle/>
          <a:p>
            <a:endParaRPr lang="de-DE"/>
          </a:p>
        </p:txBody>
      </p:sp>
    </p:spTree>
    <p:extLst>
      <p:ext uri="{BB962C8B-B14F-4D97-AF65-F5344CB8AC3E}">
        <p14:creationId xmlns:p14="http://schemas.microsoft.com/office/powerpoint/2010/main" val="391671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CC85E968-FCE0-431C-99B4-EC8EA971DFFE}" type="slidenum">
              <a:rPr lang="de-DE" smtClean="0"/>
              <a:t>20</a:t>
            </a:fld>
            <a:endParaRPr lang="de-DE"/>
          </a:p>
        </p:txBody>
      </p:sp>
      <p:sp>
        <p:nvSpPr>
          <p:cNvPr id="5" name="Footer Placeholder 4"/>
          <p:cNvSpPr>
            <a:spLocks noGrp="1"/>
          </p:cNvSpPr>
          <p:nvPr>
            <p:ph type="ftr" sz="quarter" idx="11"/>
          </p:nvPr>
        </p:nvSpPr>
        <p:spPr/>
        <p:txBody>
          <a:bodyPr/>
          <a:lstStyle/>
          <a:p>
            <a:endParaRPr lang="de-DE"/>
          </a:p>
        </p:txBody>
      </p:sp>
      <p:sp>
        <p:nvSpPr>
          <p:cNvPr id="6" name="Header Placeholder 5"/>
          <p:cNvSpPr>
            <a:spLocks noGrp="1"/>
          </p:cNvSpPr>
          <p:nvPr>
            <p:ph type="hdr" sz="quarter" idx="12"/>
          </p:nvPr>
        </p:nvSpPr>
        <p:spPr/>
        <p:txBody>
          <a:bodyPr/>
          <a:lstStyle/>
          <a:p>
            <a:endParaRPr lang="de-DE"/>
          </a:p>
        </p:txBody>
      </p:sp>
    </p:spTree>
    <p:extLst>
      <p:ext uri="{BB962C8B-B14F-4D97-AF65-F5344CB8AC3E}">
        <p14:creationId xmlns:p14="http://schemas.microsoft.com/office/powerpoint/2010/main" val="13737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CC85E968-FCE0-431C-99B4-EC8EA971DFFE}" type="slidenum">
              <a:rPr lang="de-DE" smtClean="0"/>
              <a:t>21</a:t>
            </a:fld>
            <a:endParaRPr lang="de-DE"/>
          </a:p>
        </p:txBody>
      </p:sp>
    </p:spTree>
    <p:extLst>
      <p:ext uri="{BB962C8B-B14F-4D97-AF65-F5344CB8AC3E}">
        <p14:creationId xmlns:p14="http://schemas.microsoft.com/office/powerpoint/2010/main" val="217802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11.jpe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11.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image" Target="../media/image11.jpeg"/><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11.jpe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uppieren 25"/>
          <p:cNvGrpSpPr>
            <a:grpSpLocks/>
          </p:cNvGrpSpPr>
          <p:nvPr/>
        </p:nvGrpSpPr>
        <p:grpSpPr bwMode="auto">
          <a:xfrm>
            <a:off x="2643188" y="5991225"/>
            <a:ext cx="3952875" cy="566738"/>
            <a:chOff x="2016531" y="5875547"/>
            <a:chExt cx="3698065" cy="566770"/>
          </a:xfrm>
        </p:grpSpPr>
        <p:pic>
          <p:nvPicPr>
            <p:cNvPr id="5" name="Grafik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531" y="5906941"/>
              <a:ext cx="514611" cy="36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2588320" y="5875547"/>
              <a:ext cx="3126276" cy="566770"/>
            </a:xfrm>
            <a:prstGeom prst="rect">
              <a:avLst/>
            </a:prstGeom>
          </p:spPr>
          <p:txBody>
            <a:bodyPr lIns="0" r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7" name="Grafik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75" y="1955800"/>
            <a:ext cx="692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1700" y="473075"/>
            <a:ext cx="32178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6463" y="6022975"/>
            <a:ext cx="1563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el 1"/>
          <p:cNvSpPr>
            <a:spLocks noGrp="1"/>
          </p:cNvSpPr>
          <p:nvPr>
            <p:ph type="title"/>
          </p:nvPr>
        </p:nvSpPr>
        <p:spPr>
          <a:xfrm>
            <a:off x="1036637" y="1956206"/>
            <a:ext cx="8497887" cy="2055725"/>
          </a:xfrm>
        </p:spPr>
        <p:txBody>
          <a:bodyPr/>
          <a:lstStyle>
            <a:lvl1pPr>
              <a:lnSpc>
                <a:spcPct val="100000"/>
              </a:lnSpc>
              <a:defRPr sz="3200">
                <a:solidFill>
                  <a:schemeClr val="bg1"/>
                </a:solidFill>
              </a:defRPr>
            </a:lvl1pPr>
          </a:lstStyle>
          <a:p>
            <a:r>
              <a:rPr lang="en-US" smtClean="0"/>
              <a:t>Click to edit Master title style</a:t>
            </a:r>
            <a:endParaRPr lang="de-DE" dirty="0"/>
          </a:p>
        </p:txBody>
      </p:sp>
      <p:sp>
        <p:nvSpPr>
          <p:cNvPr id="10" name="Datumsplatzhalter 4"/>
          <p:cNvSpPr>
            <a:spLocks noGrp="1"/>
          </p:cNvSpPr>
          <p:nvPr>
            <p:ph type="dt" sz="half" idx="10"/>
          </p:nvPr>
        </p:nvSpPr>
        <p:spPr/>
        <p:txBody>
          <a:bodyPr/>
          <a:lstStyle>
            <a:lvl1pPr>
              <a:defRPr/>
            </a:lvl1pPr>
          </a:lstStyle>
          <a:p>
            <a:pPr>
              <a:defRPr/>
            </a:pPr>
            <a:r>
              <a:rPr lang="en-US" smtClean="0"/>
              <a:t>Stable, small plasmas</a:t>
            </a:r>
            <a:endParaRPr/>
          </a:p>
        </p:txBody>
      </p:sp>
      <p:sp>
        <p:nvSpPr>
          <p:cNvPr id="11" name="Fußzeilenplatzhalter 5"/>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12" name="Foliennummernplatzhalter 6"/>
          <p:cNvSpPr>
            <a:spLocks noGrp="1"/>
          </p:cNvSpPr>
          <p:nvPr>
            <p:ph type="sldNum" sz="quarter" idx="12"/>
          </p:nvPr>
        </p:nvSpPr>
        <p:spPr/>
        <p:txBody>
          <a:bodyPr/>
          <a:lstStyle>
            <a:lvl1pPr>
              <a:defRPr/>
            </a:lvl1pPr>
          </a:lstStyle>
          <a:p>
            <a:pPr>
              <a:defRPr/>
            </a:pPr>
            <a:fld id="{FBA2C92B-5B38-49DF-BC77-0D6B2147E7BA}" type="slidenum">
              <a:rPr/>
              <a:pPr>
                <a:defRPr/>
              </a:pPr>
              <a:t>‹#›</a:t>
            </a:fld>
            <a:endParaRPr dirty="0"/>
          </a:p>
        </p:txBody>
      </p:sp>
    </p:spTree>
    <p:extLst>
      <p:ext uri="{BB962C8B-B14F-4D97-AF65-F5344CB8AC3E}">
        <p14:creationId xmlns:p14="http://schemas.microsoft.com/office/powerpoint/2010/main" val="72587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aphicFrame>
        <p:nvGraphicFramePr>
          <p:cNvPr id="3"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97" name="think-cell Folie" r:id="rId5" imgW="360" imgH="360" progId="TCLayout.ActiveDocument.1">
                  <p:embed/>
                </p:oleObj>
              </mc:Choice>
              <mc:Fallback>
                <p:oleObj name="think-cell Folie" r:id="rId5" imgW="360" imgH="360" progId="TCLayout.ActiveDocument.1">
                  <p:embed/>
                  <p:pic>
                    <p:nvPicPr>
                      <p:cNvPr id="12294"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5" name="Datumsplatzhalter 10"/>
          <p:cNvSpPr>
            <a:spLocks noGrp="1"/>
          </p:cNvSpPr>
          <p:nvPr>
            <p:ph type="dt" sz="half" idx="10"/>
          </p:nvPr>
        </p:nvSpPr>
        <p:spPr/>
        <p:txBody>
          <a:bodyPr/>
          <a:lstStyle>
            <a:lvl1pPr>
              <a:defRPr/>
            </a:lvl1pPr>
          </a:lstStyle>
          <a:p>
            <a:pPr>
              <a:defRPr/>
            </a:pPr>
            <a:r>
              <a:rPr lang="en-US" smtClean="0"/>
              <a:t>Stable, small plasmas</a:t>
            </a:r>
            <a:endParaRPr/>
          </a:p>
        </p:txBody>
      </p:sp>
      <p:sp>
        <p:nvSpPr>
          <p:cNvPr id="6" name="Fußzeilenplatzhalter 11"/>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7" name="Foliennummernplatzhalter 12"/>
          <p:cNvSpPr>
            <a:spLocks noGrp="1"/>
          </p:cNvSpPr>
          <p:nvPr>
            <p:ph type="sldNum" sz="quarter" idx="12"/>
          </p:nvPr>
        </p:nvSpPr>
        <p:spPr/>
        <p:txBody>
          <a:bodyPr/>
          <a:lstStyle>
            <a:lvl1pPr>
              <a:defRPr/>
            </a:lvl1pPr>
          </a:lstStyle>
          <a:p>
            <a:pPr>
              <a:defRPr/>
            </a:pPr>
            <a:fld id="{EE59C658-EF0E-4713-A57D-54EDF83595CD}" type="slidenum">
              <a:rPr/>
              <a:pPr>
                <a:defRPr/>
              </a:pPr>
              <a:t>‹#›</a:t>
            </a:fld>
            <a:endParaRPr dirty="0"/>
          </a:p>
        </p:txBody>
      </p:sp>
    </p:spTree>
    <p:extLst>
      <p:ext uri="{BB962C8B-B14F-4D97-AF65-F5344CB8AC3E}">
        <p14:creationId xmlns:p14="http://schemas.microsoft.com/office/powerpoint/2010/main" val="195639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0">
          <a:blip r:embed="rId5"/>
          <a:srcRect/>
          <a:stretch>
            <a:fillRect/>
          </a:stretch>
        </a:blipFill>
        <a:effectLst/>
      </p:bgPr>
    </p:bg>
    <p:spTree>
      <p:nvGrpSpPr>
        <p:cNvPr id="1" name=""/>
        <p:cNvGrpSpPr/>
        <p:nvPr/>
      </p:nvGrpSpPr>
      <p:grpSpPr>
        <a:xfrm>
          <a:off x="0" y="0"/>
          <a:ext cx="0" cy="0"/>
          <a:chOff x="0" y="0"/>
          <a:chExt cx="0" cy="0"/>
        </a:xfrm>
      </p:grpSpPr>
      <p:graphicFrame>
        <p:nvGraphicFramePr>
          <p:cNvPr id="3"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521" name="think-cell Folie" r:id="rId6" imgW="360" imgH="360" progId="TCLayout.ActiveDocument.1">
                  <p:embed/>
                </p:oleObj>
              </mc:Choice>
              <mc:Fallback>
                <p:oleObj name="think-cell Folie" r:id="rId6" imgW="360" imgH="360" progId="TCLayout.ActiveDocument.1">
                  <p:embed/>
                  <p:pic>
                    <p:nvPicPr>
                      <p:cNvPr id="13314" name="Object 1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en-US" smtClean="0"/>
              <a:t>Click to edit Master title style</a:t>
            </a:r>
            <a:endParaRPr lang="de-DE" dirty="0"/>
          </a:p>
        </p:txBody>
      </p:sp>
      <p:sp>
        <p:nvSpPr>
          <p:cNvPr id="5" name="Datumsplatzhalter 9"/>
          <p:cNvSpPr>
            <a:spLocks noGrp="1"/>
          </p:cNvSpPr>
          <p:nvPr>
            <p:ph type="dt" sz="half" idx="10"/>
          </p:nvPr>
        </p:nvSpPr>
        <p:spPr/>
        <p:txBody>
          <a:bodyPr/>
          <a:lstStyle>
            <a:lvl1pPr>
              <a:defRPr/>
            </a:lvl1pPr>
          </a:lstStyle>
          <a:p>
            <a:pPr>
              <a:defRPr/>
            </a:pPr>
            <a:r>
              <a:rPr lang="en-US" smtClean="0"/>
              <a:t>Stable, small plasmas</a:t>
            </a:r>
            <a:endParaRPr/>
          </a:p>
        </p:txBody>
      </p:sp>
      <p:sp>
        <p:nvSpPr>
          <p:cNvPr id="6" name="Fußzeilenplatzhalter 11"/>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7" name="Foliennummernplatzhalter 12"/>
          <p:cNvSpPr>
            <a:spLocks noGrp="1"/>
          </p:cNvSpPr>
          <p:nvPr>
            <p:ph type="sldNum" sz="quarter" idx="12"/>
          </p:nvPr>
        </p:nvSpPr>
        <p:spPr/>
        <p:txBody>
          <a:bodyPr/>
          <a:lstStyle>
            <a:lvl1pPr>
              <a:defRPr/>
            </a:lvl1pPr>
          </a:lstStyle>
          <a:p>
            <a:pPr>
              <a:defRPr/>
            </a:pPr>
            <a:fld id="{D915B89B-B9E9-4C1C-8355-28EDA1AE3782}" type="slidenum">
              <a:rPr/>
              <a:pPr>
                <a:defRPr/>
              </a:pPr>
              <a:t>‹#›</a:t>
            </a:fld>
            <a:endParaRPr dirty="0"/>
          </a:p>
        </p:txBody>
      </p:sp>
    </p:spTree>
    <p:extLst>
      <p:ext uri="{BB962C8B-B14F-4D97-AF65-F5344CB8AC3E}">
        <p14:creationId xmlns:p14="http://schemas.microsoft.com/office/powerpoint/2010/main" val="132247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0">
          <a:blip r:embed="rId5"/>
          <a:srcRect/>
          <a:stretch>
            <a:fillRect/>
          </a:stretch>
        </a:blipFill>
        <a:effectLst/>
      </p:bgPr>
    </p:bg>
    <p:spTree>
      <p:nvGrpSpPr>
        <p:cNvPr id="1" name=""/>
        <p:cNvGrpSpPr/>
        <p:nvPr/>
      </p:nvGrpSpPr>
      <p:grpSpPr>
        <a:xfrm>
          <a:off x="0" y="0"/>
          <a:ext cx="0" cy="0"/>
          <a:chOff x="0" y="0"/>
          <a:chExt cx="0" cy="0"/>
        </a:xfrm>
      </p:grpSpPr>
      <p:graphicFrame>
        <p:nvGraphicFramePr>
          <p:cNvPr id="5"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545" name="think-cell Folie" r:id="rId6" imgW="360" imgH="360" progId="TCLayout.ActiveDocument.1">
                  <p:embed/>
                </p:oleObj>
              </mc:Choice>
              <mc:Fallback>
                <p:oleObj name="think-cell Folie" r:id="rId6" imgW="360" imgH="360" progId="TCLayout.ActiveDocument.1">
                  <p:embed/>
                  <p:pic>
                    <p:nvPicPr>
                      <p:cNvPr id="14342" name="Object 1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p:txBody>
          <a:bodyPr/>
          <a:lstStyle/>
          <a:p>
            <a:r>
              <a:rPr lang="en-US" smtClean="0"/>
              <a:t>Click to edit Master title style</a:t>
            </a:r>
            <a:endParaRPr lang="de-DE" dirty="0"/>
          </a:p>
        </p:txBody>
      </p:sp>
      <p:sp>
        <p:nvSpPr>
          <p:cNvPr id="7" name="Datumsplatzhalter 11"/>
          <p:cNvSpPr>
            <a:spLocks noGrp="1"/>
          </p:cNvSpPr>
          <p:nvPr>
            <p:ph type="dt" sz="half" idx="14"/>
          </p:nvPr>
        </p:nvSpPr>
        <p:spPr/>
        <p:txBody>
          <a:bodyPr/>
          <a:lstStyle>
            <a:lvl1pPr>
              <a:defRPr/>
            </a:lvl1pPr>
          </a:lstStyle>
          <a:p>
            <a:pPr>
              <a:defRPr/>
            </a:pPr>
            <a:r>
              <a:rPr lang="en-US" smtClean="0"/>
              <a:t>Stable, small plasmas</a:t>
            </a:r>
            <a:endParaRPr/>
          </a:p>
        </p:txBody>
      </p:sp>
      <p:sp>
        <p:nvSpPr>
          <p:cNvPr id="8" name="Fußzeilenplatzhalter 12"/>
          <p:cNvSpPr>
            <a:spLocks noGrp="1"/>
          </p:cNvSpPr>
          <p:nvPr>
            <p:ph type="ftr" sz="quarter" idx="15"/>
          </p:nvPr>
        </p:nvSpPr>
        <p:spPr/>
        <p:txBody>
          <a:bodyPr/>
          <a:lstStyle>
            <a:lvl1pPr>
              <a:defRPr/>
            </a:lvl1pPr>
          </a:lstStyle>
          <a:p>
            <a:pPr>
              <a:defRPr/>
            </a:pPr>
            <a:r>
              <a:rPr lang="en-US" smtClean="0"/>
              <a:t>Max-Planck-Institut für Plasmaphysik | A. Pandey | 17.03.2025</a:t>
            </a:r>
            <a:endParaRPr/>
          </a:p>
        </p:txBody>
      </p:sp>
      <p:sp>
        <p:nvSpPr>
          <p:cNvPr id="9" name="Foliennummernplatzhalter 13"/>
          <p:cNvSpPr>
            <a:spLocks noGrp="1"/>
          </p:cNvSpPr>
          <p:nvPr>
            <p:ph type="sldNum" sz="quarter" idx="16"/>
          </p:nvPr>
        </p:nvSpPr>
        <p:spPr/>
        <p:txBody>
          <a:bodyPr/>
          <a:lstStyle>
            <a:lvl1pPr>
              <a:defRPr/>
            </a:lvl1pPr>
          </a:lstStyle>
          <a:p>
            <a:pPr>
              <a:defRPr/>
            </a:pPr>
            <a:fld id="{2A760B57-831C-48DF-8DFC-C41817E67F17}" type="slidenum">
              <a:rPr/>
              <a:pPr>
                <a:defRPr/>
              </a:pPr>
              <a:t>‹#›</a:t>
            </a:fld>
            <a:endParaRPr dirty="0"/>
          </a:p>
        </p:txBody>
      </p:sp>
    </p:spTree>
    <p:extLst>
      <p:ext uri="{BB962C8B-B14F-4D97-AF65-F5344CB8AC3E}">
        <p14:creationId xmlns:p14="http://schemas.microsoft.com/office/powerpoint/2010/main" val="349920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r>
              <a:rPr lang="en-US" smtClean="0"/>
              <a:t>Stable, small plasmas</a:t>
            </a:r>
            <a:endParaRPr lang="de-DE" dirty="0"/>
          </a:p>
        </p:txBody>
      </p:sp>
      <p:sp>
        <p:nvSpPr>
          <p:cNvPr id="3" name="Fußzeilenplatzhalter 2"/>
          <p:cNvSpPr>
            <a:spLocks noGrp="1"/>
          </p:cNvSpPr>
          <p:nvPr>
            <p:ph type="ftr" sz="quarter" idx="15"/>
          </p:nvPr>
        </p:nvSpPr>
        <p:spPr/>
        <p:txBody>
          <a:bodyPr/>
          <a:lstStyle/>
          <a:p>
            <a:r>
              <a:rPr lang="en-US" smtClean="0"/>
              <a:t>Max-Planck-Institut für Plasmaphysik | A. Pandey | 17.03.2025</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
        <p:nvSpPr>
          <p:cNvPr id="6" name="Textplatzhalter 5"/>
          <p:cNvSpPr>
            <a:spLocks noGrp="1"/>
          </p:cNvSpPr>
          <p:nvPr>
            <p:ph type="body" sz="quarter" idx="17"/>
          </p:nvPr>
        </p:nvSpPr>
        <p:spPr>
          <a:xfrm>
            <a:off x="479425" y="1096930"/>
            <a:ext cx="11233150" cy="5094320"/>
          </a:xfrm>
          <a:prstGeom prst="rect">
            <a:avLst/>
          </a:prstGeom>
        </p:spPr>
        <p:txBody>
          <a:bodyPr lIns="0"/>
          <a:lstStyle>
            <a:lvl1pPr>
              <a:defRPr lang="de-DE" sz="2400" b="1" kern="1200" dirty="0" smtClean="0">
                <a:solidFill>
                  <a:schemeClr val="tx1"/>
                </a:solidFill>
                <a:latin typeface="+mj-lt"/>
                <a:ea typeface="+mn-ea"/>
                <a:cs typeface="+mn-cs"/>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1639248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uppieren 25"/>
          <p:cNvGrpSpPr>
            <a:grpSpLocks/>
          </p:cNvGrpSpPr>
          <p:nvPr/>
        </p:nvGrpSpPr>
        <p:grpSpPr bwMode="auto">
          <a:xfrm>
            <a:off x="2643188" y="5991225"/>
            <a:ext cx="3952875" cy="566738"/>
            <a:chOff x="2016531" y="5875547"/>
            <a:chExt cx="3698065" cy="566770"/>
          </a:xfrm>
        </p:grpSpPr>
        <p:pic>
          <p:nvPicPr>
            <p:cNvPr id="5" name="Grafik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531" y="5906941"/>
              <a:ext cx="514611" cy="36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2588320" y="5875547"/>
              <a:ext cx="3126276" cy="566770"/>
            </a:xfrm>
            <a:prstGeom prst="rect">
              <a:avLst/>
            </a:prstGeom>
          </p:spPr>
          <p:txBody>
            <a:bodyPr lIns="0" r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7" name="Grafik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473075"/>
            <a:ext cx="32178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6463" y="6022975"/>
            <a:ext cx="1563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p:nvPr>
        </p:nvSpPr>
        <p:spPr>
          <a:xfrm>
            <a:off x="1036637" y="1956206"/>
            <a:ext cx="8497887" cy="2055725"/>
          </a:xfrm>
        </p:spPr>
        <p:txBody>
          <a:bodyPr/>
          <a:lstStyle>
            <a:lvl1pPr>
              <a:lnSpc>
                <a:spcPct val="100000"/>
              </a:lnSpc>
              <a:defRPr sz="3200">
                <a:solidFill>
                  <a:schemeClr val="bg1"/>
                </a:solidFill>
              </a:defRPr>
            </a:lvl1pPr>
          </a:lstStyle>
          <a:p>
            <a:r>
              <a:rPr lang="en-US" smtClean="0"/>
              <a:t>Click to edit Master title style</a:t>
            </a:r>
            <a:endParaRPr lang="de-DE" dirty="0"/>
          </a:p>
        </p:txBody>
      </p:sp>
      <p:sp>
        <p:nvSpPr>
          <p:cNvPr id="9" name="Datumsplatzhalter 4"/>
          <p:cNvSpPr>
            <a:spLocks noGrp="1"/>
          </p:cNvSpPr>
          <p:nvPr>
            <p:ph type="dt" sz="half" idx="10"/>
          </p:nvPr>
        </p:nvSpPr>
        <p:spPr/>
        <p:txBody>
          <a:bodyPr/>
          <a:lstStyle>
            <a:lvl1pPr>
              <a:defRPr/>
            </a:lvl1pPr>
          </a:lstStyle>
          <a:p>
            <a:pPr>
              <a:defRPr/>
            </a:pPr>
            <a:r>
              <a:rPr lang="en-US" smtClean="0"/>
              <a:t>Stable, small plasmas</a:t>
            </a:r>
            <a:endParaRPr/>
          </a:p>
        </p:txBody>
      </p:sp>
      <p:sp>
        <p:nvSpPr>
          <p:cNvPr id="10" name="Fußzeilenplatzhalter 5"/>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11" name="Foliennummernplatzhalter 6"/>
          <p:cNvSpPr>
            <a:spLocks noGrp="1"/>
          </p:cNvSpPr>
          <p:nvPr>
            <p:ph type="sldNum" sz="quarter" idx="12"/>
          </p:nvPr>
        </p:nvSpPr>
        <p:spPr/>
        <p:txBody>
          <a:bodyPr/>
          <a:lstStyle>
            <a:lvl1pPr>
              <a:defRPr/>
            </a:lvl1pPr>
          </a:lstStyle>
          <a:p>
            <a:pPr>
              <a:defRPr/>
            </a:pPr>
            <a:fld id="{BAFBF668-7957-4D20-9ECD-0D44B2F16EAB}" type="slidenum">
              <a:rPr/>
              <a:pPr>
                <a:defRPr/>
              </a:pPr>
              <a:t>‹#›</a:t>
            </a:fld>
            <a:endParaRPr dirty="0"/>
          </a:p>
        </p:txBody>
      </p:sp>
    </p:spTree>
    <p:extLst>
      <p:ext uri="{BB962C8B-B14F-4D97-AF65-F5344CB8AC3E}">
        <p14:creationId xmlns:p14="http://schemas.microsoft.com/office/powerpoint/2010/main" val="2833938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rafik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473075"/>
            <a:ext cx="32178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p:nvPr>
        </p:nvSpPr>
        <p:spPr>
          <a:xfrm>
            <a:off x="1036637" y="1956206"/>
            <a:ext cx="8497887" cy="2055725"/>
          </a:xfrm>
        </p:spPr>
        <p:txBody>
          <a:bodyPr/>
          <a:lstStyle>
            <a:lvl1pPr>
              <a:lnSpc>
                <a:spcPct val="100000"/>
              </a:lnSpc>
              <a:defRPr sz="3200">
                <a:solidFill>
                  <a:schemeClr val="bg1"/>
                </a:solidFill>
              </a:defRPr>
            </a:lvl1pPr>
          </a:lstStyle>
          <a:p>
            <a:r>
              <a:rPr lang="en-US" smtClean="0"/>
              <a:t>Click to edit Master title style</a:t>
            </a:r>
            <a:endParaRPr lang="de-DE" dirty="0"/>
          </a:p>
        </p:txBody>
      </p:sp>
      <p:sp>
        <p:nvSpPr>
          <p:cNvPr id="5" name="Datumsplatzhalter 4"/>
          <p:cNvSpPr>
            <a:spLocks noGrp="1"/>
          </p:cNvSpPr>
          <p:nvPr>
            <p:ph type="dt" sz="half" idx="10"/>
          </p:nvPr>
        </p:nvSpPr>
        <p:spPr/>
        <p:txBody>
          <a:bodyPr/>
          <a:lstStyle>
            <a:lvl1pPr>
              <a:defRPr/>
            </a:lvl1pPr>
          </a:lstStyle>
          <a:p>
            <a:pPr>
              <a:defRPr/>
            </a:pPr>
            <a:r>
              <a:rPr lang="en-US" smtClean="0"/>
              <a:t>Stable, small plasmas</a:t>
            </a:r>
            <a:endParaRPr/>
          </a:p>
        </p:txBody>
      </p:sp>
      <p:sp>
        <p:nvSpPr>
          <p:cNvPr id="6" name="Fußzeilenplatzhalter 5"/>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7" name="Foliennummernplatzhalter 6"/>
          <p:cNvSpPr>
            <a:spLocks noGrp="1"/>
          </p:cNvSpPr>
          <p:nvPr>
            <p:ph type="sldNum" sz="quarter" idx="12"/>
          </p:nvPr>
        </p:nvSpPr>
        <p:spPr/>
        <p:txBody>
          <a:bodyPr/>
          <a:lstStyle>
            <a:lvl1pPr>
              <a:defRPr/>
            </a:lvl1pPr>
          </a:lstStyle>
          <a:p>
            <a:pPr>
              <a:defRPr/>
            </a:pPr>
            <a:fld id="{FEAE5CF4-1E8F-4F47-A241-EA0D0A559FBA}" type="slidenum">
              <a:rPr/>
              <a:pPr>
                <a:defRPr/>
              </a:pPr>
              <a:t>‹#›</a:t>
            </a:fld>
            <a:endParaRPr dirty="0"/>
          </a:p>
        </p:txBody>
      </p:sp>
    </p:spTree>
    <p:extLst>
      <p:ext uri="{BB962C8B-B14F-4D97-AF65-F5344CB8AC3E}">
        <p14:creationId xmlns:p14="http://schemas.microsoft.com/office/powerpoint/2010/main" val="1143295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uppieren 25"/>
          <p:cNvGrpSpPr>
            <a:grpSpLocks/>
          </p:cNvGrpSpPr>
          <p:nvPr/>
        </p:nvGrpSpPr>
        <p:grpSpPr bwMode="auto">
          <a:xfrm>
            <a:off x="2643188" y="5826125"/>
            <a:ext cx="3952875" cy="566738"/>
            <a:chOff x="2016531" y="5875547"/>
            <a:chExt cx="3698065" cy="566770"/>
          </a:xfrm>
        </p:grpSpPr>
        <p:pic>
          <p:nvPicPr>
            <p:cNvPr id="6" name="Grafik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531" y="5906941"/>
              <a:ext cx="514611" cy="36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a:xfrm>
              <a:off x="2588320" y="5875547"/>
              <a:ext cx="3126276" cy="566770"/>
            </a:xfrm>
            <a:prstGeom prst="rect">
              <a:avLst/>
            </a:prstGeom>
          </p:spPr>
          <p:txBody>
            <a:bodyPr lIns="0" r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8" name="Grafik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473075"/>
            <a:ext cx="32178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6463" y="5856288"/>
            <a:ext cx="1563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p:nvPr>
        </p:nvSpPr>
        <p:spPr>
          <a:xfrm>
            <a:off x="1036637" y="1956206"/>
            <a:ext cx="8497887" cy="2055725"/>
          </a:xfrm>
        </p:spPr>
        <p:txBody>
          <a:bodyPr/>
          <a:lstStyle>
            <a:lvl1pPr>
              <a:lnSpc>
                <a:spcPct val="100000"/>
              </a:lnSpc>
              <a:defRPr sz="3200">
                <a:solidFill>
                  <a:schemeClr val="bg1"/>
                </a:solidFill>
              </a:defRPr>
            </a:lvl1pPr>
          </a:lstStyle>
          <a:p>
            <a:r>
              <a:rPr lang="en-US" smtClean="0"/>
              <a:t>Click to edit Master title style</a:t>
            </a:r>
            <a:endParaRPr lang="de-DE" dirty="0"/>
          </a:p>
        </p:txBody>
      </p:sp>
      <p:sp>
        <p:nvSpPr>
          <p:cNvPr id="9" name="Bildplatzhalter 8"/>
          <p:cNvSpPr>
            <a:spLocks noGrp="1"/>
          </p:cNvSpPr>
          <p:nvPr>
            <p:ph type="pic" sz="quarter" idx="13"/>
          </p:nvPr>
        </p:nvSpPr>
        <p:spPr>
          <a:xfrm>
            <a:off x="6705602" y="3662363"/>
            <a:ext cx="4864608" cy="2128266"/>
          </a:xfrm>
          <a:noFill/>
        </p:spPr>
        <p:txBody>
          <a:bodyPr/>
          <a:lstStyle>
            <a:lvl1pPr>
              <a:defRPr sz="4800" b="1" baseline="0">
                <a:solidFill>
                  <a:schemeClr val="bg1"/>
                </a:solidFill>
              </a:defRPr>
            </a:lvl1pPr>
          </a:lstStyle>
          <a:p>
            <a:pPr lvl="0"/>
            <a:r>
              <a:rPr lang="en-US" noProof="0" smtClean="0"/>
              <a:t>Click icon to add picture</a:t>
            </a:r>
            <a:endParaRPr lang="de-DE" noProof="0" dirty="0"/>
          </a:p>
        </p:txBody>
      </p:sp>
      <p:sp>
        <p:nvSpPr>
          <p:cNvPr id="11" name="Datumsplatzhalter 4"/>
          <p:cNvSpPr>
            <a:spLocks noGrp="1"/>
          </p:cNvSpPr>
          <p:nvPr>
            <p:ph type="dt" sz="half" idx="14"/>
          </p:nvPr>
        </p:nvSpPr>
        <p:spPr/>
        <p:txBody>
          <a:bodyPr/>
          <a:lstStyle>
            <a:lvl1pPr>
              <a:defRPr/>
            </a:lvl1pPr>
          </a:lstStyle>
          <a:p>
            <a:pPr>
              <a:defRPr/>
            </a:pPr>
            <a:r>
              <a:rPr lang="en-US" smtClean="0"/>
              <a:t>Stable, small plasmas</a:t>
            </a:r>
            <a:endParaRPr/>
          </a:p>
        </p:txBody>
      </p:sp>
      <p:sp>
        <p:nvSpPr>
          <p:cNvPr id="12" name="Fußzeilenplatzhalter 5"/>
          <p:cNvSpPr>
            <a:spLocks noGrp="1"/>
          </p:cNvSpPr>
          <p:nvPr>
            <p:ph type="ftr" sz="quarter" idx="15"/>
          </p:nvPr>
        </p:nvSpPr>
        <p:spPr/>
        <p:txBody>
          <a:bodyPr/>
          <a:lstStyle>
            <a:lvl1pPr>
              <a:defRPr/>
            </a:lvl1pPr>
          </a:lstStyle>
          <a:p>
            <a:pPr>
              <a:defRPr/>
            </a:pPr>
            <a:r>
              <a:rPr lang="en-US" smtClean="0"/>
              <a:t>Max-Planck-Institut für Plasmaphysik | A. Pandey | 17.03.2025</a:t>
            </a:r>
            <a:endParaRPr/>
          </a:p>
        </p:txBody>
      </p:sp>
      <p:sp>
        <p:nvSpPr>
          <p:cNvPr id="13" name="Foliennummernplatzhalter 6"/>
          <p:cNvSpPr>
            <a:spLocks noGrp="1"/>
          </p:cNvSpPr>
          <p:nvPr>
            <p:ph type="sldNum" sz="quarter" idx="16"/>
          </p:nvPr>
        </p:nvSpPr>
        <p:spPr/>
        <p:txBody>
          <a:bodyPr/>
          <a:lstStyle>
            <a:lvl1pPr>
              <a:defRPr/>
            </a:lvl1pPr>
          </a:lstStyle>
          <a:p>
            <a:pPr>
              <a:defRPr/>
            </a:pPr>
            <a:fld id="{898EB4F9-416A-46DB-8CCB-C4B9B1E53E71}" type="slidenum">
              <a:rPr/>
              <a:pPr>
                <a:defRPr/>
              </a:pPr>
              <a:t>‹#›</a:t>
            </a:fld>
            <a:endParaRPr dirty="0"/>
          </a:p>
        </p:txBody>
      </p:sp>
    </p:spTree>
    <p:extLst>
      <p:ext uri="{BB962C8B-B14F-4D97-AF65-F5344CB8AC3E}">
        <p14:creationId xmlns:p14="http://schemas.microsoft.com/office/powerpoint/2010/main" val="100770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Grafik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473075"/>
            <a:ext cx="32178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p:nvPr>
        </p:nvSpPr>
        <p:spPr>
          <a:xfrm>
            <a:off x="1036637" y="1956206"/>
            <a:ext cx="8497887" cy="2055725"/>
          </a:xfrm>
        </p:spPr>
        <p:txBody>
          <a:bodyPr/>
          <a:lstStyle>
            <a:lvl1pPr>
              <a:lnSpc>
                <a:spcPct val="100000"/>
              </a:lnSpc>
              <a:defRPr sz="3200">
                <a:solidFill>
                  <a:schemeClr val="bg1"/>
                </a:solidFill>
              </a:defRPr>
            </a:lvl1pPr>
          </a:lstStyle>
          <a:p>
            <a:r>
              <a:rPr lang="en-US" smtClean="0"/>
              <a:t>Click to edit Master title style</a:t>
            </a:r>
            <a:endParaRPr lang="de-DE" dirty="0"/>
          </a:p>
        </p:txBody>
      </p:sp>
      <p:sp>
        <p:nvSpPr>
          <p:cNvPr id="8" name="Bildplatzhalter 7"/>
          <p:cNvSpPr>
            <a:spLocks noGrp="1"/>
          </p:cNvSpPr>
          <p:nvPr>
            <p:ph type="pic" sz="quarter" idx="13"/>
          </p:nvPr>
        </p:nvSpPr>
        <p:spPr>
          <a:xfrm>
            <a:off x="6705600" y="3662363"/>
            <a:ext cx="4864100" cy="2128837"/>
          </a:xfrm>
        </p:spPr>
        <p:txBody>
          <a:bodyPr>
            <a:noAutofit/>
          </a:bodyPr>
          <a:lstStyle>
            <a:lvl1pPr>
              <a:defRPr sz="4800" b="1" baseline="0">
                <a:solidFill>
                  <a:schemeClr val="bg1"/>
                </a:solidFill>
              </a:defRPr>
            </a:lvl1pPr>
          </a:lstStyle>
          <a:p>
            <a:pPr lvl="0"/>
            <a:r>
              <a:rPr lang="en-US" noProof="0" smtClean="0"/>
              <a:t>Click icon to add picture</a:t>
            </a:r>
            <a:endParaRPr lang="de-DE" noProof="0" dirty="0"/>
          </a:p>
        </p:txBody>
      </p:sp>
      <p:sp>
        <p:nvSpPr>
          <p:cNvPr id="6" name="Datumsplatzhalter 4"/>
          <p:cNvSpPr>
            <a:spLocks noGrp="1"/>
          </p:cNvSpPr>
          <p:nvPr>
            <p:ph type="dt" sz="half" idx="14"/>
          </p:nvPr>
        </p:nvSpPr>
        <p:spPr/>
        <p:txBody>
          <a:bodyPr/>
          <a:lstStyle>
            <a:lvl1pPr>
              <a:defRPr/>
            </a:lvl1pPr>
          </a:lstStyle>
          <a:p>
            <a:pPr>
              <a:defRPr/>
            </a:pPr>
            <a:r>
              <a:rPr lang="en-US" smtClean="0"/>
              <a:t>Stable, small plasmas</a:t>
            </a:r>
            <a:endParaRPr/>
          </a:p>
        </p:txBody>
      </p:sp>
      <p:sp>
        <p:nvSpPr>
          <p:cNvPr id="7" name="Fußzeilenplatzhalter 5"/>
          <p:cNvSpPr>
            <a:spLocks noGrp="1"/>
          </p:cNvSpPr>
          <p:nvPr>
            <p:ph type="ftr" sz="quarter" idx="15"/>
          </p:nvPr>
        </p:nvSpPr>
        <p:spPr/>
        <p:txBody>
          <a:bodyPr/>
          <a:lstStyle>
            <a:lvl1pPr>
              <a:defRPr/>
            </a:lvl1pPr>
          </a:lstStyle>
          <a:p>
            <a:pPr>
              <a:defRPr/>
            </a:pPr>
            <a:r>
              <a:rPr lang="en-US" smtClean="0"/>
              <a:t>Max-Planck-Institut für Plasmaphysik | A. Pandey | 17.03.2025</a:t>
            </a:r>
            <a:endParaRPr/>
          </a:p>
        </p:txBody>
      </p:sp>
      <p:sp>
        <p:nvSpPr>
          <p:cNvPr id="9" name="Foliennummernplatzhalter 6"/>
          <p:cNvSpPr>
            <a:spLocks noGrp="1"/>
          </p:cNvSpPr>
          <p:nvPr>
            <p:ph type="sldNum" sz="quarter" idx="16"/>
          </p:nvPr>
        </p:nvSpPr>
        <p:spPr/>
        <p:txBody>
          <a:bodyPr/>
          <a:lstStyle>
            <a:lvl1pPr>
              <a:defRPr/>
            </a:lvl1pPr>
          </a:lstStyle>
          <a:p>
            <a:pPr>
              <a:defRPr/>
            </a:pPr>
            <a:fld id="{68313713-6D4D-4A69-A345-8AACCA3F8881}" type="slidenum">
              <a:rPr/>
              <a:pPr>
                <a:defRPr/>
              </a:pPr>
              <a:t>‹#›</a:t>
            </a:fld>
            <a:endParaRPr dirty="0"/>
          </a:p>
        </p:txBody>
      </p:sp>
    </p:spTree>
    <p:extLst>
      <p:ext uri="{BB962C8B-B14F-4D97-AF65-F5344CB8AC3E}">
        <p14:creationId xmlns:p14="http://schemas.microsoft.com/office/powerpoint/2010/main" val="3326187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5"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69" name="think-cell Folie" r:id="rId5" imgW="360" imgH="360" progId="TCLayout.ActiveDocument.1">
                  <p:embed/>
                </p:oleObj>
              </mc:Choice>
              <mc:Fallback>
                <p:oleObj name="think-cell Folie" r:id="rId5" imgW="360" imgH="360" progId="TCLayout.ActiveDocument.1">
                  <p:embed/>
                  <p:pic>
                    <p:nvPicPr>
                      <p:cNvPr id="19461"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itel 11"/>
          <p:cNvSpPr>
            <a:spLocks noGrp="1"/>
          </p:cNvSpPr>
          <p:nvPr>
            <p:ph type="title"/>
          </p:nvPr>
        </p:nvSpPr>
        <p:spPr/>
        <p:txBody>
          <a:bodyPr/>
          <a:lstStyle/>
          <a:p>
            <a:r>
              <a:rPr lang="de-DE" smtClean="0"/>
              <a:t>Titelmasterformat durch Klicken bearbeiten</a:t>
            </a:r>
            <a:endParaRPr lang="de-DE"/>
          </a:p>
        </p:txBody>
      </p:sp>
      <p:sp>
        <p:nvSpPr>
          <p:cNvPr id="7" name="Datumsplatzhalter 7"/>
          <p:cNvSpPr>
            <a:spLocks noGrp="1"/>
          </p:cNvSpPr>
          <p:nvPr>
            <p:ph type="dt" sz="half" idx="14"/>
          </p:nvPr>
        </p:nvSpPr>
        <p:spPr/>
        <p:txBody>
          <a:bodyPr/>
          <a:lstStyle>
            <a:lvl1pPr>
              <a:defRPr/>
            </a:lvl1pPr>
          </a:lstStyle>
          <a:p>
            <a:pPr>
              <a:defRPr/>
            </a:pPr>
            <a:r>
              <a:rPr lang="en-US" smtClean="0"/>
              <a:t>Stable, small plasmas</a:t>
            </a:r>
            <a:endParaRPr/>
          </a:p>
        </p:txBody>
      </p:sp>
      <p:sp>
        <p:nvSpPr>
          <p:cNvPr id="8" name="Fußzeilenplatzhalter 8"/>
          <p:cNvSpPr>
            <a:spLocks noGrp="1"/>
          </p:cNvSpPr>
          <p:nvPr>
            <p:ph type="ftr" sz="quarter" idx="15"/>
          </p:nvPr>
        </p:nvSpPr>
        <p:spPr/>
        <p:txBody>
          <a:bodyPr/>
          <a:lstStyle>
            <a:lvl1pPr>
              <a:defRPr/>
            </a:lvl1pPr>
          </a:lstStyle>
          <a:p>
            <a:pPr>
              <a:defRPr/>
            </a:pPr>
            <a:r>
              <a:rPr lang="en-US" smtClean="0"/>
              <a:t>Max-Planck-Institut für Plasmaphysik | A. Pandey | 17.03.2025</a:t>
            </a:r>
            <a:endParaRPr/>
          </a:p>
        </p:txBody>
      </p:sp>
      <p:sp>
        <p:nvSpPr>
          <p:cNvPr id="9" name="Foliennummernplatzhalter 9"/>
          <p:cNvSpPr>
            <a:spLocks noGrp="1"/>
          </p:cNvSpPr>
          <p:nvPr>
            <p:ph type="sldNum" sz="quarter" idx="16"/>
          </p:nvPr>
        </p:nvSpPr>
        <p:spPr/>
        <p:txBody>
          <a:bodyPr/>
          <a:lstStyle>
            <a:lvl1pPr>
              <a:defRPr/>
            </a:lvl1pPr>
          </a:lstStyle>
          <a:p>
            <a:pPr>
              <a:defRPr/>
            </a:pPr>
            <a:fld id="{9DC16063-9561-4179-9FF0-2A3FEA3D2257}" type="slidenum">
              <a:rPr/>
              <a:pPr>
                <a:defRPr/>
              </a:pPr>
              <a:t>‹#›</a:t>
            </a:fld>
            <a:endParaRPr dirty="0"/>
          </a:p>
        </p:txBody>
      </p:sp>
    </p:spTree>
    <p:extLst>
      <p:ext uri="{BB962C8B-B14F-4D97-AF65-F5344CB8AC3E}">
        <p14:creationId xmlns:p14="http://schemas.microsoft.com/office/powerpoint/2010/main" val="2971636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4"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93" name="think-cell Folie" r:id="rId5" imgW="360" imgH="360" progId="TCLayout.ActiveDocument.1">
                  <p:embed/>
                </p:oleObj>
              </mc:Choice>
              <mc:Fallback>
                <p:oleObj name="think-cell Folie" r:id="rId5" imgW="360" imgH="360" progId="TCLayout.ActiveDocument.1">
                  <p:embed/>
                  <p:pic>
                    <p:nvPicPr>
                      <p:cNvPr id="20485"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6" name="Datumsplatzhalter 14"/>
          <p:cNvSpPr>
            <a:spLocks noGrp="1"/>
          </p:cNvSpPr>
          <p:nvPr>
            <p:ph type="dt" sz="half" idx="18"/>
          </p:nvPr>
        </p:nvSpPr>
        <p:spPr/>
        <p:txBody>
          <a:bodyPr/>
          <a:lstStyle>
            <a:lvl1pPr>
              <a:defRPr/>
            </a:lvl1pPr>
          </a:lstStyle>
          <a:p>
            <a:pPr>
              <a:defRPr/>
            </a:pPr>
            <a:r>
              <a:rPr lang="en-US" smtClean="0"/>
              <a:t>Stable, small plasmas</a:t>
            </a:r>
            <a:endParaRPr/>
          </a:p>
        </p:txBody>
      </p:sp>
      <p:sp>
        <p:nvSpPr>
          <p:cNvPr id="7" name="Fußzeilenplatzhalter 15"/>
          <p:cNvSpPr>
            <a:spLocks noGrp="1"/>
          </p:cNvSpPr>
          <p:nvPr>
            <p:ph type="ftr" sz="quarter" idx="19"/>
          </p:nvPr>
        </p:nvSpPr>
        <p:spPr/>
        <p:txBody>
          <a:bodyPr/>
          <a:lstStyle>
            <a:lvl1pPr>
              <a:defRPr/>
            </a:lvl1pPr>
          </a:lstStyle>
          <a:p>
            <a:pPr>
              <a:defRPr/>
            </a:pPr>
            <a:r>
              <a:rPr lang="en-US" smtClean="0"/>
              <a:t>Max-Planck-Institut für Plasmaphysik | A. Pandey | 17.03.2025</a:t>
            </a:r>
            <a:endParaRPr/>
          </a:p>
        </p:txBody>
      </p:sp>
      <p:sp>
        <p:nvSpPr>
          <p:cNvPr id="8" name="Foliennummernplatzhalter 16"/>
          <p:cNvSpPr>
            <a:spLocks noGrp="1"/>
          </p:cNvSpPr>
          <p:nvPr>
            <p:ph type="sldNum" sz="quarter" idx="20"/>
          </p:nvPr>
        </p:nvSpPr>
        <p:spPr/>
        <p:txBody>
          <a:bodyPr/>
          <a:lstStyle>
            <a:lvl1pPr>
              <a:defRPr/>
            </a:lvl1pPr>
          </a:lstStyle>
          <a:p>
            <a:pPr>
              <a:defRPr/>
            </a:pPr>
            <a:fld id="{A8A995CC-0129-4428-9031-203F55D7222B}" type="slidenum">
              <a:rPr/>
              <a:pPr>
                <a:defRPr/>
              </a:pPr>
              <a:t>‹#›</a:t>
            </a:fld>
            <a:endParaRPr dirty="0"/>
          </a:p>
        </p:txBody>
      </p:sp>
    </p:spTree>
    <p:extLst>
      <p:ext uri="{BB962C8B-B14F-4D97-AF65-F5344CB8AC3E}">
        <p14:creationId xmlns:p14="http://schemas.microsoft.com/office/powerpoint/2010/main" val="189995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rafik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75" y="1955800"/>
            <a:ext cx="692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473075"/>
            <a:ext cx="32178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el 1"/>
          <p:cNvSpPr>
            <a:spLocks noGrp="1"/>
          </p:cNvSpPr>
          <p:nvPr>
            <p:ph type="title"/>
          </p:nvPr>
        </p:nvSpPr>
        <p:spPr>
          <a:xfrm>
            <a:off x="1036637" y="1956206"/>
            <a:ext cx="8497887" cy="2055725"/>
          </a:xfrm>
        </p:spPr>
        <p:txBody>
          <a:bodyPr/>
          <a:lstStyle>
            <a:lvl1pPr>
              <a:lnSpc>
                <a:spcPct val="100000"/>
              </a:lnSpc>
              <a:defRPr sz="3200">
                <a:solidFill>
                  <a:schemeClr val="bg1"/>
                </a:solidFill>
              </a:defRPr>
            </a:lvl1pPr>
          </a:lstStyle>
          <a:p>
            <a:r>
              <a:rPr lang="en-US" smtClean="0"/>
              <a:t>Click to edit Master title style</a:t>
            </a:r>
            <a:endParaRPr lang="de-DE" dirty="0"/>
          </a:p>
        </p:txBody>
      </p:sp>
      <p:sp>
        <p:nvSpPr>
          <p:cNvPr id="6" name="Datumsplatzhalter 4"/>
          <p:cNvSpPr>
            <a:spLocks noGrp="1"/>
          </p:cNvSpPr>
          <p:nvPr>
            <p:ph type="dt" sz="half" idx="10"/>
          </p:nvPr>
        </p:nvSpPr>
        <p:spPr/>
        <p:txBody>
          <a:bodyPr/>
          <a:lstStyle>
            <a:lvl1pPr>
              <a:defRPr/>
            </a:lvl1pPr>
          </a:lstStyle>
          <a:p>
            <a:pPr>
              <a:defRPr/>
            </a:pPr>
            <a:r>
              <a:rPr lang="en-US" smtClean="0"/>
              <a:t>Stable, small plasmas</a:t>
            </a:r>
            <a:endParaRPr/>
          </a:p>
        </p:txBody>
      </p:sp>
      <p:sp>
        <p:nvSpPr>
          <p:cNvPr id="7" name="Fußzeilenplatzhalter 5"/>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8" name="Foliennummernplatzhalter 6"/>
          <p:cNvSpPr>
            <a:spLocks noGrp="1"/>
          </p:cNvSpPr>
          <p:nvPr>
            <p:ph type="sldNum" sz="quarter" idx="12"/>
          </p:nvPr>
        </p:nvSpPr>
        <p:spPr/>
        <p:txBody>
          <a:bodyPr/>
          <a:lstStyle>
            <a:lvl1pPr>
              <a:defRPr/>
            </a:lvl1pPr>
          </a:lstStyle>
          <a:p>
            <a:pPr>
              <a:defRPr/>
            </a:pPr>
            <a:fld id="{A55432F2-36CB-426A-A298-E8F8EA8096DE}" type="slidenum">
              <a:rPr/>
              <a:pPr>
                <a:defRPr/>
              </a:pPr>
              <a:t>‹#›</a:t>
            </a:fld>
            <a:endParaRPr dirty="0"/>
          </a:p>
        </p:txBody>
      </p:sp>
    </p:spTree>
    <p:extLst>
      <p:ext uri="{BB962C8B-B14F-4D97-AF65-F5344CB8AC3E}">
        <p14:creationId xmlns:p14="http://schemas.microsoft.com/office/powerpoint/2010/main" val="119848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5"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617" name="think-cell Folie" r:id="rId5" imgW="360" imgH="360" progId="TCLayout.ActiveDocument.1">
                  <p:embed/>
                </p:oleObj>
              </mc:Choice>
              <mc:Fallback>
                <p:oleObj name="think-cell Folie" r:id="rId5" imgW="360" imgH="360" progId="TCLayout.ActiveDocument.1">
                  <p:embed/>
                  <p:pic>
                    <p:nvPicPr>
                      <p:cNvPr id="21509"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7" name="Datumsplatzhalter 11"/>
          <p:cNvSpPr>
            <a:spLocks noGrp="1"/>
          </p:cNvSpPr>
          <p:nvPr>
            <p:ph type="dt" sz="half" idx="10"/>
          </p:nvPr>
        </p:nvSpPr>
        <p:spPr/>
        <p:txBody>
          <a:bodyPr/>
          <a:lstStyle>
            <a:lvl1pPr>
              <a:defRPr/>
            </a:lvl1pPr>
          </a:lstStyle>
          <a:p>
            <a:pPr>
              <a:defRPr/>
            </a:pPr>
            <a:r>
              <a:rPr lang="en-US" smtClean="0"/>
              <a:t>Stable, small plasmas</a:t>
            </a:r>
            <a:endParaRPr/>
          </a:p>
        </p:txBody>
      </p:sp>
      <p:sp>
        <p:nvSpPr>
          <p:cNvPr id="8" name="Fußzeilenplatzhalter 12"/>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9" name="Foliennummernplatzhalter 14"/>
          <p:cNvSpPr>
            <a:spLocks noGrp="1"/>
          </p:cNvSpPr>
          <p:nvPr>
            <p:ph type="sldNum" sz="quarter" idx="12"/>
          </p:nvPr>
        </p:nvSpPr>
        <p:spPr/>
        <p:txBody>
          <a:bodyPr/>
          <a:lstStyle>
            <a:lvl1pPr>
              <a:defRPr/>
            </a:lvl1pPr>
          </a:lstStyle>
          <a:p>
            <a:pPr>
              <a:defRPr/>
            </a:pPr>
            <a:fld id="{8BAAAB58-E73A-4E82-8E9B-0143B510878D}" type="slidenum">
              <a:rPr/>
              <a:pPr>
                <a:defRPr/>
              </a:pPr>
              <a:t>‹#›</a:t>
            </a:fld>
            <a:endParaRPr dirty="0"/>
          </a:p>
        </p:txBody>
      </p:sp>
    </p:spTree>
    <p:extLst>
      <p:ext uri="{BB962C8B-B14F-4D97-AF65-F5344CB8AC3E}">
        <p14:creationId xmlns:p14="http://schemas.microsoft.com/office/powerpoint/2010/main" val="2465478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658813" y="1233488"/>
            <a:ext cx="10837862" cy="5219699"/>
          </a:xfrm>
        </p:spPr>
        <p:txBody>
          <a:bodyPr/>
          <a:lstStyle>
            <a:lvl1pPr>
              <a:defRPr baseline="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3" name="Datumsplatzhalter 4"/>
          <p:cNvSpPr>
            <a:spLocks noGrp="1"/>
          </p:cNvSpPr>
          <p:nvPr>
            <p:ph type="dt" sz="half" idx="14"/>
          </p:nvPr>
        </p:nvSpPr>
        <p:spPr/>
        <p:txBody>
          <a:bodyPr/>
          <a:lstStyle>
            <a:lvl1pPr>
              <a:defRPr/>
            </a:lvl1pPr>
          </a:lstStyle>
          <a:p>
            <a:pPr>
              <a:defRPr/>
            </a:pPr>
            <a:r>
              <a:rPr lang="en-US" smtClean="0"/>
              <a:t>Stable, small plasmas</a:t>
            </a:r>
            <a:endParaRPr/>
          </a:p>
        </p:txBody>
      </p:sp>
      <p:sp>
        <p:nvSpPr>
          <p:cNvPr id="4" name="Fußzeilenplatzhalter 5"/>
          <p:cNvSpPr>
            <a:spLocks noGrp="1"/>
          </p:cNvSpPr>
          <p:nvPr>
            <p:ph type="ftr" sz="quarter" idx="15"/>
          </p:nvPr>
        </p:nvSpPr>
        <p:spPr/>
        <p:txBody>
          <a:bodyPr/>
          <a:lstStyle>
            <a:lvl1pPr>
              <a:defRPr/>
            </a:lvl1pPr>
          </a:lstStyle>
          <a:p>
            <a:pPr>
              <a:defRPr/>
            </a:pPr>
            <a:r>
              <a:rPr lang="en-US" smtClean="0"/>
              <a:t>Max-Planck-Institut für Plasmaphysik | A. Pandey | 17.03.2025</a:t>
            </a:r>
            <a:endParaRPr/>
          </a:p>
        </p:txBody>
      </p:sp>
      <p:sp>
        <p:nvSpPr>
          <p:cNvPr id="5" name="Foliennummernplatzhalter 7"/>
          <p:cNvSpPr>
            <a:spLocks noGrp="1"/>
          </p:cNvSpPr>
          <p:nvPr>
            <p:ph type="sldNum" sz="quarter" idx="16"/>
          </p:nvPr>
        </p:nvSpPr>
        <p:spPr/>
        <p:txBody>
          <a:bodyPr/>
          <a:lstStyle>
            <a:lvl1pPr>
              <a:defRPr/>
            </a:lvl1pPr>
          </a:lstStyle>
          <a:p>
            <a:pPr>
              <a:defRPr/>
            </a:pPr>
            <a:fld id="{97E96248-FB2B-405F-A043-62E0460AD545}" type="slidenum">
              <a:rPr/>
              <a:pPr>
                <a:defRPr/>
              </a:pPr>
              <a:t>‹#›</a:t>
            </a:fld>
            <a:endParaRPr dirty="0"/>
          </a:p>
        </p:txBody>
      </p:sp>
    </p:spTree>
    <p:extLst>
      <p:ext uri="{BB962C8B-B14F-4D97-AF65-F5344CB8AC3E}">
        <p14:creationId xmlns:p14="http://schemas.microsoft.com/office/powerpoint/2010/main" val="1281095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7"/>
          <p:cNvSpPr>
            <a:spLocks noGrp="1"/>
          </p:cNvSpPr>
          <p:nvPr>
            <p:ph type="dt" sz="half" idx="10"/>
          </p:nvPr>
        </p:nvSpPr>
        <p:spPr/>
        <p:txBody>
          <a:bodyPr/>
          <a:lstStyle>
            <a:lvl1pPr>
              <a:defRPr/>
            </a:lvl1pPr>
          </a:lstStyle>
          <a:p>
            <a:pPr>
              <a:defRPr/>
            </a:pPr>
            <a:r>
              <a:rPr lang="en-US" smtClean="0"/>
              <a:t>Stable, small plasmas</a:t>
            </a:r>
            <a:endParaRPr/>
          </a:p>
        </p:txBody>
      </p:sp>
      <p:sp>
        <p:nvSpPr>
          <p:cNvPr id="3" name="Fußzeilenplatzhalter 8"/>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4" name="Foliennummernplatzhalter 9"/>
          <p:cNvSpPr>
            <a:spLocks noGrp="1"/>
          </p:cNvSpPr>
          <p:nvPr>
            <p:ph type="sldNum" sz="quarter" idx="12"/>
          </p:nvPr>
        </p:nvSpPr>
        <p:spPr/>
        <p:txBody>
          <a:bodyPr/>
          <a:lstStyle>
            <a:lvl1pPr>
              <a:defRPr/>
            </a:lvl1pPr>
          </a:lstStyle>
          <a:p>
            <a:pPr>
              <a:defRPr/>
            </a:pPr>
            <a:fld id="{48A5945F-892C-4571-9936-866C4A83D821}" type="slidenum">
              <a:rPr/>
              <a:pPr>
                <a:defRPr/>
              </a:pPr>
              <a:t>‹#›</a:t>
            </a:fld>
            <a:endParaRPr dirty="0"/>
          </a:p>
        </p:txBody>
      </p:sp>
    </p:spTree>
    <p:extLst>
      <p:ext uri="{BB962C8B-B14F-4D97-AF65-F5344CB8AC3E}">
        <p14:creationId xmlns:p14="http://schemas.microsoft.com/office/powerpoint/2010/main" val="3217711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aphicFrame>
        <p:nvGraphicFramePr>
          <p:cNvPr id="3"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641" name="think-cell Folie" r:id="rId5" imgW="360" imgH="360" progId="TCLayout.ActiveDocument.1">
                  <p:embed/>
                </p:oleObj>
              </mc:Choice>
              <mc:Fallback>
                <p:oleObj name="think-cell Folie" r:id="rId5" imgW="360" imgH="360" progId="TCLayout.ActiveDocument.1">
                  <p:embed/>
                  <p:pic>
                    <p:nvPicPr>
                      <p:cNvPr id="24581"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5" name="Datumsplatzhalter 10"/>
          <p:cNvSpPr>
            <a:spLocks noGrp="1"/>
          </p:cNvSpPr>
          <p:nvPr>
            <p:ph type="dt" sz="half" idx="10"/>
          </p:nvPr>
        </p:nvSpPr>
        <p:spPr/>
        <p:txBody>
          <a:bodyPr/>
          <a:lstStyle>
            <a:lvl1pPr>
              <a:defRPr/>
            </a:lvl1pPr>
          </a:lstStyle>
          <a:p>
            <a:pPr>
              <a:defRPr/>
            </a:pPr>
            <a:r>
              <a:rPr lang="en-US" smtClean="0"/>
              <a:t>Stable, small plasmas</a:t>
            </a:r>
            <a:endParaRPr/>
          </a:p>
        </p:txBody>
      </p:sp>
      <p:sp>
        <p:nvSpPr>
          <p:cNvPr id="6" name="Fußzeilenplatzhalter 11"/>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7" name="Foliennummernplatzhalter 12"/>
          <p:cNvSpPr>
            <a:spLocks noGrp="1"/>
          </p:cNvSpPr>
          <p:nvPr>
            <p:ph type="sldNum" sz="quarter" idx="12"/>
          </p:nvPr>
        </p:nvSpPr>
        <p:spPr/>
        <p:txBody>
          <a:bodyPr/>
          <a:lstStyle>
            <a:lvl1pPr>
              <a:defRPr/>
            </a:lvl1pPr>
          </a:lstStyle>
          <a:p>
            <a:pPr>
              <a:defRPr/>
            </a:pPr>
            <a:fld id="{6EBCEF5A-502F-4FF7-8214-094094FDE28C}" type="slidenum">
              <a:rPr/>
              <a:pPr>
                <a:defRPr/>
              </a:pPr>
              <a:t>‹#›</a:t>
            </a:fld>
            <a:endParaRPr dirty="0"/>
          </a:p>
        </p:txBody>
      </p:sp>
    </p:spTree>
    <p:extLst>
      <p:ext uri="{BB962C8B-B14F-4D97-AF65-F5344CB8AC3E}">
        <p14:creationId xmlns:p14="http://schemas.microsoft.com/office/powerpoint/2010/main" val="2581804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0">
          <a:blip r:embed="rId5"/>
          <a:srcRect/>
          <a:stretch>
            <a:fillRect/>
          </a:stretch>
        </a:blipFill>
        <a:effectLst/>
      </p:bgPr>
    </p:bg>
    <p:spTree>
      <p:nvGrpSpPr>
        <p:cNvPr id="1" name=""/>
        <p:cNvGrpSpPr/>
        <p:nvPr/>
      </p:nvGrpSpPr>
      <p:grpSpPr>
        <a:xfrm>
          <a:off x="0" y="0"/>
          <a:ext cx="0" cy="0"/>
          <a:chOff x="0" y="0"/>
          <a:chExt cx="0" cy="0"/>
        </a:xfrm>
      </p:grpSpPr>
      <p:graphicFrame>
        <p:nvGraphicFramePr>
          <p:cNvPr id="3"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665" name="think-cell Folie" r:id="rId6" imgW="360" imgH="360" progId="TCLayout.ActiveDocument.1">
                  <p:embed/>
                </p:oleObj>
              </mc:Choice>
              <mc:Fallback>
                <p:oleObj name="think-cell Folie" r:id="rId6" imgW="360" imgH="360" progId="TCLayout.ActiveDocument.1">
                  <p:embed/>
                  <p:pic>
                    <p:nvPicPr>
                      <p:cNvPr id="25602" name="Object 1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5" name="Datumsplatzhalter 9"/>
          <p:cNvSpPr>
            <a:spLocks noGrp="1"/>
          </p:cNvSpPr>
          <p:nvPr>
            <p:ph type="dt" sz="half" idx="10"/>
          </p:nvPr>
        </p:nvSpPr>
        <p:spPr/>
        <p:txBody>
          <a:bodyPr/>
          <a:lstStyle>
            <a:lvl1pPr>
              <a:defRPr/>
            </a:lvl1pPr>
          </a:lstStyle>
          <a:p>
            <a:pPr>
              <a:defRPr/>
            </a:pPr>
            <a:r>
              <a:rPr lang="en-US" smtClean="0"/>
              <a:t>Stable, small plasmas</a:t>
            </a:r>
            <a:endParaRPr/>
          </a:p>
        </p:txBody>
      </p:sp>
      <p:sp>
        <p:nvSpPr>
          <p:cNvPr id="6" name="Fußzeilenplatzhalter 11"/>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7" name="Foliennummernplatzhalter 12"/>
          <p:cNvSpPr>
            <a:spLocks noGrp="1"/>
          </p:cNvSpPr>
          <p:nvPr>
            <p:ph type="sldNum" sz="quarter" idx="12"/>
          </p:nvPr>
        </p:nvSpPr>
        <p:spPr/>
        <p:txBody>
          <a:bodyPr/>
          <a:lstStyle>
            <a:lvl1pPr>
              <a:defRPr/>
            </a:lvl1pPr>
          </a:lstStyle>
          <a:p>
            <a:pPr>
              <a:defRPr/>
            </a:pPr>
            <a:fld id="{0F823859-D895-42FE-91AE-52E3ED4B2FBC}" type="slidenum">
              <a:rPr/>
              <a:pPr>
                <a:defRPr/>
              </a:pPr>
              <a:t>‹#›</a:t>
            </a:fld>
            <a:endParaRPr dirty="0"/>
          </a:p>
        </p:txBody>
      </p:sp>
    </p:spTree>
    <p:extLst>
      <p:ext uri="{BB962C8B-B14F-4D97-AF65-F5344CB8AC3E}">
        <p14:creationId xmlns:p14="http://schemas.microsoft.com/office/powerpoint/2010/main" val="2171434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0">
          <a:blip r:embed="rId5"/>
          <a:srcRect/>
          <a:stretch>
            <a:fillRect/>
          </a:stretch>
        </a:blipFill>
        <a:effectLst/>
      </p:bgPr>
    </p:bg>
    <p:spTree>
      <p:nvGrpSpPr>
        <p:cNvPr id="1" name=""/>
        <p:cNvGrpSpPr/>
        <p:nvPr/>
      </p:nvGrpSpPr>
      <p:grpSpPr>
        <a:xfrm>
          <a:off x="0" y="0"/>
          <a:ext cx="0" cy="0"/>
          <a:chOff x="0" y="0"/>
          <a:chExt cx="0" cy="0"/>
        </a:xfrm>
      </p:grpSpPr>
      <p:graphicFrame>
        <p:nvGraphicFramePr>
          <p:cNvPr id="5"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689" name="think-cell Folie" r:id="rId6" imgW="360" imgH="360" progId="TCLayout.ActiveDocument.1">
                  <p:embed/>
                </p:oleObj>
              </mc:Choice>
              <mc:Fallback>
                <p:oleObj name="think-cell Folie" r:id="rId6" imgW="360" imgH="360" progId="TCLayout.ActiveDocument.1">
                  <p:embed/>
                  <p:pic>
                    <p:nvPicPr>
                      <p:cNvPr id="26629" name="Object 1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7" name="Datumsplatzhalter 11"/>
          <p:cNvSpPr>
            <a:spLocks noGrp="1"/>
          </p:cNvSpPr>
          <p:nvPr>
            <p:ph type="dt" sz="half" idx="14"/>
          </p:nvPr>
        </p:nvSpPr>
        <p:spPr/>
        <p:txBody>
          <a:bodyPr/>
          <a:lstStyle>
            <a:lvl1pPr>
              <a:defRPr/>
            </a:lvl1pPr>
          </a:lstStyle>
          <a:p>
            <a:pPr>
              <a:defRPr/>
            </a:pPr>
            <a:r>
              <a:rPr lang="en-US" smtClean="0"/>
              <a:t>Stable, small plasmas</a:t>
            </a:r>
            <a:endParaRPr/>
          </a:p>
        </p:txBody>
      </p:sp>
      <p:sp>
        <p:nvSpPr>
          <p:cNvPr id="8" name="Fußzeilenplatzhalter 12"/>
          <p:cNvSpPr>
            <a:spLocks noGrp="1"/>
          </p:cNvSpPr>
          <p:nvPr>
            <p:ph type="ftr" sz="quarter" idx="15"/>
          </p:nvPr>
        </p:nvSpPr>
        <p:spPr/>
        <p:txBody>
          <a:bodyPr/>
          <a:lstStyle>
            <a:lvl1pPr>
              <a:defRPr/>
            </a:lvl1pPr>
          </a:lstStyle>
          <a:p>
            <a:pPr>
              <a:defRPr/>
            </a:pPr>
            <a:r>
              <a:rPr lang="en-US" smtClean="0"/>
              <a:t>Max-Planck-Institut für Plasmaphysik | A. Pandey | 17.03.2025</a:t>
            </a:r>
            <a:endParaRPr/>
          </a:p>
        </p:txBody>
      </p:sp>
      <p:sp>
        <p:nvSpPr>
          <p:cNvPr id="9" name="Foliennummernplatzhalter 13"/>
          <p:cNvSpPr>
            <a:spLocks noGrp="1"/>
          </p:cNvSpPr>
          <p:nvPr>
            <p:ph type="sldNum" sz="quarter" idx="16"/>
          </p:nvPr>
        </p:nvSpPr>
        <p:spPr/>
        <p:txBody>
          <a:bodyPr/>
          <a:lstStyle>
            <a:lvl1pPr>
              <a:defRPr/>
            </a:lvl1pPr>
          </a:lstStyle>
          <a:p>
            <a:pPr>
              <a:defRPr/>
            </a:pPr>
            <a:fld id="{4F727F8B-EF28-4F6B-852D-F76BA4545C02}" type="slidenum">
              <a:rPr/>
              <a:pPr>
                <a:defRPr/>
              </a:pPr>
              <a:t>‹#›</a:t>
            </a:fld>
            <a:endParaRPr dirty="0"/>
          </a:p>
        </p:txBody>
      </p:sp>
    </p:spTree>
    <p:extLst>
      <p:ext uri="{BB962C8B-B14F-4D97-AF65-F5344CB8AC3E}">
        <p14:creationId xmlns:p14="http://schemas.microsoft.com/office/powerpoint/2010/main" val="118664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uppieren 25"/>
          <p:cNvGrpSpPr>
            <a:grpSpLocks/>
          </p:cNvGrpSpPr>
          <p:nvPr/>
        </p:nvGrpSpPr>
        <p:grpSpPr bwMode="auto">
          <a:xfrm>
            <a:off x="2643188" y="5826125"/>
            <a:ext cx="3952875" cy="566738"/>
            <a:chOff x="2016531" y="5875547"/>
            <a:chExt cx="3698065" cy="566770"/>
          </a:xfrm>
        </p:grpSpPr>
        <p:pic>
          <p:nvPicPr>
            <p:cNvPr id="5" name="Grafik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531" y="5906941"/>
              <a:ext cx="514611" cy="36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2588320" y="5875547"/>
              <a:ext cx="3126276" cy="566770"/>
            </a:xfrm>
            <a:prstGeom prst="rect">
              <a:avLst/>
            </a:prstGeom>
          </p:spPr>
          <p:txBody>
            <a:bodyPr lIns="0" r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7" name="Grafik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75" y="1955800"/>
            <a:ext cx="692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1700" y="473075"/>
            <a:ext cx="32178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6463" y="5856288"/>
            <a:ext cx="1563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3662363"/>
            <a:ext cx="48641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el 1"/>
          <p:cNvSpPr>
            <a:spLocks noGrp="1"/>
          </p:cNvSpPr>
          <p:nvPr>
            <p:ph type="title"/>
          </p:nvPr>
        </p:nvSpPr>
        <p:spPr>
          <a:xfrm>
            <a:off x="1036637" y="1956206"/>
            <a:ext cx="8497887" cy="2055725"/>
          </a:xfrm>
        </p:spPr>
        <p:txBody>
          <a:bodyPr/>
          <a:lstStyle>
            <a:lvl1pPr>
              <a:lnSpc>
                <a:spcPct val="100000"/>
              </a:lnSpc>
              <a:defRPr sz="3200">
                <a:solidFill>
                  <a:schemeClr val="bg1"/>
                </a:solidFill>
              </a:defRPr>
            </a:lvl1pPr>
          </a:lstStyle>
          <a:p>
            <a:r>
              <a:rPr lang="en-US" smtClean="0"/>
              <a:t>Click to edit Master title style</a:t>
            </a:r>
            <a:endParaRPr lang="de-DE" dirty="0"/>
          </a:p>
        </p:txBody>
      </p:sp>
      <p:sp>
        <p:nvSpPr>
          <p:cNvPr id="11" name="Datumsplatzhalter 4"/>
          <p:cNvSpPr>
            <a:spLocks noGrp="1"/>
          </p:cNvSpPr>
          <p:nvPr>
            <p:ph type="dt" sz="half" idx="10"/>
          </p:nvPr>
        </p:nvSpPr>
        <p:spPr/>
        <p:txBody>
          <a:bodyPr/>
          <a:lstStyle>
            <a:lvl1pPr>
              <a:defRPr/>
            </a:lvl1pPr>
          </a:lstStyle>
          <a:p>
            <a:pPr>
              <a:defRPr/>
            </a:pPr>
            <a:r>
              <a:rPr lang="en-US" smtClean="0"/>
              <a:t>Stable, small plasmas</a:t>
            </a:r>
            <a:endParaRPr/>
          </a:p>
        </p:txBody>
      </p:sp>
      <p:sp>
        <p:nvSpPr>
          <p:cNvPr id="12" name="Fußzeilenplatzhalter 5"/>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13" name="Foliennummernplatzhalter 6"/>
          <p:cNvSpPr>
            <a:spLocks noGrp="1"/>
          </p:cNvSpPr>
          <p:nvPr>
            <p:ph type="sldNum" sz="quarter" idx="12"/>
          </p:nvPr>
        </p:nvSpPr>
        <p:spPr/>
        <p:txBody>
          <a:bodyPr/>
          <a:lstStyle>
            <a:lvl1pPr>
              <a:defRPr/>
            </a:lvl1pPr>
          </a:lstStyle>
          <a:p>
            <a:pPr>
              <a:defRPr/>
            </a:pPr>
            <a:fld id="{D1DA9D63-6465-48AE-A25D-C8C91B757A76}" type="slidenum">
              <a:rPr/>
              <a:pPr>
                <a:defRPr/>
              </a:pPr>
              <a:t>‹#›</a:t>
            </a:fld>
            <a:endParaRPr dirty="0"/>
          </a:p>
        </p:txBody>
      </p:sp>
    </p:spTree>
    <p:extLst>
      <p:ext uri="{BB962C8B-B14F-4D97-AF65-F5344CB8AC3E}">
        <p14:creationId xmlns:p14="http://schemas.microsoft.com/office/powerpoint/2010/main" val="168890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rafik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75" y="1955800"/>
            <a:ext cx="692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473075"/>
            <a:ext cx="32178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62363"/>
            <a:ext cx="48641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el 1"/>
          <p:cNvSpPr>
            <a:spLocks noGrp="1"/>
          </p:cNvSpPr>
          <p:nvPr>
            <p:ph type="title"/>
          </p:nvPr>
        </p:nvSpPr>
        <p:spPr>
          <a:xfrm>
            <a:off x="1036637" y="1956206"/>
            <a:ext cx="8497887" cy="2055725"/>
          </a:xfrm>
        </p:spPr>
        <p:txBody>
          <a:bodyPr/>
          <a:lstStyle>
            <a:lvl1pPr>
              <a:lnSpc>
                <a:spcPct val="100000"/>
              </a:lnSpc>
              <a:defRPr sz="3200">
                <a:solidFill>
                  <a:schemeClr val="bg1"/>
                </a:solidFill>
              </a:defRPr>
            </a:lvl1pPr>
          </a:lstStyle>
          <a:p>
            <a:r>
              <a:rPr lang="en-US" smtClean="0"/>
              <a:t>Click to edit Master title style</a:t>
            </a:r>
            <a:endParaRPr lang="de-DE" dirty="0"/>
          </a:p>
        </p:txBody>
      </p:sp>
      <p:sp>
        <p:nvSpPr>
          <p:cNvPr id="7" name="Datumsplatzhalter 4"/>
          <p:cNvSpPr>
            <a:spLocks noGrp="1"/>
          </p:cNvSpPr>
          <p:nvPr>
            <p:ph type="dt" sz="half" idx="10"/>
          </p:nvPr>
        </p:nvSpPr>
        <p:spPr/>
        <p:txBody>
          <a:bodyPr/>
          <a:lstStyle>
            <a:lvl1pPr>
              <a:defRPr/>
            </a:lvl1pPr>
          </a:lstStyle>
          <a:p>
            <a:pPr>
              <a:defRPr/>
            </a:pPr>
            <a:r>
              <a:rPr lang="en-US" smtClean="0"/>
              <a:t>Stable, small plasmas</a:t>
            </a:r>
            <a:endParaRPr/>
          </a:p>
        </p:txBody>
      </p:sp>
      <p:sp>
        <p:nvSpPr>
          <p:cNvPr id="8" name="Fußzeilenplatzhalter 5"/>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9" name="Foliennummernplatzhalter 6"/>
          <p:cNvSpPr>
            <a:spLocks noGrp="1"/>
          </p:cNvSpPr>
          <p:nvPr>
            <p:ph type="sldNum" sz="quarter" idx="12"/>
          </p:nvPr>
        </p:nvSpPr>
        <p:spPr/>
        <p:txBody>
          <a:bodyPr/>
          <a:lstStyle>
            <a:lvl1pPr>
              <a:defRPr/>
            </a:lvl1pPr>
          </a:lstStyle>
          <a:p>
            <a:pPr>
              <a:defRPr/>
            </a:pPr>
            <a:fld id="{D7CC414F-7B26-48E6-A9B2-417C67CD3616}" type="slidenum">
              <a:rPr/>
              <a:pPr>
                <a:defRPr/>
              </a:pPr>
              <a:t>‹#›</a:t>
            </a:fld>
            <a:endParaRPr dirty="0"/>
          </a:p>
        </p:txBody>
      </p:sp>
    </p:spTree>
    <p:extLst>
      <p:ext uri="{BB962C8B-B14F-4D97-AF65-F5344CB8AC3E}">
        <p14:creationId xmlns:p14="http://schemas.microsoft.com/office/powerpoint/2010/main" val="406486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5"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425" name="think-cell Folie" r:id="rId5" imgW="360" imgH="360" progId="TCLayout.ActiveDocument.1">
                  <p:embed/>
                </p:oleObj>
              </mc:Choice>
              <mc:Fallback>
                <p:oleObj name="think-cell Folie" r:id="rId5" imgW="360" imgH="360" progId="TCLayout.ActiveDocument.1">
                  <p:embed/>
                  <p:pic>
                    <p:nvPicPr>
                      <p:cNvPr id="7174"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2" name="Titel 11"/>
          <p:cNvSpPr>
            <a:spLocks noGrp="1"/>
          </p:cNvSpPr>
          <p:nvPr>
            <p:ph type="title"/>
          </p:nvPr>
        </p:nvSpPr>
        <p:spPr/>
        <p:txBody>
          <a:bodyPr/>
          <a:lstStyle/>
          <a:p>
            <a:r>
              <a:rPr lang="en-US" smtClean="0"/>
              <a:t>Click to edit Master title style</a:t>
            </a:r>
            <a:endParaRPr lang="de-DE"/>
          </a:p>
        </p:txBody>
      </p:sp>
      <p:sp>
        <p:nvSpPr>
          <p:cNvPr id="7" name="Datumsplatzhalter 7"/>
          <p:cNvSpPr>
            <a:spLocks noGrp="1"/>
          </p:cNvSpPr>
          <p:nvPr>
            <p:ph type="dt" sz="half" idx="14"/>
          </p:nvPr>
        </p:nvSpPr>
        <p:spPr/>
        <p:txBody>
          <a:bodyPr/>
          <a:lstStyle>
            <a:lvl1pPr>
              <a:defRPr/>
            </a:lvl1pPr>
          </a:lstStyle>
          <a:p>
            <a:pPr>
              <a:defRPr/>
            </a:pPr>
            <a:r>
              <a:rPr lang="en-US" smtClean="0"/>
              <a:t>Stable, small plasmas</a:t>
            </a:r>
            <a:endParaRPr/>
          </a:p>
        </p:txBody>
      </p:sp>
      <p:sp>
        <p:nvSpPr>
          <p:cNvPr id="8" name="Fußzeilenplatzhalter 8"/>
          <p:cNvSpPr>
            <a:spLocks noGrp="1"/>
          </p:cNvSpPr>
          <p:nvPr>
            <p:ph type="ftr" sz="quarter" idx="15"/>
          </p:nvPr>
        </p:nvSpPr>
        <p:spPr/>
        <p:txBody>
          <a:bodyPr/>
          <a:lstStyle>
            <a:lvl1pPr>
              <a:defRPr/>
            </a:lvl1pPr>
          </a:lstStyle>
          <a:p>
            <a:pPr>
              <a:defRPr/>
            </a:pPr>
            <a:r>
              <a:rPr lang="en-US" smtClean="0"/>
              <a:t>Max-Planck-Institut für Plasmaphysik | A. Pandey | 17.03.2025</a:t>
            </a:r>
            <a:endParaRPr/>
          </a:p>
        </p:txBody>
      </p:sp>
      <p:sp>
        <p:nvSpPr>
          <p:cNvPr id="9" name="Foliennummernplatzhalter 9"/>
          <p:cNvSpPr>
            <a:spLocks noGrp="1"/>
          </p:cNvSpPr>
          <p:nvPr>
            <p:ph type="sldNum" sz="quarter" idx="16"/>
          </p:nvPr>
        </p:nvSpPr>
        <p:spPr/>
        <p:txBody>
          <a:bodyPr/>
          <a:lstStyle>
            <a:lvl1pPr>
              <a:defRPr/>
            </a:lvl1pPr>
          </a:lstStyle>
          <a:p>
            <a:pPr>
              <a:defRPr/>
            </a:pPr>
            <a:fld id="{9B964C46-9C76-4EE3-A370-4CBBFE8A051E}" type="slidenum">
              <a:rPr/>
              <a:pPr>
                <a:defRPr/>
              </a:pPr>
              <a:t>‹#›</a:t>
            </a:fld>
            <a:endParaRPr dirty="0"/>
          </a:p>
        </p:txBody>
      </p:sp>
    </p:spTree>
    <p:extLst>
      <p:ext uri="{BB962C8B-B14F-4D97-AF65-F5344CB8AC3E}">
        <p14:creationId xmlns:p14="http://schemas.microsoft.com/office/powerpoint/2010/main" val="215011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4"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449" name="think-cell Folie" r:id="rId5" imgW="360" imgH="360" progId="TCLayout.ActiveDocument.1">
                  <p:embed/>
                </p:oleObj>
              </mc:Choice>
              <mc:Fallback>
                <p:oleObj name="think-cell Folie" r:id="rId5" imgW="360" imgH="360" progId="TCLayout.ActiveDocument.1">
                  <p:embed/>
                  <p:pic>
                    <p:nvPicPr>
                      <p:cNvPr id="8198"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3" name="Textplatzhalter 2"/>
          <p:cNvSpPr>
            <a:spLocks noGrp="1"/>
          </p:cNvSpPr>
          <p:nvPr>
            <p:ph type="body" sz="quarter" idx="17"/>
          </p:nvPr>
        </p:nvSpPr>
        <p:spPr>
          <a:xfrm>
            <a:off x="658813" y="1609725"/>
            <a:ext cx="10514012" cy="4843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 name="Titel 1"/>
          <p:cNvSpPr>
            <a:spLocks noGrp="1"/>
          </p:cNvSpPr>
          <p:nvPr>
            <p:ph type="title"/>
          </p:nvPr>
        </p:nvSpPr>
        <p:spPr/>
        <p:txBody>
          <a:bodyPr/>
          <a:lstStyle/>
          <a:p>
            <a:r>
              <a:rPr lang="en-US" smtClean="0"/>
              <a:t>Click to edit Master title style</a:t>
            </a:r>
            <a:endParaRPr lang="de-DE"/>
          </a:p>
        </p:txBody>
      </p:sp>
      <p:sp>
        <p:nvSpPr>
          <p:cNvPr id="6" name="Datumsplatzhalter 14"/>
          <p:cNvSpPr>
            <a:spLocks noGrp="1"/>
          </p:cNvSpPr>
          <p:nvPr>
            <p:ph type="dt" sz="half" idx="18"/>
          </p:nvPr>
        </p:nvSpPr>
        <p:spPr/>
        <p:txBody>
          <a:bodyPr/>
          <a:lstStyle>
            <a:lvl1pPr>
              <a:defRPr/>
            </a:lvl1pPr>
          </a:lstStyle>
          <a:p>
            <a:pPr>
              <a:defRPr/>
            </a:pPr>
            <a:r>
              <a:rPr lang="en-US" smtClean="0"/>
              <a:t>Stable, small plasmas</a:t>
            </a:r>
            <a:endParaRPr/>
          </a:p>
        </p:txBody>
      </p:sp>
      <p:sp>
        <p:nvSpPr>
          <p:cNvPr id="7" name="Fußzeilenplatzhalter 15"/>
          <p:cNvSpPr>
            <a:spLocks noGrp="1"/>
          </p:cNvSpPr>
          <p:nvPr>
            <p:ph type="ftr" sz="quarter" idx="19"/>
          </p:nvPr>
        </p:nvSpPr>
        <p:spPr/>
        <p:txBody>
          <a:bodyPr/>
          <a:lstStyle>
            <a:lvl1pPr>
              <a:defRPr/>
            </a:lvl1pPr>
          </a:lstStyle>
          <a:p>
            <a:pPr>
              <a:defRPr/>
            </a:pPr>
            <a:r>
              <a:rPr lang="en-US" smtClean="0"/>
              <a:t>Max-Planck-Institut für Plasmaphysik | A. Pandey | 17.03.2025</a:t>
            </a:r>
            <a:endParaRPr/>
          </a:p>
        </p:txBody>
      </p:sp>
      <p:sp>
        <p:nvSpPr>
          <p:cNvPr id="8" name="Foliennummernplatzhalter 16"/>
          <p:cNvSpPr>
            <a:spLocks noGrp="1"/>
          </p:cNvSpPr>
          <p:nvPr>
            <p:ph type="sldNum" sz="quarter" idx="20"/>
          </p:nvPr>
        </p:nvSpPr>
        <p:spPr/>
        <p:txBody>
          <a:bodyPr/>
          <a:lstStyle>
            <a:lvl1pPr>
              <a:defRPr/>
            </a:lvl1pPr>
          </a:lstStyle>
          <a:p>
            <a:pPr>
              <a:defRPr/>
            </a:pPr>
            <a:fld id="{7ADF080B-BA62-432D-8413-D3F687C6FD11}" type="slidenum">
              <a:rPr/>
              <a:pPr>
                <a:defRPr/>
              </a:pPr>
              <a:t>‹#›</a:t>
            </a:fld>
            <a:endParaRPr dirty="0"/>
          </a:p>
        </p:txBody>
      </p:sp>
    </p:spTree>
    <p:extLst>
      <p:ext uri="{BB962C8B-B14F-4D97-AF65-F5344CB8AC3E}">
        <p14:creationId xmlns:p14="http://schemas.microsoft.com/office/powerpoint/2010/main" val="366938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5"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473" name="think-cell Folie" r:id="rId5" imgW="360" imgH="360" progId="TCLayout.ActiveDocument.1">
                  <p:embed/>
                </p:oleObj>
              </mc:Choice>
              <mc:Fallback>
                <p:oleObj name="think-cell Folie" r:id="rId5" imgW="360" imgH="360" progId="TCLayout.ActiveDocument.1">
                  <p:embed/>
                  <p:pic>
                    <p:nvPicPr>
                      <p:cNvPr id="9222"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2300" b="1" dirty="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p:txBody>
          <a:bodyPr/>
          <a:lstStyle/>
          <a:p>
            <a:r>
              <a:rPr lang="en-US" smtClean="0"/>
              <a:t>Click to edit Master title style</a:t>
            </a:r>
            <a:endParaRPr lang="de-DE"/>
          </a:p>
        </p:txBody>
      </p:sp>
      <p:sp>
        <p:nvSpPr>
          <p:cNvPr id="7" name="Datumsplatzhalter 11"/>
          <p:cNvSpPr>
            <a:spLocks noGrp="1"/>
          </p:cNvSpPr>
          <p:nvPr>
            <p:ph type="dt" sz="half" idx="10"/>
          </p:nvPr>
        </p:nvSpPr>
        <p:spPr/>
        <p:txBody>
          <a:bodyPr/>
          <a:lstStyle>
            <a:lvl1pPr>
              <a:defRPr/>
            </a:lvl1pPr>
          </a:lstStyle>
          <a:p>
            <a:pPr>
              <a:defRPr/>
            </a:pPr>
            <a:r>
              <a:rPr lang="en-US" smtClean="0"/>
              <a:t>Stable, small plasmas</a:t>
            </a:r>
            <a:endParaRPr/>
          </a:p>
        </p:txBody>
      </p:sp>
      <p:sp>
        <p:nvSpPr>
          <p:cNvPr id="8" name="Fußzeilenplatzhalter 12"/>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9" name="Foliennummernplatzhalter 14"/>
          <p:cNvSpPr>
            <a:spLocks noGrp="1"/>
          </p:cNvSpPr>
          <p:nvPr>
            <p:ph type="sldNum" sz="quarter" idx="12"/>
          </p:nvPr>
        </p:nvSpPr>
        <p:spPr/>
        <p:txBody>
          <a:bodyPr/>
          <a:lstStyle>
            <a:lvl1pPr>
              <a:defRPr/>
            </a:lvl1pPr>
          </a:lstStyle>
          <a:p>
            <a:pPr>
              <a:defRPr/>
            </a:pPr>
            <a:fld id="{70A08F79-AE67-4BBD-87CB-6647EF65163D}" type="slidenum">
              <a:rPr/>
              <a:pPr>
                <a:defRPr/>
              </a:pPr>
              <a:t>‹#›</a:t>
            </a:fld>
            <a:endParaRPr dirty="0"/>
          </a:p>
        </p:txBody>
      </p:sp>
    </p:spTree>
    <p:extLst>
      <p:ext uri="{BB962C8B-B14F-4D97-AF65-F5344CB8AC3E}">
        <p14:creationId xmlns:p14="http://schemas.microsoft.com/office/powerpoint/2010/main" val="260548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658813" y="1233488"/>
            <a:ext cx="10837862" cy="5219699"/>
          </a:xfrm>
        </p:spPr>
        <p:txBody>
          <a:bodyPr/>
          <a:lstStyle>
            <a:lvl1pPr>
              <a:defRPr baseline="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3" name="Datumsplatzhalter 4"/>
          <p:cNvSpPr>
            <a:spLocks noGrp="1"/>
          </p:cNvSpPr>
          <p:nvPr>
            <p:ph type="dt" sz="half" idx="14"/>
          </p:nvPr>
        </p:nvSpPr>
        <p:spPr/>
        <p:txBody>
          <a:bodyPr/>
          <a:lstStyle>
            <a:lvl1pPr>
              <a:defRPr/>
            </a:lvl1pPr>
          </a:lstStyle>
          <a:p>
            <a:pPr>
              <a:defRPr/>
            </a:pPr>
            <a:r>
              <a:rPr lang="en-US" smtClean="0"/>
              <a:t>Stable, small plasmas</a:t>
            </a:r>
            <a:endParaRPr/>
          </a:p>
        </p:txBody>
      </p:sp>
      <p:sp>
        <p:nvSpPr>
          <p:cNvPr id="4" name="Fußzeilenplatzhalter 5"/>
          <p:cNvSpPr>
            <a:spLocks noGrp="1"/>
          </p:cNvSpPr>
          <p:nvPr>
            <p:ph type="ftr" sz="quarter" idx="15"/>
          </p:nvPr>
        </p:nvSpPr>
        <p:spPr/>
        <p:txBody>
          <a:bodyPr/>
          <a:lstStyle>
            <a:lvl1pPr>
              <a:defRPr/>
            </a:lvl1pPr>
          </a:lstStyle>
          <a:p>
            <a:pPr>
              <a:defRPr/>
            </a:pPr>
            <a:r>
              <a:rPr lang="en-US" smtClean="0"/>
              <a:t>Max-Planck-Institut für Plasmaphysik | A. Pandey | 17.03.2025</a:t>
            </a:r>
            <a:endParaRPr/>
          </a:p>
        </p:txBody>
      </p:sp>
      <p:sp>
        <p:nvSpPr>
          <p:cNvPr id="5" name="Foliennummernplatzhalter 7"/>
          <p:cNvSpPr>
            <a:spLocks noGrp="1"/>
          </p:cNvSpPr>
          <p:nvPr>
            <p:ph type="sldNum" sz="quarter" idx="16"/>
          </p:nvPr>
        </p:nvSpPr>
        <p:spPr/>
        <p:txBody>
          <a:bodyPr/>
          <a:lstStyle>
            <a:lvl1pPr>
              <a:defRPr/>
            </a:lvl1pPr>
          </a:lstStyle>
          <a:p>
            <a:pPr>
              <a:defRPr/>
            </a:pPr>
            <a:fld id="{6C73799A-9AEE-47A1-8453-4987AA088D06}" type="slidenum">
              <a:rPr/>
              <a:pPr>
                <a:defRPr/>
              </a:pPr>
              <a:t>‹#›</a:t>
            </a:fld>
            <a:endParaRPr dirty="0"/>
          </a:p>
        </p:txBody>
      </p:sp>
    </p:spTree>
    <p:extLst>
      <p:ext uri="{BB962C8B-B14F-4D97-AF65-F5344CB8AC3E}">
        <p14:creationId xmlns:p14="http://schemas.microsoft.com/office/powerpoint/2010/main" val="347260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7"/>
          <p:cNvSpPr>
            <a:spLocks noGrp="1"/>
          </p:cNvSpPr>
          <p:nvPr>
            <p:ph type="dt" sz="half" idx="10"/>
          </p:nvPr>
        </p:nvSpPr>
        <p:spPr/>
        <p:txBody>
          <a:bodyPr/>
          <a:lstStyle>
            <a:lvl1pPr>
              <a:defRPr/>
            </a:lvl1pPr>
          </a:lstStyle>
          <a:p>
            <a:pPr>
              <a:defRPr/>
            </a:pPr>
            <a:r>
              <a:rPr lang="en-US" smtClean="0"/>
              <a:t>Stable, small plasmas</a:t>
            </a:r>
            <a:endParaRPr/>
          </a:p>
        </p:txBody>
      </p:sp>
      <p:sp>
        <p:nvSpPr>
          <p:cNvPr id="3" name="Fußzeilenplatzhalter 8"/>
          <p:cNvSpPr>
            <a:spLocks noGrp="1"/>
          </p:cNvSpPr>
          <p:nvPr>
            <p:ph type="ftr" sz="quarter" idx="11"/>
          </p:nvPr>
        </p:nvSpPr>
        <p:spPr/>
        <p:txBody>
          <a:bodyPr/>
          <a:lstStyle>
            <a:lvl1pPr>
              <a:defRPr/>
            </a:lvl1pPr>
          </a:lstStyle>
          <a:p>
            <a:pPr>
              <a:defRPr/>
            </a:pPr>
            <a:r>
              <a:rPr lang="en-US" smtClean="0"/>
              <a:t>Max-Planck-Institut für Plasmaphysik | A. Pandey | 17.03.2025</a:t>
            </a:r>
            <a:endParaRPr/>
          </a:p>
        </p:txBody>
      </p:sp>
      <p:sp>
        <p:nvSpPr>
          <p:cNvPr id="4" name="Foliennummernplatzhalter 9"/>
          <p:cNvSpPr>
            <a:spLocks noGrp="1"/>
          </p:cNvSpPr>
          <p:nvPr>
            <p:ph type="sldNum" sz="quarter" idx="12"/>
          </p:nvPr>
        </p:nvSpPr>
        <p:spPr/>
        <p:txBody>
          <a:bodyPr/>
          <a:lstStyle>
            <a:lvl1pPr>
              <a:defRPr/>
            </a:lvl1pPr>
          </a:lstStyle>
          <a:p>
            <a:pPr>
              <a:defRPr/>
            </a:pPr>
            <a:fld id="{C95E2865-A32A-435A-BC07-95A13F50720E}" type="slidenum">
              <a:rPr/>
              <a:pPr>
                <a:defRPr/>
              </a:pPr>
              <a:t>‹#›</a:t>
            </a:fld>
            <a:endParaRPr dirty="0"/>
          </a:p>
        </p:txBody>
      </p:sp>
    </p:spTree>
    <p:extLst>
      <p:ext uri="{BB962C8B-B14F-4D97-AF65-F5344CB8AC3E}">
        <p14:creationId xmlns:p14="http://schemas.microsoft.com/office/powerpoint/2010/main" val="407753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oleObject" Target="../embeddings/oleObject8.bin"/><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emf"/><Relationship Id="rId2" Type="http://schemas.openxmlformats.org/officeDocument/2006/relationships/slideLayout" Target="../slideLayouts/slideLayout15.xml"/><Relationship Id="rId16" Type="http://schemas.openxmlformats.org/officeDocument/2006/relationships/tags" Target="../tags/tag16.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5.xml"/><Relationship Id="rId10" Type="http://schemas.openxmlformats.org/officeDocument/2006/relationships/slideLayout" Target="../slideLayouts/slideLayout23.xml"/><Relationship Id="rId19" Type="http://schemas.openxmlformats.org/officeDocument/2006/relationships/image" Target="../media/image1.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1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1437938" y="195263"/>
            <a:ext cx="5969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5" hidden="1"/>
          <p:cNvGraphicFramePr>
            <a:graphicFrameLocks noChangeAspect="1"/>
          </p:cNvGraphicFramePr>
          <p:nvPr>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2" name="think-cell Folie" r:id="rId19" imgW="360" imgH="360" progId="TCLayout.ActiveDocument.1">
                  <p:embed/>
                </p:oleObj>
              </mc:Choice>
              <mc:Fallback>
                <p:oleObj name="think-cell Folie" r:id="rId19" imgW="360" imgH="360" progId="TCLayout.ActiveDocument.1">
                  <p:embed/>
                  <p:pic>
                    <p:nvPicPr>
                      <p:cNvPr id="0" name="Object 5"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de-DE" sz="2300" b="1" dirty="0">
              <a:ea typeface="+mj-ea"/>
              <a:cs typeface="+mj-cs"/>
              <a:sym typeface="Arial" panose="020B0604020202020204" pitchFamily="34" charset="0"/>
            </a:endParaRPr>
          </a:p>
        </p:txBody>
      </p:sp>
      <p:sp>
        <p:nvSpPr>
          <p:cNvPr id="1029" name="Title Placeholder 1"/>
          <p:cNvSpPr>
            <a:spLocks noGrp="1"/>
          </p:cNvSpPr>
          <p:nvPr>
            <p:ph type="title"/>
          </p:nvPr>
        </p:nvSpPr>
        <p:spPr bwMode="auto">
          <a:xfrm>
            <a:off x="658813" y="441325"/>
            <a:ext cx="96123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Headline Arial MPG_green_dark, 25 pt, ZAB 28 pt</a:t>
            </a:r>
            <a:br>
              <a:rPr lang="de-DE" altLang="en-US" smtClean="0"/>
            </a:br>
            <a:endParaRPr lang="en-US" altLang="en-US" smtClean="0"/>
          </a:p>
        </p:txBody>
      </p:sp>
      <p:sp>
        <p:nvSpPr>
          <p:cNvPr id="7" name="Textplatzhalter 6"/>
          <p:cNvSpPr>
            <a:spLocks noGrp="1"/>
          </p:cNvSpPr>
          <p:nvPr>
            <p:ph type="body" idx="1"/>
          </p:nvPr>
        </p:nvSpPr>
        <p:spPr>
          <a:xfrm>
            <a:off x="658813" y="1609725"/>
            <a:ext cx="10837862" cy="4843463"/>
          </a:xfrm>
          <a:prstGeom prst="rect">
            <a:avLst/>
          </a:prstGeom>
        </p:spPr>
        <p:txBody>
          <a:bodyPr vert="horz" lIns="0" tIns="45720" rIns="0" bIns="45720" rtlCol="0">
            <a:normAutofit/>
          </a:bodyPr>
          <a:lstStyle/>
          <a:p>
            <a:pPr lvl="0"/>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1031" name="Grafik 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0725150" y="250825"/>
            <a:ext cx="5572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umsplatzhalter 2"/>
          <p:cNvSpPr>
            <a:spLocks noGrp="1"/>
          </p:cNvSpPr>
          <p:nvPr>
            <p:ph type="dt" sz="half" idx="2"/>
          </p:nvPr>
        </p:nvSpPr>
        <p:spPr>
          <a:xfrm>
            <a:off x="4052888" y="6561138"/>
            <a:ext cx="7227887" cy="144462"/>
          </a:xfrm>
          <a:prstGeom prst="rect">
            <a:avLst/>
          </a:prstGeom>
        </p:spPr>
        <p:txBody>
          <a:bodyPr vert="horz" wrap="none" lIns="0" tIns="0" rIns="0" bIns="0" rtlCol="0" anchor="b" anchorCtr="0"/>
          <a:lstStyle>
            <a:lvl1pPr algn="r" eaLnBrk="1" fontAlgn="auto" hangingPunct="1">
              <a:spcBef>
                <a:spcPts val="0"/>
              </a:spcBef>
              <a:spcAft>
                <a:spcPts val="0"/>
              </a:spcAft>
              <a:defRPr lang="de-DE" sz="600" kern="600" cap="all" spc="90" baseline="0">
                <a:solidFill>
                  <a:schemeClr val="tx1">
                    <a:tint val="75000"/>
                  </a:schemeClr>
                </a:solidFill>
                <a:latin typeface="+mn-lt"/>
                <a:ea typeface="+mn-ea"/>
                <a:cs typeface="+mn-cs"/>
              </a:defRPr>
            </a:lvl1pPr>
          </a:lstStyle>
          <a:p>
            <a:pPr>
              <a:defRPr/>
            </a:pPr>
            <a:r>
              <a:rPr lang="en-US" smtClean="0"/>
              <a:t>Stable, small plasmas</a:t>
            </a:r>
            <a:endParaRPr/>
          </a:p>
        </p:txBody>
      </p:sp>
      <p:sp>
        <p:nvSpPr>
          <p:cNvPr id="9" name="Fußzeilenplatzhalter 8"/>
          <p:cNvSpPr>
            <a:spLocks noGrp="1"/>
          </p:cNvSpPr>
          <p:nvPr>
            <p:ph type="ftr" sz="quarter" idx="3"/>
          </p:nvPr>
        </p:nvSpPr>
        <p:spPr>
          <a:xfrm>
            <a:off x="658813" y="6561138"/>
            <a:ext cx="6115050" cy="144462"/>
          </a:xfrm>
          <a:prstGeom prst="rect">
            <a:avLst/>
          </a:prstGeom>
        </p:spPr>
        <p:txBody>
          <a:bodyPr vert="horz" wrap="none" lIns="0" tIns="0" rIns="0" bIns="0" rtlCol="0" anchor="b" anchorCtr="0"/>
          <a:lstStyle>
            <a:lvl1pPr algn="l" eaLnBrk="1" fontAlgn="auto" hangingPunct="1">
              <a:spcBef>
                <a:spcPts val="0"/>
              </a:spcBef>
              <a:spcAft>
                <a:spcPts val="0"/>
              </a:spcAft>
              <a:defRPr lang="de-DE" sz="600" kern="600" cap="all" spc="90" baseline="0">
                <a:solidFill>
                  <a:schemeClr val="tx1">
                    <a:tint val="75000"/>
                  </a:schemeClr>
                </a:solidFill>
                <a:latin typeface="+mn-lt"/>
                <a:ea typeface="+mn-ea"/>
                <a:cs typeface="+mn-cs"/>
              </a:defRPr>
            </a:lvl1pPr>
          </a:lstStyle>
          <a:p>
            <a:pPr>
              <a:defRPr/>
            </a:pPr>
            <a:r>
              <a:rPr lang="en-US" smtClean="0"/>
              <a:t>Max-Planck-Institut für Plasmaphysik | A. Pandey | 17.03.2025</a:t>
            </a:r>
            <a:endParaRPr/>
          </a:p>
        </p:txBody>
      </p:sp>
      <p:sp>
        <p:nvSpPr>
          <p:cNvPr id="10" name="Foliennummernplatzhalter 9"/>
          <p:cNvSpPr>
            <a:spLocks noGrp="1"/>
          </p:cNvSpPr>
          <p:nvPr>
            <p:ph type="sldNum" sz="quarter" idx="4"/>
          </p:nvPr>
        </p:nvSpPr>
        <p:spPr>
          <a:xfrm>
            <a:off x="11280775" y="6561138"/>
            <a:ext cx="217488" cy="144462"/>
          </a:xfrm>
          <a:prstGeom prst="rect">
            <a:avLst/>
          </a:prstGeom>
        </p:spPr>
        <p:txBody>
          <a:bodyPr vert="horz" wrap="none" lIns="0" tIns="0" rIns="0" bIns="0" rtlCol="0" anchor="b" anchorCtr="0"/>
          <a:lstStyle>
            <a:lvl1pPr algn="r" eaLnBrk="1" fontAlgn="auto" hangingPunct="1">
              <a:spcBef>
                <a:spcPts val="0"/>
              </a:spcBef>
              <a:spcAft>
                <a:spcPts val="0"/>
              </a:spcAft>
              <a:defRPr lang="de-DE" sz="600" kern="600" cap="all" spc="90" baseline="0">
                <a:solidFill>
                  <a:schemeClr val="tx1">
                    <a:tint val="75000"/>
                  </a:schemeClr>
                </a:solidFill>
                <a:latin typeface="+mn-lt"/>
                <a:ea typeface="+mn-ea"/>
                <a:cs typeface="+mn-cs"/>
              </a:defRPr>
            </a:lvl1pPr>
          </a:lstStyle>
          <a:p>
            <a:pPr>
              <a:defRPr/>
            </a:pPr>
            <a:fld id="{D4989D1C-93A5-46A8-AAAE-D9876B8CBF7E}"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53" r:id="rId13"/>
  </p:sldLayoutIdLst>
  <p:hf hdr="0"/>
  <p:txStyles>
    <p:titleStyle>
      <a:lvl1pPr algn="l" rtl="0" eaLnBrk="1" fontAlgn="base" hangingPunct="1">
        <a:lnSpc>
          <a:spcPts val="2800"/>
        </a:lnSpc>
        <a:spcBef>
          <a:spcPct val="0"/>
        </a:spcBef>
        <a:spcAft>
          <a:spcPts val="1800"/>
        </a:spcAft>
        <a:defRPr sz="2500" b="1" kern="600">
          <a:solidFill>
            <a:srgbClr val="005555"/>
          </a:solidFill>
          <a:latin typeface="+mj-lt"/>
          <a:ea typeface="+mj-ea"/>
          <a:cs typeface="+mj-cs"/>
        </a:defRPr>
      </a:lvl1pPr>
      <a:lvl2pPr algn="l" rtl="0" eaLnBrk="1" fontAlgn="base" hangingPunct="1">
        <a:lnSpc>
          <a:spcPts val="2800"/>
        </a:lnSpc>
        <a:spcBef>
          <a:spcPct val="0"/>
        </a:spcBef>
        <a:spcAft>
          <a:spcPts val="1800"/>
        </a:spcAft>
        <a:defRPr sz="2500" b="1">
          <a:solidFill>
            <a:srgbClr val="005555"/>
          </a:solidFill>
          <a:latin typeface="Arial" panose="020B0604020202020204" pitchFamily="34" charset="0"/>
        </a:defRPr>
      </a:lvl2pPr>
      <a:lvl3pPr algn="l" rtl="0" eaLnBrk="1" fontAlgn="base" hangingPunct="1">
        <a:lnSpc>
          <a:spcPts val="2800"/>
        </a:lnSpc>
        <a:spcBef>
          <a:spcPct val="0"/>
        </a:spcBef>
        <a:spcAft>
          <a:spcPts val="1800"/>
        </a:spcAft>
        <a:defRPr sz="2500" b="1">
          <a:solidFill>
            <a:srgbClr val="005555"/>
          </a:solidFill>
          <a:latin typeface="Arial" panose="020B0604020202020204" pitchFamily="34" charset="0"/>
        </a:defRPr>
      </a:lvl3pPr>
      <a:lvl4pPr algn="l" rtl="0" eaLnBrk="1" fontAlgn="base" hangingPunct="1">
        <a:lnSpc>
          <a:spcPts val="2800"/>
        </a:lnSpc>
        <a:spcBef>
          <a:spcPct val="0"/>
        </a:spcBef>
        <a:spcAft>
          <a:spcPts val="1800"/>
        </a:spcAft>
        <a:defRPr sz="2500" b="1">
          <a:solidFill>
            <a:srgbClr val="005555"/>
          </a:solidFill>
          <a:latin typeface="Arial" panose="020B0604020202020204" pitchFamily="34" charset="0"/>
        </a:defRPr>
      </a:lvl4pPr>
      <a:lvl5pPr algn="l" rtl="0" eaLnBrk="1" fontAlgn="base" hangingPunct="1">
        <a:lnSpc>
          <a:spcPts val="2800"/>
        </a:lnSpc>
        <a:spcBef>
          <a:spcPct val="0"/>
        </a:spcBef>
        <a:spcAft>
          <a:spcPts val="1800"/>
        </a:spcAft>
        <a:defRPr sz="2500" b="1">
          <a:solidFill>
            <a:srgbClr val="005555"/>
          </a:solidFill>
          <a:latin typeface="Arial" panose="020B0604020202020204" pitchFamily="34" charset="0"/>
        </a:defRPr>
      </a:lvl5pPr>
      <a:lvl6pPr marL="457200" algn="l" rtl="0" eaLnBrk="1" fontAlgn="base" hangingPunct="1">
        <a:lnSpc>
          <a:spcPts val="2800"/>
        </a:lnSpc>
        <a:spcBef>
          <a:spcPct val="0"/>
        </a:spcBef>
        <a:spcAft>
          <a:spcPts val="1800"/>
        </a:spcAft>
        <a:defRPr sz="2500" b="1">
          <a:solidFill>
            <a:srgbClr val="005555"/>
          </a:solidFill>
          <a:latin typeface="Arial" panose="020B0604020202020204" pitchFamily="34" charset="0"/>
        </a:defRPr>
      </a:lvl6pPr>
      <a:lvl7pPr marL="914400" algn="l" rtl="0" eaLnBrk="1" fontAlgn="base" hangingPunct="1">
        <a:lnSpc>
          <a:spcPts val="2800"/>
        </a:lnSpc>
        <a:spcBef>
          <a:spcPct val="0"/>
        </a:spcBef>
        <a:spcAft>
          <a:spcPts val="1800"/>
        </a:spcAft>
        <a:defRPr sz="2500" b="1">
          <a:solidFill>
            <a:srgbClr val="005555"/>
          </a:solidFill>
          <a:latin typeface="Arial" panose="020B0604020202020204" pitchFamily="34" charset="0"/>
        </a:defRPr>
      </a:lvl7pPr>
      <a:lvl8pPr marL="1371600" algn="l" rtl="0" eaLnBrk="1" fontAlgn="base" hangingPunct="1">
        <a:lnSpc>
          <a:spcPts val="2800"/>
        </a:lnSpc>
        <a:spcBef>
          <a:spcPct val="0"/>
        </a:spcBef>
        <a:spcAft>
          <a:spcPts val="1800"/>
        </a:spcAft>
        <a:defRPr sz="2500" b="1">
          <a:solidFill>
            <a:srgbClr val="005555"/>
          </a:solidFill>
          <a:latin typeface="Arial" panose="020B0604020202020204" pitchFamily="34" charset="0"/>
        </a:defRPr>
      </a:lvl8pPr>
      <a:lvl9pPr marL="1828800" algn="l" rtl="0" eaLnBrk="1" fontAlgn="base" hangingPunct="1">
        <a:lnSpc>
          <a:spcPts val="2800"/>
        </a:lnSpc>
        <a:spcBef>
          <a:spcPct val="0"/>
        </a:spcBef>
        <a:spcAft>
          <a:spcPts val="1800"/>
        </a:spcAft>
        <a:defRPr sz="2500" b="1">
          <a:solidFill>
            <a:srgbClr val="005555"/>
          </a:solidFill>
          <a:latin typeface="Arial" panose="020B0604020202020204" pitchFamily="34" charset="0"/>
        </a:defRPr>
      </a:lvl9pPr>
    </p:titleStyle>
    <p:bodyStyle>
      <a:lvl1pPr algn="l" rtl="0" eaLnBrk="1" fontAlgn="base" hangingPunct="1">
        <a:lnSpc>
          <a:spcPct val="120000"/>
        </a:lnSpc>
        <a:spcBef>
          <a:spcPts val="600"/>
        </a:spcBef>
        <a:spcAft>
          <a:spcPct val="0"/>
        </a:spcAft>
        <a:buFont typeface="Arial" panose="020B0604020202020204" pitchFamily="34" charset="0"/>
        <a:defRPr lang="de-DE" kern="600" spc="40" dirty="0">
          <a:solidFill>
            <a:schemeClr val="tx1"/>
          </a:solidFill>
          <a:latin typeface="+mn-lt"/>
          <a:ea typeface="+mn-ea"/>
          <a:cs typeface="+mn-cs"/>
        </a:defRPr>
      </a:lvl1pPr>
      <a:lvl2pPr algn="l" rtl="0" eaLnBrk="1" fontAlgn="base" hangingPunct="1">
        <a:lnSpc>
          <a:spcPct val="120000"/>
        </a:lnSpc>
        <a:spcBef>
          <a:spcPts val="600"/>
        </a:spcBef>
        <a:spcAft>
          <a:spcPct val="0"/>
        </a:spcAft>
        <a:buFont typeface="Arial" panose="020B0604020202020204" pitchFamily="34" charset="0"/>
        <a:defRPr b="1" kern="600" spc="40">
          <a:solidFill>
            <a:schemeClr val="tx2"/>
          </a:solidFill>
          <a:latin typeface="+mn-lt"/>
          <a:ea typeface="+mn-ea"/>
          <a:cs typeface="+mn-cs"/>
        </a:defRPr>
      </a:lvl2pPr>
      <a:lvl3pPr marL="179388" indent="-179388" algn="l" rtl="0" eaLnBrk="1" fontAlgn="base" hangingPunct="1">
        <a:lnSpc>
          <a:spcPct val="120000"/>
        </a:lnSpc>
        <a:spcBef>
          <a:spcPts val="600"/>
        </a:spcBef>
        <a:spcAft>
          <a:spcPct val="0"/>
        </a:spcAft>
        <a:buFont typeface="Arial" panose="020B0604020202020204" pitchFamily="34" charset="0"/>
        <a:buChar char="•"/>
        <a:defRPr b="1" kern="400" spc="40">
          <a:solidFill>
            <a:srgbClr val="29485D"/>
          </a:solidFill>
          <a:latin typeface="+mn-lt"/>
          <a:ea typeface="+mn-ea"/>
          <a:cs typeface="+mn-cs"/>
        </a:defRPr>
      </a:lvl3pPr>
      <a:lvl4pPr marL="179388" indent="-179388" algn="l" rtl="0" eaLnBrk="1" fontAlgn="base" hangingPunct="1">
        <a:lnSpc>
          <a:spcPct val="120000"/>
        </a:lnSpc>
        <a:spcBef>
          <a:spcPts val="600"/>
        </a:spcBef>
        <a:spcAft>
          <a:spcPct val="0"/>
        </a:spcAft>
        <a:buFont typeface="Arial" panose="020B0604020202020204" pitchFamily="34" charset="0"/>
        <a:buChar char="•"/>
        <a:defRPr kern="600" spc="40">
          <a:solidFill>
            <a:schemeClr val="tx1"/>
          </a:solidFill>
          <a:latin typeface="+mn-lt"/>
          <a:ea typeface="+mn-ea"/>
          <a:cs typeface="+mn-cs"/>
        </a:defRPr>
      </a:lvl4pPr>
      <a:lvl5pPr marL="357188" indent="-179388" algn="l" rtl="0" eaLnBrk="1" fontAlgn="base" hangingPunct="1">
        <a:lnSpc>
          <a:spcPct val="120000"/>
        </a:lnSpc>
        <a:spcBef>
          <a:spcPts val="600"/>
        </a:spcBef>
        <a:spcAft>
          <a:spcPct val="0"/>
        </a:spcAft>
        <a:buFont typeface="Arial" panose="020B0604020202020204" pitchFamily="34" charset="0"/>
        <a:buChar char="•"/>
        <a:defRPr lang="de-DE" kern="600" spc="40" dirty="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Grafik 1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1437938" y="195263"/>
            <a:ext cx="5969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 name="Object 5" hidden="1"/>
          <p:cNvGraphicFramePr>
            <a:graphicFrameLocks noChangeAspect="1"/>
          </p:cNvGraphicFramePr>
          <p:nvPr>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5" name="think-cell Folie" r:id="rId18" imgW="360" imgH="360" progId="TCLayout.ActiveDocument.1">
                  <p:embed/>
                </p:oleObj>
              </mc:Choice>
              <mc:Fallback>
                <p:oleObj name="think-cell Folie" r:id="rId18" imgW="360" imgH="360" progId="TCLayout.ActiveDocument.1">
                  <p:embed/>
                  <p:pic>
                    <p:nvPicPr>
                      <p:cNvPr id="0" name="Object 5"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de-DE" sz="2300" b="1" dirty="0">
              <a:ea typeface="+mj-ea"/>
              <a:cs typeface="+mj-cs"/>
              <a:sym typeface="Arial" panose="020B0604020202020204" pitchFamily="34" charset="0"/>
            </a:endParaRPr>
          </a:p>
        </p:txBody>
      </p:sp>
      <p:sp>
        <p:nvSpPr>
          <p:cNvPr id="2053" name="Title Placeholder 1"/>
          <p:cNvSpPr>
            <a:spLocks noGrp="1"/>
          </p:cNvSpPr>
          <p:nvPr>
            <p:ph type="title"/>
          </p:nvPr>
        </p:nvSpPr>
        <p:spPr bwMode="auto">
          <a:xfrm>
            <a:off x="658813" y="441325"/>
            <a:ext cx="96123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Headline Arial MPG_green_dark, 25 pt, ZAB 28 pt</a:t>
            </a:r>
            <a:br>
              <a:rPr lang="de-DE" altLang="en-US" smtClean="0"/>
            </a:br>
            <a:endParaRPr lang="en-US" altLang="en-US" smtClean="0"/>
          </a:p>
        </p:txBody>
      </p:sp>
      <p:sp>
        <p:nvSpPr>
          <p:cNvPr id="7" name="Textplatzhalter 6"/>
          <p:cNvSpPr>
            <a:spLocks noGrp="1"/>
          </p:cNvSpPr>
          <p:nvPr>
            <p:ph type="body" idx="1"/>
          </p:nvPr>
        </p:nvSpPr>
        <p:spPr>
          <a:xfrm>
            <a:off x="658813" y="1609725"/>
            <a:ext cx="10837862" cy="4843463"/>
          </a:xfrm>
          <a:prstGeom prst="rect">
            <a:avLst/>
          </a:prstGeom>
        </p:spPr>
        <p:txBody>
          <a:bodyPr vert="horz" lIns="0" tIns="45720" rIns="0" bIns="45720" rtlCol="0">
            <a:normAutofit/>
          </a:bodyPr>
          <a:lstStyle/>
          <a:p>
            <a:pPr lvl="0"/>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2888" y="6561138"/>
            <a:ext cx="7227887" cy="144462"/>
          </a:xfrm>
          <a:prstGeom prst="rect">
            <a:avLst/>
          </a:prstGeom>
        </p:spPr>
        <p:txBody>
          <a:bodyPr vert="horz" wrap="none" lIns="0" tIns="0" rIns="0" bIns="0" rtlCol="0" anchor="b" anchorCtr="0"/>
          <a:lstStyle>
            <a:lvl1pPr algn="r" eaLnBrk="1" fontAlgn="auto" hangingPunct="1">
              <a:spcBef>
                <a:spcPts val="0"/>
              </a:spcBef>
              <a:spcAft>
                <a:spcPts val="0"/>
              </a:spcAft>
              <a:defRPr lang="de-DE" sz="600" kern="600" cap="all" spc="90" baseline="0">
                <a:solidFill>
                  <a:schemeClr val="tx1">
                    <a:tint val="75000"/>
                  </a:schemeClr>
                </a:solidFill>
                <a:latin typeface="+mn-lt"/>
                <a:ea typeface="+mn-ea"/>
                <a:cs typeface="+mn-cs"/>
              </a:defRPr>
            </a:lvl1pPr>
          </a:lstStyle>
          <a:p>
            <a:pPr>
              <a:defRPr/>
            </a:pPr>
            <a:r>
              <a:rPr lang="en-US" smtClean="0"/>
              <a:t>Stable, small plasmas</a:t>
            </a:r>
            <a:endParaRPr/>
          </a:p>
        </p:txBody>
      </p:sp>
      <p:sp>
        <p:nvSpPr>
          <p:cNvPr id="9" name="Fußzeilenplatzhalter 8"/>
          <p:cNvSpPr>
            <a:spLocks noGrp="1"/>
          </p:cNvSpPr>
          <p:nvPr>
            <p:ph type="ftr" sz="quarter" idx="3"/>
          </p:nvPr>
        </p:nvSpPr>
        <p:spPr>
          <a:xfrm>
            <a:off x="658813" y="6561138"/>
            <a:ext cx="6115050" cy="144462"/>
          </a:xfrm>
          <a:prstGeom prst="rect">
            <a:avLst/>
          </a:prstGeom>
        </p:spPr>
        <p:txBody>
          <a:bodyPr vert="horz" wrap="none" lIns="0" tIns="0" rIns="0" bIns="0" rtlCol="0" anchor="b" anchorCtr="0"/>
          <a:lstStyle>
            <a:lvl1pPr algn="l" eaLnBrk="1" fontAlgn="auto" hangingPunct="1">
              <a:spcBef>
                <a:spcPts val="0"/>
              </a:spcBef>
              <a:spcAft>
                <a:spcPts val="0"/>
              </a:spcAft>
              <a:defRPr lang="de-DE" sz="600" kern="600" cap="all" spc="90" baseline="0">
                <a:solidFill>
                  <a:schemeClr val="tx1">
                    <a:tint val="75000"/>
                  </a:schemeClr>
                </a:solidFill>
                <a:latin typeface="+mn-lt"/>
                <a:ea typeface="+mn-ea"/>
                <a:cs typeface="+mn-cs"/>
              </a:defRPr>
            </a:lvl1pPr>
          </a:lstStyle>
          <a:p>
            <a:pPr>
              <a:defRPr/>
            </a:pPr>
            <a:r>
              <a:rPr lang="en-US" smtClean="0"/>
              <a:t>Max-Planck-Institut für Plasmaphysik | A. Pandey | 17.03.2025</a:t>
            </a:r>
            <a:endParaRPr/>
          </a:p>
        </p:txBody>
      </p:sp>
      <p:sp>
        <p:nvSpPr>
          <p:cNvPr id="10" name="Foliennummernplatzhalter 9"/>
          <p:cNvSpPr>
            <a:spLocks noGrp="1"/>
          </p:cNvSpPr>
          <p:nvPr>
            <p:ph type="sldNum" sz="quarter" idx="4"/>
          </p:nvPr>
        </p:nvSpPr>
        <p:spPr>
          <a:xfrm>
            <a:off x="11280775" y="6561138"/>
            <a:ext cx="217488" cy="144462"/>
          </a:xfrm>
          <a:prstGeom prst="rect">
            <a:avLst/>
          </a:prstGeom>
        </p:spPr>
        <p:txBody>
          <a:bodyPr vert="horz" wrap="none" lIns="0" tIns="0" rIns="0" bIns="0" rtlCol="0" anchor="b" anchorCtr="0"/>
          <a:lstStyle>
            <a:lvl1pPr algn="r" eaLnBrk="1" fontAlgn="auto" hangingPunct="1">
              <a:spcBef>
                <a:spcPts val="0"/>
              </a:spcBef>
              <a:spcAft>
                <a:spcPts val="0"/>
              </a:spcAft>
              <a:defRPr lang="de-DE" sz="600" kern="600" cap="all" spc="90" baseline="0">
                <a:solidFill>
                  <a:schemeClr val="tx1">
                    <a:tint val="75000"/>
                  </a:schemeClr>
                </a:solidFill>
                <a:latin typeface="+mn-lt"/>
                <a:ea typeface="+mn-ea"/>
                <a:cs typeface="+mn-cs"/>
              </a:defRPr>
            </a:lvl1pPr>
          </a:lstStyle>
          <a:p>
            <a:pPr>
              <a:defRPr/>
            </a:pPr>
            <a:fld id="{6DAFA681-9E91-4497-97A3-34686384E325}"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p:txStyles>
    <p:titleStyle>
      <a:lvl1pPr algn="l" rtl="0" eaLnBrk="0" fontAlgn="base" hangingPunct="0">
        <a:lnSpc>
          <a:spcPts val="2800"/>
        </a:lnSpc>
        <a:spcBef>
          <a:spcPct val="0"/>
        </a:spcBef>
        <a:spcAft>
          <a:spcPts val="1800"/>
        </a:spcAft>
        <a:defRPr sz="2500" b="1" kern="600">
          <a:solidFill>
            <a:srgbClr val="005555"/>
          </a:solidFill>
          <a:latin typeface="+mj-lt"/>
          <a:ea typeface="+mj-ea"/>
          <a:cs typeface="+mj-cs"/>
        </a:defRPr>
      </a:lvl1pPr>
      <a:lvl2pPr algn="l" rtl="0" eaLnBrk="0" fontAlgn="base" hangingPunct="0">
        <a:lnSpc>
          <a:spcPts val="2800"/>
        </a:lnSpc>
        <a:spcBef>
          <a:spcPct val="0"/>
        </a:spcBef>
        <a:spcAft>
          <a:spcPts val="1800"/>
        </a:spcAft>
        <a:defRPr sz="2500" b="1">
          <a:solidFill>
            <a:srgbClr val="005555"/>
          </a:solidFill>
          <a:latin typeface="Arial" panose="020B0604020202020204" pitchFamily="34" charset="0"/>
        </a:defRPr>
      </a:lvl2pPr>
      <a:lvl3pPr algn="l" rtl="0" eaLnBrk="0" fontAlgn="base" hangingPunct="0">
        <a:lnSpc>
          <a:spcPts val="2800"/>
        </a:lnSpc>
        <a:spcBef>
          <a:spcPct val="0"/>
        </a:spcBef>
        <a:spcAft>
          <a:spcPts val="1800"/>
        </a:spcAft>
        <a:defRPr sz="2500" b="1">
          <a:solidFill>
            <a:srgbClr val="005555"/>
          </a:solidFill>
          <a:latin typeface="Arial" panose="020B0604020202020204" pitchFamily="34" charset="0"/>
        </a:defRPr>
      </a:lvl3pPr>
      <a:lvl4pPr algn="l" rtl="0" eaLnBrk="0" fontAlgn="base" hangingPunct="0">
        <a:lnSpc>
          <a:spcPts val="2800"/>
        </a:lnSpc>
        <a:spcBef>
          <a:spcPct val="0"/>
        </a:spcBef>
        <a:spcAft>
          <a:spcPts val="1800"/>
        </a:spcAft>
        <a:defRPr sz="2500" b="1">
          <a:solidFill>
            <a:srgbClr val="005555"/>
          </a:solidFill>
          <a:latin typeface="Arial" panose="020B0604020202020204" pitchFamily="34" charset="0"/>
        </a:defRPr>
      </a:lvl4pPr>
      <a:lvl5pPr algn="l" rtl="0" eaLnBrk="0" fontAlgn="base" hangingPunct="0">
        <a:lnSpc>
          <a:spcPts val="2800"/>
        </a:lnSpc>
        <a:spcBef>
          <a:spcPct val="0"/>
        </a:spcBef>
        <a:spcAft>
          <a:spcPts val="1800"/>
        </a:spcAft>
        <a:defRPr sz="2500" b="1">
          <a:solidFill>
            <a:srgbClr val="005555"/>
          </a:solidFill>
          <a:latin typeface="Arial" panose="020B0604020202020204" pitchFamily="34" charset="0"/>
        </a:defRPr>
      </a:lvl5pPr>
      <a:lvl6pPr marL="457200" algn="l" rtl="0" fontAlgn="base">
        <a:lnSpc>
          <a:spcPts val="2800"/>
        </a:lnSpc>
        <a:spcBef>
          <a:spcPct val="0"/>
        </a:spcBef>
        <a:spcAft>
          <a:spcPts val="1800"/>
        </a:spcAft>
        <a:defRPr sz="2500" b="1">
          <a:solidFill>
            <a:srgbClr val="005555"/>
          </a:solidFill>
          <a:latin typeface="Arial" panose="020B0604020202020204" pitchFamily="34" charset="0"/>
        </a:defRPr>
      </a:lvl6pPr>
      <a:lvl7pPr marL="914400" algn="l" rtl="0" fontAlgn="base">
        <a:lnSpc>
          <a:spcPts val="2800"/>
        </a:lnSpc>
        <a:spcBef>
          <a:spcPct val="0"/>
        </a:spcBef>
        <a:spcAft>
          <a:spcPts val="1800"/>
        </a:spcAft>
        <a:defRPr sz="2500" b="1">
          <a:solidFill>
            <a:srgbClr val="005555"/>
          </a:solidFill>
          <a:latin typeface="Arial" panose="020B0604020202020204" pitchFamily="34" charset="0"/>
        </a:defRPr>
      </a:lvl7pPr>
      <a:lvl8pPr marL="1371600" algn="l" rtl="0" fontAlgn="base">
        <a:lnSpc>
          <a:spcPts val="2800"/>
        </a:lnSpc>
        <a:spcBef>
          <a:spcPct val="0"/>
        </a:spcBef>
        <a:spcAft>
          <a:spcPts val="1800"/>
        </a:spcAft>
        <a:defRPr sz="2500" b="1">
          <a:solidFill>
            <a:srgbClr val="005555"/>
          </a:solidFill>
          <a:latin typeface="Arial" panose="020B0604020202020204" pitchFamily="34" charset="0"/>
        </a:defRPr>
      </a:lvl8pPr>
      <a:lvl9pPr marL="1828800" algn="l" rtl="0" fontAlgn="base">
        <a:lnSpc>
          <a:spcPts val="2800"/>
        </a:lnSpc>
        <a:spcBef>
          <a:spcPct val="0"/>
        </a:spcBef>
        <a:spcAft>
          <a:spcPts val="1800"/>
        </a:spcAft>
        <a:defRPr sz="2500" b="1">
          <a:solidFill>
            <a:srgbClr val="005555"/>
          </a:solidFill>
          <a:latin typeface="Arial" panose="020B0604020202020204" pitchFamily="34" charset="0"/>
        </a:defRPr>
      </a:lvl9pPr>
    </p:titleStyle>
    <p:bodyStyle>
      <a:lvl1pPr algn="l" rtl="0" eaLnBrk="0" fontAlgn="base" hangingPunct="0">
        <a:lnSpc>
          <a:spcPct val="120000"/>
        </a:lnSpc>
        <a:spcBef>
          <a:spcPts val="600"/>
        </a:spcBef>
        <a:spcAft>
          <a:spcPct val="0"/>
        </a:spcAft>
        <a:buFont typeface="Arial" panose="020B0604020202020204" pitchFamily="34" charset="0"/>
        <a:defRPr lang="de-DE" kern="600" spc="40" dirty="0">
          <a:solidFill>
            <a:schemeClr val="tx1"/>
          </a:solidFill>
          <a:latin typeface="+mn-lt"/>
          <a:ea typeface="+mn-ea"/>
          <a:cs typeface="+mn-cs"/>
        </a:defRPr>
      </a:lvl1pPr>
      <a:lvl2pPr algn="l" rtl="0" eaLnBrk="0" fontAlgn="base" hangingPunct="0">
        <a:lnSpc>
          <a:spcPct val="120000"/>
        </a:lnSpc>
        <a:spcBef>
          <a:spcPts val="600"/>
        </a:spcBef>
        <a:spcAft>
          <a:spcPct val="0"/>
        </a:spcAft>
        <a:buFont typeface="Arial" panose="020B0604020202020204" pitchFamily="34" charset="0"/>
        <a:defRPr b="1" kern="600" spc="40">
          <a:solidFill>
            <a:schemeClr val="tx2"/>
          </a:solidFill>
          <a:latin typeface="+mn-lt"/>
          <a:ea typeface="+mn-ea"/>
          <a:cs typeface="+mn-cs"/>
        </a:defRPr>
      </a:lvl2pPr>
      <a:lvl3pPr marL="179388" indent="-179388" algn="l" rtl="0" eaLnBrk="0" fontAlgn="base" hangingPunct="0">
        <a:lnSpc>
          <a:spcPct val="120000"/>
        </a:lnSpc>
        <a:spcBef>
          <a:spcPts val="600"/>
        </a:spcBef>
        <a:spcAft>
          <a:spcPct val="0"/>
        </a:spcAft>
        <a:buFont typeface="Arial" panose="020B0604020202020204" pitchFamily="34" charset="0"/>
        <a:buChar char="•"/>
        <a:defRPr b="1" kern="400" spc="40">
          <a:solidFill>
            <a:srgbClr val="29485D"/>
          </a:solidFill>
          <a:latin typeface="+mn-lt"/>
          <a:ea typeface="+mn-ea"/>
          <a:cs typeface="+mn-cs"/>
        </a:defRPr>
      </a:lvl3pPr>
      <a:lvl4pPr marL="179388" indent="-179388" algn="l" rtl="0" eaLnBrk="0" fontAlgn="base" hangingPunct="0">
        <a:lnSpc>
          <a:spcPct val="120000"/>
        </a:lnSpc>
        <a:spcBef>
          <a:spcPts val="600"/>
        </a:spcBef>
        <a:spcAft>
          <a:spcPct val="0"/>
        </a:spcAft>
        <a:buFont typeface="Arial" panose="020B0604020202020204" pitchFamily="34" charset="0"/>
        <a:buChar char="•"/>
        <a:defRPr kern="600" spc="40">
          <a:solidFill>
            <a:schemeClr val="tx1"/>
          </a:solidFill>
          <a:latin typeface="+mn-lt"/>
          <a:ea typeface="+mn-ea"/>
          <a:cs typeface="+mn-cs"/>
        </a:defRPr>
      </a:lvl4pPr>
      <a:lvl5pPr marL="357188" indent="-179388" algn="l" rtl="0" eaLnBrk="0" fontAlgn="base" hangingPunct="0">
        <a:lnSpc>
          <a:spcPct val="120000"/>
        </a:lnSpc>
        <a:spcBef>
          <a:spcPts val="600"/>
        </a:spcBef>
        <a:spcAft>
          <a:spcPct val="0"/>
        </a:spcAft>
        <a:buFont typeface="Arial" panose="020B0604020202020204" pitchFamily="34" charset="0"/>
        <a:buChar char="•"/>
        <a:defRPr lang="de-DE" kern="600" spc="40" dirty="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 Id="rId11" Type="http://schemas.openxmlformats.org/officeDocument/2006/relationships/image" Target="../media/image19.png"/><Relationship Id="rId10" Type="http://schemas.openxmlformats.org/officeDocument/2006/relationships/image" Target="../media/image18.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Untertitel 7"/>
          <p:cNvSpPr>
            <a:spLocks noGrp="1"/>
          </p:cNvSpPr>
          <p:nvPr>
            <p:ph type="subTitle" idx="1"/>
          </p:nvPr>
        </p:nvSpPr>
        <p:spPr bwMode="auto">
          <a:xfrm>
            <a:off x="1036638" y="3762375"/>
            <a:ext cx="8497887" cy="1587500"/>
          </a:xfrm>
        </p:spPr>
        <p:txBody>
          <a:bodyPr wrap="square" numCol="1" compatLnSpc="1">
            <a:prstTxWarp prst="textNoShape">
              <a:avLst/>
            </a:prstTxWarp>
            <a:noAutofit/>
          </a:bodyPr>
          <a:lstStyle/>
          <a:p>
            <a:pPr>
              <a:spcBef>
                <a:spcPts val="0"/>
              </a:spcBef>
            </a:pPr>
            <a:r>
              <a:rPr lang="en-GB" altLang="en-US" sz="1200" dirty="0"/>
              <a:t>A Pandey</a:t>
            </a:r>
            <a:r>
              <a:rPr lang="en-GB" altLang="en-US" sz="1200" baseline="30000" dirty="0"/>
              <a:t>1</a:t>
            </a:r>
            <a:r>
              <a:rPr lang="en-GB" altLang="en-US" sz="1200" dirty="0" smtClean="0"/>
              <a:t>, </a:t>
            </a:r>
            <a:r>
              <a:rPr lang="en-GB" altLang="en-US" sz="1200" dirty="0"/>
              <a:t>T S Pedersen</a:t>
            </a:r>
            <a:r>
              <a:rPr lang="en-GB" altLang="en-US" sz="1200" baseline="30000" dirty="0"/>
              <a:t>2</a:t>
            </a:r>
            <a:r>
              <a:rPr lang="en-GB" altLang="en-US" sz="1200" dirty="0"/>
              <a:t>, G Fuchert</a:t>
            </a:r>
            <a:r>
              <a:rPr lang="en-GB" altLang="en-US" sz="1200" baseline="30000" dirty="0"/>
              <a:t>1</a:t>
            </a:r>
            <a:r>
              <a:rPr lang="en-GB" altLang="en-US" sz="1200" dirty="0"/>
              <a:t>, T </a:t>
            </a:r>
            <a:r>
              <a:rPr lang="en-GB" altLang="en-US" sz="1200" dirty="0" smtClean="0"/>
              <a:t>Szepesi</a:t>
            </a:r>
            <a:r>
              <a:rPr lang="en-GB" altLang="en-US" sz="1200" baseline="30000" dirty="0" smtClean="0"/>
              <a:t>3</a:t>
            </a:r>
            <a:r>
              <a:rPr lang="en-GB" altLang="en-US" sz="1200" dirty="0" smtClean="0"/>
              <a:t>, </a:t>
            </a:r>
            <a:r>
              <a:rPr lang="en-GB" altLang="en-US" sz="1200" dirty="0"/>
              <a:t>D Zhang</a:t>
            </a:r>
            <a:r>
              <a:rPr lang="en-GB" altLang="en-US" sz="1200" baseline="30000" dirty="0"/>
              <a:t>1</a:t>
            </a:r>
            <a:r>
              <a:rPr lang="en-GB" altLang="en-US" sz="1200" dirty="0"/>
              <a:t>, T Stange</a:t>
            </a:r>
            <a:r>
              <a:rPr lang="en-GB" altLang="en-US" sz="1200" baseline="30000" dirty="0"/>
              <a:t>1</a:t>
            </a:r>
            <a:r>
              <a:rPr lang="en-GB" altLang="en-US" sz="1200" dirty="0"/>
              <a:t>, V Perseo</a:t>
            </a:r>
            <a:r>
              <a:rPr lang="en-GB" altLang="en-US" sz="1200" baseline="30000" dirty="0"/>
              <a:t>1</a:t>
            </a:r>
            <a:r>
              <a:rPr lang="en-GB" altLang="en-US" sz="1200" dirty="0"/>
              <a:t>,</a:t>
            </a:r>
          </a:p>
          <a:p>
            <a:pPr>
              <a:spcBef>
                <a:spcPts val="0"/>
              </a:spcBef>
            </a:pPr>
            <a:r>
              <a:rPr lang="en-GB" altLang="en-US" sz="1200" dirty="0"/>
              <a:t>A Buzas</a:t>
            </a:r>
            <a:r>
              <a:rPr lang="en-GB" altLang="en-US" sz="1200" baseline="30000" dirty="0"/>
              <a:t>3</a:t>
            </a:r>
            <a:r>
              <a:rPr lang="en-GB" altLang="en-US" sz="1200" dirty="0"/>
              <a:t>, S Kwak</a:t>
            </a:r>
            <a:r>
              <a:rPr lang="en-GB" altLang="en-US" sz="1200" baseline="30000" dirty="0"/>
              <a:t>1</a:t>
            </a:r>
            <a:r>
              <a:rPr lang="en-GB" altLang="en-US" sz="1200" dirty="0"/>
              <a:t>, G Kocsis</a:t>
            </a:r>
            <a:r>
              <a:rPr lang="en-GB" altLang="en-US" sz="1200" baseline="30000" dirty="0"/>
              <a:t>3</a:t>
            </a:r>
            <a:r>
              <a:rPr lang="en-GB" altLang="en-US" sz="1200" dirty="0"/>
              <a:t>, G Cseh</a:t>
            </a:r>
            <a:r>
              <a:rPr lang="en-GB" altLang="en-US" sz="1200" baseline="30000" dirty="0"/>
              <a:t>3</a:t>
            </a:r>
            <a:r>
              <a:rPr lang="en-GB" altLang="en-US" sz="1200" dirty="0"/>
              <a:t>, F Reimold</a:t>
            </a:r>
            <a:r>
              <a:rPr lang="en-GB" altLang="en-US" sz="1200" baseline="30000" dirty="0"/>
              <a:t>1</a:t>
            </a:r>
            <a:r>
              <a:rPr lang="en-GB" altLang="en-US" sz="1200" dirty="0"/>
              <a:t>, G Schlisio</a:t>
            </a:r>
            <a:r>
              <a:rPr lang="en-GB" altLang="en-US" sz="1200" baseline="30000" dirty="0"/>
              <a:t>1</a:t>
            </a:r>
            <a:r>
              <a:rPr lang="en-GB" altLang="en-US" sz="1200" dirty="0"/>
              <a:t>, and W7-X </a:t>
            </a:r>
            <a:r>
              <a:rPr lang="en-GB" altLang="en-US" sz="1200" dirty="0" smtClean="0"/>
              <a:t>team</a:t>
            </a:r>
            <a:endParaRPr lang="en-GB" altLang="en-US" sz="1200" dirty="0"/>
          </a:p>
          <a:p>
            <a:pPr>
              <a:spcBef>
                <a:spcPts val="0"/>
              </a:spcBef>
            </a:pPr>
            <a:r>
              <a:rPr lang="en-GB" altLang="en-US" sz="1000" baseline="30000" dirty="0"/>
              <a:t>1</a:t>
            </a:r>
            <a:r>
              <a:rPr lang="en-GB" altLang="en-US" sz="1000" dirty="0"/>
              <a:t>Max-Planck-Institut </a:t>
            </a:r>
            <a:r>
              <a:rPr lang="en-GB" altLang="en-US" sz="1000" dirty="0" err="1"/>
              <a:t>f¨ur</a:t>
            </a:r>
            <a:r>
              <a:rPr lang="en-GB" altLang="en-US" sz="1000" dirty="0"/>
              <a:t> </a:t>
            </a:r>
            <a:r>
              <a:rPr lang="en-GB" altLang="en-US" sz="1000" dirty="0" err="1"/>
              <a:t>Plasmaphysik</a:t>
            </a:r>
            <a:r>
              <a:rPr lang="en-GB" altLang="en-US" sz="1000" dirty="0"/>
              <a:t>, 17491 Greifswald, Germany</a:t>
            </a:r>
          </a:p>
          <a:p>
            <a:pPr>
              <a:spcBef>
                <a:spcPts val="0"/>
              </a:spcBef>
            </a:pPr>
            <a:r>
              <a:rPr lang="en-GB" altLang="en-US" sz="1000" baseline="30000" dirty="0"/>
              <a:t>2</a:t>
            </a:r>
            <a:r>
              <a:rPr lang="en-GB" altLang="en-US" sz="1000" dirty="0"/>
              <a:t>Type One Energy Group, Madison, WI USA 53703 and</a:t>
            </a:r>
          </a:p>
          <a:p>
            <a:pPr>
              <a:spcBef>
                <a:spcPts val="0"/>
              </a:spcBef>
            </a:pPr>
            <a:r>
              <a:rPr lang="en-GB" altLang="en-US" sz="1000" baseline="30000" dirty="0"/>
              <a:t>3</a:t>
            </a:r>
            <a:r>
              <a:rPr lang="en-GB" altLang="en-US" sz="1000" dirty="0"/>
              <a:t>HUN-REN Centre for Energy Research, Budapest, Hungary</a:t>
            </a:r>
            <a:endParaRPr lang="en-GB" altLang="en-US" sz="1000" dirty="0" smtClean="0"/>
          </a:p>
        </p:txBody>
      </p:sp>
      <p:sp>
        <p:nvSpPr>
          <p:cNvPr id="28675" name="Titel 6"/>
          <p:cNvSpPr>
            <a:spLocks noGrp="1"/>
          </p:cNvSpPr>
          <p:nvPr>
            <p:ph type="title"/>
          </p:nvPr>
        </p:nvSpPr>
        <p:spPr>
          <a:xfrm>
            <a:off x="1036638" y="1955800"/>
            <a:ext cx="8497887" cy="2055813"/>
          </a:xfrm>
        </p:spPr>
        <p:txBody>
          <a:bodyPr/>
          <a:lstStyle/>
          <a:p>
            <a:r>
              <a:rPr lang="en-US" altLang="en-US" dirty="0"/>
              <a:t>Stable small plasmas at the density limit in W7-X</a:t>
            </a:r>
            <a:endParaRPr lang="en-GB" altLang="en-US" sz="2000" dirty="0" smtClean="0"/>
          </a:p>
        </p:txBody>
      </p:sp>
      <p:sp>
        <p:nvSpPr>
          <p:cNvPr id="3" name="Datumsplatzhalter 2"/>
          <p:cNvSpPr>
            <a:spLocks noGrp="1"/>
          </p:cNvSpPr>
          <p:nvPr>
            <p:ph type="dt" sz="quarter" idx="10"/>
          </p:nvPr>
        </p:nvSpPr>
        <p:spPr/>
        <p:txBody>
          <a:bodyPr/>
          <a:lstStyle/>
          <a:p>
            <a:pPr>
              <a:defRPr/>
            </a:pPr>
            <a:r>
              <a:rPr lang="en-US" smtClean="0"/>
              <a:t>Stable, small plasmas</a:t>
            </a:r>
            <a:endParaRPr dirty="0"/>
          </a:p>
        </p:txBody>
      </p:sp>
      <p:sp>
        <p:nvSpPr>
          <p:cNvPr id="2" name="Fußzeilenplatzhalter 1"/>
          <p:cNvSpPr>
            <a:spLocks noGrp="1"/>
          </p:cNvSpPr>
          <p:nvPr>
            <p:ph type="ftr" sz="quarter" idx="11"/>
          </p:nvPr>
        </p:nvSpPr>
        <p:spPr/>
        <p:txBody>
          <a:bodyPr/>
          <a:lstStyle/>
          <a:p>
            <a:pPr>
              <a:defRPr/>
            </a:pPr>
            <a:r>
              <a:rPr lang="en-US" smtClean="0"/>
              <a:t>Max-Planck-Institut für Plasmaphysik | A. Pandey | 17.03.2025</a:t>
            </a:r>
            <a:endParaRPr dirty="0"/>
          </a:p>
        </p:txBody>
      </p:sp>
      <p:sp>
        <p:nvSpPr>
          <p:cNvPr id="4" name="Foliennummernplatzhalter 3"/>
          <p:cNvSpPr>
            <a:spLocks noGrp="1"/>
          </p:cNvSpPr>
          <p:nvPr>
            <p:ph type="sldNum" sz="quarter" idx="12"/>
          </p:nvPr>
        </p:nvSpPr>
        <p:spPr/>
        <p:txBody>
          <a:bodyPr/>
          <a:lstStyle/>
          <a:p>
            <a:pPr>
              <a:defRPr/>
            </a:pPr>
            <a:fld id="{E7FA0DE7-1FD2-43C8-B299-9EE625CEACAE}" type="slidenum">
              <a:rPr/>
              <a:pPr>
                <a:defRPr/>
              </a:pPr>
              <a:t>1</a:t>
            </a:fld>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658813" y="1609725"/>
            <a:ext cx="6304163" cy="4843463"/>
          </a:xfrm>
        </p:spPr>
        <p:txBody>
          <a:bodyPr>
            <a:normAutofit/>
          </a:bodyPr>
          <a:lstStyle/>
          <a:p>
            <a:pPr marL="285750" indent="-285750">
              <a:buFont typeface="Arial" panose="020B0604020202020204" pitchFamily="34" charset="0"/>
              <a:buChar char="•"/>
            </a:pPr>
            <a:r>
              <a:rPr lang="en-US" dirty="0" smtClean="0"/>
              <a:t>1d radiation profile from bolometer: At </a:t>
            </a:r>
            <a:r>
              <a:rPr lang="en-US" dirty="0"/>
              <a:t>t = 1 sec, </a:t>
            </a:r>
            <a:r>
              <a:rPr lang="en-US" dirty="0" smtClean="0"/>
              <a:t>small </a:t>
            </a:r>
            <a:r>
              <a:rPr lang="en-US" dirty="0"/>
              <a:t>amount of radiation outside the LCFS </a:t>
            </a:r>
            <a:r>
              <a:rPr lang="en-US" dirty="0" smtClean="0"/>
              <a:t>r </a:t>
            </a:r>
            <a:r>
              <a:rPr lang="en-US" dirty="0"/>
              <a:t>= </a:t>
            </a:r>
            <a:r>
              <a:rPr lang="en-US" dirty="0" smtClean="0"/>
              <a:t>0.51, </a:t>
            </a:r>
            <a:r>
              <a:rPr lang="en-US" dirty="0"/>
              <a:t>while at t = 3.2 sec, the radiation peak has moved well inside the LCFS.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Hollow impurity radiation profiles.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a:t>
            </a:r>
            <a:r>
              <a:rPr lang="en-US" dirty="0"/>
              <a:t>profile, fitted with a Gaussian, indicates a radiating mantle thickness </a:t>
            </a:r>
            <a:r>
              <a:rPr lang="en-US" dirty="0" err="1" smtClean="0"/>
              <a:t>t</a:t>
            </a:r>
            <a:r>
              <a:rPr lang="en-US" baseline="-25000" dirty="0" err="1" smtClean="0"/>
              <a:t>rad</a:t>
            </a:r>
            <a:r>
              <a:rPr lang="en-US" dirty="0" smtClean="0"/>
              <a:t> </a:t>
            </a:r>
            <a:r>
              <a:rPr lang="en-US" dirty="0"/>
              <a:t>as the FWHM </a:t>
            </a:r>
            <a:r>
              <a:rPr lang="en-US" dirty="0" smtClean="0"/>
              <a:t>~ </a:t>
            </a:r>
            <a:r>
              <a:rPr lang="en-US" dirty="0"/>
              <a:t>0.05 </a:t>
            </a:r>
            <a:r>
              <a:rPr lang="en-US" dirty="0" smtClean="0"/>
              <a:t>m.</a:t>
            </a:r>
            <a:endParaRPr lang="en-US" dirty="0"/>
          </a:p>
        </p:txBody>
      </p:sp>
      <p:sp>
        <p:nvSpPr>
          <p:cNvPr id="3" name="Title 2"/>
          <p:cNvSpPr>
            <a:spLocks noGrp="1"/>
          </p:cNvSpPr>
          <p:nvPr>
            <p:ph type="title"/>
          </p:nvPr>
        </p:nvSpPr>
        <p:spPr/>
        <p:txBody>
          <a:bodyPr/>
          <a:lstStyle/>
          <a:p>
            <a:r>
              <a:rPr lang="en-US" dirty="0"/>
              <a:t>Radiating mantle, power balance and stability</a:t>
            </a:r>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10</a:t>
            </a:fld>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9134"/>
          <a:stretch/>
        </p:blipFill>
        <p:spPr>
          <a:xfrm>
            <a:off x="6951267" y="839085"/>
            <a:ext cx="4221558" cy="2766264"/>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1488" t="14283" r="10160" b="11512"/>
          <a:stretch/>
        </p:blipFill>
        <p:spPr>
          <a:xfrm>
            <a:off x="7179670" y="3605349"/>
            <a:ext cx="4209849" cy="2847839"/>
          </a:xfrm>
          <a:prstGeom prst="rect">
            <a:avLst/>
          </a:prstGeom>
        </p:spPr>
      </p:pic>
      <p:cxnSp>
        <p:nvCxnSpPr>
          <p:cNvPr id="8" name="Straight Connector 7"/>
          <p:cNvCxnSpPr/>
          <p:nvPr/>
        </p:nvCxnSpPr>
        <p:spPr>
          <a:xfrm>
            <a:off x="10253195" y="1703294"/>
            <a:ext cx="0" cy="1568824"/>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p:cNvSpPr txBox="1"/>
              <p:nvPr/>
            </p:nvSpPr>
            <p:spPr>
              <a:xfrm>
                <a:off x="9876425" y="2267179"/>
                <a:ext cx="753540" cy="294953"/>
              </a:xfrm>
              <a:prstGeom prst="rect">
                <a:avLst/>
              </a:prstGeom>
              <a:solidFill>
                <a:schemeClr val="bg1"/>
              </a:solidFill>
            </p:spPr>
            <p:txBody>
              <a:bodyPr wrap="none" lIns="0" tIns="0" rIns="0" bIns="0" rtlCol="0" anchor="t" anchorCtr="0">
                <a:spAutoFit/>
              </a:bodyPr>
              <a:lstStyle/>
              <a:p>
                <a:pPr algn="l">
                  <a:lnSpc>
                    <a:spcPts val="2300"/>
                  </a:lnSpc>
                  <a:spcBef>
                    <a:spcPts val="1150"/>
                  </a:spcBef>
                </a:pPr>
                <a14:m>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𝑟</m:t>
                        </m:r>
                      </m:e>
                      <m:sub>
                        <m:r>
                          <a:rPr lang="en-US" sz="1000" b="0" i="1" smtClean="0">
                            <a:latin typeface="Cambria Math" panose="02040503050406030204" pitchFamily="18" charset="0"/>
                          </a:rPr>
                          <m:t>𝑒𝑓𝑓</m:t>
                        </m:r>
                      </m:sub>
                    </m:sSub>
                  </m:oMath>
                </a14:m>
                <a:r>
                  <a:rPr lang="en-US" sz="1000" dirty="0" smtClean="0"/>
                  <a:t> = 0.51 m</a:t>
                </a:r>
                <a:endParaRPr lang="en-US" sz="1000" dirty="0" smtClean="0"/>
              </a:p>
            </p:txBody>
          </p:sp>
        </mc:Choice>
        <mc:Fallback>
          <p:sp>
            <p:nvSpPr>
              <p:cNvPr id="15" name="TextBox 14"/>
              <p:cNvSpPr txBox="1">
                <a:spLocks noRot="1" noChangeAspect="1" noMove="1" noResize="1" noEditPoints="1" noAdjustHandles="1" noChangeArrowheads="1" noChangeShapeType="1" noTextEdit="1"/>
              </p:cNvSpPr>
              <p:nvPr/>
            </p:nvSpPr>
            <p:spPr>
              <a:xfrm>
                <a:off x="9876425" y="2267179"/>
                <a:ext cx="753540" cy="294953"/>
              </a:xfrm>
              <a:prstGeom prst="rect">
                <a:avLst/>
              </a:prstGeom>
              <a:blipFill>
                <a:blip r:embed="rId4"/>
                <a:stretch>
                  <a:fillRect l="-4032" r="-8065" b="-10417"/>
                </a:stretch>
              </a:blipFill>
            </p:spPr>
            <p:txBody>
              <a:bodyPr/>
              <a:lstStyle/>
              <a:p>
                <a:r>
                  <a:rPr lang="en-US">
                    <a:noFill/>
                  </a:rPr>
                  <a:t> </a:t>
                </a:r>
              </a:p>
            </p:txBody>
          </p:sp>
        </mc:Fallback>
      </mc:AlternateContent>
    </p:spTree>
    <p:extLst>
      <p:ext uri="{BB962C8B-B14F-4D97-AF65-F5344CB8AC3E}">
        <p14:creationId xmlns:p14="http://schemas.microsoft.com/office/powerpoint/2010/main" val="3504782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sz="quarter" idx="17"/>
              </p:nvPr>
            </p:nvSpPr>
            <p:spPr>
              <a:xfrm>
                <a:off x="658813" y="1223963"/>
                <a:ext cx="10923587" cy="4843463"/>
              </a:xfrm>
            </p:spPr>
            <p:txBody>
              <a:bodyPr>
                <a:normAutofit/>
              </a:bodyPr>
              <a:lstStyle/>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𝑠𝑜𝑢𝑟𝑐𝑒</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𝑒</m:t>
                        </m:r>
                        <m:r>
                          <a:rPr lang="en-US" b="0" i="1" smtClean="0">
                            <a:latin typeface="Cambria Math" panose="02040503050406030204" pitchFamily="18" charset="0"/>
                          </a:rPr>
                          <m:t>, ⊥</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𝜒</m:t>
                        </m:r>
                      </m:e>
                      <m:sub>
                        <m:r>
                          <a:rPr lang="en-US" b="0" i="1" smtClean="0">
                            <a:latin typeface="Cambria Math" panose="02040503050406030204" pitchFamily="18" charset="0"/>
                          </a:rPr>
                          <m: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𝑒</m:t>
                        </m:r>
                        <m:r>
                          <a:rPr lang="en-US" i="1">
                            <a:latin typeface="Cambria Math" panose="02040503050406030204" pitchFamily="18" charset="0"/>
                          </a:rPr>
                          <m:t>, ⊥</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b="0" dirty="0" smtClean="0"/>
                  <a:t> </a:t>
                </a:r>
                <a:r>
                  <a:rPr lang="en-US" sz="1400" b="0" dirty="0" smtClean="0"/>
                  <a:t>[M. </a:t>
                </a:r>
                <a:r>
                  <a:rPr lang="en-US" sz="1400" b="0" dirty="0" err="1" smtClean="0"/>
                  <a:t>Hoelzl</a:t>
                </a:r>
                <a:r>
                  <a:rPr lang="en-US" sz="1400" b="0" dirty="0" smtClean="0"/>
                  <a:t> NF 49, 2009, </a:t>
                </a:r>
                <a:r>
                  <a:rPr lang="en-US" sz="1400" dirty="0" err="1" smtClean="0"/>
                  <a:t>Beurskens</a:t>
                </a:r>
                <a:r>
                  <a:rPr lang="en-US" sz="1400" dirty="0" smtClean="0"/>
                  <a:t> NF 61, 2021</a:t>
                </a:r>
                <a:r>
                  <a:rPr lang="en-US" sz="1400" b="0" dirty="0" smtClean="0"/>
                  <a:t>]</a:t>
                </a:r>
                <a:endParaRPr lang="en-US" sz="1400" b="0" dirty="0" smtClean="0"/>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𝜒</m:t>
                        </m:r>
                      </m:e>
                      <m:sub>
                        <m:r>
                          <a:rPr lang="en-US" b="0" i="1" smtClean="0">
                            <a:latin typeface="Cambria Math" panose="02040503050406030204" pitchFamily="18" charset="0"/>
                          </a:rPr>
                          <m:t>⊥</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𝑝𝑙𝑎𝑠𝑚𝑎</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sub>
                    </m:sSub>
                  </m:oMath>
                </a14:m>
                <a:r>
                  <a:rPr lang="en-US" dirty="0"/>
                  <a:t> </a:t>
                </a:r>
                <a:r>
                  <a:rPr lang="en-US" dirty="0" smtClean="0"/>
                  <a:t>[Giannone PPCF 45, 2003, </a:t>
                </a:r>
                <a:r>
                  <a:rPr lang="en-US" dirty="0" err="1" smtClean="0"/>
                  <a:t>Fuchert</a:t>
                </a:r>
                <a:r>
                  <a:rPr lang="en-US" dirty="0" smtClean="0"/>
                  <a:t> NF 60, 2020]</a:t>
                </a:r>
                <a:endParaRPr lang="en-US" b="0" dirty="0" smtClean="0"/>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𝑙𝑜𝑠𝑠</m:t>
                        </m:r>
                      </m:sub>
                    </m:sSub>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𝒆</m:t>
                        </m:r>
                        <m:r>
                          <a:rPr lang="en-US" b="1" i="1" smtClean="0">
                            <a:latin typeface="Cambria Math" panose="02040503050406030204" pitchFamily="18" charset="0"/>
                          </a:rPr>
                          <m:t>,   </m:t>
                        </m:r>
                        <m:r>
                          <a:rPr lang="en-US" b="1" i="1" smtClean="0">
                            <a:latin typeface="Cambria Math" panose="02040503050406030204" pitchFamily="18" charset="0"/>
                          </a:rPr>
                          <m:t>𝒓𝒂𝒅</m:t>
                        </m:r>
                      </m:sub>
                    </m:sSub>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𝑄</m:t>
                        </m:r>
                      </m:e>
                      <m:sub>
                        <m:r>
                          <a:rPr lang="en-US" i="1">
                            <a:latin typeface="Cambria Math" panose="02040503050406030204" pitchFamily="18" charset="0"/>
                          </a:rPr>
                          <m:t>𝑒</m:t>
                        </m:r>
                        <m:r>
                          <a:rPr lang="en-US" i="1">
                            <a:latin typeface="Cambria Math" panose="02040503050406030204" pitchFamily="18" charset="0"/>
                          </a:rPr>
                          <m:t>,   </m:t>
                        </m:r>
                        <m:r>
                          <a:rPr lang="en-US" b="0" i="1" smtClean="0">
                            <a:latin typeface="Cambria Math" panose="02040503050406030204" pitchFamily="18" charset="0"/>
                          </a:rPr>
                          <m:t>𝑖𝑜𝑛</m:t>
                        </m:r>
                      </m:sub>
                    </m:sSub>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𝑄</m:t>
                        </m:r>
                      </m:e>
                      <m:sub>
                        <m:r>
                          <a:rPr lang="en-US" i="1">
                            <a:latin typeface="Cambria Math" panose="02040503050406030204" pitchFamily="18" charset="0"/>
                          </a:rPr>
                          <m:t>𝑒</m:t>
                        </m:r>
                        <m:r>
                          <a:rPr lang="en-US" i="1">
                            <a:latin typeface="Cambria Math" panose="02040503050406030204" pitchFamily="18" charset="0"/>
                          </a:rPr>
                          <m:t>,   </m:t>
                        </m:r>
                        <m:r>
                          <a:rPr lang="en-US" b="0" i="1" smtClean="0">
                            <a:latin typeface="Cambria Math" panose="02040503050406030204" pitchFamily="18" charset="0"/>
                          </a:rPr>
                          <m:t>𝑐𝑥</m:t>
                        </m:r>
                      </m:sub>
                    </m:sSub>
                  </m:oMath>
                </a14:m>
                <a:endParaRPr lang="en-US" b="0" dirty="0" smtClean="0"/>
              </a:p>
              <a:p>
                <a:pPr marL="285750" indent="-285750">
                  <a:buFont typeface="Arial" panose="020B0604020202020204" pitchFamily="34" charset="0"/>
                  <a:buChar char="•"/>
                </a:pP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𝒆</m:t>
                        </m:r>
                        <m:r>
                          <a:rPr lang="en-US" b="1" i="1">
                            <a:latin typeface="Cambria Math" panose="02040503050406030204" pitchFamily="18" charset="0"/>
                          </a:rPr>
                          <m:t>,   </m:t>
                        </m:r>
                        <m:r>
                          <a:rPr lang="en-US" b="1" i="1">
                            <a:latin typeface="Cambria Math" panose="02040503050406030204" pitchFamily="18" charset="0"/>
                          </a:rPr>
                          <m:t>𝒓𝒂𝒅</m:t>
                        </m:r>
                      </m:sub>
                    </m:sSub>
                    <m:r>
                      <a:rPr lang="en-US" b="1" i="1" smtClean="0">
                        <a:latin typeface="Cambria Math" panose="02040503050406030204" pitchFamily="18" charset="0"/>
                      </a:rPr>
                      <m:t>=</m:t>
                    </m:r>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𝒏</m:t>
                        </m:r>
                      </m:e>
                      <m:sub>
                        <m:r>
                          <a:rPr lang="en-US" b="1" i="1" smtClean="0">
                            <a:latin typeface="Cambria Math" panose="02040503050406030204" pitchFamily="18" charset="0"/>
                          </a:rPr>
                          <m:t>𝒆</m:t>
                        </m:r>
                      </m:sub>
                      <m:sup>
                        <m:r>
                          <a:rPr lang="en-US" b="1" i="1" smtClean="0">
                            <a:latin typeface="Cambria Math" panose="02040503050406030204" pitchFamily="18" charset="0"/>
                          </a:rPr>
                          <m:t>𝟐</m:t>
                        </m:r>
                      </m:sup>
                    </m:sSubSup>
                    <m:d>
                      <m:dPr>
                        <m:ctrlPr>
                          <a:rPr lang="en-US" b="1" i="1" smtClean="0">
                            <a:latin typeface="Cambria Math" panose="02040503050406030204" pitchFamily="18" charset="0"/>
                          </a:rPr>
                        </m:ctrlPr>
                      </m:dPr>
                      <m:e>
                        <m:r>
                          <a:rPr lang="en-US" b="1" i="1" smtClean="0">
                            <a:latin typeface="Cambria Math" panose="02040503050406030204" pitchFamily="18" charset="0"/>
                          </a:rPr>
                          <m:t>𝒓</m:t>
                        </m:r>
                      </m:e>
                    </m:d>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𝒊𝒎𝒑</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𝒓</m:t>
                        </m:r>
                      </m:e>
                    </m:d>
                    <m:sSub>
                      <m:sSubPr>
                        <m:ctrlPr>
                          <a:rPr lang="en-US" b="1" i="1" smtClean="0">
                            <a:latin typeface="Cambria Math" panose="02040503050406030204" pitchFamily="18" charset="0"/>
                          </a:rPr>
                        </m:ctrlPr>
                      </m:sSubPr>
                      <m:e>
                        <m:r>
                          <a:rPr lang="en-US" b="1" i="1" smtClean="0">
                            <a:latin typeface="Cambria Math" panose="02040503050406030204" pitchFamily="18" charset="0"/>
                          </a:rPr>
                          <m:t>𝑳</m:t>
                        </m:r>
                      </m:e>
                      <m:sub>
                        <m:r>
                          <a:rPr lang="en-US" b="1" i="1" smtClean="0">
                            <a:latin typeface="Cambria Math" panose="02040503050406030204" pitchFamily="18" charset="0"/>
                          </a:rPr>
                          <m:t>𝒛</m:t>
                        </m:r>
                      </m:sub>
                    </m:sSub>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𝒆</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𝒓</m:t>
                            </m:r>
                          </m:e>
                        </m:d>
                      </m:e>
                    </m:d>
                    <m:r>
                      <a:rPr lang="en-US" b="1" i="0" smtClean="0">
                        <a:latin typeface="Cambria Math" panose="02040503050406030204" pitchFamily="18" charset="0"/>
                      </a:rPr>
                      <m:t>𝐕</m:t>
                    </m:r>
                    <m:d>
                      <m:dPr>
                        <m:ctrlPr>
                          <a:rPr lang="en-US" b="1" i="1" smtClean="0">
                            <a:latin typeface="Cambria Math" panose="02040503050406030204" pitchFamily="18" charset="0"/>
                          </a:rPr>
                        </m:ctrlPr>
                      </m:dPr>
                      <m:e>
                        <m:r>
                          <a:rPr lang="en-US" b="1" i="0" smtClean="0">
                            <a:latin typeface="Cambria Math" panose="02040503050406030204" pitchFamily="18" charset="0"/>
                          </a:rPr>
                          <m:t>𝐫</m:t>
                        </m:r>
                      </m:e>
                    </m:d>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𝑸</m:t>
                        </m:r>
                      </m:e>
                      <m:sub>
                        <m:r>
                          <a:rPr lang="en-US" b="1" i="1">
                            <a:latin typeface="Cambria Math" panose="02040503050406030204" pitchFamily="18" charset="0"/>
                          </a:rPr>
                          <m:t>𝒆</m:t>
                        </m:r>
                        <m:r>
                          <a:rPr lang="en-US" b="1" i="1">
                            <a:latin typeface="Cambria Math" panose="02040503050406030204" pitchFamily="18" charset="0"/>
                          </a:rPr>
                          <m:t>, </m:t>
                        </m:r>
                        <m:r>
                          <a:rPr lang="en-US" b="1" i="1" smtClean="0">
                            <a:latin typeface="Cambria Math" panose="02040503050406030204" pitchFamily="18" charset="0"/>
                          </a:rPr>
                          <m:t>𝒓𝒂𝒅</m:t>
                        </m:r>
                      </m:sub>
                      <m:sup>
                        <m:r>
                          <a:rPr lang="en-US" b="1" i="1">
                            <a:latin typeface="Cambria Math" panose="02040503050406030204" pitchFamily="18" charset="0"/>
                          </a:rPr>
                          <m:t>∗</m:t>
                        </m:r>
                      </m:sup>
                    </m:sSubSup>
                    <m:d>
                      <m:dPr>
                        <m:ctrlPr>
                          <a:rPr lang="en-US" b="1" i="1">
                            <a:latin typeface="Cambria Math" panose="02040503050406030204" pitchFamily="18" charset="0"/>
                          </a:rPr>
                        </m:ctrlPr>
                      </m:dPr>
                      <m:e>
                        <m:r>
                          <a:rPr lang="en-US" b="1" i="1">
                            <a:latin typeface="Cambria Math" panose="02040503050406030204" pitchFamily="18" charset="0"/>
                          </a:rPr>
                          <m:t>𝒓</m:t>
                        </m:r>
                      </m:e>
                    </m:d>
                    <m:sSubSup>
                      <m:sSubSupPr>
                        <m:ctrlPr>
                          <a:rPr lang="en-US" b="1" i="1" smtClean="0">
                            <a:latin typeface="Cambria Math" panose="02040503050406030204" pitchFamily="18" charset="0"/>
                          </a:rPr>
                        </m:ctrlPr>
                      </m:sSubSupPr>
                      <m:e>
                        <m:r>
                          <a:rPr lang="en-US" b="1" i="1">
                            <a:latin typeface="Cambria Math" panose="02040503050406030204" pitchFamily="18" charset="0"/>
                          </a:rPr>
                          <m:t>𝒏</m:t>
                        </m:r>
                      </m:e>
                      <m:sub>
                        <m:r>
                          <a:rPr lang="en-US" b="1" i="1">
                            <a:latin typeface="Cambria Math" panose="02040503050406030204" pitchFamily="18" charset="0"/>
                          </a:rPr>
                          <m:t>𝒆</m:t>
                        </m:r>
                      </m:sub>
                      <m:sup>
                        <m:r>
                          <a:rPr lang="en-US" b="1" i="1" smtClean="0">
                            <a:latin typeface="Cambria Math" panose="02040503050406030204" pitchFamily="18" charset="0"/>
                          </a:rPr>
                          <m:t>𝟐</m:t>
                        </m:r>
                      </m:sup>
                    </m:sSubSup>
                    <m:d>
                      <m:dPr>
                        <m:ctrlPr>
                          <a:rPr lang="en-US" b="1" i="1" smtClean="0">
                            <a:latin typeface="Cambria Math" panose="02040503050406030204" pitchFamily="18" charset="0"/>
                          </a:rPr>
                        </m:ctrlPr>
                      </m:dPr>
                      <m:e>
                        <m:r>
                          <a:rPr lang="en-US" b="1" i="1">
                            <a:latin typeface="Cambria Math" panose="02040503050406030204" pitchFamily="18" charset="0"/>
                          </a:rPr>
                          <m:t>𝒓</m:t>
                        </m:r>
                      </m:e>
                    </m:d>
                  </m:oMath>
                </a14:m>
                <a:r>
                  <a:rPr lang="en-US" b="1" dirty="0" smtClean="0"/>
                  <a:t> </a:t>
                </a:r>
                <a:r>
                  <a:rPr lang="en-US" b="1" dirty="0" smtClean="0">
                    <a:sym typeface="Wingdings" panose="05000000000000000000" pitchFamily="2" charset="2"/>
                  </a:rPr>
                  <a:t> main contribution</a:t>
                </a:r>
                <a:endParaRPr lang="en-US" b="1" dirty="0" smtClean="0"/>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𝑒</m:t>
                        </m:r>
                        <m:r>
                          <a:rPr lang="en-US" i="1">
                            <a:latin typeface="Cambria Math" panose="02040503050406030204" pitchFamily="18" charset="0"/>
                          </a:rPr>
                          <m:t>,   </m:t>
                        </m:r>
                        <m:r>
                          <a:rPr lang="en-US" b="0" i="1" smtClean="0">
                            <a:latin typeface="Cambria Math" panose="02040503050406030204" pitchFamily="18" charset="0"/>
                          </a:rPr>
                          <m:t>𝑐𝑥</m:t>
                        </m:r>
                      </m:sub>
                    </m:sSub>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𝑒</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m:rPr>
                        <m:lit/>
                      </m:rP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𝑐𝑥</m:t>
                        </m:r>
                      </m:sub>
                    </m:sSub>
                    <m:r>
                      <a:rPr lang="en-US" b="0" i="1" smtClean="0">
                        <a:latin typeface="Cambria Math" panose="02040503050406030204" pitchFamily="18" charset="0"/>
                      </a:rPr>
                      <m:t>𝑣</m:t>
                    </m:r>
                    <m:r>
                      <m:rPr>
                        <m:lit/>
                      </m:rPr>
                      <a:rPr lang="en-US" b="0" i="1" smtClean="0">
                        <a:latin typeface="Cambria Math" panose="02040503050406030204" pitchFamily="18" charset="0"/>
                      </a:rPr>
                      <m:t>&gt;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𝑛</m:t>
                        </m:r>
                      </m:sub>
                    </m:s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𝑒</m:t>
                        </m:r>
                        <m:r>
                          <a:rPr lang="en-US" i="1">
                            <a:latin typeface="Cambria Math" panose="02040503050406030204" pitchFamily="18" charset="0"/>
                          </a:rPr>
                          <m:t>, </m:t>
                        </m:r>
                        <m:r>
                          <a:rPr lang="en-US" b="0" i="1" smtClean="0">
                            <a:latin typeface="Cambria Math" panose="02040503050406030204" pitchFamily="18" charset="0"/>
                          </a:rPr>
                          <m:t>𝑐𝑥</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i="1">
                            <a:latin typeface="Cambria Math" panose="02040503050406030204" pitchFamily="18" charset="0"/>
                          </a:rPr>
                          <m:t>𝑟</m:t>
                        </m:r>
                      </m:e>
                    </m:d>
                    <m:sSubSup>
                      <m:sSubSupPr>
                        <m:ctrlPr>
                          <a:rPr lang="en-US" b="0" i="1" smtClean="0">
                            <a:latin typeface="Cambria Math" panose="02040503050406030204" pitchFamily="18" charset="0"/>
                          </a:rPr>
                        </m:ctrlPr>
                      </m:sSubSupPr>
                      <m:e>
                        <m:r>
                          <a:rPr lang="en-US" i="1">
                            <a:latin typeface="Cambria Math" panose="02040503050406030204" pitchFamily="18" charset="0"/>
                          </a:rPr>
                          <m:t>𝑛</m:t>
                        </m:r>
                      </m:e>
                      <m:sub>
                        <m:r>
                          <a:rPr lang="en-US" i="1">
                            <a:latin typeface="Cambria Math" panose="02040503050406030204" pitchFamily="18" charset="0"/>
                          </a:rPr>
                          <m:t>𝑒</m:t>
                        </m:r>
                      </m:sub>
                      <m:sup>
                        <m:r>
                          <a:rPr lang="en-US" b="0" i="1" smtClean="0">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oMath>
                </a14:m>
                <a:r>
                  <a:rPr lang="en-US" dirty="0" smtClean="0"/>
                  <a:t>; </a:t>
                </a:r>
                <a:r>
                  <a:rPr lang="en-US" dirty="0" err="1" smtClean="0"/>
                  <a:t>f</a:t>
                </a:r>
                <a:r>
                  <a:rPr lang="en-US" baseline="-25000" dirty="0" err="1" smtClean="0"/>
                  <a:t>n</a:t>
                </a:r>
                <a:r>
                  <a:rPr lang="en-US" dirty="0" smtClean="0"/>
                  <a:t> </a:t>
                </a:r>
                <a14:m>
                  <m:oMath xmlns:m="http://schemas.openxmlformats.org/officeDocument/2006/math">
                    <m:r>
                      <a:rPr lang="en-US" b="0" i="1" smtClean="0">
                        <a:latin typeface="Cambria Math" panose="02040503050406030204" pitchFamily="18" charset="0"/>
                      </a:rPr>
                      <m:t>≤</m:t>
                    </m:r>
                  </m:oMath>
                </a14:m>
                <a:r>
                  <a:rPr lang="en-US" dirty="0" smtClean="0"/>
                  <a:t> 1% [</a:t>
                </a:r>
                <a:r>
                  <a:rPr lang="en-US" dirty="0" err="1" smtClean="0"/>
                  <a:t>Beurskens</a:t>
                </a:r>
                <a:r>
                  <a:rPr lang="en-US" dirty="0" smtClean="0"/>
                  <a:t> NF 61, 2021]</a:t>
                </a:r>
                <a:endParaRPr lang="en-US" dirty="0" smtClean="0"/>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𝑒</m:t>
                        </m:r>
                        <m:r>
                          <a:rPr lang="en-US" i="1">
                            <a:latin typeface="Cambria Math" panose="02040503050406030204" pitchFamily="18" charset="0"/>
                          </a:rPr>
                          <m:t>,   </m:t>
                        </m:r>
                        <m:r>
                          <a:rPr lang="en-US" b="0" i="1" smtClean="0">
                            <a:latin typeface="Cambria Math" panose="02040503050406030204" pitchFamily="18" charset="0"/>
                          </a:rPr>
                          <m:t>𝑖𝑜𝑛</m:t>
                        </m:r>
                      </m:sub>
                    </m:sSub>
                    <m:r>
                      <a:rPr lang="en-US" b="0" i="1" smtClean="0">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𝑛</m:t>
                        </m:r>
                      </m:e>
                      <m:sub>
                        <m:r>
                          <a:rPr lang="en-US" i="1">
                            <a:latin typeface="Cambria Math" panose="02040503050406030204" pitchFamily="18" charset="0"/>
                          </a:rPr>
                          <m:t>𝑒</m:t>
                        </m:r>
                      </m:sub>
                      <m:sup>
                        <m:r>
                          <a:rPr lang="en-US" i="1">
                            <a:latin typeface="Cambria Math" panose="02040503050406030204" pitchFamily="18" charset="0"/>
                          </a:rPr>
                          <m:t>2</m:t>
                        </m:r>
                      </m:sup>
                    </m:sSubSup>
                    <m:d>
                      <m:dPr>
                        <m:ctrlPr>
                          <a:rPr lang="en-US" i="1">
                            <a:latin typeface="Cambria Math" panose="02040503050406030204" pitchFamily="18" charset="0"/>
                          </a:rPr>
                        </m:ctrlPr>
                      </m:dPr>
                      <m:e>
                        <m:r>
                          <a:rPr lang="en-US" i="1">
                            <a:latin typeface="Cambria Math" panose="02040503050406030204" pitchFamily="18" charset="0"/>
                          </a:rPr>
                          <m:t>𝑟</m:t>
                        </m:r>
                      </m:e>
                    </m:d>
                    <m:r>
                      <m:rPr>
                        <m:lit/>
                      </m:rP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𝑖𝑜𝑛</m:t>
                        </m:r>
                      </m:sub>
                    </m:sSub>
                    <m:r>
                      <a:rPr lang="en-US" i="1">
                        <a:latin typeface="Cambria Math" panose="02040503050406030204" pitchFamily="18" charset="0"/>
                      </a:rPr>
                      <m:t>𝑣</m:t>
                    </m:r>
                    <m:r>
                      <m:rPr>
                        <m:lit/>
                      </m:rPr>
                      <a:rPr lang="en-US" i="1">
                        <a:latin typeface="Cambria Math" panose="02040503050406030204" pitchFamily="18" charset="0"/>
                      </a:rPr>
                      <m:t>&gt;</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𝑖𝑜𝑛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rPr>
                              <m:t>𝑇</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𝑒</m:t>
                        </m:r>
                        <m:r>
                          <a:rPr lang="en-US" i="1">
                            <a:latin typeface="Cambria Math" panose="02040503050406030204" pitchFamily="18" charset="0"/>
                          </a:rPr>
                          <m:t>, </m:t>
                        </m:r>
                        <m:r>
                          <a:rPr lang="en-US" b="0" i="1" smtClean="0">
                            <a:latin typeface="Cambria Math" panose="02040503050406030204" pitchFamily="18" charset="0"/>
                          </a:rPr>
                          <m:t>𝑖𝑜𝑛</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i="1">
                            <a:latin typeface="Cambria Math" panose="02040503050406030204" pitchFamily="18" charset="0"/>
                          </a:rPr>
                          <m:t>𝑟</m:t>
                        </m:r>
                      </m:e>
                    </m:d>
                    <m:sSubSup>
                      <m:sSubSupPr>
                        <m:ctrlPr>
                          <a:rPr lang="en-US" b="0" i="1" smtClean="0">
                            <a:latin typeface="Cambria Math" panose="02040503050406030204" pitchFamily="18" charset="0"/>
                          </a:rPr>
                        </m:ctrlPr>
                      </m:sSubSupPr>
                      <m:e>
                        <m:r>
                          <a:rPr lang="en-US" i="1">
                            <a:latin typeface="Cambria Math" panose="02040503050406030204" pitchFamily="18" charset="0"/>
                          </a:rPr>
                          <m:t>𝑛</m:t>
                        </m:r>
                      </m:e>
                      <m:sub>
                        <m:r>
                          <a:rPr lang="en-US" i="1">
                            <a:latin typeface="Cambria Math" panose="02040503050406030204" pitchFamily="18" charset="0"/>
                          </a:rPr>
                          <m:t>𝑒</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r>
                          <a:rPr lang="en-US" i="1">
                            <a:latin typeface="Cambria Math" panose="02040503050406030204" pitchFamily="18" charset="0"/>
                          </a:rPr>
                          <m:t>𝑟</m:t>
                        </m:r>
                      </m:e>
                    </m:d>
                  </m:oMath>
                </a14:m>
                <a:endParaRPr lang="en-US" dirty="0" smtClean="0"/>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𝑒𝑉</m:t>
                    </m:r>
                    <m:r>
                      <a:rPr lang="en-US" b="0" i="1" smtClean="0">
                        <a:latin typeface="Cambria Math" panose="02040503050406030204" pitchFamily="18" charset="0"/>
                      </a:rPr>
                      <m:t> </m:t>
                    </m:r>
                    <m:r>
                      <m:rPr>
                        <m:nor/>
                      </m:rPr>
                      <a:rPr lang="en-US" dirty="0"/>
                      <m:t>[</m:t>
                    </m:r>
                    <m:r>
                      <m:rPr>
                        <m:nor/>
                      </m:rPr>
                      <a:rPr lang="en-US" dirty="0"/>
                      <m:t>Stroth</m:t>
                    </m:r>
                    <m:r>
                      <m:rPr>
                        <m:nor/>
                      </m:rPr>
                      <a:rPr lang="en-US" dirty="0"/>
                      <m:t> </m:t>
                    </m:r>
                    <m:r>
                      <m:rPr>
                        <m:nor/>
                      </m:rPr>
                      <a:rPr lang="en-US" dirty="0"/>
                      <m:t>NF</m:t>
                    </m:r>
                    <m:r>
                      <m:rPr>
                        <m:nor/>
                      </m:rPr>
                      <a:rPr lang="en-US" dirty="0"/>
                      <m:t> 62, 2022]</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𝑒</m:t>
                        </m:r>
                      </m:sub>
                    </m:sSub>
                    <m:r>
                      <a:rPr lang="en-US" b="0" i="1" smtClean="0">
                        <a:latin typeface="Cambria Math" panose="02040503050406030204" pitchFamily="18" charset="0"/>
                      </a:rPr>
                      <m:t>=10 </m:t>
                    </m:r>
                    <m:r>
                      <a:rPr lang="en-US" b="0" i="1" smtClean="0">
                        <a:latin typeface="Cambria Math" panose="02040503050406030204" pitchFamily="18" charset="0"/>
                      </a:rPr>
                      <m:t>𝑒𝑉</m:t>
                    </m:r>
                  </m:oMath>
                </a14:m>
                <a:r>
                  <a:rPr lang="en-US" b="0" dirty="0" smtClean="0"/>
                  <a:t> in the radiation zone</a:t>
                </a:r>
                <a:endParaRPr lang="en-US" b="0" dirty="0" smtClean="0"/>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𝑚𝑎𝑥</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𝑒</m:t>
                            </m:r>
                            <m:r>
                              <a:rPr lang="en-US" i="1">
                                <a:latin typeface="Cambria Math" panose="02040503050406030204" pitchFamily="18" charset="0"/>
                              </a:rPr>
                              <m:t>, </m:t>
                            </m:r>
                            <m:r>
                              <a:rPr lang="en-US" i="1">
                                <a:latin typeface="Cambria Math" panose="02040503050406030204" pitchFamily="18" charset="0"/>
                              </a:rPr>
                              <m:t>𝑐𝑜𝑛𝑑</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num>
                      <m:den>
                        <m:sSubSup>
                          <m:sSubSupPr>
                            <m:ctrlPr>
                              <a:rPr lang="en-US" b="0" i="1" smtClean="0">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𝑒</m:t>
                            </m:r>
                            <m:r>
                              <a:rPr lang="en-US" i="1">
                                <a:latin typeface="Cambria Math" panose="02040503050406030204" pitchFamily="18" charset="0"/>
                              </a:rPr>
                              <m:t>, </m:t>
                            </m:r>
                            <m:r>
                              <a:rPr lang="en-US" b="0" i="1" smtClean="0">
                                <a:latin typeface="Cambria Math" panose="02040503050406030204" pitchFamily="18" charset="0"/>
                              </a:rPr>
                              <m:t>𝑟𝑎𝑑</m:t>
                            </m:r>
                          </m:sub>
                          <m:sup>
                            <m:r>
                              <a:rPr lang="en-US" b="0" i="0" smtClean="0">
                                <a:latin typeface="Cambria Math" panose="02040503050406030204" pitchFamily="18" charset="0"/>
                              </a:rPr>
                              <m:t>∗</m:t>
                            </m:r>
                          </m:sup>
                        </m:sSubSup>
                        <m:r>
                          <a:rPr lang="en-US">
                            <a:latin typeface="Cambria Math" panose="02040503050406030204" pitchFamily="18" charset="0"/>
                          </a:rPr>
                          <m:t>(</m:t>
                        </m:r>
                        <m:r>
                          <m:rPr>
                            <m:sty m:val="p"/>
                          </m:rPr>
                          <a:rPr lang="en-US">
                            <a:latin typeface="Cambria Math" panose="02040503050406030204" pitchFamily="18" charset="0"/>
                          </a:rPr>
                          <m:t>r</m:t>
                        </m:r>
                        <m:r>
                          <a:rPr lang="en-US">
                            <a:latin typeface="Cambria Math" panose="02040503050406030204" pitchFamily="18" charset="0"/>
                          </a:rPr>
                          <m:t>)+</m:t>
                        </m:r>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Q</m:t>
                            </m:r>
                          </m:e>
                          <m:sub>
                            <m:r>
                              <m:rPr>
                                <m:sty m:val="p"/>
                              </m:rPr>
                              <a:rPr lang="en-US" b="0" i="0" smtClean="0">
                                <a:latin typeface="Cambria Math" panose="02040503050406030204" pitchFamily="18" charset="0"/>
                              </a:rPr>
                              <m:t>e</m:t>
                            </m:r>
                            <m:r>
                              <a:rPr lang="en-US" b="0" i="0" smtClean="0">
                                <a:latin typeface="Cambria Math" panose="02040503050406030204" pitchFamily="18" charset="0"/>
                              </a:rPr>
                              <m:t>, </m:t>
                            </m:r>
                            <m:r>
                              <m:rPr>
                                <m:sty m:val="p"/>
                              </m:rPr>
                              <a:rPr lang="en-US" b="0" i="0" smtClean="0">
                                <a:latin typeface="Cambria Math" panose="02040503050406030204" pitchFamily="18" charset="0"/>
                              </a:rPr>
                              <m:t>cx</m:t>
                            </m:r>
                          </m:sub>
                          <m:sup>
                            <m:r>
                              <a:rPr lang="en-US" b="0" i="0" smtClean="0">
                                <a:latin typeface="Cambria Math" panose="02040503050406030204" pitchFamily="18" charset="0"/>
                              </a:rPr>
                              <m:t>∗</m:t>
                            </m:r>
                          </m:sup>
                        </m:sSubSup>
                        <m:r>
                          <a:rPr lang="en-US">
                            <a:latin typeface="Cambria Math" panose="02040503050406030204" pitchFamily="18" charset="0"/>
                          </a:rPr>
                          <m:t>(</m:t>
                        </m:r>
                        <m:r>
                          <m:rPr>
                            <m:sty m:val="p"/>
                          </m:rPr>
                          <a:rPr lang="en-US">
                            <a:latin typeface="Cambria Math" panose="02040503050406030204" pitchFamily="18" charset="0"/>
                          </a:rPr>
                          <m:t>r</m:t>
                        </m:r>
                        <m:r>
                          <a:rPr lang="en-US">
                            <a:latin typeface="Cambria Math" panose="02040503050406030204" pitchFamily="18" charset="0"/>
                          </a:rPr>
                          <m:t>)+</m:t>
                        </m:r>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Q</m:t>
                            </m:r>
                          </m:e>
                          <m:sub>
                            <m:r>
                              <m:rPr>
                                <m:sty m:val="p"/>
                              </m:rPr>
                              <a:rPr lang="en-US" b="0" i="0" smtClean="0">
                                <a:latin typeface="Cambria Math" panose="02040503050406030204" pitchFamily="18" charset="0"/>
                              </a:rPr>
                              <m:t>e</m:t>
                            </m:r>
                            <m:r>
                              <a:rPr lang="en-US" b="0" i="0" smtClean="0">
                                <a:latin typeface="Cambria Math" panose="02040503050406030204" pitchFamily="18" charset="0"/>
                              </a:rPr>
                              <m:t>, </m:t>
                            </m:r>
                            <m:r>
                              <m:rPr>
                                <m:sty m:val="p"/>
                              </m:rPr>
                              <a:rPr lang="en-US" b="0" i="0" smtClean="0">
                                <a:latin typeface="Cambria Math" panose="02040503050406030204" pitchFamily="18" charset="0"/>
                              </a:rPr>
                              <m:t>ion</m:t>
                            </m:r>
                          </m:sub>
                          <m:sup>
                            <m:r>
                              <a:rPr lang="en-US" b="0" i="0" smtClean="0">
                                <a:latin typeface="Cambria Math" panose="02040503050406030204" pitchFamily="18" charset="0"/>
                              </a:rPr>
                              <m:t>∗</m:t>
                            </m:r>
                          </m:sup>
                        </m:sSubSup>
                        <m:r>
                          <a:rPr lang="en-US" b="0" i="0" smtClean="0">
                            <a:latin typeface="Cambria Math" panose="02040503050406030204" pitchFamily="18" charset="0"/>
                          </a:rPr>
                          <m:t>(</m:t>
                        </m:r>
                        <m:r>
                          <m:rPr>
                            <m:sty m:val="p"/>
                          </m:rPr>
                          <a:rPr lang="en-US" b="0" i="0" smtClean="0">
                            <a:latin typeface="Cambria Math" panose="02040503050406030204" pitchFamily="18" charset="0"/>
                          </a:rPr>
                          <m:t>r</m:t>
                        </m:r>
                        <m:r>
                          <a:rPr lang="en-US" b="0" i="0" smtClean="0">
                            <a:latin typeface="Cambria Math" panose="02040503050406030204" pitchFamily="18" charset="0"/>
                          </a:rPr>
                          <m:t>)</m:t>
                        </m:r>
                      </m:den>
                    </m:f>
                  </m:oMath>
                </a14:m>
                <a:endParaRPr lang="en-US" b="0" dirty="0" smtClean="0"/>
              </a:p>
              <a:p>
                <a:pPr marL="285750" indent="-285750">
                  <a:buFont typeface="Arial" panose="020B0604020202020204" pitchFamily="34" charset="0"/>
                  <a:buChar char="•"/>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𝑒</m:t>
                        </m:r>
                        <m:r>
                          <a:rPr lang="en-US" i="1">
                            <a:latin typeface="Cambria Math" panose="02040503050406030204" pitchFamily="18" charset="0"/>
                          </a:rPr>
                          <m:t>, </m:t>
                        </m:r>
                        <m:r>
                          <a:rPr lang="en-US" i="1">
                            <a:latin typeface="Cambria Math" panose="02040503050406030204" pitchFamily="18" charset="0"/>
                          </a:rPr>
                          <m:t>𝑚𝑎𝑥</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b="0" i="0" smtClean="0">
                        <a:latin typeface="Cambria Math" panose="02040503050406030204" pitchFamily="18" charset="0"/>
                      </a:rPr>
                      <m:t>&gt;</m:t>
                    </m:r>
                    <m:sSub>
                      <m:sSubPr>
                        <m:ctrlPr>
                          <a:rPr lang="en-US" i="1">
                            <a:latin typeface="Cambria Math" panose="02040503050406030204" pitchFamily="18" charset="0"/>
                          </a:rPr>
                        </m:ctrlPr>
                      </m:sSubPr>
                      <m:e>
                        <m:r>
                          <m:rPr>
                            <m:sty m:val="p"/>
                          </m:rPr>
                          <a:rPr lang="en-US">
                            <a:latin typeface="Cambria Math" panose="02040503050406030204" pitchFamily="18" charset="0"/>
                          </a:rPr>
                          <m:t>n</m:t>
                        </m:r>
                      </m:e>
                      <m:sub>
                        <m:r>
                          <m:rPr>
                            <m:sty m:val="p"/>
                          </m:rPr>
                          <a:rPr lang="en-US">
                            <a:latin typeface="Cambria Math" panose="02040503050406030204" pitchFamily="18" charset="0"/>
                          </a:rPr>
                          <m:t>e</m:t>
                        </m:r>
                        <m:r>
                          <a:rPr lang="en-US">
                            <a:latin typeface="Cambria Math" panose="02040503050406030204" pitchFamily="18" charset="0"/>
                          </a:rPr>
                          <m:t>, </m:t>
                        </m:r>
                        <m:r>
                          <m:rPr>
                            <m:sty m:val="p"/>
                          </m:rPr>
                          <a:rPr lang="en-US">
                            <a:latin typeface="Cambria Math" panose="02040503050406030204" pitchFamily="18" charset="0"/>
                          </a:rPr>
                          <m:t>exp</m:t>
                        </m:r>
                      </m:sub>
                    </m:sSub>
                    <m:r>
                      <a:rPr lang="en-US">
                        <a:latin typeface="Cambria Math" panose="02040503050406030204" pitchFamily="18" charset="0"/>
                      </a:rPr>
                      <m:t>(</m:t>
                    </m:r>
                    <m:r>
                      <m:rPr>
                        <m:sty m:val="p"/>
                      </m:rPr>
                      <a:rPr lang="en-US">
                        <a:latin typeface="Cambria Math" panose="02040503050406030204" pitchFamily="18" charset="0"/>
                      </a:rPr>
                      <m:t>r</m:t>
                    </m:r>
                    <m:r>
                      <a:rPr lang="en-US">
                        <a:latin typeface="Cambria Math" panose="02040503050406030204" pitchFamily="18" charset="0"/>
                      </a:rPr>
                      <m:t>)</m:t>
                    </m:r>
                  </m:oMath>
                </a14:m>
                <a:r>
                  <a:rPr lang="en-US" dirty="0"/>
                  <a:t> </a:t>
                </a:r>
                <a:r>
                  <a:rPr lang="en-US" dirty="0">
                    <a:sym typeface="Wingdings" panose="05000000000000000000" pitchFamily="2" charset="2"/>
                  </a:rPr>
                  <a:t> </a:t>
                </a:r>
                <a:r>
                  <a:rPr lang="en-US" b="1" dirty="0" smtClean="0">
                    <a:sym typeface="Wingdings" panose="05000000000000000000" pitchFamily="2" charset="2"/>
                  </a:rPr>
                  <a:t>unstable radius</a:t>
                </a:r>
                <a:endParaRPr lang="en-US" b="1" dirty="0" smtClean="0"/>
              </a:p>
              <a:p>
                <a:pPr marL="285750" indent="-285750">
                  <a:buFont typeface="Arial" panose="020B0604020202020204" pitchFamily="34" charset="0"/>
                  <a:buChar char="•"/>
                </a:pPr>
                <a:r>
                  <a:rPr lang="en-US" dirty="0" smtClean="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𝑒</m:t>
                        </m:r>
                        <m:r>
                          <a:rPr lang="en-US" i="1">
                            <a:latin typeface="Cambria Math" panose="02040503050406030204" pitchFamily="18" charset="0"/>
                          </a:rPr>
                          <m:t>, </m:t>
                        </m:r>
                        <m:r>
                          <a:rPr lang="en-US" i="1">
                            <a:latin typeface="Cambria Math" panose="02040503050406030204" pitchFamily="18" charset="0"/>
                          </a:rPr>
                          <m:t>𝑚𝑎𝑥</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b="0" i="0" smtClean="0">
                        <a:latin typeface="Cambria Math" panose="02040503050406030204" pitchFamily="18" charset="0"/>
                      </a:rPr>
                      <m:t>&lt;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n</m:t>
                        </m:r>
                      </m:e>
                      <m:sub>
                        <m:r>
                          <m:rPr>
                            <m:sty m:val="p"/>
                          </m:rPr>
                          <a:rPr lang="en-US" b="0" i="0" smtClean="0">
                            <a:latin typeface="Cambria Math" panose="02040503050406030204" pitchFamily="18" charset="0"/>
                          </a:rPr>
                          <m:t>e</m:t>
                        </m:r>
                        <m:r>
                          <a:rPr lang="en-US" b="0" i="0" smtClean="0">
                            <a:latin typeface="Cambria Math" panose="02040503050406030204" pitchFamily="18" charset="0"/>
                          </a:rPr>
                          <m:t>, </m:t>
                        </m:r>
                        <m:r>
                          <m:rPr>
                            <m:sty m:val="p"/>
                          </m:rPr>
                          <a:rPr lang="en-US" b="0" i="0" smtClean="0">
                            <a:latin typeface="Cambria Math" panose="02040503050406030204" pitchFamily="18" charset="0"/>
                          </a:rPr>
                          <m:t>exp</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r</m:t>
                    </m:r>
                    <m:r>
                      <a:rPr lang="en-US" b="0" i="0" smtClean="0">
                        <a:latin typeface="Cambria Math" panose="02040503050406030204" pitchFamily="18" charset="0"/>
                      </a:rPr>
                      <m:t>)</m:t>
                    </m:r>
                  </m:oMath>
                </a14:m>
                <a:r>
                  <a:rPr lang="en-US" b="0" dirty="0" smtClean="0"/>
                  <a:t> </a:t>
                </a:r>
                <a:r>
                  <a:rPr lang="en-US" b="0" dirty="0" smtClean="0">
                    <a:sym typeface="Wingdings" panose="05000000000000000000" pitchFamily="2" charset="2"/>
                  </a:rPr>
                  <a:t> stable radius</a:t>
                </a:r>
                <a:endParaRPr lang="en-US" b="0" dirty="0" smtClean="0"/>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endParaRPr lang="en-US" dirty="0"/>
              </a:p>
            </p:txBody>
          </p:sp>
        </mc:Choice>
        <mc:Fallback>
          <p:sp>
            <p:nvSpPr>
              <p:cNvPr id="2" name="Text Placeholder 1"/>
              <p:cNvSpPr>
                <a:spLocks noGrp="1" noRot="1" noChangeAspect="1" noMove="1" noResize="1" noEditPoints="1" noAdjustHandles="1" noChangeArrowheads="1" noChangeShapeType="1" noTextEdit="1"/>
              </p:cNvSpPr>
              <p:nvPr>
                <p:ph type="body" sz="quarter" idx="17"/>
              </p:nvPr>
            </p:nvSpPr>
            <p:spPr>
              <a:xfrm>
                <a:off x="658813" y="1223963"/>
                <a:ext cx="10923587" cy="4843463"/>
              </a:xfrm>
              <a:blipFill>
                <a:blip r:embed="rId2"/>
                <a:stretch>
                  <a:fillRect l="-117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Simplified Power </a:t>
            </a:r>
            <a:r>
              <a:rPr lang="en-US" dirty="0" smtClean="0"/>
              <a:t>Balance in the radiation zone</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11</a:t>
            </a:fld>
            <a:endParaRPr lang="en-US" dirty="0"/>
          </a:p>
        </p:txBody>
      </p:sp>
    </p:spTree>
    <p:extLst>
      <p:ext uri="{BB962C8B-B14F-4D97-AF65-F5344CB8AC3E}">
        <p14:creationId xmlns:p14="http://schemas.microsoft.com/office/powerpoint/2010/main" val="310875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Density limit scaling</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12</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393" y="1072339"/>
            <a:ext cx="5079826" cy="5012440"/>
          </a:xfrm>
          <a:prstGeom prst="rect">
            <a:avLst/>
          </a:prstGeom>
        </p:spPr>
      </p:pic>
      <mc:AlternateContent xmlns:mc="http://schemas.openxmlformats.org/markup-compatibility/2006">
        <mc:Choice xmlns:a14="http://schemas.microsoft.com/office/drawing/2010/main" Requires="a14">
          <p:sp>
            <p:nvSpPr>
              <p:cNvPr id="10" name="Text Placeholder 1"/>
              <p:cNvSpPr>
                <a:spLocks noGrp="1"/>
              </p:cNvSpPr>
              <p:nvPr>
                <p:ph type="body" sz="quarter" idx="17"/>
              </p:nvPr>
            </p:nvSpPr>
            <p:spPr>
              <a:xfrm>
                <a:off x="658813" y="1582429"/>
                <a:ext cx="6014942" cy="4843463"/>
              </a:xfrm>
            </p:spPr>
            <p:txBody>
              <a:bodyPr>
                <a:normAutofit/>
              </a:bodyPr>
              <a:lstStyle/>
              <a:p>
                <a:pPr marL="285750" indent="-285750">
                  <a:buFont typeface="Arial" panose="020B0604020202020204" pitchFamily="34" charset="0"/>
                  <a:buChar char="•"/>
                </a:pPr>
                <a:r>
                  <a:rPr lang="en-US" sz="1600" b="0" dirty="0" smtClean="0"/>
                  <a:t>The density limit derived for W7-X plasmas [</a:t>
                </a:r>
                <a:r>
                  <a:rPr lang="en-US" sz="1600" b="0" dirty="0" err="1" smtClean="0"/>
                  <a:t>Fuchert</a:t>
                </a:r>
                <a:r>
                  <a:rPr lang="en-US" sz="1600" b="0" dirty="0" smtClean="0"/>
                  <a:t> NF 2020] based on the argument that at which density and heating power the plasma temperature falls to zero before reaching the actual minor radius of the vessel.</a:t>
                </a:r>
              </a:p>
              <a:p>
                <a:pPr marL="285750" indent="-285750">
                  <a:buFont typeface="Arial" panose="020B0604020202020204" pitchFamily="34" charset="0"/>
                  <a:buChar char="•"/>
                </a:pPr>
                <a:r>
                  <a:rPr lang="en-US" sz="1600" dirty="0" smtClean="0"/>
                  <a:t>The </a:t>
                </a:r>
                <a:r>
                  <a:rPr lang="en-US" sz="1600" dirty="0" smtClean="0"/>
                  <a:t>predictive scaling </a:t>
                </a:r>
                <a:r>
                  <a:rPr lang="en-US" sz="1600" dirty="0"/>
                  <a:t>law found for the critical density limit in </a:t>
                </a:r>
                <a:r>
                  <a:rPr lang="en-US" sz="1600" dirty="0" smtClean="0"/>
                  <a:t>W7-X is used and solved for </a:t>
                </a:r>
                <a:r>
                  <a:rPr lang="en-US" sz="1600" dirty="0"/>
                  <a:t>the minor radius instead of the density</a:t>
                </a:r>
                <a:endParaRPr lang="en-US" sz="1600" b="0" dirty="0" smtClean="0"/>
              </a:p>
              <a:p>
                <a:pPr marL="285750" indent="-285750">
                  <a:buFont typeface="Arial" panose="020B0604020202020204" pitchFamily="34" charset="0"/>
                  <a:buChar char="•"/>
                </a:pPr>
                <a:r>
                  <a:rPr lang="en-US" sz="1600" dirty="0" smtClean="0"/>
                  <a:t>This radius is referred to as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𝑟𝑎𝑑</m:t>
                        </m:r>
                      </m:sub>
                    </m:sSub>
                  </m:oMath>
                </a14:m>
                <a:r>
                  <a:rPr lang="en-US" sz="1600" b="0" dirty="0" smtClean="0"/>
                  <a:t> and is given by:</a:t>
                </a:r>
              </a:p>
              <a:p>
                <a:pPr marL="285750" indent="-285750">
                  <a:buFont typeface="Arial" panose="020B0604020202020204" pitchFamily="34" charset="0"/>
                  <a:buChar char="•"/>
                </a:pP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𝑟𝑎𝑑</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𝑀𝑊</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e>
                          <m:sup>
                            <m:r>
                              <a:rPr lang="en-US" sz="1600" b="0" i="1" smtClean="0">
                                <a:latin typeface="Cambria Math" panose="02040503050406030204" pitchFamily="18" charset="0"/>
                              </a:rPr>
                              <m:t>0.7</m:t>
                            </m:r>
                          </m:sup>
                        </m:sSup>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𝑛</m:t>
                            </m:r>
                          </m:e>
                          <m:sub>
                            <m:r>
                              <a:rPr lang="en-US" sz="1600" b="0" i="1" smtClean="0">
                                <a:latin typeface="Cambria Math" panose="02040503050406030204" pitchFamily="18" charset="0"/>
                              </a:rPr>
                              <m:t>𝑙</m:t>
                            </m:r>
                            <m:r>
                              <a:rPr lang="en-US" sz="1600" b="0" i="1" smtClean="0">
                                <a:latin typeface="Cambria Math" panose="02040503050406030204" pitchFamily="18" charset="0"/>
                              </a:rPr>
                              <m:t>, 19</m:t>
                            </m:r>
                          </m:sub>
                          <m:sup>
                            <m:r>
                              <a:rPr lang="en-US" sz="1600" b="0" i="1" smtClean="0">
                                <a:latin typeface="Cambria Math" panose="02040503050406030204" pitchFamily="18" charset="0"/>
                              </a:rPr>
                              <m:t>−1.25</m:t>
                            </m:r>
                          </m:sup>
                        </m:sSubSup>
                      </m:num>
                      <m:den>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𝑓</m:t>
                            </m:r>
                          </m:e>
                          <m:sub>
                            <m:r>
                              <a:rPr lang="en-US" sz="1600" b="0" i="1" smtClean="0">
                                <a:latin typeface="Cambria Math" panose="02040503050406030204" pitchFamily="18" charset="0"/>
                              </a:rPr>
                              <m:t>𝑖𝑚𝑝</m:t>
                            </m:r>
                          </m:sub>
                          <m:sup>
                            <m:r>
                              <a:rPr lang="en-US" sz="1600" b="0" i="1" smtClean="0">
                                <a:latin typeface="Cambria Math" panose="02040503050406030204" pitchFamily="18" charset="0"/>
                              </a:rPr>
                              <m:t>0.5</m:t>
                            </m:r>
                          </m:sup>
                        </m:sSubSup>
                      </m:den>
                    </m:f>
                  </m:oMath>
                </a14:m>
                <a:endParaRPr lang="en-US" sz="1600" dirty="0" smtClean="0"/>
              </a:p>
              <a:p>
                <a:pPr marL="285750" indent="-285750">
                  <a:buFont typeface="Arial" panose="020B0604020202020204" pitchFamily="34" charset="0"/>
                  <a:buChar char="•"/>
                </a:pPr>
                <a:r>
                  <a:rPr lang="en-US" sz="1600" dirty="0" smtClean="0"/>
                  <a:t>At the density limit the plasma shrinks and goes to a smaller radius compatible with </a:t>
                </a:r>
                <a:r>
                  <a:rPr lang="en-US" sz="1600" dirty="0" smtClean="0"/>
                  <a:t>the density, </a:t>
                </a:r>
                <a:r>
                  <a:rPr lang="en-US" sz="1600" dirty="0" err="1" smtClean="0"/>
                  <a:t>f</a:t>
                </a:r>
                <a:r>
                  <a:rPr lang="en-US" sz="1600" baseline="-25000" dirty="0" err="1" smtClean="0"/>
                  <a:t>imp</a:t>
                </a:r>
                <a:r>
                  <a:rPr lang="en-US" sz="1600" dirty="0" smtClean="0"/>
                  <a:t> and power.</a:t>
                </a:r>
                <a:endParaRPr lang="en-US" sz="1600" dirty="0" smtClean="0"/>
              </a:p>
              <a:p>
                <a:pPr marL="285750" indent="-285750">
                  <a:buFont typeface="Arial" panose="020B0604020202020204" pitchFamily="34" charset="0"/>
                  <a:buChar char="•"/>
                </a:pPr>
                <a:r>
                  <a:rPr lang="en-US" sz="1600" dirty="0" smtClean="0"/>
                  <a:t>This </a:t>
                </a:r>
                <a:r>
                  <a:rPr lang="en-US" sz="1600" dirty="0" smtClean="0"/>
                  <a:t>shrinkage dictated by the edge plasma </a:t>
                </a:r>
                <a:r>
                  <a:rPr lang="en-US" sz="1600" dirty="0" smtClean="0"/>
                  <a:t>density</a:t>
                </a:r>
                <a:endParaRPr lang="en-US" sz="1600" dirty="0"/>
              </a:p>
            </p:txBody>
          </p:sp>
        </mc:Choice>
        <mc:Fallback>
          <p:sp>
            <p:nvSpPr>
              <p:cNvPr id="10" name="Text Placeholder 1"/>
              <p:cNvSpPr>
                <a:spLocks noGrp="1" noRot="1" noChangeAspect="1" noMove="1" noResize="1" noEditPoints="1" noAdjustHandles="1" noChangeArrowheads="1" noChangeShapeType="1" noTextEdit="1"/>
              </p:cNvSpPr>
              <p:nvPr>
                <p:ph type="body" sz="quarter" idx="17"/>
              </p:nvPr>
            </p:nvSpPr>
            <p:spPr>
              <a:xfrm>
                <a:off x="658813" y="1582429"/>
                <a:ext cx="6014942" cy="4843463"/>
              </a:xfrm>
              <a:blipFill>
                <a:blip r:embed="rId3"/>
                <a:stretch>
                  <a:fillRect l="-1925" r="-2837"/>
                </a:stretch>
              </a:blipFill>
            </p:spPr>
            <p:txBody>
              <a:bodyPr/>
              <a:lstStyle/>
              <a:p>
                <a:r>
                  <a:rPr lang="en-US">
                    <a:noFill/>
                  </a:rPr>
                  <a:t> </a:t>
                </a:r>
              </a:p>
            </p:txBody>
          </p:sp>
        </mc:Fallback>
      </mc:AlternateContent>
    </p:spTree>
    <p:extLst>
      <p:ext uri="{BB962C8B-B14F-4D97-AF65-F5344CB8AC3E}">
        <p14:creationId xmlns:p14="http://schemas.microsoft.com/office/powerpoint/2010/main" val="428231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lnSpcReduction="10000"/>
          </a:bodyPr>
          <a:lstStyle/>
          <a:p>
            <a:pPr marL="285750" indent="-285750">
              <a:buFont typeface="Arial" panose="020B0604020202020204" pitchFamily="34" charset="0"/>
              <a:buChar char="•"/>
            </a:pPr>
            <a:r>
              <a:rPr lang="en-US" dirty="0"/>
              <a:t>Plasma stability can, in principle, be controlled by adjusting </a:t>
            </a:r>
            <a:r>
              <a:rPr lang="en-US" dirty="0" smtClean="0"/>
              <a:t>heating </a:t>
            </a:r>
            <a:r>
              <a:rPr lang="en-US" dirty="0"/>
              <a:t>power or neutral fueling to reduce the minor radius. </a:t>
            </a:r>
            <a:endParaRPr lang="en-US" dirty="0" smtClean="0"/>
          </a:p>
          <a:p>
            <a:pPr marL="285750" indent="-285750">
              <a:buFont typeface="Arial" panose="020B0604020202020204" pitchFamily="34" charset="0"/>
              <a:buChar char="•"/>
            </a:pPr>
            <a:r>
              <a:rPr lang="en-US" dirty="0" smtClean="0"/>
              <a:t>Not </a:t>
            </a:r>
            <a:r>
              <a:rPr lang="en-US" dirty="0"/>
              <a:t>all small plasmas remain stable. In some cases, plasmas shrink and collapse following significant increase in density or impurity injection, even with constant heating power. </a:t>
            </a:r>
            <a:endParaRPr lang="en-US" dirty="0" smtClean="0"/>
          </a:p>
          <a:p>
            <a:pPr marL="285750" indent="-285750">
              <a:buFont typeface="Arial" panose="020B0604020202020204" pitchFamily="34" charset="0"/>
              <a:buChar char="•"/>
            </a:pPr>
            <a:r>
              <a:rPr lang="en-US" dirty="0" smtClean="0"/>
              <a:t>When </a:t>
            </a:r>
            <a:r>
              <a:rPr lang="en-US" dirty="0"/>
              <a:t>the minor radius reduces, the core temperature </a:t>
            </a:r>
            <a:r>
              <a:rPr lang="en-US" dirty="0" smtClean="0"/>
              <a:t>drops</a:t>
            </a:r>
            <a:endParaRPr lang="en-US" dirty="0" smtClean="0"/>
          </a:p>
          <a:p>
            <a:pPr marL="285750" indent="-285750">
              <a:buFont typeface="Arial" panose="020B0604020202020204" pitchFamily="34" charset="0"/>
              <a:buChar char="•"/>
            </a:pPr>
            <a:r>
              <a:rPr lang="en-US" dirty="0" smtClean="0"/>
              <a:t>If </a:t>
            </a:r>
            <a:r>
              <a:rPr lang="en-US" dirty="0"/>
              <a:t>the core temperature </a:t>
            </a:r>
            <a:r>
              <a:rPr lang="en-US" dirty="0" smtClean="0"/>
              <a:t>becomes too small, </a:t>
            </a:r>
            <a:r>
              <a:rPr lang="en-US" dirty="0"/>
              <a:t>a cycle of reduced absorbed power and further temperature drops ensues, leading to plasma collapse</a:t>
            </a:r>
            <a:r>
              <a:rPr lang="en-US" dirty="0" smtClean="0"/>
              <a:t>.</a:t>
            </a:r>
          </a:p>
          <a:p>
            <a:pPr marL="285750" indent="-285750">
              <a:buFont typeface="Arial" panose="020B0604020202020204" pitchFamily="34" charset="0"/>
              <a:buChar char="•"/>
            </a:pPr>
            <a:r>
              <a:rPr lang="en-US" dirty="0" smtClean="0"/>
              <a:t>Power </a:t>
            </a:r>
            <a:r>
              <a:rPr lang="en-US" dirty="0"/>
              <a:t>balance calculations indicate that during shrinkage, the plasma boundary becomes unstable when radiated power exceeds the power entering the radiative zone due to excessive edge density. </a:t>
            </a:r>
            <a:r>
              <a:rPr lang="en-US" dirty="0" smtClean="0"/>
              <a:t>[</a:t>
            </a:r>
            <a:r>
              <a:rPr lang="en-US" dirty="0" smtClean="0"/>
              <a:t>Miyazawa NF 48, 2008</a:t>
            </a:r>
            <a:r>
              <a:rPr lang="en-US" dirty="0" smtClean="0"/>
              <a:t>], </a:t>
            </a:r>
            <a:r>
              <a:rPr lang="en-US" dirty="0"/>
              <a:t>highlighting that edge plasma parameters are crucial for boundary stability in extreme detachment discharges. </a:t>
            </a:r>
            <a:endParaRPr lang="en-US" dirty="0" smtClean="0"/>
          </a:p>
          <a:p>
            <a:pPr marL="285750" indent="-285750">
              <a:buFont typeface="Arial" panose="020B0604020202020204" pitchFamily="34" charset="0"/>
              <a:buChar char="•"/>
            </a:pPr>
            <a:r>
              <a:rPr lang="en-US" dirty="0" smtClean="0"/>
              <a:t>A </a:t>
            </a:r>
            <a:r>
              <a:rPr lang="en-US" dirty="0"/>
              <a:t>peaked density profile with lower edge density can stabilize the plasma </a:t>
            </a:r>
            <a:r>
              <a:rPr lang="en-US" dirty="0" smtClean="0"/>
              <a:t>boundary beyond </a:t>
            </a:r>
            <a:r>
              <a:rPr lang="en-US" dirty="0"/>
              <a:t>the density </a:t>
            </a:r>
            <a:r>
              <a:rPr lang="en-US" dirty="0" smtClean="0"/>
              <a:t>limit </a:t>
            </a:r>
            <a:r>
              <a:rPr lang="en-US" dirty="0"/>
              <a:t>in pellet injection discharges in LHD </a:t>
            </a:r>
            <a:r>
              <a:rPr lang="en-US" dirty="0" smtClean="0"/>
              <a:t>[Miyazawa </a:t>
            </a:r>
            <a:r>
              <a:rPr lang="en-US" dirty="0" smtClean="0"/>
              <a:t>NF 48, </a:t>
            </a:r>
            <a:r>
              <a:rPr lang="en-US" dirty="0" smtClean="0"/>
              <a:t>2008] </a:t>
            </a:r>
            <a:r>
              <a:rPr lang="en-US" dirty="0"/>
              <a:t>and W7-X </a:t>
            </a:r>
            <a:r>
              <a:rPr lang="en-US" dirty="0" smtClean="0"/>
              <a:t>[</a:t>
            </a:r>
            <a:r>
              <a:rPr lang="en-US" dirty="0" err="1" smtClean="0"/>
              <a:t>Bozhenkov</a:t>
            </a:r>
            <a:r>
              <a:rPr lang="en-US" dirty="0" smtClean="0"/>
              <a:t> NF </a:t>
            </a:r>
            <a:r>
              <a:rPr lang="en-US" dirty="0" smtClean="0"/>
              <a:t>60, 2020</a:t>
            </a:r>
            <a:r>
              <a:rPr lang="en-US" dirty="0"/>
              <a:t>]</a:t>
            </a:r>
            <a:r>
              <a:rPr lang="en-US" dirty="0" smtClean="0"/>
              <a:t>. </a:t>
            </a:r>
          </a:p>
        </p:txBody>
      </p:sp>
      <p:sp>
        <p:nvSpPr>
          <p:cNvPr id="3" name="Title 2"/>
          <p:cNvSpPr>
            <a:spLocks noGrp="1"/>
          </p:cNvSpPr>
          <p:nvPr>
            <p:ph type="title"/>
          </p:nvPr>
        </p:nvSpPr>
        <p:spPr/>
        <p:txBody>
          <a:bodyPr/>
          <a:lstStyle/>
          <a:p>
            <a:r>
              <a:rPr lang="en-US" dirty="0" smtClean="0"/>
              <a:t>Discussion</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13</a:t>
            </a:fld>
            <a:endParaRPr lang="en-US" dirty="0"/>
          </a:p>
        </p:txBody>
      </p:sp>
    </p:spTree>
    <p:extLst>
      <p:ext uri="{BB962C8B-B14F-4D97-AF65-F5344CB8AC3E}">
        <p14:creationId xmlns:p14="http://schemas.microsoft.com/office/powerpoint/2010/main" val="2706130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sz="quarter" idx="17"/>
              </p:nvPr>
            </p:nvSpPr>
            <p:spPr>
              <a:xfrm>
                <a:off x="658813" y="1609725"/>
                <a:ext cx="10514012" cy="4541693"/>
              </a:xfrm>
            </p:spPr>
            <p:txBody>
              <a:bodyPr>
                <a:normAutofit fontScale="85000" lnSpcReduction="10000"/>
              </a:bodyPr>
              <a:lstStyle/>
              <a:p>
                <a:pPr marL="285750" indent="-285750">
                  <a:buFont typeface="Arial" panose="020B0604020202020204" pitchFamily="34" charset="0"/>
                  <a:buChar char="•"/>
                </a:pPr>
                <a:r>
                  <a:rPr lang="en-US" dirty="0" smtClean="0"/>
                  <a:t>Some discharges avoid collapse and remain stable for several seconds, corresponding </a:t>
                </a:r>
                <a:r>
                  <a:rPr lang="en-US" dirty="0" smtClean="0"/>
                  <a:t>to </a:t>
                </a:r>
                <a14:m>
                  <m:oMath xmlns:m="http://schemas.openxmlformats.org/officeDocument/2006/math">
                    <m:r>
                      <a:rPr lang="en-US" b="0" i="0" smtClean="0">
                        <a:latin typeface="Cambria Math" panose="02040503050406030204" pitchFamily="18" charset="0"/>
                      </a:rPr>
                      <m:t>80−100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sub>
                    </m:sSub>
                  </m:oMath>
                </a14:m>
                <a:r>
                  <a:rPr lang="en-US" dirty="0" smtClean="0"/>
                  <a:t>. </a:t>
                </a:r>
                <a:endParaRPr lang="en-US" dirty="0"/>
              </a:p>
              <a:p>
                <a:pPr marL="285750" indent="-285750">
                  <a:buFont typeface="Arial" panose="020B0604020202020204" pitchFamily="34" charset="0"/>
                  <a:buChar char="•"/>
                </a:pPr>
                <a:r>
                  <a:rPr lang="en-US" dirty="0"/>
                  <a:t>These </a:t>
                </a:r>
                <a:r>
                  <a:rPr lang="en-US" dirty="0" err="1"/>
                  <a:t>keV</a:t>
                </a:r>
                <a:r>
                  <a:rPr lang="en-US" dirty="0"/>
                  <a:t>-level plasmas are novel, being the first laboratory examples of stably confined plasmas with negligible contact with material objects. </a:t>
                </a:r>
                <a:endParaRPr lang="en-US" dirty="0" smtClean="0"/>
              </a:p>
              <a:p>
                <a:pPr marL="285750" indent="-285750">
                  <a:buFont typeface="Arial" panose="020B0604020202020204" pitchFamily="34" charset="0"/>
                  <a:buChar char="•"/>
                </a:pPr>
                <a:r>
                  <a:rPr lang="en-US" dirty="0" smtClean="0"/>
                  <a:t>Such </a:t>
                </a:r>
                <a:r>
                  <a:rPr lang="en-US" dirty="0"/>
                  <a:t>plasmas significantly reduce plasma-wall interactions, mitigating the plasma-wall-lifetime issue. </a:t>
                </a:r>
                <a:endParaRPr lang="en-US" dirty="0" smtClean="0"/>
              </a:p>
              <a:p>
                <a:pPr marL="285750" indent="-285750">
                  <a:buFont typeface="Arial" panose="020B0604020202020204" pitchFamily="34" charset="0"/>
                  <a:buChar char="•"/>
                </a:pPr>
                <a:r>
                  <a:rPr lang="en-US" b="1" dirty="0" smtClean="0"/>
                  <a:t>Outlook:</a:t>
                </a:r>
                <a:endParaRPr lang="en-US" b="1" dirty="0"/>
              </a:p>
              <a:p>
                <a:pPr marL="285750" indent="-285750">
                  <a:buFont typeface="Arial" panose="020B0604020202020204" pitchFamily="34" charset="0"/>
                  <a:buChar char="•"/>
                </a:pPr>
                <a:r>
                  <a:rPr lang="en-US" dirty="0" smtClean="0"/>
                  <a:t>The small plasmas </a:t>
                </a:r>
                <a:r>
                  <a:rPr lang="en-US" dirty="0"/>
                  <a:t>could support studies of core plasma properties under various magnetic field configurations without excessive heat loads on plasma-facing components, </a:t>
                </a:r>
                <a:r>
                  <a:rPr lang="en-US" b="1" dirty="0"/>
                  <a:t>though this requires further investigation</a:t>
                </a:r>
                <a:r>
                  <a:rPr lang="en-US" dirty="0" smtClean="0"/>
                  <a:t>.</a:t>
                </a:r>
              </a:p>
              <a:p>
                <a:pPr marL="285750" indent="-285750">
                  <a:buFont typeface="Arial" panose="020B0604020202020204" pitchFamily="34" charset="0"/>
                  <a:buChar char="•"/>
                </a:pPr>
                <a:r>
                  <a:rPr lang="en-US" dirty="0" smtClean="0"/>
                  <a:t>Their stability might also make them promising candidates for addressing the heat-flux exhaust challenge in stellarators, potentially even at the reactor scale. </a:t>
                </a:r>
              </a:p>
              <a:p>
                <a:pPr marL="285750" indent="-285750">
                  <a:buFont typeface="Arial" panose="020B0604020202020204" pitchFamily="34" charset="0"/>
                  <a:buChar char="•"/>
                </a:pPr>
                <a:r>
                  <a:rPr lang="en-US" b="1" dirty="0" smtClean="0"/>
                  <a:t>But</a:t>
                </a:r>
              </a:p>
              <a:p>
                <a:pPr marL="285750" indent="-285750">
                  <a:buFont typeface="Arial" panose="020B0604020202020204" pitchFamily="34" charset="0"/>
                  <a:buChar char="•"/>
                </a:pPr>
                <a:r>
                  <a:rPr lang="en-US" dirty="0" smtClean="0"/>
                  <a:t>However</a:t>
                </a:r>
                <a:r>
                  <a:rPr lang="en-US" dirty="0"/>
                  <a:t>, a significant drawback exists: these plasmas, being fully decoupled from the divertor, lack efficient neutral compression. As a result, much larger pumping capacities or absorbing areas are needed to exhaust particles, such as helium, effectively. </a:t>
                </a:r>
                <a:endParaRPr lang="en-US" dirty="0" smtClean="0"/>
              </a:p>
              <a:p>
                <a:pPr marL="285750" indent="-285750">
                  <a:buFont typeface="Arial" panose="020B0604020202020204" pitchFamily="34" charset="0"/>
                  <a:buChar char="•"/>
                </a:pPr>
                <a:r>
                  <a:rPr lang="en-US" dirty="0" smtClean="0"/>
                  <a:t>Additional </a:t>
                </a:r>
                <a:r>
                  <a:rPr lang="en-US" dirty="0"/>
                  <a:t>research is also required to evaluate impurity screening, compatibility with high fusion performance, and their potential for achieving high </a:t>
                </a:r>
                <a:r>
                  <a:rPr lang="en-US" dirty="0" smtClean="0"/>
                  <a:t>performance.</a:t>
                </a:r>
                <a:endParaRPr lang="en-US" dirty="0"/>
              </a:p>
              <a:p>
                <a:endParaRPr lang="en-US" dirty="0"/>
              </a:p>
            </p:txBody>
          </p:sp>
        </mc:Choice>
        <mc:Fallback>
          <p:sp>
            <p:nvSpPr>
              <p:cNvPr id="2" name="Text Placeholder 1"/>
              <p:cNvSpPr>
                <a:spLocks noGrp="1" noRot="1" noChangeAspect="1" noMove="1" noResize="1" noEditPoints="1" noAdjustHandles="1" noChangeArrowheads="1" noChangeShapeType="1" noTextEdit="1"/>
              </p:cNvSpPr>
              <p:nvPr>
                <p:ph type="body" sz="quarter" idx="17"/>
              </p:nvPr>
            </p:nvSpPr>
            <p:spPr>
              <a:xfrm>
                <a:off x="658813" y="1609725"/>
                <a:ext cx="10514012" cy="4541693"/>
              </a:xfrm>
              <a:blipFill>
                <a:blip r:embed="rId2"/>
                <a:stretch>
                  <a:fillRect l="-1043" t="-134" r="-52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Discussion</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14</a:t>
            </a:fld>
            <a:endParaRPr lang="en-US" dirty="0"/>
          </a:p>
        </p:txBody>
      </p:sp>
    </p:spTree>
    <p:extLst>
      <p:ext uri="{BB962C8B-B14F-4D97-AF65-F5344CB8AC3E}">
        <p14:creationId xmlns:p14="http://schemas.microsoft.com/office/powerpoint/2010/main" val="1626629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285750" indent="-285750">
              <a:buFont typeface="Arial" panose="020B0604020202020204" pitchFamily="34" charset="0"/>
              <a:buChar char="•"/>
            </a:pPr>
            <a:r>
              <a:rPr lang="en-US" dirty="0" smtClean="0"/>
              <a:t>ECH plasma in W7-X at density limit may </a:t>
            </a:r>
            <a:r>
              <a:rPr lang="en-US" dirty="0"/>
              <a:t>not suffer total plasma </a:t>
            </a:r>
            <a:r>
              <a:rPr lang="en-US" dirty="0" smtClean="0"/>
              <a:t>collapses. </a:t>
            </a:r>
            <a:r>
              <a:rPr lang="en-US" dirty="0"/>
              <a:t>They can be operated slightly above the plasma density limit. </a:t>
            </a:r>
            <a:r>
              <a:rPr lang="en-US" dirty="0" smtClean="0"/>
              <a:t>Such plasmas shrink but do not die.</a:t>
            </a:r>
          </a:p>
          <a:p>
            <a:pPr marL="285750" indent="-285750">
              <a:buFont typeface="Arial" panose="020B0604020202020204" pitchFamily="34" charset="0"/>
              <a:buChar char="•"/>
            </a:pPr>
            <a:r>
              <a:rPr lang="en-US" dirty="0" smtClean="0"/>
              <a:t>The </a:t>
            </a:r>
            <a:r>
              <a:rPr lang="en-US" dirty="0"/>
              <a:t>small plasma is relatively well confined and exhibit relatively high central </a:t>
            </a:r>
            <a:r>
              <a:rPr lang="en-US" dirty="0" err="1"/>
              <a:t>T</a:t>
            </a:r>
            <a:r>
              <a:rPr lang="en-US" baseline="-25000" dirty="0" err="1"/>
              <a:t>e</a:t>
            </a:r>
            <a:r>
              <a:rPr lang="en-US" dirty="0"/>
              <a:t> and n</a:t>
            </a:r>
            <a:r>
              <a:rPr lang="en-US" baseline="-25000" dirty="0"/>
              <a:t>e</a:t>
            </a:r>
            <a:r>
              <a:rPr lang="en-US" dirty="0" smtClean="0"/>
              <a:t>.</a:t>
            </a:r>
            <a:endParaRPr lang="en-US" dirty="0"/>
          </a:p>
          <a:p>
            <a:pPr marL="285750" indent="-285750">
              <a:buFont typeface="Arial" panose="020B0604020202020204" pitchFamily="34" charset="0"/>
              <a:buChar char="•"/>
            </a:pPr>
            <a:r>
              <a:rPr lang="en-US" dirty="0" smtClean="0"/>
              <a:t>The radiation losses caused by high edge plasma density initiates the plasma shrinking.</a:t>
            </a:r>
          </a:p>
          <a:p>
            <a:pPr marL="285750" indent="-285750">
              <a:buFont typeface="Arial" panose="020B0604020202020204" pitchFamily="34" charset="0"/>
              <a:buChar char="•"/>
            </a:pPr>
            <a:r>
              <a:rPr lang="en-US" dirty="0" smtClean="0"/>
              <a:t>Additional </a:t>
            </a:r>
            <a:r>
              <a:rPr lang="en-US" dirty="0"/>
              <a:t>research is </a:t>
            </a:r>
            <a:r>
              <a:rPr lang="en-US" dirty="0" smtClean="0"/>
              <a:t>required </a:t>
            </a:r>
            <a:r>
              <a:rPr lang="en-US" dirty="0"/>
              <a:t>to evaluate impurity </a:t>
            </a:r>
            <a:r>
              <a:rPr lang="en-US" dirty="0" smtClean="0"/>
              <a:t>screening, </a:t>
            </a:r>
            <a:r>
              <a:rPr lang="en-US" dirty="0"/>
              <a:t>studies of core plasma properties under various magnetic field configurations without excessive heat loads on plasma-facing </a:t>
            </a:r>
            <a:r>
              <a:rPr lang="en-US" dirty="0" smtClean="0"/>
              <a:t>components, </a:t>
            </a:r>
            <a:r>
              <a:rPr lang="en-US" dirty="0"/>
              <a:t>compatibility with high performance</a:t>
            </a:r>
            <a:r>
              <a:rPr lang="en-US" dirty="0" smtClean="0"/>
              <a:t>.</a:t>
            </a:r>
          </a:p>
          <a:p>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15</a:t>
            </a:fld>
            <a:endParaRPr lang="en-US" dirty="0"/>
          </a:p>
        </p:txBody>
      </p:sp>
    </p:spTree>
    <p:extLst>
      <p:ext uri="{BB962C8B-B14F-4D97-AF65-F5344CB8AC3E}">
        <p14:creationId xmlns:p14="http://schemas.microsoft.com/office/powerpoint/2010/main" val="1416978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endParaRPr lang="en-US"/>
          </a:p>
        </p:txBody>
      </p:sp>
      <p:sp>
        <p:nvSpPr>
          <p:cNvPr id="3" name="Title 2"/>
          <p:cNvSpPr>
            <a:spLocks noGrp="1"/>
          </p:cNvSpPr>
          <p:nvPr>
            <p:ph type="title"/>
          </p:nvPr>
        </p:nvSpPr>
        <p:spPr/>
        <p:txBody>
          <a:bodyPr/>
          <a:lstStyle/>
          <a:p>
            <a:r>
              <a:rPr lang="en-US" dirty="0" smtClean="0"/>
              <a:t>Additional slides</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16</a:t>
            </a:fld>
            <a:endParaRPr lang="en-US" dirty="0"/>
          </a:p>
        </p:txBody>
      </p:sp>
    </p:spTree>
    <p:extLst>
      <p:ext uri="{BB962C8B-B14F-4D97-AF65-F5344CB8AC3E}">
        <p14:creationId xmlns:p14="http://schemas.microsoft.com/office/powerpoint/2010/main" val="2243225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Heat and particle flux on the divertor : </a:t>
            </a:r>
            <a:r>
              <a:rPr lang="en-US" sz="1800" dirty="0" smtClean="0"/>
              <a:t>near/on the Langmuir probes</a:t>
            </a:r>
            <a:endParaRPr lang="de-DE" sz="1800" dirty="0"/>
          </a:p>
        </p:txBody>
      </p:sp>
      <p:sp>
        <p:nvSpPr>
          <p:cNvPr id="4" name="Footer Placeholder 3"/>
          <p:cNvSpPr>
            <a:spLocks noGrp="1"/>
          </p:cNvSpPr>
          <p:nvPr>
            <p:ph type="ftr" sz="quarter" idx="15"/>
          </p:nvPr>
        </p:nvSpPr>
        <p:spPr/>
        <p:txBody>
          <a:bodyPr/>
          <a:lstStyle/>
          <a:p>
            <a:r>
              <a:rPr lang="en-US" smtClean="0"/>
              <a:t>Max-Planck-Institut für Plasmaphysik | A. Pandey | 17.03.2025</a:t>
            </a:r>
            <a:endParaRPr lang="de-DE" dirty="0"/>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153102" y="2210668"/>
            <a:ext cx="5831175" cy="3905824"/>
          </a:xfrm>
          <a:prstGeom prst="rect">
            <a:avLst/>
          </a:prstGeom>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498671" y="2374902"/>
            <a:ext cx="5831175" cy="3743612"/>
          </a:xfrm>
          <a:prstGeom prst="rect">
            <a:avLst/>
          </a:prstGeom>
        </p:spPr>
      </p:pic>
      <p:sp>
        <p:nvSpPr>
          <p:cNvPr id="12" name="Slide Number Placeholder 11"/>
          <p:cNvSpPr>
            <a:spLocks noGrp="1"/>
          </p:cNvSpPr>
          <p:nvPr>
            <p:ph type="sldNum" sz="quarter" idx="16"/>
          </p:nvPr>
        </p:nvSpPr>
        <p:spPr/>
        <p:txBody>
          <a:bodyPr/>
          <a:lstStyle/>
          <a:p>
            <a:fld id="{31AA536C-85F5-4A1B-A111-7CE00A08BCBC}" type="slidenum">
              <a:rPr lang="de-DE" smtClean="0"/>
              <a:pPr/>
              <a:t>17</a:t>
            </a:fld>
            <a:endParaRPr lang="de-DE" dirty="0"/>
          </a:p>
        </p:txBody>
      </p:sp>
      <p:sp>
        <p:nvSpPr>
          <p:cNvPr id="9" name="TextBox 8"/>
          <p:cNvSpPr txBox="1"/>
          <p:nvPr/>
        </p:nvSpPr>
        <p:spPr>
          <a:xfrm>
            <a:off x="8415654" y="3591134"/>
            <a:ext cx="2388083" cy="884858"/>
          </a:xfrm>
          <a:prstGeom prst="rect">
            <a:avLst/>
          </a:prstGeom>
          <a:solidFill>
            <a:schemeClr val="bg1"/>
          </a:solidFill>
        </p:spPr>
        <p:txBody>
          <a:bodyPr wrap="square" lIns="0" tIns="0" rIns="0" bIns="0" rtlCol="0" anchor="t" anchorCtr="0">
            <a:spAutoFit/>
          </a:bodyPr>
          <a:lstStyle/>
          <a:p>
            <a:pPr algn="l">
              <a:lnSpc>
                <a:spcPts val="2300"/>
              </a:lnSpc>
              <a:spcBef>
                <a:spcPts val="1150"/>
              </a:spcBef>
            </a:pPr>
            <a:r>
              <a:rPr lang="en-US" sz="1400" dirty="0" smtClean="0"/>
              <a:t>Heat flux on the divertor finger adjacent to the Langmuir probes</a:t>
            </a:r>
            <a:endParaRPr lang="de-DE" sz="1400" dirty="0" err="1" smtClean="0"/>
          </a:p>
        </p:txBody>
      </p:sp>
      <p:sp>
        <p:nvSpPr>
          <p:cNvPr id="11" name="TextBox 10"/>
          <p:cNvSpPr txBox="1"/>
          <p:nvPr/>
        </p:nvSpPr>
        <p:spPr>
          <a:xfrm>
            <a:off x="777411" y="1144884"/>
            <a:ext cx="7971733" cy="743793"/>
          </a:xfrm>
          <a:prstGeom prst="rect">
            <a:avLst/>
          </a:prstGeom>
          <a:solidFill>
            <a:schemeClr val="bg1"/>
          </a:solid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2000" dirty="0" smtClean="0"/>
              <a:t>Plasma is completely detached from the divertors</a:t>
            </a:r>
          </a:p>
          <a:p>
            <a:pPr marL="180000" indent="-180000">
              <a:lnSpc>
                <a:spcPts val="2300"/>
              </a:lnSpc>
              <a:spcBef>
                <a:spcPts val="1150"/>
              </a:spcBef>
              <a:buFont typeface="Arial" panose="020B0604020202020204" pitchFamily="34" charset="0"/>
              <a:buChar char="•"/>
            </a:pPr>
            <a:r>
              <a:rPr lang="en-US" sz="2000" b="1" dirty="0"/>
              <a:t>Practically, vanishing particle and Heat flux on the </a:t>
            </a:r>
            <a:r>
              <a:rPr lang="en-US" sz="2000" b="1" dirty="0" smtClean="0"/>
              <a:t>divertors</a:t>
            </a:r>
            <a:endParaRPr lang="de-DE" sz="2000" b="1" dirty="0"/>
          </a:p>
        </p:txBody>
      </p:sp>
      <p:sp>
        <p:nvSpPr>
          <p:cNvPr id="3" name="Date Placeholder 2"/>
          <p:cNvSpPr>
            <a:spLocks noGrp="1"/>
          </p:cNvSpPr>
          <p:nvPr>
            <p:ph type="dt" sz="half" idx="14"/>
          </p:nvPr>
        </p:nvSpPr>
        <p:spPr/>
        <p:txBody>
          <a:bodyPr/>
          <a:lstStyle/>
          <a:p>
            <a:r>
              <a:rPr lang="en-US" smtClean="0"/>
              <a:t>Stable, small plasmas</a:t>
            </a:r>
            <a:endParaRPr lang="de-DE" dirty="0"/>
          </a:p>
        </p:txBody>
      </p:sp>
    </p:spTree>
    <p:extLst>
      <p:ext uri="{BB962C8B-B14F-4D97-AF65-F5344CB8AC3E}">
        <p14:creationId xmlns:p14="http://schemas.microsoft.com/office/powerpoint/2010/main" val="3534626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smtClean="0"/>
              <a:t>Max-Planck-Institut für Plasmaphysik | Arun Pandey | 22.06.2022</a:t>
            </a:r>
            <a:endParaRPr lang="de-DE" dirty="0"/>
          </a:p>
        </p:txBody>
      </p:sp>
      <p:grpSp>
        <p:nvGrpSpPr>
          <p:cNvPr id="5" name="Group 4"/>
          <p:cNvGrpSpPr/>
          <p:nvPr/>
        </p:nvGrpSpPr>
        <p:grpSpPr>
          <a:xfrm>
            <a:off x="28447" y="948873"/>
            <a:ext cx="4815141" cy="4695841"/>
            <a:chOff x="28447" y="1328253"/>
            <a:chExt cx="4815141" cy="4695841"/>
          </a:xfrm>
        </p:grpSpPr>
        <p:pic>
          <p:nvPicPr>
            <p:cNvPr id="7" name="Picture 6"/>
            <p:cNvPicPr>
              <a:picLocks/>
            </p:cNvPicPr>
            <p:nvPr/>
          </p:nvPicPr>
          <p:blipFill rotWithShape="1">
            <a:blip r:embed="rId3">
              <a:extLst>
                <a:ext uri="{28A0092B-C50C-407E-A947-70E740481C1C}">
                  <a14:useLocalDpi xmlns:a14="http://schemas.microsoft.com/office/drawing/2010/main" val="0"/>
                </a:ext>
              </a:extLst>
            </a:blip>
            <a:srcRect t="8004"/>
            <a:stretch/>
          </p:blipFill>
          <p:spPr>
            <a:xfrm>
              <a:off x="28447" y="1554813"/>
              <a:ext cx="4815141" cy="4469281"/>
            </a:xfrm>
            <a:prstGeom prst="rect">
              <a:avLst/>
            </a:prstGeom>
          </p:spPr>
        </p:pic>
        <p:sp>
          <p:nvSpPr>
            <p:cNvPr id="12" name="TextBox 11"/>
            <p:cNvSpPr txBox="1"/>
            <p:nvPr/>
          </p:nvSpPr>
          <p:spPr>
            <a:xfrm>
              <a:off x="479425" y="1328253"/>
              <a:ext cx="3087705" cy="294953"/>
            </a:xfrm>
            <a:prstGeom prst="rect">
              <a:avLst/>
            </a:prstGeom>
            <a:solidFill>
              <a:schemeClr val="bg1"/>
            </a:solidFill>
          </p:spPr>
          <p:txBody>
            <a:bodyPr wrap="none" lIns="0" tIns="0" rIns="0" bIns="0" rtlCol="0" anchor="t" anchorCtr="0">
              <a:spAutoFit/>
            </a:bodyPr>
            <a:lstStyle/>
            <a:p>
              <a:pPr marL="180000" indent="-180000">
                <a:lnSpc>
                  <a:spcPts val="2300"/>
                </a:lnSpc>
                <a:spcBef>
                  <a:spcPts val="1150"/>
                </a:spcBef>
                <a:buFont typeface="Arial" panose="020B0604020202020204" pitchFamily="34" charset="0"/>
                <a:buChar char="•"/>
              </a:pPr>
              <a:r>
                <a:rPr lang="en-US" sz="1600" dirty="0" smtClean="0"/>
                <a:t>20180725.044, pre-</a:t>
              </a:r>
              <a:r>
                <a:rPr lang="en-US" sz="1600" dirty="0" err="1" smtClean="0"/>
                <a:t>boronization</a:t>
              </a:r>
              <a:endParaRPr lang="de-DE" sz="1600" dirty="0"/>
            </a:p>
          </p:txBody>
        </p:sp>
      </p:grpSp>
      <p:sp>
        <p:nvSpPr>
          <p:cNvPr id="17" name="Title 1"/>
          <p:cNvSpPr>
            <a:spLocks noGrp="1"/>
          </p:cNvSpPr>
          <p:nvPr>
            <p:ph type="title"/>
          </p:nvPr>
        </p:nvSpPr>
        <p:spPr/>
        <p:txBody>
          <a:bodyPr>
            <a:normAutofit/>
          </a:bodyPr>
          <a:lstStyle/>
          <a:p>
            <a:r>
              <a:rPr lang="en-US" dirty="0" smtClean="0"/>
              <a:t>Smaller plasma</a:t>
            </a:r>
            <a:endParaRPr lang="de-DE" dirty="0"/>
          </a:p>
        </p:txBody>
      </p:sp>
      <p:sp>
        <p:nvSpPr>
          <p:cNvPr id="6" name="Slide Number Placeholder 5"/>
          <p:cNvSpPr>
            <a:spLocks noGrp="1"/>
          </p:cNvSpPr>
          <p:nvPr>
            <p:ph type="sldNum" sz="quarter" idx="16"/>
          </p:nvPr>
        </p:nvSpPr>
        <p:spPr/>
        <p:txBody>
          <a:bodyPr/>
          <a:lstStyle/>
          <a:p>
            <a:fld id="{31AA536C-85F5-4A1B-A111-7CE00A08BCBC}" type="slidenum">
              <a:rPr lang="de-DE" smtClean="0"/>
              <a:pPr/>
              <a:t>18</a:t>
            </a:fld>
            <a:endParaRPr lang="de-DE"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008" y="3618000"/>
            <a:ext cx="4049999" cy="32400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6612"/>
          <a:stretch/>
        </p:blipFill>
        <p:spPr>
          <a:xfrm>
            <a:off x="8142008" y="972524"/>
            <a:ext cx="4049999" cy="3025756"/>
          </a:xfrm>
          <a:prstGeom prst="rect">
            <a:avLst/>
          </a:prstGeom>
        </p:spPr>
      </p:pic>
      <p:pic>
        <p:nvPicPr>
          <p:cNvPr id="14" name="Picture 13">
            <a:extLst>
              <a:ext uri="{FF2B5EF4-FFF2-40B4-BE49-F238E27FC236}">
                <a16:creationId xmlns:a16="http://schemas.microsoft.com/office/drawing/2014/main" id="{36D357F5-D1EF-C044-A5D4-9C469C0DFE4C}"/>
              </a:ext>
            </a:extLst>
          </p:cNvPr>
          <p:cNvPicPr>
            <a:picLocks noChangeAspect="1"/>
          </p:cNvPicPr>
          <p:nvPr/>
        </p:nvPicPr>
        <p:blipFill>
          <a:blip r:embed="rId6"/>
          <a:stretch>
            <a:fillRect/>
          </a:stretch>
        </p:blipFill>
        <p:spPr>
          <a:xfrm>
            <a:off x="4333524" y="1071363"/>
            <a:ext cx="3859497" cy="3695397"/>
          </a:xfrm>
          <a:prstGeom prst="rect">
            <a:avLst/>
          </a:prstGeom>
        </p:spPr>
      </p:pic>
      <p:sp>
        <p:nvSpPr>
          <p:cNvPr id="9" name="TextBox 8"/>
          <p:cNvSpPr txBox="1"/>
          <p:nvPr/>
        </p:nvSpPr>
        <p:spPr>
          <a:xfrm>
            <a:off x="4747054" y="4835498"/>
            <a:ext cx="3394954" cy="589905"/>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en-US" sz="1400" dirty="0"/>
              <a:t> Line integrated </a:t>
            </a:r>
            <a:r>
              <a:rPr lang="en-US" sz="1400" dirty="0" smtClean="0"/>
              <a:t>emissivity from Bolometer</a:t>
            </a:r>
            <a:endParaRPr lang="de-DE" sz="1400" dirty="0" err="1" smtClean="0"/>
          </a:p>
        </p:txBody>
      </p:sp>
      <p:sp>
        <p:nvSpPr>
          <p:cNvPr id="10" name="TextBox 9"/>
          <p:cNvSpPr txBox="1"/>
          <p:nvPr/>
        </p:nvSpPr>
        <p:spPr>
          <a:xfrm>
            <a:off x="252919" y="5538471"/>
            <a:ext cx="8112868" cy="1038746"/>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t>Final radius of the plasma after collapse ~ 20 cm.</a:t>
            </a:r>
          </a:p>
          <a:p>
            <a:pPr marL="180000" indent="-180000" algn="l">
              <a:lnSpc>
                <a:spcPts val="2300"/>
              </a:lnSpc>
              <a:spcBef>
                <a:spcPts val="1150"/>
              </a:spcBef>
              <a:buFont typeface="Arial" panose="020B0604020202020204" pitchFamily="34" charset="0"/>
              <a:buChar char="•"/>
            </a:pPr>
            <a:r>
              <a:rPr lang="en-US" sz="1600" dirty="0" smtClean="0"/>
              <a:t>Small plasma remains stable for more than 9 seconds until the programmed end of the discharge.</a:t>
            </a:r>
            <a:endParaRPr lang="de-DE" sz="1600" dirty="0" err="1" smtClean="0"/>
          </a:p>
        </p:txBody>
      </p:sp>
      <p:sp>
        <p:nvSpPr>
          <p:cNvPr id="11" name="Rectangle 10"/>
          <p:cNvSpPr/>
          <p:nvPr/>
        </p:nvSpPr>
        <p:spPr>
          <a:xfrm>
            <a:off x="1770437" y="1414010"/>
            <a:ext cx="2438274" cy="3684135"/>
          </a:xfrm>
          <a:prstGeom prst="rect">
            <a:avLst/>
          </a:prstGeom>
          <a:solidFill>
            <a:srgbClr val="7BDDDD">
              <a:alpha val="20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8" name="Date Placeholder 7"/>
          <p:cNvSpPr>
            <a:spLocks noGrp="1"/>
          </p:cNvSpPr>
          <p:nvPr>
            <p:ph type="dt" sz="half" idx="14"/>
          </p:nvPr>
        </p:nvSpPr>
        <p:spPr/>
        <p:txBody>
          <a:bodyPr/>
          <a:lstStyle/>
          <a:p>
            <a:r>
              <a:rPr lang="de-DE" smtClean="0"/>
              <a:t>Stable, small plasmas in W7-X</a:t>
            </a:r>
            <a:endParaRPr lang="de-DE" dirty="0"/>
          </a:p>
        </p:txBody>
      </p:sp>
    </p:spTree>
    <p:extLst>
      <p:ext uri="{BB962C8B-B14F-4D97-AF65-F5344CB8AC3E}">
        <p14:creationId xmlns:p14="http://schemas.microsoft.com/office/powerpoint/2010/main" val="2442437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499382" y="3348037"/>
            <a:ext cx="5621460" cy="3208406"/>
            <a:chOff x="6499382" y="3348037"/>
            <a:chExt cx="5621460" cy="3208406"/>
          </a:xfrm>
        </p:grpSpPr>
        <p:grpSp>
          <p:nvGrpSpPr>
            <p:cNvPr id="22" name="Group 21"/>
            <p:cNvGrpSpPr/>
            <p:nvPr/>
          </p:nvGrpSpPr>
          <p:grpSpPr>
            <a:xfrm>
              <a:off x="6499382" y="3348037"/>
              <a:ext cx="5621460" cy="3208406"/>
              <a:chOff x="6499382" y="3348037"/>
              <a:chExt cx="5621460" cy="3208406"/>
            </a:xfrm>
          </p:grpSpPr>
          <p:grpSp>
            <p:nvGrpSpPr>
              <p:cNvPr id="5" name="Group 4"/>
              <p:cNvGrpSpPr/>
              <p:nvPr/>
            </p:nvGrpSpPr>
            <p:grpSpPr>
              <a:xfrm>
                <a:off x="6499382" y="3348037"/>
                <a:ext cx="5621460" cy="3208406"/>
                <a:chOff x="6499382" y="3348037"/>
                <a:chExt cx="5621460" cy="3105151"/>
              </a:xfrm>
            </p:grpSpPr>
            <p:pic>
              <p:nvPicPr>
                <p:cNvPr id="7" name="Picture 6"/>
                <p:cNvPicPr>
                  <a:picLocks/>
                </p:cNvPicPr>
                <p:nvPr/>
              </p:nvPicPr>
              <p:blipFill>
                <a:blip r:embed="rId3"/>
                <a:stretch>
                  <a:fillRect/>
                </a:stretch>
              </p:blipFill>
              <p:spPr>
                <a:xfrm>
                  <a:off x="6499382" y="3348037"/>
                  <a:ext cx="4667250" cy="310515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7683" y="5031340"/>
                  <a:ext cx="1753159" cy="1308295"/>
                </a:xfrm>
                <a:prstGeom prst="rect">
                  <a:avLst/>
                </a:prstGeom>
              </p:spPr>
            </p:pic>
            <p:sp>
              <p:nvSpPr>
                <p:cNvPr id="3" name="TextBox 2"/>
                <p:cNvSpPr txBox="1"/>
                <p:nvPr/>
              </p:nvSpPr>
              <p:spPr>
                <a:xfrm>
                  <a:off x="11026113" y="5040017"/>
                  <a:ext cx="436297" cy="294953"/>
                </a:xfrm>
                <a:prstGeom prst="rect">
                  <a:avLst/>
                </a:prstGeom>
                <a:solidFill>
                  <a:schemeClr val="bg1"/>
                </a:solidFill>
              </p:spPr>
              <p:txBody>
                <a:bodyPr wrap="square" lIns="0" tIns="0" rIns="0" bIns="0" rtlCol="0" anchor="t" anchorCtr="0">
                  <a:spAutoFit/>
                </a:bodyPr>
                <a:lstStyle/>
                <a:p>
                  <a:pPr algn="l">
                    <a:lnSpc>
                      <a:spcPts val="2300"/>
                    </a:lnSpc>
                    <a:spcBef>
                      <a:spcPts val="1150"/>
                    </a:spcBef>
                  </a:pPr>
                  <a:r>
                    <a:rPr lang="en-US" sz="1600" dirty="0" smtClean="0"/>
                    <a:t>LOS</a:t>
                  </a:r>
                  <a:endParaRPr lang="de-DE" sz="1600" dirty="0" err="1" smtClean="0"/>
                </a:p>
              </p:txBody>
            </p:sp>
          </p:grpSp>
          <p:sp>
            <p:nvSpPr>
              <p:cNvPr id="21" name="Rectangle 20"/>
              <p:cNvSpPr/>
              <p:nvPr/>
            </p:nvSpPr>
            <p:spPr>
              <a:xfrm>
                <a:off x="8492711" y="3718800"/>
                <a:ext cx="350196" cy="2484000"/>
              </a:xfrm>
              <a:prstGeom prst="rect">
                <a:avLst/>
              </a:prstGeom>
              <a:solidFill>
                <a:schemeClr val="bg1"/>
              </a:solidFill>
              <a:ln w="19050" cmpd="sng">
                <a:solidFill>
                  <a:schemeClr val="accent1"/>
                </a:solidFill>
                <a:prstDash val="sys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p>
            </p:txBody>
          </p:sp>
        </p:grpSp>
        <p:sp>
          <p:nvSpPr>
            <p:cNvPr id="23" name="TextBox 22"/>
            <p:cNvSpPr txBox="1"/>
            <p:nvPr/>
          </p:nvSpPr>
          <p:spPr>
            <a:xfrm rot="16200000">
              <a:off x="7676296" y="4838376"/>
              <a:ext cx="1919052"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a:t>Signal </a:t>
              </a:r>
              <a:r>
                <a:rPr lang="en-US" sz="1600" b="1" dirty="0" smtClean="0"/>
                <a:t>saturation</a:t>
              </a:r>
              <a:endParaRPr lang="de-DE" sz="1600" b="1" dirty="0"/>
            </a:p>
          </p:txBody>
        </p:sp>
      </p:grpSp>
      <p:sp>
        <p:nvSpPr>
          <p:cNvPr id="2" name="Title 1"/>
          <p:cNvSpPr>
            <a:spLocks noGrp="1"/>
          </p:cNvSpPr>
          <p:nvPr>
            <p:ph type="title"/>
          </p:nvPr>
        </p:nvSpPr>
        <p:spPr/>
        <p:txBody>
          <a:bodyPr/>
          <a:lstStyle/>
          <a:p>
            <a:r>
              <a:rPr lang="en-US" dirty="0" smtClean="0"/>
              <a:t>Radiation Zone movement</a:t>
            </a:r>
            <a:endParaRPr lang="de-DE" dirty="0"/>
          </a:p>
        </p:txBody>
      </p:sp>
      <p:sp>
        <p:nvSpPr>
          <p:cNvPr id="4" name="Footer Placeholder 3"/>
          <p:cNvSpPr>
            <a:spLocks noGrp="1"/>
          </p:cNvSpPr>
          <p:nvPr>
            <p:ph type="ftr" sz="quarter" idx="15"/>
          </p:nvPr>
        </p:nvSpPr>
        <p:spPr/>
        <p:txBody>
          <a:bodyPr/>
          <a:lstStyle/>
          <a:p>
            <a:r>
              <a:rPr lang="en-US" smtClean="0"/>
              <a:t>Max-Planck-Institut für Plasmaphysik | Arun Pandey | 22.06.2022</a:t>
            </a:r>
            <a:endParaRPr lang="de-DE" dirty="0"/>
          </a:p>
        </p:txBody>
      </p:sp>
      <p:pic>
        <p:nvPicPr>
          <p:cNvPr id="6" name="Picture 5"/>
          <p:cNvPicPr>
            <a:picLocks/>
          </p:cNvPicPr>
          <p:nvPr/>
        </p:nvPicPr>
        <p:blipFill rotWithShape="1">
          <a:blip r:embed="rId5">
            <a:extLst>
              <a:ext uri="{28A0092B-C50C-407E-A947-70E740481C1C}">
                <a14:useLocalDpi xmlns:a14="http://schemas.microsoft.com/office/drawing/2010/main" val="0"/>
              </a:ext>
            </a:extLst>
          </a:blip>
          <a:srcRect l="12287"/>
          <a:stretch/>
        </p:blipFill>
        <p:spPr>
          <a:xfrm>
            <a:off x="205497" y="1550613"/>
            <a:ext cx="5938128" cy="4573962"/>
          </a:xfrm>
          <a:prstGeom prst="rect">
            <a:avLst/>
          </a:prstGeom>
        </p:spPr>
      </p:pic>
      <p:sp>
        <p:nvSpPr>
          <p:cNvPr id="9" name="TextBox 8"/>
          <p:cNvSpPr txBox="1"/>
          <p:nvPr/>
        </p:nvSpPr>
        <p:spPr>
          <a:xfrm>
            <a:off x="9447648" y="1979297"/>
            <a:ext cx="1037143" cy="267894"/>
          </a:xfrm>
          <a:prstGeom prst="rect">
            <a:avLst/>
          </a:prstGeom>
          <a:noFill/>
        </p:spPr>
        <p:txBody>
          <a:bodyPr wrap="none" lIns="0" tIns="0" rIns="0" bIns="0" rtlCol="0" anchor="t" anchorCtr="0">
            <a:spAutoFit/>
          </a:bodyPr>
          <a:lstStyle/>
          <a:p>
            <a:pPr algn="l">
              <a:lnSpc>
                <a:spcPts val="2300"/>
              </a:lnSpc>
              <a:spcBef>
                <a:spcPts val="1150"/>
              </a:spcBef>
            </a:pPr>
            <a:r>
              <a:rPr lang="en-US" sz="1600" dirty="0" smtClean="0"/>
              <a:t>For Carbon</a:t>
            </a:r>
            <a:endParaRPr lang="de-DE" sz="1600" dirty="0" err="1" smtClean="0"/>
          </a:p>
        </p:txBody>
      </p:sp>
      <p:sp>
        <p:nvSpPr>
          <p:cNvPr id="11" name="Rectangle 10"/>
          <p:cNvSpPr/>
          <p:nvPr/>
        </p:nvSpPr>
        <p:spPr>
          <a:xfrm>
            <a:off x="2238375" y="1815849"/>
            <a:ext cx="2171700" cy="326896"/>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en-US" sz="1300" b="1" dirty="0" smtClean="0"/>
              <a:t>Thomson Scattering</a:t>
            </a:r>
            <a:endParaRPr lang="de-DE" sz="1300" b="1" dirty="0" smtClean="0"/>
          </a:p>
        </p:txBody>
      </p:sp>
      <p:sp>
        <p:nvSpPr>
          <p:cNvPr id="15" name="Slide Number Placeholder 14"/>
          <p:cNvSpPr>
            <a:spLocks noGrp="1"/>
          </p:cNvSpPr>
          <p:nvPr>
            <p:ph type="sldNum" sz="quarter" idx="16"/>
          </p:nvPr>
        </p:nvSpPr>
        <p:spPr/>
        <p:txBody>
          <a:bodyPr/>
          <a:lstStyle/>
          <a:p>
            <a:fld id="{31AA536C-85F5-4A1B-A111-7CE00A08BCBC}" type="slidenum">
              <a:rPr lang="de-DE" smtClean="0"/>
              <a:pPr/>
              <a:t>19</a:t>
            </a:fld>
            <a:endParaRPr lang="de-DE" dirty="0"/>
          </a:p>
        </p:txBody>
      </p:sp>
      <p:sp>
        <p:nvSpPr>
          <p:cNvPr id="16" name="Oval 15"/>
          <p:cNvSpPr/>
          <p:nvPr/>
        </p:nvSpPr>
        <p:spPr>
          <a:xfrm>
            <a:off x="8196933" y="5097517"/>
            <a:ext cx="304942" cy="1135117"/>
          </a:xfrm>
          <a:prstGeom prst="ellipse">
            <a:avLst/>
          </a:prstGeom>
          <a:noFill/>
          <a:ln w="19050" cmpd="sng">
            <a:solidFill>
              <a:srgbClr val="006C66"/>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19" name="Straight Arrow Connector 18"/>
          <p:cNvCxnSpPr>
            <a:stCxn id="17" idx="2"/>
            <a:endCxn id="16" idx="0"/>
          </p:cNvCxnSpPr>
          <p:nvPr/>
        </p:nvCxnSpPr>
        <p:spPr>
          <a:xfrm>
            <a:off x="7838921" y="4677371"/>
            <a:ext cx="510483" cy="420146"/>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7155" y="948354"/>
            <a:ext cx="4731704" cy="2549892"/>
          </a:xfrm>
          <a:prstGeom prst="rect">
            <a:avLst/>
          </a:prstGeom>
        </p:spPr>
      </p:pic>
      <p:sp>
        <p:nvSpPr>
          <p:cNvPr id="17" name="TextBox 16"/>
          <p:cNvSpPr txBox="1"/>
          <p:nvPr/>
        </p:nvSpPr>
        <p:spPr>
          <a:xfrm>
            <a:off x="7211536" y="4087466"/>
            <a:ext cx="1254769" cy="589905"/>
          </a:xfrm>
          <a:prstGeom prst="rect">
            <a:avLst/>
          </a:prstGeom>
          <a:solidFill>
            <a:schemeClr val="bg1"/>
          </a:solidFill>
          <a:ln>
            <a:solidFill>
              <a:schemeClr val="accent1"/>
            </a:solidFill>
          </a:ln>
        </p:spPr>
        <p:txBody>
          <a:bodyPr wrap="square" lIns="0" tIns="0" rIns="0" bIns="0" rtlCol="0" anchor="t" anchorCtr="0">
            <a:spAutoFit/>
          </a:bodyPr>
          <a:lstStyle/>
          <a:p>
            <a:pPr algn="l">
              <a:lnSpc>
                <a:spcPts val="2300"/>
              </a:lnSpc>
              <a:spcBef>
                <a:spcPts val="1150"/>
              </a:spcBef>
            </a:pPr>
            <a:r>
              <a:rPr lang="en-US" sz="1400" dirty="0" smtClean="0"/>
              <a:t>Rapid increase in CIII radiation</a:t>
            </a:r>
            <a:endParaRPr lang="de-DE" sz="1400" dirty="0" err="1" smtClean="0"/>
          </a:p>
        </p:txBody>
      </p:sp>
      <p:sp>
        <p:nvSpPr>
          <p:cNvPr id="12" name="Date Placeholder 11"/>
          <p:cNvSpPr>
            <a:spLocks noGrp="1"/>
          </p:cNvSpPr>
          <p:nvPr>
            <p:ph type="dt" sz="half" idx="14"/>
          </p:nvPr>
        </p:nvSpPr>
        <p:spPr/>
        <p:txBody>
          <a:bodyPr/>
          <a:lstStyle/>
          <a:p>
            <a:r>
              <a:rPr lang="de-DE" smtClean="0"/>
              <a:t>Stable, small plasmas in W7-X</a:t>
            </a:r>
            <a:endParaRPr lang="de-DE" dirty="0"/>
          </a:p>
        </p:txBody>
      </p:sp>
      <p:sp>
        <p:nvSpPr>
          <p:cNvPr id="10" name="TextBox 9"/>
          <p:cNvSpPr txBox="1"/>
          <p:nvPr/>
        </p:nvSpPr>
        <p:spPr>
          <a:xfrm>
            <a:off x="9258300" y="1631373"/>
            <a:ext cx="853119" cy="267894"/>
          </a:xfrm>
          <a:prstGeom prst="rect">
            <a:avLst/>
          </a:prstGeom>
          <a:noFill/>
        </p:spPr>
        <p:txBody>
          <a:bodyPr wrap="non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t>Carbon</a:t>
            </a:r>
            <a:endParaRPr lang="en-US" sz="1600" dirty="0" smtClean="0"/>
          </a:p>
        </p:txBody>
      </p:sp>
    </p:spTree>
    <p:extLst>
      <p:ext uri="{BB962C8B-B14F-4D97-AF65-F5344CB8AC3E}">
        <p14:creationId xmlns:p14="http://schemas.microsoft.com/office/powerpoint/2010/main" val="3901978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b="1" dirty="0">
                <a:solidFill>
                  <a:srgbClr val="005555"/>
                </a:solidFill>
              </a:rPr>
              <a:t>Experiments in the Wendelstein 7-X (W7-X) stellarator with plasma density beyond the established density limit in stellarators </a:t>
            </a:r>
            <a:r>
              <a:rPr lang="en-US" b="1" dirty="0" smtClean="0">
                <a:solidFill>
                  <a:srgbClr val="005555"/>
                </a:solidFill>
              </a:rPr>
              <a:t>resulted </a:t>
            </a:r>
            <a:r>
              <a:rPr lang="en-US" b="1" dirty="0">
                <a:solidFill>
                  <a:srgbClr val="005555"/>
                </a:solidFill>
              </a:rPr>
              <a:t>in unusual plasma discharges with a reduced size lasting stably for many confinement </a:t>
            </a:r>
            <a:r>
              <a:rPr lang="en-US" b="1" dirty="0" smtClean="0">
                <a:solidFill>
                  <a:srgbClr val="005555"/>
                </a:solidFill>
              </a:rPr>
              <a:t>times. </a:t>
            </a:r>
            <a:r>
              <a:rPr lang="en-US" dirty="0" smtClean="0">
                <a:solidFill>
                  <a:srgbClr val="005555"/>
                </a:solidFill>
              </a:rPr>
              <a:t>In </a:t>
            </a:r>
            <a:r>
              <a:rPr lang="en-US" dirty="0">
                <a:solidFill>
                  <a:srgbClr val="005555"/>
                </a:solidFill>
              </a:rPr>
              <a:t>these experiments, the </a:t>
            </a:r>
            <a:r>
              <a:rPr lang="en-US" b="1" dirty="0">
                <a:solidFill>
                  <a:srgbClr val="005555"/>
                </a:solidFill>
              </a:rPr>
              <a:t>plasma had shrunk to a significantly smaller minor radius due to intense edge radiation from a radiating mantle and had no contact with material components</a:t>
            </a:r>
            <a:r>
              <a:rPr lang="en-US" dirty="0">
                <a:solidFill>
                  <a:srgbClr val="005555"/>
                </a:solidFill>
              </a:rPr>
              <a:t>, yet it remained relatively well confined for many confinement times with electron temperatures on the order of 1 </a:t>
            </a:r>
            <a:r>
              <a:rPr lang="en-US" dirty="0" err="1">
                <a:solidFill>
                  <a:srgbClr val="005555"/>
                </a:solidFill>
              </a:rPr>
              <a:t>keV</a:t>
            </a:r>
            <a:r>
              <a:rPr lang="en-US" dirty="0">
                <a:solidFill>
                  <a:srgbClr val="005555"/>
                </a:solidFill>
              </a:rPr>
              <a:t>. </a:t>
            </a:r>
            <a:r>
              <a:rPr lang="en-US" b="1" dirty="0">
                <a:solidFill>
                  <a:srgbClr val="005555"/>
                </a:solidFill>
              </a:rPr>
              <a:t>To our knowledge, this is the first definitive experimental long-time stability demonstration of such high-temperature contact-less plasmas in the laboratory</a:t>
            </a:r>
            <a:r>
              <a:rPr lang="en-US" dirty="0">
                <a:solidFill>
                  <a:srgbClr val="005555"/>
                </a:solidFill>
              </a:rPr>
              <a:t>. The stability of the plasma size is elucidated with a simple power-balance model. In other helical devices such as LHD and W7-AS, plasmas that start shrinking suffered core impurity accumulation leading to a collapse whereas this was generally not observed for these W7-X plasma</a:t>
            </a:r>
          </a:p>
        </p:txBody>
      </p:sp>
      <p:sp>
        <p:nvSpPr>
          <p:cNvPr id="3" name="Title 2"/>
          <p:cNvSpPr>
            <a:spLocks noGrp="1"/>
          </p:cNvSpPr>
          <p:nvPr>
            <p:ph type="title"/>
          </p:nvPr>
        </p:nvSpPr>
        <p:spPr/>
        <p:txBody>
          <a:bodyPr/>
          <a:lstStyle/>
          <a:p>
            <a:r>
              <a:rPr lang="en-US" dirty="0" smtClean="0"/>
              <a:t>Abstract</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2</a:t>
            </a:fld>
            <a:endParaRPr lang="en-US" dirty="0"/>
          </a:p>
        </p:txBody>
      </p:sp>
    </p:spTree>
    <p:extLst>
      <p:ext uri="{BB962C8B-B14F-4D97-AF65-F5344CB8AC3E}">
        <p14:creationId xmlns:p14="http://schemas.microsoft.com/office/powerpoint/2010/main" val="2155315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188638"/>
            <a:ext cx="9912350" cy="658800"/>
          </a:xfrm>
        </p:spPr>
        <p:txBody>
          <a:bodyPr>
            <a:normAutofit/>
          </a:bodyPr>
          <a:lstStyle/>
          <a:p>
            <a:r>
              <a:rPr lang="en-US" dirty="0" smtClean="0"/>
              <a:t>Parameters for Recovery : </a:t>
            </a:r>
            <a:r>
              <a:rPr lang="en-US" sz="1600" dirty="0" smtClean="0"/>
              <a:t>Fueling and Input Power + Impurity</a:t>
            </a:r>
            <a:endParaRPr lang="de-DE" sz="1600" dirty="0"/>
          </a:p>
        </p:txBody>
      </p:sp>
      <p:sp>
        <p:nvSpPr>
          <p:cNvPr id="3" name="Footer Placeholder 2"/>
          <p:cNvSpPr>
            <a:spLocks noGrp="1"/>
          </p:cNvSpPr>
          <p:nvPr>
            <p:ph type="ftr" sz="quarter" idx="15"/>
          </p:nvPr>
        </p:nvSpPr>
        <p:spPr/>
        <p:txBody>
          <a:bodyPr/>
          <a:lstStyle/>
          <a:p>
            <a:r>
              <a:rPr lang="en-US" smtClean="0"/>
              <a:t>Max-Planck-Institut für Plasmaphysik | Arun Pandey | 22.06.2022</a:t>
            </a:r>
            <a:endParaRPr lang="de-DE" dirty="0"/>
          </a:p>
        </p:txBody>
      </p:sp>
      <p:grpSp>
        <p:nvGrpSpPr>
          <p:cNvPr id="18" name="Group 17"/>
          <p:cNvGrpSpPr/>
          <p:nvPr/>
        </p:nvGrpSpPr>
        <p:grpSpPr>
          <a:xfrm>
            <a:off x="5857490" y="2517848"/>
            <a:ext cx="4990875" cy="3767670"/>
            <a:chOff x="600400" y="3700733"/>
            <a:chExt cx="4212000" cy="3159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00" y="3700733"/>
              <a:ext cx="4212000" cy="3159000"/>
            </a:xfrm>
            <a:prstGeom prst="rect">
              <a:avLst/>
            </a:prstGeom>
          </p:spPr>
        </p:pic>
        <p:sp>
          <p:nvSpPr>
            <p:cNvPr id="17" name="TextBox 16"/>
            <p:cNvSpPr txBox="1"/>
            <p:nvPr/>
          </p:nvSpPr>
          <p:spPr>
            <a:xfrm>
              <a:off x="4133849" y="4366713"/>
              <a:ext cx="307075" cy="294953"/>
            </a:xfrm>
            <a:prstGeom prst="rect">
              <a:avLst/>
            </a:prstGeom>
            <a:noFill/>
          </p:spPr>
          <p:txBody>
            <a:bodyPr wrap="square" lIns="0" tIns="0" rIns="0" bIns="0" rtlCol="0" anchor="t" anchorCtr="0">
              <a:spAutoFit/>
            </a:bodyPr>
            <a:lstStyle/>
            <a:p>
              <a:pPr algn="l">
                <a:lnSpc>
                  <a:spcPts val="2300"/>
                </a:lnSpc>
                <a:spcBef>
                  <a:spcPts val="1150"/>
                </a:spcBef>
              </a:pPr>
              <a:r>
                <a:rPr lang="en-US" sz="800" dirty="0" smtClean="0"/>
                <a:t>[MW]</a:t>
              </a:r>
              <a:endParaRPr lang="de-DE" sz="800" dirty="0" err="1" smtClean="0"/>
            </a:p>
          </p:txBody>
        </p:sp>
      </p:grpSp>
      <p:grpSp>
        <p:nvGrpSpPr>
          <p:cNvPr id="14" name="Group 13"/>
          <p:cNvGrpSpPr/>
          <p:nvPr/>
        </p:nvGrpSpPr>
        <p:grpSpPr>
          <a:xfrm>
            <a:off x="525763" y="2685518"/>
            <a:ext cx="4990875" cy="3600000"/>
            <a:chOff x="600400" y="962024"/>
            <a:chExt cx="4212000" cy="2999587"/>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5046"/>
            <a:stretch/>
          </p:blipFill>
          <p:spPr>
            <a:xfrm>
              <a:off x="600400" y="962024"/>
              <a:ext cx="4212000" cy="2999587"/>
            </a:xfrm>
            <a:prstGeom prst="rect">
              <a:avLst/>
            </a:prstGeom>
          </p:spPr>
        </p:pic>
        <p:sp>
          <p:nvSpPr>
            <p:cNvPr id="13" name="TextBox 12"/>
            <p:cNvSpPr txBox="1"/>
            <p:nvPr/>
          </p:nvSpPr>
          <p:spPr>
            <a:xfrm>
              <a:off x="4133849" y="1466850"/>
              <a:ext cx="307075" cy="294953"/>
            </a:xfrm>
            <a:prstGeom prst="rect">
              <a:avLst/>
            </a:prstGeom>
            <a:noFill/>
          </p:spPr>
          <p:txBody>
            <a:bodyPr wrap="square" lIns="0" tIns="0" rIns="0" bIns="0" rtlCol="0" anchor="t" anchorCtr="0">
              <a:spAutoFit/>
            </a:bodyPr>
            <a:lstStyle/>
            <a:p>
              <a:pPr algn="l">
                <a:lnSpc>
                  <a:spcPts val="2300"/>
                </a:lnSpc>
                <a:spcBef>
                  <a:spcPts val="1150"/>
                </a:spcBef>
              </a:pPr>
              <a:r>
                <a:rPr lang="en-US" sz="800" dirty="0" smtClean="0"/>
                <a:t>[MW]</a:t>
              </a:r>
              <a:endParaRPr lang="de-DE" sz="800" dirty="0" err="1" smtClean="0"/>
            </a:p>
          </p:txBody>
        </p:sp>
      </p:grpSp>
      <p:sp>
        <p:nvSpPr>
          <p:cNvPr id="29" name="Slide Number Placeholder 28"/>
          <p:cNvSpPr>
            <a:spLocks noGrp="1"/>
          </p:cNvSpPr>
          <p:nvPr>
            <p:ph type="sldNum" sz="quarter" idx="16"/>
          </p:nvPr>
        </p:nvSpPr>
        <p:spPr/>
        <p:txBody>
          <a:bodyPr/>
          <a:lstStyle/>
          <a:p>
            <a:fld id="{31AA536C-85F5-4A1B-A111-7CE00A08BCBC}" type="slidenum">
              <a:rPr lang="de-DE" smtClean="0"/>
              <a:pPr/>
              <a:t>20</a:t>
            </a:fld>
            <a:endParaRPr lang="de-DE" dirty="0"/>
          </a:p>
        </p:txBody>
      </p:sp>
      <p:sp>
        <p:nvSpPr>
          <p:cNvPr id="30" name="TextBox 29"/>
          <p:cNvSpPr txBox="1"/>
          <p:nvPr/>
        </p:nvSpPr>
        <p:spPr>
          <a:xfrm>
            <a:off x="525763" y="1229710"/>
            <a:ext cx="8754871" cy="1192634"/>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en-US" sz="1600" b="1" dirty="0"/>
              <a:t>Neutral fraction </a:t>
            </a:r>
            <a:r>
              <a:rPr lang="en-US" sz="1600" dirty="0"/>
              <a:t>: Plasma goes into recovery state after fueling is stopped. </a:t>
            </a:r>
            <a:endParaRPr lang="en-US" sz="1600" dirty="0" smtClean="0"/>
          </a:p>
          <a:p>
            <a:pPr marL="180000" indent="-180000" algn="l">
              <a:lnSpc>
                <a:spcPts val="2300"/>
              </a:lnSpc>
              <a:spcBef>
                <a:spcPts val="1150"/>
              </a:spcBef>
              <a:buFont typeface="Arial" panose="020B0604020202020204" pitchFamily="34" charset="0"/>
              <a:buChar char="•"/>
            </a:pPr>
            <a:r>
              <a:rPr lang="en-US" sz="1600" b="1" dirty="0" smtClean="0"/>
              <a:t>Impurity fraction </a:t>
            </a:r>
            <a:r>
              <a:rPr lang="en-US" sz="1600" dirty="0" smtClean="0"/>
              <a:t>: Post boronized discharges show better recovery.</a:t>
            </a:r>
          </a:p>
          <a:p>
            <a:pPr marL="180000" indent="-180000" algn="l">
              <a:lnSpc>
                <a:spcPts val="2300"/>
              </a:lnSpc>
              <a:spcBef>
                <a:spcPts val="1150"/>
              </a:spcBef>
              <a:buFont typeface="Arial" panose="020B0604020202020204" pitchFamily="34" charset="0"/>
              <a:buChar char="•"/>
            </a:pPr>
            <a:r>
              <a:rPr lang="en-US" sz="1600" b="1" dirty="0" smtClean="0"/>
              <a:t>Input Power </a:t>
            </a:r>
            <a:r>
              <a:rPr lang="en-US" sz="1600" dirty="0" smtClean="0"/>
              <a:t>: Higher input power discharges show better recovery.</a:t>
            </a:r>
            <a:endParaRPr lang="de-DE" sz="1600" dirty="0" err="1" smtClean="0"/>
          </a:p>
        </p:txBody>
      </p:sp>
      <p:sp>
        <p:nvSpPr>
          <p:cNvPr id="4" name="Date Placeholder 3"/>
          <p:cNvSpPr>
            <a:spLocks noGrp="1"/>
          </p:cNvSpPr>
          <p:nvPr>
            <p:ph type="dt" sz="half" idx="14"/>
          </p:nvPr>
        </p:nvSpPr>
        <p:spPr/>
        <p:txBody>
          <a:bodyPr/>
          <a:lstStyle/>
          <a:p>
            <a:r>
              <a:rPr lang="de-DE" smtClean="0"/>
              <a:t>Stable, small plasmas in W7-X</a:t>
            </a:r>
            <a:endParaRPr lang="de-DE" dirty="0"/>
          </a:p>
        </p:txBody>
      </p:sp>
      <p:sp>
        <p:nvSpPr>
          <p:cNvPr id="15" name="Rectangle 14"/>
          <p:cNvSpPr/>
          <p:nvPr/>
        </p:nvSpPr>
        <p:spPr>
          <a:xfrm>
            <a:off x="329439" y="2391901"/>
            <a:ext cx="3409122" cy="426506"/>
          </a:xfrm>
          <a:prstGeom prst="rect">
            <a:avLst/>
          </a:prstGeom>
          <a:noFill/>
          <a:ln w="19050" cmpd="sng">
            <a:no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en-US" sz="2000" b="1" dirty="0" smtClean="0"/>
              <a:t>Pre-</a:t>
            </a:r>
            <a:r>
              <a:rPr lang="en-US" sz="2000" b="1" dirty="0" err="1" smtClean="0"/>
              <a:t>boronization</a:t>
            </a:r>
            <a:r>
              <a:rPr lang="en-US" sz="2000" b="1" dirty="0" smtClean="0"/>
              <a:t> :</a:t>
            </a:r>
            <a:endParaRPr lang="de-DE" sz="2000" b="1" dirty="0" smtClean="0"/>
          </a:p>
        </p:txBody>
      </p:sp>
      <p:sp>
        <p:nvSpPr>
          <p:cNvPr id="16" name="Rectangle 15"/>
          <p:cNvSpPr/>
          <p:nvPr/>
        </p:nvSpPr>
        <p:spPr>
          <a:xfrm>
            <a:off x="5625339" y="2340678"/>
            <a:ext cx="3409122" cy="426506"/>
          </a:xfrm>
          <a:prstGeom prst="rect">
            <a:avLst/>
          </a:prstGeom>
          <a:noFill/>
          <a:ln w="19050" cmpd="sng">
            <a:no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en-US" sz="2000" b="1" dirty="0" smtClean="0"/>
              <a:t>Post-</a:t>
            </a:r>
            <a:r>
              <a:rPr lang="en-US" sz="2000" b="1" dirty="0" err="1" smtClean="0"/>
              <a:t>boronization</a:t>
            </a:r>
            <a:r>
              <a:rPr lang="en-US" sz="2000" b="1" dirty="0" smtClean="0"/>
              <a:t> :</a:t>
            </a:r>
            <a:endParaRPr lang="de-DE" sz="2000" b="1" dirty="0" smtClean="0"/>
          </a:p>
        </p:txBody>
      </p:sp>
    </p:spTree>
    <p:extLst>
      <p:ext uri="{BB962C8B-B14F-4D97-AF65-F5344CB8AC3E}">
        <p14:creationId xmlns:p14="http://schemas.microsoft.com/office/powerpoint/2010/main" val="3270282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39539" y="1439694"/>
            <a:ext cx="3170583" cy="3579567"/>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 name="Title 1"/>
          <p:cNvSpPr>
            <a:spLocks noGrp="1"/>
          </p:cNvSpPr>
          <p:nvPr>
            <p:ph type="title"/>
          </p:nvPr>
        </p:nvSpPr>
        <p:spPr/>
        <p:txBody>
          <a:bodyPr>
            <a:normAutofit/>
          </a:bodyPr>
          <a:lstStyle/>
          <a:p>
            <a:r>
              <a:rPr lang="en-US" dirty="0" smtClean="0"/>
              <a:t>Stability of the small plasma: </a:t>
            </a:r>
            <a:r>
              <a:rPr lang="en-US" sz="2200" dirty="0" smtClean="0"/>
              <a:t>Power balance decides the radius</a:t>
            </a:r>
            <a:endParaRPr lang="de-DE" sz="2200" dirty="0"/>
          </a:p>
        </p:txBody>
      </p:sp>
      <p:sp>
        <p:nvSpPr>
          <p:cNvPr id="3" name="Footer Placeholder 2"/>
          <p:cNvSpPr>
            <a:spLocks noGrp="1"/>
          </p:cNvSpPr>
          <p:nvPr>
            <p:ph type="ftr" sz="quarter" idx="15"/>
          </p:nvPr>
        </p:nvSpPr>
        <p:spPr/>
        <p:txBody>
          <a:bodyPr/>
          <a:lstStyle/>
          <a:p>
            <a:r>
              <a:rPr lang="en-US" smtClean="0"/>
              <a:t>Max-Planck-Institut für Plasmaphysik | A. Pandey | 17.03.2025</a:t>
            </a:r>
            <a:endParaRPr lang="de-DE" dirty="0"/>
          </a:p>
        </p:txBody>
      </p:sp>
      <p:sp>
        <p:nvSpPr>
          <p:cNvPr id="4" name="Slide Number Placeholder 3"/>
          <p:cNvSpPr>
            <a:spLocks noGrp="1"/>
          </p:cNvSpPr>
          <p:nvPr>
            <p:ph type="sldNum" sz="quarter" idx="16"/>
          </p:nvPr>
        </p:nvSpPr>
        <p:spPr/>
        <p:txBody>
          <a:bodyPr/>
          <a:lstStyle/>
          <a:p>
            <a:fld id="{31AA536C-85F5-4A1B-A111-7CE00A08BCBC}" type="slidenum">
              <a:rPr lang="de-DE" smtClean="0"/>
              <a:pPr/>
              <a:t>21</a:t>
            </a:fld>
            <a:endParaRPr lang="de-DE" dirty="0"/>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7"/>
              </p:nvPr>
            </p:nvSpPr>
            <p:spPr>
              <a:xfrm>
                <a:off x="479425" y="1096930"/>
                <a:ext cx="7318019" cy="5094320"/>
              </a:xfrm>
              <a:ln>
                <a:solidFill>
                  <a:schemeClr val="bg1"/>
                </a:solidFill>
              </a:ln>
            </p:spPr>
            <p:txBody>
              <a:bodyPr>
                <a:normAutofit fontScale="92500"/>
              </a:bodyPr>
              <a:lstStyle/>
              <a:p>
                <a:pPr>
                  <a:lnSpc>
                    <a:spcPct val="150000"/>
                  </a:lnSpc>
                </a:pPr>
                <a:r>
                  <a:rPr lang="en-US" sz="1800" b="0" dirty="0" smtClean="0">
                    <a:latin typeface="Cambria Math" panose="02040503050406030204" pitchFamily="18" charset="0"/>
                  </a:rPr>
                  <a:t>Assuming the plasma to have a circular cross section:</a:t>
                </a:r>
              </a:p>
              <a:p>
                <a:pPr>
                  <a:lnSpc>
                    <a:spcPct val="150000"/>
                  </a:lnSpc>
                </a:pPr>
                <a14:m>
                  <m:oMathPara xmlns:m="http://schemas.openxmlformats.org/officeDocument/2006/math">
                    <m:oMathParaPr>
                      <m:jc m:val="centerGroup"/>
                    </m:oMathParaPr>
                    <m:oMath xmlns:m="http://schemas.openxmlformats.org/officeDocument/2006/math">
                      <m:r>
                        <m:rPr>
                          <m:sty m:val="p"/>
                        </m:rPr>
                        <a:rPr lang="en-US" sz="1800" b="0" i="0" smtClean="0">
                          <a:latin typeface="Cambria Math" panose="02040503050406030204" pitchFamily="18" charset="0"/>
                        </a:rPr>
                        <m:t>Radiated</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power</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density</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in</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the</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mantle</m:t>
                      </m:r>
                      <m:r>
                        <a:rPr lang="en-US" sz="1800" b="0" i="1" smtClean="0">
                          <a:latin typeface="Cambria Math" panose="02040503050406030204" pitchFamily="18" charset="0"/>
                        </a:rPr>
                        <m:t>=</m:t>
                      </m:r>
                      <m:r>
                        <a:rPr lang="en-US" sz="1800" b="0" i="1" smtClean="0">
                          <a:latin typeface="Cambria Math" panose="02040503050406030204" pitchFamily="18" charset="0"/>
                        </a:rPr>
                        <m:t>𝜎</m:t>
                      </m:r>
                    </m:oMath>
                  </m:oMathPara>
                </a14:m>
                <a:endParaRPr lang="en-US" sz="1800" b="0" i="1"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𝑟𝑎𝑑</m:t>
                          </m:r>
                        </m:sub>
                      </m:sSub>
                      <m:r>
                        <a:rPr lang="en-US" sz="1800" b="0" i="1" smtClean="0">
                          <a:latin typeface="Cambria Math" panose="02040503050406030204" pitchFamily="18" charset="0"/>
                        </a:rPr>
                        <m:t>=</m:t>
                      </m:r>
                      <m:r>
                        <a:rPr lang="en-US" sz="1800" b="0" i="1" smtClean="0">
                          <a:latin typeface="Cambria Math" panose="02040503050406030204" pitchFamily="18" charset="0"/>
                        </a:rPr>
                        <m:t>𝜎</m:t>
                      </m:r>
                      <m:r>
                        <a:rPr lang="en-US" sz="1800" b="0" i="1" smtClean="0">
                          <a:latin typeface="Cambria Math" panose="02040503050406030204" pitchFamily="18" charset="0"/>
                        </a:rPr>
                        <m:t>𝑑</m:t>
                      </m:r>
                      <m:r>
                        <a:rPr lang="en-US" sz="1800" b="0" i="1" smtClean="0">
                          <a:latin typeface="Cambria Math" panose="02040503050406030204" pitchFamily="18" charset="0"/>
                        </a:rPr>
                        <m:t>4</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𝜋</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𝑟𝑅</m:t>
                      </m:r>
                    </m:oMath>
                  </m:oMathPara>
                </a14:m>
                <a:endParaRPr lang="de-DE" sz="1800" b="0" dirty="0" smtClean="0"/>
              </a:p>
              <a:p>
                <a:pPr>
                  <a:lnSpc>
                    <a:spcPct val="150000"/>
                  </a:lnSpc>
                </a:pPr>
                <a:r>
                  <a:rPr lang="en-US" sz="1800" b="0" dirty="0" smtClean="0"/>
                  <a:t>At steady state, maximum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𝑟𝑎𝑑</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eqArr>
                          <m:eqArrPr>
                            <m:ctrlPr>
                              <a:rPr lang="en-US" sz="1800" b="0" i="1" smtClean="0">
                                <a:latin typeface="Cambria Math" panose="02040503050406030204" pitchFamily="18" charset="0"/>
                              </a:rPr>
                            </m:ctrlPr>
                          </m:eqArrPr>
                          <m:e>
                            <m:r>
                              <a:rPr lang="en-US" sz="1800" b="0" i="1" smtClean="0">
                                <a:latin typeface="Cambria Math" panose="02040503050406030204" pitchFamily="18" charset="0"/>
                              </a:rPr>
                              <m:t>h𝑒𝑎𝑡𝑖𝑛𝑔</m:t>
                            </m:r>
                          </m:e>
                          <m:e>
                            <m:r>
                              <a:rPr lang="en-US" sz="1800" b="0" i="1" smtClean="0">
                                <a:latin typeface="Cambria Math" panose="02040503050406030204" pitchFamily="18" charset="0"/>
                              </a:rPr>
                              <m:t> </m:t>
                            </m:r>
                          </m:e>
                        </m:eqArr>
                      </m:sub>
                    </m:sSub>
                  </m:oMath>
                </a14:m>
                <a:endParaRPr lang="de-DE" sz="1800" b="0" dirty="0" smtClean="0"/>
              </a:p>
              <a:p>
                <a:pPr>
                  <a:lnSpc>
                    <a:spcPct val="150000"/>
                  </a:lnSpc>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a:latin typeface="Cambria Math" panose="02040503050406030204" pitchFamily="18" charset="0"/>
                                </a:rPr>
                              </m:ctrlPr>
                            </m:sSubPr>
                            <m:e>
                              <m:r>
                                <a:rPr lang="en-US" sz="1800" b="0" i="1">
                                  <a:latin typeface="Cambria Math" panose="02040503050406030204" pitchFamily="18" charset="0"/>
                                </a:rPr>
                                <m:t>𝑃</m:t>
                              </m:r>
                            </m:e>
                            <m:sub>
                              <m:eqArr>
                                <m:eqArrPr>
                                  <m:ctrlPr>
                                    <a:rPr lang="en-US" sz="1800" b="0" i="1">
                                      <a:latin typeface="Cambria Math" panose="02040503050406030204" pitchFamily="18" charset="0"/>
                                    </a:rPr>
                                  </m:ctrlPr>
                                </m:eqArrPr>
                                <m:e>
                                  <m:r>
                                    <a:rPr lang="en-US" sz="1800" b="0" i="1">
                                      <a:latin typeface="Cambria Math" panose="02040503050406030204" pitchFamily="18" charset="0"/>
                                    </a:rPr>
                                    <m:t>h𝑒𝑎𝑡𝑖𝑛𝑔</m:t>
                                  </m:r>
                                </m:e>
                                <m:e>
                                  <m:r>
                                    <a:rPr lang="en-US" sz="1800" b="0" i="1">
                                      <a:latin typeface="Cambria Math" panose="02040503050406030204" pitchFamily="18" charset="0"/>
                                    </a:rPr>
                                    <m:t> </m:t>
                                  </m:r>
                                </m:e>
                              </m:eqArr>
                            </m:sub>
                          </m:sSub>
                        </m:num>
                        <m:den>
                          <m:r>
                            <a:rPr lang="en-US" sz="1800" b="0" i="1">
                              <a:latin typeface="Cambria Math" panose="02040503050406030204" pitchFamily="18" charset="0"/>
                            </a:rPr>
                            <m:t>𝜎</m:t>
                          </m:r>
                          <m:r>
                            <a:rPr lang="en-US" sz="1800" b="0" i="1" smtClean="0">
                              <a:latin typeface="Cambria Math" panose="02040503050406030204" pitchFamily="18" charset="0"/>
                            </a:rPr>
                            <m:t>𝑑</m:t>
                          </m:r>
                          <m:r>
                            <a:rPr lang="en-US" sz="1800" b="0" i="1">
                              <a:latin typeface="Cambria Math" panose="02040503050406030204" pitchFamily="18" charset="0"/>
                            </a:rPr>
                            <m:t>4</m:t>
                          </m:r>
                          <m:sSup>
                            <m:sSupPr>
                              <m:ctrlPr>
                                <a:rPr lang="en-US" sz="1800" b="0" i="1">
                                  <a:latin typeface="Cambria Math" panose="02040503050406030204" pitchFamily="18" charset="0"/>
                                </a:rPr>
                              </m:ctrlPr>
                            </m:sSupPr>
                            <m:e>
                              <m:r>
                                <a:rPr lang="en-US" sz="1800" b="0" i="1">
                                  <a:latin typeface="Cambria Math" panose="02040503050406030204" pitchFamily="18" charset="0"/>
                                </a:rPr>
                                <m:t>𝜋</m:t>
                              </m:r>
                            </m:e>
                            <m:sup>
                              <m:r>
                                <a:rPr lang="en-US" sz="1800" b="0" i="1">
                                  <a:latin typeface="Cambria Math" panose="02040503050406030204" pitchFamily="18" charset="0"/>
                                </a:rPr>
                                <m:t>2</m:t>
                              </m:r>
                            </m:sup>
                          </m:sSup>
                          <m:r>
                            <a:rPr lang="en-US" sz="1800" b="0" i="1">
                              <a:latin typeface="Cambria Math" panose="02040503050406030204" pitchFamily="18" charset="0"/>
                            </a:rPr>
                            <m:t>𝑅</m:t>
                          </m:r>
                        </m:den>
                      </m:f>
                    </m:oMath>
                  </m:oMathPara>
                </a14:m>
                <a:endParaRPr lang="de-DE" sz="1800" b="0" dirty="0" smtClean="0"/>
              </a:p>
              <a:p>
                <a:pPr marL="285750" indent="-285750">
                  <a:lnSpc>
                    <a:spcPct val="150000"/>
                  </a:lnSpc>
                  <a:buFont typeface="Arial" panose="020B0604020202020204" pitchFamily="34" charset="0"/>
                  <a:buChar char="•"/>
                </a:pPr>
                <a:r>
                  <a:rPr lang="en-US" sz="1800" b="0" dirty="0" smtClean="0"/>
                  <a:t>For,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𝑟</m:t>
                        </m:r>
                      </m:e>
                      <m:sub>
                        <m:r>
                          <a:rPr lang="en-US" sz="1800" b="0" i="1">
                            <a:latin typeface="Cambria Math" panose="02040503050406030204" pitchFamily="18" charset="0"/>
                          </a:rPr>
                          <m:t>𝑠</m:t>
                        </m:r>
                      </m:sub>
                    </m:sSub>
                    <m:r>
                      <a:rPr lang="en-US" sz="1800" b="0" i="0" smtClean="0">
                        <a:latin typeface="Cambria Math" panose="02040503050406030204" pitchFamily="18" charset="0"/>
                      </a:rPr>
                      <m:t>&gt;</m:t>
                    </m:r>
                    <m:r>
                      <m:rPr>
                        <m:sty m:val="p"/>
                      </m:rPr>
                      <a:rPr lang="en-US" sz="1800" b="0" i="0" smtClean="0">
                        <a:latin typeface="Cambria Math" panose="02040503050406030204" pitchFamily="18" charset="0"/>
                      </a:rPr>
                      <m:t>a</m:t>
                    </m:r>
                    <m:r>
                      <a:rPr lang="en-US" sz="1800" b="0" i="0" smtClean="0">
                        <a:latin typeface="Cambria Math" panose="02040503050406030204" pitchFamily="18" charset="0"/>
                      </a:rPr>
                      <m:t> :</m:t>
                    </m:r>
                  </m:oMath>
                </a14:m>
                <a:r>
                  <a:rPr lang="en-US" sz="1800" b="0" dirty="0"/>
                  <a:t> the plasma will begin to touch the divertor and deposit the left-over energy there and the plasma will be </a:t>
                </a:r>
                <a:r>
                  <a:rPr lang="en-US" sz="1800" b="0" dirty="0" smtClean="0"/>
                  <a:t>full-size</a:t>
                </a:r>
              </a:p>
              <a:p>
                <a:pPr marL="285750" indent="-285750">
                  <a:lnSpc>
                    <a:spcPct val="150000"/>
                  </a:lnSpc>
                  <a:buFont typeface="Arial" panose="020B0604020202020204" pitchFamily="34" charset="0"/>
                  <a:buChar char="•"/>
                </a:pPr>
                <a:r>
                  <a:rPr lang="en-US" sz="1800" b="0" dirty="0"/>
                  <a:t>For,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𝑟</m:t>
                        </m:r>
                      </m:e>
                      <m:sub>
                        <m:r>
                          <a:rPr lang="en-US" sz="1800" b="0" i="1">
                            <a:latin typeface="Cambria Math" panose="02040503050406030204" pitchFamily="18" charset="0"/>
                          </a:rPr>
                          <m:t>𝑠</m:t>
                        </m:r>
                      </m:sub>
                    </m:sSub>
                    <m:r>
                      <a:rPr lang="en-US" sz="1800" b="0" i="0" smtClean="0">
                        <a:latin typeface="Cambria Math" panose="02040503050406030204" pitchFamily="18" charset="0"/>
                      </a:rPr>
                      <m:t>&lt;</m:t>
                    </m:r>
                    <m:r>
                      <a:rPr lang="en-US" sz="1800" b="0" i="1">
                        <a:latin typeface="Cambria Math" panose="02040503050406030204" pitchFamily="18" charset="0"/>
                      </a:rPr>
                      <m:t>𝑎</m:t>
                    </m:r>
                  </m:oMath>
                </a14:m>
                <a:r>
                  <a:rPr lang="de-DE" sz="1800" b="0" dirty="0" smtClean="0"/>
                  <a:t> : </a:t>
                </a:r>
                <a:r>
                  <a:rPr lang="en-US" sz="1800" b="0" dirty="0"/>
                  <a:t>the plasma will shrink to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𝑟</m:t>
                        </m:r>
                      </m:e>
                      <m:sub>
                        <m:r>
                          <a:rPr lang="en-US" sz="1800" b="0" i="1">
                            <a:latin typeface="Cambria Math" panose="02040503050406030204" pitchFamily="18" charset="0"/>
                          </a:rPr>
                          <m:t>𝑠</m:t>
                        </m:r>
                      </m:sub>
                    </m:sSub>
                  </m:oMath>
                </a14:m>
                <a:r>
                  <a:rPr lang="en-US" sz="1800" b="0" i="1" baseline="-25000" dirty="0" smtClean="0"/>
                  <a:t> </a:t>
                </a:r>
                <a:r>
                  <a:rPr lang="en-US" sz="1800" b="0" dirty="0"/>
                  <a:t>since it is radiating more heat than it is receiving.</a:t>
                </a:r>
                <a:endParaRPr lang="de-DE" sz="1800" b="0" dirty="0"/>
              </a:p>
              <a:p>
                <a:pPr>
                  <a:lnSpc>
                    <a:spcPct val="150000"/>
                  </a:lnSpc>
                </a:pPr>
                <a:endParaRPr lang="de-DE" sz="1800" b="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7"/>
              </p:nvPr>
            </p:nvSpPr>
            <p:spPr>
              <a:xfrm>
                <a:off x="479425" y="1096930"/>
                <a:ext cx="7318019" cy="5094320"/>
              </a:xfrm>
              <a:blipFill>
                <a:blip r:embed="rId3"/>
                <a:stretch>
                  <a:fillRect l="-1747" r="-915"/>
                </a:stretch>
              </a:blipFill>
              <a:ln>
                <a:solidFill>
                  <a:schemeClr val="bg1"/>
                </a:solidFill>
              </a:ln>
            </p:spPr>
            <p:txBody>
              <a:bodyPr/>
              <a:lstStyle/>
              <a:p>
                <a:r>
                  <a:rPr lang="de-DE">
                    <a:noFill/>
                  </a:rPr>
                  <a:t> </a:t>
                </a:r>
              </a:p>
            </p:txBody>
          </p:sp>
        </mc:Fallback>
      </mc:AlternateContent>
      <p:grpSp>
        <p:nvGrpSpPr>
          <p:cNvPr id="31" name="Group 30"/>
          <p:cNvGrpSpPr/>
          <p:nvPr/>
        </p:nvGrpSpPr>
        <p:grpSpPr>
          <a:xfrm>
            <a:off x="8580000" y="1942558"/>
            <a:ext cx="2448000" cy="2448000"/>
            <a:chOff x="8580000" y="1942558"/>
            <a:chExt cx="2448000" cy="2448000"/>
          </a:xfrm>
        </p:grpSpPr>
        <p:sp>
          <p:nvSpPr>
            <p:cNvPr id="28" name="Oval 27"/>
            <p:cNvSpPr/>
            <p:nvPr/>
          </p:nvSpPr>
          <p:spPr>
            <a:xfrm>
              <a:off x="8580000" y="1942558"/>
              <a:ext cx="2448000" cy="2448000"/>
            </a:xfrm>
            <a:prstGeom prst="ellipse">
              <a:avLst/>
            </a:prstGeom>
            <a:solidFill>
              <a:schemeClr val="tx1">
                <a:lumMod val="95000"/>
                <a:lumOff val="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 name="Oval 29"/>
            <p:cNvSpPr/>
            <p:nvPr/>
          </p:nvSpPr>
          <p:spPr>
            <a:xfrm>
              <a:off x="9048000" y="2421000"/>
              <a:ext cx="1512000" cy="1512000"/>
            </a:xfrm>
            <a:prstGeom prst="ellipse">
              <a:avLst/>
            </a:prstGeom>
            <a:solidFill>
              <a:srgbClr val="FFFF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 name="Oval 28"/>
            <p:cNvSpPr/>
            <p:nvPr/>
          </p:nvSpPr>
          <p:spPr>
            <a:xfrm>
              <a:off x="9156000" y="2529000"/>
              <a:ext cx="1296000" cy="1296000"/>
            </a:xfrm>
            <a:prstGeom prst="ellipse">
              <a:avLst/>
            </a:prstGeom>
            <a:gradFill flip="none" rotWithShape="1">
              <a:gsLst>
                <a:gs pos="100000">
                  <a:srgbClr val="0000FF"/>
                </a:gs>
                <a:gs pos="19000">
                  <a:schemeClr val="tx1"/>
                </a:gs>
                <a:gs pos="0">
                  <a:schemeClr val="accent4">
                    <a:lumMod val="60000"/>
                    <a:lumOff val="40000"/>
                  </a:schemeClr>
                </a:gs>
              </a:gsLst>
              <a:path path="shape">
                <a:fillToRect l="50000" t="50000" r="50000" b="5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grpSp>
      <p:cxnSp>
        <p:nvCxnSpPr>
          <p:cNvPr id="13" name="Straight Arrow Connector 12"/>
          <p:cNvCxnSpPr/>
          <p:nvPr/>
        </p:nvCxnSpPr>
        <p:spPr>
          <a:xfrm>
            <a:off x="8821227" y="4581243"/>
            <a:ext cx="218871" cy="0"/>
          </a:xfrm>
          <a:prstGeom prst="straightConnector1">
            <a:avLst/>
          </a:prstGeom>
          <a:ln w="19050" cmpd="sng">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226193" y="4581454"/>
            <a:ext cx="202661" cy="1562"/>
          </a:xfrm>
          <a:prstGeom prst="straightConnector1">
            <a:avLst/>
          </a:prstGeom>
          <a:ln w="19050" cmpd="sng">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9" idx="2"/>
          </p:cNvCxnSpPr>
          <p:nvPr/>
        </p:nvCxnSpPr>
        <p:spPr>
          <a:xfrm flipH="1">
            <a:off x="9156000" y="3161490"/>
            <a:ext cx="672933" cy="15510"/>
          </a:xfrm>
          <a:prstGeom prst="line">
            <a:avLst/>
          </a:prstGeom>
          <a:ln w="19050" cmpd="sng">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565354" y="3111731"/>
            <a:ext cx="164992" cy="294953"/>
          </a:xfrm>
          <a:prstGeom prst="rect">
            <a:avLst/>
          </a:prstGeom>
          <a:noFill/>
        </p:spPr>
        <p:txBody>
          <a:bodyPr wrap="square" lIns="0" tIns="0" rIns="0" bIns="0" rtlCol="0" anchor="t" anchorCtr="0">
            <a:spAutoFit/>
          </a:bodyPr>
          <a:lstStyle/>
          <a:p>
            <a:pPr algn="l">
              <a:lnSpc>
                <a:spcPts val="2300"/>
              </a:lnSpc>
              <a:spcBef>
                <a:spcPts val="1150"/>
              </a:spcBef>
            </a:pPr>
            <a:r>
              <a:rPr lang="en-US" sz="1600" dirty="0">
                <a:solidFill>
                  <a:schemeClr val="bg1"/>
                </a:solidFill>
              </a:rPr>
              <a:t>r</a:t>
            </a:r>
            <a:endParaRPr lang="de-DE" sz="1600" dirty="0" err="1" smtClean="0">
              <a:solidFill>
                <a:schemeClr val="bg1"/>
              </a:solidFill>
            </a:endParaRPr>
          </a:p>
        </p:txBody>
      </p:sp>
      <p:cxnSp>
        <p:nvCxnSpPr>
          <p:cNvPr id="20" name="Straight Connector 19"/>
          <p:cNvCxnSpPr>
            <a:endCxn id="28" idx="5"/>
          </p:cNvCxnSpPr>
          <p:nvPr/>
        </p:nvCxnSpPr>
        <p:spPr>
          <a:xfrm>
            <a:off x="9814342" y="3150970"/>
            <a:ext cx="855157" cy="881087"/>
          </a:xfrm>
          <a:prstGeom prst="line">
            <a:avLst/>
          </a:prstGeom>
          <a:ln w="19050" cmpd="sng">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098582" y="3158882"/>
            <a:ext cx="262640" cy="294953"/>
          </a:xfrm>
          <a:prstGeom prst="rect">
            <a:avLst/>
          </a:prstGeom>
          <a:noFill/>
        </p:spPr>
        <p:txBody>
          <a:bodyPr wrap="square" lIns="0" tIns="0" rIns="0" bIns="0" rtlCol="0" anchor="t" anchorCtr="0">
            <a:spAutoFit/>
          </a:bodyPr>
          <a:lstStyle/>
          <a:p>
            <a:pPr algn="l">
              <a:lnSpc>
                <a:spcPts val="2300"/>
              </a:lnSpc>
              <a:spcBef>
                <a:spcPts val="1150"/>
              </a:spcBef>
            </a:pPr>
            <a:r>
              <a:rPr lang="en-US" sz="1600" dirty="0">
                <a:solidFill>
                  <a:schemeClr val="bg1"/>
                </a:solidFill>
              </a:rPr>
              <a:t>a</a:t>
            </a:r>
            <a:endParaRPr lang="de-DE" sz="1600" dirty="0" err="1" smtClean="0">
              <a:solidFill>
                <a:schemeClr val="bg1"/>
              </a:solidFill>
            </a:endParaRPr>
          </a:p>
        </p:txBody>
      </p:sp>
      <p:cxnSp>
        <p:nvCxnSpPr>
          <p:cNvPr id="8" name="Straight Connector 7"/>
          <p:cNvCxnSpPr/>
          <p:nvPr/>
        </p:nvCxnSpPr>
        <p:spPr>
          <a:xfrm>
            <a:off x="9040521" y="3161490"/>
            <a:ext cx="29183" cy="1585608"/>
          </a:xfrm>
          <a:prstGeom prst="line">
            <a:avLst/>
          </a:prstGeom>
          <a:ln w="19050" cmpd="sng">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54220" y="3161490"/>
            <a:ext cx="29183" cy="1585608"/>
          </a:xfrm>
          <a:prstGeom prst="line">
            <a:avLst/>
          </a:prstGeom>
          <a:ln w="19050" cmpd="sng">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65431" y="4427359"/>
            <a:ext cx="258856" cy="294953"/>
          </a:xfrm>
          <a:prstGeom prst="rect">
            <a:avLst/>
          </a:prstGeom>
          <a:noFill/>
        </p:spPr>
        <p:txBody>
          <a:bodyPr wrap="square" lIns="0" tIns="0" rIns="0" bIns="0" rtlCol="0" anchor="t" anchorCtr="0">
            <a:spAutoFit/>
          </a:bodyPr>
          <a:lstStyle/>
          <a:p>
            <a:pPr algn="l">
              <a:lnSpc>
                <a:spcPts val="2300"/>
              </a:lnSpc>
              <a:spcBef>
                <a:spcPts val="1150"/>
              </a:spcBef>
            </a:pPr>
            <a:r>
              <a:rPr lang="en-US" sz="1600" dirty="0" smtClean="0">
                <a:solidFill>
                  <a:schemeClr val="bg1"/>
                </a:solidFill>
              </a:rPr>
              <a:t>d</a:t>
            </a:r>
            <a:endParaRPr lang="de-DE" sz="1600" dirty="0" err="1" smtClean="0">
              <a:solidFill>
                <a:schemeClr val="bg1"/>
              </a:solidFill>
            </a:endParaRPr>
          </a:p>
        </p:txBody>
      </p:sp>
      <p:sp>
        <p:nvSpPr>
          <p:cNvPr id="6" name="Date Placeholder 5"/>
          <p:cNvSpPr>
            <a:spLocks noGrp="1"/>
          </p:cNvSpPr>
          <p:nvPr>
            <p:ph type="dt" sz="half" idx="14"/>
          </p:nvPr>
        </p:nvSpPr>
        <p:spPr/>
        <p:txBody>
          <a:bodyPr/>
          <a:lstStyle/>
          <a:p>
            <a:r>
              <a:rPr lang="en-US" smtClean="0"/>
              <a:t>Stable, small plasmas</a:t>
            </a:r>
            <a:endParaRPr lang="de-DE" dirty="0"/>
          </a:p>
        </p:txBody>
      </p:sp>
      <p:sp>
        <p:nvSpPr>
          <p:cNvPr id="7" name="TextBox 6"/>
          <p:cNvSpPr txBox="1"/>
          <p:nvPr/>
        </p:nvSpPr>
        <p:spPr>
          <a:xfrm>
            <a:off x="8339925" y="1400596"/>
            <a:ext cx="1335525" cy="562846"/>
          </a:xfrm>
          <a:prstGeom prst="rect">
            <a:avLst/>
          </a:prstGeom>
          <a:noFill/>
        </p:spPr>
        <p:txBody>
          <a:bodyPr wrap="square" lIns="0" tIns="0" rIns="0" bIns="0" rtlCol="0" anchor="t" anchorCtr="0">
            <a:spAutoFit/>
          </a:bodyPr>
          <a:lstStyle/>
          <a:p>
            <a:pPr algn="l">
              <a:lnSpc>
                <a:spcPts val="2300"/>
              </a:lnSpc>
              <a:spcBef>
                <a:spcPts val="1150"/>
              </a:spcBef>
            </a:pPr>
            <a:r>
              <a:rPr lang="en-US" sz="1600" dirty="0" smtClean="0">
                <a:solidFill>
                  <a:schemeClr val="bg1"/>
                </a:solidFill>
              </a:rPr>
              <a:t>Radiating mantle</a:t>
            </a:r>
            <a:endParaRPr lang="de-DE" sz="1600" dirty="0" err="1" smtClean="0">
              <a:solidFill>
                <a:schemeClr val="bg1"/>
              </a:solidFill>
            </a:endParaRPr>
          </a:p>
        </p:txBody>
      </p:sp>
      <p:cxnSp>
        <p:nvCxnSpPr>
          <p:cNvPr id="15" name="Straight Arrow Connector 14"/>
          <p:cNvCxnSpPr>
            <a:stCxn id="7" idx="2"/>
            <a:endCxn id="30" idx="1"/>
          </p:cNvCxnSpPr>
          <p:nvPr/>
        </p:nvCxnSpPr>
        <p:spPr>
          <a:xfrm>
            <a:off x="9007688" y="1963442"/>
            <a:ext cx="261739" cy="678985"/>
          </a:xfrm>
          <a:prstGeom prst="straightConnector1">
            <a:avLst/>
          </a:prstGeom>
          <a:ln w="19050" cmpd="sng">
            <a:solidFill>
              <a:schemeClr val="bg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15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lnSpcReduction="10000"/>
          </a:bodyPr>
          <a:lstStyle/>
          <a:p>
            <a:pPr marL="285750" indent="-285750">
              <a:buFont typeface="Arial" panose="020B0604020202020204" pitchFamily="34" charset="0"/>
              <a:buChar char="•"/>
            </a:pPr>
            <a:r>
              <a:rPr lang="en-US" dirty="0" smtClean="0"/>
              <a:t>Both in stellarators and tokamaks high-density </a:t>
            </a:r>
            <a:r>
              <a:rPr lang="en-US" dirty="0"/>
              <a:t>(on the order </a:t>
            </a:r>
            <a:r>
              <a:rPr lang="en-US" dirty="0" smtClean="0"/>
              <a:t>of </a:t>
            </a:r>
            <a:r>
              <a:rPr lang="en-US" dirty="0"/>
              <a:t>10</a:t>
            </a:r>
            <a:r>
              <a:rPr lang="en-US" baseline="30000" dirty="0"/>
              <a:t>20</a:t>
            </a:r>
            <a:r>
              <a:rPr lang="en-US" dirty="0"/>
              <a:t> m</a:t>
            </a:r>
            <a:r>
              <a:rPr lang="en-US" baseline="30000" dirty="0"/>
              <a:t>−3</a:t>
            </a:r>
            <a:r>
              <a:rPr lang="en-US" dirty="0"/>
              <a:t>) operation is </a:t>
            </a:r>
            <a:r>
              <a:rPr lang="en-US" dirty="0" smtClean="0"/>
              <a:t>required </a:t>
            </a:r>
            <a:r>
              <a:rPr lang="en-US" dirty="0"/>
              <a:t>for achieving high fusion </a:t>
            </a:r>
            <a:r>
              <a:rPr lang="en-US" dirty="0" smtClean="0"/>
              <a:t>performance.</a:t>
            </a:r>
          </a:p>
          <a:p>
            <a:pPr marL="285750" indent="-285750">
              <a:buFont typeface="Arial" panose="020B0604020202020204" pitchFamily="34" charset="0"/>
              <a:buChar char="•"/>
            </a:pPr>
            <a:r>
              <a:rPr lang="en-US" dirty="0" smtClean="0"/>
              <a:t>Unfortunately, there </a:t>
            </a:r>
            <a:r>
              <a:rPr lang="en-US" dirty="0"/>
              <a:t>are upper limits to the stably attainable </a:t>
            </a:r>
            <a:r>
              <a:rPr lang="en-US" dirty="0" smtClean="0"/>
              <a:t>plasma density. </a:t>
            </a:r>
            <a:r>
              <a:rPr lang="en-US" dirty="0"/>
              <a:t>Stellarator density limits are generally </a:t>
            </a:r>
            <a:r>
              <a:rPr lang="en-US" dirty="0" smtClean="0"/>
              <a:t>higher than </a:t>
            </a:r>
            <a:r>
              <a:rPr lang="en-US" dirty="0"/>
              <a:t>those of tokamaks with similar </a:t>
            </a:r>
            <a:r>
              <a:rPr lang="en-US" dirty="0" smtClean="0"/>
              <a:t>parameters </a:t>
            </a:r>
            <a:r>
              <a:rPr lang="en-US" dirty="0"/>
              <a:t>[</a:t>
            </a:r>
            <a:r>
              <a:rPr lang="en-US" dirty="0" err="1"/>
              <a:t>Sudo</a:t>
            </a:r>
            <a:r>
              <a:rPr lang="en-US" dirty="0"/>
              <a:t> </a:t>
            </a:r>
            <a:r>
              <a:rPr lang="en-US" dirty="0" smtClean="0"/>
              <a:t>NF 30, </a:t>
            </a:r>
            <a:r>
              <a:rPr lang="en-US" dirty="0"/>
              <a:t>1990, </a:t>
            </a:r>
            <a:r>
              <a:rPr lang="en-US" dirty="0" err="1"/>
              <a:t>Fuchert</a:t>
            </a:r>
            <a:r>
              <a:rPr lang="en-US" dirty="0"/>
              <a:t> </a:t>
            </a:r>
            <a:r>
              <a:rPr lang="en-US" dirty="0" smtClean="0"/>
              <a:t>NF 60, </a:t>
            </a:r>
            <a:r>
              <a:rPr lang="en-US" dirty="0"/>
              <a:t>2020</a:t>
            </a:r>
            <a:r>
              <a:rPr lang="en-US" dirty="0" smtClean="0"/>
              <a:t>]. </a:t>
            </a:r>
          </a:p>
          <a:p>
            <a:pPr marL="285750" indent="-285750">
              <a:buFont typeface="Arial" panose="020B0604020202020204" pitchFamily="34" charset="0"/>
              <a:buChar char="•"/>
            </a:pPr>
            <a:r>
              <a:rPr lang="en-US" dirty="0" smtClean="0"/>
              <a:t>Stellarator </a:t>
            </a:r>
            <a:r>
              <a:rPr lang="en-US" dirty="0"/>
              <a:t>density limit </a:t>
            </a:r>
            <a:r>
              <a:rPr lang="en-US" dirty="0" smtClean="0"/>
              <a:t>is </a:t>
            </a:r>
            <a:r>
              <a:rPr lang="en-US" dirty="0"/>
              <a:t>dependent on magnetic field strength and heating power (and independent of plasma current), whereas the tokamak limit (Greenwald density limit) </a:t>
            </a:r>
            <a:r>
              <a:rPr lang="en-US" dirty="0" smtClean="0"/>
              <a:t>is </a:t>
            </a:r>
            <a:r>
              <a:rPr lang="en-US" dirty="0"/>
              <a:t>directly proportional to the plasma current and independent of the plasma heating power. </a:t>
            </a:r>
            <a:endParaRPr lang="en-US" dirty="0" smtClean="0"/>
          </a:p>
          <a:p>
            <a:pPr marL="285750" indent="-285750">
              <a:buFont typeface="Arial" panose="020B0604020202020204" pitchFamily="34" charset="0"/>
              <a:buChar char="•"/>
            </a:pPr>
            <a:r>
              <a:rPr lang="en-US" dirty="0" smtClean="0"/>
              <a:t>Exceeding </a:t>
            </a:r>
            <a:r>
              <a:rPr lang="en-US" dirty="0"/>
              <a:t>the density limit in tokamaks </a:t>
            </a:r>
            <a:r>
              <a:rPr lang="en-US" dirty="0" smtClean="0">
                <a:sym typeface="Wingdings" panose="05000000000000000000" pitchFamily="2" charset="2"/>
              </a:rPr>
              <a:t></a:t>
            </a:r>
            <a:r>
              <a:rPr lang="en-US" dirty="0" smtClean="0"/>
              <a:t> </a:t>
            </a:r>
            <a:r>
              <a:rPr lang="en-US" dirty="0"/>
              <a:t>potentially dangerous, disruptive plasma terminations </a:t>
            </a:r>
            <a:r>
              <a:rPr lang="en-US" dirty="0" smtClean="0"/>
              <a:t>[Gates PRL </a:t>
            </a:r>
            <a:r>
              <a:rPr lang="en-US" dirty="0" smtClean="0"/>
              <a:t>108, 2012</a:t>
            </a:r>
            <a:r>
              <a:rPr lang="en-US" dirty="0"/>
              <a:t>, </a:t>
            </a:r>
            <a:r>
              <a:rPr lang="en-US" dirty="0" err="1" smtClean="0"/>
              <a:t>Suttrop</a:t>
            </a:r>
            <a:r>
              <a:rPr lang="en-US" dirty="0" smtClean="0"/>
              <a:t> </a:t>
            </a:r>
            <a:r>
              <a:rPr lang="en-US" dirty="0" smtClean="0"/>
              <a:t>NF 37, </a:t>
            </a:r>
            <a:r>
              <a:rPr lang="en-US" dirty="0" smtClean="0"/>
              <a:t>1997</a:t>
            </a:r>
            <a:r>
              <a:rPr lang="en-US" dirty="0"/>
              <a:t>, </a:t>
            </a:r>
            <a:r>
              <a:rPr lang="en-US" dirty="0" smtClean="0"/>
              <a:t>White </a:t>
            </a:r>
            <a:r>
              <a:rPr lang="en-US" dirty="0" err="1" smtClean="0"/>
              <a:t>PoP</a:t>
            </a:r>
            <a:r>
              <a:rPr lang="en-US" dirty="0" smtClean="0"/>
              <a:t> 22, 2015</a:t>
            </a:r>
            <a:r>
              <a:rPr lang="en-US" dirty="0" smtClean="0"/>
              <a:t>], </a:t>
            </a:r>
          </a:p>
          <a:p>
            <a:pPr marL="285750" indent="-285750">
              <a:buFont typeface="Arial" panose="020B0604020202020204" pitchFamily="34" charset="0"/>
              <a:buChar char="•"/>
            </a:pPr>
            <a:r>
              <a:rPr lang="en-US" dirty="0"/>
              <a:t>E</a:t>
            </a:r>
            <a:r>
              <a:rPr lang="en-US" dirty="0" smtClean="0"/>
              <a:t>xceeding </a:t>
            </a:r>
            <a:r>
              <a:rPr lang="en-US" dirty="0"/>
              <a:t>the density </a:t>
            </a:r>
            <a:r>
              <a:rPr lang="en-US" dirty="0" smtClean="0"/>
              <a:t>limit in stellarators </a:t>
            </a:r>
            <a:r>
              <a:rPr lang="en-US" dirty="0"/>
              <a:t>leads to generally benign radiative-collapse plasma terminations in stellarators </a:t>
            </a:r>
            <a:r>
              <a:rPr lang="en-US" dirty="0" smtClean="0"/>
              <a:t>[</a:t>
            </a:r>
            <a:r>
              <a:rPr lang="en-US" dirty="0" smtClean="0"/>
              <a:t>Peterson </a:t>
            </a:r>
            <a:r>
              <a:rPr lang="en-US" dirty="0" err="1" smtClean="0"/>
              <a:t>PoP</a:t>
            </a:r>
            <a:r>
              <a:rPr lang="en-US" dirty="0" smtClean="0"/>
              <a:t> 8, 2001</a:t>
            </a:r>
            <a:r>
              <a:rPr lang="en-US" dirty="0"/>
              <a:t>, </a:t>
            </a:r>
            <a:r>
              <a:rPr lang="en-US" dirty="0" smtClean="0"/>
              <a:t>Giannone </a:t>
            </a:r>
            <a:r>
              <a:rPr lang="en-US" dirty="0" smtClean="0"/>
              <a:t>PPCF 44, </a:t>
            </a:r>
            <a:r>
              <a:rPr lang="en-US" dirty="0" smtClean="0"/>
              <a:t>2000], </a:t>
            </a:r>
            <a:r>
              <a:rPr lang="en-US" dirty="0"/>
              <a:t>or, as we show in this article, </a:t>
            </a:r>
            <a:r>
              <a:rPr lang="en-US" b="1" dirty="0"/>
              <a:t>to a shrinkage of the minor radius of the plasma and a </a:t>
            </a:r>
            <a:r>
              <a:rPr lang="en-US" b="1" dirty="0" smtClean="0"/>
              <a:t>decoupling </a:t>
            </a:r>
            <a:r>
              <a:rPr lang="en-US" b="1" dirty="0"/>
              <a:t>from the device walls and still stably sustained by external heating</a:t>
            </a:r>
            <a:r>
              <a:rPr lang="en-US" dirty="0" smtClean="0"/>
              <a:t>.</a:t>
            </a: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3</a:t>
            </a:fld>
            <a:endParaRPr lang="en-US" dirty="0"/>
          </a:p>
        </p:txBody>
      </p:sp>
    </p:spTree>
    <p:extLst>
      <p:ext uri="{BB962C8B-B14F-4D97-AF65-F5344CB8AC3E}">
        <p14:creationId xmlns:p14="http://schemas.microsoft.com/office/powerpoint/2010/main" val="2817021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pPr marL="285750" indent="-285750">
              <a:buFont typeface="Arial" panose="020B0604020202020204" pitchFamily="34" charset="0"/>
              <a:buChar char="•"/>
            </a:pPr>
            <a:r>
              <a:rPr lang="en-US" dirty="0"/>
              <a:t>Density limit experiments in LHD showed impurity radiation increased with plasma density, leading to initial shrinkage </a:t>
            </a:r>
            <a:r>
              <a:rPr lang="en-US" dirty="0" smtClean="0"/>
              <a:t>followed by a collapse </a:t>
            </a:r>
            <a:r>
              <a:rPr lang="en-US" dirty="0"/>
              <a:t>[Peterson </a:t>
            </a:r>
            <a:r>
              <a:rPr lang="en-US" dirty="0" err="1" smtClean="0"/>
              <a:t>PoP</a:t>
            </a:r>
            <a:r>
              <a:rPr lang="en-US" dirty="0" smtClean="0"/>
              <a:t> 8, </a:t>
            </a:r>
            <a:r>
              <a:rPr lang="en-US" dirty="0"/>
              <a:t>2001]</a:t>
            </a:r>
            <a:r>
              <a:rPr lang="en-US" dirty="0" smtClean="0"/>
              <a:t>.</a:t>
            </a:r>
            <a:endParaRPr lang="en-US" dirty="0"/>
          </a:p>
          <a:p>
            <a:pPr marL="285750" indent="-285750">
              <a:buFont typeface="Arial" panose="020B0604020202020204" pitchFamily="34" charset="0"/>
              <a:buChar char="•"/>
            </a:pPr>
            <a:r>
              <a:rPr lang="en-US" dirty="0" smtClean="0"/>
              <a:t>It </a:t>
            </a:r>
            <a:r>
              <a:rPr lang="en-US" dirty="0"/>
              <a:t>was reported </a:t>
            </a:r>
            <a:r>
              <a:rPr lang="en-US" dirty="0" smtClean="0"/>
              <a:t>in ref </a:t>
            </a:r>
            <a:r>
              <a:rPr lang="en-US" dirty="0"/>
              <a:t>[Peterson </a:t>
            </a:r>
            <a:r>
              <a:rPr lang="en-US" dirty="0" smtClean="0"/>
              <a:t>PFR 1, </a:t>
            </a:r>
            <a:r>
              <a:rPr lang="en-US" dirty="0"/>
              <a:t>2006] and quoted here – “as the radiation is enhanced the plasma column shrinks leaving an increasingly larger volume of low temperature plasma in which the light impurities radiate strongly". This drove the plasma into power starvation, shrinking and collapse</a:t>
            </a:r>
            <a:r>
              <a:rPr lang="en-US" dirty="0" smtClean="0"/>
              <a:t>.</a:t>
            </a:r>
          </a:p>
          <a:p>
            <a:pPr marL="285750" indent="-285750">
              <a:buFont typeface="Arial" panose="020B0604020202020204" pitchFamily="34" charset="0"/>
              <a:buChar char="•"/>
            </a:pPr>
            <a:r>
              <a:rPr lang="en-US" dirty="0"/>
              <a:t>Impurity accumulation in the core of these discharges, potentially caused by a negative radial electric field, may have played a role in the terminations of these discharges [Ida NF </a:t>
            </a:r>
            <a:r>
              <a:rPr lang="en-US" dirty="0" smtClean="0"/>
              <a:t>45, 2005</a:t>
            </a:r>
            <a:r>
              <a:rPr lang="en-US" dirty="0"/>
              <a:t>]. </a:t>
            </a:r>
          </a:p>
          <a:p>
            <a:pPr marL="285750" indent="-285750">
              <a:buFont typeface="Arial" panose="020B0604020202020204" pitchFamily="34" charset="0"/>
              <a:buChar char="•"/>
            </a:pPr>
            <a:r>
              <a:rPr lang="en-US" dirty="0" smtClean="0"/>
              <a:t>Similar </a:t>
            </a:r>
            <a:r>
              <a:rPr lang="en-US" dirty="0"/>
              <a:t>observations were reported in W7-AS stellarator, where impurity radiation profile was centrally peaked and discharges terminated due to radiation instability when plasma density exceeded a certain </a:t>
            </a:r>
            <a:r>
              <a:rPr lang="en-US" dirty="0" smtClean="0"/>
              <a:t>threshold [Giannone PPCF </a:t>
            </a:r>
            <a:r>
              <a:rPr lang="en-US" dirty="0" smtClean="0"/>
              <a:t>45, 2003</a:t>
            </a:r>
            <a:r>
              <a:rPr lang="en-US" dirty="0" smtClean="0"/>
              <a:t>].</a:t>
            </a:r>
            <a:endParaRPr lang="en-US" dirty="0"/>
          </a:p>
        </p:txBody>
      </p:sp>
      <p:sp>
        <p:nvSpPr>
          <p:cNvPr id="3" name="Title 2"/>
          <p:cNvSpPr>
            <a:spLocks noGrp="1"/>
          </p:cNvSpPr>
          <p:nvPr>
            <p:ph type="title"/>
          </p:nvPr>
        </p:nvSpPr>
        <p:spPr/>
        <p:txBody>
          <a:bodyPr/>
          <a:lstStyle/>
          <a:p>
            <a:r>
              <a:rPr lang="en-US" dirty="0" smtClean="0"/>
              <a:t>Previous studies in stellarators</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4</a:t>
            </a:fld>
            <a:endParaRPr lang="en-US" dirty="0"/>
          </a:p>
        </p:txBody>
      </p:sp>
    </p:spTree>
    <p:extLst>
      <p:ext uri="{BB962C8B-B14F-4D97-AF65-F5344CB8AC3E}">
        <p14:creationId xmlns:p14="http://schemas.microsoft.com/office/powerpoint/2010/main" val="1391533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285750" indent="-285750">
              <a:buFont typeface="Arial" panose="020B0604020202020204" pitchFamily="34" charset="0"/>
              <a:buChar char="•"/>
            </a:pPr>
            <a:r>
              <a:rPr lang="en-US" dirty="0" smtClean="0"/>
              <a:t>ECRH </a:t>
            </a:r>
            <a:r>
              <a:rPr lang="en-US" dirty="0"/>
              <a:t>plasmas in W7-X can surpass the </a:t>
            </a:r>
            <a:r>
              <a:rPr lang="en-US" dirty="0" err="1"/>
              <a:t>Sudo</a:t>
            </a:r>
            <a:r>
              <a:rPr lang="en-US" dirty="0"/>
              <a:t> density limit and the density limit derived for W7-X </a:t>
            </a:r>
            <a:r>
              <a:rPr lang="en-US" dirty="0" smtClean="0"/>
              <a:t>in</a:t>
            </a:r>
            <a:r>
              <a:rPr lang="en-US" dirty="0" smtClean="0"/>
              <a:t> </a:t>
            </a:r>
            <a:r>
              <a:rPr lang="en-US" dirty="0" err="1" smtClean="0"/>
              <a:t>Fuchert</a:t>
            </a:r>
            <a:r>
              <a:rPr lang="en-US" dirty="0" smtClean="0"/>
              <a:t> NF 60, 2020. </a:t>
            </a:r>
            <a:endParaRPr lang="en-US" dirty="0" smtClean="0"/>
          </a:p>
          <a:p>
            <a:pPr marL="285750" indent="-285750">
              <a:buFont typeface="Arial" panose="020B0604020202020204" pitchFamily="34" charset="0"/>
              <a:buChar char="•"/>
            </a:pPr>
            <a:r>
              <a:rPr lang="en-US" dirty="0" smtClean="0"/>
              <a:t>In </a:t>
            </a:r>
            <a:r>
              <a:rPr lang="en-US" dirty="0"/>
              <a:t>the X-mode </a:t>
            </a:r>
            <a:r>
              <a:rPr lang="en-US" dirty="0" smtClean="0"/>
              <a:t>polarization </a:t>
            </a:r>
            <a:r>
              <a:rPr lang="en-US" dirty="0"/>
              <a:t>ECRH discharges, the </a:t>
            </a:r>
            <a:r>
              <a:rPr lang="en-US" dirty="0" smtClean="0"/>
              <a:t>plasma may </a:t>
            </a:r>
            <a:r>
              <a:rPr lang="en-US" dirty="0"/>
              <a:t>not go into a complete radiation collapse but rather </a:t>
            </a:r>
            <a:r>
              <a:rPr lang="en-US" b="1" dirty="0" smtClean="0"/>
              <a:t>may</a:t>
            </a:r>
            <a:r>
              <a:rPr lang="en-US" dirty="0" smtClean="0"/>
              <a:t> survive </a:t>
            </a:r>
            <a:r>
              <a:rPr lang="en-US" dirty="0"/>
              <a:t>as a shrunken plasma </a:t>
            </a:r>
            <a:r>
              <a:rPr lang="en-US" dirty="0" smtClean="0"/>
              <a:t>for many confinement </a:t>
            </a:r>
            <a:r>
              <a:rPr lang="en-US" dirty="0"/>
              <a:t>times, completely decoupled from the plasma-facing </a:t>
            </a:r>
            <a:r>
              <a:rPr lang="en-US" dirty="0" smtClean="0"/>
              <a:t>components. </a:t>
            </a:r>
          </a:p>
          <a:p>
            <a:pPr marL="285750" indent="-285750">
              <a:buFont typeface="Arial" panose="020B0604020202020204" pitchFamily="34" charset="0"/>
              <a:buChar char="•"/>
            </a:pPr>
            <a:r>
              <a:rPr lang="en-US" dirty="0" smtClean="0"/>
              <a:t>The </a:t>
            </a:r>
            <a:r>
              <a:rPr lang="en-US" dirty="0"/>
              <a:t>small plasma state can be </a:t>
            </a:r>
            <a:r>
              <a:rPr lang="en-US" dirty="0" smtClean="0"/>
              <a:t>very </a:t>
            </a:r>
            <a:r>
              <a:rPr lang="en-US" dirty="0"/>
              <a:t>stable, achieving high central electron temperatures and plasma </a:t>
            </a:r>
            <a:r>
              <a:rPr lang="en-US" dirty="0" smtClean="0"/>
              <a:t>densities. As </a:t>
            </a:r>
            <a:r>
              <a:rPr lang="en-US" dirty="0"/>
              <a:t>demonstrated in this paper, despite being significantly reduced in size, with a minor radius as small as </a:t>
            </a:r>
            <a:r>
              <a:rPr lang="en-US" dirty="0" smtClean="0"/>
              <a:t>60% </a:t>
            </a:r>
            <a:r>
              <a:rPr lang="en-US" dirty="0"/>
              <a:t>of its original value, resulting in a plasma volume of approximately </a:t>
            </a:r>
            <a:r>
              <a:rPr lang="en-US" dirty="0" smtClean="0"/>
              <a:t>35% </a:t>
            </a:r>
            <a:r>
              <a:rPr lang="en-US" dirty="0"/>
              <a:t>of its original size</a:t>
            </a:r>
            <a:r>
              <a:rPr lang="en-US" dirty="0" smtClean="0"/>
              <a:t>.</a:t>
            </a:r>
          </a:p>
          <a:p>
            <a:pPr marL="285750" indent="-285750">
              <a:buFont typeface="Arial" panose="020B0604020202020204" pitchFamily="34" charset="0"/>
              <a:buChar char="•"/>
            </a:pPr>
            <a:r>
              <a:rPr lang="en-US" dirty="0" smtClean="0"/>
              <a:t>Some </a:t>
            </a:r>
            <a:r>
              <a:rPr lang="en-US" dirty="0"/>
              <a:t>small plasmas shrank down to less than </a:t>
            </a:r>
            <a:r>
              <a:rPr lang="en-US" dirty="0" smtClean="0"/>
              <a:t>50% </a:t>
            </a:r>
            <a:r>
              <a:rPr lang="en-US" dirty="0"/>
              <a:t>of their original full-size minor radius, while remaining perfectly stable for many confinement times.</a:t>
            </a:r>
          </a:p>
        </p:txBody>
      </p:sp>
      <p:sp>
        <p:nvSpPr>
          <p:cNvPr id="3" name="Title 2"/>
          <p:cNvSpPr>
            <a:spLocks noGrp="1"/>
          </p:cNvSpPr>
          <p:nvPr>
            <p:ph type="title"/>
          </p:nvPr>
        </p:nvSpPr>
        <p:spPr/>
        <p:txBody>
          <a:bodyPr/>
          <a:lstStyle/>
          <a:p>
            <a:r>
              <a:rPr lang="en-US" dirty="0" smtClean="0"/>
              <a:t>In W7-X</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5</a:t>
            </a:fld>
            <a:endParaRPr lang="en-US" dirty="0"/>
          </a:p>
        </p:txBody>
      </p:sp>
    </p:spTree>
    <p:extLst>
      <p:ext uri="{BB962C8B-B14F-4D97-AF65-F5344CB8AC3E}">
        <p14:creationId xmlns:p14="http://schemas.microsoft.com/office/powerpoint/2010/main" val="598721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658812" y="1362075"/>
            <a:ext cx="5912317" cy="5091113"/>
          </a:xfrm>
        </p:spPr>
        <p:txBody>
          <a:bodyPr>
            <a:normAutofit/>
          </a:bodyPr>
          <a:lstStyle/>
          <a:p>
            <a:pPr marL="285750" indent="-285750">
              <a:buFont typeface="Arial" panose="020B0604020202020204" pitchFamily="34" charset="0"/>
              <a:buChar char="•"/>
              <a:defRPr/>
            </a:pPr>
            <a:r>
              <a:rPr lang="en-US" sz="1600" dirty="0"/>
              <a:t>Initially, the ECRH plasma has a full minor radius of </a:t>
            </a:r>
            <a:r>
              <a:rPr lang="en-US" sz="1600" dirty="0" smtClean="0"/>
              <a:t>~ 0.51 </a:t>
            </a:r>
            <a:r>
              <a:rPr lang="en-US" sz="1600" dirty="0"/>
              <a:t>m</a:t>
            </a:r>
            <a:r>
              <a:rPr lang="en-US" sz="1600" dirty="0" smtClean="0"/>
              <a:t>.</a:t>
            </a:r>
          </a:p>
          <a:p>
            <a:pPr marL="285750" indent="-285750">
              <a:buFont typeface="Arial" panose="020B0604020202020204" pitchFamily="34" charset="0"/>
              <a:buChar char="•"/>
              <a:defRPr/>
            </a:pPr>
            <a:r>
              <a:rPr lang="en-US" sz="1600" dirty="0"/>
              <a:t>A strong hydrogen gas puff at t = 2 sec increases the plasma density and edge </a:t>
            </a:r>
            <a:r>
              <a:rPr lang="en-US" sz="1600" dirty="0" smtClean="0"/>
              <a:t>radiation. </a:t>
            </a:r>
          </a:p>
          <a:p>
            <a:pPr marL="285750" indent="-285750">
              <a:buFont typeface="Arial" panose="020B0604020202020204" pitchFamily="34" charset="0"/>
              <a:buChar char="•"/>
              <a:defRPr/>
            </a:pPr>
            <a:r>
              <a:rPr lang="en-US" sz="1600" dirty="0" smtClean="0"/>
              <a:t>By </a:t>
            </a:r>
            <a:r>
              <a:rPr lang="en-US" sz="1600" dirty="0"/>
              <a:t>t = 2.3 sec, the edge radiation intensifies as the line-averaged density </a:t>
            </a:r>
            <a:r>
              <a:rPr lang="en-US" sz="1600" dirty="0" smtClean="0"/>
              <a:t>approaches </a:t>
            </a:r>
            <a:r>
              <a:rPr lang="en-US" sz="1600" dirty="0"/>
              <a:t>the </a:t>
            </a:r>
            <a:r>
              <a:rPr lang="en-US" sz="1600" dirty="0" err="1"/>
              <a:t>Sudo</a:t>
            </a:r>
            <a:r>
              <a:rPr lang="en-US" sz="1600" dirty="0"/>
              <a:t> density limit  ~ </a:t>
            </a:r>
            <a:r>
              <a:rPr lang="en-US" sz="1600" dirty="0" smtClean="0"/>
              <a:t>5.5 </a:t>
            </a:r>
            <a:r>
              <a:rPr lang="en-US" sz="1600" dirty="0"/>
              <a:t>x 10</a:t>
            </a:r>
            <a:r>
              <a:rPr lang="en-US" sz="1600" baseline="30000" dirty="0"/>
              <a:t>19</a:t>
            </a:r>
            <a:r>
              <a:rPr lang="en-US" sz="1600" dirty="0"/>
              <a:t> </a:t>
            </a:r>
            <a:r>
              <a:rPr lang="en-US" sz="1600" dirty="0" smtClean="0"/>
              <a:t>m</a:t>
            </a:r>
            <a:r>
              <a:rPr lang="en-US" sz="1600" baseline="30000" dirty="0" smtClean="0"/>
              <a:t>-3</a:t>
            </a:r>
            <a:r>
              <a:rPr lang="en-US" sz="1600" dirty="0" smtClean="0"/>
              <a:t>, </a:t>
            </a:r>
            <a:r>
              <a:rPr lang="en-US" sz="1600" dirty="0"/>
              <a:t>causing the plasma to shrink.</a:t>
            </a:r>
            <a:endParaRPr lang="en-US" sz="1600" dirty="0" smtClean="0"/>
          </a:p>
        </p:txBody>
      </p:sp>
      <p:sp>
        <p:nvSpPr>
          <p:cNvPr id="29699" name="Title 2"/>
          <p:cNvSpPr>
            <a:spLocks noGrp="1"/>
          </p:cNvSpPr>
          <p:nvPr>
            <p:ph type="title"/>
          </p:nvPr>
        </p:nvSpPr>
        <p:spPr/>
        <p:txBody>
          <a:bodyPr/>
          <a:lstStyle/>
          <a:p>
            <a:r>
              <a:rPr lang="en-US" dirty="0" smtClean="0"/>
              <a:t>Observations</a:t>
            </a:r>
            <a:endParaRPr lang="en-US" altLang="en-US" dirty="0" smtClean="0"/>
          </a:p>
        </p:txBody>
      </p:sp>
      <p:sp>
        <p:nvSpPr>
          <p:cNvPr id="4" name="Date Placeholder 3"/>
          <p:cNvSpPr>
            <a:spLocks noGrp="1"/>
          </p:cNvSpPr>
          <p:nvPr>
            <p:ph type="dt" sz="quarter"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AC767E94-1227-4ABD-87FE-1DB6358DEB21}" type="slidenum">
              <a:rPr lang="en-US" smtClean="0"/>
              <a:pPr>
                <a:defRPr/>
              </a:pPr>
              <a:t>6</a:t>
            </a:fld>
            <a:endParaRPr lang="en-US" dirty="0"/>
          </a:p>
        </p:txBody>
      </p:sp>
      <p:grpSp>
        <p:nvGrpSpPr>
          <p:cNvPr id="9" name="Group 8"/>
          <p:cNvGrpSpPr/>
          <p:nvPr/>
        </p:nvGrpSpPr>
        <p:grpSpPr>
          <a:xfrm>
            <a:off x="304206" y="3979219"/>
            <a:ext cx="6184014" cy="2612081"/>
            <a:chOff x="5205505" y="1609725"/>
            <a:chExt cx="6184014" cy="2612081"/>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0865"/>
            <a:stretch/>
          </p:blipFill>
          <p:spPr>
            <a:xfrm>
              <a:off x="5205505" y="1609726"/>
              <a:ext cx="6184014" cy="2612080"/>
            </a:xfrm>
            <a:prstGeom prst="rect">
              <a:avLst/>
            </a:prstGeom>
          </p:spPr>
        </p:pic>
        <p:grpSp>
          <p:nvGrpSpPr>
            <p:cNvPr id="7" name="Group 6"/>
            <p:cNvGrpSpPr/>
            <p:nvPr/>
          </p:nvGrpSpPr>
          <p:grpSpPr>
            <a:xfrm>
              <a:off x="6027658" y="1609725"/>
              <a:ext cx="5108615" cy="661787"/>
              <a:chOff x="6027658" y="1609725"/>
              <a:chExt cx="5108615" cy="661787"/>
            </a:xfrm>
          </p:grpSpPr>
          <p:cxnSp>
            <p:nvCxnSpPr>
              <p:cNvPr id="8" name="Straight Arrow Connector 7"/>
              <p:cNvCxnSpPr>
                <a:endCxn id="11" idx="2"/>
              </p:cNvCxnSpPr>
              <p:nvPr/>
            </p:nvCxnSpPr>
            <p:spPr>
              <a:xfrm flipH="1" flipV="1">
                <a:off x="6533317" y="1948279"/>
                <a:ext cx="834" cy="323233"/>
              </a:xfrm>
              <a:prstGeom prst="straightConnector1">
                <a:avLst/>
              </a:prstGeom>
              <a:ln w="25400" cmpd="sng">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27658" y="1609725"/>
                <a:ext cx="1011317" cy="338554"/>
              </a:xfrm>
              <a:prstGeom prst="rect">
                <a:avLst/>
              </a:prstGeom>
              <a:noFill/>
            </p:spPr>
            <p:txBody>
              <a:bodyPr wrap="square" lIns="0" tIns="0" rIns="0" bIns="0" rtlCol="0" anchor="t" anchorCtr="0">
                <a:spAutoFit/>
              </a:bodyPr>
              <a:lstStyle/>
              <a:p>
                <a:pPr algn="l">
                  <a:spcBef>
                    <a:spcPts val="1150"/>
                  </a:spcBef>
                </a:pPr>
                <a:r>
                  <a:rPr lang="en-US" sz="1100" dirty="0" smtClean="0">
                    <a:solidFill>
                      <a:schemeClr val="bg1"/>
                    </a:solidFill>
                  </a:rPr>
                  <a:t>approx. LCFS field line</a:t>
                </a:r>
              </a:p>
            </p:txBody>
          </p:sp>
          <p:cxnSp>
            <p:nvCxnSpPr>
              <p:cNvPr id="25" name="Straight Arrow Connector 24"/>
              <p:cNvCxnSpPr>
                <a:endCxn id="26" idx="2"/>
              </p:cNvCxnSpPr>
              <p:nvPr/>
            </p:nvCxnSpPr>
            <p:spPr>
              <a:xfrm flipH="1" flipV="1">
                <a:off x="10630615" y="1948279"/>
                <a:ext cx="834" cy="323233"/>
              </a:xfrm>
              <a:prstGeom prst="straightConnector1">
                <a:avLst/>
              </a:prstGeom>
              <a:ln w="25400" cmpd="sng">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124956" y="1609725"/>
                <a:ext cx="1011317" cy="338554"/>
              </a:xfrm>
              <a:prstGeom prst="rect">
                <a:avLst/>
              </a:prstGeom>
              <a:noFill/>
            </p:spPr>
            <p:txBody>
              <a:bodyPr wrap="square" lIns="0" tIns="0" rIns="0" bIns="0" rtlCol="0" anchor="t" anchorCtr="0">
                <a:spAutoFit/>
              </a:bodyPr>
              <a:lstStyle/>
              <a:p>
                <a:pPr algn="l">
                  <a:spcBef>
                    <a:spcPts val="1150"/>
                  </a:spcBef>
                </a:pPr>
                <a:r>
                  <a:rPr lang="en-US" sz="1100" dirty="0" smtClean="0">
                    <a:solidFill>
                      <a:schemeClr val="bg1"/>
                    </a:solidFill>
                  </a:rPr>
                  <a:t>approx. LCFS field line</a:t>
                </a:r>
              </a:p>
            </p:txBody>
          </p:sp>
        </p:grpSp>
      </p:grpSp>
      <p:pic>
        <p:nvPicPr>
          <p:cNvPr id="17" name="Picture 16"/>
          <p:cNvPicPr>
            <a:picLocks noChangeAspect="1"/>
          </p:cNvPicPr>
          <p:nvPr/>
        </p:nvPicPr>
        <p:blipFill rotWithShape="1">
          <a:blip r:embed="rId3"/>
          <a:srcRect t="10033" r="9127"/>
          <a:stretch/>
        </p:blipFill>
        <p:spPr>
          <a:xfrm>
            <a:off x="6488220" y="965200"/>
            <a:ext cx="5578307" cy="49545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Observations contd..</a:t>
            </a:r>
            <a:endParaRPr lang="en-US" dirty="0"/>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7</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81" y="3221212"/>
            <a:ext cx="4540114" cy="1636699"/>
          </a:xfrm>
          <a:prstGeom prst="rect">
            <a:avLst/>
          </a:prstGeom>
        </p:spPr>
      </p:pic>
      <p:sp>
        <p:nvSpPr>
          <p:cNvPr id="10" name="Text Placeholder 9"/>
          <p:cNvSpPr>
            <a:spLocks noGrp="1"/>
          </p:cNvSpPr>
          <p:nvPr>
            <p:ph type="body" sz="quarter" idx="17"/>
          </p:nvPr>
        </p:nvSpPr>
        <p:spPr>
          <a:xfrm>
            <a:off x="543827" y="1431454"/>
            <a:ext cx="5999162" cy="164660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smtClean="0"/>
              <a:t>This plasma shrank down to </a:t>
            </a:r>
            <a:r>
              <a:rPr lang="en-US" sz="1600" dirty="0" smtClean="0"/>
              <a:t>~60% </a:t>
            </a:r>
            <a:r>
              <a:rPr lang="en-US" sz="1600" dirty="0" smtClean="0"/>
              <a:t>of its original radius and </a:t>
            </a:r>
            <a:r>
              <a:rPr lang="en-US" sz="1600" dirty="0" smtClean="0"/>
              <a:t>was </a:t>
            </a:r>
            <a:r>
              <a:rPr lang="en-US" sz="1600" dirty="0" smtClean="0"/>
              <a:t>decoupled from the </a:t>
            </a:r>
            <a:r>
              <a:rPr lang="en-US" sz="1600" dirty="0" err="1" smtClean="0"/>
              <a:t>PFCs</a:t>
            </a:r>
            <a:r>
              <a:rPr lang="en-US" sz="1600" dirty="0" err="1" smtClean="0"/>
              <a:t>.</a:t>
            </a:r>
            <a:endParaRPr lang="en-US" sz="1600" dirty="0" smtClean="0"/>
          </a:p>
          <a:p>
            <a:pPr marL="285750" indent="-285750">
              <a:lnSpc>
                <a:spcPct val="150000"/>
              </a:lnSpc>
              <a:buFont typeface="Arial" panose="020B0604020202020204" pitchFamily="34" charset="0"/>
              <a:buChar char="•"/>
            </a:pPr>
            <a:r>
              <a:rPr lang="de-DE" sz="1600" dirty="0"/>
              <a:t>Ion </a:t>
            </a:r>
            <a:r>
              <a:rPr lang="de-DE" sz="1600" dirty="0" err="1"/>
              <a:t>flux</a:t>
            </a:r>
            <a:r>
              <a:rPr lang="de-DE" sz="1600" dirty="0"/>
              <a:t> </a:t>
            </a:r>
            <a:r>
              <a:rPr lang="de-DE" sz="1600" dirty="0" err="1"/>
              <a:t>going</a:t>
            </a:r>
            <a:r>
              <a:rPr lang="de-DE" sz="1600" dirty="0"/>
              <a:t> </a:t>
            </a:r>
            <a:r>
              <a:rPr lang="de-DE" sz="1600" dirty="0" err="1"/>
              <a:t>to</a:t>
            </a:r>
            <a:r>
              <a:rPr lang="de-DE" sz="1600" dirty="0"/>
              <a:t> the divertor probe </a:t>
            </a:r>
            <a:r>
              <a:rPr lang="de-DE" sz="1600" dirty="0" err="1"/>
              <a:t>vanishes</a:t>
            </a:r>
            <a:r>
              <a:rPr lang="de-DE" sz="1600" dirty="0"/>
              <a:t> in the small </a:t>
            </a:r>
            <a:r>
              <a:rPr lang="de-DE" sz="1600" dirty="0" err="1"/>
              <a:t>plasma</a:t>
            </a:r>
            <a:r>
              <a:rPr lang="de-DE" sz="1600" dirty="0"/>
              <a:t> </a:t>
            </a:r>
            <a:r>
              <a:rPr lang="de-DE" sz="1600" dirty="0" err="1" smtClean="0"/>
              <a:t>phase</a:t>
            </a:r>
            <a:r>
              <a:rPr lang="de-DE" sz="1600" dirty="0"/>
              <a:t>.</a:t>
            </a:r>
          </a:p>
        </p:txBody>
      </p:sp>
      <p:pic>
        <p:nvPicPr>
          <p:cNvPr id="18" name="Picture 17"/>
          <p:cNvPicPr>
            <a:picLocks noChangeAspect="1"/>
          </p:cNvPicPr>
          <p:nvPr/>
        </p:nvPicPr>
        <p:blipFill rotWithShape="1">
          <a:blip r:embed="rId3"/>
          <a:srcRect t="10033" r="9127"/>
          <a:stretch/>
        </p:blipFill>
        <p:spPr>
          <a:xfrm>
            <a:off x="6488220" y="965200"/>
            <a:ext cx="5578307" cy="4954516"/>
          </a:xfrm>
          <a:prstGeom prst="rect">
            <a:avLst/>
          </a:prstGeom>
        </p:spPr>
      </p:pic>
      <p:sp>
        <p:nvSpPr>
          <p:cNvPr id="8" name="Rectangle 7"/>
          <p:cNvSpPr/>
          <p:nvPr/>
        </p:nvSpPr>
        <p:spPr>
          <a:xfrm>
            <a:off x="543827" y="5001064"/>
            <a:ext cx="6096000" cy="830997"/>
          </a:xfrm>
          <a:prstGeom prst="rect">
            <a:avLst/>
          </a:prstGeom>
        </p:spPr>
        <p:txBody>
          <a:bodyPr>
            <a:spAutoFit/>
          </a:bodyPr>
          <a:lstStyle/>
          <a:p>
            <a:pPr marL="285750" indent="-285750">
              <a:lnSpc>
                <a:spcPct val="150000"/>
              </a:lnSpc>
              <a:buFont typeface="Arial" panose="020B0604020202020204" pitchFamily="34" charset="0"/>
              <a:buChar char="•"/>
            </a:pPr>
            <a:r>
              <a:rPr lang="en-US" sz="1600" dirty="0"/>
              <a:t>It </a:t>
            </a:r>
            <a:r>
              <a:rPr lang="en-US" sz="1600" dirty="0" smtClean="0"/>
              <a:t>remained </a:t>
            </a:r>
            <a:r>
              <a:rPr lang="en-US" sz="1600" dirty="0"/>
              <a:t>stable and healthy for </a:t>
            </a:r>
            <a:r>
              <a:rPr lang="en-US" sz="1600" dirty="0" smtClean="0"/>
              <a:t>~ 80 </a:t>
            </a:r>
            <a:r>
              <a:rPr lang="en-US" sz="1600" dirty="0"/>
              <a:t>confinement times after shrinking until programmed ECRH shut down.</a:t>
            </a:r>
          </a:p>
        </p:txBody>
      </p:sp>
    </p:spTree>
    <p:extLst>
      <p:ext uri="{BB962C8B-B14F-4D97-AF65-F5344CB8AC3E}">
        <p14:creationId xmlns:p14="http://schemas.microsoft.com/office/powerpoint/2010/main" val="303234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l="2946" t="69832" r="5565" b="3123"/>
          <a:stretch/>
        </p:blipFill>
        <p:spPr>
          <a:xfrm>
            <a:off x="175273" y="1011795"/>
            <a:ext cx="6598590" cy="1749991"/>
          </a:xfrm>
          <a:prstGeom prst="rect">
            <a:avLst/>
          </a:prstGeom>
        </p:spPr>
      </p:pic>
      <p:sp>
        <p:nvSpPr>
          <p:cNvPr id="2" name="Title 1"/>
          <p:cNvSpPr>
            <a:spLocks noGrp="1"/>
          </p:cNvSpPr>
          <p:nvPr>
            <p:ph type="title"/>
          </p:nvPr>
        </p:nvSpPr>
        <p:spPr>
          <a:xfrm>
            <a:off x="479426" y="188638"/>
            <a:ext cx="5658168" cy="658800"/>
          </a:xfrm>
        </p:spPr>
        <p:txBody>
          <a:bodyPr/>
          <a:lstStyle/>
          <a:p>
            <a:r>
              <a:rPr lang="en-US" dirty="0" smtClean="0"/>
              <a:t>Confinement </a:t>
            </a:r>
            <a:r>
              <a:rPr lang="en-US" dirty="0" smtClean="0"/>
              <a:t>after transition</a:t>
            </a:r>
            <a:endParaRPr lang="de-DE" dirty="0"/>
          </a:p>
        </p:txBody>
      </p:sp>
      <p:sp>
        <p:nvSpPr>
          <p:cNvPr id="4" name="Footer Placeholder 3"/>
          <p:cNvSpPr>
            <a:spLocks noGrp="1"/>
          </p:cNvSpPr>
          <p:nvPr>
            <p:ph type="ftr" sz="quarter" idx="15"/>
          </p:nvPr>
        </p:nvSpPr>
        <p:spPr/>
        <p:txBody>
          <a:bodyPr/>
          <a:lstStyle/>
          <a:p>
            <a:r>
              <a:rPr lang="en-US" smtClean="0"/>
              <a:t>Max-Planck-Institut für Plasmaphysik | A. Pandey | 17.03.2025</a:t>
            </a:r>
            <a:endParaRPr lang="de-DE" dirty="0"/>
          </a:p>
        </p:txBody>
      </p:sp>
      <p:sp>
        <p:nvSpPr>
          <p:cNvPr id="33" name="Slide Number Placeholder 32"/>
          <p:cNvSpPr>
            <a:spLocks noGrp="1"/>
          </p:cNvSpPr>
          <p:nvPr>
            <p:ph type="sldNum" sz="quarter" idx="16"/>
          </p:nvPr>
        </p:nvSpPr>
        <p:spPr/>
        <p:txBody>
          <a:bodyPr/>
          <a:lstStyle/>
          <a:p>
            <a:fld id="{31AA536C-85F5-4A1B-A111-7CE00A08BCBC}" type="slidenum">
              <a:rPr lang="de-DE" smtClean="0"/>
              <a:pPr/>
              <a:t>8</a:t>
            </a:fld>
            <a:endParaRPr lang="de-DE" dirty="0"/>
          </a:p>
        </p:txBody>
      </p:sp>
      <mc:AlternateContent xmlns:mc="http://schemas.openxmlformats.org/markup-compatibility/2006" xmlns:a14="http://schemas.microsoft.com/office/drawing/2010/main">
        <mc:Choice Requires="a14">
          <p:sp>
            <p:nvSpPr>
              <p:cNvPr id="18" name="Rectangle 17"/>
              <p:cNvSpPr/>
              <p:nvPr/>
            </p:nvSpPr>
            <p:spPr>
              <a:xfrm>
                <a:off x="486976" y="2914846"/>
                <a:ext cx="1722779" cy="387029"/>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𝐸</m:t>
                        </m:r>
                        <m:r>
                          <a:rPr lang="en-US" i="1">
                            <a:latin typeface="Cambria Math" panose="02040503050406030204" pitchFamily="18" charset="0"/>
                          </a:rPr>
                          <m:t>, </m:t>
                        </m:r>
                        <m:r>
                          <a:rPr lang="en-US" i="1">
                            <a:latin typeface="Cambria Math" panose="02040503050406030204" pitchFamily="18" charset="0"/>
                          </a:rPr>
                          <m:t>𝐼𝑆𝑆</m:t>
                        </m:r>
                        <m:r>
                          <a:rPr lang="en-US" i="1">
                            <a:latin typeface="Cambria Math" panose="02040503050406030204" pitchFamily="18" charset="0"/>
                          </a:rPr>
                          <m:t>04</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2.28</m:t>
                        </m:r>
                      </m:sup>
                    </m:sSup>
                  </m:oMath>
                </a14:m>
                <a:r>
                  <a:rPr lang="de-DE" dirty="0" smtClean="0"/>
                  <a:t>;</a:t>
                </a:r>
                <a:endParaRPr lang="de-DE" dirty="0"/>
              </a:p>
            </p:txBody>
          </p:sp>
        </mc:Choice>
        <mc:Fallback xmlns="">
          <p:sp>
            <p:nvSpPr>
              <p:cNvPr id="18" name="Rectangle 17"/>
              <p:cNvSpPr>
                <a:spLocks noRot="1" noChangeAspect="1" noMove="1" noResize="1" noEditPoints="1" noAdjustHandles="1" noChangeArrowheads="1" noChangeShapeType="1" noTextEdit="1"/>
              </p:cNvSpPr>
              <p:nvPr/>
            </p:nvSpPr>
            <p:spPr>
              <a:xfrm>
                <a:off x="486976" y="2914846"/>
                <a:ext cx="1722779" cy="387029"/>
              </a:xfrm>
              <a:prstGeom prst="rect">
                <a:avLst/>
              </a:prstGeom>
              <a:blipFill>
                <a:blip r:embed="rId7"/>
                <a:stretch>
                  <a:fillRect t="-6250" r="-2128" b="-203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Rectangle 19"/>
              <p:cNvSpPr/>
              <p:nvPr/>
            </p:nvSpPr>
            <p:spPr>
              <a:xfrm>
                <a:off x="2129680" y="2712988"/>
                <a:ext cx="405328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𝑠𝑚𝑎𝑙𝑙</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𝑛𝑜𝑟𝑚𝑎𝑙</m:t>
                                      </m:r>
                                    </m:sub>
                                  </m:sSub>
                                </m:den>
                              </m:f>
                            </m:e>
                          </m:d>
                          <m:r>
                            <a:rPr lang="en-US" b="0" i="1" smtClean="0">
                              <a:latin typeface="Cambria Math" panose="02040503050406030204" pitchFamily="18" charset="0"/>
                            </a:rPr>
                            <m:t>  </m:t>
                          </m:r>
                        </m:e>
                        <m:sup>
                          <m:r>
                            <a:rPr lang="en-US" i="1">
                              <a:latin typeface="Cambria Math" panose="02040503050406030204" pitchFamily="18" charset="0"/>
                            </a:rPr>
                            <m:t>2.28</m:t>
                          </m:r>
                        </m:sup>
                      </m:sSup>
                      <m:r>
                        <a:rPr lang="en-US" b="0" i="1" smtClean="0">
                          <a:latin typeface="Cambria Math" panose="02040503050406030204" pitchFamily="18" charset="0"/>
                        </a:rPr>
                        <m:t>=0.3;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r>
                                <a:rPr lang="en-US" b="0" i="1" smtClean="0">
                                  <a:latin typeface="Cambria Math" panose="02040503050406030204" pitchFamily="18" charset="0"/>
                                </a:rPr>
                                <m:t>, </m:t>
                              </m:r>
                              <m:r>
                                <a:rPr lang="en-US" b="0" i="1" smtClean="0">
                                  <a:latin typeface="Cambria Math" panose="02040503050406030204" pitchFamily="18" charset="0"/>
                                </a:rPr>
                                <m:t>𝑠𝑚𝑎𝑙𝑙</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r>
                                <a:rPr lang="en-US" b="0" i="1" smtClean="0">
                                  <a:latin typeface="Cambria Math" panose="02040503050406030204" pitchFamily="18" charset="0"/>
                                </a:rPr>
                                <m:t>, </m:t>
                              </m:r>
                              <m:r>
                                <a:rPr lang="en-US" b="0" i="1" smtClean="0">
                                  <a:latin typeface="Cambria Math" panose="02040503050406030204" pitchFamily="18" charset="0"/>
                                </a:rPr>
                                <m:t>𝑛𝑜𝑟𝑚𝑎𝑙</m:t>
                              </m:r>
                            </m:sub>
                          </m:sSub>
                        </m:den>
                      </m:f>
                      <m:r>
                        <a:rPr lang="en-US" b="0" i="1" smtClean="0">
                          <a:latin typeface="Cambria Math" panose="02040503050406030204" pitchFamily="18" charset="0"/>
                        </a:rPr>
                        <m:t>~0.</m:t>
                      </m:r>
                      <m:r>
                        <a:rPr lang="en-US" b="0" i="1" smtClean="0">
                          <a:latin typeface="Cambria Math" panose="02040503050406030204" pitchFamily="18" charset="0"/>
                        </a:rPr>
                        <m:t>28</m:t>
                      </m:r>
                    </m:oMath>
                  </m:oMathPara>
                </a14:m>
                <a:endParaRPr lang="de-DE" dirty="0"/>
              </a:p>
            </p:txBody>
          </p:sp>
        </mc:Choice>
        <mc:Fallback>
          <p:sp>
            <p:nvSpPr>
              <p:cNvPr id="20" name="Rectangle 19"/>
              <p:cNvSpPr>
                <a:spLocks noRot="1" noChangeAspect="1" noMove="1" noResize="1" noEditPoints="1" noAdjustHandles="1" noChangeArrowheads="1" noChangeShapeType="1" noTextEdit="1"/>
              </p:cNvSpPr>
              <p:nvPr/>
            </p:nvSpPr>
            <p:spPr>
              <a:xfrm>
                <a:off x="2129680" y="2712988"/>
                <a:ext cx="4053289" cy="7146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56190" y="3972388"/>
                <a:ext cx="6096000" cy="1569660"/>
              </a:xfrm>
              <a:prstGeom prst="rect">
                <a:avLst/>
              </a:prstGeom>
            </p:spPr>
            <p:txBody>
              <a:bodyPr>
                <a:spAutoFit/>
              </a:bodyPr>
              <a:lstStyle/>
              <a:p>
                <a:pPr marL="285750" indent="-285750">
                  <a:buFont typeface="Arial" panose="020B0604020202020204" pitchFamily="34" charset="0"/>
                  <a:buChar char="•"/>
                </a:pPr>
                <a:r>
                  <a:rPr lang="en-US" sz="1600" dirty="0"/>
                  <a:t>This indicates that the small plasmas in W7-X are not poorly confined but are simply reduced in size</a:t>
                </a:r>
                <a:r>
                  <a:rPr lang="en-US" sz="1600" dirty="0" smtClean="0"/>
                  <a:t>.</a:t>
                </a:r>
              </a:p>
              <a:p>
                <a:pPr marL="285750" indent="-285750">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r>
                  <a:rPr lang="en-US" sz="1600" dirty="0"/>
                  <a:t>The plasma is stable in the small plasma phase with central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𝑒</m:t>
                        </m:r>
                      </m:sub>
                    </m:sSub>
                    <m:r>
                      <a:rPr lang="en-US" sz="1600" i="1">
                        <a:latin typeface="Cambria Math" panose="02040503050406030204" pitchFamily="18" charset="0"/>
                      </a:rPr>
                      <m:t>~ 5×</m:t>
                    </m:r>
                    <m:sSup>
                      <m:sSupPr>
                        <m:ctrlPr>
                          <a:rPr lang="en-US" sz="1600" i="1">
                            <a:latin typeface="Cambria Math" panose="02040503050406030204" pitchFamily="18" charset="0"/>
                          </a:rPr>
                        </m:ctrlPr>
                      </m:sSupPr>
                      <m:e>
                        <m:r>
                          <a:rPr lang="en-US" sz="1600" i="1">
                            <a:latin typeface="Cambria Math" panose="02040503050406030204" pitchFamily="18" charset="0"/>
                          </a:rPr>
                          <m:t>10</m:t>
                        </m:r>
                      </m:e>
                      <m:sup>
                        <m:r>
                          <a:rPr lang="en-US" sz="1600" i="1">
                            <a:latin typeface="Cambria Math" panose="02040503050406030204" pitchFamily="18" charset="0"/>
                          </a:rPr>
                          <m:t>19</m:t>
                        </m:r>
                      </m:sup>
                    </m:sSup>
                    <m:sSup>
                      <m:sSupPr>
                        <m:ctrlPr>
                          <a:rPr lang="en-US" sz="1600" i="1">
                            <a:latin typeface="Cambria Math" panose="02040503050406030204" pitchFamily="18" charset="0"/>
                          </a:rPr>
                        </m:ctrlPr>
                      </m:sSupPr>
                      <m:e>
                        <m:r>
                          <a:rPr lang="en-US" sz="1600" i="1">
                            <a:latin typeface="Cambria Math" panose="02040503050406030204" pitchFamily="18" charset="0"/>
                          </a:rPr>
                          <m:t>𝑚</m:t>
                        </m:r>
                      </m:e>
                      <m:sup>
                        <m:r>
                          <a:rPr lang="en-US" sz="1600" i="1">
                            <a:latin typeface="Cambria Math" panose="02040503050406030204" pitchFamily="18" charset="0"/>
                          </a:rPr>
                          <m:t>−3</m:t>
                        </m:r>
                      </m:sup>
                    </m:sSup>
                  </m:oMath>
                </a14:m>
                <a:r>
                  <a:rPr lang="de-DE" sz="1600" dirty="0"/>
                  <a:t> </a:t>
                </a:r>
                <a:r>
                  <a:rPr lang="de-DE" sz="1600" dirty="0" err="1"/>
                  <a:t>and</a:t>
                </a:r>
                <a:r>
                  <a:rPr lang="de-DE" sz="1600" dirty="0"/>
                  <a:t> </a:t>
                </a:r>
                <a:r>
                  <a:rPr lang="de-DE" sz="1600" dirty="0" err="1"/>
                  <a:t>central</a:t>
                </a:r>
                <a:r>
                  <a:rPr lang="de-DE"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𝑒</m:t>
                        </m:r>
                      </m:sub>
                    </m:sSub>
                    <m:r>
                      <a:rPr lang="en-US" sz="1600" i="1">
                        <a:latin typeface="Cambria Math" panose="02040503050406030204" pitchFamily="18" charset="0"/>
                      </a:rPr>
                      <m:t>~2.5 </m:t>
                    </m:r>
                    <m:r>
                      <a:rPr lang="en-US" sz="1600" i="1">
                        <a:latin typeface="Cambria Math" panose="02040503050406030204" pitchFamily="18" charset="0"/>
                      </a:rPr>
                      <m:t>𝑘𝑒𝑉</m:t>
                    </m:r>
                  </m:oMath>
                </a14:m>
                <a:r>
                  <a:rPr lang="de-DE" sz="1600" dirty="0"/>
                  <a:t>.</a:t>
                </a:r>
              </a:p>
            </p:txBody>
          </p:sp>
        </mc:Choice>
        <mc:Fallback>
          <p:sp>
            <p:nvSpPr>
              <p:cNvPr id="8" name="Rectangle 7"/>
              <p:cNvSpPr>
                <a:spLocks noRot="1" noChangeAspect="1" noMove="1" noResize="1" noEditPoints="1" noAdjustHandles="1" noChangeArrowheads="1" noChangeShapeType="1" noTextEdit="1"/>
              </p:cNvSpPr>
              <p:nvPr/>
            </p:nvSpPr>
            <p:spPr>
              <a:xfrm>
                <a:off x="256190" y="3972388"/>
                <a:ext cx="6096000" cy="1569660"/>
              </a:xfrm>
              <a:prstGeom prst="rect">
                <a:avLst/>
              </a:prstGeom>
              <a:blipFill>
                <a:blip r:embed="rId9"/>
                <a:stretch>
                  <a:fillRect l="-400" t="-1167" b="-1556"/>
                </a:stretch>
              </a:blipFill>
            </p:spPr>
            <p:txBody>
              <a:bodyPr/>
              <a:lstStyle/>
              <a:p>
                <a:r>
                  <a:rPr lang="en-US">
                    <a:noFill/>
                  </a:rPr>
                  <a:t> </a:t>
                </a:r>
              </a:p>
            </p:txBody>
          </p:sp>
        </mc:Fallback>
      </mc:AlternateContent>
      <p:grpSp>
        <p:nvGrpSpPr>
          <p:cNvPr id="11" name="Group 10"/>
          <p:cNvGrpSpPr/>
          <p:nvPr/>
        </p:nvGrpSpPr>
        <p:grpSpPr>
          <a:xfrm>
            <a:off x="7013864" y="847439"/>
            <a:ext cx="4884084" cy="5480626"/>
            <a:chOff x="6518959" y="847438"/>
            <a:chExt cx="5378989" cy="5952161"/>
          </a:xfrm>
        </p:grpSpPr>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8959" y="847438"/>
              <a:ext cx="5378989" cy="5952161"/>
            </a:xfrm>
            <a:prstGeom prst="rect">
              <a:avLst/>
            </a:prstGeom>
          </p:spPr>
        </p:pic>
        <p:sp>
          <p:nvSpPr>
            <p:cNvPr id="10" name="TextBox 9"/>
            <p:cNvSpPr txBox="1"/>
            <p:nvPr/>
          </p:nvSpPr>
          <p:spPr>
            <a:xfrm>
              <a:off x="6796243" y="903925"/>
              <a:ext cx="4818062" cy="589905"/>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t>Comparison between full sized plasma and when the attained its smallest radius</a:t>
              </a:r>
            </a:p>
          </p:txBody>
        </p:sp>
      </p:grpSp>
      <mc:AlternateContent xmlns:mc="http://schemas.openxmlformats.org/markup-compatibility/2006">
        <mc:Choice xmlns:a14="http://schemas.microsoft.com/office/drawing/2010/main" Requires="a14">
          <p:sp>
            <p:nvSpPr>
              <p:cNvPr id="19" name="TextBox 18"/>
              <p:cNvSpPr txBox="1"/>
              <p:nvPr/>
            </p:nvSpPr>
            <p:spPr>
              <a:xfrm>
                <a:off x="3716338" y="1580540"/>
                <a:ext cx="1049070" cy="294953"/>
              </a:xfrm>
              <a:prstGeom prst="rect">
                <a:avLst/>
              </a:prstGeom>
              <a:solidFill>
                <a:schemeClr val="bg1"/>
              </a:solid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𝜏</m:t>
                          </m:r>
                        </m:e>
                        <m:sub>
                          <m:r>
                            <a:rPr lang="en-US" sz="1600" b="0" i="1" smtClean="0">
                              <a:latin typeface="Cambria Math" panose="02040503050406030204" pitchFamily="18" charset="0"/>
                            </a:rPr>
                            <m:t>𝐸</m:t>
                          </m:r>
                        </m:sub>
                      </m:sSub>
                      <m:r>
                        <a:rPr lang="en-US" sz="1600" b="0" i="1" smtClean="0">
                          <a:latin typeface="Cambria Math" panose="02040503050406030204" pitchFamily="18" charset="0"/>
                        </a:rPr>
                        <m:t> ~ </m:t>
                      </m:r>
                      <m:r>
                        <a:rPr lang="en-US" sz="1600" b="0" i="1" smtClean="0">
                          <a:latin typeface="Cambria Math" panose="02040503050406030204" pitchFamily="18" charset="0"/>
                        </a:rPr>
                        <m:t>30</m:t>
                      </m:r>
                      <m:r>
                        <a:rPr lang="en-US" sz="1600" b="0" i="1" smtClean="0">
                          <a:latin typeface="Cambria Math" panose="02040503050406030204" pitchFamily="18" charset="0"/>
                        </a:rPr>
                        <m:t> </m:t>
                      </m:r>
                      <m:r>
                        <a:rPr lang="en-US" sz="1600" b="0" i="1" smtClean="0">
                          <a:latin typeface="Cambria Math" panose="02040503050406030204" pitchFamily="18" charset="0"/>
                        </a:rPr>
                        <m:t>𝑚𝑠</m:t>
                      </m:r>
                      <m:r>
                        <a:rPr lang="en-US" sz="1600" b="0" i="1" smtClean="0">
                          <a:latin typeface="Cambria Math" panose="02040503050406030204" pitchFamily="18" charset="0"/>
                        </a:rPr>
                        <m:t> @ </m:t>
                      </m:r>
                      <m:r>
                        <a:rPr lang="en-US" sz="1600" b="0" i="1" smtClean="0">
                          <a:latin typeface="Cambria Math" panose="02040503050406030204" pitchFamily="18" charset="0"/>
                        </a:rPr>
                        <m:t>𝑟</m:t>
                      </m:r>
                      <m:r>
                        <a:rPr lang="en-US" sz="1600" b="0" i="1" smtClean="0">
                          <a:latin typeface="Cambria Math" panose="02040503050406030204" pitchFamily="18" charset="0"/>
                        </a:rPr>
                        <m:t>~0.3</m:t>
                      </m:r>
                      <m:r>
                        <a:rPr lang="en-US" sz="1600" b="0" i="1" smtClean="0">
                          <a:latin typeface="Cambria Math" panose="02040503050406030204" pitchFamily="18" charset="0"/>
                        </a:rPr>
                        <m:t>𝑚</m:t>
                      </m:r>
                    </m:oMath>
                  </m:oMathPara>
                </a14:m>
                <a:endParaRPr lang="de-DE" sz="1600" dirty="0" err="1" smtClean="0"/>
              </a:p>
            </p:txBody>
          </p:sp>
        </mc:Choice>
        <mc:Fallback>
          <p:sp>
            <p:nvSpPr>
              <p:cNvPr id="19" name="TextBox 18"/>
              <p:cNvSpPr txBox="1">
                <a:spLocks noRot="1" noChangeAspect="1" noMove="1" noResize="1" noEditPoints="1" noAdjustHandles="1" noChangeArrowheads="1" noChangeShapeType="1" noTextEdit="1"/>
              </p:cNvSpPr>
              <p:nvPr/>
            </p:nvSpPr>
            <p:spPr>
              <a:xfrm>
                <a:off x="3716338" y="1580540"/>
                <a:ext cx="1049070" cy="294953"/>
              </a:xfrm>
              <a:prstGeom prst="rect">
                <a:avLst/>
              </a:prstGeom>
              <a:blipFill>
                <a:blip r:embed="rId11"/>
                <a:stretch>
                  <a:fillRect l="-5233" r="-90116" b="-61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2098184" y="890309"/>
                <a:ext cx="1049070"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𝜏</m:t>
                          </m:r>
                        </m:e>
                        <m:sub>
                          <m:r>
                            <a:rPr lang="en-US" sz="1600" b="0" i="1" smtClean="0">
                              <a:latin typeface="Cambria Math" panose="02040503050406030204" pitchFamily="18" charset="0"/>
                            </a:rPr>
                            <m:t>𝐸</m:t>
                          </m:r>
                        </m:sub>
                      </m:sSub>
                      <m:r>
                        <a:rPr lang="en-US" sz="1600" b="0" i="1" smtClean="0">
                          <a:latin typeface="Cambria Math" panose="02040503050406030204" pitchFamily="18" charset="0"/>
                        </a:rPr>
                        <m:t> ~ </m:t>
                      </m:r>
                      <m:r>
                        <a:rPr lang="en-US" sz="1600" b="0" i="1" smtClean="0">
                          <a:latin typeface="Cambria Math" panose="02040503050406030204" pitchFamily="18" charset="0"/>
                        </a:rPr>
                        <m:t>106</m:t>
                      </m:r>
                      <m:r>
                        <a:rPr lang="en-US" sz="1600" b="0" i="1" smtClean="0">
                          <a:latin typeface="Cambria Math" panose="02040503050406030204" pitchFamily="18" charset="0"/>
                        </a:rPr>
                        <m:t> </m:t>
                      </m:r>
                      <m:r>
                        <a:rPr lang="en-US" sz="1600" b="0" i="1" smtClean="0">
                          <a:latin typeface="Cambria Math" panose="02040503050406030204" pitchFamily="18" charset="0"/>
                        </a:rPr>
                        <m:t>𝑚𝑠</m:t>
                      </m:r>
                      <m:r>
                        <a:rPr lang="en-US" sz="1600" b="0" i="0" smtClean="0">
                          <a:latin typeface="Cambria Math" panose="02040503050406030204" pitchFamily="18" charset="0"/>
                        </a:rPr>
                        <m:t> @ </m:t>
                      </m:r>
                      <m:r>
                        <m:rPr>
                          <m:sty m:val="p"/>
                        </m:rPr>
                        <a:rPr lang="en-US" sz="1600" b="0" i="0" smtClean="0">
                          <a:latin typeface="Cambria Math" panose="02040503050406030204" pitchFamily="18" charset="0"/>
                        </a:rPr>
                        <m:t>r</m:t>
                      </m:r>
                      <m:r>
                        <a:rPr lang="en-US" sz="1600" b="0" i="0" smtClean="0">
                          <a:latin typeface="Cambria Math" panose="02040503050406030204" pitchFamily="18" charset="0"/>
                        </a:rPr>
                        <m:t>~ 0.51</m:t>
                      </m:r>
                      <m:r>
                        <m:rPr>
                          <m:sty m:val="p"/>
                        </m:rPr>
                        <a:rPr lang="en-US" sz="1600" b="0" i="0" smtClean="0">
                          <a:latin typeface="Cambria Math" panose="02040503050406030204" pitchFamily="18" charset="0"/>
                        </a:rPr>
                        <m:t>m</m:t>
                      </m:r>
                    </m:oMath>
                  </m:oMathPara>
                </a14:m>
                <a:endParaRPr lang="de-DE" sz="1600" dirty="0" err="1" smtClean="0"/>
              </a:p>
            </p:txBody>
          </p:sp>
        </mc:Choice>
        <mc:Fallback>
          <p:sp>
            <p:nvSpPr>
              <p:cNvPr id="21" name="TextBox 20"/>
              <p:cNvSpPr txBox="1">
                <a:spLocks noRot="1" noChangeAspect="1" noMove="1" noResize="1" noEditPoints="1" noAdjustHandles="1" noChangeArrowheads="1" noChangeShapeType="1" noTextEdit="1"/>
              </p:cNvSpPr>
              <p:nvPr/>
            </p:nvSpPr>
            <p:spPr>
              <a:xfrm>
                <a:off x="2098184" y="890309"/>
                <a:ext cx="1049070" cy="294953"/>
              </a:xfrm>
              <a:prstGeom prst="rect">
                <a:avLst/>
              </a:prstGeom>
              <a:blipFill>
                <a:blip r:embed="rId12"/>
                <a:stretch>
                  <a:fillRect l="-4651" r="-113953" b="-8333"/>
                </a:stretch>
              </a:blipFill>
            </p:spPr>
            <p:txBody>
              <a:bodyPr/>
              <a:lstStyle/>
              <a:p>
                <a:r>
                  <a:rPr lang="en-US">
                    <a:noFill/>
                  </a:rPr>
                  <a:t> </a:t>
                </a:r>
              </a:p>
            </p:txBody>
          </p:sp>
        </mc:Fallback>
      </mc:AlternateContent>
      <p:sp>
        <p:nvSpPr>
          <p:cNvPr id="9" name="Date Placeholder 8"/>
          <p:cNvSpPr>
            <a:spLocks noGrp="1"/>
          </p:cNvSpPr>
          <p:nvPr>
            <p:ph type="dt" sz="half" idx="14"/>
          </p:nvPr>
        </p:nvSpPr>
        <p:spPr/>
        <p:txBody>
          <a:bodyPr/>
          <a:lstStyle/>
          <a:p>
            <a:r>
              <a:rPr lang="en-US" smtClean="0"/>
              <a:t>Stable, small plasmas</a:t>
            </a:r>
            <a:endParaRPr lang="de-DE" dirty="0"/>
          </a:p>
        </p:txBody>
      </p:sp>
    </p:spTree>
    <p:extLst>
      <p:ext uri="{BB962C8B-B14F-4D97-AF65-F5344CB8AC3E}">
        <p14:creationId xmlns:p14="http://schemas.microsoft.com/office/powerpoint/2010/main" val="185987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8" grpId="0"/>
      <p:bldP spid="19"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Radiating mantle, power balance and stability</a:t>
            </a:r>
          </a:p>
        </p:txBody>
      </p:sp>
      <p:sp>
        <p:nvSpPr>
          <p:cNvPr id="4" name="Date Placeholder 3"/>
          <p:cNvSpPr>
            <a:spLocks noGrp="1"/>
          </p:cNvSpPr>
          <p:nvPr>
            <p:ph type="dt" sz="half" idx="18"/>
          </p:nvPr>
        </p:nvSpPr>
        <p:spPr/>
        <p:txBody>
          <a:bodyPr/>
          <a:lstStyle/>
          <a:p>
            <a:pPr>
              <a:defRPr/>
            </a:pPr>
            <a:r>
              <a:rPr lang="en-US" smtClean="0"/>
              <a:t>Stable, small plasmas</a:t>
            </a:r>
            <a:endParaRPr lang="en-US"/>
          </a:p>
        </p:txBody>
      </p:sp>
      <p:sp>
        <p:nvSpPr>
          <p:cNvPr id="5" name="Footer Placeholder 4"/>
          <p:cNvSpPr>
            <a:spLocks noGrp="1"/>
          </p:cNvSpPr>
          <p:nvPr>
            <p:ph type="ftr" sz="quarter" idx="19"/>
          </p:nvPr>
        </p:nvSpPr>
        <p:spPr/>
        <p:txBody>
          <a:bodyPr/>
          <a:lstStyle/>
          <a:p>
            <a:pPr>
              <a:defRPr/>
            </a:pPr>
            <a:r>
              <a:rPr lang="en-US" smtClean="0"/>
              <a:t>Max-Planck-Institut für Plasmaphysik | A. Pandey | 17.03.2025</a:t>
            </a:r>
            <a:endParaRPr lang="en-US"/>
          </a:p>
        </p:txBody>
      </p:sp>
      <p:sp>
        <p:nvSpPr>
          <p:cNvPr id="6" name="Slide Number Placeholder 5"/>
          <p:cNvSpPr>
            <a:spLocks noGrp="1"/>
          </p:cNvSpPr>
          <p:nvPr>
            <p:ph type="sldNum" sz="quarter" idx="20"/>
          </p:nvPr>
        </p:nvSpPr>
        <p:spPr/>
        <p:txBody>
          <a:bodyPr/>
          <a:lstStyle/>
          <a:p>
            <a:pPr>
              <a:defRPr/>
            </a:pPr>
            <a:fld id="{7ADF080B-BA62-432D-8413-D3F687C6FD11}" type="slidenum">
              <a:rPr lang="en-US" smtClean="0"/>
              <a:pPr>
                <a:defRPr/>
              </a:pPr>
              <a:t>9</a:t>
            </a:fld>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1488" t="14283" r="10160" b="11512"/>
          <a:stretch/>
        </p:blipFill>
        <p:spPr>
          <a:xfrm>
            <a:off x="7179670" y="3605349"/>
            <a:ext cx="4209849" cy="2847839"/>
          </a:xfrm>
          <a:prstGeom prst="rect">
            <a:avLst/>
          </a:prstGeom>
        </p:spPr>
      </p:pic>
      <p:grpSp>
        <p:nvGrpSpPr>
          <p:cNvPr id="11" name="Group 10"/>
          <p:cNvGrpSpPr/>
          <p:nvPr/>
        </p:nvGrpSpPr>
        <p:grpSpPr>
          <a:xfrm>
            <a:off x="5012175" y="854751"/>
            <a:ext cx="7229897" cy="3229173"/>
            <a:chOff x="0" y="1598204"/>
            <a:chExt cx="7229897" cy="3229173"/>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316" t="35905" r="24465" b="37388"/>
            <a:stretch/>
          </p:blipFill>
          <p:spPr>
            <a:xfrm>
              <a:off x="50072" y="1915517"/>
              <a:ext cx="6407675" cy="1390675"/>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140" t="65057" r="90854" b="1"/>
            <a:stretch/>
          </p:blipFill>
          <p:spPr>
            <a:xfrm>
              <a:off x="0" y="2022622"/>
              <a:ext cx="278295" cy="181949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2045" t="89825" r="72064" b="3493"/>
            <a:stretch/>
          </p:blipFill>
          <p:spPr>
            <a:xfrm>
              <a:off x="582697" y="3288875"/>
              <a:ext cx="1470991" cy="347986"/>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76154" t="5808" r="12787" b="6644"/>
            <a:stretch/>
          </p:blipFill>
          <p:spPr>
            <a:xfrm>
              <a:off x="6507819" y="1654600"/>
              <a:ext cx="722078" cy="3172777"/>
            </a:xfrm>
            <a:prstGeom prst="rect">
              <a:avLst/>
            </a:prstGeom>
          </p:spPr>
        </p:pic>
        <p:sp>
          <p:nvSpPr>
            <p:cNvPr id="16" name="Rectangle 15"/>
            <p:cNvSpPr/>
            <p:nvPr/>
          </p:nvSpPr>
          <p:spPr>
            <a:xfrm>
              <a:off x="452549" y="3725554"/>
              <a:ext cx="5990451" cy="624369"/>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en-US" sz="1300" b="1" dirty="0" smtClean="0">
                  <a:solidFill>
                    <a:schemeClr val="bg1"/>
                  </a:solidFill>
                </a:rPr>
                <a:t>The radiating mantle plasma as seen from the CIS camera recording CIII emission.</a:t>
              </a:r>
            </a:p>
            <a:p>
              <a:pPr algn="l">
                <a:spcBef>
                  <a:spcPts val="1150"/>
                </a:spcBef>
                <a:buClr>
                  <a:srgbClr val="116656"/>
                </a:buClr>
                <a:buSzPct val="120000"/>
              </a:pPr>
              <a:endParaRPr lang="en-US" sz="1300" b="1" dirty="0">
                <a:solidFill>
                  <a:schemeClr val="bg1"/>
                </a:solidFill>
              </a:endParaRPr>
            </a:p>
            <a:p>
              <a:pPr algn="l">
                <a:spcBef>
                  <a:spcPts val="1150"/>
                </a:spcBef>
                <a:buClr>
                  <a:srgbClr val="116656"/>
                </a:buClr>
                <a:buSzPct val="120000"/>
              </a:pPr>
              <a:endParaRPr lang="de-DE" sz="1300" dirty="0" smtClean="0">
                <a:solidFill>
                  <a:schemeClr val="bg1"/>
                </a:solidFill>
              </a:endParaRPr>
            </a:p>
          </p:txBody>
        </p:sp>
        <p:sp>
          <p:nvSpPr>
            <p:cNvPr id="17" name="TextBox 16"/>
            <p:cNvSpPr txBox="1"/>
            <p:nvPr/>
          </p:nvSpPr>
          <p:spPr>
            <a:xfrm>
              <a:off x="638861" y="2109209"/>
              <a:ext cx="189041" cy="294953"/>
            </a:xfrm>
            <a:prstGeom prst="rect">
              <a:avLst/>
            </a:prstGeom>
            <a:solidFill>
              <a:srgbClr val="7C0722"/>
            </a:solid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endParaRPr lang="de-DE" sz="1600" dirty="0" err="1" smtClean="0"/>
            </a:p>
          </p:txBody>
        </p:sp>
        <p:sp>
          <p:nvSpPr>
            <p:cNvPr id="18" name="TextBox 17"/>
            <p:cNvSpPr txBox="1"/>
            <p:nvPr/>
          </p:nvSpPr>
          <p:spPr>
            <a:xfrm>
              <a:off x="5125813" y="2116271"/>
              <a:ext cx="156220" cy="267894"/>
            </a:xfrm>
            <a:prstGeom prst="rect">
              <a:avLst/>
            </a:prstGeom>
            <a:solidFill>
              <a:srgbClr val="7C0722"/>
            </a:solid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endParaRPr lang="de-DE" sz="1600" dirty="0" err="1"/>
            </a:p>
          </p:txBody>
        </p:sp>
        <p:sp>
          <p:nvSpPr>
            <p:cNvPr id="19" name="TextBox 18"/>
            <p:cNvSpPr txBox="1"/>
            <p:nvPr/>
          </p:nvSpPr>
          <p:spPr>
            <a:xfrm>
              <a:off x="3614949" y="2116271"/>
              <a:ext cx="157164" cy="230740"/>
            </a:xfrm>
            <a:prstGeom prst="rect">
              <a:avLst/>
            </a:prstGeom>
            <a:solidFill>
              <a:srgbClr val="890A24"/>
            </a:solid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endParaRPr lang="de-DE" sz="1600" dirty="0" err="1" smtClean="0"/>
            </a:p>
          </p:txBody>
        </p:sp>
        <p:sp>
          <p:nvSpPr>
            <p:cNvPr id="20" name="TextBox 19"/>
            <p:cNvSpPr txBox="1"/>
            <p:nvPr/>
          </p:nvSpPr>
          <p:spPr>
            <a:xfrm>
              <a:off x="2127379" y="2122738"/>
              <a:ext cx="156220" cy="267894"/>
            </a:xfrm>
            <a:prstGeom prst="rect">
              <a:avLst/>
            </a:prstGeom>
            <a:solidFill>
              <a:srgbClr val="810823"/>
            </a:solid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endParaRPr lang="de-DE" sz="1600" dirty="0" err="1"/>
            </a:p>
          </p:txBody>
        </p:sp>
        <p:sp>
          <p:nvSpPr>
            <p:cNvPr id="21" name="TextBox 20"/>
            <p:cNvSpPr txBox="1"/>
            <p:nvPr/>
          </p:nvSpPr>
          <p:spPr>
            <a:xfrm>
              <a:off x="1555471" y="1598204"/>
              <a:ext cx="1300036" cy="267894"/>
            </a:xfrm>
            <a:prstGeom prst="rect">
              <a:avLst/>
            </a:prstGeom>
            <a:solidFill>
              <a:schemeClr val="bg1"/>
            </a:solidFill>
          </p:spPr>
          <p:txBody>
            <a:bodyPr wrap="none" lIns="0" tIns="0" rIns="0" bIns="0" rtlCol="0" anchor="t" anchorCtr="0">
              <a:spAutoFit/>
            </a:bodyPr>
            <a:lstStyle/>
            <a:p>
              <a:pPr algn="l">
                <a:lnSpc>
                  <a:spcPts val="2300"/>
                </a:lnSpc>
                <a:spcBef>
                  <a:spcPts val="1150"/>
                </a:spcBef>
              </a:pPr>
              <a:r>
                <a:rPr lang="en-US" sz="1600" dirty="0" smtClean="0"/>
                <a:t>Lower divertor</a:t>
              </a:r>
              <a:endParaRPr lang="de-DE" sz="1600" dirty="0" err="1" smtClean="0"/>
            </a:p>
          </p:txBody>
        </p:sp>
        <p:cxnSp>
          <p:nvCxnSpPr>
            <p:cNvPr id="22" name="Straight Arrow Connector 21"/>
            <p:cNvCxnSpPr/>
            <p:nvPr/>
          </p:nvCxnSpPr>
          <p:spPr>
            <a:xfrm flipH="1">
              <a:off x="934618" y="1901772"/>
              <a:ext cx="1232186" cy="629831"/>
            </a:xfrm>
            <a:prstGeom prst="straightConnector1">
              <a:avLst/>
            </a:prstGeom>
            <a:ln w="25400" cmpd="sng">
              <a:solidFill>
                <a:schemeClr val="tx1">
                  <a:lumMod val="85000"/>
                  <a:lumOff val="15000"/>
                </a:schemeClr>
              </a:solidFill>
              <a:prstDash val="dash"/>
              <a:headEnd type="none" w="med" len="med"/>
              <a:tailEnd type="triangle"/>
            </a:ln>
            <a:effectLst>
              <a:outerShdw blurRad="63500" sx="102000" sy="102000" algn="ctr" rotWithShape="0">
                <a:schemeClr val="bg1">
                  <a:alpha val="90000"/>
                </a:schemeClr>
              </a:outerShdw>
            </a:effectLst>
          </p:spPr>
          <p:style>
            <a:lnRef idx="1">
              <a:schemeClr val="accent1"/>
            </a:lnRef>
            <a:fillRef idx="0">
              <a:schemeClr val="accent1"/>
            </a:fillRef>
            <a:effectRef idx="0">
              <a:schemeClr val="accent1"/>
            </a:effectRef>
            <a:fontRef idx="minor">
              <a:schemeClr val="tx1"/>
            </a:fontRef>
          </p:style>
        </p:cxnSp>
      </p:grpSp>
      <p:sp>
        <p:nvSpPr>
          <p:cNvPr id="23" name="Text Placeholder 22"/>
          <p:cNvSpPr txBox="1">
            <a:spLocks noGrp="1"/>
          </p:cNvSpPr>
          <p:nvPr>
            <p:ph type="body" sz="quarter" idx="17"/>
          </p:nvPr>
        </p:nvSpPr>
        <p:spPr>
          <a:xfrm>
            <a:off x="658812" y="1560513"/>
            <a:ext cx="4505469" cy="1038746"/>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t>Cross section rotated by 45</a:t>
            </a:r>
            <a:r>
              <a:rPr lang="en-US" sz="1600" baseline="30000" dirty="0" smtClean="0"/>
              <a:t>0 </a:t>
            </a:r>
            <a:r>
              <a:rPr lang="en-US" sz="1600" dirty="0" smtClean="0"/>
              <a:t>clockwise.</a:t>
            </a:r>
            <a:endParaRPr lang="en-US" sz="1600" dirty="0"/>
          </a:p>
          <a:p>
            <a:pPr marL="180000" indent="-180000" algn="l">
              <a:lnSpc>
                <a:spcPts val="2300"/>
              </a:lnSpc>
              <a:spcBef>
                <a:spcPts val="1150"/>
              </a:spcBef>
              <a:buFont typeface="Arial" panose="020B0604020202020204" pitchFamily="34" charset="0"/>
              <a:buChar char="•"/>
            </a:pPr>
            <a:r>
              <a:rPr lang="en-US" sz="1600" dirty="0" smtClean="0"/>
              <a:t>Plasma radiates away the power through a radiating mantle around it </a:t>
            </a:r>
            <a:r>
              <a:rPr lang="en-US" sz="1600" dirty="0" smtClean="0"/>
              <a:t>as it</a:t>
            </a:r>
            <a:r>
              <a:rPr lang="en-US" sz="1600" dirty="0" smtClean="0"/>
              <a:t> shrinks down</a:t>
            </a:r>
            <a:endParaRPr lang="de-DE" sz="1600" dirty="0" err="1" smtClean="0"/>
          </a:p>
        </p:txBody>
      </p:sp>
      <p:cxnSp>
        <p:nvCxnSpPr>
          <p:cNvPr id="8" name="Straight Arrow Connector 7"/>
          <p:cNvCxnSpPr>
            <a:stCxn id="9" idx="0"/>
          </p:cNvCxnSpPr>
          <p:nvPr/>
        </p:nvCxnSpPr>
        <p:spPr>
          <a:xfrm flipH="1" flipV="1">
            <a:off x="9744076" y="5162551"/>
            <a:ext cx="172903" cy="314549"/>
          </a:xfrm>
          <a:prstGeom prst="straightConnector1">
            <a:avLst/>
          </a:prstGeom>
          <a:ln w="254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84594" y="5477100"/>
            <a:ext cx="1264770" cy="294953"/>
          </a:xfrm>
          <a:prstGeom prst="rect">
            <a:avLst/>
          </a:prstGeom>
          <a:noFill/>
        </p:spPr>
        <p:txBody>
          <a:bodyPr wrap="none" lIns="0" tIns="0" rIns="0" bIns="0" rtlCol="0" anchor="t" anchorCtr="0">
            <a:spAutoFit/>
          </a:bodyPr>
          <a:lstStyle/>
          <a:p>
            <a:pPr algn="l">
              <a:lnSpc>
                <a:spcPts val="2300"/>
              </a:lnSpc>
              <a:spcBef>
                <a:spcPts val="1150"/>
              </a:spcBef>
            </a:pPr>
            <a:r>
              <a:rPr lang="en-US" sz="1600" dirty="0" smtClean="0"/>
              <a:t>approx. LCFS</a:t>
            </a:r>
          </a:p>
        </p:txBody>
      </p:sp>
      <p:sp>
        <p:nvSpPr>
          <p:cNvPr id="27" name="TextBox 26"/>
          <p:cNvSpPr txBox="1"/>
          <p:nvPr/>
        </p:nvSpPr>
        <p:spPr>
          <a:xfrm>
            <a:off x="7899540" y="3820864"/>
            <a:ext cx="1385053" cy="294953"/>
          </a:xfrm>
          <a:prstGeom prst="rect">
            <a:avLst/>
          </a:prstGeom>
          <a:noFill/>
        </p:spPr>
        <p:txBody>
          <a:bodyPr wrap="square" lIns="0" tIns="0" rIns="0" bIns="0" rtlCol="0" anchor="t" anchorCtr="0">
            <a:spAutoFit/>
          </a:bodyPr>
          <a:lstStyle/>
          <a:p>
            <a:pPr algn="l">
              <a:lnSpc>
                <a:spcPts val="2300"/>
              </a:lnSpc>
              <a:spcBef>
                <a:spcPts val="1150"/>
              </a:spcBef>
            </a:pPr>
            <a:r>
              <a:rPr lang="en-US" sz="1400" dirty="0" smtClean="0"/>
              <a:t>Radiating mantle</a:t>
            </a:r>
          </a:p>
        </p:txBody>
      </p:sp>
      <p:cxnSp>
        <p:nvCxnSpPr>
          <p:cNvPr id="28" name="Straight Arrow Connector 27"/>
          <p:cNvCxnSpPr>
            <a:stCxn id="27" idx="2"/>
          </p:cNvCxnSpPr>
          <p:nvPr/>
        </p:nvCxnSpPr>
        <p:spPr>
          <a:xfrm>
            <a:off x="8592067" y="4115817"/>
            <a:ext cx="192221" cy="497126"/>
          </a:xfrm>
          <a:prstGeom prst="straightConnector1">
            <a:avLst/>
          </a:prstGeom>
          <a:ln w="254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32124" y="4876935"/>
            <a:ext cx="5912832" cy="120032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latin typeface="+mn-lt"/>
              </a:rPr>
              <a:t>The radiating mantle, surrounds the plasma during the small-plasma phase, and we </a:t>
            </a:r>
            <a:r>
              <a:rPr lang="en-US" sz="1600" dirty="0" smtClean="0">
                <a:latin typeface="+mn-lt"/>
              </a:rPr>
              <a:t>see that </a:t>
            </a:r>
            <a:r>
              <a:rPr lang="en-US" sz="1600" dirty="0" smtClean="0">
                <a:latin typeface="+mn-lt"/>
              </a:rPr>
              <a:t>almost all </a:t>
            </a:r>
            <a:r>
              <a:rPr lang="en-US" sz="1600" dirty="0">
                <a:latin typeface="+mn-lt"/>
              </a:rPr>
              <a:t>radiation originates from this mantle </a:t>
            </a:r>
            <a:r>
              <a:rPr lang="en-US" sz="1600" dirty="0" smtClean="0">
                <a:latin typeface="+mn-lt"/>
              </a:rPr>
              <a:t>post-shrinkage.</a:t>
            </a:r>
          </a:p>
        </p:txBody>
      </p:sp>
      <p:sp>
        <p:nvSpPr>
          <p:cNvPr id="36" name="Rectangle 35"/>
          <p:cNvSpPr/>
          <p:nvPr/>
        </p:nvSpPr>
        <p:spPr>
          <a:xfrm>
            <a:off x="532124" y="2746710"/>
            <a:ext cx="4414814" cy="193899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t>CIS data shows CIII emissions moving </a:t>
            </a:r>
            <a:r>
              <a:rPr lang="en-US" sz="1600" dirty="0" smtClean="0"/>
              <a:t>radially inward </a:t>
            </a:r>
            <a:r>
              <a:rPr lang="en-US" sz="1600" dirty="0"/>
              <a:t>at 2.4 sec, forming an intense radiating mantle from 2.6 to 2.7 sec, then weakening by 2.7 sec as the plasma regains volume</a:t>
            </a:r>
          </a:p>
        </p:txBody>
      </p:sp>
    </p:spTree>
    <p:extLst>
      <p:ext uri="{BB962C8B-B14F-4D97-AF65-F5344CB8AC3E}">
        <p14:creationId xmlns:p14="http://schemas.microsoft.com/office/powerpoint/2010/main" val="28501255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Presentation1" id="{122FD3BD-5516-45CA-8E9B-1EAF78E18D47}" vid="{33C6FCD6-7BE9-4E63-9D7E-DA148E5F97CB}"/>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Presentation1" id="{122FD3BD-5516-45CA-8E9B-1EAF78E18D47}" vid="{F12D0581-3222-4CF0-A11A-77E7C4B4442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MP_IPP</Template>
  <TotalTime>0</TotalTime>
  <Words>3228</Words>
  <Application>Microsoft Office PowerPoint</Application>
  <PresentationFormat>Widescreen</PresentationFormat>
  <Paragraphs>206</Paragraphs>
  <Slides>21</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2" baseType="lpstr">
      <vt:lpstr>.SF NS Symbols Regular</vt:lpstr>
      <vt:lpstr>Arial</vt:lpstr>
      <vt:lpstr>Arial Narrow</vt:lpstr>
      <vt:lpstr>Calibri</vt:lpstr>
      <vt:lpstr>Cambria Math</vt:lpstr>
      <vt:lpstr>Symbol</vt:lpstr>
      <vt:lpstr>Wingdings</vt:lpstr>
      <vt:lpstr>Wingdings 3</vt:lpstr>
      <vt:lpstr>W7-X</vt:lpstr>
      <vt:lpstr>IPP</vt:lpstr>
      <vt:lpstr>think-cell Folie</vt:lpstr>
      <vt:lpstr>Stable small plasmas at the density limit in W7-X</vt:lpstr>
      <vt:lpstr>Abstract</vt:lpstr>
      <vt:lpstr>Introduction</vt:lpstr>
      <vt:lpstr>Previous studies in stellarators</vt:lpstr>
      <vt:lpstr>In W7-X</vt:lpstr>
      <vt:lpstr>Observations</vt:lpstr>
      <vt:lpstr>Observations contd..</vt:lpstr>
      <vt:lpstr>Confinement after transition</vt:lpstr>
      <vt:lpstr>Radiating mantle, power balance and stability</vt:lpstr>
      <vt:lpstr>Radiating mantle, power balance and stability</vt:lpstr>
      <vt:lpstr>Simplified Power Balance in the radiation zone</vt:lpstr>
      <vt:lpstr>Density limit scaling</vt:lpstr>
      <vt:lpstr>Discussion</vt:lpstr>
      <vt:lpstr>Discussion</vt:lpstr>
      <vt:lpstr>Summary</vt:lpstr>
      <vt:lpstr>Additional slides</vt:lpstr>
      <vt:lpstr>Heat and particle flux on the divertor : near/on the Langmuir probes</vt:lpstr>
      <vt:lpstr>Smaller plasma</vt:lpstr>
      <vt:lpstr>Radiation Zone movement</vt:lpstr>
      <vt:lpstr>Parameters for Recovery : Fueling and Input Power + Impurity</vt:lpstr>
      <vt:lpstr>Stability of the small plasma: Power balance decides the radius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Arun Pandey</dc:creator>
  <cp:lastModifiedBy>Arun Pandey</cp:lastModifiedBy>
  <cp:revision>117</cp:revision>
  <dcterms:created xsi:type="dcterms:W3CDTF">2025-02-26T10:17:40Z</dcterms:created>
  <dcterms:modified xsi:type="dcterms:W3CDTF">2025-03-17T12:51:54Z</dcterms:modified>
</cp:coreProperties>
</file>