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309" r:id="rId6"/>
    <p:sldId id="374" r:id="rId7"/>
    <p:sldId id="368" r:id="rId8"/>
    <p:sldId id="369" r:id="rId9"/>
    <p:sldId id="380" r:id="rId10"/>
    <p:sldId id="359" r:id="rId11"/>
    <p:sldId id="378" r:id="rId12"/>
    <p:sldId id="373" r:id="rId13"/>
    <p:sldId id="375" r:id="rId14"/>
    <p:sldId id="376" r:id="rId15"/>
    <p:sldId id="343" r:id="rId16"/>
    <p:sldId id="379" r:id="rId17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CD"/>
    <a:srgbClr val="FFFF00"/>
    <a:srgbClr val="E60019"/>
    <a:srgbClr val="000000"/>
    <a:srgbClr val="3E4A83"/>
    <a:srgbClr val="BD987A"/>
    <a:srgbClr val="A558A0"/>
    <a:srgbClr val="993D3F"/>
    <a:srgbClr val="E18B76"/>
    <a:srgbClr val="D1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716" autoAdjust="0"/>
  </p:normalViewPr>
  <p:slideViewPr>
    <p:cSldViewPr snapToGrid="0">
      <p:cViewPr>
        <p:scale>
          <a:sx n="60" d="100"/>
          <a:sy n="60" d="100"/>
        </p:scale>
        <p:origin x="84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16/03/2025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16/03/2025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76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28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RDIR CR SI²P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RDIR CR SI²P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RDIR CR SI²P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RDIR CR SI²P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RDIR CR SI²P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RDIR CR SI²P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RDIR CR SI²P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RDIR CR SI²P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RDIR CR SI²P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RDIR CR SI²P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575469"/>
            <a:ext cx="401608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RDIR CR SI²P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RDIR CR SI²P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RDIR CR SI²P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RDIR CR SI²P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RDIR CR SI²P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RDIR CR SI²P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RDIR CR SI²P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RDIR CR SI²P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RDIR CR SI²P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RDIR CR SI²P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RDIR CR SI²P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RDIR CR SI²P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RDIR CR SI²P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RDIR CR SI²P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RDIR CR SI²P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575469"/>
            <a:ext cx="401608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741231"/>
            <a:ext cx="4029633" cy="17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RDIR CR SI²P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RDIR CR SI²P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RDIR CR SI²P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RDIR CR SI²P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RDIR CR SI²P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RDIR CR SI²P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2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EC09EAA1-3B49-B5DB-9EA2-DEA2331CC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682" y="4263779"/>
            <a:ext cx="5686891" cy="611615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WEST – </a:t>
            </a:r>
            <a:r>
              <a:rPr lang="fr-FR" sz="3200" dirty="0" err="1" smtClean="0"/>
              <a:t>Technological</a:t>
            </a:r>
            <a:r>
              <a:rPr lang="fr-FR" sz="3200" dirty="0" smtClean="0"/>
              <a:t> case</a:t>
            </a:r>
            <a:endParaRPr lang="fr-FR" sz="3200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CBE682-5AA2-93B2-27CB-1088FCCC49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4379" y="5448523"/>
            <a:ext cx="6578600" cy="861540"/>
          </a:xfrm>
        </p:spPr>
        <p:txBody>
          <a:bodyPr>
            <a:normAutofit/>
          </a:bodyPr>
          <a:lstStyle/>
          <a:p>
            <a:r>
              <a:rPr lang="fr-FR" sz="1600" b="1" dirty="0" smtClean="0"/>
              <a:t>17/03/2025</a:t>
            </a:r>
            <a:endParaRPr lang="fr-FR" dirty="0" smtClean="0"/>
          </a:p>
          <a:p>
            <a:r>
              <a:rPr lang="fr-FR" dirty="0" smtClean="0"/>
              <a:t>CEA / IRFM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5" y="2454151"/>
            <a:ext cx="4775448" cy="12364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57990" y="6310063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© </a:t>
            </a:r>
            <a:r>
              <a:rPr lang="fr-FR" dirty="0" err="1" smtClean="0">
                <a:solidFill>
                  <a:schemeClr val="bg2"/>
                </a:solidFill>
              </a:rPr>
              <a:t>Iter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organization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" r="72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2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3956" y="800839"/>
            <a:ext cx="115715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dirty="0" smtClean="0"/>
              <a:t>Objective :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Contribute to TBM / Breeding Blanket qualification</a:t>
            </a:r>
            <a:endParaRPr lang="fr-F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836" y="1262907"/>
            <a:ext cx="1158792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b="1" dirty="0" smtClean="0"/>
              <a:t>Phase </a:t>
            </a:r>
            <a:r>
              <a:rPr lang="fr-FR" b="1" dirty="0"/>
              <a:t>2c – </a:t>
            </a:r>
            <a:r>
              <a:rPr lang="fr-FR" b="1" dirty="0" err="1" smtClean="0"/>
              <a:t>Current</a:t>
            </a:r>
            <a:r>
              <a:rPr lang="fr-FR" b="1" dirty="0" smtClean="0"/>
              <a:t> WEST Water </a:t>
            </a:r>
            <a:r>
              <a:rPr lang="fr-FR" b="1" dirty="0" err="1" smtClean="0"/>
              <a:t>cooling</a:t>
            </a:r>
            <a:r>
              <a:rPr lang="fr-FR" b="1" dirty="0" smtClean="0"/>
              <a:t> </a:t>
            </a:r>
            <a:r>
              <a:rPr lang="fr-FR" b="1" dirty="0" err="1" smtClean="0"/>
              <a:t>loop</a:t>
            </a:r>
            <a:r>
              <a:rPr lang="fr-FR" b="1" dirty="0" smtClean="0"/>
              <a:t> (70-120°C- 40 </a:t>
            </a:r>
            <a:r>
              <a:rPr lang="fr-FR" b="1" dirty="0" smtClean="0"/>
              <a:t>bars)</a:t>
            </a:r>
            <a:endParaRPr lang="fr-F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Validation of the performance and </a:t>
            </a:r>
            <a:r>
              <a:rPr lang="fr-FR" dirty="0" err="1" smtClean="0"/>
              <a:t>predictability</a:t>
            </a:r>
            <a:r>
              <a:rPr lang="fr-FR" dirty="0" smtClean="0"/>
              <a:t> of </a:t>
            </a:r>
            <a:r>
              <a:rPr lang="fr-FR" dirty="0" err="1" smtClean="0"/>
              <a:t>heat</a:t>
            </a:r>
            <a:r>
              <a:rPr lang="fr-FR" dirty="0" smtClean="0"/>
              <a:t> extraction </a:t>
            </a:r>
            <a:r>
              <a:rPr lang="fr-FR" dirty="0" err="1" smtClean="0"/>
              <a:t>from</a:t>
            </a:r>
            <a:r>
              <a:rPr lang="fr-FR" dirty="0" smtClean="0"/>
              <a:t> the First </a:t>
            </a:r>
            <a:r>
              <a:rPr lang="fr-FR" dirty="0"/>
              <a:t>W</a:t>
            </a:r>
            <a:r>
              <a:rPr lang="fr-FR" dirty="0" smtClean="0"/>
              <a:t>all, </a:t>
            </a:r>
            <a:r>
              <a:rPr lang="fr-FR" dirty="0" err="1" smtClean="0"/>
              <a:t>taking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the </a:t>
            </a:r>
            <a:r>
              <a:rPr lang="fr-FR" dirty="0" err="1" smtClean="0"/>
              <a:t>deposited</a:t>
            </a:r>
            <a:r>
              <a:rPr lang="fr-FR" dirty="0" smtClean="0"/>
              <a:t> surface </a:t>
            </a:r>
            <a:r>
              <a:rPr lang="fr-FR" dirty="0" err="1" smtClean="0"/>
              <a:t>heat</a:t>
            </a:r>
            <a:r>
              <a:rPr lang="fr-FR" dirty="0" smtClean="0"/>
              <a:t>, TC </a:t>
            </a:r>
            <a:r>
              <a:rPr lang="fr-FR" dirty="0" err="1" smtClean="0"/>
              <a:t>measurements</a:t>
            </a:r>
            <a:r>
              <a:rPr lang="fr-FR" dirty="0" smtClean="0"/>
              <a:t>, </a:t>
            </a:r>
            <a:r>
              <a:rPr lang="fr-FR" dirty="0" err="1" smtClean="0"/>
              <a:t>cooling</a:t>
            </a:r>
            <a:r>
              <a:rPr lang="fr-FR" dirty="0" smtClean="0"/>
              <a:t> </a:t>
            </a:r>
            <a:r>
              <a:rPr lang="fr-FR" dirty="0" err="1" smtClean="0"/>
              <a:t>loop</a:t>
            </a:r>
            <a:r>
              <a:rPr lang="fr-FR" dirty="0" smtClean="0"/>
              <a:t> </a:t>
            </a:r>
            <a:r>
              <a:rPr lang="fr-FR" dirty="0" err="1" smtClean="0"/>
              <a:t>calorimetry</a:t>
            </a:r>
            <a:r>
              <a:rPr lang="fr-FR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FW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thin</a:t>
            </a:r>
            <a:r>
              <a:rPr lang="fr-FR" dirty="0" smtClean="0"/>
              <a:t> EUROFER </a:t>
            </a:r>
            <a:r>
              <a:rPr lang="fr-FR" dirty="0" err="1" smtClean="0"/>
              <a:t>with</a:t>
            </a:r>
            <a:r>
              <a:rPr lang="fr-FR" dirty="0" smtClean="0"/>
              <a:t> 2 mm-W layer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.</a:t>
            </a:r>
            <a:endParaRPr lang="fr-FR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55836" y="2639470"/>
            <a:ext cx="749723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b="1" dirty="0" smtClean="0"/>
              <a:t>Phase </a:t>
            </a:r>
            <a:r>
              <a:rPr lang="fr-FR" b="1" dirty="0"/>
              <a:t>2d –  </a:t>
            </a:r>
            <a:r>
              <a:rPr lang="fr-FR" b="1" dirty="0" smtClean="0"/>
              <a:t>WEST </a:t>
            </a:r>
            <a:r>
              <a:rPr lang="fr-FR" b="1" dirty="0" err="1" smtClean="0"/>
              <a:t>with</a:t>
            </a:r>
            <a:r>
              <a:rPr lang="fr-FR" b="1" dirty="0" smtClean="0"/>
              <a:t> DEMO Water </a:t>
            </a:r>
            <a:r>
              <a:rPr lang="fr-FR" b="1" dirty="0" err="1" smtClean="0"/>
              <a:t>cooling</a:t>
            </a:r>
            <a:r>
              <a:rPr lang="fr-FR" b="1" dirty="0" smtClean="0"/>
              <a:t> </a:t>
            </a:r>
            <a:r>
              <a:rPr lang="fr-FR" b="1" dirty="0" err="1" smtClean="0"/>
              <a:t>loop</a:t>
            </a:r>
            <a:r>
              <a:rPr lang="fr-FR" b="1" dirty="0" smtClean="0"/>
              <a:t> (300°C- 155 bars)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Participation of the qualification </a:t>
            </a:r>
            <a:r>
              <a:rPr lang="fr-FR" dirty="0"/>
              <a:t>of </a:t>
            </a:r>
            <a:r>
              <a:rPr lang="fr-FR" dirty="0" err="1"/>
              <a:t>ACPs</a:t>
            </a:r>
            <a:r>
              <a:rPr lang="fr-FR" dirty="0"/>
              <a:t> code </a:t>
            </a:r>
            <a:r>
              <a:rPr lang="en-US" dirty="0"/>
              <a:t>(OSCAR-Fusion) under magnetic field in support of WPSAE and </a:t>
            </a:r>
            <a:r>
              <a:rPr lang="en-US" dirty="0" err="1"/>
              <a:t>WPPrIO</a:t>
            </a:r>
            <a:r>
              <a:rPr lang="en-US" dirty="0"/>
              <a:t>. Determination of the ionic and particulate forms and their concentration compared to </a:t>
            </a:r>
            <a:r>
              <a:rPr lang="en-US" dirty="0" smtClean="0"/>
              <a:t>prediction</a:t>
            </a:r>
            <a:r>
              <a:rPr lang="fr-FR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Introduction of </a:t>
            </a:r>
            <a:r>
              <a:rPr lang="fr-FR" dirty="0" err="1"/>
              <a:t>m</a:t>
            </a:r>
            <a:r>
              <a:rPr lang="fr-FR" dirty="0" err="1" smtClean="0"/>
              <a:t>etal</a:t>
            </a:r>
            <a:r>
              <a:rPr lang="fr-FR" dirty="0" smtClean="0"/>
              <a:t> </a:t>
            </a:r>
            <a:r>
              <a:rPr lang="fr-FR" dirty="0" err="1" smtClean="0"/>
              <a:t>liquid</a:t>
            </a:r>
            <a:r>
              <a:rPr lang="fr-FR" dirty="0" smtClean="0"/>
              <a:t> </a:t>
            </a:r>
            <a:r>
              <a:rPr lang="fr-FR" dirty="0" err="1" smtClean="0"/>
              <a:t>behavior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55836" y="4638378"/>
            <a:ext cx="7804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/>
              <a:t>Phase 2e </a:t>
            </a:r>
            <a:r>
              <a:rPr lang="fr-FR" b="1" dirty="0"/>
              <a:t>–  A </a:t>
            </a:r>
            <a:r>
              <a:rPr lang="fr-FR" b="1" dirty="0" err="1"/>
              <a:t>dedicated</a:t>
            </a:r>
            <a:r>
              <a:rPr lang="fr-FR" b="1" dirty="0"/>
              <a:t> </a:t>
            </a:r>
            <a:r>
              <a:rPr lang="fr-FR" b="1" dirty="0" err="1"/>
              <a:t>Helium</a:t>
            </a:r>
            <a:r>
              <a:rPr lang="fr-FR" b="1" dirty="0"/>
              <a:t> </a:t>
            </a:r>
            <a:r>
              <a:rPr lang="fr-FR" b="1" dirty="0" err="1"/>
              <a:t>loop</a:t>
            </a:r>
            <a:r>
              <a:rPr lang="fr-FR" b="1" dirty="0"/>
              <a:t> </a:t>
            </a:r>
            <a:r>
              <a:rPr lang="fr-FR" b="1" dirty="0" smtClean="0"/>
              <a:t>(300-500°C </a:t>
            </a:r>
            <a:r>
              <a:rPr lang="fr-FR" b="1" dirty="0"/>
              <a:t>– 80 bars</a:t>
            </a:r>
            <a:r>
              <a:rPr lang="fr-FR" b="1" dirty="0" smtClean="0"/>
              <a:t>) – HCPB </a:t>
            </a:r>
            <a:endParaRPr lang="fr-FR" b="1" dirty="0"/>
          </a:p>
        </p:txBody>
      </p:sp>
      <p:grpSp>
        <p:nvGrpSpPr>
          <p:cNvPr id="3" name="Groupe 2"/>
          <p:cNvGrpSpPr/>
          <p:nvPr/>
        </p:nvGrpSpPr>
        <p:grpSpPr>
          <a:xfrm>
            <a:off x="8109154" y="2588562"/>
            <a:ext cx="3782503" cy="3098328"/>
            <a:chOff x="7177509" y="3171826"/>
            <a:chExt cx="4766556" cy="3612513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7509" y="3171826"/>
              <a:ext cx="4766556" cy="2973793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7480052" y="6174288"/>
              <a:ext cx="4213764" cy="61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Room </a:t>
              </a:r>
              <a:r>
                <a:rPr lang="fr-FR" sz="1400" dirty="0" err="1" smtClean="0"/>
                <a:t>available</a:t>
              </a:r>
              <a:r>
                <a:rPr lang="fr-FR" sz="1400" dirty="0" smtClean="0"/>
                <a:t> for </a:t>
              </a:r>
              <a:r>
                <a:rPr lang="fr-FR" sz="1400" dirty="0" err="1" smtClean="0"/>
                <a:t>additional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auxiliary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systems</a:t>
              </a:r>
              <a:r>
                <a:rPr lang="fr-FR" sz="1400" dirty="0" smtClean="0"/>
                <a:t> in tokamak building</a:t>
              </a:r>
              <a:endParaRPr lang="fr-FR" sz="14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55836" y="5286172"/>
            <a:ext cx="12379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/>
              <a:t>WEST neutron </a:t>
            </a:r>
            <a:r>
              <a:rPr lang="fr-FR" b="1" dirty="0" smtClean="0"/>
              <a:t>flux</a:t>
            </a:r>
          </a:p>
          <a:p>
            <a:endParaRPr lang="fr-FR" sz="2400" b="1" dirty="0"/>
          </a:p>
          <a:p>
            <a:pPr algn="just"/>
            <a:r>
              <a:rPr lang="fr-FR" dirty="0" smtClean="0"/>
              <a:t>SPND</a:t>
            </a:r>
            <a:r>
              <a:rPr lang="fr-FR" baseline="30000" dirty="0" smtClean="0"/>
              <a:t>1 </a:t>
            </a:r>
            <a:r>
              <a:rPr lang="fr-FR" dirty="0" smtClean="0"/>
              <a:t>and </a:t>
            </a:r>
            <a:r>
              <a:rPr lang="fr-FR" dirty="0" err="1" smtClean="0"/>
              <a:t>Optimized</a:t>
            </a:r>
            <a:r>
              <a:rPr lang="fr-FR" dirty="0" smtClean="0"/>
              <a:t> </a:t>
            </a:r>
            <a:r>
              <a:rPr lang="fr-FR" dirty="0"/>
              <a:t>Fission </a:t>
            </a:r>
            <a:r>
              <a:rPr lang="fr-FR" dirty="0" err="1"/>
              <a:t>chamber</a:t>
            </a:r>
            <a:r>
              <a:rPr lang="fr-FR" dirty="0"/>
              <a:t>, </a:t>
            </a:r>
            <a:r>
              <a:rPr lang="fr-FR" dirty="0" err="1"/>
              <a:t>assessed</a:t>
            </a:r>
            <a:r>
              <a:rPr lang="fr-FR" dirty="0"/>
              <a:t> in WPBB / slim cassette </a:t>
            </a:r>
            <a:r>
              <a:rPr lang="fr-FR" dirty="0" err="1"/>
              <a:t>tested</a:t>
            </a:r>
            <a:r>
              <a:rPr lang="fr-FR" dirty="0"/>
              <a:t> in real </a:t>
            </a:r>
            <a:r>
              <a:rPr lang="fr-FR" dirty="0" err="1"/>
              <a:t>environment</a:t>
            </a:r>
            <a:r>
              <a:rPr lang="fr-FR" dirty="0"/>
              <a:t> (</a:t>
            </a:r>
            <a:r>
              <a:rPr lang="fr-FR" dirty="0" err="1"/>
              <a:t>magnetic</a:t>
            </a:r>
            <a:r>
              <a:rPr lang="fr-FR" dirty="0"/>
              <a:t> </a:t>
            </a:r>
            <a:r>
              <a:rPr lang="fr-FR" dirty="0" err="1"/>
              <a:t>field</a:t>
            </a:r>
            <a:r>
              <a:rPr lang="fr-FR" dirty="0" smtClean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654485" y="6452971"/>
            <a:ext cx="35205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aseline="30000" dirty="0" smtClean="0"/>
              <a:t>1</a:t>
            </a:r>
            <a:r>
              <a:rPr lang="fr-FR" sz="1400" i="1" dirty="0" smtClean="0"/>
              <a:t>SPND -&gt; Self-</a:t>
            </a:r>
            <a:r>
              <a:rPr lang="fr-FR" sz="1400" i="1" dirty="0" err="1" smtClean="0"/>
              <a:t>Powered</a:t>
            </a:r>
            <a:r>
              <a:rPr lang="fr-FR" sz="1400" i="1" dirty="0" smtClean="0"/>
              <a:t> </a:t>
            </a:r>
            <a:r>
              <a:rPr lang="fr-FR" sz="1400" i="1" dirty="0"/>
              <a:t>Neutron </a:t>
            </a:r>
            <a:r>
              <a:rPr lang="fr-FR" sz="1400" i="1" dirty="0" smtClean="0"/>
              <a:t>Detector</a:t>
            </a:r>
          </a:p>
        </p:txBody>
      </p:sp>
      <p:sp>
        <p:nvSpPr>
          <p:cNvPr id="14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20" y="170601"/>
            <a:ext cx="10728325" cy="871827"/>
          </a:xfrm>
        </p:spPr>
        <p:txBody>
          <a:bodyPr>
            <a:normAutofit/>
          </a:bodyPr>
          <a:lstStyle/>
          <a:p>
            <a:r>
              <a:rPr lang="fr-FR" sz="2800" dirty="0" smtClean="0"/>
              <a:t> </a:t>
            </a:r>
            <a:r>
              <a:rPr lang="en-US" sz="2800" dirty="0"/>
              <a:t>Test-bed </a:t>
            </a:r>
            <a:r>
              <a:rPr lang="en-US" sz="2800" dirty="0" smtClean="0"/>
              <a:t>for </a:t>
            </a:r>
            <a:r>
              <a:rPr lang="fr-FR" sz="2800" dirty="0" err="1" smtClean="0"/>
              <a:t>Breeding</a:t>
            </a:r>
            <a:r>
              <a:rPr lang="fr-FR" sz="2800" dirty="0" smtClean="0"/>
              <a:t> </a:t>
            </a:r>
            <a:r>
              <a:rPr lang="fr-FR" sz="2800" dirty="0" err="1" smtClean="0"/>
              <a:t>Blanket</a:t>
            </a:r>
            <a:r>
              <a:rPr lang="fr-FR" sz="2800" dirty="0" smtClean="0"/>
              <a:t> technologies 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3119979" y="5158846"/>
            <a:ext cx="3388661" cy="7232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smtClean="0">
                <a:sym typeface="Wingdings" panose="05000000000000000000" pitchFamily="2" charset="2"/>
              </a:rPr>
              <a:t>~ 5.</a:t>
            </a:r>
            <a:r>
              <a:rPr lang="fr-FR" b="1" dirty="0" smtClean="0"/>
              <a:t>10</a:t>
            </a:r>
            <a:r>
              <a:rPr lang="fr-FR" b="1" baseline="30000" dirty="0" smtClean="0"/>
              <a:t>11 </a:t>
            </a:r>
            <a:r>
              <a:rPr lang="fr-FR" b="1" dirty="0" err="1"/>
              <a:t>n</a:t>
            </a:r>
            <a:r>
              <a:rPr lang="fr-FR" b="1" baseline="-25000" dirty="0" err="1"/>
              <a:t>D</a:t>
            </a:r>
            <a:r>
              <a:rPr lang="fr-FR" b="1" baseline="-25000" dirty="0"/>
              <a:t>-D </a:t>
            </a:r>
            <a:r>
              <a:rPr lang="fr-FR" b="1" dirty="0"/>
              <a:t>/s /m</a:t>
            </a:r>
            <a:r>
              <a:rPr lang="fr-FR" b="1" baseline="30000" dirty="0"/>
              <a:t>2</a:t>
            </a:r>
            <a:r>
              <a:rPr lang="fr-FR" b="1" dirty="0"/>
              <a:t>  - 2.45 MeV</a:t>
            </a:r>
          </a:p>
          <a:p>
            <a:pPr>
              <a:spcAft>
                <a:spcPts val="600"/>
              </a:spcAft>
            </a:pPr>
            <a:r>
              <a:rPr lang="fr-FR" b="1" dirty="0" smtClean="0">
                <a:sym typeface="Wingdings" panose="05000000000000000000" pitchFamily="2" charset="2"/>
              </a:rPr>
              <a:t>~ 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smtClean="0"/>
              <a:t>10</a:t>
            </a:r>
            <a:r>
              <a:rPr lang="fr-FR" b="1" baseline="30000" dirty="0" smtClean="0"/>
              <a:t>9      </a:t>
            </a:r>
            <a:r>
              <a:rPr lang="fr-FR" b="1" dirty="0" err="1" smtClean="0"/>
              <a:t>n</a:t>
            </a:r>
            <a:r>
              <a:rPr lang="fr-FR" b="1" baseline="-25000" dirty="0" err="1" smtClean="0"/>
              <a:t>D</a:t>
            </a:r>
            <a:r>
              <a:rPr lang="fr-FR" b="1" baseline="-25000" dirty="0" smtClean="0"/>
              <a:t>-T </a:t>
            </a:r>
            <a:r>
              <a:rPr lang="fr-FR" b="1" dirty="0"/>
              <a:t>/</a:t>
            </a:r>
            <a:r>
              <a:rPr lang="fr-FR" b="1" dirty="0" smtClean="0"/>
              <a:t>s /</a:t>
            </a:r>
            <a:r>
              <a:rPr lang="fr-FR" b="1" dirty="0"/>
              <a:t>m</a:t>
            </a:r>
            <a:r>
              <a:rPr lang="fr-FR" b="1" baseline="30000" dirty="0"/>
              <a:t>2</a:t>
            </a:r>
            <a:r>
              <a:rPr lang="fr-FR" b="1" dirty="0"/>
              <a:t>  </a:t>
            </a:r>
            <a:r>
              <a:rPr lang="fr-FR" b="1" dirty="0" smtClean="0"/>
              <a:t> - 14   </a:t>
            </a:r>
            <a:r>
              <a:rPr lang="fr-FR" b="1" dirty="0" smtClean="0"/>
              <a:t>MeV</a:t>
            </a:r>
            <a:endParaRPr lang="fr-FR" b="1" dirty="0"/>
          </a:p>
        </p:txBody>
      </p:sp>
      <p:sp>
        <p:nvSpPr>
          <p:cNvPr id="16" name="Flèche droite 15"/>
          <p:cNvSpPr/>
          <p:nvPr/>
        </p:nvSpPr>
        <p:spPr>
          <a:xfrm>
            <a:off x="2706933" y="5425280"/>
            <a:ext cx="315101" cy="17387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426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5" grpId="0"/>
      <p:bldP spid="8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E7C6220-27BF-EE46-598B-6D39D773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29" y="3026547"/>
            <a:ext cx="6931706" cy="703262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Thanks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pour une image  29">
            <a:extLst>
              <a:ext uri="{FF2B5EF4-FFF2-40B4-BE49-F238E27FC236}">
                <a16:creationId xmlns:a16="http://schemas.microsoft.com/office/drawing/2014/main" id="{712EEB09-85E0-A5FF-2ACC-B021A712D7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33" y="-219456"/>
            <a:ext cx="6036235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61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241" y="6343650"/>
            <a:ext cx="413287" cy="365125"/>
          </a:xfrm>
        </p:spPr>
        <p:txBody>
          <a:bodyPr/>
          <a:lstStyle/>
          <a:p>
            <a:fld id="{2C740191-1EBD-4DD0-98A0-217C8E38F4B8}" type="slidenum">
              <a:rPr lang="fr-FR" sz="1500" smtClean="0"/>
              <a:t>12</a:t>
            </a:fld>
            <a:endParaRPr lang="fr-FR" sz="1500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10778641" cy="365125"/>
          </a:xfrm>
        </p:spPr>
        <p:txBody>
          <a:bodyPr/>
          <a:lstStyle/>
          <a:p>
            <a:r>
              <a:rPr lang="fr-FR" sz="1250" dirty="0" smtClean="0"/>
              <a:t>E. </a:t>
            </a:r>
            <a:r>
              <a:rPr lang="fr-FR" sz="1250" dirty="0" err="1" smtClean="0"/>
              <a:t>Tsitrone</a:t>
            </a:r>
            <a:r>
              <a:rPr lang="fr-FR" sz="1250" dirty="0" smtClean="0"/>
              <a:t> and the WEST team, F4E </a:t>
            </a:r>
            <a:r>
              <a:rPr lang="fr-FR" sz="1250" dirty="0" err="1" smtClean="0"/>
              <a:t>seminar</a:t>
            </a:r>
            <a:r>
              <a:rPr lang="fr-FR" sz="1250" dirty="0" smtClean="0"/>
              <a:t>, April  19 2024, Barcelona, Spain</a:t>
            </a:r>
            <a:endParaRPr lang="fr-FR" sz="125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4885" y="173094"/>
            <a:ext cx="10728325" cy="87182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Inside WEST : a full </a:t>
            </a:r>
            <a:r>
              <a:rPr lang="fr-FR" dirty="0" err="1" smtClean="0"/>
              <a:t>tungsten</a:t>
            </a:r>
            <a:r>
              <a:rPr lang="fr-FR" dirty="0" smtClean="0"/>
              <a:t> </a:t>
            </a:r>
            <a:r>
              <a:rPr lang="fr-FR" dirty="0" err="1" smtClean="0"/>
              <a:t>environment</a:t>
            </a:r>
            <a:r>
              <a:rPr lang="en-GB" dirty="0"/>
              <a:t/>
            </a:r>
            <a:br>
              <a:rPr lang="en-GB" dirty="0"/>
            </a:b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65" y="897083"/>
            <a:ext cx="7840007" cy="4255820"/>
          </a:xfrm>
          <a:prstGeom prst="rect">
            <a:avLst/>
          </a:prstGeom>
        </p:spPr>
      </p:pic>
      <p:sp>
        <p:nvSpPr>
          <p:cNvPr id="7" name="Espace réservé du contenu 3"/>
          <p:cNvSpPr txBox="1">
            <a:spLocks/>
          </p:cNvSpPr>
          <p:nvPr/>
        </p:nvSpPr>
        <p:spPr>
          <a:xfrm>
            <a:off x="549522" y="5422280"/>
            <a:ext cx="11086666" cy="1010826"/>
          </a:xfrm>
          <a:prstGeom prst="rect">
            <a:avLst/>
          </a:prstGeom>
        </p:spPr>
        <p:txBody>
          <a:bodyPr vert="horz" wrap="square" lIns="95792" tIns="47897" rIns="95792" bIns="47897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Full W environment (W coatings on </a:t>
            </a:r>
            <a:r>
              <a:rPr lang="en-US" b="0" dirty="0" err="1" smtClean="0">
                <a:solidFill>
                  <a:schemeClr val="tx1"/>
                </a:solidFill>
                <a:latin typeface="+mn-lt"/>
              </a:rPr>
              <a:t>CuCrZr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/CFC, W bulk components)</a:t>
            </a:r>
          </a:p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WEST </a:t>
            </a:r>
            <a:r>
              <a:rPr lang="en-US" b="0" dirty="0" err="1" smtClean="0">
                <a:solidFill>
                  <a:schemeClr val="tx1"/>
                </a:solidFill>
                <a:latin typeface="+mn-lt"/>
              </a:rPr>
              <a:t>divertor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 PFU : representative of ITER high heat flux area (same </a:t>
            </a:r>
            <a:r>
              <a:rPr lang="en-US" b="0" dirty="0" err="1" smtClean="0">
                <a:solidFill>
                  <a:schemeClr val="tx1"/>
                </a:solidFill>
                <a:latin typeface="+mn-lt"/>
              </a:rPr>
              <a:t>monoblock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 geometry / </a:t>
            </a:r>
            <a:r>
              <a:rPr lang="en-US" b="0" dirty="0" err="1" smtClean="0">
                <a:solidFill>
                  <a:schemeClr val="tx1"/>
                </a:solidFill>
                <a:latin typeface="+mn-lt"/>
              </a:rPr>
              <a:t>thermohydraulic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conditions (inlet pressure 2.5 MPa, coolant temperature 70 ◦C and axial velocity 10 m/s))</a:t>
            </a:r>
            <a:endParaRPr lang="en-US" b="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3868" r="7301" b="1652"/>
          <a:stretch/>
        </p:blipFill>
        <p:spPr bwMode="auto">
          <a:xfrm>
            <a:off x="1217111" y="3711980"/>
            <a:ext cx="2677398" cy="171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èche droite 9"/>
          <p:cNvSpPr/>
          <p:nvPr/>
        </p:nvSpPr>
        <p:spPr>
          <a:xfrm rot="21000000">
            <a:off x="3090712" y="4444230"/>
            <a:ext cx="902655" cy="29127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75566" y="4471218"/>
            <a:ext cx="234176" cy="4348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318"/>
            <a:ext cx="3895742" cy="235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4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1132899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WEST  10 GJ:</a:t>
            </a:r>
            <a:br>
              <a:rPr lang="en-GB" sz="2800" dirty="0" smtClean="0"/>
            </a:br>
            <a:r>
              <a:rPr lang="en-GB" sz="2800" dirty="0" smtClean="0"/>
              <a:t> an opportunity to test fusion technologies in tokamak </a:t>
            </a:r>
            <a:endParaRPr lang="en-GB" sz="2800" dirty="0"/>
          </a:p>
        </p:txBody>
      </p:sp>
      <p:sp>
        <p:nvSpPr>
          <p:cNvPr id="7" name="Titre 5"/>
          <p:cNvSpPr txBox="1">
            <a:spLocks/>
          </p:cNvSpPr>
          <p:nvPr/>
        </p:nvSpPr>
        <p:spPr>
          <a:xfrm>
            <a:off x="1648813" y="5514153"/>
            <a:ext cx="3108641" cy="62611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 smtClean="0">
                <a:solidFill>
                  <a:srgbClr val="002060"/>
                </a:solidFill>
              </a:rPr>
              <a:t>FIRST WALL</a:t>
            </a:r>
          </a:p>
          <a:p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40" y="1525012"/>
            <a:ext cx="3242237" cy="39297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28080" y="5461316"/>
            <a:ext cx="43891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BREEDING BLANKET</a:t>
            </a:r>
            <a:endParaRPr lang="fr-FR" sz="2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18" y="1924303"/>
            <a:ext cx="3124475" cy="32399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7454" y="6156880"/>
            <a:ext cx="662923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Tokamak </a:t>
            </a:r>
            <a:r>
              <a:rPr lang="en-GB" b="1" dirty="0"/>
              <a:t>environment </a:t>
            </a:r>
            <a:r>
              <a:rPr lang="en-GB" b="1" dirty="0" smtClean="0"/>
              <a:t>: magnetic, heat, </a:t>
            </a:r>
            <a:r>
              <a:rPr lang="en-GB" b="1" dirty="0" smtClean="0"/>
              <a:t>particle </a:t>
            </a:r>
            <a:r>
              <a:rPr lang="en-GB" b="1" dirty="0" smtClean="0"/>
              <a:t>loads, etc.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003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ITER FIRST WALL:  key dates</a:t>
            </a:r>
            <a:endParaRPr lang="fr-FR" sz="28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74" y="966080"/>
            <a:ext cx="9950852" cy="55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05" y="1185863"/>
            <a:ext cx="9201695" cy="508929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 ITER Start of Research Operation phase (TFW) </a:t>
            </a:r>
            <a:endParaRPr lang="en-GB" sz="28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9B7DF03-7524-9303-E9A0-C0585366AD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588"/>
            <a:ext cx="3034360" cy="3988212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2562728" y="3339112"/>
            <a:ext cx="627961" cy="391398"/>
          </a:xfrm>
          <a:prstGeom prst="rightArrow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3092824" y="6311153"/>
            <a:ext cx="671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Radiative flux on ITER FW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0.1-0.2 MW/m</a:t>
            </a:r>
            <a:r>
              <a:rPr lang="fr-FR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~75-150 MW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7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87" y="616017"/>
            <a:ext cx="2057447" cy="28555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32" y="367393"/>
            <a:ext cx="2714847" cy="30720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2365" y="1955684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Limiters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56608" y="1872218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Conformal wall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148758" y="3406995"/>
            <a:ext cx="1610630" cy="1437804"/>
            <a:chOff x="285108" y="4442851"/>
            <a:chExt cx="1610630" cy="1437804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08" y="4442851"/>
              <a:ext cx="1610630" cy="107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1"/>
            <p:cNvSpPr txBox="1"/>
            <p:nvPr/>
          </p:nvSpPr>
          <p:spPr>
            <a:xfrm>
              <a:off x="758142" y="5511323"/>
              <a:ext cx="892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JET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0462662" y="3427070"/>
            <a:ext cx="1666384" cy="1401653"/>
            <a:chOff x="10533708" y="4102941"/>
            <a:chExt cx="1502399" cy="1289395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3708" y="4102941"/>
              <a:ext cx="1502399" cy="969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5"/>
            <p:cNvSpPr txBox="1"/>
            <p:nvPr/>
          </p:nvSpPr>
          <p:spPr>
            <a:xfrm>
              <a:off x="10988321" y="5052584"/>
              <a:ext cx="949485" cy="339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DIII-D</a:t>
              </a: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800838" y="3296756"/>
            <a:ext cx="393493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dirty="0"/>
              <a:t>Have a significant area fraction with recessed panels, components with reduced PWI, </a:t>
            </a:r>
            <a:r>
              <a:rPr lang="en-GB" sz="1600" b="1" dirty="0"/>
              <a:t>cheaper</a:t>
            </a:r>
          </a:p>
          <a:p>
            <a:pPr>
              <a:spcBef>
                <a:spcPts val="600"/>
              </a:spcBef>
            </a:pPr>
            <a:r>
              <a:rPr lang="en-GB" sz="1600" dirty="0" smtClean="0"/>
              <a:t>Damages well </a:t>
            </a:r>
            <a:r>
              <a:rPr lang="en-GB" sz="1600" dirty="0"/>
              <a:t>localised and </a:t>
            </a:r>
            <a:r>
              <a:rPr lang="en-GB" sz="1600" dirty="0" smtClean="0"/>
              <a:t>maintenance is easier, sacrificial components</a:t>
            </a:r>
            <a:endParaRPr lang="en-GB" sz="1600" dirty="0"/>
          </a:p>
        </p:txBody>
      </p:sp>
      <p:sp>
        <p:nvSpPr>
          <p:cNvPr id="18" name="Rectangle 17"/>
          <p:cNvSpPr/>
          <p:nvPr/>
        </p:nvSpPr>
        <p:spPr>
          <a:xfrm>
            <a:off x="6158618" y="3208602"/>
            <a:ext cx="438543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Panels attempting </a:t>
            </a:r>
            <a:r>
              <a:rPr lang="en-GB" sz="1600" dirty="0"/>
              <a:t>at "fitting" the toroidal surface </a:t>
            </a:r>
            <a:r>
              <a:rPr lang="en-GB" sz="1600" dirty="0" smtClean="0"/>
              <a:t>curvature. </a:t>
            </a:r>
            <a:r>
              <a:rPr lang="en-GB" sz="1600" dirty="0"/>
              <a:t>No </a:t>
            </a:r>
            <a:r>
              <a:rPr lang="en-GB" sz="1600" dirty="0"/>
              <a:t>protruding </a:t>
            </a:r>
            <a:r>
              <a:rPr lang="en-GB" sz="1600" dirty="0" smtClean="0"/>
              <a:t>limiters.</a:t>
            </a:r>
            <a:endParaRPr lang="en-GB" sz="1600" dirty="0"/>
          </a:p>
          <a:p>
            <a:pPr>
              <a:spcBef>
                <a:spcPts val="600"/>
              </a:spcBef>
            </a:pPr>
            <a:r>
              <a:rPr lang="en-GB" sz="1600" dirty="0"/>
              <a:t>B</a:t>
            </a:r>
            <a:r>
              <a:rPr lang="en-GB" sz="1600" dirty="0"/>
              <a:t>etter </a:t>
            </a:r>
            <a:r>
              <a:rPr lang="en-GB" sz="1600" dirty="0"/>
              <a:t>usage of interior </a:t>
            </a:r>
            <a:r>
              <a:rPr lang="en-GB" sz="1600" dirty="0" smtClean="0"/>
              <a:t>volume toward nuclear </a:t>
            </a:r>
            <a:r>
              <a:rPr lang="en-GB" sz="1600" dirty="0"/>
              <a:t>shielding </a:t>
            </a:r>
            <a:r>
              <a:rPr lang="fr-FR" sz="1600" dirty="0" err="1"/>
              <a:t>against</a:t>
            </a:r>
            <a:r>
              <a:rPr lang="fr-FR" sz="1600" dirty="0"/>
              <a:t> 14 MeV </a:t>
            </a:r>
            <a:r>
              <a:rPr lang="fr-FR" sz="1600" dirty="0"/>
              <a:t>neutrons</a:t>
            </a:r>
            <a:r>
              <a:rPr lang="fr-FR" sz="1600" dirty="0" smtClean="0"/>
              <a:t>. </a:t>
            </a:r>
          </a:p>
          <a:p>
            <a:pPr>
              <a:spcBef>
                <a:spcPts val="600"/>
              </a:spcBef>
            </a:pPr>
            <a:r>
              <a:rPr lang="en-GB" sz="1600" dirty="0" smtClean="0"/>
              <a:t>Regarding </a:t>
            </a:r>
            <a:r>
              <a:rPr lang="en-GB" sz="1600" dirty="0"/>
              <a:t>the surface heat flux, hope to better "spread" the heat load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 </a:t>
            </a:r>
            <a:r>
              <a:rPr lang="fr-FR" dirty="0" err="1" smtClean="0"/>
              <a:t>bed</a:t>
            </a:r>
            <a:r>
              <a:rPr lang="fr-FR" dirty="0" smtClean="0"/>
              <a:t> for first </a:t>
            </a:r>
            <a:r>
              <a:rPr lang="fr-FR" dirty="0" err="1" smtClean="0"/>
              <a:t>wall</a:t>
            </a:r>
            <a:r>
              <a:rPr lang="fr-FR" dirty="0" smtClean="0"/>
              <a:t> architecture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67996" y="5297203"/>
            <a:ext cx="106250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For WEST upgrade, it </a:t>
            </a:r>
            <a:r>
              <a:rPr lang="en-US" b="1" u="sng" dirty="0"/>
              <a:t>could be a combination of </a:t>
            </a:r>
            <a:r>
              <a:rPr lang="en-US" b="1" u="sng" dirty="0" smtClean="0"/>
              <a:t>both, for example</a:t>
            </a:r>
            <a:r>
              <a:rPr lang="en-US" b="1" dirty="0" smtClean="0"/>
              <a:t>: </a:t>
            </a:r>
          </a:p>
          <a:p>
            <a:r>
              <a:rPr lang="en-US" b="1" dirty="0" smtClean="0"/>
              <a:t>- a </a:t>
            </a:r>
            <a:r>
              <a:rPr lang="en-US" b="1" dirty="0"/>
              <a:t>conformal wall on the inner side for a </a:t>
            </a:r>
            <a:r>
              <a:rPr lang="en-US" b="1" dirty="0" smtClean="0"/>
              <a:t>plasma start-up </a:t>
            </a:r>
            <a:r>
              <a:rPr lang="en-US" b="1" dirty="0"/>
              <a:t>similar to </a:t>
            </a:r>
            <a:r>
              <a:rPr lang="en-US" b="1" dirty="0" smtClean="0"/>
              <a:t>ITER</a:t>
            </a:r>
          </a:p>
          <a:p>
            <a:r>
              <a:rPr lang="en-US" b="1" dirty="0" smtClean="0"/>
              <a:t>- and </a:t>
            </a:r>
            <a:r>
              <a:rPr lang="en-US" b="1" dirty="0"/>
              <a:t>limiters on the outer </a:t>
            </a:r>
            <a:r>
              <a:rPr lang="en-US" b="1" dirty="0" smtClean="0"/>
              <a:t>side (DEMO like) to </a:t>
            </a:r>
            <a:r>
              <a:rPr lang="en-US" b="1" dirty="0"/>
              <a:t>reduce manufacturing and maintenance costs.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800838" y="4627839"/>
            <a:ext cx="26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en-GB" i="1" dirty="0" smtClean="0">
                <a:solidFill>
                  <a:srgbClr val="FF0000"/>
                </a:solidFill>
              </a:rPr>
              <a:t>Historical architecture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225234" y="4920465"/>
            <a:ext cx="308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Current</a:t>
            </a:r>
            <a:r>
              <a:rPr lang="en-GB" i="1" dirty="0" smtClean="0">
                <a:solidFill>
                  <a:srgbClr val="FF0000"/>
                </a:solidFill>
              </a:rPr>
              <a:t> conceptual trend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080337" y="617341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question…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3181550" y="1010663"/>
            <a:ext cx="1353469" cy="2335250"/>
            <a:chOff x="3181550" y="1010663"/>
            <a:chExt cx="1353469" cy="2335250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1550" y="1010663"/>
              <a:ext cx="1353469" cy="2292387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>
            <a:xfrm>
              <a:off x="3370281" y="294580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chemeClr val="bg1"/>
                  </a:solidFill>
                </a:rPr>
                <a:t>DEMO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10483506" y="644384"/>
            <a:ext cx="1670834" cy="2482652"/>
            <a:chOff x="10483506" y="644384"/>
            <a:chExt cx="1670834" cy="2482652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83506" y="644384"/>
              <a:ext cx="1670834" cy="2482652"/>
            </a:xfrm>
            <a:prstGeom prst="rect">
              <a:avLst/>
            </a:prstGeom>
          </p:spPr>
        </p:pic>
        <p:sp>
          <p:nvSpPr>
            <p:cNvPr id="30" name="ZoneTexte 29"/>
            <p:cNvSpPr txBox="1"/>
            <p:nvPr/>
          </p:nvSpPr>
          <p:spPr>
            <a:xfrm>
              <a:off x="10983338" y="2610302"/>
              <a:ext cx="769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chemeClr val="bg1"/>
                  </a:solidFill>
                </a:rPr>
                <a:t>ITER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58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1733" y="6316273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41" y="204085"/>
            <a:ext cx="8484947" cy="49369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W-based First Wall technologies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324085" y="964284"/>
            <a:ext cx="8126373" cy="1571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085" y="769775"/>
            <a:ext cx="118580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dirty="0" smtClean="0"/>
              <a:t>Objective : 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 c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over the WEST chamber with modules depending on loads and FW architecture choices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conformal or limiters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ITER-like inner? DEMO-like outer?</a:t>
            </a:r>
            <a:endParaRPr lang="fr-F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8206" y="2107161"/>
            <a:ext cx="1634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Current</a:t>
            </a:r>
            <a:r>
              <a:rPr lang="fr-FR" dirty="0" smtClean="0"/>
              <a:t> :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steel</a:t>
            </a:r>
            <a:r>
              <a:rPr lang="fr-FR" dirty="0" smtClean="0"/>
              <a:t> panels</a:t>
            </a:r>
          </a:p>
          <a:p>
            <a:r>
              <a:rPr lang="fr-FR" sz="1400" dirty="0" smtClean="0"/>
              <a:t>(</a:t>
            </a:r>
            <a:r>
              <a:rPr lang="fr-FR" sz="1400" dirty="0" err="1" smtClean="0"/>
              <a:t>watercooled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2" name="Rectangle 1"/>
          <p:cNvSpPr/>
          <p:nvPr/>
        </p:nvSpPr>
        <p:spPr>
          <a:xfrm>
            <a:off x="85061" y="4108870"/>
            <a:ext cx="11982892" cy="21395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grpSp>
        <p:nvGrpSpPr>
          <p:cNvPr id="28" name="Groupe 27"/>
          <p:cNvGrpSpPr/>
          <p:nvPr/>
        </p:nvGrpSpPr>
        <p:grpSpPr>
          <a:xfrm>
            <a:off x="6213954" y="5642825"/>
            <a:ext cx="1243439" cy="1201272"/>
            <a:chOff x="6889898" y="3244018"/>
            <a:chExt cx="1460723" cy="1483909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898" y="3244018"/>
              <a:ext cx="1460723" cy="1483909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7136632" y="3641419"/>
              <a:ext cx="985242" cy="596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err="1" smtClean="0">
                  <a:latin typeface="Bahnschrift SemiBold SemiConden" panose="020B0502040204020203" pitchFamily="34" charset="0"/>
                </a:rPr>
                <a:t>Industrial</a:t>
              </a:r>
              <a:r>
                <a:rPr lang="fr-FR" sz="1600" b="1" dirty="0" smtClean="0">
                  <a:latin typeface="Bahnschrift SemiBold SemiConden" panose="020B0502040204020203" pitchFamily="34" charset="0"/>
                </a:rPr>
                <a:t> </a:t>
              </a:r>
            </a:p>
            <a:p>
              <a:pPr algn="ctr"/>
              <a:r>
                <a:rPr lang="fr-FR" sz="1400" b="1" dirty="0" err="1" smtClean="0">
                  <a:latin typeface="Bahnschrift SemiBold SemiConden" panose="020B0502040204020203" pitchFamily="34" charset="0"/>
                </a:rPr>
                <a:t>pre-series</a:t>
              </a:r>
              <a:endParaRPr lang="fr-FR" sz="1600" b="1" dirty="0">
                <a:latin typeface="Bahnschrift SemiBold SemiConden" panose="020B0502040204020203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750424" y="1812514"/>
            <a:ext cx="313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smtClean="0">
                <a:solidFill>
                  <a:srgbClr val="C00000"/>
                </a:solidFill>
              </a:rPr>
              <a:t>Full </a:t>
            </a:r>
            <a:r>
              <a:rPr lang="fr-FR" b="1" dirty="0" err="1" smtClean="0">
                <a:solidFill>
                  <a:srgbClr val="C00000"/>
                </a:solidFill>
              </a:rPr>
              <a:t>coverage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with</a:t>
            </a:r>
            <a:r>
              <a:rPr lang="fr-FR" b="1" dirty="0" smtClean="0">
                <a:solidFill>
                  <a:srgbClr val="C00000"/>
                </a:solidFill>
              </a:rPr>
              <a:t> W PFC, </a:t>
            </a:r>
            <a:r>
              <a:rPr lang="fr-FR" b="1" dirty="0" err="1" smtClean="0">
                <a:solidFill>
                  <a:srgbClr val="C00000"/>
                </a:solidFill>
              </a:rPr>
              <a:t>including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lower</a:t>
            </a:r>
            <a:r>
              <a:rPr lang="fr-FR" b="1" dirty="0" smtClean="0">
                <a:solidFill>
                  <a:srgbClr val="C00000"/>
                </a:solidFill>
              </a:rPr>
              <a:t> and </a:t>
            </a:r>
            <a:r>
              <a:rPr lang="fr-FR" b="1" dirty="0" err="1" smtClean="0">
                <a:solidFill>
                  <a:srgbClr val="C00000"/>
                </a:solidFill>
              </a:rPr>
              <a:t>upper</a:t>
            </a:r>
            <a:r>
              <a:rPr lang="fr-FR" b="1" dirty="0" smtClean="0">
                <a:solidFill>
                  <a:srgbClr val="C00000"/>
                </a:solidFill>
              </a:rPr>
              <a:t> parts </a:t>
            </a:r>
            <a:r>
              <a:rPr lang="fr-FR" b="1" dirty="0" err="1" smtClean="0">
                <a:solidFill>
                  <a:srgbClr val="C00000"/>
                </a:solidFill>
              </a:rPr>
              <a:t>near</a:t>
            </a:r>
            <a:r>
              <a:rPr lang="fr-FR" b="1" dirty="0" smtClean="0">
                <a:solidFill>
                  <a:srgbClr val="C00000"/>
                </a:solidFill>
              </a:rPr>
              <a:t> the </a:t>
            </a:r>
            <a:r>
              <a:rPr lang="fr-FR" b="1" dirty="0" err="1" smtClean="0">
                <a:solidFill>
                  <a:srgbClr val="C00000"/>
                </a:solidFill>
              </a:rPr>
              <a:t>divertor</a:t>
            </a:r>
            <a:r>
              <a:rPr lang="fr-FR" b="1" dirty="0" smtClean="0">
                <a:solidFill>
                  <a:srgbClr val="C00000"/>
                </a:solidFill>
              </a:rPr>
              <a:t> areas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768" y="1532153"/>
            <a:ext cx="1782431" cy="216184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99" y="1643965"/>
            <a:ext cx="3079320" cy="2092330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7016816" y="3076148"/>
            <a:ext cx="2358189" cy="52106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9" name="ZoneTexte 18"/>
          <p:cNvSpPr txBox="1"/>
          <p:nvPr/>
        </p:nvSpPr>
        <p:spPr>
          <a:xfrm>
            <a:off x="5100034" y="3686135"/>
            <a:ext cx="66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Radiative flux on WEST FW ~0.1-0.2 MW/m</a:t>
            </a:r>
            <a:r>
              <a:rPr lang="fr-FR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P</a:t>
            </a:r>
            <a:r>
              <a:rPr lang="fr-F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~5-10MW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066438" y="412159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(</a:t>
            </a:r>
            <a:r>
              <a:rPr lang="fr-FR" i="1" dirty="0" err="1" smtClean="0"/>
              <a:t>cheaper</a:t>
            </a:r>
            <a:r>
              <a:rPr lang="fr-FR" i="1" dirty="0" smtClean="0"/>
              <a:t> !)</a:t>
            </a:r>
            <a:endParaRPr lang="fr-FR" i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9336741" y="4183342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(</a:t>
            </a:r>
            <a:r>
              <a:rPr lang="fr-FR" i="1" dirty="0" err="1" smtClean="0"/>
              <a:t>cost</a:t>
            </a:r>
            <a:r>
              <a:rPr lang="fr-FR" i="1" dirty="0" smtClean="0"/>
              <a:t> </a:t>
            </a:r>
            <a:r>
              <a:rPr lang="fr-FR" i="1" dirty="0" smtClean="0">
                <a:sym typeface="Wingdings" panose="05000000000000000000" pitchFamily="2" charset="2"/>
              </a:rPr>
              <a:t> ; </a:t>
            </a:r>
            <a:r>
              <a:rPr lang="fr-FR" i="1" dirty="0" err="1" smtClean="0">
                <a:sym typeface="Wingdings" panose="05000000000000000000" pitchFamily="2" charset="2"/>
              </a:rPr>
              <a:t>weight</a:t>
            </a:r>
            <a:r>
              <a:rPr lang="fr-FR" i="1" dirty="0" smtClean="0">
                <a:sym typeface="Wingdings" panose="05000000000000000000" pitchFamily="2" charset="2"/>
              </a:rPr>
              <a:t> </a:t>
            </a:r>
            <a:r>
              <a:rPr lang="fr-FR" i="1" dirty="0" smtClean="0"/>
              <a:t>)</a:t>
            </a:r>
            <a:endParaRPr lang="fr-FR" i="1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3318" y="1481490"/>
            <a:ext cx="1369585" cy="24949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95318" y="4183342"/>
            <a:ext cx="51726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smtClean="0"/>
              <a:t>First </a:t>
            </a:r>
            <a:r>
              <a:rPr lang="fr-FR" b="1" dirty="0" err="1" smtClean="0"/>
              <a:t>wall</a:t>
            </a:r>
            <a:r>
              <a:rPr lang="fr-FR" b="1" dirty="0" smtClean="0"/>
              <a:t> </a:t>
            </a:r>
            <a:r>
              <a:rPr lang="fr-FR" b="1" u="sng" dirty="0" err="1" smtClean="0"/>
              <a:t>with</a:t>
            </a:r>
            <a:r>
              <a:rPr lang="fr-FR" b="1" u="sng" dirty="0" smtClean="0"/>
              <a:t> W-</a:t>
            </a:r>
            <a:r>
              <a:rPr lang="fr-FR" b="1" u="sng" dirty="0" err="1" smtClean="0"/>
              <a:t>tiles</a:t>
            </a:r>
            <a:r>
              <a:rPr lang="fr-FR" b="1" u="sng" dirty="0" smtClean="0"/>
              <a:t>  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Water-</a:t>
            </a:r>
            <a:r>
              <a:rPr lang="fr-FR" dirty="0" err="1"/>
              <a:t>cooled</a:t>
            </a:r>
            <a:r>
              <a:rPr lang="fr-FR" dirty="0"/>
              <a:t> to </a:t>
            </a:r>
            <a:r>
              <a:rPr lang="fr-FR" dirty="0" err="1"/>
              <a:t>sustain</a:t>
            </a:r>
            <a:r>
              <a:rPr lang="fr-FR" dirty="0"/>
              <a:t> long pulse </a:t>
            </a:r>
            <a:r>
              <a:rPr lang="fr-FR" dirty="0" err="1"/>
              <a:t>operation</a:t>
            </a:r>
            <a:r>
              <a:rPr lang="fr-FR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Stainless</a:t>
            </a:r>
            <a:r>
              <a:rPr lang="fr-FR" dirty="0" smtClean="0"/>
              <a:t> </a:t>
            </a:r>
            <a:r>
              <a:rPr lang="fr-FR" dirty="0" err="1"/>
              <a:t>steel</a:t>
            </a:r>
            <a:r>
              <a:rPr lang="fr-FR" dirty="0"/>
              <a:t>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sink</a:t>
            </a:r>
            <a:r>
              <a:rPr lang="fr-FR" dirty="0"/>
              <a:t> </a:t>
            </a:r>
            <a:r>
              <a:rPr lang="fr-FR" dirty="0" err="1" smtClean="0"/>
              <a:t>sufficient</a:t>
            </a:r>
            <a:r>
              <a:rPr lang="fr-FR" dirty="0" smtClean="0"/>
              <a:t> for 1MW/m</a:t>
            </a:r>
            <a:r>
              <a:rPr lang="fr-FR" baseline="30000" dirty="0" smtClean="0"/>
              <a:t>2</a:t>
            </a:r>
            <a:endParaRPr lang="fr-FR" dirty="0"/>
          </a:p>
          <a:p>
            <a:pPr>
              <a:spcAft>
                <a:spcPts val="600"/>
              </a:spcAft>
            </a:pPr>
            <a:r>
              <a:rPr lang="fr-FR" i="1" dirty="0" smtClean="0"/>
              <a:t>     (</a:t>
            </a:r>
            <a:r>
              <a:rPr lang="fr-FR" i="1" dirty="0" err="1" smtClean="0"/>
              <a:t>tile</a:t>
            </a:r>
            <a:r>
              <a:rPr lang="fr-FR" i="1" dirty="0" smtClean="0"/>
              <a:t> </a:t>
            </a:r>
            <a:r>
              <a:rPr lang="fr-FR" i="1" dirty="0" err="1" smtClean="0"/>
              <a:t>thickness</a:t>
            </a:r>
            <a:r>
              <a:rPr lang="fr-FR" i="1" dirty="0" smtClean="0"/>
              <a:t> few mm – to </a:t>
            </a:r>
            <a:r>
              <a:rPr lang="fr-FR" i="1" dirty="0" err="1" smtClean="0"/>
              <a:t>be</a:t>
            </a:r>
            <a:r>
              <a:rPr lang="fr-FR" i="1" dirty="0" smtClean="0"/>
              <a:t> </a:t>
            </a:r>
            <a:r>
              <a:rPr lang="fr-FR" i="1" dirty="0" err="1" smtClean="0"/>
              <a:t>defined</a:t>
            </a:r>
            <a:r>
              <a:rPr lang="fr-FR" i="1" dirty="0" smtClean="0"/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err="1" smtClean="0"/>
              <a:t>Resilience</a:t>
            </a:r>
            <a:r>
              <a:rPr lang="fr-FR" dirty="0" smtClean="0"/>
              <a:t> to </a:t>
            </a:r>
            <a:r>
              <a:rPr lang="fr-FR" dirty="0" err="1" smtClean="0"/>
              <a:t>abnormal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&amp; </a:t>
            </a:r>
            <a:r>
              <a:rPr lang="fr-FR" dirty="0" err="1" smtClean="0"/>
              <a:t>erosion</a:t>
            </a:r>
            <a:endParaRPr lang="fr-FR" dirty="0" smtClean="0"/>
          </a:p>
        </p:txBody>
      </p:sp>
      <p:sp>
        <p:nvSpPr>
          <p:cNvPr id="3" name="Rectangle 2"/>
          <p:cNvSpPr/>
          <p:nvPr/>
        </p:nvSpPr>
        <p:spPr>
          <a:xfrm>
            <a:off x="161150" y="4108870"/>
            <a:ext cx="638023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smtClean="0"/>
              <a:t>First </a:t>
            </a:r>
            <a:r>
              <a:rPr lang="fr-FR" b="1" dirty="0" err="1" smtClean="0"/>
              <a:t>wall</a:t>
            </a:r>
            <a:r>
              <a:rPr lang="fr-FR" b="1" dirty="0" smtClean="0"/>
              <a:t> </a:t>
            </a:r>
            <a:r>
              <a:rPr lang="fr-FR" b="1" u="sng" dirty="0" err="1" smtClean="0"/>
              <a:t>with</a:t>
            </a:r>
            <a:r>
              <a:rPr lang="fr-FR" b="1" u="sng" dirty="0" smtClean="0"/>
              <a:t> W-</a:t>
            </a:r>
            <a:r>
              <a:rPr lang="fr-FR" b="1" u="sng" dirty="0" err="1" smtClean="0"/>
              <a:t>coating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Water-</a:t>
            </a:r>
            <a:r>
              <a:rPr lang="fr-FR" dirty="0" err="1"/>
              <a:t>cooled</a:t>
            </a:r>
            <a:r>
              <a:rPr lang="fr-FR" dirty="0"/>
              <a:t> to </a:t>
            </a:r>
            <a:r>
              <a:rPr lang="fr-FR" dirty="0" err="1"/>
              <a:t>sustain</a:t>
            </a:r>
            <a:r>
              <a:rPr lang="fr-FR" dirty="0"/>
              <a:t> long pulse </a:t>
            </a:r>
            <a:r>
              <a:rPr lang="fr-FR" dirty="0" err="1"/>
              <a:t>operation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Stainless</a:t>
            </a:r>
            <a:r>
              <a:rPr lang="fr-FR" dirty="0" smtClean="0"/>
              <a:t> </a:t>
            </a:r>
            <a:r>
              <a:rPr lang="fr-FR" dirty="0" err="1" smtClean="0"/>
              <a:t>steel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sink</a:t>
            </a:r>
            <a:r>
              <a:rPr lang="fr-FR" dirty="0" smtClean="0"/>
              <a:t> </a:t>
            </a:r>
            <a:r>
              <a:rPr lang="fr-FR" dirty="0" err="1" smtClean="0"/>
              <a:t>sufficient</a:t>
            </a:r>
            <a:r>
              <a:rPr lang="fr-FR" dirty="0" smtClean="0"/>
              <a:t> for 1MW/m</a:t>
            </a:r>
            <a:r>
              <a:rPr lang="fr-FR" baseline="30000" dirty="0" smtClean="0"/>
              <a:t>2</a:t>
            </a:r>
            <a:endParaRPr lang="fr-FR" dirty="0"/>
          </a:p>
          <a:p>
            <a:pPr>
              <a:spcAft>
                <a:spcPts val="600"/>
              </a:spcAft>
            </a:pPr>
            <a:r>
              <a:rPr lang="fr-FR" dirty="0" smtClean="0"/>
              <a:t>    </a:t>
            </a:r>
            <a:r>
              <a:rPr lang="fr-FR" i="1" dirty="0" smtClean="0"/>
              <a:t>(</a:t>
            </a:r>
            <a:r>
              <a:rPr lang="fr-FR" i="1" dirty="0" err="1" smtClean="0"/>
              <a:t>coating</a:t>
            </a:r>
            <a:r>
              <a:rPr lang="fr-FR" i="1" dirty="0" smtClean="0"/>
              <a:t> </a:t>
            </a:r>
            <a:r>
              <a:rPr lang="fr-FR" i="1" dirty="0" err="1" smtClean="0"/>
              <a:t>thickness</a:t>
            </a:r>
            <a:r>
              <a:rPr lang="fr-FR" i="1" dirty="0" smtClean="0"/>
              <a:t> few </a:t>
            </a:r>
            <a:r>
              <a:rPr lang="fr-FR" i="1" dirty="0" err="1" smtClean="0"/>
              <a:t>tens</a:t>
            </a:r>
            <a:r>
              <a:rPr lang="fr-FR" i="1" dirty="0" smtClean="0"/>
              <a:t> µm - to </a:t>
            </a:r>
            <a:r>
              <a:rPr lang="fr-FR" i="1" dirty="0" err="1" smtClean="0"/>
              <a:t>be</a:t>
            </a:r>
            <a:r>
              <a:rPr lang="fr-FR" i="1" dirty="0" smtClean="0"/>
              <a:t> </a:t>
            </a:r>
            <a:r>
              <a:rPr lang="fr-FR" i="1" dirty="0" err="1" smtClean="0"/>
              <a:t>defined</a:t>
            </a:r>
            <a:r>
              <a:rPr lang="fr-FR" i="1" dirty="0" smtClean="0"/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Note, CEA </a:t>
            </a:r>
            <a:r>
              <a:rPr lang="fr-FR" dirty="0" err="1"/>
              <a:t>is</a:t>
            </a:r>
            <a:r>
              <a:rPr lang="fr-FR" dirty="0"/>
              <a:t> part of the </a:t>
            </a:r>
            <a:r>
              <a:rPr lang="fr-FR" dirty="0" smtClean="0"/>
              <a:t>WPDIV/DEMO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/>
              <a:t>related</a:t>
            </a:r>
            <a:r>
              <a:rPr lang="fr-FR" dirty="0"/>
              <a:t> to W-</a:t>
            </a:r>
            <a:r>
              <a:rPr lang="fr-FR" dirty="0" err="1"/>
              <a:t>coating</a:t>
            </a:r>
            <a:r>
              <a:rPr lang="fr-FR" dirty="0"/>
              <a:t> on </a:t>
            </a:r>
            <a:r>
              <a:rPr lang="fr-FR" dirty="0" smtClean="0"/>
              <a:t>316L, medium to large </a:t>
            </a:r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smtClean="0"/>
              <a:t>(500x500mm)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9574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22" grpId="0"/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467" y="1495917"/>
            <a:ext cx="4451405" cy="2967603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1733" y="6316273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41" y="204085"/>
            <a:ext cx="9482024" cy="4936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Test-bed for W-based First Wall technologies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4085" y="964284"/>
            <a:ext cx="8126373" cy="1571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085" y="1101614"/>
            <a:ext cx="118580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/>
              <a:t>Objective :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Modular design make it possible to integrate test modules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to assess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relevant technologies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(for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ITER, DEMO, JT-60SA,…</a:t>
            </a:r>
            <a:endParaRPr lang="en-GB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2740" y="2103803"/>
            <a:ext cx="747241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 smtClean="0"/>
              <a:t>Assessing the limit (margin) of various technologies including embedded instrumentation &amp; monitoring </a:t>
            </a:r>
            <a:r>
              <a:rPr lang="en-GB" dirty="0" smtClean="0"/>
              <a:t>(IR cam., TC, calorimetry, Langmuir probes, FBG) </a:t>
            </a:r>
            <a:endParaRPr lang="en-GB" sz="1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Inertial technology of the ITER Temporary First Wall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    (solutions based on W-coating or bolted W-tiles,…)</a:t>
            </a:r>
          </a:p>
          <a:p>
            <a:pPr>
              <a:spcAft>
                <a:spcPts val="600"/>
              </a:spcAft>
            </a:pPr>
            <a:endParaRPr lang="en-GB" sz="8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Final ITER actively cooled First Wall </a:t>
            </a:r>
            <a:r>
              <a:rPr lang="en-GB" dirty="0" smtClean="0"/>
              <a:t>technology</a:t>
            </a:r>
            <a:endParaRPr lang="en-GB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62740" y="4623300"/>
            <a:ext cx="817221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 smtClean="0"/>
              <a:t>(</a:t>
            </a:r>
            <a:r>
              <a:rPr lang="en-GB" b="1" dirty="0" smtClean="0"/>
              <a:t>also) Assessing the performance and lifetime of advanced technologies: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PFC produced using 100% additive manufacturing (cost savings)</a:t>
            </a:r>
          </a:p>
          <a:p>
            <a:endParaRPr lang="en-GB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W armour (nanostructured W alloy, </a:t>
            </a:r>
            <a:r>
              <a:rPr lang="en-GB" dirty="0" err="1" smtClean="0"/>
              <a:t>fiber</a:t>
            </a:r>
            <a:r>
              <a:rPr lang="en-GB" dirty="0" smtClean="0"/>
              <a:t>-reinforced, Diamond-W layers,...)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813" y="4626630"/>
            <a:ext cx="2929553" cy="127394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868813" y="5855151"/>
            <a:ext cx="30366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W fabricated through EBM</a:t>
            </a:r>
          </a:p>
          <a:p>
            <a:r>
              <a:rPr lang="en-GB" sz="1200" i="1" dirty="0" smtClean="0"/>
              <a:t>© Northwest Institute for Nonferrous Metal Research - China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870119" y="611199"/>
            <a:ext cx="3777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Easily dismountable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design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maintenance and </a:t>
            </a:r>
            <a:r>
              <a:rPr 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divertor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sector extraction</a:t>
            </a:r>
            <a:endParaRPr lang="fr-F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700059" y="1053186"/>
            <a:ext cx="2080826" cy="510988"/>
          </a:xfrm>
          <a:prstGeom prst="ellipse">
            <a:avLst/>
          </a:prstGeom>
          <a:solidFill>
            <a:srgbClr val="FFC7C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4634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7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70" y="204085"/>
            <a:ext cx="9494830" cy="49369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 </a:t>
            </a:r>
            <a:r>
              <a:rPr lang="en-US" sz="2800" dirty="0"/>
              <a:t>Test-bed </a:t>
            </a:r>
            <a:r>
              <a:rPr lang="en-US" sz="2800" dirty="0" smtClean="0"/>
              <a:t>for </a:t>
            </a:r>
            <a:r>
              <a:rPr lang="fr-FR" sz="2800" dirty="0" err="1" smtClean="0"/>
              <a:t>Breeding</a:t>
            </a:r>
            <a:r>
              <a:rPr lang="fr-FR" sz="2800" dirty="0" smtClean="0"/>
              <a:t> </a:t>
            </a:r>
            <a:r>
              <a:rPr lang="fr-FR" sz="2800" dirty="0" err="1" smtClean="0"/>
              <a:t>Blanket</a:t>
            </a:r>
            <a:r>
              <a:rPr lang="fr-FR" sz="2800" dirty="0" smtClean="0"/>
              <a:t> technologies 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333956" y="845664"/>
            <a:ext cx="115715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dirty="0" smtClean="0"/>
              <a:t>Objective : 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Contribute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to TBM / Breeding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lanket qualification</a:t>
            </a:r>
            <a:endParaRPr lang="fr-F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6346" y="4866322"/>
            <a:ext cx="50031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b="1" dirty="0" err="1" smtClean="0"/>
              <a:t>Integration</a:t>
            </a:r>
            <a:r>
              <a:rPr lang="fr-FR" b="1" dirty="0" smtClean="0"/>
              <a:t> of a </a:t>
            </a:r>
            <a:r>
              <a:rPr lang="fr-FR" b="1" dirty="0" err="1"/>
              <a:t>r</a:t>
            </a:r>
            <a:r>
              <a:rPr lang="fr-FR" b="1" dirty="0" err="1" smtClean="0"/>
              <a:t>educed-scale</a:t>
            </a:r>
            <a:r>
              <a:rPr lang="fr-FR" b="1" dirty="0" smtClean="0"/>
              <a:t> </a:t>
            </a:r>
            <a:r>
              <a:rPr lang="fr-FR" b="1" dirty="0" err="1" smtClean="0"/>
              <a:t>mock</a:t>
            </a:r>
            <a:r>
              <a:rPr lang="fr-FR" b="1" dirty="0" smtClean="0"/>
              <a:t>-up of a TBM / BB to design, manufacture, and test an EUROFER component  under </a:t>
            </a:r>
            <a:r>
              <a:rPr lang="fr-FR" b="1" dirty="0" err="1" smtClean="0"/>
              <a:t>various</a:t>
            </a:r>
            <a:r>
              <a:rPr lang="fr-FR" b="1" dirty="0" smtClean="0"/>
              <a:t> </a:t>
            </a:r>
            <a:r>
              <a:rPr lang="fr-FR" b="1" dirty="0" err="1" smtClean="0"/>
              <a:t>environmental</a:t>
            </a:r>
            <a:r>
              <a:rPr lang="fr-FR" b="1" dirty="0" smtClean="0"/>
              <a:t> conditions and plasma interactions, </a:t>
            </a:r>
            <a:r>
              <a:rPr lang="fr-FR" b="1" dirty="0" err="1" smtClean="0">
                <a:solidFill>
                  <a:schemeClr val="tx2"/>
                </a:solidFill>
              </a:rPr>
              <a:t>through</a:t>
            </a:r>
            <a:r>
              <a:rPr lang="fr-FR" b="1" dirty="0" smtClean="0">
                <a:solidFill>
                  <a:schemeClr val="tx2"/>
                </a:solidFill>
              </a:rPr>
              <a:t> a </a:t>
            </a:r>
            <a:r>
              <a:rPr lang="fr-FR" b="1" dirty="0" err="1" smtClean="0">
                <a:solidFill>
                  <a:schemeClr val="tx2"/>
                </a:solidFill>
              </a:rPr>
              <a:t>dedicated</a:t>
            </a:r>
            <a:r>
              <a:rPr lang="fr-FR" b="1" dirty="0" smtClean="0">
                <a:solidFill>
                  <a:schemeClr val="tx2"/>
                </a:solidFill>
              </a:rPr>
              <a:t> port</a:t>
            </a:r>
            <a:r>
              <a:rPr lang="fr-FR" b="1" dirty="0" smtClean="0"/>
              <a:t>.</a:t>
            </a:r>
            <a:endParaRPr lang="fr-FR" dirty="0" smtClean="0"/>
          </a:p>
        </p:txBody>
      </p:sp>
      <p:grpSp>
        <p:nvGrpSpPr>
          <p:cNvPr id="4" name="Groupe 3"/>
          <p:cNvGrpSpPr/>
          <p:nvPr/>
        </p:nvGrpSpPr>
        <p:grpSpPr>
          <a:xfrm>
            <a:off x="1242794" y="1403308"/>
            <a:ext cx="9506722" cy="2866378"/>
            <a:chOff x="1689362" y="1272350"/>
            <a:chExt cx="8860702" cy="230099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9362" y="1272350"/>
              <a:ext cx="8860702" cy="229880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689362" y="1280392"/>
              <a:ext cx="8860702" cy="2292954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 smtClean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1042635" y="2148277"/>
            <a:ext cx="5847262" cy="976307"/>
          </a:xfrm>
          <a:prstGeom prst="ellipse">
            <a:avLst/>
          </a:prstGeom>
          <a:solidFill>
            <a:schemeClr val="tx2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grpSp>
        <p:nvGrpSpPr>
          <p:cNvPr id="20" name="Groupe 19"/>
          <p:cNvGrpSpPr/>
          <p:nvPr/>
        </p:nvGrpSpPr>
        <p:grpSpPr>
          <a:xfrm>
            <a:off x="1242794" y="4370406"/>
            <a:ext cx="4151906" cy="2487595"/>
            <a:chOff x="1242794" y="4370406"/>
            <a:chExt cx="4151906" cy="2487595"/>
          </a:xfrm>
        </p:grpSpPr>
        <p:grpSp>
          <p:nvGrpSpPr>
            <p:cNvPr id="18" name="Groupe 17"/>
            <p:cNvGrpSpPr/>
            <p:nvPr/>
          </p:nvGrpSpPr>
          <p:grpSpPr>
            <a:xfrm>
              <a:off x="1242794" y="4427221"/>
              <a:ext cx="4151906" cy="2430780"/>
              <a:chOff x="1242794" y="4427221"/>
              <a:chExt cx="4151906" cy="2430780"/>
            </a:xfrm>
          </p:grpSpPr>
          <p:grpSp>
            <p:nvGrpSpPr>
              <p:cNvPr id="16" name="Groupe 15"/>
              <p:cNvGrpSpPr/>
              <p:nvPr/>
            </p:nvGrpSpPr>
            <p:grpSpPr>
              <a:xfrm>
                <a:off x="1242794" y="4427221"/>
                <a:ext cx="4151906" cy="2408557"/>
                <a:chOff x="1242794" y="4330261"/>
                <a:chExt cx="4151906" cy="2408557"/>
              </a:xfrm>
            </p:grpSpPr>
            <p:pic>
              <p:nvPicPr>
                <p:cNvPr id="14" name="Image 1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2794" y="4330261"/>
                  <a:ext cx="4013743" cy="2378514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Rectangle 14"/>
                    <p:cNvSpPr/>
                    <p:nvPr/>
                  </p:nvSpPr>
                  <p:spPr>
                    <a:xfrm>
                      <a:off x="3568699" y="6268913"/>
                      <a:ext cx="1826001" cy="46990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44000" tIns="108000" rIns="144000" bIns="144000" rtlCol="0" anchor="ctr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r>
                            <a:rPr lang="fr-F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©</m:t>
                          </m:r>
                        </m:oMath>
                      </a14:m>
                      <a:r>
                        <a:rPr lang="fr-FR" sz="1400" i="1" dirty="0" smtClean="0">
                          <a:solidFill>
                            <a:schemeClr val="tx1"/>
                          </a:solidFill>
                        </a:rPr>
                        <a:t> P. </a:t>
                      </a:r>
                      <a:r>
                        <a:rPr lang="fr-FR" sz="1400" i="1" dirty="0" err="1" smtClean="0">
                          <a:solidFill>
                            <a:schemeClr val="tx1"/>
                          </a:solidFill>
                        </a:rPr>
                        <a:t>Arena</a:t>
                      </a:r>
                      <a:r>
                        <a:rPr lang="fr-FR" sz="1400" i="1" dirty="0" smtClean="0">
                          <a:solidFill>
                            <a:schemeClr val="tx1"/>
                          </a:solidFill>
                        </a:rPr>
                        <a:t> (ENEA)</a:t>
                      </a:r>
                    </a:p>
                  </p:txBody>
                </p:sp>
              </mc:Choice>
              <mc:Fallback xmlns="">
                <p:sp>
                  <p:nvSpPr>
                    <p:cNvPr id="15" name="Rectangle 1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68699" y="6268913"/>
                      <a:ext cx="1826001" cy="46990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7" name="Rectangle 16"/>
              <p:cNvSpPr/>
              <p:nvPr/>
            </p:nvSpPr>
            <p:spPr>
              <a:xfrm>
                <a:off x="3251200" y="6477001"/>
                <a:ext cx="4699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fr-FR" dirty="0" smtClean="0"/>
              </a:p>
            </p:txBody>
          </p:sp>
        </p:grpSp>
        <p:sp>
          <p:nvSpPr>
            <p:cNvPr id="19" name="ZoneTexte 18"/>
            <p:cNvSpPr txBox="1"/>
            <p:nvPr/>
          </p:nvSpPr>
          <p:spPr>
            <a:xfrm>
              <a:off x="3411141" y="4370406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Lucida Sans" panose="020B0602030504020204" pitchFamily="34" charset="0"/>
                </a:rPr>
                <a:t>e</a:t>
              </a:r>
              <a:endParaRPr lang="fr-FR" sz="1100" dirty="0">
                <a:latin typeface="Lucida Sans" panose="020B0602030504020204" pitchFamily="34" charset="0"/>
              </a:endParaRP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9516" y="4736594"/>
            <a:ext cx="1505375" cy="162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2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9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75173" y="720155"/>
            <a:ext cx="115715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dirty="0" smtClean="0"/>
              <a:t>Objective :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Contribute to TBM / Breeding Blanket qualification</a:t>
            </a:r>
            <a:endParaRPr lang="fr-F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8493" y="1744314"/>
            <a:ext cx="1135911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b="1" dirty="0" smtClean="0"/>
              <a:t>Phase 1</a:t>
            </a:r>
            <a:r>
              <a:rPr lang="fr-FR" b="1" dirty="0"/>
              <a:t> </a:t>
            </a:r>
            <a:r>
              <a:rPr lang="fr-FR" b="1" dirty="0" smtClean="0"/>
              <a:t>– </a:t>
            </a:r>
            <a:r>
              <a:rPr lang="fr-FR" b="1" dirty="0" err="1" smtClean="0"/>
              <a:t>Consolidate</a:t>
            </a:r>
            <a:r>
              <a:rPr lang="fr-FR" b="1" dirty="0" smtClean="0"/>
              <a:t> data on </a:t>
            </a:r>
            <a:r>
              <a:rPr lang="fr-FR" b="1" dirty="0" err="1" smtClean="0"/>
              <a:t>material</a:t>
            </a:r>
            <a:r>
              <a:rPr lang="fr-FR" b="1" dirty="0" smtClean="0"/>
              <a:t> and </a:t>
            </a:r>
            <a:r>
              <a:rPr lang="fr-FR" b="1" dirty="0" err="1" smtClean="0"/>
              <a:t>manufacturing</a:t>
            </a:r>
            <a:r>
              <a:rPr lang="fr-FR" b="1" dirty="0" smtClean="0"/>
              <a:t> </a:t>
            </a:r>
            <a:r>
              <a:rPr lang="fr-FR" b="1" dirty="0" err="1" smtClean="0"/>
              <a:t>processes</a:t>
            </a:r>
            <a:endParaRPr lang="fr-F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err="1" smtClean="0"/>
              <a:t>Reduced-scale</a:t>
            </a:r>
            <a:r>
              <a:rPr lang="fr-FR" dirty="0" smtClean="0"/>
              <a:t> </a:t>
            </a:r>
            <a:r>
              <a:rPr lang="fr-FR" dirty="0" err="1" smtClean="0"/>
              <a:t>mock-ups</a:t>
            </a:r>
            <a:r>
              <a:rPr lang="fr-FR" dirty="0" smtClean="0"/>
              <a:t> </a:t>
            </a:r>
            <a:r>
              <a:rPr lang="fr-FR" dirty="0" err="1" smtClean="0"/>
              <a:t>manufacturability</a:t>
            </a:r>
            <a:r>
              <a:rPr lang="fr-FR" dirty="0" smtClean="0"/>
              <a:t> </a:t>
            </a:r>
            <a:r>
              <a:rPr lang="fr-FR" dirty="0" err="1" smtClean="0"/>
              <a:t>adressing</a:t>
            </a:r>
            <a:r>
              <a:rPr lang="fr-FR" dirty="0" smtClean="0"/>
              <a:t> </a:t>
            </a:r>
            <a:r>
              <a:rPr lang="fr-FR" dirty="0" err="1" smtClean="0"/>
              <a:t>critical</a:t>
            </a:r>
            <a:r>
              <a:rPr lang="fr-FR" dirty="0" smtClean="0"/>
              <a:t> aspects: </a:t>
            </a:r>
          </a:p>
          <a:p>
            <a:pPr algn="just"/>
            <a:r>
              <a:rPr lang="fr-FR" dirty="0" smtClean="0"/>
              <a:t>     Structural </a:t>
            </a:r>
            <a:r>
              <a:rPr lang="fr-FR" dirty="0" err="1" smtClean="0"/>
              <a:t>material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r>
              <a:rPr lang="fr-FR" dirty="0" smtClean="0"/>
              <a:t>, joints, W-EUROFER and EUROFER-EUROFER interfaces,…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Qualification of </a:t>
            </a:r>
            <a:r>
              <a:rPr lang="fr-FR" dirty="0" err="1"/>
              <a:t>Nuclear</a:t>
            </a:r>
            <a:r>
              <a:rPr lang="fr-FR" dirty="0"/>
              <a:t> Pressure Equipment (ESPN</a:t>
            </a:r>
            <a:r>
              <a:rPr lang="fr-FR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campaigns</a:t>
            </a:r>
            <a:r>
              <a:rPr lang="fr-FR" dirty="0" smtClean="0"/>
              <a:t> (HHF </a:t>
            </a:r>
            <a:r>
              <a:rPr lang="fr-FR" dirty="0" err="1" smtClean="0"/>
              <a:t>testing</a:t>
            </a:r>
            <a:r>
              <a:rPr lang="fr-FR" dirty="0" smtClean="0"/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8493" y="3523844"/>
            <a:ext cx="9753918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b="1" dirty="0" smtClean="0"/>
              <a:t>Phase </a:t>
            </a:r>
            <a:r>
              <a:rPr lang="fr-FR" b="1" dirty="0"/>
              <a:t>2a –  I</a:t>
            </a:r>
            <a:r>
              <a:rPr lang="fr-FR" b="1" dirty="0" smtClean="0"/>
              <a:t>nvestigation of BB </a:t>
            </a:r>
            <a:r>
              <a:rPr lang="fr-FR" b="1" dirty="0" err="1" smtClean="0"/>
              <a:t>behaviour</a:t>
            </a:r>
            <a:r>
              <a:rPr lang="fr-FR" b="1" dirty="0" smtClean="0"/>
              <a:t> in tokamak conditions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Thermo-</a:t>
            </a:r>
            <a:r>
              <a:rPr lang="fr-FR" dirty="0" err="1" smtClean="0"/>
              <a:t>mechanical</a:t>
            </a:r>
            <a:r>
              <a:rPr lang="fr-FR" dirty="0" smtClean="0"/>
              <a:t> </a:t>
            </a:r>
            <a:r>
              <a:rPr lang="fr-FR" dirty="0" err="1" smtClean="0"/>
              <a:t>behaviour</a:t>
            </a:r>
            <a:r>
              <a:rPr lang="fr-FR" dirty="0" smtClean="0"/>
              <a:t> at relevant </a:t>
            </a:r>
            <a:r>
              <a:rPr lang="fr-FR" dirty="0" err="1" smtClean="0"/>
              <a:t>temperatures</a:t>
            </a:r>
            <a:r>
              <a:rPr lang="fr-FR" dirty="0" smtClean="0"/>
              <a:t> (thermal </a:t>
            </a:r>
            <a:r>
              <a:rPr lang="fr-FR" dirty="0" err="1" smtClean="0"/>
              <a:t>stresss</a:t>
            </a:r>
            <a:r>
              <a:rPr lang="fr-FR" dirty="0" smtClean="0"/>
              <a:t> of joint, interfaces)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Evaluation of the structural </a:t>
            </a:r>
            <a:r>
              <a:rPr lang="fr-FR" dirty="0" err="1" smtClean="0"/>
              <a:t>integrity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combined</a:t>
            </a:r>
            <a:r>
              <a:rPr lang="fr-FR" dirty="0" smtClean="0"/>
              <a:t> thermal, </a:t>
            </a:r>
            <a:r>
              <a:rPr lang="fr-FR" dirty="0" err="1" smtClean="0"/>
              <a:t>mechanical</a:t>
            </a:r>
            <a:r>
              <a:rPr lang="fr-FR" dirty="0" smtClean="0"/>
              <a:t> and EM </a:t>
            </a:r>
            <a:r>
              <a:rPr lang="fr-FR" dirty="0" err="1" smtClean="0"/>
              <a:t>loads</a:t>
            </a:r>
            <a:r>
              <a:rPr lang="fr-FR" dirty="0" smtClean="0"/>
              <a:t> (disruptions, </a:t>
            </a:r>
            <a:r>
              <a:rPr lang="fr-FR" dirty="0" err="1" smtClean="0"/>
              <a:t>VDEs</a:t>
            </a:r>
            <a:r>
              <a:rPr lang="fr-FR" dirty="0" smtClean="0"/>
              <a:t>)  </a:t>
            </a:r>
            <a:r>
              <a:rPr lang="fr-FR" dirty="0" smtClean="0">
                <a:sym typeface="Symbol" panose="05050102010706020507" pitchFamily="18" charset="2"/>
              </a:rPr>
              <a:t>  </a:t>
            </a:r>
            <a:r>
              <a:rPr lang="fr-FR" dirty="0" err="1" smtClean="0">
                <a:sym typeface="Symbol" panose="05050102010706020507" pitchFamily="18" charset="2"/>
              </a:rPr>
              <a:t>with</a:t>
            </a:r>
            <a:r>
              <a:rPr lang="fr-FR" dirty="0" smtClean="0">
                <a:sym typeface="Symbol" panose="05050102010706020507" pitchFamily="18" charset="2"/>
              </a:rPr>
              <a:t> </a:t>
            </a:r>
            <a:r>
              <a:rPr lang="fr-FR" dirty="0" err="1" smtClean="0">
                <a:sym typeface="Symbol" panose="05050102010706020507" pitchFamily="18" charset="2"/>
              </a:rPr>
              <a:t>dedicated</a:t>
            </a:r>
            <a:r>
              <a:rPr lang="fr-FR" dirty="0" smtClean="0">
                <a:sym typeface="Symbol" panose="05050102010706020507" pitchFamily="18" charset="2"/>
              </a:rPr>
              <a:t> </a:t>
            </a:r>
            <a:r>
              <a:rPr lang="fr-FR" dirty="0" err="1" smtClean="0">
                <a:sym typeface="Symbol" panose="05050102010706020507" pitchFamily="18" charset="2"/>
              </a:rPr>
              <a:t>embedded</a:t>
            </a:r>
            <a:r>
              <a:rPr lang="fr-FR" dirty="0" smtClean="0">
                <a:sym typeface="Symbol" panose="05050102010706020507" pitchFamily="18" charset="2"/>
              </a:rPr>
              <a:t> diagnostics.</a:t>
            </a:r>
          </a:p>
          <a:p>
            <a:pPr algn="just"/>
            <a:endParaRPr lang="en-US" dirty="0" smtClean="0"/>
          </a:p>
          <a:p>
            <a:pPr algn="just"/>
            <a:endParaRPr lang="en-US" sz="800" dirty="0" smtClean="0"/>
          </a:p>
          <a:p>
            <a:pPr algn="just"/>
            <a:r>
              <a:rPr lang="en-US" dirty="0" smtClean="0"/>
              <a:t>As a whole, contribution </a:t>
            </a:r>
            <a:r>
              <a:rPr lang="en-US" dirty="0"/>
              <a:t>to codification of EUROFER in RCC-</a:t>
            </a:r>
            <a:r>
              <a:rPr lang="en-US" dirty="0" err="1"/>
              <a:t>MRx</a:t>
            </a:r>
            <a:r>
              <a:rPr lang="en-US" dirty="0"/>
              <a:t> in support of WPMAT and F4E:  operation of </a:t>
            </a:r>
            <a:r>
              <a:rPr lang="en-US" dirty="0">
                <a:solidFill>
                  <a:schemeClr val="tx2"/>
                </a:solidFill>
              </a:rPr>
              <a:t>EUROFER component in tokamak </a:t>
            </a:r>
            <a:r>
              <a:rPr lang="en-US" dirty="0" smtClean="0">
                <a:solidFill>
                  <a:schemeClr val="tx2"/>
                </a:solidFill>
              </a:rPr>
              <a:t>is needed </a:t>
            </a:r>
            <a:r>
              <a:rPr lang="en-US" dirty="0" smtClean="0"/>
              <a:t>to remove </a:t>
            </a:r>
            <a:r>
              <a:rPr lang="en-US" dirty="0"/>
              <a:t>EUROFER of RPP rules of </a:t>
            </a:r>
            <a:r>
              <a:rPr lang="en-US" dirty="0" smtClean="0"/>
              <a:t>RCC-</a:t>
            </a:r>
            <a:r>
              <a:rPr lang="en-US" dirty="0" err="1" smtClean="0"/>
              <a:t>MRx</a:t>
            </a:r>
            <a:r>
              <a:rPr lang="en-US" dirty="0" smtClean="0"/>
              <a:t>.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765113" y="864433"/>
            <a:ext cx="2426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fr-F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</a:t>
            </a: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coordination </a:t>
            </a:r>
            <a:r>
              <a:rPr lang="fr-F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F4E able to </a:t>
            </a:r>
            <a:r>
              <a:rPr lang="fr-F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</a:t>
            </a: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EUROFER and </a:t>
            </a:r>
            <a:r>
              <a:rPr lang="fr-F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 </a:t>
            </a:r>
            <a:r>
              <a:rPr lang="fr-F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b="1" dirty="0" err="1" smtClean="0">
                <a:solidFill>
                  <a:srgbClr val="0070C0"/>
                </a:solidFill>
              </a:rPr>
              <a:t>EUROfusion</a:t>
            </a:r>
            <a:r>
              <a:rPr lang="en-GB" b="1" dirty="0" smtClean="0">
                <a:solidFill>
                  <a:srgbClr val="0070C0"/>
                </a:solidFill>
              </a:rPr>
              <a:t> WPBB &amp; WPMAT and </a:t>
            </a:r>
            <a:r>
              <a:rPr lang="en-GB" b="1" dirty="0">
                <a:solidFill>
                  <a:srgbClr val="0070C0"/>
                </a:solidFill>
              </a:rPr>
              <a:t>the F4E TBM </a:t>
            </a:r>
            <a:r>
              <a:rPr lang="en-GB" b="1" dirty="0" smtClean="0">
                <a:solidFill>
                  <a:srgbClr val="0070C0"/>
                </a:solidFill>
              </a:rPr>
              <a:t>teams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1158134"/>
            <a:ext cx="937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err="1" smtClean="0"/>
              <a:t>Based</a:t>
            </a:r>
            <a:r>
              <a:rPr lang="fr-FR" b="1" u="sng" dirty="0" smtClean="0"/>
              <a:t> on ITER </a:t>
            </a:r>
            <a:r>
              <a:rPr lang="fr-FR" b="1" u="sng" dirty="0" err="1" smtClean="0"/>
              <a:t>Research</a:t>
            </a:r>
            <a:r>
              <a:rPr lang="fr-FR" b="1" u="sng" dirty="0" smtClean="0"/>
              <a:t> Plan (ITR-18-003)– Test </a:t>
            </a:r>
            <a:r>
              <a:rPr lang="fr-FR" b="1" u="sng" dirty="0" err="1"/>
              <a:t>B</a:t>
            </a:r>
            <a:r>
              <a:rPr lang="fr-FR" b="1" u="sng" dirty="0" err="1" smtClean="0"/>
              <a:t>lanket</a:t>
            </a:r>
            <a:r>
              <a:rPr lang="fr-FR" b="1" u="sng" dirty="0" smtClean="0"/>
              <a:t> Module (</a:t>
            </a:r>
            <a:r>
              <a:rPr lang="fr-FR" b="1" u="sng" dirty="0" err="1" smtClean="0"/>
              <a:t>testing</a:t>
            </a:r>
            <a:r>
              <a:rPr lang="fr-FR" b="1" u="sng" dirty="0" smtClean="0"/>
              <a:t> program) :</a:t>
            </a:r>
            <a:endParaRPr lang="fr-FR" b="1" u="sng" dirty="0"/>
          </a:p>
        </p:txBody>
      </p:sp>
      <p:grpSp>
        <p:nvGrpSpPr>
          <p:cNvPr id="4" name="Groupe 3"/>
          <p:cNvGrpSpPr/>
          <p:nvPr/>
        </p:nvGrpSpPr>
        <p:grpSpPr>
          <a:xfrm>
            <a:off x="9931716" y="3260005"/>
            <a:ext cx="2005677" cy="2222514"/>
            <a:chOff x="10469554" y="4181998"/>
            <a:chExt cx="2005677" cy="2222514"/>
          </a:xfrm>
        </p:grpSpPr>
        <p:sp>
          <p:nvSpPr>
            <p:cNvPr id="20" name="ZoneTexte 19"/>
            <p:cNvSpPr txBox="1"/>
            <p:nvPr/>
          </p:nvSpPr>
          <p:spPr>
            <a:xfrm>
              <a:off x="10469554" y="6127513"/>
              <a:ext cx="20056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~ </a:t>
              </a:r>
              <a:r>
                <a:rPr lang="fr-FR" sz="1200" dirty="0" smtClean="0"/>
                <a:t>700Hx700Wx800D (mm)</a:t>
              </a:r>
              <a:endParaRPr lang="fr-FR" sz="1200" dirty="0"/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554" y="4181998"/>
              <a:ext cx="592402" cy="196933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0577774" y="3193184"/>
            <a:ext cx="16213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Please note that </a:t>
            </a:r>
            <a:r>
              <a:rPr lang="en-GB" b="1" dirty="0" smtClean="0"/>
              <a:t>it </a:t>
            </a:r>
            <a:r>
              <a:rPr lang="en-GB" b="1" dirty="0"/>
              <a:t>also </a:t>
            </a:r>
            <a:r>
              <a:rPr lang="en-GB" b="1" dirty="0" smtClean="0"/>
              <a:t>makes </a:t>
            </a:r>
            <a:r>
              <a:rPr lang="en-GB" b="1" dirty="0"/>
              <a:t>sense </a:t>
            </a:r>
            <a:r>
              <a:rPr lang="en-GB" b="1" dirty="0" smtClean="0"/>
              <a:t>to start with </a:t>
            </a:r>
            <a:r>
              <a:rPr lang="en-GB" b="1" dirty="0"/>
              <a:t>SS for design </a:t>
            </a:r>
            <a:r>
              <a:rPr lang="en-GB" b="1" dirty="0" err="1"/>
              <a:t>checkings</a:t>
            </a:r>
            <a:r>
              <a:rPr lang="en-GB" b="1" dirty="0"/>
              <a:t> </a:t>
            </a: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20" y="170601"/>
            <a:ext cx="10728325" cy="871827"/>
          </a:xfrm>
        </p:spPr>
        <p:txBody>
          <a:bodyPr>
            <a:normAutofit/>
          </a:bodyPr>
          <a:lstStyle/>
          <a:p>
            <a:r>
              <a:rPr lang="fr-FR" sz="2800" dirty="0" smtClean="0"/>
              <a:t> </a:t>
            </a:r>
            <a:r>
              <a:rPr lang="en-US" sz="2800" dirty="0"/>
              <a:t>Test-bed </a:t>
            </a:r>
            <a:r>
              <a:rPr lang="en-US" sz="2800" dirty="0" smtClean="0"/>
              <a:t>for </a:t>
            </a:r>
            <a:r>
              <a:rPr lang="fr-FR" sz="2800" dirty="0" err="1" smtClean="0"/>
              <a:t>Breeding</a:t>
            </a:r>
            <a:r>
              <a:rPr lang="fr-FR" sz="2800" dirty="0" smtClean="0"/>
              <a:t> </a:t>
            </a:r>
            <a:r>
              <a:rPr lang="fr-FR" sz="2800" dirty="0" err="1" smtClean="0"/>
              <a:t>Blanket</a:t>
            </a:r>
            <a:r>
              <a:rPr lang="fr-FR" sz="2800" dirty="0" smtClean="0"/>
              <a:t> technologies 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8164607" y="174912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On-</a:t>
            </a:r>
            <a:r>
              <a:rPr lang="fr-FR" b="1" dirty="0" err="1" smtClean="0">
                <a:solidFill>
                  <a:schemeClr val="tx2"/>
                </a:solidFill>
              </a:rPr>
              <a:t>going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9412941" y="1246094"/>
            <a:ext cx="188259" cy="26894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9736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ation_x0020_status xmlns="0e656187-b300-4fb0-8bf4-3a50f872073c">draft</Publication_x0020_status>
    <Previous_x0020_publication_x0020_status xmlns="0e656187-b300-4fb0-8bf4-3a50f872073c" xsi:nil="true"/>
    <Document_x0020_Id xmlns="0e656187-b300-4fb0-8bf4-3a50f872073c">I0003310011</Document_x0020_Id>
    <Document_x0020_Nature xmlns="0e656187-b300-4fb0-8bf4-3a50f872073c" xsi:nil="true"/>
    <Description xmlns="0e656187-b300-4fb0-8bf4-3a50f872073c" xsi:nil="true"/>
    <External_x0020_reference xmlns="0e656187-b300-4fb0-8bf4-3a50f872073c" xsi:nil="true"/>
    <Auteur xmlns="0e656187-b300-4fb0-8bf4-3a50f872073c">HARTMANN Marion</Auteu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ntent" ma:contentTypeID="0x010100DE8FE94A34874D03A48351D13EE2CC44" ma:contentTypeVersion="1" ma:contentTypeDescription="" ma:contentTypeScope="" ma:versionID="84a7f6b9a9324c93f7c429fe637c4145">
  <xsd:schema xmlns:xsd="http://www.w3.org/2001/XMLSchema" xmlns:p="http://schemas.microsoft.com/office/2006/metadata/properties" xmlns:ns2="0e656187-b300-4fb0-8bf4-3a50f872073c" targetNamespace="http://schemas.microsoft.com/office/2006/metadata/properties" ma:root="true" ma:fieldsID="d82bb511108d8e269345fc9bd5c1ab5b" ns2:_="">
    <xsd:import namespace="0e656187-b300-4fb0-8bf4-3a50f872073c"/>
    <xsd:element name="properties">
      <xsd:complexType>
        <xsd:sequence>
          <xsd:element name="documentManagement">
            <xsd:complexType>
              <xsd:all>
                <xsd:element ref="ns2:Publication_x0020_status"/>
                <xsd:element ref="ns2:Previous_x0020_publication_x0020_status" minOccurs="0"/>
                <xsd:element ref="ns2:Document_x0020_Id" minOccurs="0"/>
                <xsd:element ref="ns2:Document_x0020_Nature" minOccurs="0"/>
                <xsd:element ref="ns2:Description" minOccurs="0"/>
                <xsd:element ref="ns2:External_x0020_reference" minOccurs="0"/>
                <xsd:element ref="ns2:Auteu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e656187-b300-4fb0-8bf4-3a50f872073c" elementFormDefault="qualified">
    <xsd:import namespace="http://schemas.microsoft.com/office/2006/documentManagement/types"/>
    <xsd:element name="Publication_x0020_status" ma:index="8" ma:displayName="Publication status" ma:format="Dropdown" ma:internalName="Publication_x0020_status">
      <xsd:simpleType>
        <xsd:restriction base="dms:Choice">
          <xsd:enumeration value="draft"/>
          <xsd:enumeration value="applicable"/>
          <xsd:enumeration value="approval_in_progress"/>
          <xsd:enumeration value="approved"/>
          <xsd:enumeration value="obsolete"/>
          <xsd:enumeration value="archived"/>
        </xsd:restriction>
      </xsd:simpleType>
    </xsd:element>
    <xsd:element name="Previous_x0020_publication_x0020_status" ma:index="9" nillable="true" ma:displayName="Previous publication status" ma:internalName="Previous_x0020_publication_x0020_status">
      <xsd:simpleType>
        <xsd:restriction base="dms:Text">
</xsd:restriction>
      </xsd:simpleType>
    </xsd:element>
    <xsd:element name="Document_x0020_Id" ma:readOnly="true" ma:index="10" nillable="true" ma:displayName="Document Id" ma:internalName="Document_x0020_Id">
      <xsd:simpleType>
        <xsd:restriction base="dms:Text">
</xsd:restriction>
      </xsd:simpleType>
    </xsd:element>
    <xsd:element name="Document_x0020_Nature" ma:index="11" nillable="true" ma:displayName="Document Nature" ma:internalName="Document_x0020_Nature">
      <xsd:simpleType>
        <xsd:restriction base="dms:Text">
</xsd:restriction>
      </xsd:simpleType>
    </xsd:element>
    <xsd:element name="Description" ma:index="12" nillable="true" ma:displayName="Description" ma:internalName="Description">
      <xsd:simpleType>
        <xsd:restriction base="dms:Note">
</xsd:restriction>
      </xsd:simpleType>
    </xsd:element>
    <xsd:element name="External_x0020_reference" ma:index="13" nillable="true" ma:displayName="External reference" ma:internalName="External_x0020_reference">
      <xsd:simpleType>
        <xsd:restriction base="dms:Text">
</xsd:restriction>
      </xsd:simpleType>
    </xsd:element>
    <xsd:element name="Auteur" ma:index="14" nillable="true" ma:displayName="Auteur" ma:internalName="Auteur">
      <xsd:simpleType>
        <xsd:restriction base="dms:Text">
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-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/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56A00A3-EBFD-4419-BDAB-B47506EA4C3A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e656187-b300-4fb0-8bf4-3a50f872073c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117304-1454-4139-B186-082CD84FD4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656187-b300-4fb0-8bf4-3a50f872073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F11B536E-82EC-417F-B9A4-308AB403CC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36028</TotalTime>
  <Words>1053</Words>
  <Application>Microsoft Office PowerPoint</Application>
  <PresentationFormat>Grand écran</PresentationFormat>
  <Paragraphs>120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Bahnschrift SemiBold SemiConden</vt:lpstr>
      <vt:lpstr>Calibri</vt:lpstr>
      <vt:lpstr>Cambria Math</vt:lpstr>
      <vt:lpstr>Lucida Sans</vt:lpstr>
      <vt:lpstr>Symbol</vt:lpstr>
      <vt:lpstr>Times New Roman</vt:lpstr>
      <vt:lpstr>Wingdings</vt:lpstr>
      <vt:lpstr>Wingdings 3</vt:lpstr>
      <vt:lpstr>Thème Office</vt:lpstr>
      <vt:lpstr>WEST – Technological case</vt:lpstr>
      <vt:lpstr>WEST  10 GJ:  an opportunity to test fusion technologies in tokamak </vt:lpstr>
      <vt:lpstr>ITER FIRST WALL:  key dates</vt:lpstr>
      <vt:lpstr> ITER Start of Research Operation phase (TFW) </vt:lpstr>
      <vt:lpstr>Test bed for first wall architecture</vt:lpstr>
      <vt:lpstr>W-based First Wall technologies</vt:lpstr>
      <vt:lpstr>Test-bed for W-based First Wall technologies</vt:lpstr>
      <vt:lpstr> Test-bed for Breeding Blanket technologies </vt:lpstr>
      <vt:lpstr> Test-bed for Breeding Blanket technologies </vt:lpstr>
      <vt:lpstr> Test-bed for Breeding Blanket technologies </vt:lpstr>
      <vt:lpstr>Thanks for your attention</vt:lpstr>
      <vt:lpstr>Inside WEST : a full tungsten environment 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LETELLIER Laurent 134439</cp:lastModifiedBy>
  <cp:revision>1173</cp:revision>
  <cp:lastPrinted>2025-03-10T11:17:38Z</cp:lastPrinted>
  <dcterms:created xsi:type="dcterms:W3CDTF">2023-01-13T15:17:34Z</dcterms:created>
  <dcterms:modified xsi:type="dcterms:W3CDTF">2025-03-16T14:03:09Z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