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343" r:id="rId3"/>
    <p:sldId id="344" r:id="rId4"/>
  </p:sldIdLst>
  <p:sldSz cx="12192000" cy="6858000"/>
  <p:notesSz cx="6858000" cy="9144000"/>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1CA976-BDE9-421E-9DCD-6C559D97E1C6}" v="5" dt="2025-03-29T14:02:04.4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69CF1AB2-1976-4502-BF36-3FF5EA218861}" styleName="Medium Style 4 - Accent 1">
    <a:wholeTbl>
      <a:tcTxStyle>
        <a:fontRef idx="minor">
          <a:prstClr val="black"/>
        </a:fontRef>
        <a:schemeClr val="dk1"/>
      </a:tcTxStyle>
      <a:tcStyle>
        <a:tcBdr>
          <a:left>
            <a:ln w="12700">
              <a:solidFill>
                <a:schemeClr val="accent1"/>
              </a:solidFill>
            </a:ln>
          </a:left>
          <a:right>
            <a:ln w="12700">
              <a:solidFill>
                <a:schemeClr val="accent1"/>
              </a:solidFill>
            </a:ln>
          </a:right>
          <a:top>
            <a:ln w="12700">
              <a:solidFill>
                <a:schemeClr val="accent1"/>
              </a:solidFill>
            </a:ln>
          </a:top>
          <a:bottom>
            <a:ln w="12700">
              <a:solidFill>
                <a:schemeClr val="accent1"/>
              </a:solidFill>
            </a:ln>
          </a:bottom>
          <a:insideH>
            <a:ln w="12700">
              <a:solidFill>
                <a:schemeClr val="accent1"/>
              </a:solidFill>
            </a:ln>
          </a:insideH>
          <a:insideV>
            <a:ln w="12700">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op>
            <a:ln w="38100">
              <a:solidFill>
                <a:schemeClr val="accent1"/>
              </a:solidFill>
            </a:ln>
          </a:top>
        </a:tcBdr>
        <a:fill>
          <a:solidFill>
            <a:schemeClr val="accent1">
              <a:tint val="20000"/>
            </a:schemeClr>
          </a:solidFill>
        </a:fill>
      </a:tcStyle>
    </a:lastRow>
    <a:seCell>
      <a:tcStyle>
        <a:tcBdr/>
      </a:tcStyle>
    </a:seCell>
    <a:swCell>
      <a:tcStyle>
        <a:tcBdr/>
      </a:tcStyle>
    </a:swCell>
    <a:firstRow>
      <a:tcTxStyle b="on">
        <a:fontRef idx="minor">
          <a:prstClr val="black"/>
        </a:fontRef>
        <a:schemeClr val="dk1"/>
      </a:tcTxStyle>
      <a:tcStyle>
        <a:tcBdr>
          <a:bottom>
            <a:ln w="12700">
              <a:solidFill>
                <a:schemeClr val="accent1"/>
              </a:solidFill>
            </a:ln>
          </a:bottom>
        </a:tcBdr>
        <a:fill>
          <a:solidFill>
            <a:schemeClr val="accent1">
              <a:tint val="20000"/>
            </a:schemeClr>
          </a:solidFill>
        </a:fill>
      </a:tcStyle>
    </a:firstRow>
    <a:neCell>
      <a:tcStyle>
        <a:tcBdr/>
      </a:tcStyle>
    </a:neCell>
    <a:nwCell>
      <a:tcStyle>
        <a:tcBdr/>
      </a:tcStyle>
    </a:nwCell>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10" autoAdjust="0"/>
    <p:restoredTop sz="94690"/>
  </p:normalViewPr>
  <p:slideViewPr>
    <p:cSldViewPr snapToGrid="0">
      <p:cViewPr varScale="1">
        <p:scale>
          <a:sx n="75" d="100"/>
          <a:sy n="75" d="100"/>
        </p:scale>
        <p:origin x="1258" y="19"/>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kola Antti" userId="65992f85-13c6-4cb4-8e3e-57db52c3c016" providerId="ADAL" clId="{2D1CA976-BDE9-421E-9DCD-6C559D97E1C6}"/>
    <pc:docChg chg="undo custSel addSld delSld modSld modMainMaster">
      <pc:chgData name="Hakola Antti" userId="65992f85-13c6-4cb4-8e3e-57db52c3c016" providerId="ADAL" clId="{2D1CA976-BDE9-421E-9DCD-6C559D97E1C6}" dt="2025-03-29T14:14:50.672" v="3116" actId="20577"/>
      <pc:docMkLst>
        <pc:docMk/>
      </pc:docMkLst>
      <pc:sldChg chg="modSp mod">
        <pc:chgData name="Hakola Antti" userId="65992f85-13c6-4cb4-8e3e-57db52c3c016" providerId="ADAL" clId="{2D1CA976-BDE9-421E-9DCD-6C559D97E1C6}" dt="2025-03-29T13:42:25.417" v="218" actId="20577"/>
        <pc:sldMkLst>
          <pc:docMk/>
          <pc:sldMk cId="0" sldId="256"/>
        </pc:sldMkLst>
        <pc:spChg chg="mod">
          <ac:chgData name="Hakola Antti" userId="65992f85-13c6-4cb4-8e3e-57db52c3c016" providerId="ADAL" clId="{2D1CA976-BDE9-421E-9DCD-6C559D97E1C6}" dt="2025-03-29T13:38:56.013" v="37" actId="20577"/>
          <ac:spMkLst>
            <pc:docMk/>
            <pc:sldMk cId="0" sldId="256"/>
            <ac:spMk id="2" creationId="{00000000-0000-0000-0000-000000000000}"/>
          </ac:spMkLst>
        </pc:spChg>
        <pc:spChg chg="mod">
          <ac:chgData name="Hakola Antti" userId="65992f85-13c6-4cb4-8e3e-57db52c3c016" providerId="ADAL" clId="{2D1CA976-BDE9-421E-9DCD-6C559D97E1C6}" dt="2025-03-29T13:42:25.417" v="218" actId="20577"/>
          <ac:spMkLst>
            <pc:docMk/>
            <pc:sldMk cId="0" sldId="256"/>
            <ac:spMk id="6" creationId="{A17BFC62-E6B9-290F-4867-2D0577BC73BE}"/>
          </ac:spMkLst>
        </pc:spChg>
      </pc:sldChg>
      <pc:sldChg chg="del">
        <pc:chgData name="Hakola Antti" userId="65992f85-13c6-4cb4-8e3e-57db52c3c016" providerId="ADAL" clId="{2D1CA976-BDE9-421E-9DCD-6C559D97E1C6}" dt="2025-03-29T14:01:12.358" v="2177" actId="47"/>
        <pc:sldMkLst>
          <pc:docMk/>
          <pc:sldMk cId="2475510263" sldId="340"/>
        </pc:sldMkLst>
      </pc:sldChg>
      <pc:sldChg chg="del">
        <pc:chgData name="Hakola Antti" userId="65992f85-13c6-4cb4-8e3e-57db52c3c016" providerId="ADAL" clId="{2D1CA976-BDE9-421E-9DCD-6C559D97E1C6}" dt="2025-03-29T14:01:12.958" v="2178" actId="47"/>
        <pc:sldMkLst>
          <pc:docMk/>
          <pc:sldMk cId="4027108250" sldId="341"/>
        </pc:sldMkLst>
      </pc:sldChg>
      <pc:sldChg chg="del">
        <pc:chgData name="Hakola Antti" userId="65992f85-13c6-4cb4-8e3e-57db52c3c016" providerId="ADAL" clId="{2D1CA976-BDE9-421E-9DCD-6C559D97E1C6}" dt="2025-03-29T14:01:14.117" v="2179" actId="47"/>
        <pc:sldMkLst>
          <pc:docMk/>
          <pc:sldMk cId="945448031" sldId="342"/>
        </pc:sldMkLst>
      </pc:sldChg>
      <pc:sldChg chg="addSp delSp modSp new mod">
        <pc:chgData name="Hakola Antti" userId="65992f85-13c6-4cb4-8e3e-57db52c3c016" providerId="ADAL" clId="{2D1CA976-BDE9-421E-9DCD-6C559D97E1C6}" dt="2025-03-29T14:12:39.564" v="2992" actId="20577"/>
        <pc:sldMkLst>
          <pc:docMk/>
          <pc:sldMk cId="4107692108" sldId="343"/>
        </pc:sldMkLst>
        <pc:spChg chg="del">
          <ac:chgData name="Hakola Antti" userId="65992f85-13c6-4cb4-8e3e-57db52c3c016" providerId="ADAL" clId="{2D1CA976-BDE9-421E-9DCD-6C559D97E1C6}" dt="2025-03-29T13:42:50.987" v="220" actId="478"/>
          <ac:spMkLst>
            <pc:docMk/>
            <pc:sldMk cId="4107692108" sldId="343"/>
            <ac:spMk id="2" creationId="{5E74F419-CD25-7338-0879-FDD9AC34CC1E}"/>
          </ac:spMkLst>
        </pc:spChg>
        <pc:spChg chg="add mod">
          <ac:chgData name="Hakola Antti" userId="65992f85-13c6-4cb4-8e3e-57db52c3c016" providerId="ADAL" clId="{2D1CA976-BDE9-421E-9DCD-6C559D97E1C6}" dt="2025-03-29T13:43:11.579" v="272" actId="6549"/>
          <ac:spMkLst>
            <pc:docMk/>
            <pc:sldMk cId="4107692108" sldId="343"/>
            <ac:spMk id="5" creationId="{2606A5C0-8709-A0DE-BA42-E8C6794F1CB4}"/>
          </ac:spMkLst>
        </pc:spChg>
        <pc:spChg chg="add mod">
          <ac:chgData name="Hakola Antti" userId="65992f85-13c6-4cb4-8e3e-57db52c3c016" providerId="ADAL" clId="{2D1CA976-BDE9-421E-9DCD-6C559D97E1C6}" dt="2025-03-29T14:12:39.564" v="2992" actId="20577"/>
          <ac:spMkLst>
            <pc:docMk/>
            <pc:sldMk cId="4107692108" sldId="343"/>
            <ac:spMk id="6" creationId="{59C8EF06-07DC-A9E8-85A9-8B09C9C9C49C}"/>
          </ac:spMkLst>
        </pc:spChg>
      </pc:sldChg>
      <pc:sldChg chg="addSp delSp modSp new mod">
        <pc:chgData name="Hakola Antti" userId="65992f85-13c6-4cb4-8e3e-57db52c3c016" providerId="ADAL" clId="{2D1CA976-BDE9-421E-9DCD-6C559D97E1C6}" dt="2025-03-29T14:14:50.672" v="3116" actId="20577"/>
        <pc:sldMkLst>
          <pc:docMk/>
          <pc:sldMk cId="1093983164" sldId="344"/>
        </pc:sldMkLst>
        <pc:spChg chg="del">
          <ac:chgData name="Hakola Antti" userId="65992f85-13c6-4cb4-8e3e-57db52c3c016" providerId="ADAL" clId="{2D1CA976-BDE9-421E-9DCD-6C559D97E1C6}" dt="2025-03-29T14:01:26.005" v="2180" actId="478"/>
          <ac:spMkLst>
            <pc:docMk/>
            <pc:sldMk cId="1093983164" sldId="344"/>
            <ac:spMk id="2" creationId="{73C80977-7559-000A-5929-D9452F96B934}"/>
          </ac:spMkLst>
        </pc:spChg>
        <pc:spChg chg="add mod">
          <ac:chgData name="Hakola Antti" userId="65992f85-13c6-4cb4-8e3e-57db52c3c016" providerId="ADAL" clId="{2D1CA976-BDE9-421E-9DCD-6C559D97E1C6}" dt="2025-03-29T14:01:56.887" v="2259" actId="6549"/>
          <ac:spMkLst>
            <pc:docMk/>
            <pc:sldMk cId="1093983164" sldId="344"/>
            <ac:spMk id="5" creationId="{014836AD-87AE-4CF6-3F23-9257F23631A8}"/>
          </ac:spMkLst>
        </pc:spChg>
        <pc:spChg chg="add mod">
          <ac:chgData name="Hakola Antti" userId="65992f85-13c6-4cb4-8e3e-57db52c3c016" providerId="ADAL" clId="{2D1CA976-BDE9-421E-9DCD-6C559D97E1C6}" dt="2025-03-29T14:14:50.672" v="3116" actId="20577"/>
          <ac:spMkLst>
            <pc:docMk/>
            <pc:sldMk cId="1093983164" sldId="344"/>
            <ac:spMk id="6" creationId="{0CC9483D-25C6-42AC-8BE3-78A2B9814388}"/>
          </ac:spMkLst>
        </pc:spChg>
      </pc:sldChg>
      <pc:sldMasterChg chg="modSldLayout">
        <pc:chgData name="Hakola Antti" userId="65992f85-13c6-4cb4-8e3e-57db52c3c016" providerId="ADAL" clId="{2D1CA976-BDE9-421E-9DCD-6C559D97E1C6}" dt="2025-03-29T13:41:49.992" v="179"/>
        <pc:sldMasterMkLst>
          <pc:docMk/>
          <pc:sldMasterMk cId="0" sldId="2147483648"/>
        </pc:sldMasterMkLst>
        <pc:sldLayoutChg chg="addSp modSp">
          <pc:chgData name="Hakola Antti" userId="65992f85-13c6-4cb4-8e3e-57db52c3c016" providerId="ADAL" clId="{2D1CA976-BDE9-421E-9DCD-6C559D97E1C6}" dt="2025-03-29T13:40:52.856" v="150"/>
          <pc:sldLayoutMkLst>
            <pc:docMk/>
            <pc:sldMasterMk cId="0" sldId="2147483648"/>
            <pc:sldLayoutMk cId="0" sldId="2147483649"/>
          </pc:sldLayoutMkLst>
          <pc:spChg chg="mod">
            <ac:chgData name="Hakola Antti" userId="65992f85-13c6-4cb4-8e3e-57db52c3c016" providerId="ADAL" clId="{2D1CA976-BDE9-421E-9DCD-6C559D97E1C6}" dt="2025-03-29T13:40:52.856" v="150"/>
            <ac:spMkLst>
              <pc:docMk/>
              <pc:sldMasterMk cId="0" sldId="2147483648"/>
              <pc:sldLayoutMk cId="0" sldId="2147483649"/>
              <ac:spMk id="18" creationId="{7F8475CB-ED66-1A43-6B71-B8F7E52CCF7A}"/>
            </ac:spMkLst>
          </pc:spChg>
          <pc:spChg chg="mod">
            <ac:chgData name="Hakola Antti" userId="65992f85-13c6-4cb4-8e3e-57db52c3c016" providerId="ADAL" clId="{2D1CA976-BDE9-421E-9DCD-6C559D97E1C6}" dt="2025-03-29T13:40:52.856" v="150"/>
            <ac:spMkLst>
              <pc:docMk/>
              <pc:sldMasterMk cId="0" sldId="2147483648"/>
              <pc:sldLayoutMk cId="0" sldId="2147483649"/>
              <ac:spMk id="26" creationId="{46D810A4-615E-DD25-624D-8FA4F450AB13}"/>
            </ac:spMkLst>
          </pc:spChg>
          <pc:spChg chg="mod">
            <ac:chgData name="Hakola Antti" userId="65992f85-13c6-4cb4-8e3e-57db52c3c016" providerId="ADAL" clId="{2D1CA976-BDE9-421E-9DCD-6C559D97E1C6}" dt="2025-03-29T13:40:52.856" v="150"/>
            <ac:spMkLst>
              <pc:docMk/>
              <pc:sldMasterMk cId="0" sldId="2147483648"/>
              <pc:sldLayoutMk cId="0" sldId="2147483649"/>
              <ac:spMk id="27" creationId="{23AB75EF-2657-0742-0A63-866299FC9427}"/>
            </ac:spMkLst>
          </pc:spChg>
          <pc:spChg chg="mod">
            <ac:chgData name="Hakola Antti" userId="65992f85-13c6-4cb4-8e3e-57db52c3c016" providerId="ADAL" clId="{2D1CA976-BDE9-421E-9DCD-6C559D97E1C6}" dt="2025-03-29T13:40:52.856" v="150"/>
            <ac:spMkLst>
              <pc:docMk/>
              <pc:sldMasterMk cId="0" sldId="2147483648"/>
              <pc:sldLayoutMk cId="0" sldId="2147483649"/>
              <ac:spMk id="28" creationId="{40E9125E-6458-6B52-6609-17075681F5FA}"/>
            </ac:spMkLst>
          </pc:spChg>
          <pc:spChg chg="mod">
            <ac:chgData name="Hakola Antti" userId="65992f85-13c6-4cb4-8e3e-57db52c3c016" providerId="ADAL" clId="{2D1CA976-BDE9-421E-9DCD-6C559D97E1C6}" dt="2025-03-29T13:40:52.856" v="150"/>
            <ac:spMkLst>
              <pc:docMk/>
              <pc:sldMasterMk cId="0" sldId="2147483648"/>
              <pc:sldLayoutMk cId="0" sldId="2147483649"/>
              <ac:spMk id="33" creationId="{9E2D7ED2-0256-A0B2-2E9F-EE3C6CC6903E}"/>
            </ac:spMkLst>
          </pc:spChg>
          <pc:spChg chg="mod">
            <ac:chgData name="Hakola Antti" userId="65992f85-13c6-4cb4-8e3e-57db52c3c016" providerId="ADAL" clId="{2D1CA976-BDE9-421E-9DCD-6C559D97E1C6}" dt="2025-03-29T13:40:52.856" v="150"/>
            <ac:spMkLst>
              <pc:docMk/>
              <pc:sldMasterMk cId="0" sldId="2147483648"/>
              <pc:sldLayoutMk cId="0" sldId="2147483649"/>
              <ac:spMk id="34" creationId="{C5A64625-F911-FF0D-DFDD-EC4B8EE16917}"/>
            </ac:spMkLst>
          </pc:spChg>
          <pc:spChg chg="mod">
            <ac:chgData name="Hakola Antti" userId="65992f85-13c6-4cb4-8e3e-57db52c3c016" providerId="ADAL" clId="{2D1CA976-BDE9-421E-9DCD-6C559D97E1C6}" dt="2025-03-29T13:40:52.856" v="150"/>
            <ac:spMkLst>
              <pc:docMk/>
              <pc:sldMasterMk cId="0" sldId="2147483648"/>
              <pc:sldLayoutMk cId="0" sldId="2147483649"/>
              <ac:spMk id="38" creationId="{C045B470-637B-7252-6DA2-1763A558B1EB}"/>
            </ac:spMkLst>
          </pc:spChg>
          <pc:spChg chg="mod">
            <ac:chgData name="Hakola Antti" userId="65992f85-13c6-4cb4-8e3e-57db52c3c016" providerId="ADAL" clId="{2D1CA976-BDE9-421E-9DCD-6C559D97E1C6}" dt="2025-03-29T13:40:52.856" v="150"/>
            <ac:spMkLst>
              <pc:docMk/>
              <pc:sldMasterMk cId="0" sldId="2147483648"/>
              <pc:sldLayoutMk cId="0" sldId="2147483649"/>
              <ac:spMk id="40" creationId="{DC8D205D-D121-6AD4-54DB-E55584B234D0}"/>
            </ac:spMkLst>
          </pc:spChg>
          <pc:spChg chg="mod">
            <ac:chgData name="Hakola Antti" userId="65992f85-13c6-4cb4-8e3e-57db52c3c016" providerId="ADAL" clId="{2D1CA976-BDE9-421E-9DCD-6C559D97E1C6}" dt="2025-03-29T13:40:52.856" v="150"/>
            <ac:spMkLst>
              <pc:docMk/>
              <pc:sldMasterMk cId="0" sldId="2147483648"/>
              <pc:sldLayoutMk cId="0" sldId="2147483649"/>
              <ac:spMk id="46" creationId="{54C40A67-90CB-195A-21E0-070DC2988232}"/>
            </ac:spMkLst>
          </pc:spChg>
          <pc:spChg chg="mod">
            <ac:chgData name="Hakola Antti" userId="65992f85-13c6-4cb4-8e3e-57db52c3c016" providerId="ADAL" clId="{2D1CA976-BDE9-421E-9DCD-6C559D97E1C6}" dt="2025-03-29T13:40:52.856" v="150"/>
            <ac:spMkLst>
              <pc:docMk/>
              <pc:sldMasterMk cId="0" sldId="2147483648"/>
              <pc:sldLayoutMk cId="0" sldId="2147483649"/>
              <ac:spMk id="47" creationId="{921DF310-A6C7-0911-CDA1-C3102AE4D713}"/>
            </ac:spMkLst>
          </pc:spChg>
        </pc:sldLayoutChg>
        <pc:sldLayoutChg chg="modSp mod">
          <pc:chgData name="Hakola Antti" userId="65992f85-13c6-4cb4-8e3e-57db52c3c016" providerId="ADAL" clId="{2D1CA976-BDE9-421E-9DCD-6C559D97E1C6}" dt="2025-03-29T13:41:14.813" v="177" actId="20577"/>
          <pc:sldLayoutMkLst>
            <pc:docMk/>
            <pc:sldMasterMk cId="0" sldId="2147483648"/>
            <pc:sldLayoutMk cId="0" sldId="2147483650"/>
          </pc:sldLayoutMkLst>
          <pc:spChg chg="mod">
            <ac:chgData name="Hakola Antti" userId="65992f85-13c6-4cb4-8e3e-57db52c3c016" providerId="ADAL" clId="{2D1CA976-BDE9-421E-9DCD-6C559D97E1C6}" dt="2025-03-29T13:41:14.813" v="177" actId="20577"/>
            <ac:spMkLst>
              <pc:docMk/>
              <pc:sldMasterMk cId="0" sldId="2147483648"/>
              <pc:sldLayoutMk cId="0" sldId="2147483650"/>
              <ac:spMk id="8" creationId="{00000000-0000-0000-0000-000000000000}"/>
            </ac:spMkLst>
          </pc:spChg>
        </pc:sldLayoutChg>
        <pc:sldLayoutChg chg="modSp mod">
          <pc:chgData name="Hakola Antti" userId="65992f85-13c6-4cb4-8e3e-57db52c3c016" providerId="ADAL" clId="{2D1CA976-BDE9-421E-9DCD-6C559D97E1C6}" dt="2025-03-29T13:41:41.741" v="178"/>
          <pc:sldLayoutMkLst>
            <pc:docMk/>
            <pc:sldMasterMk cId="0" sldId="2147483648"/>
            <pc:sldLayoutMk cId="0" sldId="2147483651"/>
          </pc:sldLayoutMkLst>
          <pc:spChg chg="mod">
            <ac:chgData name="Hakola Antti" userId="65992f85-13c6-4cb4-8e3e-57db52c3c016" providerId="ADAL" clId="{2D1CA976-BDE9-421E-9DCD-6C559D97E1C6}" dt="2025-03-29T13:41:41.741" v="178"/>
            <ac:spMkLst>
              <pc:docMk/>
              <pc:sldMasterMk cId="0" sldId="2147483648"/>
              <pc:sldLayoutMk cId="0" sldId="2147483651"/>
              <ac:spMk id="8" creationId="{00000000-0000-0000-0000-000000000000}"/>
            </ac:spMkLst>
          </pc:spChg>
        </pc:sldLayoutChg>
        <pc:sldLayoutChg chg="modSp mod">
          <pc:chgData name="Hakola Antti" userId="65992f85-13c6-4cb4-8e3e-57db52c3c016" providerId="ADAL" clId="{2D1CA976-BDE9-421E-9DCD-6C559D97E1C6}" dt="2025-03-29T13:41:49.992" v="179"/>
          <pc:sldLayoutMkLst>
            <pc:docMk/>
            <pc:sldMasterMk cId="0" sldId="2147483648"/>
            <pc:sldLayoutMk cId="0" sldId="2147483652"/>
          </pc:sldLayoutMkLst>
          <pc:spChg chg="mod">
            <ac:chgData name="Hakola Antti" userId="65992f85-13c6-4cb4-8e3e-57db52c3c016" providerId="ADAL" clId="{2D1CA976-BDE9-421E-9DCD-6C559D97E1C6}" dt="2025-03-29T13:41:49.992" v="179"/>
            <ac:spMkLst>
              <pc:docMk/>
              <pc:sldMasterMk cId="0" sldId="2147483648"/>
              <pc:sldLayoutMk cId="0" sldId="2147483652"/>
              <ac:spMk id="8"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2D1B89E-83DC-3F72-35C6-2FE9493E3D5A}" type="slidenum">
              <a:rP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grpSp>
        <p:nvGrpSpPr>
          <p:cNvPr id="5" name="VTT_LogoStack_v3_16092019 pienempi koko">
            <a:extLst>
              <a:ext uri="{FF2B5EF4-FFF2-40B4-BE49-F238E27FC236}">
                <a16:creationId xmlns:a16="http://schemas.microsoft.com/office/drawing/2014/main" id="{2F6018EF-2FBC-55A7-CFAF-CE5A5709AEA8}"/>
              </a:ext>
            </a:extLst>
          </p:cNvPr>
          <p:cNvGrpSpPr/>
          <p:nvPr userDrawn="1"/>
        </p:nvGrpSpPr>
        <p:grpSpPr>
          <a:xfrm>
            <a:off x="11056362" y="0"/>
            <a:ext cx="1135638" cy="781589"/>
            <a:chOff x="7909204" y="1770762"/>
            <a:chExt cx="971550" cy="655638"/>
          </a:xfrm>
        </p:grpSpPr>
        <p:grpSp>
          <p:nvGrpSpPr>
            <p:cNvPr id="6" name="_VTT_logo_102019_01_white_on_orange">
              <a:extLst>
                <a:ext uri="{FF2B5EF4-FFF2-40B4-BE49-F238E27FC236}">
                  <a16:creationId xmlns:a16="http://schemas.microsoft.com/office/drawing/2014/main" id="{FAD0DE94-A2EA-5DCE-BBB3-BC8EB32DA2A5}"/>
                </a:ext>
              </a:extLst>
            </p:cNvPr>
            <p:cNvGrpSpPr/>
            <p:nvPr userDrawn="1"/>
          </p:nvGrpSpPr>
          <p:grpSpPr>
            <a:xfrm>
              <a:off x="7909204" y="1770762"/>
              <a:ext cx="971550" cy="655638"/>
              <a:chOff x="379933" y="-15999"/>
              <a:chExt cx="971550" cy="655638"/>
            </a:xfrm>
          </p:grpSpPr>
          <p:sp>
            <p:nvSpPr>
              <p:cNvPr id="52" name="Box">
                <a:extLst>
                  <a:ext uri="{FF2B5EF4-FFF2-40B4-BE49-F238E27FC236}">
                    <a16:creationId xmlns:a16="http://schemas.microsoft.com/office/drawing/2014/main" id="{1639C514-63B5-E0B3-BA84-32F83C19814F}"/>
                  </a:ext>
                </a:extLst>
              </p:cNvPr>
              <p:cNvSpPr>
                <a:spLocks noChangeArrowheads="1"/>
              </p:cNvSpPr>
              <p:nvPr userDrawn="1"/>
            </p:nvSpPr>
            <p:spPr bwMode="auto">
              <a:xfrm>
                <a:off x="379933" y="-15999"/>
                <a:ext cx="971550" cy="655638"/>
              </a:xfrm>
              <a:prstGeom prst="rect">
                <a:avLst/>
              </a:prstGeom>
              <a:solidFill>
                <a:srgbClr val="F06E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3" name="T2">
                <a:extLst>
                  <a:ext uri="{FF2B5EF4-FFF2-40B4-BE49-F238E27FC236}">
                    <a16:creationId xmlns:a16="http://schemas.microsoft.com/office/drawing/2014/main" id="{B1AD3D41-862F-CF56-736F-9BD1FA877B43}"/>
                  </a:ext>
                </a:extLst>
              </p:cNvPr>
              <p:cNvSpPr>
                <a:spLocks/>
              </p:cNvSpPr>
              <p:nvPr userDrawn="1"/>
            </p:nvSpPr>
            <p:spPr bwMode="auto">
              <a:xfrm>
                <a:off x="1011758" y="168151"/>
                <a:ext cx="176213" cy="258763"/>
              </a:xfrm>
              <a:custGeom>
                <a:avLst/>
                <a:gdLst>
                  <a:gd name="T0" fmla="*/ 157 w 222"/>
                  <a:gd name="T1" fmla="*/ 325 h 325"/>
                  <a:gd name="T2" fmla="*/ 157 w 222"/>
                  <a:gd name="T3" fmla="*/ 78 h 325"/>
                  <a:gd name="T4" fmla="*/ 222 w 222"/>
                  <a:gd name="T5" fmla="*/ 78 h 325"/>
                  <a:gd name="T6" fmla="*/ 222 w 222"/>
                  <a:gd name="T7" fmla="*/ 0 h 325"/>
                  <a:gd name="T8" fmla="*/ 0 w 222"/>
                  <a:gd name="T9" fmla="*/ 0 h 325"/>
                  <a:gd name="T10" fmla="*/ 0 w 222"/>
                  <a:gd name="T11" fmla="*/ 78 h 325"/>
                  <a:gd name="T12" fmla="*/ 66 w 222"/>
                  <a:gd name="T13" fmla="*/ 78 h 325"/>
                  <a:gd name="T14" fmla="*/ 66 w 222"/>
                  <a:gd name="T15" fmla="*/ 325 h 325"/>
                  <a:gd name="T16" fmla="*/ 66 w 222"/>
                  <a:gd name="T17" fmla="*/ 325 h 325"/>
                  <a:gd name="T18" fmla="*/ 157 w 222"/>
                  <a:gd name="T19"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325">
                    <a:moveTo>
                      <a:pt x="157" y="325"/>
                    </a:moveTo>
                    <a:lnTo>
                      <a:pt x="157" y="78"/>
                    </a:lnTo>
                    <a:lnTo>
                      <a:pt x="222" y="78"/>
                    </a:lnTo>
                    <a:lnTo>
                      <a:pt x="222" y="0"/>
                    </a:lnTo>
                    <a:lnTo>
                      <a:pt x="0" y="0"/>
                    </a:lnTo>
                    <a:lnTo>
                      <a:pt x="0" y="78"/>
                    </a:lnTo>
                    <a:lnTo>
                      <a:pt x="66" y="78"/>
                    </a:lnTo>
                    <a:lnTo>
                      <a:pt x="66" y="325"/>
                    </a:lnTo>
                    <a:lnTo>
                      <a:pt x="66" y="325"/>
                    </a:lnTo>
                    <a:lnTo>
                      <a:pt x="157" y="3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4" name="T1">
                <a:extLst>
                  <a:ext uri="{FF2B5EF4-FFF2-40B4-BE49-F238E27FC236}">
                    <a16:creationId xmlns:a16="http://schemas.microsoft.com/office/drawing/2014/main" id="{55EF0AF2-8A45-7B57-9AD6-02904B69835C}"/>
                  </a:ext>
                </a:extLst>
              </p:cNvPr>
              <p:cNvSpPr>
                <a:spLocks/>
              </p:cNvSpPr>
              <p:nvPr userDrawn="1"/>
            </p:nvSpPr>
            <p:spPr bwMode="auto">
              <a:xfrm>
                <a:off x="799033" y="168151"/>
                <a:ext cx="193675" cy="258763"/>
              </a:xfrm>
              <a:custGeom>
                <a:avLst/>
                <a:gdLst>
                  <a:gd name="T0" fmla="*/ 88 w 244"/>
                  <a:gd name="T1" fmla="*/ 78 h 325"/>
                  <a:gd name="T2" fmla="*/ 88 w 244"/>
                  <a:gd name="T3" fmla="*/ 325 h 325"/>
                  <a:gd name="T4" fmla="*/ 179 w 244"/>
                  <a:gd name="T5" fmla="*/ 325 h 325"/>
                  <a:gd name="T6" fmla="*/ 179 w 244"/>
                  <a:gd name="T7" fmla="*/ 78 h 325"/>
                  <a:gd name="T8" fmla="*/ 244 w 244"/>
                  <a:gd name="T9" fmla="*/ 78 h 325"/>
                  <a:gd name="T10" fmla="*/ 244 w 244"/>
                  <a:gd name="T11" fmla="*/ 0 h 325"/>
                  <a:gd name="T12" fmla="*/ 25 w 244"/>
                  <a:gd name="T13" fmla="*/ 0 h 325"/>
                  <a:gd name="T14" fmla="*/ 0 w 244"/>
                  <a:gd name="T15" fmla="*/ 78 h 325"/>
                  <a:gd name="T16" fmla="*/ 88 w 244"/>
                  <a:gd name="T17" fmla="*/ 78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325">
                    <a:moveTo>
                      <a:pt x="88" y="78"/>
                    </a:moveTo>
                    <a:lnTo>
                      <a:pt x="88" y="325"/>
                    </a:lnTo>
                    <a:lnTo>
                      <a:pt x="179" y="325"/>
                    </a:lnTo>
                    <a:lnTo>
                      <a:pt x="179" y="78"/>
                    </a:lnTo>
                    <a:lnTo>
                      <a:pt x="244" y="78"/>
                    </a:lnTo>
                    <a:lnTo>
                      <a:pt x="244" y="0"/>
                    </a:lnTo>
                    <a:lnTo>
                      <a:pt x="25" y="0"/>
                    </a:lnTo>
                    <a:lnTo>
                      <a:pt x="0" y="78"/>
                    </a:lnTo>
                    <a:lnTo>
                      <a:pt x="88" y="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5" name="V">
                <a:extLst>
                  <a:ext uri="{FF2B5EF4-FFF2-40B4-BE49-F238E27FC236}">
                    <a16:creationId xmlns:a16="http://schemas.microsoft.com/office/drawing/2014/main" id="{17DCB54B-F23A-E4FD-E6C9-90032E455B2B}"/>
                  </a:ext>
                </a:extLst>
              </p:cNvPr>
              <p:cNvSpPr>
                <a:spLocks/>
              </p:cNvSpPr>
              <p:nvPr userDrawn="1"/>
            </p:nvSpPr>
            <p:spPr bwMode="auto">
              <a:xfrm>
                <a:off x="567258" y="168151"/>
                <a:ext cx="230188" cy="258763"/>
              </a:xfrm>
              <a:custGeom>
                <a:avLst/>
                <a:gdLst>
                  <a:gd name="T0" fmla="*/ 184 w 289"/>
                  <a:gd name="T1" fmla="*/ 325 h 325"/>
                  <a:gd name="T2" fmla="*/ 289 w 289"/>
                  <a:gd name="T3" fmla="*/ 0 h 325"/>
                  <a:gd name="T4" fmla="*/ 197 w 289"/>
                  <a:gd name="T5" fmla="*/ 0 h 325"/>
                  <a:gd name="T6" fmla="*/ 143 w 289"/>
                  <a:gd name="T7" fmla="*/ 167 h 325"/>
                  <a:gd name="T8" fmla="*/ 135 w 289"/>
                  <a:gd name="T9" fmla="*/ 191 h 325"/>
                  <a:gd name="T10" fmla="*/ 135 w 289"/>
                  <a:gd name="T11" fmla="*/ 191 h 325"/>
                  <a:gd name="T12" fmla="*/ 135 w 289"/>
                  <a:gd name="T13" fmla="*/ 191 h 325"/>
                  <a:gd name="T14" fmla="*/ 135 w 289"/>
                  <a:gd name="T15" fmla="*/ 191 h 325"/>
                  <a:gd name="T16" fmla="*/ 135 w 289"/>
                  <a:gd name="T17" fmla="*/ 191 h 325"/>
                  <a:gd name="T18" fmla="*/ 135 w 289"/>
                  <a:gd name="T19" fmla="*/ 191 h 325"/>
                  <a:gd name="T20" fmla="*/ 135 w 289"/>
                  <a:gd name="T21" fmla="*/ 191 h 325"/>
                  <a:gd name="T22" fmla="*/ 128 w 289"/>
                  <a:gd name="T23" fmla="*/ 167 h 325"/>
                  <a:gd name="T24" fmla="*/ 91 w 289"/>
                  <a:gd name="T25" fmla="*/ 60 h 325"/>
                  <a:gd name="T26" fmla="*/ 0 w 289"/>
                  <a:gd name="T27" fmla="*/ 60 h 325"/>
                  <a:gd name="T28" fmla="*/ 90 w 289"/>
                  <a:gd name="T29" fmla="*/ 325 h 325"/>
                  <a:gd name="T30" fmla="*/ 184 w 289"/>
                  <a:gd name="T31"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325">
                    <a:moveTo>
                      <a:pt x="184" y="325"/>
                    </a:moveTo>
                    <a:lnTo>
                      <a:pt x="289" y="0"/>
                    </a:lnTo>
                    <a:lnTo>
                      <a:pt x="197" y="0"/>
                    </a:lnTo>
                    <a:lnTo>
                      <a:pt x="143" y="167"/>
                    </a:lnTo>
                    <a:lnTo>
                      <a:pt x="135" y="191"/>
                    </a:lnTo>
                    <a:lnTo>
                      <a:pt x="135" y="191"/>
                    </a:lnTo>
                    <a:lnTo>
                      <a:pt x="135" y="191"/>
                    </a:lnTo>
                    <a:lnTo>
                      <a:pt x="135" y="191"/>
                    </a:lnTo>
                    <a:lnTo>
                      <a:pt x="135" y="191"/>
                    </a:lnTo>
                    <a:lnTo>
                      <a:pt x="135" y="191"/>
                    </a:lnTo>
                    <a:lnTo>
                      <a:pt x="135" y="191"/>
                    </a:lnTo>
                    <a:lnTo>
                      <a:pt x="128" y="167"/>
                    </a:lnTo>
                    <a:lnTo>
                      <a:pt x="91" y="60"/>
                    </a:lnTo>
                    <a:lnTo>
                      <a:pt x="0" y="60"/>
                    </a:lnTo>
                    <a:lnTo>
                      <a:pt x="90" y="325"/>
                    </a:lnTo>
                    <a:lnTo>
                      <a:pt x="184" y="3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nvGrpSpPr>
            <p:cNvPr id="7" name="_VTT_logo_102019_02_white_on_black" hidden="1">
              <a:extLst>
                <a:ext uri="{FF2B5EF4-FFF2-40B4-BE49-F238E27FC236}">
                  <a16:creationId xmlns:a16="http://schemas.microsoft.com/office/drawing/2014/main" id="{F3E47C77-5A42-2D83-02F9-011EDFF7FCF0}"/>
                </a:ext>
              </a:extLst>
            </p:cNvPr>
            <p:cNvGrpSpPr/>
            <p:nvPr userDrawn="1"/>
          </p:nvGrpSpPr>
          <p:grpSpPr>
            <a:xfrm>
              <a:off x="7909204" y="1770762"/>
              <a:ext cx="971550" cy="655638"/>
              <a:chOff x="379933" y="-15999"/>
              <a:chExt cx="971550" cy="655638"/>
            </a:xfrm>
          </p:grpSpPr>
          <p:sp>
            <p:nvSpPr>
              <p:cNvPr id="48" name="Box">
                <a:extLst>
                  <a:ext uri="{FF2B5EF4-FFF2-40B4-BE49-F238E27FC236}">
                    <a16:creationId xmlns:a16="http://schemas.microsoft.com/office/drawing/2014/main" id="{811BBEFF-3D06-1826-F093-BEC10AE520DE}"/>
                  </a:ext>
                </a:extLst>
              </p:cNvPr>
              <p:cNvSpPr>
                <a:spLocks noChangeArrowheads="1"/>
              </p:cNvSpPr>
              <p:nvPr userDrawn="1"/>
            </p:nvSpPr>
            <p:spPr bwMode="auto">
              <a:xfrm>
                <a:off x="379933" y="-15999"/>
                <a:ext cx="971550" cy="6556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9" name="T2">
                <a:extLst>
                  <a:ext uri="{FF2B5EF4-FFF2-40B4-BE49-F238E27FC236}">
                    <a16:creationId xmlns:a16="http://schemas.microsoft.com/office/drawing/2014/main" id="{069EB8C9-6749-09FE-67DD-957ADAF6CDD0}"/>
                  </a:ext>
                </a:extLst>
              </p:cNvPr>
              <p:cNvSpPr>
                <a:spLocks/>
              </p:cNvSpPr>
              <p:nvPr userDrawn="1"/>
            </p:nvSpPr>
            <p:spPr bwMode="auto">
              <a:xfrm>
                <a:off x="1011758" y="168151"/>
                <a:ext cx="176213" cy="258763"/>
              </a:xfrm>
              <a:custGeom>
                <a:avLst/>
                <a:gdLst>
                  <a:gd name="T0" fmla="*/ 157 w 222"/>
                  <a:gd name="T1" fmla="*/ 325 h 325"/>
                  <a:gd name="T2" fmla="*/ 157 w 222"/>
                  <a:gd name="T3" fmla="*/ 78 h 325"/>
                  <a:gd name="T4" fmla="*/ 222 w 222"/>
                  <a:gd name="T5" fmla="*/ 78 h 325"/>
                  <a:gd name="T6" fmla="*/ 222 w 222"/>
                  <a:gd name="T7" fmla="*/ 0 h 325"/>
                  <a:gd name="T8" fmla="*/ 0 w 222"/>
                  <a:gd name="T9" fmla="*/ 0 h 325"/>
                  <a:gd name="T10" fmla="*/ 0 w 222"/>
                  <a:gd name="T11" fmla="*/ 78 h 325"/>
                  <a:gd name="T12" fmla="*/ 66 w 222"/>
                  <a:gd name="T13" fmla="*/ 78 h 325"/>
                  <a:gd name="T14" fmla="*/ 66 w 222"/>
                  <a:gd name="T15" fmla="*/ 325 h 325"/>
                  <a:gd name="T16" fmla="*/ 66 w 222"/>
                  <a:gd name="T17" fmla="*/ 325 h 325"/>
                  <a:gd name="T18" fmla="*/ 157 w 222"/>
                  <a:gd name="T19"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325">
                    <a:moveTo>
                      <a:pt x="157" y="325"/>
                    </a:moveTo>
                    <a:lnTo>
                      <a:pt x="157" y="78"/>
                    </a:lnTo>
                    <a:lnTo>
                      <a:pt x="222" y="78"/>
                    </a:lnTo>
                    <a:lnTo>
                      <a:pt x="222" y="0"/>
                    </a:lnTo>
                    <a:lnTo>
                      <a:pt x="0" y="0"/>
                    </a:lnTo>
                    <a:lnTo>
                      <a:pt x="0" y="78"/>
                    </a:lnTo>
                    <a:lnTo>
                      <a:pt x="66" y="78"/>
                    </a:lnTo>
                    <a:lnTo>
                      <a:pt x="66" y="325"/>
                    </a:lnTo>
                    <a:lnTo>
                      <a:pt x="66" y="325"/>
                    </a:lnTo>
                    <a:lnTo>
                      <a:pt x="157" y="3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0" name="T1">
                <a:extLst>
                  <a:ext uri="{FF2B5EF4-FFF2-40B4-BE49-F238E27FC236}">
                    <a16:creationId xmlns:a16="http://schemas.microsoft.com/office/drawing/2014/main" id="{A24847B8-ACA0-E138-5874-887BBABDC05A}"/>
                  </a:ext>
                </a:extLst>
              </p:cNvPr>
              <p:cNvSpPr>
                <a:spLocks/>
              </p:cNvSpPr>
              <p:nvPr userDrawn="1"/>
            </p:nvSpPr>
            <p:spPr bwMode="auto">
              <a:xfrm>
                <a:off x="799033" y="168151"/>
                <a:ext cx="193675" cy="258763"/>
              </a:xfrm>
              <a:custGeom>
                <a:avLst/>
                <a:gdLst>
                  <a:gd name="T0" fmla="*/ 88 w 244"/>
                  <a:gd name="T1" fmla="*/ 78 h 325"/>
                  <a:gd name="T2" fmla="*/ 88 w 244"/>
                  <a:gd name="T3" fmla="*/ 325 h 325"/>
                  <a:gd name="T4" fmla="*/ 179 w 244"/>
                  <a:gd name="T5" fmla="*/ 325 h 325"/>
                  <a:gd name="T6" fmla="*/ 179 w 244"/>
                  <a:gd name="T7" fmla="*/ 78 h 325"/>
                  <a:gd name="T8" fmla="*/ 244 w 244"/>
                  <a:gd name="T9" fmla="*/ 78 h 325"/>
                  <a:gd name="T10" fmla="*/ 244 w 244"/>
                  <a:gd name="T11" fmla="*/ 0 h 325"/>
                  <a:gd name="T12" fmla="*/ 25 w 244"/>
                  <a:gd name="T13" fmla="*/ 0 h 325"/>
                  <a:gd name="T14" fmla="*/ 0 w 244"/>
                  <a:gd name="T15" fmla="*/ 78 h 325"/>
                  <a:gd name="T16" fmla="*/ 88 w 244"/>
                  <a:gd name="T17" fmla="*/ 78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325">
                    <a:moveTo>
                      <a:pt x="88" y="78"/>
                    </a:moveTo>
                    <a:lnTo>
                      <a:pt x="88" y="325"/>
                    </a:lnTo>
                    <a:lnTo>
                      <a:pt x="179" y="325"/>
                    </a:lnTo>
                    <a:lnTo>
                      <a:pt x="179" y="78"/>
                    </a:lnTo>
                    <a:lnTo>
                      <a:pt x="244" y="78"/>
                    </a:lnTo>
                    <a:lnTo>
                      <a:pt x="244" y="0"/>
                    </a:lnTo>
                    <a:lnTo>
                      <a:pt x="25" y="0"/>
                    </a:lnTo>
                    <a:lnTo>
                      <a:pt x="0" y="78"/>
                    </a:lnTo>
                    <a:lnTo>
                      <a:pt x="88" y="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1" name="V">
                <a:extLst>
                  <a:ext uri="{FF2B5EF4-FFF2-40B4-BE49-F238E27FC236}">
                    <a16:creationId xmlns:a16="http://schemas.microsoft.com/office/drawing/2014/main" id="{AD5674EF-887B-502B-989A-69DD73989CD2}"/>
                  </a:ext>
                </a:extLst>
              </p:cNvPr>
              <p:cNvSpPr>
                <a:spLocks/>
              </p:cNvSpPr>
              <p:nvPr userDrawn="1"/>
            </p:nvSpPr>
            <p:spPr bwMode="auto">
              <a:xfrm>
                <a:off x="567258" y="168151"/>
                <a:ext cx="230188" cy="258763"/>
              </a:xfrm>
              <a:custGeom>
                <a:avLst/>
                <a:gdLst>
                  <a:gd name="T0" fmla="*/ 184 w 289"/>
                  <a:gd name="T1" fmla="*/ 325 h 325"/>
                  <a:gd name="T2" fmla="*/ 289 w 289"/>
                  <a:gd name="T3" fmla="*/ 0 h 325"/>
                  <a:gd name="T4" fmla="*/ 197 w 289"/>
                  <a:gd name="T5" fmla="*/ 0 h 325"/>
                  <a:gd name="T6" fmla="*/ 143 w 289"/>
                  <a:gd name="T7" fmla="*/ 167 h 325"/>
                  <a:gd name="T8" fmla="*/ 135 w 289"/>
                  <a:gd name="T9" fmla="*/ 191 h 325"/>
                  <a:gd name="T10" fmla="*/ 135 w 289"/>
                  <a:gd name="T11" fmla="*/ 191 h 325"/>
                  <a:gd name="T12" fmla="*/ 135 w 289"/>
                  <a:gd name="T13" fmla="*/ 191 h 325"/>
                  <a:gd name="T14" fmla="*/ 135 w 289"/>
                  <a:gd name="T15" fmla="*/ 191 h 325"/>
                  <a:gd name="T16" fmla="*/ 135 w 289"/>
                  <a:gd name="T17" fmla="*/ 191 h 325"/>
                  <a:gd name="T18" fmla="*/ 135 w 289"/>
                  <a:gd name="T19" fmla="*/ 191 h 325"/>
                  <a:gd name="T20" fmla="*/ 135 w 289"/>
                  <a:gd name="T21" fmla="*/ 191 h 325"/>
                  <a:gd name="T22" fmla="*/ 128 w 289"/>
                  <a:gd name="T23" fmla="*/ 167 h 325"/>
                  <a:gd name="T24" fmla="*/ 91 w 289"/>
                  <a:gd name="T25" fmla="*/ 60 h 325"/>
                  <a:gd name="T26" fmla="*/ 0 w 289"/>
                  <a:gd name="T27" fmla="*/ 60 h 325"/>
                  <a:gd name="T28" fmla="*/ 90 w 289"/>
                  <a:gd name="T29" fmla="*/ 325 h 325"/>
                  <a:gd name="T30" fmla="*/ 184 w 289"/>
                  <a:gd name="T31"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325">
                    <a:moveTo>
                      <a:pt x="184" y="325"/>
                    </a:moveTo>
                    <a:lnTo>
                      <a:pt x="289" y="0"/>
                    </a:lnTo>
                    <a:lnTo>
                      <a:pt x="197" y="0"/>
                    </a:lnTo>
                    <a:lnTo>
                      <a:pt x="143" y="167"/>
                    </a:lnTo>
                    <a:lnTo>
                      <a:pt x="135" y="191"/>
                    </a:lnTo>
                    <a:lnTo>
                      <a:pt x="135" y="191"/>
                    </a:lnTo>
                    <a:lnTo>
                      <a:pt x="135" y="191"/>
                    </a:lnTo>
                    <a:lnTo>
                      <a:pt x="135" y="191"/>
                    </a:lnTo>
                    <a:lnTo>
                      <a:pt x="135" y="191"/>
                    </a:lnTo>
                    <a:lnTo>
                      <a:pt x="135" y="191"/>
                    </a:lnTo>
                    <a:lnTo>
                      <a:pt x="135" y="191"/>
                    </a:lnTo>
                    <a:lnTo>
                      <a:pt x="128" y="167"/>
                    </a:lnTo>
                    <a:lnTo>
                      <a:pt x="91" y="60"/>
                    </a:lnTo>
                    <a:lnTo>
                      <a:pt x="0" y="60"/>
                    </a:lnTo>
                    <a:lnTo>
                      <a:pt x="90" y="325"/>
                    </a:lnTo>
                    <a:lnTo>
                      <a:pt x="184" y="3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nvGrpSpPr>
            <p:cNvPr id="8" name="_VTT_logo_102019_03_white_on_blue" hidden="1">
              <a:extLst>
                <a:ext uri="{FF2B5EF4-FFF2-40B4-BE49-F238E27FC236}">
                  <a16:creationId xmlns:a16="http://schemas.microsoft.com/office/drawing/2014/main" id="{F34DEEBF-1FFF-8FF4-CD83-AB2EB1121A91}"/>
                </a:ext>
              </a:extLst>
            </p:cNvPr>
            <p:cNvGrpSpPr/>
            <p:nvPr userDrawn="1"/>
          </p:nvGrpSpPr>
          <p:grpSpPr>
            <a:xfrm>
              <a:off x="7909204" y="1770762"/>
              <a:ext cx="971550" cy="655638"/>
              <a:chOff x="379933" y="-15999"/>
              <a:chExt cx="971550" cy="655638"/>
            </a:xfrm>
          </p:grpSpPr>
          <p:sp>
            <p:nvSpPr>
              <p:cNvPr id="44" name="Box">
                <a:extLst>
                  <a:ext uri="{FF2B5EF4-FFF2-40B4-BE49-F238E27FC236}">
                    <a16:creationId xmlns:a16="http://schemas.microsoft.com/office/drawing/2014/main" id="{4C7A42B2-AF8D-C3D1-DA6D-28E864FECF00}"/>
                  </a:ext>
                </a:extLst>
              </p:cNvPr>
              <p:cNvSpPr>
                <a:spLocks noChangeArrowheads="1"/>
              </p:cNvSpPr>
              <p:nvPr userDrawn="1"/>
            </p:nvSpPr>
            <p:spPr bwMode="auto">
              <a:xfrm>
                <a:off x="379933" y="-15999"/>
                <a:ext cx="971550" cy="655638"/>
              </a:xfrm>
              <a:prstGeom prst="rect">
                <a:avLst/>
              </a:prstGeom>
              <a:solidFill>
                <a:srgbClr val="0057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5" name="T2">
                <a:extLst>
                  <a:ext uri="{FF2B5EF4-FFF2-40B4-BE49-F238E27FC236}">
                    <a16:creationId xmlns:a16="http://schemas.microsoft.com/office/drawing/2014/main" id="{6DD19F53-4B04-41AE-9076-52F1BE244E1F}"/>
                  </a:ext>
                </a:extLst>
              </p:cNvPr>
              <p:cNvSpPr>
                <a:spLocks/>
              </p:cNvSpPr>
              <p:nvPr userDrawn="1"/>
            </p:nvSpPr>
            <p:spPr bwMode="auto">
              <a:xfrm>
                <a:off x="1011758" y="168151"/>
                <a:ext cx="176213" cy="258763"/>
              </a:xfrm>
              <a:custGeom>
                <a:avLst/>
                <a:gdLst>
                  <a:gd name="T0" fmla="*/ 157 w 222"/>
                  <a:gd name="T1" fmla="*/ 325 h 325"/>
                  <a:gd name="T2" fmla="*/ 157 w 222"/>
                  <a:gd name="T3" fmla="*/ 78 h 325"/>
                  <a:gd name="T4" fmla="*/ 222 w 222"/>
                  <a:gd name="T5" fmla="*/ 78 h 325"/>
                  <a:gd name="T6" fmla="*/ 222 w 222"/>
                  <a:gd name="T7" fmla="*/ 0 h 325"/>
                  <a:gd name="T8" fmla="*/ 0 w 222"/>
                  <a:gd name="T9" fmla="*/ 0 h 325"/>
                  <a:gd name="T10" fmla="*/ 0 w 222"/>
                  <a:gd name="T11" fmla="*/ 78 h 325"/>
                  <a:gd name="T12" fmla="*/ 66 w 222"/>
                  <a:gd name="T13" fmla="*/ 78 h 325"/>
                  <a:gd name="T14" fmla="*/ 66 w 222"/>
                  <a:gd name="T15" fmla="*/ 325 h 325"/>
                  <a:gd name="T16" fmla="*/ 66 w 222"/>
                  <a:gd name="T17" fmla="*/ 325 h 325"/>
                  <a:gd name="T18" fmla="*/ 157 w 222"/>
                  <a:gd name="T19"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325">
                    <a:moveTo>
                      <a:pt x="157" y="325"/>
                    </a:moveTo>
                    <a:lnTo>
                      <a:pt x="157" y="78"/>
                    </a:lnTo>
                    <a:lnTo>
                      <a:pt x="222" y="78"/>
                    </a:lnTo>
                    <a:lnTo>
                      <a:pt x="222" y="0"/>
                    </a:lnTo>
                    <a:lnTo>
                      <a:pt x="0" y="0"/>
                    </a:lnTo>
                    <a:lnTo>
                      <a:pt x="0" y="78"/>
                    </a:lnTo>
                    <a:lnTo>
                      <a:pt x="66" y="78"/>
                    </a:lnTo>
                    <a:lnTo>
                      <a:pt x="66" y="325"/>
                    </a:lnTo>
                    <a:lnTo>
                      <a:pt x="66" y="325"/>
                    </a:lnTo>
                    <a:lnTo>
                      <a:pt x="157" y="3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6" name="T1">
                <a:extLst>
                  <a:ext uri="{FF2B5EF4-FFF2-40B4-BE49-F238E27FC236}">
                    <a16:creationId xmlns:a16="http://schemas.microsoft.com/office/drawing/2014/main" id="{54C40A67-90CB-195A-21E0-070DC2988232}"/>
                  </a:ext>
                </a:extLst>
              </p:cNvPr>
              <p:cNvSpPr>
                <a:spLocks/>
              </p:cNvSpPr>
              <p:nvPr userDrawn="1"/>
            </p:nvSpPr>
            <p:spPr bwMode="auto">
              <a:xfrm>
                <a:off x="799033" y="168151"/>
                <a:ext cx="193675" cy="258763"/>
              </a:xfrm>
              <a:custGeom>
                <a:avLst/>
                <a:gdLst>
                  <a:gd name="T0" fmla="*/ 88 w 244"/>
                  <a:gd name="T1" fmla="*/ 78 h 325"/>
                  <a:gd name="T2" fmla="*/ 88 w 244"/>
                  <a:gd name="T3" fmla="*/ 325 h 325"/>
                  <a:gd name="T4" fmla="*/ 179 w 244"/>
                  <a:gd name="T5" fmla="*/ 325 h 325"/>
                  <a:gd name="T6" fmla="*/ 179 w 244"/>
                  <a:gd name="T7" fmla="*/ 78 h 325"/>
                  <a:gd name="T8" fmla="*/ 244 w 244"/>
                  <a:gd name="T9" fmla="*/ 78 h 325"/>
                  <a:gd name="T10" fmla="*/ 244 w 244"/>
                  <a:gd name="T11" fmla="*/ 0 h 325"/>
                  <a:gd name="T12" fmla="*/ 25 w 244"/>
                  <a:gd name="T13" fmla="*/ 0 h 325"/>
                  <a:gd name="T14" fmla="*/ 0 w 244"/>
                  <a:gd name="T15" fmla="*/ 78 h 325"/>
                  <a:gd name="T16" fmla="*/ 88 w 244"/>
                  <a:gd name="T17" fmla="*/ 78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325">
                    <a:moveTo>
                      <a:pt x="88" y="78"/>
                    </a:moveTo>
                    <a:lnTo>
                      <a:pt x="88" y="325"/>
                    </a:lnTo>
                    <a:lnTo>
                      <a:pt x="179" y="325"/>
                    </a:lnTo>
                    <a:lnTo>
                      <a:pt x="179" y="78"/>
                    </a:lnTo>
                    <a:lnTo>
                      <a:pt x="244" y="78"/>
                    </a:lnTo>
                    <a:lnTo>
                      <a:pt x="244" y="0"/>
                    </a:lnTo>
                    <a:lnTo>
                      <a:pt x="25" y="0"/>
                    </a:lnTo>
                    <a:lnTo>
                      <a:pt x="0" y="78"/>
                    </a:lnTo>
                    <a:lnTo>
                      <a:pt x="88" y="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7" name="V">
                <a:extLst>
                  <a:ext uri="{FF2B5EF4-FFF2-40B4-BE49-F238E27FC236}">
                    <a16:creationId xmlns:a16="http://schemas.microsoft.com/office/drawing/2014/main" id="{921DF310-A6C7-0911-CDA1-C3102AE4D713}"/>
                  </a:ext>
                </a:extLst>
              </p:cNvPr>
              <p:cNvSpPr>
                <a:spLocks/>
              </p:cNvSpPr>
              <p:nvPr userDrawn="1"/>
            </p:nvSpPr>
            <p:spPr bwMode="auto">
              <a:xfrm>
                <a:off x="567258" y="168151"/>
                <a:ext cx="230188" cy="258763"/>
              </a:xfrm>
              <a:custGeom>
                <a:avLst/>
                <a:gdLst>
                  <a:gd name="T0" fmla="*/ 184 w 289"/>
                  <a:gd name="T1" fmla="*/ 325 h 325"/>
                  <a:gd name="T2" fmla="*/ 289 w 289"/>
                  <a:gd name="T3" fmla="*/ 0 h 325"/>
                  <a:gd name="T4" fmla="*/ 197 w 289"/>
                  <a:gd name="T5" fmla="*/ 0 h 325"/>
                  <a:gd name="T6" fmla="*/ 143 w 289"/>
                  <a:gd name="T7" fmla="*/ 167 h 325"/>
                  <a:gd name="T8" fmla="*/ 135 w 289"/>
                  <a:gd name="T9" fmla="*/ 191 h 325"/>
                  <a:gd name="T10" fmla="*/ 135 w 289"/>
                  <a:gd name="T11" fmla="*/ 191 h 325"/>
                  <a:gd name="T12" fmla="*/ 135 w 289"/>
                  <a:gd name="T13" fmla="*/ 191 h 325"/>
                  <a:gd name="T14" fmla="*/ 135 w 289"/>
                  <a:gd name="T15" fmla="*/ 191 h 325"/>
                  <a:gd name="T16" fmla="*/ 135 w 289"/>
                  <a:gd name="T17" fmla="*/ 191 h 325"/>
                  <a:gd name="T18" fmla="*/ 135 w 289"/>
                  <a:gd name="T19" fmla="*/ 191 h 325"/>
                  <a:gd name="T20" fmla="*/ 135 w 289"/>
                  <a:gd name="T21" fmla="*/ 191 h 325"/>
                  <a:gd name="T22" fmla="*/ 128 w 289"/>
                  <a:gd name="T23" fmla="*/ 167 h 325"/>
                  <a:gd name="T24" fmla="*/ 91 w 289"/>
                  <a:gd name="T25" fmla="*/ 60 h 325"/>
                  <a:gd name="T26" fmla="*/ 0 w 289"/>
                  <a:gd name="T27" fmla="*/ 60 h 325"/>
                  <a:gd name="T28" fmla="*/ 90 w 289"/>
                  <a:gd name="T29" fmla="*/ 325 h 325"/>
                  <a:gd name="T30" fmla="*/ 184 w 289"/>
                  <a:gd name="T31"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325">
                    <a:moveTo>
                      <a:pt x="184" y="325"/>
                    </a:moveTo>
                    <a:lnTo>
                      <a:pt x="289" y="0"/>
                    </a:lnTo>
                    <a:lnTo>
                      <a:pt x="197" y="0"/>
                    </a:lnTo>
                    <a:lnTo>
                      <a:pt x="143" y="167"/>
                    </a:lnTo>
                    <a:lnTo>
                      <a:pt x="135" y="191"/>
                    </a:lnTo>
                    <a:lnTo>
                      <a:pt x="135" y="191"/>
                    </a:lnTo>
                    <a:lnTo>
                      <a:pt x="135" y="191"/>
                    </a:lnTo>
                    <a:lnTo>
                      <a:pt x="135" y="191"/>
                    </a:lnTo>
                    <a:lnTo>
                      <a:pt x="135" y="191"/>
                    </a:lnTo>
                    <a:lnTo>
                      <a:pt x="135" y="191"/>
                    </a:lnTo>
                    <a:lnTo>
                      <a:pt x="135" y="191"/>
                    </a:lnTo>
                    <a:lnTo>
                      <a:pt x="128" y="167"/>
                    </a:lnTo>
                    <a:lnTo>
                      <a:pt x="91" y="60"/>
                    </a:lnTo>
                    <a:lnTo>
                      <a:pt x="0" y="60"/>
                    </a:lnTo>
                    <a:lnTo>
                      <a:pt x="90" y="325"/>
                    </a:lnTo>
                    <a:lnTo>
                      <a:pt x="184" y="3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nvGrpSpPr>
            <p:cNvPr id="9" name="_VTT_logo_102019_04_white_on_dark_grey" hidden="1">
              <a:extLst>
                <a:ext uri="{FF2B5EF4-FFF2-40B4-BE49-F238E27FC236}">
                  <a16:creationId xmlns:a16="http://schemas.microsoft.com/office/drawing/2014/main" id="{0E354FD2-6D0B-17DF-4AB1-4E4ECBDBF769}"/>
                </a:ext>
              </a:extLst>
            </p:cNvPr>
            <p:cNvGrpSpPr/>
            <p:nvPr userDrawn="1"/>
          </p:nvGrpSpPr>
          <p:grpSpPr>
            <a:xfrm>
              <a:off x="7909204" y="1770762"/>
              <a:ext cx="971550" cy="655638"/>
              <a:chOff x="379933" y="-15999"/>
              <a:chExt cx="971550" cy="655638"/>
            </a:xfrm>
          </p:grpSpPr>
          <p:sp>
            <p:nvSpPr>
              <p:cNvPr id="40" name="Box">
                <a:extLst>
                  <a:ext uri="{FF2B5EF4-FFF2-40B4-BE49-F238E27FC236}">
                    <a16:creationId xmlns:a16="http://schemas.microsoft.com/office/drawing/2014/main" id="{DC8D205D-D121-6AD4-54DB-E55584B234D0}"/>
                  </a:ext>
                </a:extLst>
              </p:cNvPr>
              <p:cNvSpPr>
                <a:spLocks noChangeArrowheads="1"/>
              </p:cNvSpPr>
              <p:nvPr userDrawn="1"/>
            </p:nvSpPr>
            <p:spPr bwMode="auto">
              <a:xfrm>
                <a:off x="379933" y="-15999"/>
                <a:ext cx="971550" cy="655638"/>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1" name="T2">
                <a:extLst>
                  <a:ext uri="{FF2B5EF4-FFF2-40B4-BE49-F238E27FC236}">
                    <a16:creationId xmlns:a16="http://schemas.microsoft.com/office/drawing/2014/main" id="{59AEE5B1-19AB-3EAC-B8AB-BA393F570D08}"/>
                  </a:ext>
                </a:extLst>
              </p:cNvPr>
              <p:cNvSpPr>
                <a:spLocks/>
              </p:cNvSpPr>
              <p:nvPr userDrawn="1"/>
            </p:nvSpPr>
            <p:spPr bwMode="auto">
              <a:xfrm>
                <a:off x="1011758" y="168151"/>
                <a:ext cx="176213" cy="258763"/>
              </a:xfrm>
              <a:custGeom>
                <a:avLst/>
                <a:gdLst>
                  <a:gd name="T0" fmla="*/ 157 w 222"/>
                  <a:gd name="T1" fmla="*/ 325 h 325"/>
                  <a:gd name="T2" fmla="*/ 157 w 222"/>
                  <a:gd name="T3" fmla="*/ 78 h 325"/>
                  <a:gd name="T4" fmla="*/ 222 w 222"/>
                  <a:gd name="T5" fmla="*/ 78 h 325"/>
                  <a:gd name="T6" fmla="*/ 222 w 222"/>
                  <a:gd name="T7" fmla="*/ 0 h 325"/>
                  <a:gd name="T8" fmla="*/ 0 w 222"/>
                  <a:gd name="T9" fmla="*/ 0 h 325"/>
                  <a:gd name="T10" fmla="*/ 0 w 222"/>
                  <a:gd name="T11" fmla="*/ 78 h 325"/>
                  <a:gd name="T12" fmla="*/ 66 w 222"/>
                  <a:gd name="T13" fmla="*/ 78 h 325"/>
                  <a:gd name="T14" fmla="*/ 66 w 222"/>
                  <a:gd name="T15" fmla="*/ 325 h 325"/>
                  <a:gd name="T16" fmla="*/ 66 w 222"/>
                  <a:gd name="T17" fmla="*/ 325 h 325"/>
                  <a:gd name="T18" fmla="*/ 157 w 222"/>
                  <a:gd name="T19"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325">
                    <a:moveTo>
                      <a:pt x="157" y="325"/>
                    </a:moveTo>
                    <a:lnTo>
                      <a:pt x="157" y="78"/>
                    </a:lnTo>
                    <a:lnTo>
                      <a:pt x="222" y="78"/>
                    </a:lnTo>
                    <a:lnTo>
                      <a:pt x="222" y="0"/>
                    </a:lnTo>
                    <a:lnTo>
                      <a:pt x="0" y="0"/>
                    </a:lnTo>
                    <a:lnTo>
                      <a:pt x="0" y="78"/>
                    </a:lnTo>
                    <a:lnTo>
                      <a:pt x="66" y="78"/>
                    </a:lnTo>
                    <a:lnTo>
                      <a:pt x="66" y="325"/>
                    </a:lnTo>
                    <a:lnTo>
                      <a:pt x="66" y="325"/>
                    </a:lnTo>
                    <a:lnTo>
                      <a:pt x="157" y="3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2" name="T1">
                <a:extLst>
                  <a:ext uri="{FF2B5EF4-FFF2-40B4-BE49-F238E27FC236}">
                    <a16:creationId xmlns:a16="http://schemas.microsoft.com/office/drawing/2014/main" id="{7C9F6EBD-707B-EB10-8947-8F239B0E38FE}"/>
                  </a:ext>
                </a:extLst>
              </p:cNvPr>
              <p:cNvSpPr>
                <a:spLocks/>
              </p:cNvSpPr>
              <p:nvPr userDrawn="1"/>
            </p:nvSpPr>
            <p:spPr bwMode="auto">
              <a:xfrm>
                <a:off x="799033" y="168151"/>
                <a:ext cx="193675" cy="258763"/>
              </a:xfrm>
              <a:custGeom>
                <a:avLst/>
                <a:gdLst>
                  <a:gd name="T0" fmla="*/ 88 w 244"/>
                  <a:gd name="T1" fmla="*/ 78 h 325"/>
                  <a:gd name="T2" fmla="*/ 88 w 244"/>
                  <a:gd name="T3" fmla="*/ 325 h 325"/>
                  <a:gd name="T4" fmla="*/ 179 w 244"/>
                  <a:gd name="T5" fmla="*/ 325 h 325"/>
                  <a:gd name="T6" fmla="*/ 179 w 244"/>
                  <a:gd name="T7" fmla="*/ 78 h 325"/>
                  <a:gd name="T8" fmla="*/ 244 w 244"/>
                  <a:gd name="T9" fmla="*/ 78 h 325"/>
                  <a:gd name="T10" fmla="*/ 244 w 244"/>
                  <a:gd name="T11" fmla="*/ 0 h 325"/>
                  <a:gd name="T12" fmla="*/ 25 w 244"/>
                  <a:gd name="T13" fmla="*/ 0 h 325"/>
                  <a:gd name="T14" fmla="*/ 0 w 244"/>
                  <a:gd name="T15" fmla="*/ 78 h 325"/>
                  <a:gd name="T16" fmla="*/ 88 w 244"/>
                  <a:gd name="T17" fmla="*/ 78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325">
                    <a:moveTo>
                      <a:pt x="88" y="78"/>
                    </a:moveTo>
                    <a:lnTo>
                      <a:pt x="88" y="325"/>
                    </a:lnTo>
                    <a:lnTo>
                      <a:pt x="179" y="325"/>
                    </a:lnTo>
                    <a:lnTo>
                      <a:pt x="179" y="78"/>
                    </a:lnTo>
                    <a:lnTo>
                      <a:pt x="244" y="78"/>
                    </a:lnTo>
                    <a:lnTo>
                      <a:pt x="244" y="0"/>
                    </a:lnTo>
                    <a:lnTo>
                      <a:pt x="25" y="0"/>
                    </a:lnTo>
                    <a:lnTo>
                      <a:pt x="0" y="78"/>
                    </a:lnTo>
                    <a:lnTo>
                      <a:pt x="88" y="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3" name="V">
                <a:extLst>
                  <a:ext uri="{FF2B5EF4-FFF2-40B4-BE49-F238E27FC236}">
                    <a16:creationId xmlns:a16="http://schemas.microsoft.com/office/drawing/2014/main" id="{8E64D5F0-FEDD-DCCF-9AB3-764EE99BCD27}"/>
                  </a:ext>
                </a:extLst>
              </p:cNvPr>
              <p:cNvSpPr>
                <a:spLocks/>
              </p:cNvSpPr>
              <p:nvPr userDrawn="1"/>
            </p:nvSpPr>
            <p:spPr bwMode="auto">
              <a:xfrm>
                <a:off x="567258" y="168151"/>
                <a:ext cx="230188" cy="258763"/>
              </a:xfrm>
              <a:custGeom>
                <a:avLst/>
                <a:gdLst>
                  <a:gd name="T0" fmla="*/ 184 w 289"/>
                  <a:gd name="T1" fmla="*/ 325 h 325"/>
                  <a:gd name="T2" fmla="*/ 289 w 289"/>
                  <a:gd name="T3" fmla="*/ 0 h 325"/>
                  <a:gd name="T4" fmla="*/ 197 w 289"/>
                  <a:gd name="T5" fmla="*/ 0 h 325"/>
                  <a:gd name="T6" fmla="*/ 143 w 289"/>
                  <a:gd name="T7" fmla="*/ 167 h 325"/>
                  <a:gd name="T8" fmla="*/ 135 w 289"/>
                  <a:gd name="T9" fmla="*/ 191 h 325"/>
                  <a:gd name="T10" fmla="*/ 135 w 289"/>
                  <a:gd name="T11" fmla="*/ 191 h 325"/>
                  <a:gd name="T12" fmla="*/ 135 w 289"/>
                  <a:gd name="T13" fmla="*/ 191 h 325"/>
                  <a:gd name="T14" fmla="*/ 135 w 289"/>
                  <a:gd name="T15" fmla="*/ 191 h 325"/>
                  <a:gd name="T16" fmla="*/ 135 w 289"/>
                  <a:gd name="T17" fmla="*/ 191 h 325"/>
                  <a:gd name="T18" fmla="*/ 135 w 289"/>
                  <a:gd name="T19" fmla="*/ 191 h 325"/>
                  <a:gd name="T20" fmla="*/ 135 w 289"/>
                  <a:gd name="T21" fmla="*/ 191 h 325"/>
                  <a:gd name="T22" fmla="*/ 128 w 289"/>
                  <a:gd name="T23" fmla="*/ 167 h 325"/>
                  <a:gd name="T24" fmla="*/ 91 w 289"/>
                  <a:gd name="T25" fmla="*/ 60 h 325"/>
                  <a:gd name="T26" fmla="*/ 0 w 289"/>
                  <a:gd name="T27" fmla="*/ 60 h 325"/>
                  <a:gd name="T28" fmla="*/ 90 w 289"/>
                  <a:gd name="T29" fmla="*/ 325 h 325"/>
                  <a:gd name="T30" fmla="*/ 184 w 289"/>
                  <a:gd name="T31"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325">
                    <a:moveTo>
                      <a:pt x="184" y="325"/>
                    </a:moveTo>
                    <a:lnTo>
                      <a:pt x="289" y="0"/>
                    </a:lnTo>
                    <a:lnTo>
                      <a:pt x="197" y="0"/>
                    </a:lnTo>
                    <a:lnTo>
                      <a:pt x="143" y="167"/>
                    </a:lnTo>
                    <a:lnTo>
                      <a:pt x="135" y="191"/>
                    </a:lnTo>
                    <a:lnTo>
                      <a:pt x="135" y="191"/>
                    </a:lnTo>
                    <a:lnTo>
                      <a:pt x="135" y="191"/>
                    </a:lnTo>
                    <a:lnTo>
                      <a:pt x="135" y="191"/>
                    </a:lnTo>
                    <a:lnTo>
                      <a:pt x="135" y="191"/>
                    </a:lnTo>
                    <a:lnTo>
                      <a:pt x="135" y="191"/>
                    </a:lnTo>
                    <a:lnTo>
                      <a:pt x="135" y="191"/>
                    </a:lnTo>
                    <a:lnTo>
                      <a:pt x="128" y="167"/>
                    </a:lnTo>
                    <a:lnTo>
                      <a:pt x="91" y="60"/>
                    </a:lnTo>
                    <a:lnTo>
                      <a:pt x="0" y="60"/>
                    </a:lnTo>
                    <a:lnTo>
                      <a:pt x="90" y="325"/>
                    </a:lnTo>
                    <a:lnTo>
                      <a:pt x="184" y="3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nvGrpSpPr>
            <p:cNvPr id="10" name="_VTT_logo_102019_05_dark_grey_on_white" hidden="1">
              <a:extLst>
                <a:ext uri="{FF2B5EF4-FFF2-40B4-BE49-F238E27FC236}">
                  <a16:creationId xmlns:a16="http://schemas.microsoft.com/office/drawing/2014/main" id="{A72FF916-E950-9177-10CE-3778C581390D}"/>
                </a:ext>
              </a:extLst>
            </p:cNvPr>
            <p:cNvGrpSpPr/>
            <p:nvPr userDrawn="1"/>
          </p:nvGrpSpPr>
          <p:grpSpPr>
            <a:xfrm>
              <a:off x="7909204" y="1770762"/>
              <a:ext cx="971550" cy="655638"/>
              <a:chOff x="379933" y="-15999"/>
              <a:chExt cx="971550" cy="655638"/>
            </a:xfrm>
          </p:grpSpPr>
          <p:sp>
            <p:nvSpPr>
              <p:cNvPr id="36" name="Box">
                <a:extLst>
                  <a:ext uri="{FF2B5EF4-FFF2-40B4-BE49-F238E27FC236}">
                    <a16:creationId xmlns:a16="http://schemas.microsoft.com/office/drawing/2014/main" id="{FC89EA62-63B8-E37E-8905-D794145207F8}"/>
                  </a:ext>
                </a:extLst>
              </p:cNvPr>
              <p:cNvSpPr>
                <a:spLocks noChangeArrowheads="1"/>
              </p:cNvSpPr>
              <p:nvPr userDrawn="1"/>
            </p:nvSpPr>
            <p:spPr bwMode="auto">
              <a:xfrm>
                <a:off x="379933" y="-15999"/>
                <a:ext cx="971550" cy="655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7" name="T2">
                <a:extLst>
                  <a:ext uri="{FF2B5EF4-FFF2-40B4-BE49-F238E27FC236}">
                    <a16:creationId xmlns:a16="http://schemas.microsoft.com/office/drawing/2014/main" id="{BC999937-F8FB-4E6D-96E6-87A2D1904FEC}"/>
                  </a:ext>
                </a:extLst>
              </p:cNvPr>
              <p:cNvSpPr>
                <a:spLocks/>
              </p:cNvSpPr>
              <p:nvPr userDrawn="1"/>
            </p:nvSpPr>
            <p:spPr bwMode="auto">
              <a:xfrm>
                <a:off x="1011758" y="168151"/>
                <a:ext cx="176213" cy="258763"/>
              </a:xfrm>
              <a:custGeom>
                <a:avLst/>
                <a:gdLst>
                  <a:gd name="T0" fmla="*/ 157 w 222"/>
                  <a:gd name="T1" fmla="*/ 325 h 325"/>
                  <a:gd name="T2" fmla="*/ 157 w 222"/>
                  <a:gd name="T3" fmla="*/ 78 h 325"/>
                  <a:gd name="T4" fmla="*/ 222 w 222"/>
                  <a:gd name="T5" fmla="*/ 78 h 325"/>
                  <a:gd name="T6" fmla="*/ 222 w 222"/>
                  <a:gd name="T7" fmla="*/ 0 h 325"/>
                  <a:gd name="T8" fmla="*/ 0 w 222"/>
                  <a:gd name="T9" fmla="*/ 0 h 325"/>
                  <a:gd name="T10" fmla="*/ 0 w 222"/>
                  <a:gd name="T11" fmla="*/ 78 h 325"/>
                  <a:gd name="T12" fmla="*/ 66 w 222"/>
                  <a:gd name="T13" fmla="*/ 78 h 325"/>
                  <a:gd name="T14" fmla="*/ 66 w 222"/>
                  <a:gd name="T15" fmla="*/ 325 h 325"/>
                  <a:gd name="T16" fmla="*/ 66 w 222"/>
                  <a:gd name="T17" fmla="*/ 325 h 325"/>
                  <a:gd name="T18" fmla="*/ 157 w 222"/>
                  <a:gd name="T19"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325">
                    <a:moveTo>
                      <a:pt x="157" y="325"/>
                    </a:moveTo>
                    <a:lnTo>
                      <a:pt x="157" y="78"/>
                    </a:lnTo>
                    <a:lnTo>
                      <a:pt x="222" y="78"/>
                    </a:lnTo>
                    <a:lnTo>
                      <a:pt x="222" y="0"/>
                    </a:lnTo>
                    <a:lnTo>
                      <a:pt x="0" y="0"/>
                    </a:lnTo>
                    <a:lnTo>
                      <a:pt x="0" y="78"/>
                    </a:lnTo>
                    <a:lnTo>
                      <a:pt x="66" y="78"/>
                    </a:lnTo>
                    <a:lnTo>
                      <a:pt x="66" y="325"/>
                    </a:lnTo>
                    <a:lnTo>
                      <a:pt x="66" y="325"/>
                    </a:lnTo>
                    <a:lnTo>
                      <a:pt x="157" y="325"/>
                    </a:lnTo>
                    <a:close/>
                  </a:path>
                </a:pathLst>
              </a:custGeom>
              <a:solidFill>
                <a:srgbClr val="AFAF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8" name="T1">
                <a:extLst>
                  <a:ext uri="{FF2B5EF4-FFF2-40B4-BE49-F238E27FC236}">
                    <a16:creationId xmlns:a16="http://schemas.microsoft.com/office/drawing/2014/main" id="{C045B470-637B-7252-6DA2-1763A558B1EB}"/>
                  </a:ext>
                </a:extLst>
              </p:cNvPr>
              <p:cNvSpPr>
                <a:spLocks/>
              </p:cNvSpPr>
              <p:nvPr userDrawn="1"/>
            </p:nvSpPr>
            <p:spPr bwMode="auto">
              <a:xfrm>
                <a:off x="799033" y="168151"/>
                <a:ext cx="193675" cy="258763"/>
              </a:xfrm>
              <a:custGeom>
                <a:avLst/>
                <a:gdLst>
                  <a:gd name="T0" fmla="*/ 88 w 244"/>
                  <a:gd name="T1" fmla="*/ 78 h 325"/>
                  <a:gd name="T2" fmla="*/ 88 w 244"/>
                  <a:gd name="T3" fmla="*/ 325 h 325"/>
                  <a:gd name="T4" fmla="*/ 179 w 244"/>
                  <a:gd name="T5" fmla="*/ 325 h 325"/>
                  <a:gd name="T6" fmla="*/ 179 w 244"/>
                  <a:gd name="T7" fmla="*/ 78 h 325"/>
                  <a:gd name="T8" fmla="*/ 244 w 244"/>
                  <a:gd name="T9" fmla="*/ 78 h 325"/>
                  <a:gd name="T10" fmla="*/ 244 w 244"/>
                  <a:gd name="T11" fmla="*/ 0 h 325"/>
                  <a:gd name="T12" fmla="*/ 25 w 244"/>
                  <a:gd name="T13" fmla="*/ 0 h 325"/>
                  <a:gd name="T14" fmla="*/ 0 w 244"/>
                  <a:gd name="T15" fmla="*/ 78 h 325"/>
                  <a:gd name="T16" fmla="*/ 88 w 244"/>
                  <a:gd name="T17" fmla="*/ 78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325">
                    <a:moveTo>
                      <a:pt x="88" y="78"/>
                    </a:moveTo>
                    <a:lnTo>
                      <a:pt x="88" y="325"/>
                    </a:lnTo>
                    <a:lnTo>
                      <a:pt x="179" y="325"/>
                    </a:lnTo>
                    <a:lnTo>
                      <a:pt x="179" y="78"/>
                    </a:lnTo>
                    <a:lnTo>
                      <a:pt x="244" y="78"/>
                    </a:lnTo>
                    <a:lnTo>
                      <a:pt x="244" y="0"/>
                    </a:lnTo>
                    <a:lnTo>
                      <a:pt x="25" y="0"/>
                    </a:lnTo>
                    <a:lnTo>
                      <a:pt x="0" y="78"/>
                    </a:lnTo>
                    <a:lnTo>
                      <a:pt x="88" y="78"/>
                    </a:lnTo>
                    <a:close/>
                  </a:path>
                </a:pathLst>
              </a:custGeom>
              <a:solidFill>
                <a:srgbClr val="AFAF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9" name="V">
                <a:extLst>
                  <a:ext uri="{FF2B5EF4-FFF2-40B4-BE49-F238E27FC236}">
                    <a16:creationId xmlns:a16="http://schemas.microsoft.com/office/drawing/2014/main" id="{577F7A17-AB3F-03CB-A532-EA890A7A4C18}"/>
                  </a:ext>
                </a:extLst>
              </p:cNvPr>
              <p:cNvSpPr>
                <a:spLocks/>
              </p:cNvSpPr>
              <p:nvPr userDrawn="1"/>
            </p:nvSpPr>
            <p:spPr bwMode="auto">
              <a:xfrm>
                <a:off x="567258" y="168151"/>
                <a:ext cx="230188" cy="258763"/>
              </a:xfrm>
              <a:custGeom>
                <a:avLst/>
                <a:gdLst>
                  <a:gd name="T0" fmla="*/ 184 w 289"/>
                  <a:gd name="T1" fmla="*/ 325 h 325"/>
                  <a:gd name="T2" fmla="*/ 289 w 289"/>
                  <a:gd name="T3" fmla="*/ 0 h 325"/>
                  <a:gd name="T4" fmla="*/ 197 w 289"/>
                  <a:gd name="T5" fmla="*/ 0 h 325"/>
                  <a:gd name="T6" fmla="*/ 143 w 289"/>
                  <a:gd name="T7" fmla="*/ 167 h 325"/>
                  <a:gd name="T8" fmla="*/ 135 w 289"/>
                  <a:gd name="T9" fmla="*/ 191 h 325"/>
                  <a:gd name="T10" fmla="*/ 135 w 289"/>
                  <a:gd name="T11" fmla="*/ 191 h 325"/>
                  <a:gd name="T12" fmla="*/ 135 w 289"/>
                  <a:gd name="T13" fmla="*/ 191 h 325"/>
                  <a:gd name="T14" fmla="*/ 135 w 289"/>
                  <a:gd name="T15" fmla="*/ 191 h 325"/>
                  <a:gd name="T16" fmla="*/ 135 w 289"/>
                  <a:gd name="T17" fmla="*/ 191 h 325"/>
                  <a:gd name="T18" fmla="*/ 135 w 289"/>
                  <a:gd name="T19" fmla="*/ 191 h 325"/>
                  <a:gd name="T20" fmla="*/ 135 w 289"/>
                  <a:gd name="T21" fmla="*/ 191 h 325"/>
                  <a:gd name="T22" fmla="*/ 128 w 289"/>
                  <a:gd name="T23" fmla="*/ 167 h 325"/>
                  <a:gd name="T24" fmla="*/ 91 w 289"/>
                  <a:gd name="T25" fmla="*/ 60 h 325"/>
                  <a:gd name="T26" fmla="*/ 0 w 289"/>
                  <a:gd name="T27" fmla="*/ 60 h 325"/>
                  <a:gd name="T28" fmla="*/ 90 w 289"/>
                  <a:gd name="T29" fmla="*/ 325 h 325"/>
                  <a:gd name="T30" fmla="*/ 184 w 289"/>
                  <a:gd name="T31"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325">
                    <a:moveTo>
                      <a:pt x="184" y="325"/>
                    </a:moveTo>
                    <a:lnTo>
                      <a:pt x="289" y="0"/>
                    </a:lnTo>
                    <a:lnTo>
                      <a:pt x="197" y="0"/>
                    </a:lnTo>
                    <a:lnTo>
                      <a:pt x="143" y="167"/>
                    </a:lnTo>
                    <a:lnTo>
                      <a:pt x="135" y="191"/>
                    </a:lnTo>
                    <a:lnTo>
                      <a:pt x="135" y="191"/>
                    </a:lnTo>
                    <a:lnTo>
                      <a:pt x="135" y="191"/>
                    </a:lnTo>
                    <a:lnTo>
                      <a:pt x="135" y="191"/>
                    </a:lnTo>
                    <a:lnTo>
                      <a:pt x="135" y="191"/>
                    </a:lnTo>
                    <a:lnTo>
                      <a:pt x="135" y="191"/>
                    </a:lnTo>
                    <a:lnTo>
                      <a:pt x="135" y="191"/>
                    </a:lnTo>
                    <a:lnTo>
                      <a:pt x="128" y="167"/>
                    </a:lnTo>
                    <a:lnTo>
                      <a:pt x="91" y="60"/>
                    </a:lnTo>
                    <a:lnTo>
                      <a:pt x="0" y="60"/>
                    </a:lnTo>
                    <a:lnTo>
                      <a:pt x="90" y="325"/>
                    </a:lnTo>
                    <a:lnTo>
                      <a:pt x="184" y="325"/>
                    </a:lnTo>
                    <a:close/>
                  </a:path>
                </a:pathLst>
              </a:custGeom>
              <a:solidFill>
                <a:srgbClr val="AFAF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nvGrpSpPr>
            <p:cNvPr id="12" name="_VTT_logo_102019_06_orange_blue_on_white" hidden="1">
              <a:extLst>
                <a:ext uri="{FF2B5EF4-FFF2-40B4-BE49-F238E27FC236}">
                  <a16:creationId xmlns:a16="http://schemas.microsoft.com/office/drawing/2014/main" id="{F0C3CBEF-597B-8F42-5338-0AE176F0C959}"/>
                </a:ext>
              </a:extLst>
            </p:cNvPr>
            <p:cNvGrpSpPr/>
            <p:nvPr userDrawn="1"/>
          </p:nvGrpSpPr>
          <p:grpSpPr>
            <a:xfrm>
              <a:off x="7909204" y="1770762"/>
              <a:ext cx="971550" cy="655638"/>
              <a:chOff x="379933" y="-15999"/>
              <a:chExt cx="971550" cy="655638"/>
            </a:xfrm>
          </p:grpSpPr>
          <p:sp>
            <p:nvSpPr>
              <p:cNvPr id="32" name="Box">
                <a:extLst>
                  <a:ext uri="{FF2B5EF4-FFF2-40B4-BE49-F238E27FC236}">
                    <a16:creationId xmlns:a16="http://schemas.microsoft.com/office/drawing/2014/main" id="{DF9AB51B-6146-D2A1-AC39-93EF82300F69}"/>
                  </a:ext>
                </a:extLst>
              </p:cNvPr>
              <p:cNvSpPr>
                <a:spLocks noChangeArrowheads="1"/>
              </p:cNvSpPr>
              <p:nvPr userDrawn="1"/>
            </p:nvSpPr>
            <p:spPr bwMode="auto">
              <a:xfrm>
                <a:off x="379933" y="-15999"/>
                <a:ext cx="971550" cy="655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3" name="T2">
                <a:extLst>
                  <a:ext uri="{FF2B5EF4-FFF2-40B4-BE49-F238E27FC236}">
                    <a16:creationId xmlns:a16="http://schemas.microsoft.com/office/drawing/2014/main" id="{9E2D7ED2-0256-A0B2-2E9F-EE3C6CC6903E}"/>
                  </a:ext>
                </a:extLst>
              </p:cNvPr>
              <p:cNvSpPr>
                <a:spLocks/>
              </p:cNvSpPr>
              <p:nvPr userDrawn="1"/>
            </p:nvSpPr>
            <p:spPr bwMode="auto">
              <a:xfrm>
                <a:off x="1011758" y="168151"/>
                <a:ext cx="176213" cy="258763"/>
              </a:xfrm>
              <a:custGeom>
                <a:avLst/>
                <a:gdLst>
                  <a:gd name="T0" fmla="*/ 157 w 222"/>
                  <a:gd name="T1" fmla="*/ 325 h 325"/>
                  <a:gd name="T2" fmla="*/ 157 w 222"/>
                  <a:gd name="T3" fmla="*/ 78 h 325"/>
                  <a:gd name="T4" fmla="*/ 222 w 222"/>
                  <a:gd name="T5" fmla="*/ 78 h 325"/>
                  <a:gd name="T6" fmla="*/ 222 w 222"/>
                  <a:gd name="T7" fmla="*/ 0 h 325"/>
                  <a:gd name="T8" fmla="*/ 0 w 222"/>
                  <a:gd name="T9" fmla="*/ 0 h 325"/>
                  <a:gd name="T10" fmla="*/ 0 w 222"/>
                  <a:gd name="T11" fmla="*/ 78 h 325"/>
                  <a:gd name="T12" fmla="*/ 66 w 222"/>
                  <a:gd name="T13" fmla="*/ 78 h 325"/>
                  <a:gd name="T14" fmla="*/ 66 w 222"/>
                  <a:gd name="T15" fmla="*/ 325 h 325"/>
                  <a:gd name="T16" fmla="*/ 66 w 222"/>
                  <a:gd name="T17" fmla="*/ 325 h 325"/>
                  <a:gd name="T18" fmla="*/ 157 w 222"/>
                  <a:gd name="T19"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325">
                    <a:moveTo>
                      <a:pt x="157" y="325"/>
                    </a:moveTo>
                    <a:lnTo>
                      <a:pt x="157" y="78"/>
                    </a:lnTo>
                    <a:lnTo>
                      <a:pt x="222" y="78"/>
                    </a:lnTo>
                    <a:lnTo>
                      <a:pt x="222" y="0"/>
                    </a:lnTo>
                    <a:lnTo>
                      <a:pt x="0" y="0"/>
                    </a:lnTo>
                    <a:lnTo>
                      <a:pt x="0" y="78"/>
                    </a:lnTo>
                    <a:lnTo>
                      <a:pt x="66" y="78"/>
                    </a:lnTo>
                    <a:lnTo>
                      <a:pt x="66" y="325"/>
                    </a:lnTo>
                    <a:lnTo>
                      <a:pt x="66" y="325"/>
                    </a:lnTo>
                    <a:lnTo>
                      <a:pt x="157" y="325"/>
                    </a:lnTo>
                    <a:close/>
                  </a:path>
                </a:pathLst>
              </a:custGeom>
              <a:solidFill>
                <a:srgbClr val="00579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4" name="T1">
                <a:extLst>
                  <a:ext uri="{FF2B5EF4-FFF2-40B4-BE49-F238E27FC236}">
                    <a16:creationId xmlns:a16="http://schemas.microsoft.com/office/drawing/2014/main" id="{C5A64625-F911-FF0D-DFDD-EC4B8EE16917}"/>
                  </a:ext>
                </a:extLst>
              </p:cNvPr>
              <p:cNvSpPr>
                <a:spLocks/>
              </p:cNvSpPr>
              <p:nvPr userDrawn="1"/>
            </p:nvSpPr>
            <p:spPr bwMode="auto">
              <a:xfrm>
                <a:off x="799033" y="168151"/>
                <a:ext cx="193675" cy="258763"/>
              </a:xfrm>
              <a:custGeom>
                <a:avLst/>
                <a:gdLst>
                  <a:gd name="T0" fmla="*/ 88 w 244"/>
                  <a:gd name="T1" fmla="*/ 78 h 325"/>
                  <a:gd name="T2" fmla="*/ 88 w 244"/>
                  <a:gd name="T3" fmla="*/ 325 h 325"/>
                  <a:gd name="T4" fmla="*/ 179 w 244"/>
                  <a:gd name="T5" fmla="*/ 325 h 325"/>
                  <a:gd name="T6" fmla="*/ 179 w 244"/>
                  <a:gd name="T7" fmla="*/ 78 h 325"/>
                  <a:gd name="T8" fmla="*/ 244 w 244"/>
                  <a:gd name="T9" fmla="*/ 78 h 325"/>
                  <a:gd name="T10" fmla="*/ 244 w 244"/>
                  <a:gd name="T11" fmla="*/ 0 h 325"/>
                  <a:gd name="T12" fmla="*/ 25 w 244"/>
                  <a:gd name="T13" fmla="*/ 0 h 325"/>
                  <a:gd name="T14" fmla="*/ 0 w 244"/>
                  <a:gd name="T15" fmla="*/ 78 h 325"/>
                  <a:gd name="T16" fmla="*/ 88 w 244"/>
                  <a:gd name="T17" fmla="*/ 78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325">
                    <a:moveTo>
                      <a:pt x="88" y="78"/>
                    </a:moveTo>
                    <a:lnTo>
                      <a:pt x="88" y="325"/>
                    </a:lnTo>
                    <a:lnTo>
                      <a:pt x="179" y="325"/>
                    </a:lnTo>
                    <a:lnTo>
                      <a:pt x="179" y="78"/>
                    </a:lnTo>
                    <a:lnTo>
                      <a:pt x="244" y="78"/>
                    </a:lnTo>
                    <a:lnTo>
                      <a:pt x="244" y="0"/>
                    </a:lnTo>
                    <a:lnTo>
                      <a:pt x="25" y="0"/>
                    </a:lnTo>
                    <a:lnTo>
                      <a:pt x="0" y="78"/>
                    </a:lnTo>
                    <a:lnTo>
                      <a:pt x="88" y="78"/>
                    </a:lnTo>
                    <a:close/>
                  </a:path>
                </a:pathLst>
              </a:custGeom>
              <a:solidFill>
                <a:srgbClr val="00579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5" name="V">
                <a:extLst>
                  <a:ext uri="{FF2B5EF4-FFF2-40B4-BE49-F238E27FC236}">
                    <a16:creationId xmlns:a16="http://schemas.microsoft.com/office/drawing/2014/main" id="{2AAE91ED-B057-58EC-8734-FF5576567D28}"/>
                  </a:ext>
                </a:extLst>
              </p:cNvPr>
              <p:cNvSpPr>
                <a:spLocks/>
              </p:cNvSpPr>
              <p:nvPr userDrawn="1"/>
            </p:nvSpPr>
            <p:spPr bwMode="auto">
              <a:xfrm>
                <a:off x="567258" y="168151"/>
                <a:ext cx="230188" cy="258763"/>
              </a:xfrm>
              <a:custGeom>
                <a:avLst/>
                <a:gdLst>
                  <a:gd name="T0" fmla="*/ 184 w 289"/>
                  <a:gd name="T1" fmla="*/ 325 h 325"/>
                  <a:gd name="T2" fmla="*/ 289 w 289"/>
                  <a:gd name="T3" fmla="*/ 0 h 325"/>
                  <a:gd name="T4" fmla="*/ 197 w 289"/>
                  <a:gd name="T5" fmla="*/ 0 h 325"/>
                  <a:gd name="T6" fmla="*/ 143 w 289"/>
                  <a:gd name="T7" fmla="*/ 167 h 325"/>
                  <a:gd name="T8" fmla="*/ 135 w 289"/>
                  <a:gd name="T9" fmla="*/ 191 h 325"/>
                  <a:gd name="T10" fmla="*/ 135 w 289"/>
                  <a:gd name="T11" fmla="*/ 191 h 325"/>
                  <a:gd name="T12" fmla="*/ 135 w 289"/>
                  <a:gd name="T13" fmla="*/ 191 h 325"/>
                  <a:gd name="T14" fmla="*/ 135 w 289"/>
                  <a:gd name="T15" fmla="*/ 191 h 325"/>
                  <a:gd name="T16" fmla="*/ 135 w 289"/>
                  <a:gd name="T17" fmla="*/ 191 h 325"/>
                  <a:gd name="T18" fmla="*/ 135 w 289"/>
                  <a:gd name="T19" fmla="*/ 191 h 325"/>
                  <a:gd name="T20" fmla="*/ 135 w 289"/>
                  <a:gd name="T21" fmla="*/ 191 h 325"/>
                  <a:gd name="T22" fmla="*/ 128 w 289"/>
                  <a:gd name="T23" fmla="*/ 167 h 325"/>
                  <a:gd name="T24" fmla="*/ 91 w 289"/>
                  <a:gd name="T25" fmla="*/ 60 h 325"/>
                  <a:gd name="T26" fmla="*/ 0 w 289"/>
                  <a:gd name="T27" fmla="*/ 60 h 325"/>
                  <a:gd name="T28" fmla="*/ 90 w 289"/>
                  <a:gd name="T29" fmla="*/ 325 h 325"/>
                  <a:gd name="T30" fmla="*/ 184 w 289"/>
                  <a:gd name="T31"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325">
                    <a:moveTo>
                      <a:pt x="184" y="325"/>
                    </a:moveTo>
                    <a:lnTo>
                      <a:pt x="289" y="0"/>
                    </a:lnTo>
                    <a:lnTo>
                      <a:pt x="197" y="0"/>
                    </a:lnTo>
                    <a:lnTo>
                      <a:pt x="143" y="167"/>
                    </a:lnTo>
                    <a:lnTo>
                      <a:pt x="135" y="191"/>
                    </a:lnTo>
                    <a:lnTo>
                      <a:pt x="135" y="191"/>
                    </a:lnTo>
                    <a:lnTo>
                      <a:pt x="135" y="191"/>
                    </a:lnTo>
                    <a:lnTo>
                      <a:pt x="135" y="191"/>
                    </a:lnTo>
                    <a:lnTo>
                      <a:pt x="135" y="191"/>
                    </a:lnTo>
                    <a:lnTo>
                      <a:pt x="135" y="191"/>
                    </a:lnTo>
                    <a:lnTo>
                      <a:pt x="135" y="191"/>
                    </a:lnTo>
                    <a:lnTo>
                      <a:pt x="128" y="167"/>
                    </a:lnTo>
                    <a:lnTo>
                      <a:pt x="91" y="60"/>
                    </a:lnTo>
                    <a:lnTo>
                      <a:pt x="0" y="60"/>
                    </a:lnTo>
                    <a:lnTo>
                      <a:pt x="90" y="325"/>
                    </a:lnTo>
                    <a:lnTo>
                      <a:pt x="184" y="325"/>
                    </a:lnTo>
                    <a:close/>
                  </a:path>
                </a:pathLst>
              </a:custGeom>
              <a:solidFill>
                <a:srgbClr val="F06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nvGrpSpPr>
            <p:cNvPr id="13" name="_VTT_logo_102019_07_blue_on_white" hidden="1">
              <a:extLst>
                <a:ext uri="{FF2B5EF4-FFF2-40B4-BE49-F238E27FC236}">
                  <a16:creationId xmlns:a16="http://schemas.microsoft.com/office/drawing/2014/main" id="{39A14FC7-1FE1-5E0E-CCD9-8822041A4438}"/>
                </a:ext>
              </a:extLst>
            </p:cNvPr>
            <p:cNvGrpSpPr/>
            <p:nvPr userDrawn="1"/>
          </p:nvGrpSpPr>
          <p:grpSpPr>
            <a:xfrm>
              <a:off x="7909204" y="1770762"/>
              <a:ext cx="971550" cy="655638"/>
              <a:chOff x="379933" y="-15999"/>
              <a:chExt cx="971550" cy="655638"/>
            </a:xfrm>
          </p:grpSpPr>
          <p:sp>
            <p:nvSpPr>
              <p:cNvPr id="28" name="Box">
                <a:extLst>
                  <a:ext uri="{FF2B5EF4-FFF2-40B4-BE49-F238E27FC236}">
                    <a16:creationId xmlns:a16="http://schemas.microsoft.com/office/drawing/2014/main" id="{40E9125E-6458-6B52-6609-17075681F5FA}"/>
                  </a:ext>
                </a:extLst>
              </p:cNvPr>
              <p:cNvSpPr>
                <a:spLocks noChangeArrowheads="1"/>
              </p:cNvSpPr>
              <p:nvPr userDrawn="1"/>
            </p:nvSpPr>
            <p:spPr bwMode="auto">
              <a:xfrm>
                <a:off x="379933" y="-15999"/>
                <a:ext cx="971550" cy="655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9" name="T2">
                <a:extLst>
                  <a:ext uri="{FF2B5EF4-FFF2-40B4-BE49-F238E27FC236}">
                    <a16:creationId xmlns:a16="http://schemas.microsoft.com/office/drawing/2014/main" id="{640F8ED7-A18E-2FE9-8DCB-60119551AB08}"/>
                  </a:ext>
                </a:extLst>
              </p:cNvPr>
              <p:cNvSpPr>
                <a:spLocks/>
              </p:cNvSpPr>
              <p:nvPr userDrawn="1"/>
            </p:nvSpPr>
            <p:spPr bwMode="auto">
              <a:xfrm>
                <a:off x="1011758" y="168151"/>
                <a:ext cx="176213" cy="258763"/>
              </a:xfrm>
              <a:custGeom>
                <a:avLst/>
                <a:gdLst>
                  <a:gd name="T0" fmla="*/ 157 w 222"/>
                  <a:gd name="T1" fmla="*/ 325 h 325"/>
                  <a:gd name="T2" fmla="*/ 157 w 222"/>
                  <a:gd name="T3" fmla="*/ 78 h 325"/>
                  <a:gd name="T4" fmla="*/ 222 w 222"/>
                  <a:gd name="T5" fmla="*/ 78 h 325"/>
                  <a:gd name="T6" fmla="*/ 222 w 222"/>
                  <a:gd name="T7" fmla="*/ 0 h 325"/>
                  <a:gd name="T8" fmla="*/ 0 w 222"/>
                  <a:gd name="T9" fmla="*/ 0 h 325"/>
                  <a:gd name="T10" fmla="*/ 0 w 222"/>
                  <a:gd name="T11" fmla="*/ 78 h 325"/>
                  <a:gd name="T12" fmla="*/ 66 w 222"/>
                  <a:gd name="T13" fmla="*/ 78 h 325"/>
                  <a:gd name="T14" fmla="*/ 66 w 222"/>
                  <a:gd name="T15" fmla="*/ 325 h 325"/>
                  <a:gd name="T16" fmla="*/ 66 w 222"/>
                  <a:gd name="T17" fmla="*/ 325 h 325"/>
                  <a:gd name="T18" fmla="*/ 157 w 222"/>
                  <a:gd name="T19"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325">
                    <a:moveTo>
                      <a:pt x="157" y="325"/>
                    </a:moveTo>
                    <a:lnTo>
                      <a:pt x="157" y="78"/>
                    </a:lnTo>
                    <a:lnTo>
                      <a:pt x="222" y="78"/>
                    </a:lnTo>
                    <a:lnTo>
                      <a:pt x="222" y="0"/>
                    </a:lnTo>
                    <a:lnTo>
                      <a:pt x="0" y="0"/>
                    </a:lnTo>
                    <a:lnTo>
                      <a:pt x="0" y="78"/>
                    </a:lnTo>
                    <a:lnTo>
                      <a:pt x="66" y="78"/>
                    </a:lnTo>
                    <a:lnTo>
                      <a:pt x="66" y="325"/>
                    </a:lnTo>
                    <a:lnTo>
                      <a:pt x="66" y="325"/>
                    </a:lnTo>
                    <a:lnTo>
                      <a:pt x="157" y="325"/>
                    </a:lnTo>
                    <a:close/>
                  </a:path>
                </a:pathLst>
              </a:custGeom>
              <a:solidFill>
                <a:srgbClr val="00579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0" name="T1">
                <a:extLst>
                  <a:ext uri="{FF2B5EF4-FFF2-40B4-BE49-F238E27FC236}">
                    <a16:creationId xmlns:a16="http://schemas.microsoft.com/office/drawing/2014/main" id="{60502D86-BB24-CE18-4601-B1D11C76F211}"/>
                  </a:ext>
                </a:extLst>
              </p:cNvPr>
              <p:cNvSpPr>
                <a:spLocks/>
              </p:cNvSpPr>
              <p:nvPr userDrawn="1"/>
            </p:nvSpPr>
            <p:spPr bwMode="auto">
              <a:xfrm>
                <a:off x="799033" y="168151"/>
                <a:ext cx="193675" cy="258763"/>
              </a:xfrm>
              <a:custGeom>
                <a:avLst/>
                <a:gdLst>
                  <a:gd name="T0" fmla="*/ 88 w 244"/>
                  <a:gd name="T1" fmla="*/ 78 h 325"/>
                  <a:gd name="T2" fmla="*/ 88 w 244"/>
                  <a:gd name="T3" fmla="*/ 325 h 325"/>
                  <a:gd name="T4" fmla="*/ 179 w 244"/>
                  <a:gd name="T5" fmla="*/ 325 h 325"/>
                  <a:gd name="T6" fmla="*/ 179 w 244"/>
                  <a:gd name="T7" fmla="*/ 78 h 325"/>
                  <a:gd name="T8" fmla="*/ 244 w 244"/>
                  <a:gd name="T9" fmla="*/ 78 h 325"/>
                  <a:gd name="T10" fmla="*/ 244 w 244"/>
                  <a:gd name="T11" fmla="*/ 0 h 325"/>
                  <a:gd name="T12" fmla="*/ 25 w 244"/>
                  <a:gd name="T13" fmla="*/ 0 h 325"/>
                  <a:gd name="T14" fmla="*/ 0 w 244"/>
                  <a:gd name="T15" fmla="*/ 78 h 325"/>
                  <a:gd name="T16" fmla="*/ 88 w 244"/>
                  <a:gd name="T17" fmla="*/ 78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325">
                    <a:moveTo>
                      <a:pt x="88" y="78"/>
                    </a:moveTo>
                    <a:lnTo>
                      <a:pt x="88" y="325"/>
                    </a:lnTo>
                    <a:lnTo>
                      <a:pt x="179" y="325"/>
                    </a:lnTo>
                    <a:lnTo>
                      <a:pt x="179" y="78"/>
                    </a:lnTo>
                    <a:lnTo>
                      <a:pt x="244" y="78"/>
                    </a:lnTo>
                    <a:lnTo>
                      <a:pt x="244" y="0"/>
                    </a:lnTo>
                    <a:lnTo>
                      <a:pt x="25" y="0"/>
                    </a:lnTo>
                    <a:lnTo>
                      <a:pt x="0" y="78"/>
                    </a:lnTo>
                    <a:lnTo>
                      <a:pt x="88" y="78"/>
                    </a:lnTo>
                    <a:close/>
                  </a:path>
                </a:pathLst>
              </a:custGeom>
              <a:solidFill>
                <a:srgbClr val="00579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1" name="V">
                <a:extLst>
                  <a:ext uri="{FF2B5EF4-FFF2-40B4-BE49-F238E27FC236}">
                    <a16:creationId xmlns:a16="http://schemas.microsoft.com/office/drawing/2014/main" id="{082BE175-B0DD-C7EF-6A3E-16887B5D205B}"/>
                  </a:ext>
                </a:extLst>
              </p:cNvPr>
              <p:cNvSpPr>
                <a:spLocks/>
              </p:cNvSpPr>
              <p:nvPr userDrawn="1"/>
            </p:nvSpPr>
            <p:spPr bwMode="auto">
              <a:xfrm>
                <a:off x="567258" y="168151"/>
                <a:ext cx="230188" cy="258763"/>
              </a:xfrm>
              <a:custGeom>
                <a:avLst/>
                <a:gdLst>
                  <a:gd name="T0" fmla="*/ 184 w 289"/>
                  <a:gd name="T1" fmla="*/ 325 h 325"/>
                  <a:gd name="T2" fmla="*/ 289 w 289"/>
                  <a:gd name="T3" fmla="*/ 0 h 325"/>
                  <a:gd name="T4" fmla="*/ 197 w 289"/>
                  <a:gd name="T5" fmla="*/ 0 h 325"/>
                  <a:gd name="T6" fmla="*/ 143 w 289"/>
                  <a:gd name="T7" fmla="*/ 167 h 325"/>
                  <a:gd name="T8" fmla="*/ 135 w 289"/>
                  <a:gd name="T9" fmla="*/ 191 h 325"/>
                  <a:gd name="T10" fmla="*/ 135 w 289"/>
                  <a:gd name="T11" fmla="*/ 191 h 325"/>
                  <a:gd name="T12" fmla="*/ 135 w 289"/>
                  <a:gd name="T13" fmla="*/ 191 h 325"/>
                  <a:gd name="T14" fmla="*/ 135 w 289"/>
                  <a:gd name="T15" fmla="*/ 191 h 325"/>
                  <a:gd name="T16" fmla="*/ 135 w 289"/>
                  <a:gd name="T17" fmla="*/ 191 h 325"/>
                  <a:gd name="T18" fmla="*/ 135 w 289"/>
                  <a:gd name="T19" fmla="*/ 191 h 325"/>
                  <a:gd name="T20" fmla="*/ 135 w 289"/>
                  <a:gd name="T21" fmla="*/ 191 h 325"/>
                  <a:gd name="T22" fmla="*/ 128 w 289"/>
                  <a:gd name="T23" fmla="*/ 167 h 325"/>
                  <a:gd name="T24" fmla="*/ 91 w 289"/>
                  <a:gd name="T25" fmla="*/ 60 h 325"/>
                  <a:gd name="T26" fmla="*/ 0 w 289"/>
                  <a:gd name="T27" fmla="*/ 60 h 325"/>
                  <a:gd name="T28" fmla="*/ 90 w 289"/>
                  <a:gd name="T29" fmla="*/ 325 h 325"/>
                  <a:gd name="T30" fmla="*/ 184 w 289"/>
                  <a:gd name="T31"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325">
                    <a:moveTo>
                      <a:pt x="184" y="325"/>
                    </a:moveTo>
                    <a:lnTo>
                      <a:pt x="289" y="0"/>
                    </a:lnTo>
                    <a:lnTo>
                      <a:pt x="197" y="0"/>
                    </a:lnTo>
                    <a:lnTo>
                      <a:pt x="143" y="167"/>
                    </a:lnTo>
                    <a:lnTo>
                      <a:pt x="135" y="191"/>
                    </a:lnTo>
                    <a:lnTo>
                      <a:pt x="135" y="191"/>
                    </a:lnTo>
                    <a:lnTo>
                      <a:pt x="135" y="191"/>
                    </a:lnTo>
                    <a:lnTo>
                      <a:pt x="135" y="191"/>
                    </a:lnTo>
                    <a:lnTo>
                      <a:pt x="135" y="191"/>
                    </a:lnTo>
                    <a:lnTo>
                      <a:pt x="135" y="191"/>
                    </a:lnTo>
                    <a:lnTo>
                      <a:pt x="135" y="191"/>
                    </a:lnTo>
                    <a:lnTo>
                      <a:pt x="128" y="167"/>
                    </a:lnTo>
                    <a:lnTo>
                      <a:pt x="91" y="60"/>
                    </a:lnTo>
                    <a:lnTo>
                      <a:pt x="0" y="60"/>
                    </a:lnTo>
                    <a:lnTo>
                      <a:pt x="90" y="325"/>
                    </a:lnTo>
                    <a:lnTo>
                      <a:pt x="184" y="325"/>
                    </a:lnTo>
                    <a:close/>
                  </a:path>
                </a:pathLst>
              </a:custGeom>
              <a:solidFill>
                <a:srgbClr val="00579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nvGrpSpPr>
            <p:cNvPr id="16" name="_VTT_logo_102019_08_black_on_white" hidden="1">
              <a:extLst>
                <a:ext uri="{FF2B5EF4-FFF2-40B4-BE49-F238E27FC236}">
                  <a16:creationId xmlns:a16="http://schemas.microsoft.com/office/drawing/2014/main" id="{F924DFA1-E5CD-C774-4969-3B1E159E7C2C}"/>
                </a:ext>
              </a:extLst>
            </p:cNvPr>
            <p:cNvGrpSpPr/>
            <p:nvPr userDrawn="1"/>
          </p:nvGrpSpPr>
          <p:grpSpPr>
            <a:xfrm>
              <a:off x="7909204" y="1770762"/>
              <a:ext cx="971550" cy="655638"/>
              <a:chOff x="379933" y="-15999"/>
              <a:chExt cx="971550" cy="655638"/>
            </a:xfrm>
          </p:grpSpPr>
          <p:sp>
            <p:nvSpPr>
              <p:cNvPr id="23" name="Box">
                <a:extLst>
                  <a:ext uri="{FF2B5EF4-FFF2-40B4-BE49-F238E27FC236}">
                    <a16:creationId xmlns:a16="http://schemas.microsoft.com/office/drawing/2014/main" id="{60333A76-F7AE-0DD5-56D9-40B74647DBF8}"/>
                  </a:ext>
                </a:extLst>
              </p:cNvPr>
              <p:cNvSpPr>
                <a:spLocks noChangeArrowheads="1"/>
              </p:cNvSpPr>
              <p:nvPr userDrawn="1"/>
            </p:nvSpPr>
            <p:spPr bwMode="auto">
              <a:xfrm>
                <a:off x="379933" y="-15999"/>
                <a:ext cx="971550" cy="655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4" name="T2">
                <a:extLst>
                  <a:ext uri="{FF2B5EF4-FFF2-40B4-BE49-F238E27FC236}">
                    <a16:creationId xmlns:a16="http://schemas.microsoft.com/office/drawing/2014/main" id="{F6B062C3-F653-EF42-CB59-A71210D338AE}"/>
                  </a:ext>
                </a:extLst>
              </p:cNvPr>
              <p:cNvSpPr>
                <a:spLocks/>
              </p:cNvSpPr>
              <p:nvPr userDrawn="1"/>
            </p:nvSpPr>
            <p:spPr bwMode="auto">
              <a:xfrm>
                <a:off x="1011758" y="168151"/>
                <a:ext cx="176213" cy="258763"/>
              </a:xfrm>
              <a:custGeom>
                <a:avLst/>
                <a:gdLst>
                  <a:gd name="T0" fmla="*/ 157 w 222"/>
                  <a:gd name="T1" fmla="*/ 325 h 325"/>
                  <a:gd name="T2" fmla="*/ 157 w 222"/>
                  <a:gd name="T3" fmla="*/ 78 h 325"/>
                  <a:gd name="T4" fmla="*/ 222 w 222"/>
                  <a:gd name="T5" fmla="*/ 78 h 325"/>
                  <a:gd name="T6" fmla="*/ 222 w 222"/>
                  <a:gd name="T7" fmla="*/ 0 h 325"/>
                  <a:gd name="T8" fmla="*/ 0 w 222"/>
                  <a:gd name="T9" fmla="*/ 0 h 325"/>
                  <a:gd name="T10" fmla="*/ 0 w 222"/>
                  <a:gd name="T11" fmla="*/ 78 h 325"/>
                  <a:gd name="T12" fmla="*/ 66 w 222"/>
                  <a:gd name="T13" fmla="*/ 78 h 325"/>
                  <a:gd name="T14" fmla="*/ 66 w 222"/>
                  <a:gd name="T15" fmla="*/ 325 h 325"/>
                  <a:gd name="T16" fmla="*/ 66 w 222"/>
                  <a:gd name="T17" fmla="*/ 325 h 325"/>
                  <a:gd name="T18" fmla="*/ 157 w 222"/>
                  <a:gd name="T19"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325">
                    <a:moveTo>
                      <a:pt x="157" y="325"/>
                    </a:moveTo>
                    <a:lnTo>
                      <a:pt x="157" y="78"/>
                    </a:lnTo>
                    <a:lnTo>
                      <a:pt x="222" y="78"/>
                    </a:lnTo>
                    <a:lnTo>
                      <a:pt x="222" y="0"/>
                    </a:lnTo>
                    <a:lnTo>
                      <a:pt x="0" y="0"/>
                    </a:lnTo>
                    <a:lnTo>
                      <a:pt x="0" y="78"/>
                    </a:lnTo>
                    <a:lnTo>
                      <a:pt x="66" y="78"/>
                    </a:lnTo>
                    <a:lnTo>
                      <a:pt x="66" y="325"/>
                    </a:lnTo>
                    <a:lnTo>
                      <a:pt x="66" y="325"/>
                    </a:lnTo>
                    <a:lnTo>
                      <a:pt x="157" y="3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6" name="T1">
                <a:extLst>
                  <a:ext uri="{FF2B5EF4-FFF2-40B4-BE49-F238E27FC236}">
                    <a16:creationId xmlns:a16="http://schemas.microsoft.com/office/drawing/2014/main" id="{46D810A4-615E-DD25-624D-8FA4F450AB13}"/>
                  </a:ext>
                </a:extLst>
              </p:cNvPr>
              <p:cNvSpPr>
                <a:spLocks/>
              </p:cNvSpPr>
              <p:nvPr userDrawn="1"/>
            </p:nvSpPr>
            <p:spPr bwMode="auto">
              <a:xfrm>
                <a:off x="799033" y="168151"/>
                <a:ext cx="193675" cy="258763"/>
              </a:xfrm>
              <a:custGeom>
                <a:avLst/>
                <a:gdLst>
                  <a:gd name="T0" fmla="*/ 88 w 244"/>
                  <a:gd name="T1" fmla="*/ 78 h 325"/>
                  <a:gd name="T2" fmla="*/ 88 w 244"/>
                  <a:gd name="T3" fmla="*/ 325 h 325"/>
                  <a:gd name="T4" fmla="*/ 179 w 244"/>
                  <a:gd name="T5" fmla="*/ 325 h 325"/>
                  <a:gd name="T6" fmla="*/ 179 w 244"/>
                  <a:gd name="T7" fmla="*/ 78 h 325"/>
                  <a:gd name="T8" fmla="*/ 244 w 244"/>
                  <a:gd name="T9" fmla="*/ 78 h 325"/>
                  <a:gd name="T10" fmla="*/ 244 w 244"/>
                  <a:gd name="T11" fmla="*/ 0 h 325"/>
                  <a:gd name="T12" fmla="*/ 25 w 244"/>
                  <a:gd name="T13" fmla="*/ 0 h 325"/>
                  <a:gd name="T14" fmla="*/ 0 w 244"/>
                  <a:gd name="T15" fmla="*/ 78 h 325"/>
                  <a:gd name="T16" fmla="*/ 88 w 244"/>
                  <a:gd name="T17" fmla="*/ 78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325">
                    <a:moveTo>
                      <a:pt x="88" y="78"/>
                    </a:moveTo>
                    <a:lnTo>
                      <a:pt x="88" y="325"/>
                    </a:lnTo>
                    <a:lnTo>
                      <a:pt x="179" y="325"/>
                    </a:lnTo>
                    <a:lnTo>
                      <a:pt x="179" y="78"/>
                    </a:lnTo>
                    <a:lnTo>
                      <a:pt x="244" y="78"/>
                    </a:lnTo>
                    <a:lnTo>
                      <a:pt x="244" y="0"/>
                    </a:lnTo>
                    <a:lnTo>
                      <a:pt x="25" y="0"/>
                    </a:lnTo>
                    <a:lnTo>
                      <a:pt x="0" y="78"/>
                    </a:lnTo>
                    <a:lnTo>
                      <a:pt x="88" y="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7" name="V">
                <a:extLst>
                  <a:ext uri="{FF2B5EF4-FFF2-40B4-BE49-F238E27FC236}">
                    <a16:creationId xmlns:a16="http://schemas.microsoft.com/office/drawing/2014/main" id="{23AB75EF-2657-0742-0A63-866299FC9427}"/>
                  </a:ext>
                </a:extLst>
              </p:cNvPr>
              <p:cNvSpPr>
                <a:spLocks/>
              </p:cNvSpPr>
              <p:nvPr userDrawn="1"/>
            </p:nvSpPr>
            <p:spPr bwMode="auto">
              <a:xfrm>
                <a:off x="567258" y="168151"/>
                <a:ext cx="230188" cy="258763"/>
              </a:xfrm>
              <a:custGeom>
                <a:avLst/>
                <a:gdLst>
                  <a:gd name="T0" fmla="*/ 184 w 289"/>
                  <a:gd name="T1" fmla="*/ 325 h 325"/>
                  <a:gd name="T2" fmla="*/ 289 w 289"/>
                  <a:gd name="T3" fmla="*/ 0 h 325"/>
                  <a:gd name="T4" fmla="*/ 197 w 289"/>
                  <a:gd name="T5" fmla="*/ 0 h 325"/>
                  <a:gd name="T6" fmla="*/ 143 w 289"/>
                  <a:gd name="T7" fmla="*/ 167 h 325"/>
                  <a:gd name="T8" fmla="*/ 135 w 289"/>
                  <a:gd name="T9" fmla="*/ 191 h 325"/>
                  <a:gd name="T10" fmla="*/ 135 w 289"/>
                  <a:gd name="T11" fmla="*/ 191 h 325"/>
                  <a:gd name="T12" fmla="*/ 135 w 289"/>
                  <a:gd name="T13" fmla="*/ 191 h 325"/>
                  <a:gd name="T14" fmla="*/ 135 w 289"/>
                  <a:gd name="T15" fmla="*/ 191 h 325"/>
                  <a:gd name="T16" fmla="*/ 135 w 289"/>
                  <a:gd name="T17" fmla="*/ 191 h 325"/>
                  <a:gd name="T18" fmla="*/ 135 w 289"/>
                  <a:gd name="T19" fmla="*/ 191 h 325"/>
                  <a:gd name="T20" fmla="*/ 135 w 289"/>
                  <a:gd name="T21" fmla="*/ 191 h 325"/>
                  <a:gd name="T22" fmla="*/ 128 w 289"/>
                  <a:gd name="T23" fmla="*/ 167 h 325"/>
                  <a:gd name="T24" fmla="*/ 91 w 289"/>
                  <a:gd name="T25" fmla="*/ 60 h 325"/>
                  <a:gd name="T26" fmla="*/ 0 w 289"/>
                  <a:gd name="T27" fmla="*/ 60 h 325"/>
                  <a:gd name="T28" fmla="*/ 90 w 289"/>
                  <a:gd name="T29" fmla="*/ 325 h 325"/>
                  <a:gd name="T30" fmla="*/ 184 w 289"/>
                  <a:gd name="T31"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325">
                    <a:moveTo>
                      <a:pt x="184" y="325"/>
                    </a:moveTo>
                    <a:lnTo>
                      <a:pt x="289" y="0"/>
                    </a:lnTo>
                    <a:lnTo>
                      <a:pt x="197" y="0"/>
                    </a:lnTo>
                    <a:lnTo>
                      <a:pt x="143" y="167"/>
                    </a:lnTo>
                    <a:lnTo>
                      <a:pt x="135" y="191"/>
                    </a:lnTo>
                    <a:lnTo>
                      <a:pt x="135" y="191"/>
                    </a:lnTo>
                    <a:lnTo>
                      <a:pt x="135" y="191"/>
                    </a:lnTo>
                    <a:lnTo>
                      <a:pt x="135" y="191"/>
                    </a:lnTo>
                    <a:lnTo>
                      <a:pt x="135" y="191"/>
                    </a:lnTo>
                    <a:lnTo>
                      <a:pt x="135" y="191"/>
                    </a:lnTo>
                    <a:lnTo>
                      <a:pt x="135" y="191"/>
                    </a:lnTo>
                    <a:lnTo>
                      <a:pt x="128" y="167"/>
                    </a:lnTo>
                    <a:lnTo>
                      <a:pt x="91" y="60"/>
                    </a:lnTo>
                    <a:lnTo>
                      <a:pt x="0" y="60"/>
                    </a:lnTo>
                    <a:lnTo>
                      <a:pt x="90" y="325"/>
                    </a:lnTo>
                    <a:lnTo>
                      <a:pt x="184" y="3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nvGrpSpPr>
            <p:cNvPr id="17" name="_VTT_logo_102019_09_orange_on_white" hidden="1">
              <a:extLst>
                <a:ext uri="{FF2B5EF4-FFF2-40B4-BE49-F238E27FC236}">
                  <a16:creationId xmlns:a16="http://schemas.microsoft.com/office/drawing/2014/main" id="{01570A4F-BC75-01B4-EBAB-107367B04057}"/>
                </a:ext>
              </a:extLst>
            </p:cNvPr>
            <p:cNvGrpSpPr/>
            <p:nvPr userDrawn="1"/>
          </p:nvGrpSpPr>
          <p:grpSpPr>
            <a:xfrm>
              <a:off x="7909204" y="1770762"/>
              <a:ext cx="971550" cy="655638"/>
              <a:chOff x="379933" y="-15999"/>
              <a:chExt cx="971550" cy="655638"/>
            </a:xfrm>
          </p:grpSpPr>
          <p:sp>
            <p:nvSpPr>
              <p:cNvPr id="18" name="Box">
                <a:extLst>
                  <a:ext uri="{FF2B5EF4-FFF2-40B4-BE49-F238E27FC236}">
                    <a16:creationId xmlns:a16="http://schemas.microsoft.com/office/drawing/2014/main" id="{7F8475CB-ED66-1A43-6B71-B8F7E52CCF7A}"/>
                  </a:ext>
                </a:extLst>
              </p:cNvPr>
              <p:cNvSpPr>
                <a:spLocks noChangeArrowheads="1"/>
              </p:cNvSpPr>
              <p:nvPr userDrawn="1"/>
            </p:nvSpPr>
            <p:spPr bwMode="auto">
              <a:xfrm>
                <a:off x="379933" y="-15999"/>
                <a:ext cx="971550" cy="655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9" name="T2">
                <a:extLst>
                  <a:ext uri="{FF2B5EF4-FFF2-40B4-BE49-F238E27FC236}">
                    <a16:creationId xmlns:a16="http://schemas.microsoft.com/office/drawing/2014/main" id="{058AA19B-DC09-9472-ABD9-0CD4A6B5E45F}"/>
                  </a:ext>
                </a:extLst>
              </p:cNvPr>
              <p:cNvSpPr>
                <a:spLocks/>
              </p:cNvSpPr>
              <p:nvPr userDrawn="1"/>
            </p:nvSpPr>
            <p:spPr bwMode="auto">
              <a:xfrm>
                <a:off x="1011758" y="168151"/>
                <a:ext cx="176213" cy="258763"/>
              </a:xfrm>
              <a:custGeom>
                <a:avLst/>
                <a:gdLst>
                  <a:gd name="T0" fmla="*/ 157 w 222"/>
                  <a:gd name="T1" fmla="*/ 325 h 325"/>
                  <a:gd name="T2" fmla="*/ 157 w 222"/>
                  <a:gd name="T3" fmla="*/ 78 h 325"/>
                  <a:gd name="T4" fmla="*/ 222 w 222"/>
                  <a:gd name="T5" fmla="*/ 78 h 325"/>
                  <a:gd name="T6" fmla="*/ 222 w 222"/>
                  <a:gd name="T7" fmla="*/ 0 h 325"/>
                  <a:gd name="T8" fmla="*/ 0 w 222"/>
                  <a:gd name="T9" fmla="*/ 0 h 325"/>
                  <a:gd name="T10" fmla="*/ 0 w 222"/>
                  <a:gd name="T11" fmla="*/ 78 h 325"/>
                  <a:gd name="T12" fmla="*/ 66 w 222"/>
                  <a:gd name="T13" fmla="*/ 78 h 325"/>
                  <a:gd name="T14" fmla="*/ 66 w 222"/>
                  <a:gd name="T15" fmla="*/ 325 h 325"/>
                  <a:gd name="T16" fmla="*/ 66 w 222"/>
                  <a:gd name="T17" fmla="*/ 325 h 325"/>
                  <a:gd name="T18" fmla="*/ 157 w 222"/>
                  <a:gd name="T19"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325">
                    <a:moveTo>
                      <a:pt x="157" y="325"/>
                    </a:moveTo>
                    <a:lnTo>
                      <a:pt x="157" y="78"/>
                    </a:lnTo>
                    <a:lnTo>
                      <a:pt x="222" y="78"/>
                    </a:lnTo>
                    <a:lnTo>
                      <a:pt x="222" y="0"/>
                    </a:lnTo>
                    <a:lnTo>
                      <a:pt x="0" y="0"/>
                    </a:lnTo>
                    <a:lnTo>
                      <a:pt x="0" y="78"/>
                    </a:lnTo>
                    <a:lnTo>
                      <a:pt x="66" y="78"/>
                    </a:lnTo>
                    <a:lnTo>
                      <a:pt x="66" y="325"/>
                    </a:lnTo>
                    <a:lnTo>
                      <a:pt x="66" y="325"/>
                    </a:lnTo>
                    <a:lnTo>
                      <a:pt x="157" y="325"/>
                    </a:lnTo>
                    <a:close/>
                  </a:path>
                </a:pathLst>
              </a:custGeom>
              <a:solidFill>
                <a:srgbClr val="F06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1" name="T1">
                <a:extLst>
                  <a:ext uri="{FF2B5EF4-FFF2-40B4-BE49-F238E27FC236}">
                    <a16:creationId xmlns:a16="http://schemas.microsoft.com/office/drawing/2014/main" id="{41215643-45F1-62AC-AA6A-6E6F4083D9F8}"/>
                  </a:ext>
                </a:extLst>
              </p:cNvPr>
              <p:cNvSpPr>
                <a:spLocks/>
              </p:cNvSpPr>
              <p:nvPr userDrawn="1"/>
            </p:nvSpPr>
            <p:spPr bwMode="auto">
              <a:xfrm>
                <a:off x="799033" y="168151"/>
                <a:ext cx="193675" cy="258763"/>
              </a:xfrm>
              <a:custGeom>
                <a:avLst/>
                <a:gdLst>
                  <a:gd name="T0" fmla="*/ 88 w 244"/>
                  <a:gd name="T1" fmla="*/ 78 h 325"/>
                  <a:gd name="T2" fmla="*/ 88 w 244"/>
                  <a:gd name="T3" fmla="*/ 325 h 325"/>
                  <a:gd name="T4" fmla="*/ 179 w 244"/>
                  <a:gd name="T5" fmla="*/ 325 h 325"/>
                  <a:gd name="T6" fmla="*/ 179 w 244"/>
                  <a:gd name="T7" fmla="*/ 78 h 325"/>
                  <a:gd name="T8" fmla="*/ 244 w 244"/>
                  <a:gd name="T9" fmla="*/ 78 h 325"/>
                  <a:gd name="T10" fmla="*/ 244 w 244"/>
                  <a:gd name="T11" fmla="*/ 0 h 325"/>
                  <a:gd name="T12" fmla="*/ 25 w 244"/>
                  <a:gd name="T13" fmla="*/ 0 h 325"/>
                  <a:gd name="T14" fmla="*/ 0 w 244"/>
                  <a:gd name="T15" fmla="*/ 78 h 325"/>
                  <a:gd name="T16" fmla="*/ 88 w 244"/>
                  <a:gd name="T17" fmla="*/ 78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325">
                    <a:moveTo>
                      <a:pt x="88" y="78"/>
                    </a:moveTo>
                    <a:lnTo>
                      <a:pt x="88" y="325"/>
                    </a:lnTo>
                    <a:lnTo>
                      <a:pt x="179" y="325"/>
                    </a:lnTo>
                    <a:lnTo>
                      <a:pt x="179" y="78"/>
                    </a:lnTo>
                    <a:lnTo>
                      <a:pt x="244" y="78"/>
                    </a:lnTo>
                    <a:lnTo>
                      <a:pt x="244" y="0"/>
                    </a:lnTo>
                    <a:lnTo>
                      <a:pt x="25" y="0"/>
                    </a:lnTo>
                    <a:lnTo>
                      <a:pt x="0" y="78"/>
                    </a:lnTo>
                    <a:lnTo>
                      <a:pt x="88" y="78"/>
                    </a:lnTo>
                    <a:close/>
                  </a:path>
                </a:pathLst>
              </a:custGeom>
              <a:solidFill>
                <a:srgbClr val="F06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2" name="V">
                <a:extLst>
                  <a:ext uri="{FF2B5EF4-FFF2-40B4-BE49-F238E27FC236}">
                    <a16:creationId xmlns:a16="http://schemas.microsoft.com/office/drawing/2014/main" id="{EC32F85A-0B5F-E095-AEF8-CC8755AEB7EC}"/>
                  </a:ext>
                </a:extLst>
              </p:cNvPr>
              <p:cNvSpPr>
                <a:spLocks/>
              </p:cNvSpPr>
              <p:nvPr userDrawn="1"/>
            </p:nvSpPr>
            <p:spPr bwMode="auto">
              <a:xfrm>
                <a:off x="567258" y="168151"/>
                <a:ext cx="230188" cy="258763"/>
              </a:xfrm>
              <a:custGeom>
                <a:avLst/>
                <a:gdLst>
                  <a:gd name="T0" fmla="*/ 184 w 289"/>
                  <a:gd name="T1" fmla="*/ 325 h 325"/>
                  <a:gd name="T2" fmla="*/ 289 w 289"/>
                  <a:gd name="T3" fmla="*/ 0 h 325"/>
                  <a:gd name="T4" fmla="*/ 197 w 289"/>
                  <a:gd name="T5" fmla="*/ 0 h 325"/>
                  <a:gd name="T6" fmla="*/ 143 w 289"/>
                  <a:gd name="T7" fmla="*/ 167 h 325"/>
                  <a:gd name="T8" fmla="*/ 135 w 289"/>
                  <a:gd name="T9" fmla="*/ 191 h 325"/>
                  <a:gd name="T10" fmla="*/ 135 w 289"/>
                  <a:gd name="T11" fmla="*/ 191 h 325"/>
                  <a:gd name="T12" fmla="*/ 135 w 289"/>
                  <a:gd name="T13" fmla="*/ 191 h 325"/>
                  <a:gd name="T14" fmla="*/ 135 w 289"/>
                  <a:gd name="T15" fmla="*/ 191 h 325"/>
                  <a:gd name="T16" fmla="*/ 135 w 289"/>
                  <a:gd name="T17" fmla="*/ 191 h 325"/>
                  <a:gd name="T18" fmla="*/ 135 w 289"/>
                  <a:gd name="T19" fmla="*/ 191 h 325"/>
                  <a:gd name="T20" fmla="*/ 135 w 289"/>
                  <a:gd name="T21" fmla="*/ 191 h 325"/>
                  <a:gd name="T22" fmla="*/ 128 w 289"/>
                  <a:gd name="T23" fmla="*/ 167 h 325"/>
                  <a:gd name="T24" fmla="*/ 91 w 289"/>
                  <a:gd name="T25" fmla="*/ 60 h 325"/>
                  <a:gd name="T26" fmla="*/ 0 w 289"/>
                  <a:gd name="T27" fmla="*/ 60 h 325"/>
                  <a:gd name="T28" fmla="*/ 90 w 289"/>
                  <a:gd name="T29" fmla="*/ 325 h 325"/>
                  <a:gd name="T30" fmla="*/ 184 w 289"/>
                  <a:gd name="T31"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325">
                    <a:moveTo>
                      <a:pt x="184" y="325"/>
                    </a:moveTo>
                    <a:lnTo>
                      <a:pt x="289" y="0"/>
                    </a:lnTo>
                    <a:lnTo>
                      <a:pt x="197" y="0"/>
                    </a:lnTo>
                    <a:lnTo>
                      <a:pt x="143" y="167"/>
                    </a:lnTo>
                    <a:lnTo>
                      <a:pt x="135" y="191"/>
                    </a:lnTo>
                    <a:lnTo>
                      <a:pt x="135" y="191"/>
                    </a:lnTo>
                    <a:lnTo>
                      <a:pt x="135" y="191"/>
                    </a:lnTo>
                    <a:lnTo>
                      <a:pt x="135" y="191"/>
                    </a:lnTo>
                    <a:lnTo>
                      <a:pt x="135" y="191"/>
                    </a:lnTo>
                    <a:lnTo>
                      <a:pt x="135" y="191"/>
                    </a:lnTo>
                    <a:lnTo>
                      <a:pt x="135" y="191"/>
                    </a:lnTo>
                    <a:lnTo>
                      <a:pt x="128" y="167"/>
                    </a:lnTo>
                    <a:lnTo>
                      <a:pt x="91" y="60"/>
                    </a:lnTo>
                    <a:lnTo>
                      <a:pt x="0" y="60"/>
                    </a:lnTo>
                    <a:lnTo>
                      <a:pt x="90" y="325"/>
                    </a:lnTo>
                    <a:lnTo>
                      <a:pt x="184" y="325"/>
                    </a:lnTo>
                    <a:close/>
                  </a:path>
                </a:pathLst>
              </a:custGeom>
              <a:solidFill>
                <a:srgbClr val="F06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342854"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dirty="0"/>
              <a:t>Click to edit Master text styles</a:t>
            </a:r>
            <a:endParaRPr dirty="0"/>
          </a:p>
          <a:p>
            <a:pPr lvl="1">
              <a:defRPr/>
            </a:pPr>
            <a:r>
              <a:rPr lang="en-US" dirty="0"/>
              <a:t>Second level</a:t>
            </a:r>
            <a:endParaRPr dirty="0"/>
          </a:p>
          <a:p>
            <a:pPr lvl="2">
              <a:defRPr/>
            </a:pPr>
            <a:r>
              <a:rPr lang="en-US" dirty="0"/>
              <a:t>Third level</a:t>
            </a:r>
            <a:endParaRPr dirty="0"/>
          </a:p>
        </p:txBody>
      </p:sp>
      <p:sp>
        <p:nvSpPr>
          <p:cNvPr id="8" name="Footer Placeholder 7"/>
          <p:cNvSpPr>
            <a:spLocks noGrp="1"/>
          </p:cNvSpPr>
          <p:nvPr>
            <p:ph type="ftr" sz="quarter" idx="11"/>
          </p:nvPr>
        </p:nvSpPr>
        <p:spPr bwMode="auto">
          <a:xfrm>
            <a:off x="825624" y="6555770"/>
            <a:ext cx="4476049"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Dust meeting| 31 March 2025</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4512994" cy="329614"/>
          </a:xfrm>
          <a:prstGeom prst="rect">
            <a:avLst/>
          </a:prstGeom>
        </p:spPr>
        <p:txBody>
          <a:bodyPr anchor="t"/>
          <a:lstStyle>
            <a:lvl1pPr>
              <a:defRPr sz="1200">
                <a:solidFill>
                  <a:schemeClr val="bg1"/>
                </a:solidFill>
              </a:defRPr>
            </a:lvl1pPr>
          </a:lstStyle>
          <a:p>
            <a:pPr>
              <a:defRPr/>
            </a:pPr>
            <a:r>
              <a:rPr lang="en-US" dirty="0">
                <a:solidFill>
                  <a:prstClr val="white"/>
                </a:solidFill>
              </a:rPr>
              <a:t>A. Hakola| Dust meeting| 31 March 2025</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4474164" cy="329614"/>
          </a:xfrm>
          <a:prstGeom prst="rect">
            <a:avLst/>
          </a:prstGeom>
        </p:spPr>
        <p:txBody>
          <a:bodyPr anchor="t"/>
          <a:lstStyle>
            <a:lvl1pPr>
              <a:defRPr sz="1200">
                <a:solidFill>
                  <a:schemeClr val="bg1"/>
                </a:solidFill>
              </a:defRPr>
            </a:lvl1pPr>
          </a:lstStyle>
          <a:p>
            <a:pPr>
              <a:defRPr/>
            </a:pPr>
            <a:r>
              <a:rPr lang="en-US" dirty="0">
                <a:solidFill>
                  <a:prstClr val="white"/>
                </a:solidFill>
              </a:rPr>
              <a:t>A. Hakola| Dust meeting| 31 March 2025</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07367" y="2074187"/>
            <a:ext cx="11648797" cy="620251"/>
          </a:xfrm>
        </p:spPr>
        <p:txBody>
          <a:bodyPr>
            <a:normAutofit/>
          </a:bodyPr>
          <a:lstStyle/>
          <a:p>
            <a:pPr>
              <a:defRPr/>
            </a:pPr>
            <a:r>
              <a:rPr lang="en-US" sz="3200" dirty="0"/>
              <a:t>Dust analysis needs and capabilities</a:t>
            </a:r>
          </a:p>
        </p:txBody>
      </p:sp>
      <p:sp>
        <p:nvSpPr>
          <p:cNvPr id="3" name="Text Placeholder 2"/>
          <p:cNvSpPr>
            <a:spLocks noGrp="1"/>
          </p:cNvSpPr>
          <p:nvPr>
            <p:ph type="body" sz="quarter" idx="10"/>
          </p:nvPr>
        </p:nvSpPr>
        <p:spPr bwMode="auto"/>
        <p:txBody>
          <a:bodyPr/>
          <a:lstStyle/>
          <a:p>
            <a:pPr>
              <a:defRPr/>
            </a:pPr>
            <a:r>
              <a:rPr lang="en-GB" dirty="0"/>
              <a:t>Antti Hakola</a:t>
            </a:r>
            <a:endParaRPr dirty="0"/>
          </a:p>
        </p:txBody>
      </p:sp>
      <p:sp>
        <p:nvSpPr>
          <p:cNvPr id="6" name="Text Placeholder 2">
            <a:extLst>
              <a:ext uri="{FF2B5EF4-FFF2-40B4-BE49-F238E27FC236}">
                <a16:creationId xmlns:a16="http://schemas.microsoft.com/office/drawing/2014/main" id="{A17BFC62-E6B9-290F-4867-2D0577BC73BE}"/>
              </a:ext>
            </a:extLst>
          </p:cNvPr>
          <p:cNvSpPr txBox="1">
            <a:spLocks/>
          </p:cNvSpPr>
          <p:nvPr/>
        </p:nvSpPr>
        <p:spPr bwMode="auto">
          <a:xfrm>
            <a:off x="407367" y="2731740"/>
            <a:ext cx="10799113" cy="457848"/>
          </a:xfrm>
          <a:prstGeom prst="rect">
            <a:avLst/>
          </a:prstGeom>
        </p:spPr>
        <p:txBody>
          <a:bodyPr vert="horz" lIns="91440" tIns="45720" rIns="91440" bIns="45720" rtlCol="0">
            <a:normAutofit fontScale="85000" lnSpcReduction="10000"/>
          </a:bodyPr>
          <a:lstStyle>
            <a:lvl1pPr marL="0" indent="0" algn="l" defTabSz="685800">
              <a:spcBef>
                <a:spcPts val="0"/>
              </a:spcBef>
              <a:buFont typeface="Arial"/>
              <a:buNone/>
              <a:defRPr sz="2400" b="1">
                <a:solidFill>
                  <a:schemeClr val="tx1"/>
                </a:solidFill>
                <a:latin typeface="+mn-lt"/>
                <a:ea typeface="+mn-ea"/>
                <a:cs typeface="+mn-cs"/>
              </a:defRPr>
            </a:lvl1pPr>
            <a:lvl2pPr marL="342900" indent="0" algn="l" defTabSz="685800">
              <a:spcBef>
                <a:spcPts val="0"/>
              </a:spcBef>
              <a:buFont typeface="Arial"/>
              <a:buNone/>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a:lstStyle>
          <a:p>
            <a:pPr>
              <a:defRPr/>
            </a:pPr>
            <a:r>
              <a:rPr lang="en-US" dirty="0"/>
              <a:t>What physics questions do we need to address – and what capabilities are required from the labs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EF24D04-DC88-D003-8862-1C637013F4D1}"/>
              </a:ext>
            </a:extLst>
          </p:cNvPr>
          <p:cNvSpPr>
            <a:spLocks noGrp="1"/>
          </p:cNvSpPr>
          <p:nvPr>
            <p:ph type="ftr" sz="quarter" idx="11"/>
          </p:nvPr>
        </p:nvSpPr>
        <p:spPr/>
        <p:txBody>
          <a:bodyPr/>
          <a:lstStyle/>
          <a:p>
            <a:pPr>
              <a:defRPr/>
            </a:pPr>
            <a:r>
              <a:rPr lang="en-US">
                <a:solidFill>
                  <a:prstClr val="white"/>
                </a:solidFill>
              </a:rPr>
              <a:t>A. Hakola| Dust meeting| 31 March 2025</a:t>
            </a:r>
            <a:endParaRPr lang="en-US" dirty="0"/>
          </a:p>
        </p:txBody>
      </p:sp>
      <p:sp>
        <p:nvSpPr>
          <p:cNvPr id="4" name="Slide Number Placeholder 3">
            <a:extLst>
              <a:ext uri="{FF2B5EF4-FFF2-40B4-BE49-F238E27FC236}">
                <a16:creationId xmlns:a16="http://schemas.microsoft.com/office/drawing/2014/main" id="{49718430-FE39-A519-F4C5-DFDF9F786B9B}"/>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2</a:t>
            </a:fld>
            <a:endParaRPr lang="en-GB">
              <a:solidFill>
                <a:prstClr val="white"/>
              </a:solidFill>
            </a:endParaRPr>
          </a:p>
        </p:txBody>
      </p:sp>
      <p:sp>
        <p:nvSpPr>
          <p:cNvPr id="5" name="Title 1">
            <a:extLst>
              <a:ext uri="{FF2B5EF4-FFF2-40B4-BE49-F238E27FC236}">
                <a16:creationId xmlns:a16="http://schemas.microsoft.com/office/drawing/2014/main" id="{2606A5C0-8709-A0DE-BA42-E8C6794F1CB4}"/>
              </a:ext>
            </a:extLst>
          </p:cNvPr>
          <p:cNvSpPr>
            <a:spLocks noGrp="1"/>
          </p:cNvSpPr>
          <p:nvPr>
            <p:ph type="title"/>
          </p:nvPr>
        </p:nvSpPr>
        <p:spPr>
          <a:xfrm>
            <a:off x="983432" y="192515"/>
            <a:ext cx="9451776" cy="457200"/>
          </a:xfrm>
        </p:spPr>
        <p:txBody>
          <a:bodyPr/>
          <a:lstStyle/>
          <a:p>
            <a:r>
              <a:rPr lang="fi-FI" dirty="0" err="1"/>
              <a:t>Which</a:t>
            </a:r>
            <a:r>
              <a:rPr lang="fi-FI" dirty="0"/>
              <a:t> </a:t>
            </a:r>
            <a:r>
              <a:rPr lang="fi-FI" dirty="0" err="1"/>
              <a:t>physics</a:t>
            </a:r>
            <a:r>
              <a:rPr lang="fi-FI" dirty="0"/>
              <a:t> </a:t>
            </a:r>
            <a:r>
              <a:rPr lang="fi-FI" dirty="0" err="1"/>
              <a:t>questions</a:t>
            </a:r>
            <a:r>
              <a:rPr lang="fi-FI" dirty="0"/>
              <a:t> </a:t>
            </a:r>
            <a:r>
              <a:rPr lang="fi-FI" dirty="0" err="1"/>
              <a:t>do</a:t>
            </a:r>
            <a:r>
              <a:rPr lang="fi-FI" dirty="0"/>
              <a:t> </a:t>
            </a:r>
            <a:r>
              <a:rPr lang="fi-FI" dirty="0" err="1"/>
              <a:t>we</a:t>
            </a:r>
            <a:r>
              <a:rPr lang="fi-FI" dirty="0"/>
              <a:t> </a:t>
            </a:r>
            <a:r>
              <a:rPr lang="fi-FI" dirty="0" err="1"/>
              <a:t>need</a:t>
            </a:r>
            <a:r>
              <a:rPr lang="fi-FI" dirty="0"/>
              <a:t> to </a:t>
            </a:r>
            <a:r>
              <a:rPr lang="fi-FI" dirty="0" err="1"/>
              <a:t>concentrate</a:t>
            </a:r>
            <a:r>
              <a:rPr lang="fi-FI" dirty="0"/>
              <a:t> on? </a:t>
            </a:r>
          </a:p>
        </p:txBody>
      </p:sp>
      <p:sp>
        <p:nvSpPr>
          <p:cNvPr id="6" name="TextBox 5">
            <a:extLst>
              <a:ext uri="{FF2B5EF4-FFF2-40B4-BE49-F238E27FC236}">
                <a16:creationId xmlns:a16="http://schemas.microsoft.com/office/drawing/2014/main" id="{59C8EF06-07DC-A9E8-85A9-8B09C9C9C49C}"/>
              </a:ext>
            </a:extLst>
          </p:cNvPr>
          <p:cNvSpPr txBox="1"/>
          <p:nvPr/>
        </p:nvSpPr>
        <p:spPr bwMode="auto">
          <a:xfrm>
            <a:off x="360040" y="862054"/>
            <a:ext cx="11310731" cy="5663089"/>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fi-FI" dirty="0" err="1"/>
              <a:t>What</a:t>
            </a:r>
            <a:r>
              <a:rPr lang="fi-FI" dirty="0"/>
              <a:t> </a:t>
            </a:r>
            <a:r>
              <a:rPr lang="fi-FI" dirty="0" err="1"/>
              <a:t>kind</a:t>
            </a:r>
            <a:r>
              <a:rPr lang="fi-FI" dirty="0"/>
              <a:t> of </a:t>
            </a:r>
            <a:r>
              <a:rPr lang="fi-FI" dirty="0" err="1"/>
              <a:t>dust</a:t>
            </a:r>
            <a:r>
              <a:rPr lang="fi-FI" dirty="0"/>
              <a:t> is </a:t>
            </a:r>
            <a:r>
              <a:rPr lang="fi-FI" dirty="0" err="1"/>
              <a:t>produced</a:t>
            </a:r>
            <a:r>
              <a:rPr lang="fi-FI" dirty="0"/>
              <a:t> in European </a:t>
            </a:r>
            <a:r>
              <a:rPr lang="fi-FI" dirty="0" err="1"/>
              <a:t>fusion</a:t>
            </a:r>
            <a:r>
              <a:rPr lang="fi-FI" dirty="0"/>
              <a:t> </a:t>
            </a:r>
            <a:r>
              <a:rPr lang="fi-FI" dirty="0" err="1"/>
              <a:t>devices</a:t>
            </a:r>
            <a:r>
              <a:rPr lang="fi-FI" dirty="0"/>
              <a:t>?</a:t>
            </a:r>
          </a:p>
          <a:p>
            <a:pPr marL="742950" lvl="1" indent="-285750">
              <a:spcBef>
                <a:spcPts val="600"/>
              </a:spcBef>
              <a:buFont typeface="Wingdings" panose="05000000000000000000" pitchFamily="2" charset="2"/>
              <a:buChar char="ü"/>
            </a:pPr>
            <a:r>
              <a:rPr lang="fi-FI" sz="1600" dirty="0"/>
              <a:t>How </a:t>
            </a:r>
            <a:r>
              <a:rPr lang="fi-FI" sz="1600" dirty="0" err="1"/>
              <a:t>are</a:t>
            </a:r>
            <a:r>
              <a:rPr lang="fi-FI" sz="1600" dirty="0"/>
              <a:t> </a:t>
            </a:r>
            <a:r>
              <a:rPr lang="fi-FI" sz="1600" dirty="0" err="1"/>
              <a:t>the</a:t>
            </a:r>
            <a:r>
              <a:rPr lang="fi-FI" sz="1600" dirty="0"/>
              <a:t> </a:t>
            </a:r>
            <a:r>
              <a:rPr lang="fi-FI" sz="1600" dirty="0" err="1"/>
              <a:t>dust</a:t>
            </a:r>
            <a:r>
              <a:rPr lang="fi-FI" sz="1600" dirty="0"/>
              <a:t> </a:t>
            </a:r>
            <a:r>
              <a:rPr lang="fi-FI" sz="1600" dirty="0" err="1"/>
              <a:t>properties</a:t>
            </a:r>
            <a:r>
              <a:rPr lang="fi-FI" sz="1600" dirty="0"/>
              <a:t> </a:t>
            </a:r>
            <a:r>
              <a:rPr lang="fi-FI" sz="1600" dirty="0" err="1"/>
              <a:t>dependent</a:t>
            </a:r>
            <a:r>
              <a:rPr lang="fi-FI" sz="1600" dirty="0"/>
              <a:t> on </a:t>
            </a:r>
            <a:r>
              <a:rPr lang="fi-FI" sz="1600" dirty="0" err="1"/>
              <a:t>the</a:t>
            </a:r>
            <a:r>
              <a:rPr lang="fi-FI" sz="1600" dirty="0"/>
              <a:t> </a:t>
            </a:r>
            <a:r>
              <a:rPr lang="fi-FI" sz="1600" dirty="0" err="1"/>
              <a:t>experimental</a:t>
            </a:r>
            <a:r>
              <a:rPr lang="fi-FI" sz="1600" dirty="0"/>
              <a:t> </a:t>
            </a:r>
            <a:r>
              <a:rPr lang="fi-FI" sz="1600" dirty="0" err="1"/>
              <a:t>campaigns</a:t>
            </a:r>
            <a:r>
              <a:rPr lang="fi-FI" sz="1600" dirty="0"/>
              <a:t>?</a:t>
            </a:r>
          </a:p>
          <a:p>
            <a:pPr marL="742950" lvl="1" indent="-285750">
              <a:spcBef>
                <a:spcPts val="600"/>
              </a:spcBef>
              <a:buFont typeface="Wingdings" panose="05000000000000000000" pitchFamily="2" charset="2"/>
              <a:buChar char="ü"/>
            </a:pPr>
            <a:r>
              <a:rPr lang="fi-FI" sz="1600" dirty="0" err="1"/>
              <a:t>Differences</a:t>
            </a:r>
            <a:r>
              <a:rPr lang="fi-FI" sz="1600" dirty="0"/>
              <a:t> </a:t>
            </a:r>
            <a:r>
              <a:rPr lang="fi-FI" sz="1600" dirty="0" err="1"/>
              <a:t>between</a:t>
            </a:r>
            <a:r>
              <a:rPr lang="fi-FI" sz="1600" dirty="0"/>
              <a:t> </a:t>
            </a:r>
            <a:r>
              <a:rPr lang="fi-FI" sz="1600" dirty="0" err="1"/>
              <a:t>tokamaks</a:t>
            </a:r>
            <a:r>
              <a:rPr lang="fi-FI" sz="1600" dirty="0"/>
              <a:t> (AUG, WEST) and </a:t>
            </a:r>
            <a:r>
              <a:rPr lang="fi-FI" sz="1600" dirty="0" err="1"/>
              <a:t>stellarators</a:t>
            </a:r>
            <a:r>
              <a:rPr lang="fi-FI" sz="1600" dirty="0"/>
              <a:t> (W7-X)? </a:t>
            </a:r>
            <a:r>
              <a:rPr lang="fi-FI" sz="1600" dirty="0" err="1"/>
              <a:t>Metallic</a:t>
            </a:r>
            <a:r>
              <a:rPr lang="fi-FI" sz="1600" dirty="0"/>
              <a:t> vs. non-</a:t>
            </a:r>
            <a:r>
              <a:rPr lang="fi-FI" sz="1600" dirty="0" err="1"/>
              <a:t>metallic</a:t>
            </a:r>
            <a:r>
              <a:rPr lang="fi-FI" sz="1600" dirty="0"/>
              <a:t> </a:t>
            </a:r>
            <a:r>
              <a:rPr lang="fi-FI" sz="1600" dirty="0" err="1"/>
              <a:t>devices</a:t>
            </a:r>
            <a:r>
              <a:rPr lang="fi-FI" sz="1600" dirty="0"/>
              <a:t>?</a:t>
            </a:r>
          </a:p>
          <a:p>
            <a:pPr marL="742950" lvl="1" indent="-285750">
              <a:spcBef>
                <a:spcPts val="600"/>
              </a:spcBef>
              <a:buFont typeface="Wingdings" panose="05000000000000000000" pitchFamily="2" charset="2"/>
              <a:buChar char="ü"/>
            </a:pPr>
            <a:r>
              <a:rPr lang="fi-FI" sz="1600" dirty="0"/>
              <a:t>General </a:t>
            </a:r>
            <a:r>
              <a:rPr lang="fi-FI" sz="1600" dirty="0" err="1"/>
              <a:t>properties</a:t>
            </a:r>
            <a:r>
              <a:rPr lang="fi-FI" sz="1600" dirty="0"/>
              <a:t> of </a:t>
            </a:r>
            <a:r>
              <a:rPr lang="fi-FI" sz="1600" dirty="0" err="1"/>
              <a:t>dust</a:t>
            </a:r>
            <a:r>
              <a:rPr lang="fi-FI" sz="1600" dirty="0"/>
              <a:t> – composition, </a:t>
            </a:r>
            <a:r>
              <a:rPr lang="fi-FI" sz="1600" dirty="0" err="1"/>
              <a:t>size</a:t>
            </a:r>
            <a:r>
              <a:rPr lang="fi-FI" sz="1600" dirty="0"/>
              <a:t> </a:t>
            </a:r>
            <a:r>
              <a:rPr lang="fi-FI" sz="1600" dirty="0" err="1"/>
              <a:t>distribution</a:t>
            </a:r>
            <a:r>
              <a:rPr lang="fi-FI" sz="1600" dirty="0"/>
              <a:t>, </a:t>
            </a:r>
            <a:r>
              <a:rPr lang="fi-FI" sz="1600" dirty="0" err="1"/>
              <a:t>shapes</a:t>
            </a:r>
            <a:r>
              <a:rPr lang="fi-FI" sz="1600" dirty="0"/>
              <a:t> of </a:t>
            </a:r>
            <a:r>
              <a:rPr lang="fi-FI" sz="1600" dirty="0" err="1"/>
              <a:t>particulates</a:t>
            </a:r>
            <a:r>
              <a:rPr lang="fi-FI" sz="1600" dirty="0"/>
              <a:t>, </a:t>
            </a:r>
            <a:r>
              <a:rPr lang="fi-FI" sz="1600" dirty="0" err="1"/>
              <a:t>fuel</a:t>
            </a:r>
            <a:r>
              <a:rPr lang="fi-FI" sz="1600" dirty="0"/>
              <a:t> </a:t>
            </a:r>
            <a:r>
              <a:rPr lang="fi-FI" sz="1600" dirty="0" err="1"/>
              <a:t>content</a:t>
            </a:r>
            <a:r>
              <a:rPr lang="fi-FI" sz="1600" dirty="0"/>
              <a:t> etc.?</a:t>
            </a:r>
          </a:p>
          <a:p>
            <a:pPr marL="285750" indent="-285750">
              <a:spcBef>
                <a:spcPts val="600"/>
              </a:spcBef>
              <a:buFont typeface="Arial" panose="020B0604020202020204" pitchFamily="34" charset="0"/>
              <a:buChar char="•"/>
            </a:pPr>
            <a:r>
              <a:rPr lang="fi-FI" dirty="0"/>
              <a:t>Can </a:t>
            </a:r>
            <a:r>
              <a:rPr lang="fi-FI" dirty="0" err="1"/>
              <a:t>we</a:t>
            </a:r>
            <a:r>
              <a:rPr lang="fi-FI" dirty="0"/>
              <a:t> </a:t>
            </a:r>
            <a:r>
              <a:rPr lang="fi-FI" dirty="0" err="1"/>
              <a:t>reproduce</a:t>
            </a:r>
            <a:r>
              <a:rPr lang="fi-FI" dirty="0"/>
              <a:t> </a:t>
            </a:r>
            <a:r>
              <a:rPr lang="fi-FI" dirty="0" err="1"/>
              <a:t>the</a:t>
            </a:r>
            <a:r>
              <a:rPr lang="fi-FI" dirty="0"/>
              <a:t> </a:t>
            </a:r>
            <a:r>
              <a:rPr lang="fi-FI" dirty="0" err="1"/>
              <a:t>dust</a:t>
            </a:r>
            <a:r>
              <a:rPr lang="fi-FI" dirty="0"/>
              <a:t> </a:t>
            </a:r>
            <a:r>
              <a:rPr lang="fi-FI" dirty="0" err="1"/>
              <a:t>collected</a:t>
            </a:r>
            <a:r>
              <a:rPr lang="fi-FI" dirty="0"/>
              <a:t> </a:t>
            </a:r>
            <a:r>
              <a:rPr lang="fi-FI" dirty="0" err="1"/>
              <a:t>from</a:t>
            </a:r>
            <a:r>
              <a:rPr lang="fi-FI" dirty="0"/>
              <a:t> </a:t>
            </a:r>
            <a:r>
              <a:rPr lang="fi-FI" dirty="0" err="1"/>
              <a:t>fusion</a:t>
            </a:r>
            <a:r>
              <a:rPr lang="fi-FI" dirty="0"/>
              <a:t> </a:t>
            </a:r>
            <a:r>
              <a:rPr lang="fi-FI" dirty="0" err="1"/>
              <a:t>devices</a:t>
            </a:r>
            <a:r>
              <a:rPr lang="fi-FI" dirty="0"/>
              <a:t> in </a:t>
            </a:r>
            <a:r>
              <a:rPr lang="fi-FI" dirty="0" err="1"/>
              <a:t>laboratory</a:t>
            </a:r>
            <a:r>
              <a:rPr lang="fi-FI" dirty="0"/>
              <a:t> </a:t>
            </a:r>
            <a:r>
              <a:rPr lang="fi-FI" dirty="0" err="1"/>
              <a:t>conditions</a:t>
            </a:r>
            <a:r>
              <a:rPr lang="fi-FI" dirty="0"/>
              <a:t>?</a:t>
            </a:r>
          </a:p>
          <a:p>
            <a:pPr marL="742950" lvl="1" indent="-285750">
              <a:spcBef>
                <a:spcPts val="600"/>
              </a:spcBef>
              <a:buFont typeface="Wingdings" panose="05000000000000000000" pitchFamily="2" charset="2"/>
              <a:buChar char="ü"/>
            </a:pPr>
            <a:r>
              <a:rPr lang="fi-FI" sz="1600" dirty="0"/>
              <a:t>How </a:t>
            </a:r>
            <a:r>
              <a:rPr lang="fi-FI" sz="1600" dirty="0" err="1"/>
              <a:t>similar</a:t>
            </a:r>
            <a:r>
              <a:rPr lang="fi-FI" sz="1600" dirty="0"/>
              <a:t> </a:t>
            </a:r>
            <a:r>
              <a:rPr lang="fi-FI" sz="1600" dirty="0" err="1"/>
              <a:t>or</a:t>
            </a:r>
            <a:r>
              <a:rPr lang="fi-FI" sz="1600" dirty="0"/>
              <a:t> </a:t>
            </a:r>
            <a:r>
              <a:rPr lang="fi-FI" sz="1600" dirty="0" err="1"/>
              <a:t>different</a:t>
            </a:r>
            <a:r>
              <a:rPr lang="fi-FI" sz="1600" dirty="0"/>
              <a:t> </a:t>
            </a:r>
            <a:r>
              <a:rPr lang="fi-FI" sz="1600" dirty="0" err="1"/>
              <a:t>laboratory</a:t>
            </a:r>
            <a:r>
              <a:rPr lang="fi-FI" sz="1600" dirty="0"/>
              <a:t>-made </a:t>
            </a:r>
            <a:r>
              <a:rPr lang="fi-FI" sz="1600" dirty="0" err="1"/>
              <a:t>dust</a:t>
            </a:r>
            <a:r>
              <a:rPr lang="fi-FI" sz="1600" dirty="0"/>
              <a:t> is to </a:t>
            </a:r>
            <a:r>
              <a:rPr lang="fi-FI" sz="1600" dirty="0" err="1"/>
              <a:t>that</a:t>
            </a:r>
            <a:r>
              <a:rPr lang="fi-FI" sz="1600" dirty="0"/>
              <a:t> </a:t>
            </a:r>
            <a:r>
              <a:rPr lang="fi-FI" sz="1600" dirty="0" err="1"/>
              <a:t>observed</a:t>
            </a:r>
            <a:r>
              <a:rPr lang="fi-FI" sz="1600" dirty="0"/>
              <a:t> in </a:t>
            </a:r>
            <a:r>
              <a:rPr lang="fi-FI" sz="1600" dirty="0" err="1"/>
              <a:t>fusion</a:t>
            </a:r>
            <a:r>
              <a:rPr lang="fi-FI" sz="1600" dirty="0"/>
              <a:t> </a:t>
            </a:r>
            <a:r>
              <a:rPr lang="fi-FI" sz="1600" dirty="0" err="1"/>
              <a:t>devices</a:t>
            </a:r>
            <a:r>
              <a:rPr lang="fi-FI" sz="1600" dirty="0"/>
              <a:t>?</a:t>
            </a:r>
          </a:p>
          <a:p>
            <a:pPr marL="742950" lvl="1" indent="-285750">
              <a:spcBef>
                <a:spcPts val="600"/>
              </a:spcBef>
              <a:buFont typeface="Wingdings" panose="05000000000000000000" pitchFamily="2" charset="2"/>
              <a:buChar char="ü"/>
            </a:pPr>
            <a:r>
              <a:rPr lang="fi-FI" sz="1600" dirty="0" err="1"/>
              <a:t>Are</a:t>
            </a:r>
            <a:r>
              <a:rPr lang="fi-FI" sz="1600" dirty="0"/>
              <a:t> </a:t>
            </a:r>
            <a:r>
              <a:rPr lang="fi-FI" sz="1600" dirty="0" err="1"/>
              <a:t>we</a:t>
            </a:r>
            <a:r>
              <a:rPr lang="fi-FI" sz="1600" dirty="0"/>
              <a:t> sure </a:t>
            </a:r>
            <a:r>
              <a:rPr lang="fi-FI" sz="1600" dirty="0" err="1"/>
              <a:t>that</a:t>
            </a:r>
            <a:r>
              <a:rPr lang="fi-FI" sz="1600" dirty="0"/>
              <a:t> </a:t>
            </a:r>
            <a:r>
              <a:rPr lang="fi-FI" sz="1600" dirty="0" err="1"/>
              <a:t>all</a:t>
            </a:r>
            <a:r>
              <a:rPr lang="fi-FI" sz="1600" dirty="0"/>
              <a:t> </a:t>
            </a:r>
            <a:r>
              <a:rPr lang="fi-FI" sz="1600" dirty="0" err="1"/>
              <a:t>the</a:t>
            </a:r>
            <a:r>
              <a:rPr lang="fi-FI" sz="1600" dirty="0"/>
              <a:t> </a:t>
            </a:r>
            <a:r>
              <a:rPr lang="fi-FI" sz="1600" dirty="0" err="1"/>
              <a:t>dust</a:t>
            </a:r>
            <a:r>
              <a:rPr lang="fi-FI" sz="1600" dirty="0"/>
              <a:t> </a:t>
            </a:r>
            <a:r>
              <a:rPr lang="fi-FI" sz="1600" dirty="0" err="1"/>
              <a:t>can</a:t>
            </a:r>
            <a:r>
              <a:rPr lang="fi-FI" sz="1600" dirty="0"/>
              <a:t> </a:t>
            </a:r>
            <a:r>
              <a:rPr lang="fi-FI" sz="1600" dirty="0" err="1"/>
              <a:t>be</a:t>
            </a:r>
            <a:r>
              <a:rPr lang="fi-FI" sz="1600" dirty="0"/>
              <a:t> </a:t>
            </a:r>
            <a:r>
              <a:rPr lang="fi-FI" sz="1600" dirty="0" err="1"/>
              <a:t>collected</a:t>
            </a:r>
            <a:r>
              <a:rPr lang="fi-FI" sz="1600" dirty="0"/>
              <a:t>/</a:t>
            </a:r>
            <a:r>
              <a:rPr lang="fi-FI" sz="1600" dirty="0" err="1"/>
              <a:t>sampled</a:t>
            </a:r>
            <a:r>
              <a:rPr lang="fi-FI" sz="1600" dirty="0"/>
              <a:t> in </a:t>
            </a:r>
            <a:r>
              <a:rPr lang="fi-FI" sz="1600" dirty="0" err="1"/>
              <a:t>fusion</a:t>
            </a:r>
            <a:r>
              <a:rPr lang="fi-FI" sz="1600" dirty="0"/>
              <a:t> </a:t>
            </a:r>
            <a:r>
              <a:rPr lang="fi-FI" sz="1600" dirty="0" err="1"/>
              <a:t>devices</a:t>
            </a:r>
            <a:r>
              <a:rPr lang="fi-FI" sz="1600" dirty="0"/>
              <a:t>?</a:t>
            </a:r>
          </a:p>
          <a:p>
            <a:pPr marL="742950" lvl="1" indent="-285750">
              <a:spcBef>
                <a:spcPts val="600"/>
              </a:spcBef>
              <a:buFont typeface="Wingdings" panose="05000000000000000000" pitchFamily="2" charset="2"/>
              <a:buChar char="ü"/>
            </a:pPr>
            <a:r>
              <a:rPr lang="fi-FI" sz="1600" dirty="0" err="1"/>
              <a:t>What</a:t>
            </a:r>
            <a:r>
              <a:rPr lang="fi-FI" sz="1600" dirty="0"/>
              <a:t> </a:t>
            </a:r>
            <a:r>
              <a:rPr lang="fi-FI" sz="1600" dirty="0" err="1"/>
              <a:t>are</a:t>
            </a:r>
            <a:r>
              <a:rPr lang="fi-FI" sz="1600" dirty="0"/>
              <a:t> </a:t>
            </a:r>
            <a:r>
              <a:rPr lang="fi-FI" sz="1600" dirty="0" err="1"/>
              <a:t>the</a:t>
            </a:r>
            <a:r>
              <a:rPr lang="fi-FI" sz="1600" dirty="0"/>
              <a:t> </a:t>
            </a:r>
            <a:r>
              <a:rPr lang="fi-FI" sz="1600" dirty="0" err="1"/>
              <a:t>lessons</a:t>
            </a:r>
            <a:r>
              <a:rPr lang="fi-FI" sz="1600" dirty="0"/>
              <a:t> </a:t>
            </a:r>
            <a:r>
              <a:rPr lang="fi-FI" sz="1600" dirty="0" err="1"/>
              <a:t>learnt</a:t>
            </a:r>
            <a:r>
              <a:rPr lang="fi-FI" sz="1600" dirty="0"/>
              <a:t> </a:t>
            </a:r>
            <a:r>
              <a:rPr lang="fi-FI" sz="1600" dirty="0" err="1"/>
              <a:t>from</a:t>
            </a:r>
            <a:r>
              <a:rPr lang="fi-FI" sz="1600" dirty="0"/>
              <a:t> </a:t>
            </a:r>
            <a:r>
              <a:rPr lang="fi-FI" sz="1600" dirty="0" err="1"/>
              <a:t>parametric</a:t>
            </a:r>
            <a:r>
              <a:rPr lang="fi-FI" sz="1600" dirty="0"/>
              <a:t> </a:t>
            </a:r>
            <a:r>
              <a:rPr lang="fi-FI" sz="1600" dirty="0" err="1"/>
              <a:t>studies</a:t>
            </a:r>
            <a:r>
              <a:rPr lang="fi-FI" sz="1600" dirty="0"/>
              <a:t>? </a:t>
            </a:r>
            <a:r>
              <a:rPr lang="fi-FI" sz="1600" dirty="0" err="1"/>
              <a:t>Which</a:t>
            </a:r>
            <a:r>
              <a:rPr lang="fi-FI" sz="1600" dirty="0"/>
              <a:t> ”</a:t>
            </a:r>
            <a:r>
              <a:rPr lang="fi-FI" sz="1600" dirty="0" err="1"/>
              <a:t>knobs</a:t>
            </a:r>
            <a:r>
              <a:rPr lang="fi-FI" sz="1600" dirty="0"/>
              <a:t>” </a:t>
            </a:r>
            <a:r>
              <a:rPr lang="fi-FI" sz="1600" dirty="0" err="1"/>
              <a:t>are</a:t>
            </a:r>
            <a:r>
              <a:rPr lang="fi-FI" sz="1600" dirty="0"/>
              <a:t> </a:t>
            </a:r>
            <a:r>
              <a:rPr lang="fi-FI" sz="1600" dirty="0" err="1"/>
              <a:t>the</a:t>
            </a:r>
            <a:r>
              <a:rPr lang="fi-FI" sz="1600" dirty="0"/>
              <a:t> </a:t>
            </a:r>
            <a:r>
              <a:rPr lang="fi-FI" sz="1600" dirty="0" err="1"/>
              <a:t>best</a:t>
            </a:r>
            <a:r>
              <a:rPr lang="fi-FI" sz="1600" dirty="0"/>
              <a:t> to </a:t>
            </a:r>
            <a:r>
              <a:rPr lang="fi-FI" sz="1600" dirty="0" err="1"/>
              <a:t>be</a:t>
            </a:r>
            <a:r>
              <a:rPr lang="fi-FI" sz="1600" dirty="0"/>
              <a:t> </a:t>
            </a:r>
            <a:r>
              <a:rPr lang="fi-FI" sz="1600" dirty="0" err="1"/>
              <a:t>tuned</a:t>
            </a:r>
            <a:r>
              <a:rPr lang="fi-FI" sz="1600" dirty="0"/>
              <a:t>?</a:t>
            </a:r>
          </a:p>
          <a:p>
            <a:pPr marL="742950" lvl="1" indent="-285750">
              <a:spcBef>
                <a:spcPts val="600"/>
              </a:spcBef>
              <a:buFont typeface="Wingdings" panose="05000000000000000000" pitchFamily="2" charset="2"/>
              <a:buChar char="ü"/>
            </a:pPr>
            <a:r>
              <a:rPr lang="fi-FI" sz="1600" dirty="0"/>
              <a:t>Can </a:t>
            </a:r>
            <a:r>
              <a:rPr lang="fi-FI" sz="1600" dirty="0" err="1"/>
              <a:t>we</a:t>
            </a:r>
            <a:r>
              <a:rPr lang="fi-FI" sz="1600" dirty="0"/>
              <a:t> </a:t>
            </a:r>
            <a:r>
              <a:rPr lang="fi-FI" sz="1600" dirty="0" err="1"/>
              <a:t>properly</a:t>
            </a:r>
            <a:r>
              <a:rPr lang="fi-FI" sz="1600" dirty="0"/>
              <a:t> </a:t>
            </a:r>
            <a:r>
              <a:rPr lang="fi-FI" sz="1600" dirty="0" err="1"/>
              <a:t>understand</a:t>
            </a:r>
            <a:r>
              <a:rPr lang="fi-FI" sz="1600" dirty="0"/>
              <a:t> </a:t>
            </a:r>
            <a:r>
              <a:rPr lang="fi-FI" sz="1600" dirty="0" err="1"/>
              <a:t>re-mobilization</a:t>
            </a:r>
            <a:r>
              <a:rPr lang="fi-FI" sz="1600" dirty="0"/>
              <a:t> </a:t>
            </a:r>
            <a:r>
              <a:rPr lang="fi-FI" sz="1600" dirty="0" err="1"/>
              <a:t>tendency</a:t>
            </a:r>
            <a:r>
              <a:rPr lang="fi-FI" sz="1600" dirty="0"/>
              <a:t> of ”</a:t>
            </a:r>
            <a:r>
              <a:rPr lang="fi-FI" sz="1600" dirty="0" err="1"/>
              <a:t>real</a:t>
            </a:r>
            <a:r>
              <a:rPr lang="fi-FI" sz="1600" dirty="0"/>
              <a:t>” </a:t>
            </a:r>
            <a:r>
              <a:rPr lang="fi-FI" sz="1600" dirty="0" err="1"/>
              <a:t>dust</a:t>
            </a:r>
            <a:r>
              <a:rPr lang="fi-FI" sz="1600" dirty="0"/>
              <a:t>?</a:t>
            </a:r>
          </a:p>
          <a:p>
            <a:pPr marL="285750" indent="-285750">
              <a:spcBef>
                <a:spcPts val="600"/>
              </a:spcBef>
              <a:buFont typeface="Arial" panose="020B0604020202020204" pitchFamily="34" charset="0"/>
              <a:buChar char="•"/>
            </a:pPr>
            <a:r>
              <a:rPr lang="fi-FI" dirty="0" err="1"/>
              <a:t>What</a:t>
            </a:r>
            <a:r>
              <a:rPr lang="fi-FI" dirty="0"/>
              <a:t> is </a:t>
            </a:r>
            <a:r>
              <a:rPr lang="fi-FI" dirty="0" err="1"/>
              <a:t>the</a:t>
            </a:r>
            <a:r>
              <a:rPr lang="fi-FI" dirty="0"/>
              <a:t> </a:t>
            </a:r>
            <a:r>
              <a:rPr lang="fi-FI" dirty="0" err="1"/>
              <a:t>most</a:t>
            </a:r>
            <a:r>
              <a:rPr lang="fi-FI" dirty="0"/>
              <a:t> </a:t>
            </a:r>
            <a:r>
              <a:rPr lang="fi-FI" dirty="0" err="1"/>
              <a:t>important</a:t>
            </a:r>
            <a:r>
              <a:rPr lang="fi-FI" dirty="0"/>
              <a:t> </a:t>
            </a:r>
            <a:r>
              <a:rPr lang="fi-FI" dirty="0" err="1"/>
              <a:t>mechanism</a:t>
            </a:r>
            <a:r>
              <a:rPr lang="fi-FI" dirty="0"/>
              <a:t> for </a:t>
            </a:r>
            <a:r>
              <a:rPr lang="fi-FI" dirty="0" err="1"/>
              <a:t>dust</a:t>
            </a:r>
            <a:r>
              <a:rPr lang="fi-FI" dirty="0"/>
              <a:t> </a:t>
            </a:r>
            <a:r>
              <a:rPr lang="fi-FI" dirty="0" err="1"/>
              <a:t>production</a:t>
            </a:r>
            <a:r>
              <a:rPr lang="fi-FI" dirty="0"/>
              <a:t> in </a:t>
            </a:r>
            <a:r>
              <a:rPr lang="fi-FI" dirty="0" err="1"/>
              <a:t>fusion</a:t>
            </a:r>
            <a:r>
              <a:rPr lang="fi-FI" dirty="0"/>
              <a:t> </a:t>
            </a:r>
            <a:r>
              <a:rPr lang="fi-FI" dirty="0" err="1"/>
              <a:t>devices</a:t>
            </a:r>
            <a:r>
              <a:rPr lang="fi-FI" dirty="0"/>
              <a:t>?</a:t>
            </a:r>
          </a:p>
          <a:p>
            <a:pPr marL="742950" lvl="1" indent="-285750">
              <a:spcBef>
                <a:spcPts val="600"/>
              </a:spcBef>
              <a:buFont typeface="Wingdings" panose="05000000000000000000" pitchFamily="2" charset="2"/>
              <a:buChar char="ü"/>
            </a:pPr>
            <a:r>
              <a:rPr lang="fi-FI" sz="1600" dirty="0" err="1"/>
              <a:t>Deposits</a:t>
            </a:r>
            <a:r>
              <a:rPr lang="fi-FI" sz="1600" dirty="0"/>
              <a:t> </a:t>
            </a:r>
            <a:r>
              <a:rPr lang="fi-FI" sz="1600" dirty="0" err="1"/>
              <a:t>peeling</a:t>
            </a:r>
            <a:r>
              <a:rPr lang="fi-FI" sz="1600" dirty="0"/>
              <a:t> </a:t>
            </a:r>
            <a:r>
              <a:rPr lang="fi-FI" sz="1600" dirty="0" err="1"/>
              <a:t>off</a:t>
            </a:r>
            <a:r>
              <a:rPr lang="fi-FI" sz="1600" dirty="0"/>
              <a:t>? </a:t>
            </a:r>
            <a:r>
              <a:rPr lang="fi-FI" sz="1600" dirty="0" err="1"/>
              <a:t>Arcing</a:t>
            </a:r>
            <a:r>
              <a:rPr lang="fi-FI" sz="1600" dirty="0"/>
              <a:t>?  </a:t>
            </a:r>
          </a:p>
          <a:p>
            <a:pPr marL="742950" lvl="1" indent="-285750">
              <a:spcBef>
                <a:spcPts val="600"/>
              </a:spcBef>
              <a:buFont typeface="Wingdings" panose="05000000000000000000" pitchFamily="2" charset="2"/>
              <a:buChar char="ü"/>
            </a:pPr>
            <a:r>
              <a:rPr lang="fi-FI" sz="1600" dirty="0" err="1"/>
              <a:t>Nucleation</a:t>
            </a:r>
            <a:r>
              <a:rPr lang="fi-FI" sz="1600" dirty="0"/>
              <a:t> in </a:t>
            </a:r>
            <a:r>
              <a:rPr lang="fi-FI" sz="1600" dirty="0" err="1"/>
              <a:t>cooler</a:t>
            </a:r>
            <a:r>
              <a:rPr lang="fi-FI" sz="1600" dirty="0"/>
              <a:t> </a:t>
            </a:r>
            <a:r>
              <a:rPr lang="fi-FI" sz="1600" dirty="0" err="1"/>
              <a:t>parts</a:t>
            </a:r>
            <a:r>
              <a:rPr lang="fi-FI" sz="1600" dirty="0"/>
              <a:t> of </a:t>
            </a:r>
            <a:r>
              <a:rPr lang="fi-FI" sz="1600" dirty="0" err="1"/>
              <a:t>the</a:t>
            </a:r>
            <a:r>
              <a:rPr lang="fi-FI" sz="1600" dirty="0"/>
              <a:t> </a:t>
            </a:r>
            <a:r>
              <a:rPr lang="fi-FI" sz="1600" dirty="0" err="1"/>
              <a:t>edge</a:t>
            </a:r>
            <a:r>
              <a:rPr lang="fi-FI" sz="1600" dirty="0"/>
              <a:t> plasma? </a:t>
            </a:r>
            <a:r>
              <a:rPr lang="fi-FI" sz="1600" dirty="0" err="1"/>
              <a:t>Role</a:t>
            </a:r>
            <a:r>
              <a:rPr lang="fi-FI" sz="1600" dirty="0"/>
              <a:t> of </a:t>
            </a:r>
            <a:r>
              <a:rPr lang="fi-FI" sz="1600" dirty="0" err="1"/>
              <a:t>external</a:t>
            </a:r>
            <a:r>
              <a:rPr lang="fi-FI" sz="1600" dirty="0"/>
              <a:t> </a:t>
            </a:r>
            <a:r>
              <a:rPr lang="fi-FI" sz="1600" dirty="0" err="1"/>
              <a:t>impurities</a:t>
            </a:r>
            <a:r>
              <a:rPr lang="fi-FI" sz="1600" dirty="0"/>
              <a:t>?</a:t>
            </a:r>
          </a:p>
          <a:p>
            <a:pPr marL="742950" lvl="1" indent="-285750">
              <a:spcBef>
                <a:spcPts val="600"/>
              </a:spcBef>
              <a:buFont typeface="Wingdings" panose="05000000000000000000" pitchFamily="2" charset="2"/>
              <a:buChar char="ü"/>
            </a:pPr>
            <a:r>
              <a:rPr lang="fi-FI" sz="1600" dirty="0" err="1"/>
              <a:t>Other</a:t>
            </a:r>
            <a:r>
              <a:rPr lang="fi-FI" sz="1600" dirty="0"/>
              <a:t> </a:t>
            </a:r>
            <a:r>
              <a:rPr lang="fi-FI" sz="1600" dirty="0" err="1"/>
              <a:t>methods</a:t>
            </a:r>
            <a:endParaRPr lang="fi-FI" sz="1600" dirty="0"/>
          </a:p>
          <a:p>
            <a:pPr marL="285750" indent="-285750">
              <a:spcBef>
                <a:spcPts val="600"/>
              </a:spcBef>
              <a:buFont typeface="Arial" panose="020B0604020202020204" pitchFamily="34" charset="0"/>
              <a:buChar char="•"/>
            </a:pPr>
            <a:r>
              <a:rPr lang="fi-FI" dirty="0" err="1"/>
              <a:t>Link</a:t>
            </a:r>
            <a:r>
              <a:rPr lang="fi-FI" dirty="0"/>
              <a:t> of </a:t>
            </a:r>
            <a:r>
              <a:rPr lang="fi-FI" dirty="0" err="1"/>
              <a:t>dust</a:t>
            </a:r>
            <a:r>
              <a:rPr lang="fi-FI" dirty="0"/>
              <a:t> to </a:t>
            </a:r>
            <a:r>
              <a:rPr lang="fi-FI" dirty="0" err="1"/>
              <a:t>safety</a:t>
            </a:r>
            <a:r>
              <a:rPr lang="fi-FI" dirty="0"/>
              <a:t> </a:t>
            </a:r>
            <a:r>
              <a:rPr lang="fi-FI" dirty="0" err="1"/>
              <a:t>considerations</a:t>
            </a:r>
            <a:r>
              <a:rPr lang="fi-FI" dirty="0"/>
              <a:t> of </a:t>
            </a:r>
            <a:r>
              <a:rPr lang="fi-FI" dirty="0" err="1"/>
              <a:t>fusion</a:t>
            </a:r>
            <a:r>
              <a:rPr lang="fi-FI" dirty="0"/>
              <a:t> </a:t>
            </a:r>
            <a:r>
              <a:rPr lang="fi-FI" dirty="0" err="1"/>
              <a:t>reactors</a:t>
            </a:r>
            <a:endParaRPr lang="fi-FI" dirty="0"/>
          </a:p>
          <a:p>
            <a:pPr marL="742950" lvl="1" indent="-285750">
              <a:spcBef>
                <a:spcPts val="600"/>
              </a:spcBef>
              <a:buFont typeface="Wingdings" panose="05000000000000000000" pitchFamily="2" charset="2"/>
              <a:buChar char="ü"/>
            </a:pPr>
            <a:r>
              <a:rPr lang="fi-FI" sz="1600" dirty="0" err="1"/>
              <a:t>Do</a:t>
            </a:r>
            <a:r>
              <a:rPr lang="fi-FI" sz="1600" dirty="0"/>
              <a:t> </a:t>
            </a:r>
            <a:r>
              <a:rPr lang="fi-FI" sz="1600" dirty="0" err="1"/>
              <a:t>we</a:t>
            </a:r>
            <a:r>
              <a:rPr lang="fi-FI" sz="1600" dirty="0"/>
              <a:t> </a:t>
            </a:r>
            <a:r>
              <a:rPr lang="fi-FI" sz="1600" dirty="0" err="1"/>
              <a:t>need</a:t>
            </a:r>
            <a:r>
              <a:rPr lang="fi-FI" sz="1600" dirty="0"/>
              <a:t> to </a:t>
            </a:r>
            <a:r>
              <a:rPr lang="fi-FI" sz="1600" dirty="0" err="1"/>
              <a:t>be</a:t>
            </a:r>
            <a:r>
              <a:rPr lang="fi-FI" sz="1600" dirty="0"/>
              <a:t> </a:t>
            </a:r>
            <a:r>
              <a:rPr lang="fi-FI" sz="1600" dirty="0" err="1"/>
              <a:t>worried</a:t>
            </a:r>
            <a:r>
              <a:rPr lang="fi-FI" sz="1600" dirty="0"/>
              <a:t> </a:t>
            </a:r>
            <a:r>
              <a:rPr lang="fi-FI" sz="1600" dirty="0" err="1"/>
              <a:t>about</a:t>
            </a:r>
            <a:r>
              <a:rPr lang="fi-FI" sz="1600" dirty="0"/>
              <a:t> </a:t>
            </a:r>
            <a:r>
              <a:rPr lang="fi-FI" sz="1600" dirty="0" err="1"/>
              <a:t>thick</a:t>
            </a:r>
            <a:r>
              <a:rPr lang="fi-FI" sz="1600" dirty="0"/>
              <a:t> </a:t>
            </a:r>
            <a:r>
              <a:rPr lang="fi-FI" sz="1600" dirty="0" err="1"/>
              <a:t>deposits</a:t>
            </a:r>
            <a:r>
              <a:rPr lang="fi-FI" sz="1600" dirty="0"/>
              <a:t> </a:t>
            </a:r>
            <a:r>
              <a:rPr lang="fi-FI" sz="1600" dirty="0" err="1"/>
              <a:t>forming</a:t>
            </a:r>
            <a:r>
              <a:rPr lang="fi-FI" sz="1600" dirty="0"/>
              <a:t> </a:t>
            </a:r>
            <a:r>
              <a:rPr lang="fi-FI" sz="1600" dirty="0" err="1"/>
              <a:t>during</a:t>
            </a:r>
            <a:r>
              <a:rPr lang="fi-FI" sz="1600" dirty="0"/>
              <a:t> (long-</a:t>
            </a:r>
            <a:r>
              <a:rPr lang="fi-FI" sz="1600" dirty="0" err="1"/>
              <a:t>pulse</a:t>
            </a:r>
            <a:r>
              <a:rPr lang="fi-FI" sz="1600" dirty="0"/>
              <a:t>) </a:t>
            </a:r>
            <a:r>
              <a:rPr lang="fi-FI" sz="1600" dirty="0" err="1"/>
              <a:t>operations</a:t>
            </a:r>
            <a:r>
              <a:rPr lang="fi-FI" sz="1600" dirty="0"/>
              <a:t>?</a:t>
            </a:r>
          </a:p>
          <a:p>
            <a:pPr marL="742950" lvl="1" indent="-285750">
              <a:spcBef>
                <a:spcPts val="600"/>
              </a:spcBef>
              <a:buFont typeface="Wingdings" panose="05000000000000000000" pitchFamily="2" charset="2"/>
              <a:buChar char="ü"/>
            </a:pPr>
            <a:r>
              <a:rPr lang="fi-FI" sz="1600" dirty="0" err="1"/>
              <a:t>Are</a:t>
            </a:r>
            <a:r>
              <a:rPr lang="fi-FI" sz="1600" dirty="0"/>
              <a:t> </a:t>
            </a:r>
            <a:r>
              <a:rPr lang="fi-FI" sz="1600" dirty="0" err="1"/>
              <a:t>there</a:t>
            </a:r>
            <a:r>
              <a:rPr lang="fi-FI" sz="1600" dirty="0"/>
              <a:t> </a:t>
            </a:r>
            <a:r>
              <a:rPr lang="fi-FI" sz="1600" dirty="0" err="1"/>
              <a:t>noticeable</a:t>
            </a:r>
            <a:r>
              <a:rPr lang="fi-FI" sz="1600" dirty="0"/>
              <a:t> </a:t>
            </a:r>
            <a:r>
              <a:rPr lang="fi-FI" sz="1600" dirty="0" err="1"/>
              <a:t>risks</a:t>
            </a:r>
            <a:r>
              <a:rPr lang="fi-FI" sz="1600" dirty="0"/>
              <a:t> </a:t>
            </a:r>
            <a:r>
              <a:rPr lang="fi-FI" sz="1600" dirty="0" err="1"/>
              <a:t>during</a:t>
            </a:r>
            <a:r>
              <a:rPr lang="fi-FI" sz="1600" dirty="0"/>
              <a:t> </a:t>
            </a:r>
            <a:r>
              <a:rPr lang="fi-FI" sz="1600" dirty="0" err="1"/>
              <a:t>off-normal</a:t>
            </a:r>
            <a:r>
              <a:rPr lang="fi-FI" sz="1600" dirty="0"/>
              <a:t> </a:t>
            </a:r>
            <a:r>
              <a:rPr lang="fi-FI" sz="1600" dirty="0" err="1"/>
              <a:t>events</a:t>
            </a:r>
            <a:r>
              <a:rPr lang="fi-FI" sz="1600" dirty="0"/>
              <a:t> in </a:t>
            </a:r>
            <a:r>
              <a:rPr lang="fi-FI" sz="1600" dirty="0" err="1"/>
              <a:t>fusion</a:t>
            </a:r>
            <a:r>
              <a:rPr lang="fi-FI" sz="1600" dirty="0"/>
              <a:t> </a:t>
            </a:r>
            <a:r>
              <a:rPr lang="fi-FI" sz="1600" dirty="0" err="1"/>
              <a:t>reactors</a:t>
            </a:r>
            <a:r>
              <a:rPr lang="fi-FI" sz="1600" dirty="0"/>
              <a:t> (air and </a:t>
            </a:r>
            <a:r>
              <a:rPr lang="fi-FI" sz="1600" dirty="0" err="1"/>
              <a:t>water</a:t>
            </a:r>
            <a:r>
              <a:rPr lang="fi-FI" sz="1600" dirty="0"/>
              <a:t> </a:t>
            </a:r>
            <a:r>
              <a:rPr lang="fi-FI" sz="1600" dirty="0" err="1"/>
              <a:t>leaks</a:t>
            </a:r>
            <a:r>
              <a:rPr lang="fi-FI" sz="1600" dirty="0"/>
              <a:t>, </a:t>
            </a:r>
            <a:r>
              <a:rPr lang="fi-FI" sz="1600" dirty="0" err="1"/>
              <a:t>disruptions</a:t>
            </a:r>
            <a:r>
              <a:rPr lang="fi-FI" sz="1600" dirty="0"/>
              <a:t> etc.)?</a:t>
            </a:r>
          </a:p>
          <a:p>
            <a:pPr marL="285750" indent="-285750">
              <a:spcBef>
                <a:spcPts val="600"/>
              </a:spcBef>
              <a:buFont typeface="Arial" panose="020B0604020202020204" pitchFamily="34" charset="0"/>
              <a:buChar char="•"/>
            </a:pPr>
            <a:r>
              <a:rPr lang="fi-FI" dirty="0" err="1"/>
              <a:t>Any</a:t>
            </a:r>
            <a:r>
              <a:rPr lang="fi-FI" dirty="0"/>
              <a:t> </a:t>
            </a:r>
            <a:r>
              <a:rPr lang="fi-FI" dirty="0" err="1"/>
              <a:t>other</a:t>
            </a:r>
            <a:r>
              <a:rPr lang="fi-FI" dirty="0"/>
              <a:t> </a:t>
            </a:r>
            <a:r>
              <a:rPr lang="fi-FI" dirty="0" err="1"/>
              <a:t>question</a:t>
            </a:r>
            <a:r>
              <a:rPr lang="fi-FI" dirty="0"/>
              <a:t> </a:t>
            </a:r>
            <a:r>
              <a:rPr lang="fi-FI" dirty="0" err="1"/>
              <a:t>we</a:t>
            </a:r>
            <a:r>
              <a:rPr lang="fi-FI" dirty="0"/>
              <a:t> </a:t>
            </a:r>
            <a:r>
              <a:rPr lang="fi-FI" dirty="0" err="1"/>
              <a:t>should</a:t>
            </a:r>
            <a:r>
              <a:rPr lang="fi-FI" dirty="0"/>
              <a:t> </a:t>
            </a:r>
            <a:r>
              <a:rPr lang="fi-FI" dirty="0" err="1"/>
              <a:t>put</a:t>
            </a:r>
            <a:r>
              <a:rPr lang="fi-FI" dirty="0"/>
              <a:t> on </a:t>
            </a:r>
            <a:r>
              <a:rPr lang="fi-FI" dirty="0" err="1"/>
              <a:t>the</a:t>
            </a:r>
            <a:r>
              <a:rPr lang="fi-FI" dirty="0"/>
              <a:t> agenda? Like </a:t>
            </a:r>
            <a:r>
              <a:rPr lang="fi-FI" dirty="0" err="1"/>
              <a:t>extrapolations</a:t>
            </a:r>
            <a:r>
              <a:rPr lang="fi-FI" dirty="0"/>
              <a:t> to ITER/DEMO/</a:t>
            </a:r>
            <a:r>
              <a:rPr lang="fi-FI" dirty="0" err="1"/>
              <a:t>other</a:t>
            </a:r>
            <a:r>
              <a:rPr lang="fi-FI" dirty="0"/>
              <a:t> </a:t>
            </a:r>
            <a:r>
              <a:rPr lang="fi-FI" dirty="0" err="1"/>
              <a:t>fusion</a:t>
            </a:r>
            <a:r>
              <a:rPr lang="fi-FI" dirty="0"/>
              <a:t> </a:t>
            </a:r>
            <a:r>
              <a:rPr lang="fi-FI" dirty="0" err="1"/>
              <a:t>reactors</a:t>
            </a:r>
            <a:r>
              <a:rPr lang="fi-FI" dirty="0"/>
              <a:t>?</a:t>
            </a:r>
            <a:endParaRPr lang="fi-FI" sz="1600" dirty="0"/>
          </a:p>
        </p:txBody>
      </p:sp>
    </p:spTree>
    <p:extLst>
      <p:ext uri="{BB962C8B-B14F-4D97-AF65-F5344CB8AC3E}">
        <p14:creationId xmlns:p14="http://schemas.microsoft.com/office/powerpoint/2010/main" val="4107692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B066635-5CF9-2D92-79E8-9868CEA65C44}"/>
              </a:ext>
            </a:extLst>
          </p:cNvPr>
          <p:cNvSpPr>
            <a:spLocks noGrp="1"/>
          </p:cNvSpPr>
          <p:nvPr>
            <p:ph type="ftr" sz="quarter" idx="11"/>
          </p:nvPr>
        </p:nvSpPr>
        <p:spPr/>
        <p:txBody>
          <a:bodyPr/>
          <a:lstStyle/>
          <a:p>
            <a:pPr>
              <a:defRPr/>
            </a:pPr>
            <a:r>
              <a:rPr lang="en-US">
                <a:solidFill>
                  <a:prstClr val="white"/>
                </a:solidFill>
              </a:rPr>
              <a:t>A. Hakola| Dust meeting| 31 March 2025</a:t>
            </a:r>
            <a:endParaRPr lang="en-US" dirty="0"/>
          </a:p>
        </p:txBody>
      </p:sp>
      <p:sp>
        <p:nvSpPr>
          <p:cNvPr id="4" name="Slide Number Placeholder 3">
            <a:extLst>
              <a:ext uri="{FF2B5EF4-FFF2-40B4-BE49-F238E27FC236}">
                <a16:creationId xmlns:a16="http://schemas.microsoft.com/office/drawing/2014/main" id="{6E599B5E-4AA4-BD96-D2D9-076575F30890}"/>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3</a:t>
            </a:fld>
            <a:endParaRPr lang="en-GB">
              <a:solidFill>
                <a:prstClr val="white"/>
              </a:solidFill>
            </a:endParaRPr>
          </a:p>
        </p:txBody>
      </p:sp>
      <p:sp>
        <p:nvSpPr>
          <p:cNvPr id="5" name="Title 1">
            <a:extLst>
              <a:ext uri="{FF2B5EF4-FFF2-40B4-BE49-F238E27FC236}">
                <a16:creationId xmlns:a16="http://schemas.microsoft.com/office/drawing/2014/main" id="{014836AD-87AE-4CF6-3F23-9257F23631A8}"/>
              </a:ext>
            </a:extLst>
          </p:cNvPr>
          <p:cNvSpPr>
            <a:spLocks noGrp="1"/>
          </p:cNvSpPr>
          <p:nvPr>
            <p:ph type="title"/>
          </p:nvPr>
        </p:nvSpPr>
        <p:spPr>
          <a:xfrm>
            <a:off x="983432" y="192515"/>
            <a:ext cx="9451776" cy="457200"/>
          </a:xfrm>
        </p:spPr>
        <p:txBody>
          <a:bodyPr/>
          <a:lstStyle/>
          <a:p>
            <a:r>
              <a:rPr lang="fi-FI" dirty="0" err="1"/>
              <a:t>What</a:t>
            </a:r>
            <a:r>
              <a:rPr lang="fi-FI" dirty="0"/>
              <a:t> </a:t>
            </a:r>
            <a:r>
              <a:rPr lang="fi-FI" dirty="0" err="1"/>
              <a:t>specific</a:t>
            </a:r>
            <a:r>
              <a:rPr lang="fi-FI" dirty="0"/>
              <a:t> </a:t>
            </a:r>
            <a:r>
              <a:rPr lang="fi-FI" dirty="0" err="1"/>
              <a:t>capabilities</a:t>
            </a:r>
            <a:r>
              <a:rPr lang="fi-FI" dirty="0"/>
              <a:t> </a:t>
            </a:r>
            <a:r>
              <a:rPr lang="fi-FI" dirty="0" err="1"/>
              <a:t>are</a:t>
            </a:r>
            <a:r>
              <a:rPr lang="fi-FI" dirty="0"/>
              <a:t> </a:t>
            </a:r>
            <a:r>
              <a:rPr lang="fi-FI" dirty="0" err="1"/>
              <a:t>required</a:t>
            </a:r>
            <a:r>
              <a:rPr lang="fi-FI" dirty="0"/>
              <a:t> </a:t>
            </a:r>
            <a:r>
              <a:rPr lang="fi-FI" dirty="0" err="1"/>
              <a:t>from</a:t>
            </a:r>
            <a:r>
              <a:rPr lang="fi-FI" dirty="0"/>
              <a:t> </a:t>
            </a:r>
            <a:r>
              <a:rPr lang="fi-FI" dirty="0" err="1"/>
              <a:t>participating</a:t>
            </a:r>
            <a:r>
              <a:rPr lang="fi-FI" dirty="0"/>
              <a:t> </a:t>
            </a:r>
            <a:r>
              <a:rPr lang="fi-FI" dirty="0" err="1"/>
              <a:t>labs</a:t>
            </a:r>
            <a:r>
              <a:rPr lang="fi-FI" dirty="0"/>
              <a:t>? </a:t>
            </a:r>
          </a:p>
        </p:txBody>
      </p:sp>
      <p:sp>
        <p:nvSpPr>
          <p:cNvPr id="6" name="TextBox 5">
            <a:extLst>
              <a:ext uri="{FF2B5EF4-FFF2-40B4-BE49-F238E27FC236}">
                <a16:creationId xmlns:a16="http://schemas.microsoft.com/office/drawing/2014/main" id="{0CC9483D-25C6-42AC-8BE3-78A2B9814388}"/>
              </a:ext>
            </a:extLst>
          </p:cNvPr>
          <p:cNvSpPr txBox="1"/>
          <p:nvPr/>
        </p:nvSpPr>
        <p:spPr bwMode="auto">
          <a:xfrm>
            <a:off x="360040" y="862054"/>
            <a:ext cx="11310731" cy="2693045"/>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fi-FI" dirty="0"/>
              <a:t>Composition and </a:t>
            </a:r>
            <a:r>
              <a:rPr lang="fi-FI" dirty="0" err="1"/>
              <a:t>fuel</a:t>
            </a:r>
            <a:r>
              <a:rPr lang="fi-FI" dirty="0"/>
              <a:t> </a:t>
            </a:r>
            <a:r>
              <a:rPr lang="fi-FI" dirty="0" err="1"/>
              <a:t>content</a:t>
            </a:r>
            <a:r>
              <a:rPr lang="fi-FI" dirty="0"/>
              <a:t> of </a:t>
            </a:r>
            <a:r>
              <a:rPr lang="fi-FI" dirty="0" err="1"/>
              <a:t>dust</a:t>
            </a:r>
            <a:endParaRPr lang="fi-FI" dirty="0"/>
          </a:p>
          <a:p>
            <a:pPr marL="742950" lvl="1" indent="-285750">
              <a:spcBef>
                <a:spcPts val="600"/>
              </a:spcBef>
              <a:buFont typeface="Wingdings" panose="05000000000000000000" pitchFamily="2" charset="2"/>
              <a:buChar char="ü"/>
            </a:pPr>
            <a:r>
              <a:rPr lang="fi-FI" sz="1600" dirty="0"/>
              <a:t>Ion-</a:t>
            </a:r>
            <a:r>
              <a:rPr lang="fi-FI" sz="1600" dirty="0" err="1"/>
              <a:t>beam</a:t>
            </a:r>
            <a:r>
              <a:rPr lang="fi-FI" sz="1600" dirty="0"/>
              <a:t> </a:t>
            </a:r>
            <a:r>
              <a:rPr lang="fi-FI" sz="1600" dirty="0" err="1"/>
              <a:t>analyses</a:t>
            </a:r>
            <a:r>
              <a:rPr lang="fi-FI" sz="1600" dirty="0"/>
              <a:t> (</a:t>
            </a:r>
            <a:r>
              <a:rPr lang="fi-FI" sz="1600" dirty="0" err="1"/>
              <a:t>micro-beam</a:t>
            </a:r>
            <a:r>
              <a:rPr lang="fi-FI" sz="1600" dirty="0"/>
              <a:t> </a:t>
            </a:r>
            <a:r>
              <a:rPr lang="fi-FI" sz="1600" dirty="0" err="1"/>
              <a:t>techniques</a:t>
            </a:r>
            <a:r>
              <a:rPr lang="fi-FI" sz="1600" dirty="0"/>
              <a:t>) </a:t>
            </a:r>
          </a:p>
          <a:p>
            <a:pPr marL="742950" lvl="1" indent="-285750">
              <a:spcBef>
                <a:spcPts val="600"/>
              </a:spcBef>
              <a:buFont typeface="Wingdings" panose="05000000000000000000" pitchFamily="2" charset="2"/>
              <a:buChar char="ü"/>
            </a:pPr>
            <a:r>
              <a:rPr lang="fi-FI" sz="1600" dirty="0" err="1"/>
              <a:t>Microscopy</a:t>
            </a:r>
            <a:r>
              <a:rPr lang="fi-FI" sz="1600" dirty="0"/>
              <a:t> (SEM, TEM)  </a:t>
            </a:r>
          </a:p>
          <a:p>
            <a:pPr marL="742950" lvl="1" indent="-285750">
              <a:spcBef>
                <a:spcPts val="600"/>
              </a:spcBef>
              <a:buFont typeface="Wingdings" panose="05000000000000000000" pitchFamily="2" charset="2"/>
              <a:buChar char="ü"/>
            </a:pPr>
            <a:r>
              <a:rPr lang="fi-FI" sz="1600" dirty="0"/>
              <a:t>LIBS and </a:t>
            </a:r>
            <a:r>
              <a:rPr lang="fi-FI" sz="1600" dirty="0" err="1"/>
              <a:t>other</a:t>
            </a:r>
            <a:r>
              <a:rPr lang="fi-FI" sz="1600" dirty="0"/>
              <a:t> ”</a:t>
            </a:r>
            <a:r>
              <a:rPr lang="fi-FI" sz="1600" dirty="0" err="1"/>
              <a:t>sputtering</a:t>
            </a:r>
            <a:r>
              <a:rPr lang="fi-FI" sz="1600" dirty="0"/>
              <a:t>” </a:t>
            </a:r>
            <a:r>
              <a:rPr lang="fi-FI" sz="1600" dirty="0" err="1"/>
              <a:t>techniques</a:t>
            </a:r>
            <a:endParaRPr lang="fi-FI" sz="1600" dirty="0"/>
          </a:p>
          <a:p>
            <a:pPr marL="285750" indent="-285750">
              <a:spcBef>
                <a:spcPts val="600"/>
              </a:spcBef>
              <a:buFont typeface="Arial" panose="020B0604020202020204" pitchFamily="34" charset="0"/>
              <a:buChar char="•"/>
            </a:pPr>
            <a:r>
              <a:rPr lang="fi-FI" dirty="0" err="1"/>
              <a:t>Dust</a:t>
            </a:r>
            <a:r>
              <a:rPr lang="fi-FI" dirty="0"/>
              <a:t> </a:t>
            </a:r>
            <a:r>
              <a:rPr lang="fi-FI" dirty="0" err="1"/>
              <a:t>mass</a:t>
            </a:r>
            <a:r>
              <a:rPr lang="fi-FI" dirty="0"/>
              <a:t> and </a:t>
            </a:r>
            <a:r>
              <a:rPr lang="fi-FI" dirty="0" err="1"/>
              <a:t>size</a:t>
            </a:r>
            <a:r>
              <a:rPr lang="fi-FI" dirty="0"/>
              <a:t> and </a:t>
            </a:r>
            <a:r>
              <a:rPr lang="fi-FI" dirty="0" err="1"/>
              <a:t>shape</a:t>
            </a:r>
            <a:r>
              <a:rPr lang="fi-FI" dirty="0"/>
              <a:t> </a:t>
            </a:r>
            <a:r>
              <a:rPr lang="fi-FI" dirty="0" err="1"/>
              <a:t>distributions</a:t>
            </a:r>
            <a:endParaRPr lang="fi-FI" dirty="0"/>
          </a:p>
          <a:p>
            <a:pPr marL="742950" lvl="1" indent="-285750">
              <a:spcBef>
                <a:spcPts val="600"/>
              </a:spcBef>
              <a:buFont typeface="Wingdings" panose="05000000000000000000" pitchFamily="2" charset="2"/>
              <a:buChar char="ü"/>
            </a:pPr>
            <a:r>
              <a:rPr lang="fi-FI" sz="1600" dirty="0" err="1"/>
              <a:t>Weighing</a:t>
            </a:r>
            <a:r>
              <a:rPr lang="fi-FI" sz="1600" dirty="0"/>
              <a:t> </a:t>
            </a:r>
          </a:p>
          <a:p>
            <a:pPr marL="742950" lvl="1" indent="-285750">
              <a:spcBef>
                <a:spcPts val="600"/>
              </a:spcBef>
              <a:buFont typeface="Wingdings" panose="05000000000000000000" pitchFamily="2" charset="2"/>
              <a:buChar char="ü"/>
            </a:pPr>
            <a:r>
              <a:rPr lang="fi-FI" sz="1600" dirty="0"/>
              <a:t>Statistical </a:t>
            </a:r>
            <a:r>
              <a:rPr lang="fi-FI" sz="1600" dirty="0" err="1"/>
              <a:t>analyses</a:t>
            </a:r>
            <a:r>
              <a:rPr lang="fi-FI" sz="1600" dirty="0"/>
              <a:t> (on </a:t>
            </a:r>
            <a:r>
              <a:rPr lang="fi-FI" sz="1600" dirty="0" err="1"/>
              <a:t>the</a:t>
            </a:r>
            <a:r>
              <a:rPr lang="fi-FI" sz="1600" dirty="0"/>
              <a:t> </a:t>
            </a:r>
            <a:r>
              <a:rPr lang="fi-FI" sz="1600" dirty="0" err="1"/>
              <a:t>basis</a:t>
            </a:r>
            <a:r>
              <a:rPr lang="fi-FI" sz="1600" dirty="0"/>
              <a:t> of </a:t>
            </a:r>
            <a:r>
              <a:rPr lang="fi-FI" sz="1600" dirty="0" err="1"/>
              <a:t>microscopy</a:t>
            </a:r>
            <a:r>
              <a:rPr lang="fi-FI" sz="1600" dirty="0"/>
              <a:t>)</a:t>
            </a:r>
          </a:p>
          <a:p>
            <a:pPr marL="285750" indent="-285750">
              <a:spcBef>
                <a:spcPts val="600"/>
              </a:spcBef>
              <a:buFont typeface="Arial" panose="020B0604020202020204" pitchFamily="34" charset="0"/>
              <a:buChar char="•"/>
            </a:pPr>
            <a:r>
              <a:rPr lang="fi-FI" dirty="0" err="1"/>
              <a:t>Any</a:t>
            </a:r>
            <a:r>
              <a:rPr lang="fi-FI" dirty="0"/>
              <a:t> </a:t>
            </a:r>
            <a:r>
              <a:rPr lang="fi-FI" dirty="0" err="1"/>
              <a:t>other</a:t>
            </a:r>
            <a:r>
              <a:rPr lang="fi-FI" dirty="0"/>
              <a:t> </a:t>
            </a:r>
            <a:r>
              <a:rPr lang="fi-FI" dirty="0" err="1"/>
              <a:t>analysis</a:t>
            </a:r>
            <a:r>
              <a:rPr lang="fi-FI" dirty="0"/>
              <a:t> </a:t>
            </a:r>
            <a:r>
              <a:rPr lang="fi-FI" dirty="0" err="1"/>
              <a:t>method</a:t>
            </a:r>
            <a:r>
              <a:rPr lang="fi-FI" dirty="0"/>
              <a:t> </a:t>
            </a:r>
            <a:r>
              <a:rPr lang="fi-FI" dirty="0" err="1"/>
              <a:t>not</a:t>
            </a:r>
            <a:r>
              <a:rPr lang="fi-FI" dirty="0"/>
              <a:t> </a:t>
            </a:r>
            <a:r>
              <a:rPr lang="fi-FI" dirty="0" err="1"/>
              <a:t>yet</a:t>
            </a:r>
            <a:r>
              <a:rPr lang="fi-FI" dirty="0"/>
              <a:t> </a:t>
            </a:r>
            <a:r>
              <a:rPr lang="fi-FI" dirty="0" err="1"/>
              <a:t>considered</a:t>
            </a:r>
            <a:r>
              <a:rPr lang="fi-FI" dirty="0"/>
              <a:t>? </a:t>
            </a:r>
            <a:r>
              <a:rPr lang="fi-FI" dirty="0" err="1"/>
              <a:t>Role</a:t>
            </a:r>
            <a:r>
              <a:rPr lang="fi-FI" dirty="0"/>
              <a:t> of </a:t>
            </a:r>
            <a:r>
              <a:rPr lang="fi-FI" dirty="0" err="1"/>
              <a:t>chemistry</a:t>
            </a:r>
            <a:r>
              <a:rPr lang="fi-FI" dirty="0"/>
              <a:t> (B </a:t>
            </a:r>
            <a:r>
              <a:rPr lang="fi-FI" dirty="0" err="1"/>
              <a:t>dust</a:t>
            </a:r>
            <a:r>
              <a:rPr lang="fi-FI" dirty="0"/>
              <a:t>, </a:t>
            </a:r>
            <a:r>
              <a:rPr lang="fi-FI" dirty="0" err="1"/>
              <a:t>if</a:t>
            </a:r>
            <a:r>
              <a:rPr lang="fi-FI" dirty="0"/>
              <a:t> </a:t>
            </a:r>
            <a:r>
              <a:rPr lang="fi-FI" dirty="0" err="1"/>
              <a:t>relevant</a:t>
            </a:r>
            <a:r>
              <a:rPr lang="fi-FI" dirty="0"/>
              <a:t>)? </a:t>
            </a:r>
            <a:endParaRPr lang="fi-FI" sz="1600" dirty="0"/>
          </a:p>
        </p:txBody>
      </p:sp>
    </p:spTree>
    <p:extLst>
      <p:ext uri="{BB962C8B-B14F-4D97-AF65-F5344CB8AC3E}">
        <p14:creationId xmlns:p14="http://schemas.microsoft.com/office/powerpoint/2010/main" val="1093983164"/>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45372</TotalTime>
  <Words>360</Words>
  <Application>Microsoft Office PowerPoint</Application>
  <DocSecurity>0</DocSecurity>
  <PresentationFormat>Widescreen</PresentationFormat>
  <Paragraphs>35</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EUROfusion.1line_5_3_2019</vt:lpstr>
      <vt:lpstr>Dust analysis needs and capabilities</vt:lpstr>
      <vt:lpstr>Which physics questions do we need to concentrate on? </vt:lpstr>
      <vt:lpstr>What specific capabilities are required from participating labs?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Fabio Vinagre</dc:creator>
  <cp:keywords/>
  <dc:description/>
  <cp:lastModifiedBy>Hakola Antti</cp:lastModifiedBy>
  <cp:revision>30</cp:revision>
  <dcterms:created xsi:type="dcterms:W3CDTF">2023-11-15T09:40:03Z</dcterms:created>
  <dcterms:modified xsi:type="dcterms:W3CDTF">2025-03-29T14:14:54Z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y fmtid="{D5CDD505-2E9C-101B-9397-08002B2CF9AE}" pid="3" name="MediaServiceImageTags">
    <vt:lpwstr/>
  </property>
</Properties>
</file>