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59" d="100"/>
          <a:sy n="59" d="100"/>
        </p:scale>
        <p:origin x="892"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3C9531-0972-4797-82C1-533A9B0519B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ous-titre 2">
            <a:extLst>
              <a:ext uri="{FF2B5EF4-FFF2-40B4-BE49-F238E27FC236}">
                <a16:creationId xmlns:a16="http://schemas.microsoft.com/office/drawing/2014/main" id="{1C4D4B36-ED96-4CF6-94E3-9643EB8829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a:p>
        </p:txBody>
      </p:sp>
      <p:sp>
        <p:nvSpPr>
          <p:cNvPr id="4" name="Espace réservé de la date 3">
            <a:extLst>
              <a:ext uri="{FF2B5EF4-FFF2-40B4-BE49-F238E27FC236}">
                <a16:creationId xmlns:a16="http://schemas.microsoft.com/office/drawing/2014/main" id="{BBDD9161-97D7-4008-812F-837F32ADB1B9}"/>
              </a:ext>
            </a:extLst>
          </p:cNvPr>
          <p:cNvSpPr>
            <a:spLocks noGrp="1"/>
          </p:cNvSpPr>
          <p:nvPr>
            <p:ph type="dt" sz="half" idx="10"/>
          </p:nvPr>
        </p:nvSpPr>
        <p:spPr/>
        <p:txBody>
          <a:bodyPr/>
          <a:lstStyle/>
          <a:p>
            <a:fld id="{27F85527-578B-45F7-B8CE-6B4E9FEA9F9E}" type="datetimeFigureOut">
              <a:rPr lang="en-US" smtClean="0"/>
              <a:t>5/27/2025</a:t>
            </a:fld>
            <a:endParaRPr lang="en-US"/>
          </a:p>
        </p:txBody>
      </p:sp>
      <p:sp>
        <p:nvSpPr>
          <p:cNvPr id="5" name="Espace réservé du pied de page 4">
            <a:extLst>
              <a:ext uri="{FF2B5EF4-FFF2-40B4-BE49-F238E27FC236}">
                <a16:creationId xmlns:a16="http://schemas.microsoft.com/office/drawing/2014/main" id="{C20E63F3-52A6-4882-9BEE-9D5FA5D2CC88}"/>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27A4C9AF-CCED-4264-ACDD-010F05B0E499}"/>
              </a:ext>
            </a:extLst>
          </p:cNvPr>
          <p:cNvSpPr>
            <a:spLocks noGrp="1"/>
          </p:cNvSpPr>
          <p:nvPr>
            <p:ph type="sldNum" sz="quarter" idx="12"/>
          </p:nvPr>
        </p:nvSpPr>
        <p:spPr/>
        <p:txBody>
          <a:bodyPr/>
          <a:lstStyle/>
          <a:p>
            <a:fld id="{94981446-1A62-44F6-B95F-F8CE40924A61}" type="slidenum">
              <a:rPr lang="en-US" smtClean="0"/>
              <a:t>‹N°›</a:t>
            </a:fld>
            <a:endParaRPr lang="en-US"/>
          </a:p>
        </p:txBody>
      </p:sp>
    </p:spTree>
    <p:extLst>
      <p:ext uri="{BB962C8B-B14F-4D97-AF65-F5344CB8AC3E}">
        <p14:creationId xmlns:p14="http://schemas.microsoft.com/office/powerpoint/2010/main" val="377996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E7E570-93EC-4D5C-A12F-9B03E0B95D7D}"/>
              </a:ext>
            </a:extLst>
          </p:cNvPr>
          <p:cNvSpPr>
            <a:spLocks noGrp="1"/>
          </p:cNvSpPr>
          <p:nvPr>
            <p:ph type="title"/>
          </p:nvPr>
        </p:nvSpPr>
        <p:spPr/>
        <p:txBody>
          <a:bodyPr/>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2A90E7C5-EF4A-4732-8275-4BC953F8534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94EF0213-432B-4700-B961-4C49668B47F1}"/>
              </a:ext>
            </a:extLst>
          </p:cNvPr>
          <p:cNvSpPr>
            <a:spLocks noGrp="1"/>
          </p:cNvSpPr>
          <p:nvPr>
            <p:ph type="dt" sz="half" idx="10"/>
          </p:nvPr>
        </p:nvSpPr>
        <p:spPr/>
        <p:txBody>
          <a:bodyPr/>
          <a:lstStyle/>
          <a:p>
            <a:fld id="{27F85527-578B-45F7-B8CE-6B4E9FEA9F9E}" type="datetimeFigureOut">
              <a:rPr lang="en-US" smtClean="0"/>
              <a:t>5/27/2025</a:t>
            </a:fld>
            <a:endParaRPr lang="en-US"/>
          </a:p>
        </p:txBody>
      </p:sp>
      <p:sp>
        <p:nvSpPr>
          <p:cNvPr id="5" name="Espace réservé du pied de page 4">
            <a:extLst>
              <a:ext uri="{FF2B5EF4-FFF2-40B4-BE49-F238E27FC236}">
                <a16:creationId xmlns:a16="http://schemas.microsoft.com/office/drawing/2014/main" id="{4100CDE3-585C-4867-8A5E-CCC422E4A40E}"/>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1ACCEE3D-FB45-497A-9B04-505FD7637615}"/>
              </a:ext>
            </a:extLst>
          </p:cNvPr>
          <p:cNvSpPr>
            <a:spLocks noGrp="1"/>
          </p:cNvSpPr>
          <p:nvPr>
            <p:ph type="sldNum" sz="quarter" idx="12"/>
          </p:nvPr>
        </p:nvSpPr>
        <p:spPr/>
        <p:txBody>
          <a:bodyPr/>
          <a:lstStyle/>
          <a:p>
            <a:fld id="{94981446-1A62-44F6-B95F-F8CE40924A61}" type="slidenum">
              <a:rPr lang="en-US" smtClean="0"/>
              <a:t>‹N°›</a:t>
            </a:fld>
            <a:endParaRPr lang="en-US"/>
          </a:p>
        </p:txBody>
      </p:sp>
    </p:spTree>
    <p:extLst>
      <p:ext uri="{BB962C8B-B14F-4D97-AF65-F5344CB8AC3E}">
        <p14:creationId xmlns:p14="http://schemas.microsoft.com/office/powerpoint/2010/main" val="2717482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EC9D588-7E89-43EF-8A27-3DC801E801AC}"/>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FC9D6A0F-1173-4785-B76F-AF7985129D3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411C08AC-B7FC-4EF6-BAAE-E7B9B69EE301}"/>
              </a:ext>
            </a:extLst>
          </p:cNvPr>
          <p:cNvSpPr>
            <a:spLocks noGrp="1"/>
          </p:cNvSpPr>
          <p:nvPr>
            <p:ph type="dt" sz="half" idx="10"/>
          </p:nvPr>
        </p:nvSpPr>
        <p:spPr/>
        <p:txBody>
          <a:bodyPr/>
          <a:lstStyle/>
          <a:p>
            <a:fld id="{27F85527-578B-45F7-B8CE-6B4E9FEA9F9E}" type="datetimeFigureOut">
              <a:rPr lang="en-US" smtClean="0"/>
              <a:t>5/27/2025</a:t>
            </a:fld>
            <a:endParaRPr lang="en-US"/>
          </a:p>
        </p:txBody>
      </p:sp>
      <p:sp>
        <p:nvSpPr>
          <p:cNvPr id="5" name="Espace réservé du pied de page 4">
            <a:extLst>
              <a:ext uri="{FF2B5EF4-FFF2-40B4-BE49-F238E27FC236}">
                <a16:creationId xmlns:a16="http://schemas.microsoft.com/office/drawing/2014/main" id="{5E51AB3C-5C9D-44CB-826E-98504CFC8859}"/>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E8F8A8DC-FB0E-47C0-A770-E8FAD10B2F8A}"/>
              </a:ext>
            </a:extLst>
          </p:cNvPr>
          <p:cNvSpPr>
            <a:spLocks noGrp="1"/>
          </p:cNvSpPr>
          <p:nvPr>
            <p:ph type="sldNum" sz="quarter" idx="12"/>
          </p:nvPr>
        </p:nvSpPr>
        <p:spPr/>
        <p:txBody>
          <a:bodyPr/>
          <a:lstStyle/>
          <a:p>
            <a:fld id="{94981446-1A62-44F6-B95F-F8CE40924A61}" type="slidenum">
              <a:rPr lang="en-US" smtClean="0"/>
              <a:t>‹N°›</a:t>
            </a:fld>
            <a:endParaRPr lang="en-US"/>
          </a:p>
        </p:txBody>
      </p:sp>
    </p:spTree>
    <p:extLst>
      <p:ext uri="{BB962C8B-B14F-4D97-AF65-F5344CB8AC3E}">
        <p14:creationId xmlns:p14="http://schemas.microsoft.com/office/powerpoint/2010/main" val="423271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9B4420-2F03-468B-8275-5EB8B6514B20}"/>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AFECE63C-071C-4C84-9B7E-31B4810DE01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A5CFC9D7-05DC-4577-B328-12DDD8F0C878}"/>
              </a:ext>
            </a:extLst>
          </p:cNvPr>
          <p:cNvSpPr>
            <a:spLocks noGrp="1"/>
          </p:cNvSpPr>
          <p:nvPr>
            <p:ph type="dt" sz="half" idx="10"/>
          </p:nvPr>
        </p:nvSpPr>
        <p:spPr/>
        <p:txBody>
          <a:bodyPr/>
          <a:lstStyle/>
          <a:p>
            <a:fld id="{27F85527-578B-45F7-B8CE-6B4E9FEA9F9E}" type="datetimeFigureOut">
              <a:rPr lang="en-US" smtClean="0"/>
              <a:t>5/27/2025</a:t>
            </a:fld>
            <a:endParaRPr lang="en-US"/>
          </a:p>
        </p:txBody>
      </p:sp>
      <p:sp>
        <p:nvSpPr>
          <p:cNvPr id="5" name="Espace réservé du pied de page 4">
            <a:extLst>
              <a:ext uri="{FF2B5EF4-FFF2-40B4-BE49-F238E27FC236}">
                <a16:creationId xmlns:a16="http://schemas.microsoft.com/office/drawing/2014/main" id="{95CB827F-E451-4E32-8CCD-52A03DA6CFAA}"/>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5CBBA1DE-D3B4-46E2-ABF1-F2E127C62307}"/>
              </a:ext>
            </a:extLst>
          </p:cNvPr>
          <p:cNvSpPr>
            <a:spLocks noGrp="1"/>
          </p:cNvSpPr>
          <p:nvPr>
            <p:ph type="sldNum" sz="quarter" idx="12"/>
          </p:nvPr>
        </p:nvSpPr>
        <p:spPr/>
        <p:txBody>
          <a:bodyPr/>
          <a:lstStyle/>
          <a:p>
            <a:fld id="{94981446-1A62-44F6-B95F-F8CE40924A61}" type="slidenum">
              <a:rPr lang="en-US" smtClean="0"/>
              <a:t>‹N°›</a:t>
            </a:fld>
            <a:endParaRPr lang="en-US"/>
          </a:p>
        </p:txBody>
      </p:sp>
    </p:spTree>
    <p:extLst>
      <p:ext uri="{BB962C8B-B14F-4D97-AF65-F5344CB8AC3E}">
        <p14:creationId xmlns:p14="http://schemas.microsoft.com/office/powerpoint/2010/main" val="352019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FCAF63-B495-4ECB-BFF2-4C409C654DA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a:p>
        </p:txBody>
      </p:sp>
      <p:sp>
        <p:nvSpPr>
          <p:cNvPr id="3" name="Espace réservé du texte 2">
            <a:extLst>
              <a:ext uri="{FF2B5EF4-FFF2-40B4-BE49-F238E27FC236}">
                <a16:creationId xmlns:a16="http://schemas.microsoft.com/office/drawing/2014/main" id="{5ACCE94F-F8D1-4AC1-9037-E5B9B48489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1D94EEB-08BF-4385-8EB1-274E1FD7726D}"/>
              </a:ext>
            </a:extLst>
          </p:cNvPr>
          <p:cNvSpPr>
            <a:spLocks noGrp="1"/>
          </p:cNvSpPr>
          <p:nvPr>
            <p:ph type="dt" sz="half" idx="10"/>
          </p:nvPr>
        </p:nvSpPr>
        <p:spPr/>
        <p:txBody>
          <a:bodyPr/>
          <a:lstStyle/>
          <a:p>
            <a:fld id="{27F85527-578B-45F7-B8CE-6B4E9FEA9F9E}" type="datetimeFigureOut">
              <a:rPr lang="en-US" smtClean="0"/>
              <a:t>5/27/2025</a:t>
            </a:fld>
            <a:endParaRPr lang="en-US"/>
          </a:p>
        </p:txBody>
      </p:sp>
      <p:sp>
        <p:nvSpPr>
          <p:cNvPr id="5" name="Espace réservé du pied de page 4">
            <a:extLst>
              <a:ext uri="{FF2B5EF4-FFF2-40B4-BE49-F238E27FC236}">
                <a16:creationId xmlns:a16="http://schemas.microsoft.com/office/drawing/2014/main" id="{E449798C-C3A3-4CB8-8771-A6C39780F5C1}"/>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B77EE261-7386-4CCC-AD5C-B8884D156E31}"/>
              </a:ext>
            </a:extLst>
          </p:cNvPr>
          <p:cNvSpPr>
            <a:spLocks noGrp="1"/>
          </p:cNvSpPr>
          <p:nvPr>
            <p:ph type="sldNum" sz="quarter" idx="12"/>
          </p:nvPr>
        </p:nvSpPr>
        <p:spPr/>
        <p:txBody>
          <a:bodyPr/>
          <a:lstStyle/>
          <a:p>
            <a:fld id="{94981446-1A62-44F6-B95F-F8CE40924A61}" type="slidenum">
              <a:rPr lang="en-US" smtClean="0"/>
              <a:t>‹N°›</a:t>
            </a:fld>
            <a:endParaRPr lang="en-US"/>
          </a:p>
        </p:txBody>
      </p:sp>
    </p:spTree>
    <p:extLst>
      <p:ext uri="{BB962C8B-B14F-4D97-AF65-F5344CB8AC3E}">
        <p14:creationId xmlns:p14="http://schemas.microsoft.com/office/powerpoint/2010/main" val="296900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9F404-3670-4DA6-ACF0-AD0593F233DC}"/>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61B16CB4-138B-485C-820A-417C8EFB79D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a:extLst>
              <a:ext uri="{FF2B5EF4-FFF2-40B4-BE49-F238E27FC236}">
                <a16:creationId xmlns:a16="http://schemas.microsoft.com/office/drawing/2014/main" id="{864B8193-828E-4473-8DF9-CF40FAF8339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a:extLst>
              <a:ext uri="{FF2B5EF4-FFF2-40B4-BE49-F238E27FC236}">
                <a16:creationId xmlns:a16="http://schemas.microsoft.com/office/drawing/2014/main" id="{D1A702C9-C584-41E1-83C1-A70E2F45A8D7}"/>
              </a:ext>
            </a:extLst>
          </p:cNvPr>
          <p:cNvSpPr>
            <a:spLocks noGrp="1"/>
          </p:cNvSpPr>
          <p:nvPr>
            <p:ph type="dt" sz="half" idx="10"/>
          </p:nvPr>
        </p:nvSpPr>
        <p:spPr/>
        <p:txBody>
          <a:bodyPr/>
          <a:lstStyle/>
          <a:p>
            <a:fld id="{27F85527-578B-45F7-B8CE-6B4E9FEA9F9E}" type="datetimeFigureOut">
              <a:rPr lang="en-US" smtClean="0"/>
              <a:t>5/27/2025</a:t>
            </a:fld>
            <a:endParaRPr lang="en-US"/>
          </a:p>
        </p:txBody>
      </p:sp>
      <p:sp>
        <p:nvSpPr>
          <p:cNvPr id="6" name="Espace réservé du pied de page 5">
            <a:extLst>
              <a:ext uri="{FF2B5EF4-FFF2-40B4-BE49-F238E27FC236}">
                <a16:creationId xmlns:a16="http://schemas.microsoft.com/office/drawing/2014/main" id="{DE7BB1FB-EE94-4D8E-895C-272DBABE6E55}"/>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85F35609-1C9D-43D6-ADB2-808009AABAC0}"/>
              </a:ext>
            </a:extLst>
          </p:cNvPr>
          <p:cNvSpPr>
            <a:spLocks noGrp="1"/>
          </p:cNvSpPr>
          <p:nvPr>
            <p:ph type="sldNum" sz="quarter" idx="12"/>
          </p:nvPr>
        </p:nvSpPr>
        <p:spPr/>
        <p:txBody>
          <a:bodyPr/>
          <a:lstStyle/>
          <a:p>
            <a:fld id="{94981446-1A62-44F6-B95F-F8CE40924A61}" type="slidenum">
              <a:rPr lang="en-US" smtClean="0"/>
              <a:t>‹N°›</a:t>
            </a:fld>
            <a:endParaRPr lang="en-US"/>
          </a:p>
        </p:txBody>
      </p:sp>
    </p:spTree>
    <p:extLst>
      <p:ext uri="{BB962C8B-B14F-4D97-AF65-F5344CB8AC3E}">
        <p14:creationId xmlns:p14="http://schemas.microsoft.com/office/powerpoint/2010/main" val="1905530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1C785B-F164-4CED-A1F3-5AFA36ADAB46}"/>
              </a:ext>
            </a:extLst>
          </p:cNvPr>
          <p:cNvSpPr>
            <a:spLocks noGrp="1"/>
          </p:cNvSpPr>
          <p:nvPr>
            <p:ph type="title"/>
          </p:nvPr>
        </p:nvSpPr>
        <p:spPr>
          <a:xfrm>
            <a:off x="839788" y="365125"/>
            <a:ext cx="10515600" cy="1325563"/>
          </a:xfrm>
        </p:spPr>
        <p:txBody>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712D5A8D-A8B7-4C1C-B25A-CB3FEA2F5F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3F6FC71-9D6D-445A-BB46-E7CFD58000D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a:extLst>
              <a:ext uri="{FF2B5EF4-FFF2-40B4-BE49-F238E27FC236}">
                <a16:creationId xmlns:a16="http://schemas.microsoft.com/office/drawing/2014/main" id="{655608D4-597A-4802-9276-298FF98340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193B625-07AC-4552-A729-C5F1369A697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a:extLst>
              <a:ext uri="{FF2B5EF4-FFF2-40B4-BE49-F238E27FC236}">
                <a16:creationId xmlns:a16="http://schemas.microsoft.com/office/drawing/2014/main" id="{DEF6F996-3729-4F45-9C7B-C2F4773798A1}"/>
              </a:ext>
            </a:extLst>
          </p:cNvPr>
          <p:cNvSpPr>
            <a:spLocks noGrp="1"/>
          </p:cNvSpPr>
          <p:nvPr>
            <p:ph type="dt" sz="half" idx="10"/>
          </p:nvPr>
        </p:nvSpPr>
        <p:spPr/>
        <p:txBody>
          <a:bodyPr/>
          <a:lstStyle/>
          <a:p>
            <a:fld id="{27F85527-578B-45F7-B8CE-6B4E9FEA9F9E}" type="datetimeFigureOut">
              <a:rPr lang="en-US" smtClean="0"/>
              <a:t>5/27/2025</a:t>
            </a:fld>
            <a:endParaRPr lang="en-US"/>
          </a:p>
        </p:txBody>
      </p:sp>
      <p:sp>
        <p:nvSpPr>
          <p:cNvPr id="8" name="Espace réservé du pied de page 7">
            <a:extLst>
              <a:ext uri="{FF2B5EF4-FFF2-40B4-BE49-F238E27FC236}">
                <a16:creationId xmlns:a16="http://schemas.microsoft.com/office/drawing/2014/main" id="{0E2AEA25-7EDD-4885-BFCE-4B18B4491C2A}"/>
              </a:ext>
            </a:extLst>
          </p:cNvPr>
          <p:cNvSpPr>
            <a:spLocks noGrp="1"/>
          </p:cNvSpPr>
          <p:nvPr>
            <p:ph type="ftr" sz="quarter" idx="11"/>
          </p:nvPr>
        </p:nvSpPr>
        <p:spPr/>
        <p:txBody>
          <a:bodyPr/>
          <a:lstStyle/>
          <a:p>
            <a:endParaRPr lang="en-US"/>
          </a:p>
        </p:txBody>
      </p:sp>
      <p:sp>
        <p:nvSpPr>
          <p:cNvPr id="9" name="Espace réservé du numéro de diapositive 8">
            <a:extLst>
              <a:ext uri="{FF2B5EF4-FFF2-40B4-BE49-F238E27FC236}">
                <a16:creationId xmlns:a16="http://schemas.microsoft.com/office/drawing/2014/main" id="{F0514729-CA45-4BB4-B6A6-E35C640F7119}"/>
              </a:ext>
            </a:extLst>
          </p:cNvPr>
          <p:cNvSpPr>
            <a:spLocks noGrp="1"/>
          </p:cNvSpPr>
          <p:nvPr>
            <p:ph type="sldNum" sz="quarter" idx="12"/>
          </p:nvPr>
        </p:nvSpPr>
        <p:spPr/>
        <p:txBody>
          <a:bodyPr/>
          <a:lstStyle/>
          <a:p>
            <a:fld id="{94981446-1A62-44F6-B95F-F8CE40924A61}" type="slidenum">
              <a:rPr lang="en-US" smtClean="0"/>
              <a:t>‹N°›</a:t>
            </a:fld>
            <a:endParaRPr lang="en-US"/>
          </a:p>
        </p:txBody>
      </p:sp>
    </p:spTree>
    <p:extLst>
      <p:ext uri="{BB962C8B-B14F-4D97-AF65-F5344CB8AC3E}">
        <p14:creationId xmlns:p14="http://schemas.microsoft.com/office/powerpoint/2010/main" val="1953419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8F1D5F-AE5B-4F7D-B887-8E08634AD166}"/>
              </a:ext>
            </a:extLst>
          </p:cNvPr>
          <p:cNvSpPr>
            <a:spLocks noGrp="1"/>
          </p:cNvSpPr>
          <p:nvPr>
            <p:ph type="title"/>
          </p:nvPr>
        </p:nvSpPr>
        <p:spPr/>
        <p:txBody>
          <a:bodyPr/>
          <a:lstStyle/>
          <a:p>
            <a:r>
              <a:rPr lang="fr-FR"/>
              <a:t>Modifiez le style du titre</a:t>
            </a:r>
            <a:endParaRPr lang="en-US"/>
          </a:p>
        </p:txBody>
      </p:sp>
      <p:sp>
        <p:nvSpPr>
          <p:cNvPr id="3" name="Espace réservé de la date 2">
            <a:extLst>
              <a:ext uri="{FF2B5EF4-FFF2-40B4-BE49-F238E27FC236}">
                <a16:creationId xmlns:a16="http://schemas.microsoft.com/office/drawing/2014/main" id="{BAD5A99A-3F19-49E4-8016-E4093F16F814}"/>
              </a:ext>
            </a:extLst>
          </p:cNvPr>
          <p:cNvSpPr>
            <a:spLocks noGrp="1"/>
          </p:cNvSpPr>
          <p:nvPr>
            <p:ph type="dt" sz="half" idx="10"/>
          </p:nvPr>
        </p:nvSpPr>
        <p:spPr/>
        <p:txBody>
          <a:bodyPr/>
          <a:lstStyle/>
          <a:p>
            <a:fld id="{27F85527-578B-45F7-B8CE-6B4E9FEA9F9E}" type="datetimeFigureOut">
              <a:rPr lang="en-US" smtClean="0"/>
              <a:t>5/27/2025</a:t>
            </a:fld>
            <a:endParaRPr lang="en-US"/>
          </a:p>
        </p:txBody>
      </p:sp>
      <p:sp>
        <p:nvSpPr>
          <p:cNvPr id="4" name="Espace réservé du pied de page 3">
            <a:extLst>
              <a:ext uri="{FF2B5EF4-FFF2-40B4-BE49-F238E27FC236}">
                <a16:creationId xmlns:a16="http://schemas.microsoft.com/office/drawing/2014/main" id="{213D9F52-8C7B-473C-8740-1C918A15FE37}"/>
              </a:ext>
            </a:extLst>
          </p:cNvPr>
          <p:cNvSpPr>
            <a:spLocks noGrp="1"/>
          </p:cNvSpPr>
          <p:nvPr>
            <p:ph type="ftr" sz="quarter" idx="11"/>
          </p:nvPr>
        </p:nvSpPr>
        <p:spPr/>
        <p:txBody>
          <a:bodyPr/>
          <a:lstStyle/>
          <a:p>
            <a:endParaRPr lang="en-US"/>
          </a:p>
        </p:txBody>
      </p:sp>
      <p:sp>
        <p:nvSpPr>
          <p:cNvPr id="5" name="Espace réservé du numéro de diapositive 4">
            <a:extLst>
              <a:ext uri="{FF2B5EF4-FFF2-40B4-BE49-F238E27FC236}">
                <a16:creationId xmlns:a16="http://schemas.microsoft.com/office/drawing/2014/main" id="{52F58C16-1B37-47B7-84F4-A9881A5FE1A2}"/>
              </a:ext>
            </a:extLst>
          </p:cNvPr>
          <p:cNvSpPr>
            <a:spLocks noGrp="1"/>
          </p:cNvSpPr>
          <p:nvPr>
            <p:ph type="sldNum" sz="quarter" idx="12"/>
          </p:nvPr>
        </p:nvSpPr>
        <p:spPr/>
        <p:txBody>
          <a:bodyPr/>
          <a:lstStyle/>
          <a:p>
            <a:fld id="{94981446-1A62-44F6-B95F-F8CE40924A61}" type="slidenum">
              <a:rPr lang="en-US" smtClean="0"/>
              <a:t>‹N°›</a:t>
            </a:fld>
            <a:endParaRPr lang="en-US"/>
          </a:p>
        </p:txBody>
      </p:sp>
    </p:spTree>
    <p:extLst>
      <p:ext uri="{BB962C8B-B14F-4D97-AF65-F5344CB8AC3E}">
        <p14:creationId xmlns:p14="http://schemas.microsoft.com/office/powerpoint/2010/main" val="31902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C7B5F1B-FAE9-49FC-9DEC-320C31887DDA}"/>
              </a:ext>
            </a:extLst>
          </p:cNvPr>
          <p:cNvSpPr>
            <a:spLocks noGrp="1"/>
          </p:cNvSpPr>
          <p:nvPr>
            <p:ph type="dt" sz="half" idx="10"/>
          </p:nvPr>
        </p:nvSpPr>
        <p:spPr/>
        <p:txBody>
          <a:bodyPr/>
          <a:lstStyle/>
          <a:p>
            <a:fld id="{27F85527-578B-45F7-B8CE-6B4E9FEA9F9E}" type="datetimeFigureOut">
              <a:rPr lang="en-US" smtClean="0"/>
              <a:t>5/27/2025</a:t>
            </a:fld>
            <a:endParaRPr lang="en-US"/>
          </a:p>
        </p:txBody>
      </p:sp>
      <p:sp>
        <p:nvSpPr>
          <p:cNvPr id="3" name="Espace réservé du pied de page 2">
            <a:extLst>
              <a:ext uri="{FF2B5EF4-FFF2-40B4-BE49-F238E27FC236}">
                <a16:creationId xmlns:a16="http://schemas.microsoft.com/office/drawing/2014/main" id="{C02475B3-9291-4C93-9520-B0C9D34D9E97}"/>
              </a:ext>
            </a:extLst>
          </p:cNvPr>
          <p:cNvSpPr>
            <a:spLocks noGrp="1"/>
          </p:cNvSpPr>
          <p:nvPr>
            <p:ph type="ftr" sz="quarter" idx="11"/>
          </p:nvPr>
        </p:nvSpPr>
        <p:spPr/>
        <p:txBody>
          <a:bodyPr/>
          <a:lstStyle/>
          <a:p>
            <a:endParaRPr lang="en-US"/>
          </a:p>
        </p:txBody>
      </p:sp>
      <p:sp>
        <p:nvSpPr>
          <p:cNvPr id="4" name="Espace réservé du numéro de diapositive 3">
            <a:extLst>
              <a:ext uri="{FF2B5EF4-FFF2-40B4-BE49-F238E27FC236}">
                <a16:creationId xmlns:a16="http://schemas.microsoft.com/office/drawing/2014/main" id="{A4B46E7A-7347-41D1-AC9F-E0BC45F5AFD4}"/>
              </a:ext>
            </a:extLst>
          </p:cNvPr>
          <p:cNvSpPr>
            <a:spLocks noGrp="1"/>
          </p:cNvSpPr>
          <p:nvPr>
            <p:ph type="sldNum" sz="quarter" idx="12"/>
          </p:nvPr>
        </p:nvSpPr>
        <p:spPr/>
        <p:txBody>
          <a:bodyPr/>
          <a:lstStyle/>
          <a:p>
            <a:fld id="{94981446-1A62-44F6-B95F-F8CE40924A61}" type="slidenum">
              <a:rPr lang="en-US" smtClean="0"/>
              <a:t>‹N°›</a:t>
            </a:fld>
            <a:endParaRPr lang="en-US"/>
          </a:p>
        </p:txBody>
      </p:sp>
    </p:spTree>
    <p:extLst>
      <p:ext uri="{BB962C8B-B14F-4D97-AF65-F5344CB8AC3E}">
        <p14:creationId xmlns:p14="http://schemas.microsoft.com/office/powerpoint/2010/main" val="2635791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A3222C-30F3-41A5-952E-2B3317F92CA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u contenu 2">
            <a:extLst>
              <a:ext uri="{FF2B5EF4-FFF2-40B4-BE49-F238E27FC236}">
                <a16:creationId xmlns:a16="http://schemas.microsoft.com/office/drawing/2014/main" id="{69C8DA92-42E5-4296-B0E8-F010486563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a:extLst>
              <a:ext uri="{FF2B5EF4-FFF2-40B4-BE49-F238E27FC236}">
                <a16:creationId xmlns:a16="http://schemas.microsoft.com/office/drawing/2014/main" id="{8635DE5B-66DB-4B17-B4CB-33085D6A46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07F929B-CA2E-499C-B1DC-B09C422540F7}"/>
              </a:ext>
            </a:extLst>
          </p:cNvPr>
          <p:cNvSpPr>
            <a:spLocks noGrp="1"/>
          </p:cNvSpPr>
          <p:nvPr>
            <p:ph type="dt" sz="half" idx="10"/>
          </p:nvPr>
        </p:nvSpPr>
        <p:spPr/>
        <p:txBody>
          <a:bodyPr/>
          <a:lstStyle/>
          <a:p>
            <a:fld id="{27F85527-578B-45F7-B8CE-6B4E9FEA9F9E}" type="datetimeFigureOut">
              <a:rPr lang="en-US" smtClean="0"/>
              <a:t>5/27/2025</a:t>
            </a:fld>
            <a:endParaRPr lang="en-US"/>
          </a:p>
        </p:txBody>
      </p:sp>
      <p:sp>
        <p:nvSpPr>
          <p:cNvPr id="6" name="Espace réservé du pied de page 5">
            <a:extLst>
              <a:ext uri="{FF2B5EF4-FFF2-40B4-BE49-F238E27FC236}">
                <a16:creationId xmlns:a16="http://schemas.microsoft.com/office/drawing/2014/main" id="{90862FA0-5162-4288-B74E-65AD9323C016}"/>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7C942B6A-F425-4BA0-8629-DC9B69475510}"/>
              </a:ext>
            </a:extLst>
          </p:cNvPr>
          <p:cNvSpPr>
            <a:spLocks noGrp="1"/>
          </p:cNvSpPr>
          <p:nvPr>
            <p:ph type="sldNum" sz="quarter" idx="12"/>
          </p:nvPr>
        </p:nvSpPr>
        <p:spPr/>
        <p:txBody>
          <a:bodyPr/>
          <a:lstStyle/>
          <a:p>
            <a:fld id="{94981446-1A62-44F6-B95F-F8CE40924A61}" type="slidenum">
              <a:rPr lang="en-US" smtClean="0"/>
              <a:t>‹N°›</a:t>
            </a:fld>
            <a:endParaRPr lang="en-US"/>
          </a:p>
        </p:txBody>
      </p:sp>
    </p:spTree>
    <p:extLst>
      <p:ext uri="{BB962C8B-B14F-4D97-AF65-F5344CB8AC3E}">
        <p14:creationId xmlns:p14="http://schemas.microsoft.com/office/powerpoint/2010/main" val="2011204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835AD9-5ED4-4E1A-8A92-FE429B5B612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pour une image  2">
            <a:extLst>
              <a:ext uri="{FF2B5EF4-FFF2-40B4-BE49-F238E27FC236}">
                <a16:creationId xmlns:a16="http://schemas.microsoft.com/office/drawing/2014/main" id="{D8648FF6-DDC3-4C50-A691-4F5F721EC7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a:extLst>
              <a:ext uri="{FF2B5EF4-FFF2-40B4-BE49-F238E27FC236}">
                <a16:creationId xmlns:a16="http://schemas.microsoft.com/office/drawing/2014/main" id="{1B7C2D7B-A4D6-4488-B6A9-1DEB1C58A4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05E2DE3-E1C4-4389-9508-101886F70FBD}"/>
              </a:ext>
            </a:extLst>
          </p:cNvPr>
          <p:cNvSpPr>
            <a:spLocks noGrp="1"/>
          </p:cNvSpPr>
          <p:nvPr>
            <p:ph type="dt" sz="half" idx="10"/>
          </p:nvPr>
        </p:nvSpPr>
        <p:spPr/>
        <p:txBody>
          <a:bodyPr/>
          <a:lstStyle/>
          <a:p>
            <a:fld id="{27F85527-578B-45F7-B8CE-6B4E9FEA9F9E}" type="datetimeFigureOut">
              <a:rPr lang="en-US" smtClean="0"/>
              <a:t>5/27/2025</a:t>
            </a:fld>
            <a:endParaRPr lang="en-US"/>
          </a:p>
        </p:txBody>
      </p:sp>
      <p:sp>
        <p:nvSpPr>
          <p:cNvPr id="6" name="Espace réservé du pied de page 5">
            <a:extLst>
              <a:ext uri="{FF2B5EF4-FFF2-40B4-BE49-F238E27FC236}">
                <a16:creationId xmlns:a16="http://schemas.microsoft.com/office/drawing/2014/main" id="{D7869279-936C-47B2-859F-6551DFDD4185}"/>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0DC97AB7-F7C0-40F4-B9AE-B4EC62A21C62}"/>
              </a:ext>
            </a:extLst>
          </p:cNvPr>
          <p:cNvSpPr>
            <a:spLocks noGrp="1"/>
          </p:cNvSpPr>
          <p:nvPr>
            <p:ph type="sldNum" sz="quarter" idx="12"/>
          </p:nvPr>
        </p:nvSpPr>
        <p:spPr/>
        <p:txBody>
          <a:bodyPr/>
          <a:lstStyle/>
          <a:p>
            <a:fld id="{94981446-1A62-44F6-B95F-F8CE40924A61}" type="slidenum">
              <a:rPr lang="en-US" smtClean="0"/>
              <a:t>‹N°›</a:t>
            </a:fld>
            <a:endParaRPr lang="en-US"/>
          </a:p>
        </p:txBody>
      </p:sp>
    </p:spTree>
    <p:extLst>
      <p:ext uri="{BB962C8B-B14F-4D97-AF65-F5344CB8AC3E}">
        <p14:creationId xmlns:p14="http://schemas.microsoft.com/office/powerpoint/2010/main" val="3437877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CD1C114-5892-4859-BF6F-1C36A3F2A4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F8E35961-3A39-482C-8D1F-35C48ECBDC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2F53042D-CAB8-4B38-B865-BAB662E53A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85527-578B-45F7-B8CE-6B4E9FEA9F9E}" type="datetimeFigureOut">
              <a:rPr lang="en-US" smtClean="0"/>
              <a:t>5/27/2025</a:t>
            </a:fld>
            <a:endParaRPr lang="en-US"/>
          </a:p>
        </p:txBody>
      </p:sp>
      <p:sp>
        <p:nvSpPr>
          <p:cNvPr id="5" name="Espace réservé du pied de page 4">
            <a:extLst>
              <a:ext uri="{FF2B5EF4-FFF2-40B4-BE49-F238E27FC236}">
                <a16:creationId xmlns:a16="http://schemas.microsoft.com/office/drawing/2014/main" id="{3EF47AF2-4936-4188-BFF9-F41E3598E3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a:extLst>
              <a:ext uri="{FF2B5EF4-FFF2-40B4-BE49-F238E27FC236}">
                <a16:creationId xmlns:a16="http://schemas.microsoft.com/office/drawing/2014/main" id="{6CEE4298-EFEA-422D-A950-A951515BA1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81446-1A62-44F6-B95F-F8CE40924A61}" type="slidenum">
              <a:rPr lang="en-US" smtClean="0"/>
              <a:t>‹N°›</a:t>
            </a:fld>
            <a:endParaRPr lang="en-US"/>
          </a:p>
        </p:txBody>
      </p:sp>
    </p:spTree>
    <p:extLst>
      <p:ext uri="{BB962C8B-B14F-4D97-AF65-F5344CB8AC3E}">
        <p14:creationId xmlns:p14="http://schemas.microsoft.com/office/powerpoint/2010/main" val="2986420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ndico.euro-fusion.org/event/3275/"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pure.tue.nl/ws/portalfiles/portal/344535393/20241204_Snoep_e-mail.pdf" TargetMode="External"/><Relationship Id="rId2" Type="http://schemas.openxmlformats.org/officeDocument/2006/relationships/hyperlink" Target="https://indico.euro-fusion.org/event/3494/" TargetMode="Externa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users.euro-fusion.org/repository/pinboard/EFDA-JET/journal/117135_bonanomi_edgeparticle_2024nf.pd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E7030D78-9C46-400F-95E3-C0253827EA0E}"/>
              </a:ext>
            </a:extLst>
          </p:cNvPr>
          <p:cNvSpPr txBox="1"/>
          <p:nvPr/>
        </p:nvSpPr>
        <p:spPr>
          <a:xfrm>
            <a:off x="232914" y="0"/>
            <a:ext cx="9960427" cy="7294305"/>
          </a:xfrm>
          <a:prstGeom prst="rect">
            <a:avLst/>
          </a:prstGeom>
          <a:noFill/>
        </p:spPr>
        <p:txBody>
          <a:bodyPr wrap="square" rtlCol="0">
            <a:spAutoFit/>
          </a:bodyPr>
          <a:lstStyle/>
          <a:p>
            <a:pPr algn="ctr"/>
            <a:r>
              <a:rPr lang="en-US" b="1" u="sng" dirty="0"/>
              <a:t>L-H transition:</a:t>
            </a:r>
            <a:endParaRPr lang="en-US" dirty="0"/>
          </a:p>
          <a:p>
            <a:endParaRPr lang="en-US" b="1" dirty="0"/>
          </a:p>
          <a:p>
            <a:r>
              <a:rPr lang="en-US" b="1" dirty="0">
                <a:solidFill>
                  <a:srgbClr val="7030A0"/>
                </a:solidFill>
              </a:rPr>
              <a:t>Context: </a:t>
            </a:r>
            <a:r>
              <a:rPr lang="en-US" dirty="0"/>
              <a:t>recent ITPA scaling (</a:t>
            </a:r>
            <a:r>
              <a:rPr lang="en-US" dirty="0" err="1"/>
              <a:t>Delabie</a:t>
            </a:r>
            <a:r>
              <a:rPr lang="en-US" dirty="0"/>
              <a:t> et al) with either a weaker B dependence than Martin 2008 scaling or an Ip instead of B dependence.</a:t>
            </a:r>
          </a:p>
          <a:p>
            <a:endParaRPr lang="en-US" dirty="0"/>
          </a:p>
          <a:p>
            <a:endParaRPr lang="en-US" b="1" dirty="0"/>
          </a:p>
          <a:p>
            <a:endParaRPr lang="en-US" b="1" dirty="0"/>
          </a:p>
          <a:p>
            <a:endParaRPr lang="en-US" b="1" dirty="0"/>
          </a:p>
          <a:p>
            <a:r>
              <a:rPr lang="en-US" b="1" dirty="0">
                <a:solidFill>
                  <a:srgbClr val="7030A0"/>
                </a:solidFill>
              </a:rPr>
              <a:t>Modelling</a:t>
            </a:r>
            <a:r>
              <a:rPr lang="en-US" dirty="0">
                <a:solidFill>
                  <a:srgbClr val="7030A0"/>
                </a:solidFill>
              </a:rPr>
              <a:t> :</a:t>
            </a:r>
          </a:p>
          <a:p>
            <a:pPr marL="285750" indent="-285750">
              <a:buFontTx/>
              <a:buChar char="-"/>
            </a:pPr>
            <a:r>
              <a:rPr lang="en-US" dirty="0"/>
              <a:t>Key player :radial electric field across the separatrix. Need to </a:t>
            </a:r>
            <a:r>
              <a:rPr lang="en-US" b="1" dirty="0"/>
              <a:t>improve understanding of Er profile physics (turbulence, neoclassical, SOL </a:t>
            </a:r>
            <a:r>
              <a:rPr lang="en-US" b="1" dirty="0" err="1"/>
              <a:t>etc</a:t>
            </a:r>
            <a:r>
              <a:rPr lang="en-US" b="1" dirty="0"/>
              <a:t>) </a:t>
            </a:r>
            <a:r>
              <a:rPr lang="en-US" dirty="0"/>
              <a:t>thanks to </a:t>
            </a:r>
            <a:r>
              <a:rPr lang="en-US" b="1" dirty="0"/>
              <a:t>codes crossing </a:t>
            </a:r>
            <a:r>
              <a:rPr lang="en-US" b="1" dirty="0" err="1"/>
              <a:t>sep</a:t>
            </a:r>
            <a:r>
              <a:rPr lang="en-US" b="1" dirty="0"/>
              <a:t> </a:t>
            </a:r>
            <a:r>
              <a:rPr lang="en-US" dirty="0"/>
              <a:t>(TSVV1, </a:t>
            </a:r>
            <a:r>
              <a:rPr lang="en-US" dirty="0">
                <a:hlinkClick r:id="rId2"/>
              </a:rPr>
              <a:t>see PSD</a:t>
            </a:r>
            <a:r>
              <a:rPr lang="en-US" baseline="30000" dirty="0">
                <a:hlinkClick r:id="rId2"/>
              </a:rPr>
              <a:t>2</a:t>
            </a:r>
            <a:r>
              <a:rPr lang="en-US" dirty="0">
                <a:hlinkClick r:id="rId2"/>
              </a:rPr>
              <a:t> Nov 6 2024</a:t>
            </a:r>
            <a:r>
              <a:rPr lang="en-US" dirty="0"/>
              <a:t>) including impurity &amp; recycling condition impact in region </a:t>
            </a:r>
            <a:r>
              <a:rPr lang="en-US" dirty="0">
                <a:latin typeface="Symbol" panose="05050102010706020507" pitchFamily="18" charset="2"/>
              </a:rPr>
              <a:t>r</a:t>
            </a:r>
            <a:r>
              <a:rPr lang="en-US" dirty="0"/>
              <a:t>=0.9-1.1 </a:t>
            </a:r>
          </a:p>
          <a:p>
            <a:pPr marL="285750" indent="-285750">
              <a:buFontTx/>
              <a:buChar char="-"/>
            </a:pPr>
            <a:r>
              <a:rPr lang="en-US" dirty="0"/>
              <a:t>In parallel </a:t>
            </a:r>
            <a:r>
              <a:rPr lang="en-US" b="1" dirty="0"/>
              <a:t>qualitatively explore Ip vs B impact </a:t>
            </a:r>
            <a:r>
              <a:rPr lang="en-US" dirty="0"/>
              <a:t>: </a:t>
            </a:r>
          </a:p>
          <a:p>
            <a:pPr marL="742950" lvl="1" indent="-285750">
              <a:buFontTx/>
              <a:buChar char="-"/>
            </a:pPr>
            <a:r>
              <a:rPr lang="en-US" dirty="0"/>
              <a:t>using ad-hoc Er in </a:t>
            </a:r>
            <a:r>
              <a:rPr lang="en-US" dirty="0">
                <a:latin typeface="Symbol" panose="05050102010706020507" pitchFamily="18" charset="2"/>
              </a:rPr>
              <a:t>r</a:t>
            </a:r>
            <a:r>
              <a:rPr lang="en-US" dirty="0"/>
              <a:t>=0.9-1.1 but with </a:t>
            </a:r>
            <a:r>
              <a:rPr lang="en-US" dirty="0" err="1"/>
              <a:t>ExB</a:t>
            </a:r>
            <a:r>
              <a:rPr lang="en-US" dirty="0"/>
              <a:t>/turbulence interplay within integrated modelling (TSVV11 2026-27) </a:t>
            </a:r>
          </a:p>
          <a:p>
            <a:pPr marL="742950" lvl="1" indent="-285750">
              <a:buFontTx/>
              <a:buChar char="-"/>
            </a:pPr>
            <a:r>
              <a:rPr lang="en-US" dirty="0"/>
              <a:t>Using GRILLIX transition : Ip-B impact vs TCV/AUG </a:t>
            </a:r>
            <a:r>
              <a:rPr lang="en-US" dirty="0" err="1"/>
              <a:t>expts</a:t>
            </a:r>
            <a:r>
              <a:rPr lang="en-US" dirty="0"/>
              <a:t> (possible? Equipartition/NBI role)</a:t>
            </a:r>
          </a:p>
          <a:p>
            <a:endParaRPr lang="en-US" dirty="0"/>
          </a:p>
          <a:p>
            <a:r>
              <a:rPr lang="en-US" b="1" dirty="0">
                <a:solidFill>
                  <a:srgbClr val="7030A0"/>
                </a:solidFill>
              </a:rPr>
              <a:t>Experiments:</a:t>
            </a:r>
          </a:p>
          <a:p>
            <a:pPr marL="285750" indent="-285750">
              <a:buFontTx/>
              <a:buChar char="-"/>
            </a:pPr>
            <a:r>
              <a:rPr lang="en-US" b="1" dirty="0"/>
              <a:t>Database work: </a:t>
            </a:r>
            <a:r>
              <a:rPr lang="en-US" dirty="0" err="1"/>
              <a:t>P_threshold</a:t>
            </a:r>
            <a:r>
              <a:rPr lang="en-US" dirty="0"/>
              <a:t> vs B and Ip </a:t>
            </a:r>
            <a:r>
              <a:rPr lang="en-US" b="1" dirty="0"/>
              <a:t>extend to EAST/KSTAR </a:t>
            </a:r>
            <a:r>
              <a:rPr lang="en-US" dirty="0"/>
              <a:t>(exhaustive </a:t>
            </a:r>
            <a:r>
              <a:rPr lang="en-US" dirty="0" err="1"/>
              <a:t>db</a:t>
            </a:r>
            <a:r>
              <a:rPr lang="en-US" dirty="0"/>
              <a:t>) with </a:t>
            </a:r>
            <a:r>
              <a:rPr lang="en-US" b="1" dirty="0"/>
              <a:t>ITPA</a:t>
            </a:r>
            <a:r>
              <a:rPr lang="en-US" dirty="0"/>
              <a:t> pedestal or T&amp;C. (ITPA/EUROfusion interface / priorities?) or through collab. Agreements </a:t>
            </a:r>
            <a:r>
              <a:rPr lang="en-US" b="1" dirty="0"/>
              <a:t>Martin 2008 revision in all devices</a:t>
            </a:r>
          </a:p>
          <a:p>
            <a:pPr marL="285750" indent="-285750">
              <a:buFontTx/>
              <a:buChar char="-"/>
            </a:pPr>
            <a:r>
              <a:rPr lang="en-US" b="1" dirty="0"/>
              <a:t>Database work: </a:t>
            </a:r>
            <a:r>
              <a:rPr lang="en-US" dirty="0"/>
              <a:t>populate the </a:t>
            </a:r>
            <a:r>
              <a:rPr lang="en-US" dirty="0" err="1"/>
              <a:t>sepOS</a:t>
            </a:r>
            <a:r>
              <a:rPr lang="en-US" dirty="0"/>
              <a:t> for other devices than AUG and for varied B/Ip: </a:t>
            </a:r>
            <a:r>
              <a:rPr lang="en-US" dirty="0" err="1"/>
              <a:t>nsep</a:t>
            </a:r>
            <a:r>
              <a:rPr lang="en-US" dirty="0"/>
              <a:t>, </a:t>
            </a:r>
            <a:r>
              <a:rPr lang="en-US" dirty="0" err="1"/>
              <a:t>Tsep</a:t>
            </a:r>
            <a:r>
              <a:rPr lang="en-US" dirty="0"/>
              <a:t>. (NB: fixed Zeff, gradient length).  Impact of B, Ip. </a:t>
            </a:r>
            <a:r>
              <a:rPr lang="en-US" i="1" dirty="0">
                <a:solidFill>
                  <a:schemeClr val="accent2"/>
                </a:solidFill>
              </a:rPr>
              <a:t>On going O. Grover, ITPA </a:t>
            </a:r>
            <a:r>
              <a:rPr lang="en-US" i="1" dirty="0" err="1">
                <a:solidFill>
                  <a:schemeClr val="accent2"/>
                </a:solidFill>
              </a:rPr>
              <a:t>DivSOL</a:t>
            </a:r>
            <a:r>
              <a:rPr lang="en-US" i="1" dirty="0">
                <a:solidFill>
                  <a:schemeClr val="accent2"/>
                </a:solidFill>
              </a:rPr>
              <a:t> </a:t>
            </a:r>
            <a:r>
              <a:rPr lang="en-US" i="1" dirty="0" err="1">
                <a:solidFill>
                  <a:schemeClr val="accent2"/>
                </a:solidFill>
              </a:rPr>
              <a:t>DIII-D+Cmod</a:t>
            </a:r>
            <a:r>
              <a:rPr lang="en-US" i="1" dirty="0">
                <a:solidFill>
                  <a:srgbClr val="FF0000"/>
                </a:solidFill>
              </a:rPr>
              <a:t>. Future PSD2meeting ? To understand if EF action needed</a:t>
            </a:r>
          </a:p>
          <a:p>
            <a:pPr marL="285750" indent="-285750">
              <a:buFontTx/>
              <a:buChar char="-"/>
            </a:pPr>
            <a:r>
              <a:rPr lang="en-US" b="1" dirty="0"/>
              <a:t>Dedicated experiments </a:t>
            </a:r>
            <a:r>
              <a:rPr lang="en-US" dirty="0"/>
              <a:t>to study Ip impact on H mode entry (AUG, JT60-SA high current/low B)</a:t>
            </a:r>
          </a:p>
          <a:p>
            <a:pPr marL="285750" indent="-285750">
              <a:buFontTx/>
              <a:buChar char="-"/>
            </a:pPr>
            <a:endParaRPr lang="en-US" dirty="0"/>
          </a:p>
        </p:txBody>
      </p:sp>
      <p:pic>
        <p:nvPicPr>
          <p:cNvPr id="6" name="Image 5">
            <a:extLst>
              <a:ext uri="{FF2B5EF4-FFF2-40B4-BE49-F238E27FC236}">
                <a16:creationId xmlns:a16="http://schemas.microsoft.com/office/drawing/2014/main" id="{AA61BCCC-84D8-4F36-8396-F23223A37FF8}"/>
              </a:ext>
            </a:extLst>
          </p:cNvPr>
          <p:cNvPicPr>
            <a:picLocks noChangeAspect="1"/>
          </p:cNvPicPr>
          <p:nvPr/>
        </p:nvPicPr>
        <p:blipFill>
          <a:blip r:embed="rId3"/>
          <a:stretch>
            <a:fillRect/>
          </a:stretch>
        </p:blipFill>
        <p:spPr>
          <a:xfrm>
            <a:off x="1201922" y="1078144"/>
            <a:ext cx="7534275" cy="495300"/>
          </a:xfrm>
          <a:prstGeom prst="rect">
            <a:avLst/>
          </a:prstGeom>
        </p:spPr>
      </p:pic>
      <p:pic>
        <p:nvPicPr>
          <p:cNvPr id="8" name="Image 7">
            <a:extLst>
              <a:ext uri="{FF2B5EF4-FFF2-40B4-BE49-F238E27FC236}">
                <a16:creationId xmlns:a16="http://schemas.microsoft.com/office/drawing/2014/main" id="{41B4F14F-A74A-4FDA-8CD5-A0B458195B49}"/>
              </a:ext>
            </a:extLst>
          </p:cNvPr>
          <p:cNvPicPr>
            <a:picLocks noChangeAspect="1"/>
          </p:cNvPicPr>
          <p:nvPr/>
        </p:nvPicPr>
        <p:blipFill>
          <a:blip r:embed="rId4"/>
          <a:stretch>
            <a:fillRect/>
          </a:stretch>
        </p:blipFill>
        <p:spPr>
          <a:xfrm>
            <a:off x="1326742" y="1545992"/>
            <a:ext cx="7172325" cy="504825"/>
          </a:xfrm>
          <a:prstGeom prst="rect">
            <a:avLst/>
          </a:prstGeom>
        </p:spPr>
      </p:pic>
      <p:sp>
        <p:nvSpPr>
          <p:cNvPr id="2" name="ZoneTexte 1">
            <a:extLst>
              <a:ext uri="{FF2B5EF4-FFF2-40B4-BE49-F238E27FC236}">
                <a16:creationId xmlns:a16="http://schemas.microsoft.com/office/drawing/2014/main" id="{FD157CB5-0FDE-4816-A0A9-2A20B1E7DB8A}"/>
              </a:ext>
            </a:extLst>
          </p:cNvPr>
          <p:cNvSpPr txBox="1"/>
          <p:nvPr/>
        </p:nvSpPr>
        <p:spPr>
          <a:xfrm>
            <a:off x="10273004" y="1715817"/>
            <a:ext cx="1713722" cy="3754874"/>
          </a:xfrm>
          <a:prstGeom prst="rect">
            <a:avLst/>
          </a:prstGeom>
          <a:noFill/>
          <a:ln>
            <a:solidFill>
              <a:schemeClr val="accent2"/>
            </a:solidFill>
          </a:ln>
        </p:spPr>
        <p:txBody>
          <a:bodyPr wrap="square" rtlCol="0">
            <a:spAutoFit/>
          </a:bodyPr>
          <a:lstStyle/>
          <a:p>
            <a:r>
              <a:rPr lang="en-US" sz="1400" i="1" dirty="0">
                <a:solidFill>
                  <a:srgbClr val="FF0000"/>
                </a:solidFill>
              </a:rPr>
              <a:t>Er formation </a:t>
            </a:r>
            <a:r>
              <a:rPr lang="en-US" sz="1400" i="1" dirty="0">
                <a:solidFill>
                  <a:schemeClr val="accent2"/>
                </a:solidFill>
              </a:rPr>
              <a:t>focus across separatrix</a:t>
            </a:r>
          </a:p>
          <a:p>
            <a:r>
              <a:rPr lang="en-US" sz="1400" i="1" dirty="0">
                <a:solidFill>
                  <a:schemeClr val="accent2"/>
                </a:solidFill>
              </a:rPr>
              <a:t>Validation against </a:t>
            </a:r>
            <a:r>
              <a:rPr lang="en-US" sz="1400" i="1" dirty="0" err="1">
                <a:solidFill>
                  <a:schemeClr val="accent2"/>
                </a:solidFill>
              </a:rPr>
              <a:t>expts</a:t>
            </a:r>
            <a:endParaRPr lang="en-US" sz="1400" i="1" dirty="0">
              <a:solidFill>
                <a:schemeClr val="accent2"/>
              </a:solidFill>
            </a:endParaRPr>
          </a:p>
          <a:p>
            <a:pPr marL="285750" indent="-285750">
              <a:buFontTx/>
              <a:buChar char="-"/>
            </a:pPr>
            <a:r>
              <a:rPr lang="en-US" sz="1400" i="1" dirty="0">
                <a:solidFill>
                  <a:schemeClr val="accent2"/>
                </a:solidFill>
              </a:rPr>
              <a:t>WEST/TCV DBS vs GBS/GYSELAX</a:t>
            </a:r>
          </a:p>
          <a:p>
            <a:pPr marL="285750" indent="-285750">
              <a:buFontTx/>
              <a:buChar char="-"/>
            </a:pPr>
            <a:r>
              <a:rPr lang="en-US" sz="1400" i="1" dirty="0">
                <a:solidFill>
                  <a:schemeClr val="accent2"/>
                </a:solidFill>
              </a:rPr>
              <a:t>AUG DBS vs GRILLIX </a:t>
            </a:r>
          </a:p>
          <a:p>
            <a:r>
              <a:rPr lang="en-US" sz="1400" i="1" dirty="0">
                <a:solidFill>
                  <a:schemeClr val="accent2"/>
                </a:solidFill>
              </a:rPr>
              <a:t>To be reviewed and 26-27 follow up activity to be defined?</a:t>
            </a:r>
          </a:p>
          <a:p>
            <a:r>
              <a:rPr lang="en-US" sz="1400" i="1" dirty="0">
                <a:solidFill>
                  <a:srgbClr val="FF0000"/>
                </a:solidFill>
              </a:rPr>
              <a:t>Future PSD2 meeting? To see if further EF action needed.</a:t>
            </a:r>
          </a:p>
          <a:p>
            <a:endParaRPr lang="en-US" sz="1400" i="1" dirty="0">
              <a:solidFill>
                <a:schemeClr val="accent2"/>
              </a:solidFill>
            </a:endParaRPr>
          </a:p>
        </p:txBody>
      </p:sp>
    </p:spTree>
    <p:extLst>
      <p:ext uri="{BB962C8B-B14F-4D97-AF65-F5344CB8AC3E}">
        <p14:creationId xmlns:p14="http://schemas.microsoft.com/office/powerpoint/2010/main" val="783442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33A7A55-CB3E-4273-ACBA-BAB121F484FE}"/>
              </a:ext>
            </a:extLst>
          </p:cNvPr>
          <p:cNvSpPr txBox="1"/>
          <p:nvPr/>
        </p:nvSpPr>
        <p:spPr>
          <a:xfrm>
            <a:off x="115955" y="-79513"/>
            <a:ext cx="12076045" cy="7017306"/>
          </a:xfrm>
          <a:prstGeom prst="rect">
            <a:avLst/>
          </a:prstGeom>
          <a:noFill/>
        </p:spPr>
        <p:txBody>
          <a:bodyPr wrap="square" rtlCol="0">
            <a:spAutoFit/>
          </a:bodyPr>
          <a:lstStyle/>
          <a:p>
            <a:pPr algn="ctr"/>
            <a:r>
              <a:rPr lang="en-US" b="1" u="sng" dirty="0"/>
              <a:t>Density limit</a:t>
            </a:r>
          </a:p>
          <a:p>
            <a:endParaRPr lang="en-US" dirty="0"/>
          </a:p>
          <a:p>
            <a:r>
              <a:rPr lang="en-US" b="1" dirty="0">
                <a:solidFill>
                  <a:srgbClr val="7030A0"/>
                </a:solidFill>
              </a:rPr>
              <a:t>Context:</a:t>
            </a:r>
            <a:r>
              <a:rPr lang="en-US" b="1" dirty="0"/>
              <a:t> </a:t>
            </a:r>
            <a:r>
              <a:rPr lang="en-US" dirty="0">
                <a:hlinkClick r:id="rId2"/>
              </a:rPr>
              <a:t>see meeting notes </a:t>
            </a:r>
            <a:r>
              <a:rPr lang="en-US" b="0" i="0" dirty="0">
                <a:effectLst/>
              </a:rPr>
              <a:t>the 'Giacomin' limit is very close to </a:t>
            </a:r>
            <a:r>
              <a:rPr lang="en-US" b="0" i="0" dirty="0" err="1">
                <a:effectLst/>
              </a:rPr>
              <a:t>greenwald</a:t>
            </a:r>
            <a:r>
              <a:rPr lang="en-US" b="0" i="0" dirty="0">
                <a:effectLst/>
              </a:rPr>
              <a:t> for AUG, so the question was on how trustable the lack of additional size dependance is ? as this is key when extrapolating to DEMO. It was reminded by Peter that the fact that the turbulent transport limit is close to the radiative collapse limit on AUG does not prevent both limits to exist and to lead to different constraints when extrapolating to DEMO</a:t>
            </a:r>
            <a:endParaRPr lang="en-US" b="1" dirty="0"/>
          </a:p>
          <a:p>
            <a:endParaRPr lang="en-US" b="1" dirty="0"/>
          </a:p>
          <a:p>
            <a:r>
              <a:rPr lang="en-US" b="1" dirty="0">
                <a:solidFill>
                  <a:srgbClr val="7030A0"/>
                </a:solidFill>
              </a:rPr>
              <a:t>Modelling </a:t>
            </a:r>
            <a:r>
              <a:rPr lang="en-US" dirty="0"/>
              <a:t>(focus on machine size impact? At least qualitatively):</a:t>
            </a:r>
          </a:p>
          <a:p>
            <a:pPr marL="285750" indent="-285750">
              <a:buFontTx/>
              <a:buChar char="-"/>
            </a:pPr>
            <a:r>
              <a:rPr lang="en-US" b="1" dirty="0"/>
              <a:t>Fluid model exploration </a:t>
            </a:r>
            <a:r>
              <a:rPr lang="en-US" dirty="0"/>
              <a:t>(OK since large </a:t>
            </a:r>
            <a:r>
              <a:rPr lang="en-US" dirty="0" err="1"/>
              <a:t>collisionality</a:t>
            </a:r>
            <a:r>
              <a:rPr lang="en-US" dirty="0"/>
              <a:t>): GRILLIX, GBS, … incl. impurity? </a:t>
            </a:r>
          </a:p>
          <a:p>
            <a:pPr marL="285750" indent="-285750">
              <a:buFontTx/>
              <a:buChar char="-"/>
            </a:pPr>
            <a:r>
              <a:rPr lang="en-US" dirty="0"/>
              <a:t>Complemented by GENE-X: for trapped modes, with impurities, … </a:t>
            </a:r>
          </a:p>
          <a:p>
            <a:pPr marL="285750" indent="-285750">
              <a:buFontTx/>
              <a:buChar char="-"/>
            </a:pPr>
            <a:r>
              <a:rPr lang="en-US" b="1" dirty="0"/>
              <a:t>Relate </a:t>
            </a:r>
            <a:r>
              <a:rPr lang="en-US" b="1" dirty="0" err="1"/>
              <a:t>n</a:t>
            </a:r>
            <a:r>
              <a:rPr lang="en-US" b="1" baseline="-25000" dirty="0" err="1"/>
              <a:t>sep</a:t>
            </a:r>
            <a:r>
              <a:rPr lang="en-US" b="1" baseline="-25000" dirty="0"/>
              <a:t> </a:t>
            </a:r>
            <a:r>
              <a:rPr lang="en-US" b="1" dirty="0"/>
              <a:t>operational domain with density profiles</a:t>
            </a:r>
            <a:r>
              <a:rPr lang="en-US" dirty="0"/>
              <a:t>: </a:t>
            </a:r>
            <a:r>
              <a:rPr lang="en-US" dirty="0" err="1"/>
              <a:t>n</a:t>
            </a:r>
            <a:r>
              <a:rPr lang="en-US" baseline="-25000" dirty="0" err="1"/>
              <a:t>sep</a:t>
            </a:r>
            <a:r>
              <a:rPr lang="en-US" dirty="0"/>
              <a:t> impact on density build up using integrated modelling. NB in L mode TGLFsat2 verified for edge parameters </a:t>
            </a:r>
            <a:r>
              <a:rPr lang="en-US" dirty="0">
                <a:hlinkClick r:id="rId3"/>
              </a:rPr>
              <a:t>[Snoep</a:t>
            </a:r>
            <a:r>
              <a:rPr lang="en-US" dirty="0"/>
              <a:t>, </a:t>
            </a:r>
            <a:r>
              <a:rPr lang="en-US" dirty="0">
                <a:hlinkClick r:id="rId4"/>
              </a:rPr>
              <a:t>Bonanomi]</a:t>
            </a:r>
            <a:r>
              <a:rPr lang="en-US" dirty="0"/>
              <a:t>. Gas puff vs pellet. HPI2 coupling with TGLFsat2+IMEP in ASTRA/JETTO. Explore source vs particle transport, separatrix values impact. </a:t>
            </a:r>
            <a:r>
              <a:rPr lang="en-US" dirty="0">
                <a:solidFill>
                  <a:schemeClr val="accent2"/>
                </a:solidFill>
              </a:rPr>
              <a:t>To be addressed within TSVV11 + ERG (TCV/AUG </a:t>
            </a:r>
            <a:r>
              <a:rPr lang="en-US" dirty="0" err="1">
                <a:solidFill>
                  <a:schemeClr val="accent2"/>
                </a:solidFill>
              </a:rPr>
              <a:t>db</a:t>
            </a:r>
            <a:r>
              <a:rPr lang="en-US" dirty="0">
                <a:solidFill>
                  <a:schemeClr val="accent2"/>
                </a:solidFill>
              </a:rPr>
              <a:t>) </a:t>
            </a:r>
            <a:r>
              <a:rPr lang="en-US" i="1" dirty="0" err="1">
                <a:solidFill>
                  <a:schemeClr val="accent2"/>
                </a:solidFill>
              </a:rPr>
              <a:t>O.Grover+C</a:t>
            </a:r>
            <a:r>
              <a:rPr lang="en-US" i="1" dirty="0">
                <a:solidFill>
                  <a:schemeClr val="accent2"/>
                </a:solidFill>
              </a:rPr>
              <a:t>. Angioni</a:t>
            </a:r>
          </a:p>
          <a:p>
            <a:endParaRPr lang="en-US" dirty="0"/>
          </a:p>
          <a:p>
            <a:r>
              <a:rPr lang="en-US" b="1" dirty="0">
                <a:solidFill>
                  <a:srgbClr val="7030A0"/>
                </a:solidFill>
              </a:rPr>
              <a:t>Experiments: </a:t>
            </a:r>
          </a:p>
          <a:p>
            <a:pPr marL="285750" indent="-285750">
              <a:buFontTx/>
              <a:buChar char="-"/>
            </a:pPr>
            <a:r>
              <a:rPr lang="en-US" b="1" dirty="0">
                <a:solidFill>
                  <a:srgbClr val="FF0000"/>
                </a:solidFill>
              </a:rPr>
              <a:t>Database work </a:t>
            </a:r>
            <a:r>
              <a:rPr lang="en-US" dirty="0">
                <a:solidFill>
                  <a:srgbClr val="FF0000"/>
                </a:solidFill>
              </a:rPr>
              <a:t>: extend P. Manz et al from AUG to other B/Ip and other devices</a:t>
            </a:r>
            <a:r>
              <a:rPr lang="en-US" dirty="0"/>
              <a:t>. Extend to highly radiative plasmas. Present boundaries not determined for seeded experiments</a:t>
            </a:r>
          </a:p>
          <a:p>
            <a:pPr marL="285750" indent="-285750">
              <a:buFontTx/>
              <a:buChar char="-"/>
            </a:pPr>
            <a:r>
              <a:rPr lang="en-US" dirty="0"/>
              <a:t>Explore the </a:t>
            </a:r>
            <a:r>
              <a:rPr lang="en-US" b="1" dirty="0"/>
              <a:t>density limit at the highest current </a:t>
            </a:r>
          </a:p>
          <a:p>
            <a:r>
              <a:rPr lang="en-US" b="1" dirty="0"/>
              <a:t>as possible</a:t>
            </a:r>
            <a:r>
              <a:rPr lang="en-US" dirty="0"/>
              <a:t>, and highest power (marginal/risky) </a:t>
            </a:r>
          </a:p>
          <a:p>
            <a:r>
              <a:rPr lang="en-US" dirty="0"/>
              <a:t>or </a:t>
            </a:r>
            <a:r>
              <a:rPr lang="en-US" dirty="0">
                <a:solidFill>
                  <a:srgbClr val="FF0000"/>
                </a:solidFill>
              </a:rPr>
              <a:t>à la ‘</a:t>
            </a:r>
            <a:r>
              <a:rPr lang="en-US" dirty="0">
                <a:solidFill>
                  <a:srgbClr val="FF0000"/>
                </a:solidFill>
                <a:latin typeface="Symbol" panose="05050102010706020507" pitchFamily="18" charset="2"/>
              </a:rPr>
              <a:t>d</a:t>
            </a:r>
            <a:r>
              <a:rPr lang="en-US" dirty="0">
                <a:solidFill>
                  <a:srgbClr val="FF0000"/>
                </a:solidFill>
              </a:rPr>
              <a:t>&lt;0 DIII-D’ by reversing </a:t>
            </a:r>
            <a:r>
              <a:rPr lang="en-US" dirty="0" err="1">
                <a:solidFill>
                  <a:srgbClr val="FF0000"/>
                </a:solidFill>
              </a:rPr>
              <a:t>BgradB</a:t>
            </a:r>
            <a:r>
              <a:rPr lang="en-US" dirty="0">
                <a:solidFill>
                  <a:srgbClr val="FF0000"/>
                </a:solidFill>
              </a:rPr>
              <a:t>, using WEST?</a:t>
            </a:r>
          </a:p>
          <a:p>
            <a:pPr marL="285750" indent="-285750">
              <a:buFontTx/>
              <a:buChar char="-"/>
            </a:pPr>
            <a:r>
              <a:rPr lang="en-US" dirty="0"/>
              <a:t>Explore the limit in </a:t>
            </a:r>
            <a:r>
              <a:rPr lang="en-US" b="1" dirty="0"/>
              <a:t>multiple devices </a:t>
            </a:r>
            <a:r>
              <a:rPr lang="en-US" b="1" dirty="0" err="1"/>
              <a:t>db</a:t>
            </a:r>
            <a:r>
              <a:rPr lang="en-US" b="1" dirty="0"/>
              <a:t> (different R) </a:t>
            </a:r>
            <a:r>
              <a:rPr lang="en-US" dirty="0"/>
              <a:t>at </a:t>
            </a:r>
          </a:p>
          <a:p>
            <a:r>
              <a:rPr lang="en-US" dirty="0"/>
              <a:t>lower current and once close to the limit increase the </a:t>
            </a:r>
          </a:p>
          <a:p>
            <a:r>
              <a:rPr lang="en-US" dirty="0"/>
              <a:t>coupled power to check for achieving higher Greenwald </a:t>
            </a:r>
          </a:p>
          <a:p>
            <a:r>
              <a:rPr lang="en-US" dirty="0"/>
              <a:t>fraction </a:t>
            </a:r>
            <a:r>
              <a:rPr lang="en-US" dirty="0">
                <a:sym typeface="Wingdings" pitchFamily="2" charset="2"/>
              </a:rPr>
              <a:t> </a:t>
            </a:r>
            <a:r>
              <a:rPr lang="en-US" dirty="0">
                <a:solidFill>
                  <a:schemeClr val="accent2"/>
                </a:solidFill>
                <a:sym typeface="Wingdings" pitchFamily="2" charset="2"/>
              </a:rPr>
              <a:t>propose ITPA activity?</a:t>
            </a:r>
            <a:endParaRPr lang="en-US" dirty="0">
              <a:solidFill>
                <a:schemeClr val="accent2"/>
              </a:solidFill>
            </a:endParaRPr>
          </a:p>
        </p:txBody>
      </p:sp>
      <p:pic>
        <p:nvPicPr>
          <p:cNvPr id="4" name="Image 3">
            <a:extLst>
              <a:ext uri="{FF2B5EF4-FFF2-40B4-BE49-F238E27FC236}">
                <a16:creationId xmlns:a16="http://schemas.microsoft.com/office/drawing/2014/main" id="{25A871CB-D62E-47CC-B6EA-EBD95C95DADC}"/>
              </a:ext>
            </a:extLst>
          </p:cNvPr>
          <p:cNvPicPr>
            <a:picLocks noChangeAspect="1"/>
          </p:cNvPicPr>
          <p:nvPr/>
        </p:nvPicPr>
        <p:blipFill>
          <a:blip r:embed="rId5"/>
          <a:stretch>
            <a:fillRect/>
          </a:stretch>
        </p:blipFill>
        <p:spPr>
          <a:xfrm>
            <a:off x="5802086" y="4970245"/>
            <a:ext cx="6389914" cy="1635333"/>
          </a:xfrm>
          <a:prstGeom prst="rect">
            <a:avLst/>
          </a:prstGeom>
        </p:spPr>
      </p:pic>
    </p:spTree>
    <p:extLst>
      <p:ext uri="{BB962C8B-B14F-4D97-AF65-F5344CB8AC3E}">
        <p14:creationId xmlns:p14="http://schemas.microsoft.com/office/powerpoint/2010/main" val="2539534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B76812D-74A2-442D-B4C4-6FE140647659}"/>
              </a:ext>
            </a:extLst>
          </p:cNvPr>
          <p:cNvSpPr txBox="1"/>
          <p:nvPr/>
        </p:nvSpPr>
        <p:spPr>
          <a:xfrm>
            <a:off x="488888" y="674914"/>
            <a:ext cx="10734284" cy="6463308"/>
          </a:xfrm>
          <a:prstGeom prst="rect">
            <a:avLst/>
          </a:prstGeom>
          <a:noFill/>
        </p:spPr>
        <p:txBody>
          <a:bodyPr wrap="square" rtlCol="0">
            <a:spAutoFit/>
          </a:bodyPr>
          <a:lstStyle/>
          <a:p>
            <a:pPr algn="ctr"/>
            <a:r>
              <a:rPr lang="en-US" b="1" u="sng" dirty="0"/>
              <a:t>Ip impact on confinement</a:t>
            </a:r>
          </a:p>
          <a:p>
            <a:endParaRPr lang="en-US" dirty="0"/>
          </a:p>
          <a:p>
            <a:r>
              <a:rPr lang="en-US" b="1" dirty="0">
                <a:solidFill>
                  <a:srgbClr val="7030A0"/>
                </a:solidFill>
              </a:rPr>
              <a:t>Context: </a:t>
            </a:r>
            <a:r>
              <a:rPr lang="en-US" b="1" dirty="0"/>
              <a:t>different transport rules </a:t>
            </a:r>
            <a:r>
              <a:rPr lang="en-US" dirty="0"/>
              <a:t>EPED (width as sqrt(</a:t>
            </a:r>
            <a:r>
              <a:rPr lang="en-US" dirty="0" err="1"/>
              <a:t>beta_p</a:t>
            </a:r>
            <a:r>
              <a:rPr lang="en-US" dirty="0"/>
              <a:t>)) or IMEP (grad(T)/T limited) </a:t>
            </a:r>
            <a:r>
              <a:rPr lang="en-US" b="1" dirty="0"/>
              <a:t>lead to different Ip scaling of </a:t>
            </a:r>
            <a:r>
              <a:rPr lang="en-US" b="1" dirty="0" err="1"/>
              <a:t>Pped</a:t>
            </a:r>
            <a:r>
              <a:rPr lang="en-US" dirty="0"/>
              <a:t>. On MHD side ballooning limit weaker Ip dependence, while peeling limited stronger Ip dependence. </a:t>
            </a:r>
          </a:p>
          <a:p>
            <a:endParaRPr lang="en-US" dirty="0"/>
          </a:p>
          <a:p>
            <a:r>
              <a:rPr lang="en-US" b="1" dirty="0">
                <a:solidFill>
                  <a:srgbClr val="7030A0"/>
                </a:solidFill>
              </a:rPr>
              <a:t>Modelling:</a:t>
            </a:r>
          </a:p>
          <a:p>
            <a:pPr marL="285750" indent="-285750">
              <a:buFontTx/>
              <a:buChar char="-"/>
            </a:pPr>
            <a:r>
              <a:rPr lang="en-US" dirty="0"/>
              <a:t>Pedestal like input gyrokinetic simulations both linear and non-linear (within TSVV1 and elsewhere) should be collected in a </a:t>
            </a:r>
            <a:r>
              <a:rPr lang="en-US" b="1" dirty="0"/>
              <a:t>shared </a:t>
            </a:r>
            <a:r>
              <a:rPr lang="en-US" b="1" dirty="0">
                <a:solidFill>
                  <a:srgbClr val="FF0000"/>
                </a:solidFill>
              </a:rPr>
              <a:t>EUROfusion GK database </a:t>
            </a:r>
            <a:r>
              <a:rPr lang="en-US" dirty="0">
                <a:solidFill>
                  <a:srgbClr val="FF0000"/>
                </a:solidFill>
              </a:rPr>
              <a:t>(action of WP leader theory &amp; modelling)</a:t>
            </a:r>
          </a:p>
          <a:p>
            <a:pPr marL="285750" indent="-285750">
              <a:buFontTx/>
              <a:buChar char="-"/>
            </a:pPr>
            <a:r>
              <a:rPr lang="en-US" b="1" dirty="0"/>
              <a:t>Work on model reduction</a:t>
            </a:r>
            <a:r>
              <a:rPr lang="en-US" dirty="0"/>
              <a:t>: linear and saturation rule etc. (</a:t>
            </a:r>
            <a:r>
              <a:rPr lang="en-US" dirty="0">
                <a:solidFill>
                  <a:srgbClr val="FF0000"/>
                </a:solidFill>
              </a:rPr>
              <a:t>related to need of WG on reduced model for </a:t>
            </a:r>
            <a:r>
              <a:rPr lang="en-US" dirty="0" err="1">
                <a:solidFill>
                  <a:srgbClr val="FF0000"/>
                </a:solidFill>
              </a:rPr>
              <a:t>elmag</a:t>
            </a:r>
            <a:r>
              <a:rPr lang="en-US" dirty="0"/>
              <a:t>)</a:t>
            </a:r>
          </a:p>
          <a:p>
            <a:pPr marL="285750" indent="-285750">
              <a:buFontTx/>
              <a:buChar char="-"/>
            </a:pPr>
            <a:endParaRPr lang="en-US" dirty="0"/>
          </a:p>
          <a:p>
            <a:r>
              <a:rPr lang="en-US" b="1" dirty="0">
                <a:solidFill>
                  <a:srgbClr val="7030A0"/>
                </a:solidFill>
              </a:rPr>
              <a:t>Experiments:</a:t>
            </a:r>
          </a:p>
          <a:p>
            <a:pPr marL="285750" indent="-285750">
              <a:buFontTx/>
              <a:buChar char="-"/>
            </a:pPr>
            <a:r>
              <a:rPr lang="en-US" b="1" dirty="0"/>
              <a:t>Prepare experiments </a:t>
            </a:r>
            <a:r>
              <a:rPr lang="en-US" dirty="0"/>
              <a:t>by fixing q95, and /or B. Scanning Ip with either IMEP-like or EPED-like transport model in pedestal</a:t>
            </a:r>
            <a:r>
              <a:rPr lang="en-US" b="1" dirty="0"/>
              <a:t>. List the predicted trends and design the experiments </a:t>
            </a:r>
            <a:r>
              <a:rPr lang="en-US" dirty="0"/>
              <a:t>to verify (need good pedestal profile measurements). </a:t>
            </a:r>
            <a:r>
              <a:rPr lang="en-US" dirty="0">
                <a:solidFill>
                  <a:schemeClr val="accent2"/>
                </a:solidFill>
              </a:rPr>
              <a:t>HZ thinking of master project with M Dunne / J </a:t>
            </a:r>
            <a:r>
              <a:rPr lang="en-US" dirty="0" err="1">
                <a:solidFill>
                  <a:schemeClr val="accent2"/>
                </a:solidFill>
              </a:rPr>
              <a:t>Puchmayr</a:t>
            </a:r>
            <a:endParaRPr lang="en-US" dirty="0">
              <a:solidFill>
                <a:schemeClr val="accent2"/>
              </a:solidFill>
            </a:endParaRPr>
          </a:p>
          <a:p>
            <a:pPr marL="285750" indent="-285750">
              <a:buFontTx/>
              <a:buChar char="-"/>
            </a:pPr>
            <a:r>
              <a:rPr lang="fr-FR" b="1" i="0" dirty="0" err="1">
                <a:solidFill>
                  <a:srgbClr val="202122"/>
                </a:solidFill>
                <a:effectLst/>
              </a:rPr>
              <a:t>Database</a:t>
            </a:r>
            <a:r>
              <a:rPr lang="fr-FR" b="1" i="0" dirty="0">
                <a:solidFill>
                  <a:srgbClr val="202122"/>
                </a:solidFill>
                <a:effectLst/>
              </a:rPr>
              <a:t> </a:t>
            </a:r>
            <a:r>
              <a:rPr lang="fr-FR" b="1" i="0" dirty="0" err="1">
                <a:solidFill>
                  <a:srgbClr val="202122"/>
                </a:solidFill>
                <a:effectLst/>
              </a:rPr>
              <a:t>work</a:t>
            </a:r>
            <a:r>
              <a:rPr lang="fr-FR" b="1" i="0" dirty="0">
                <a:solidFill>
                  <a:srgbClr val="202122"/>
                </a:solidFill>
                <a:effectLst/>
              </a:rPr>
              <a:t>: </a:t>
            </a:r>
            <a:r>
              <a:rPr lang="fr-FR" b="0" i="0" dirty="0">
                <a:solidFill>
                  <a:srgbClr val="202122"/>
                </a:solidFill>
                <a:effectLst/>
              </a:rPr>
              <a:t>In </a:t>
            </a:r>
            <a:r>
              <a:rPr lang="fr-FR" b="0" i="0" dirty="0" err="1">
                <a:solidFill>
                  <a:srgbClr val="202122"/>
                </a:solidFill>
                <a:effectLst/>
              </a:rPr>
              <a:t>past</a:t>
            </a:r>
            <a:r>
              <a:rPr lang="fr-FR" b="0" i="0" dirty="0">
                <a:solidFill>
                  <a:srgbClr val="202122"/>
                </a:solidFill>
                <a:effectLst/>
              </a:rPr>
              <a:t> </a:t>
            </a:r>
            <a:r>
              <a:rPr lang="fr-FR" b="0" i="0" dirty="0" err="1">
                <a:solidFill>
                  <a:srgbClr val="202122"/>
                </a:solidFill>
                <a:effectLst/>
              </a:rPr>
              <a:t>Suttrop's</a:t>
            </a:r>
            <a:r>
              <a:rPr lang="fr-FR" b="0" i="0" dirty="0">
                <a:solidFill>
                  <a:srgbClr val="202122"/>
                </a:solidFill>
                <a:effectLst/>
              </a:rPr>
              <a:t> </a:t>
            </a:r>
            <a:r>
              <a:rPr lang="fr-FR" b="0" i="0" dirty="0" err="1">
                <a:solidFill>
                  <a:srgbClr val="202122"/>
                </a:solidFill>
                <a:effectLst/>
              </a:rPr>
              <a:t>work</a:t>
            </a:r>
            <a:r>
              <a:rPr lang="fr-FR" b="0" i="0" dirty="0">
                <a:solidFill>
                  <a:srgbClr val="202122"/>
                </a:solidFill>
                <a:effectLst/>
              </a:rPr>
              <a:t> on AUG max </a:t>
            </a:r>
            <a:r>
              <a:rPr lang="fr-FR" b="0" i="0" dirty="0" err="1">
                <a:solidFill>
                  <a:srgbClr val="202122"/>
                </a:solidFill>
                <a:effectLst/>
              </a:rPr>
              <a:t>grad</a:t>
            </a:r>
            <a:r>
              <a:rPr lang="fr-FR" b="0" i="0" dirty="0">
                <a:solidFill>
                  <a:srgbClr val="202122"/>
                </a:solidFill>
                <a:effectLst/>
              </a:rPr>
              <a:t>(P) </a:t>
            </a:r>
            <a:r>
              <a:rPr lang="fr-FR" b="0" i="0" dirty="0" err="1">
                <a:solidFill>
                  <a:srgbClr val="202122"/>
                </a:solidFill>
                <a:effectLst/>
              </a:rPr>
              <a:t>was</a:t>
            </a:r>
            <a:r>
              <a:rPr lang="fr-FR" b="0" i="0" dirty="0">
                <a:solidFill>
                  <a:srgbClr val="202122"/>
                </a:solidFill>
                <a:effectLst/>
              </a:rPr>
              <a:t> </a:t>
            </a:r>
            <a:r>
              <a:rPr lang="fr-FR" b="0" i="0" dirty="0" err="1">
                <a:solidFill>
                  <a:srgbClr val="202122"/>
                </a:solidFill>
                <a:effectLst/>
              </a:rPr>
              <a:t>shown</a:t>
            </a:r>
            <a:r>
              <a:rPr lang="fr-FR" b="0" i="0" dirty="0">
                <a:solidFill>
                  <a:srgbClr val="202122"/>
                </a:solidFill>
                <a:effectLst/>
              </a:rPr>
              <a:t> to </a:t>
            </a:r>
            <a:r>
              <a:rPr lang="fr-FR" b="0" i="0" dirty="0" err="1">
                <a:solidFill>
                  <a:srgbClr val="202122"/>
                </a:solidFill>
                <a:effectLst/>
              </a:rPr>
              <a:t>increase</a:t>
            </a:r>
            <a:r>
              <a:rPr lang="fr-FR" b="0" i="0" dirty="0">
                <a:solidFill>
                  <a:srgbClr val="202122"/>
                </a:solidFill>
                <a:effectLst/>
              </a:rPr>
              <a:t> </a:t>
            </a:r>
            <a:r>
              <a:rPr lang="fr-FR" b="0" i="0" dirty="0" err="1">
                <a:solidFill>
                  <a:srgbClr val="202122"/>
                </a:solidFill>
                <a:effectLst/>
              </a:rPr>
              <a:t>with</a:t>
            </a:r>
            <a:r>
              <a:rPr lang="fr-FR" b="0" i="0" dirty="0">
                <a:solidFill>
                  <a:srgbClr val="202122"/>
                </a:solidFill>
                <a:effectLst/>
              </a:rPr>
              <a:t> </a:t>
            </a:r>
            <a:r>
              <a:rPr lang="fr-FR" b="0" i="0" dirty="0" err="1">
                <a:solidFill>
                  <a:srgbClr val="202122"/>
                </a:solidFill>
                <a:effectLst/>
              </a:rPr>
              <a:t>Ip</a:t>
            </a:r>
            <a:r>
              <a:rPr lang="fr-FR" b="0" i="0" dirty="0">
                <a:solidFill>
                  <a:srgbClr val="202122"/>
                </a:solidFill>
                <a:effectLst/>
              </a:rPr>
              <a:t>, </a:t>
            </a:r>
            <a:r>
              <a:rPr lang="fr-FR" b="0" i="0" dirty="0" err="1">
                <a:solidFill>
                  <a:srgbClr val="202122"/>
                </a:solidFill>
                <a:effectLst/>
              </a:rPr>
              <a:t>was</a:t>
            </a:r>
            <a:r>
              <a:rPr lang="fr-FR" b="0" i="0" dirty="0">
                <a:solidFill>
                  <a:srgbClr val="202122"/>
                </a:solidFill>
                <a:effectLst/>
              </a:rPr>
              <a:t> </a:t>
            </a:r>
            <a:r>
              <a:rPr lang="fr-FR" b="0" i="0" dirty="0" err="1">
                <a:solidFill>
                  <a:srgbClr val="202122"/>
                </a:solidFill>
                <a:effectLst/>
              </a:rPr>
              <a:t>also</a:t>
            </a:r>
            <a:r>
              <a:rPr lang="fr-FR" b="0" i="0" dirty="0">
                <a:solidFill>
                  <a:srgbClr val="202122"/>
                </a:solidFill>
                <a:effectLst/>
              </a:rPr>
              <a:t> </a:t>
            </a:r>
            <a:r>
              <a:rPr lang="fr-FR" b="0" i="0" dirty="0" err="1">
                <a:solidFill>
                  <a:srgbClr val="202122"/>
                </a:solidFill>
                <a:effectLst/>
              </a:rPr>
              <a:t>done</a:t>
            </a:r>
            <a:r>
              <a:rPr lang="fr-FR" b="0" i="0" dirty="0">
                <a:solidFill>
                  <a:srgbClr val="202122"/>
                </a:solidFill>
                <a:effectLst/>
              </a:rPr>
              <a:t> by </a:t>
            </a:r>
            <a:r>
              <a:rPr lang="fr-FR" b="0" i="0" dirty="0" err="1">
                <a:solidFill>
                  <a:srgbClr val="202122"/>
                </a:solidFill>
                <a:effectLst/>
              </a:rPr>
              <a:t>Gohil</a:t>
            </a:r>
            <a:r>
              <a:rPr lang="fr-FR" b="0" i="0" dirty="0">
                <a:solidFill>
                  <a:srgbClr val="202122"/>
                </a:solidFill>
                <a:effectLst/>
              </a:rPr>
              <a:t> on DIII-D. </a:t>
            </a:r>
            <a:r>
              <a:rPr lang="fr-FR" b="0" i="0" dirty="0">
                <a:solidFill>
                  <a:srgbClr val="202122"/>
                </a:solidFill>
                <a:effectLst/>
                <a:latin typeface="Arial" panose="020B0604020202020204" pitchFamily="34" charset="0"/>
              </a:rPr>
              <a:t>Cordey 2003. </a:t>
            </a:r>
            <a:r>
              <a:rPr lang="fr-FR" b="0" i="0" dirty="0" err="1">
                <a:solidFill>
                  <a:srgbClr val="202122"/>
                </a:solidFill>
                <a:effectLst/>
              </a:rPr>
              <a:t>Now</a:t>
            </a:r>
            <a:r>
              <a:rPr lang="fr-FR" b="0" i="0" dirty="0">
                <a:solidFill>
                  <a:srgbClr val="202122"/>
                </a:solidFill>
                <a:effectLst/>
              </a:rPr>
              <a:t> </a:t>
            </a:r>
            <a:r>
              <a:rPr lang="fr-FR" b="0" i="0" dirty="0" err="1">
                <a:solidFill>
                  <a:srgbClr val="202122"/>
                </a:solidFill>
                <a:effectLst/>
              </a:rPr>
              <a:t>with</a:t>
            </a:r>
            <a:r>
              <a:rPr lang="fr-FR" b="0" i="0" dirty="0">
                <a:solidFill>
                  <a:srgbClr val="202122"/>
                </a:solidFill>
                <a:effectLst/>
              </a:rPr>
              <a:t> HRTS data, to </a:t>
            </a:r>
            <a:r>
              <a:rPr lang="fr-FR" b="0" i="0" dirty="0" err="1">
                <a:solidFill>
                  <a:srgbClr val="202122"/>
                </a:solidFill>
                <a:effectLst/>
              </a:rPr>
              <a:t>be</a:t>
            </a:r>
            <a:r>
              <a:rPr lang="fr-FR" b="0" i="0" dirty="0">
                <a:solidFill>
                  <a:srgbClr val="202122"/>
                </a:solidFill>
                <a:effectLst/>
              </a:rPr>
              <a:t> </a:t>
            </a:r>
            <a:r>
              <a:rPr lang="fr-FR" b="0" i="0" dirty="0" err="1">
                <a:solidFill>
                  <a:srgbClr val="202122"/>
                </a:solidFill>
                <a:effectLst/>
              </a:rPr>
              <a:t>reinvestigated</a:t>
            </a:r>
            <a:r>
              <a:rPr lang="fr-FR" b="0" i="0" dirty="0">
                <a:solidFill>
                  <a:srgbClr val="202122"/>
                </a:solidFill>
                <a:effectLst/>
              </a:rPr>
              <a:t>. </a:t>
            </a:r>
            <a:r>
              <a:rPr lang="fr-FR" b="0" i="0" dirty="0" err="1">
                <a:solidFill>
                  <a:srgbClr val="202122"/>
                </a:solidFill>
                <a:effectLst/>
              </a:rPr>
              <a:t>Phlipp</a:t>
            </a:r>
            <a:r>
              <a:rPr lang="fr-FR" b="0" i="0" dirty="0">
                <a:solidFill>
                  <a:srgbClr val="202122"/>
                </a:solidFill>
                <a:effectLst/>
              </a:rPr>
              <a:t> </a:t>
            </a:r>
            <a:r>
              <a:rPr lang="fr-FR" b="0" i="0" dirty="0" err="1">
                <a:solidFill>
                  <a:srgbClr val="202122"/>
                </a:solidFill>
                <a:effectLst/>
              </a:rPr>
              <a:t>Schneider's</a:t>
            </a:r>
            <a:r>
              <a:rPr lang="fr-FR" b="0" i="0" dirty="0">
                <a:solidFill>
                  <a:srgbClr val="202122"/>
                </a:solidFill>
                <a:effectLst/>
              </a:rPr>
              <a:t> PhD </a:t>
            </a:r>
            <a:r>
              <a:rPr lang="fr-FR" b="0" i="0" dirty="0" err="1">
                <a:solidFill>
                  <a:srgbClr val="202122"/>
                </a:solidFill>
                <a:effectLst/>
              </a:rPr>
              <a:t>database</a:t>
            </a:r>
            <a:r>
              <a:rPr lang="fr-FR" b="0" i="0" dirty="0">
                <a:solidFill>
                  <a:srgbClr val="202122"/>
                </a:solidFill>
                <a:effectLst/>
              </a:rPr>
              <a:t>, Lorenzo Frassinetti JET </a:t>
            </a:r>
            <a:r>
              <a:rPr lang="fr-FR" b="0" i="0" dirty="0" err="1">
                <a:solidFill>
                  <a:srgbClr val="202122"/>
                </a:solidFill>
                <a:effectLst/>
              </a:rPr>
              <a:t>database</a:t>
            </a:r>
            <a:r>
              <a:rPr lang="fr-FR" b="0" i="0" dirty="0">
                <a:solidFill>
                  <a:srgbClr val="202122"/>
                </a:solidFill>
                <a:effectLst/>
              </a:rPr>
              <a:t>, Clemente Angioni </a:t>
            </a:r>
            <a:r>
              <a:rPr lang="fr-FR" b="0" i="0" dirty="0" err="1">
                <a:solidFill>
                  <a:srgbClr val="202122"/>
                </a:solidFill>
                <a:effectLst/>
              </a:rPr>
              <a:t>lower</a:t>
            </a:r>
            <a:r>
              <a:rPr lang="fr-FR" b="0" i="0" dirty="0">
                <a:solidFill>
                  <a:srgbClr val="202122"/>
                </a:solidFill>
                <a:effectLst/>
              </a:rPr>
              <a:t> </a:t>
            </a:r>
            <a:r>
              <a:rPr lang="fr-FR" b="0" i="0" dirty="0" err="1">
                <a:solidFill>
                  <a:srgbClr val="202122"/>
                </a:solidFill>
                <a:effectLst/>
              </a:rPr>
              <a:t>Ip</a:t>
            </a:r>
            <a:r>
              <a:rPr lang="fr-FR" b="0" i="0" dirty="0">
                <a:solidFill>
                  <a:srgbClr val="202122"/>
                </a:solidFill>
                <a:effectLst/>
              </a:rPr>
              <a:t> on AUG </a:t>
            </a:r>
            <a:r>
              <a:rPr lang="fr-FR" b="0" i="0" dirty="0" err="1">
                <a:solidFill>
                  <a:srgbClr val="202122"/>
                </a:solidFill>
                <a:effectLst/>
              </a:rPr>
              <a:t>db</a:t>
            </a:r>
            <a:r>
              <a:rPr lang="fr-FR" b="0" i="0" dirty="0">
                <a:solidFill>
                  <a:srgbClr val="202122"/>
                </a:solidFill>
                <a:effectLst/>
              </a:rPr>
              <a:t> </a:t>
            </a:r>
            <a:r>
              <a:rPr lang="fr-FR" b="0" i="0" dirty="0" err="1">
                <a:solidFill>
                  <a:srgbClr val="202122"/>
                </a:solidFill>
                <a:effectLst/>
              </a:rPr>
              <a:t>completing</a:t>
            </a:r>
            <a:r>
              <a:rPr lang="fr-FR" b="0" i="0" dirty="0">
                <a:solidFill>
                  <a:srgbClr val="202122"/>
                </a:solidFill>
                <a:effectLst/>
              </a:rPr>
              <a:t> Mike</a:t>
            </a:r>
            <a:r>
              <a:rPr lang="fr-FR" dirty="0">
                <a:solidFill>
                  <a:srgbClr val="202122"/>
                </a:solidFill>
              </a:rPr>
              <a:t> </a:t>
            </a:r>
            <a:r>
              <a:rPr lang="fr-FR" dirty="0" err="1">
                <a:solidFill>
                  <a:srgbClr val="202122"/>
                </a:solidFill>
              </a:rPr>
              <a:t>Dunne’s</a:t>
            </a:r>
            <a:r>
              <a:rPr lang="fr-FR" b="0" i="0" dirty="0">
                <a:solidFill>
                  <a:srgbClr val="202122"/>
                </a:solidFill>
                <a:effectLst/>
              </a:rPr>
              <a:t> </a:t>
            </a:r>
            <a:r>
              <a:rPr lang="fr-FR" b="0" i="0" dirty="0" err="1">
                <a:solidFill>
                  <a:srgbClr val="202122"/>
                </a:solidFill>
                <a:effectLst/>
              </a:rPr>
              <a:t>database</a:t>
            </a:r>
            <a:r>
              <a:rPr lang="fr-FR" b="0" i="0" dirty="0">
                <a:solidFill>
                  <a:srgbClr val="202122"/>
                </a:solidFill>
                <a:effectLst/>
              </a:rPr>
              <a:t>. </a:t>
            </a:r>
            <a:r>
              <a:rPr lang="fr-FR" b="0" i="0" dirty="0" err="1">
                <a:solidFill>
                  <a:srgbClr val="202122"/>
                </a:solidFill>
                <a:effectLst/>
              </a:rPr>
              <a:t>Plotting</a:t>
            </a:r>
            <a:r>
              <a:rPr lang="fr-FR" b="0" i="0" dirty="0">
                <a:solidFill>
                  <a:srgbClr val="202122"/>
                </a:solidFill>
                <a:effectLst/>
              </a:rPr>
              <a:t> </a:t>
            </a:r>
            <a:r>
              <a:rPr lang="fr-FR" b="0" i="0" dirty="0" err="1">
                <a:solidFill>
                  <a:srgbClr val="202122"/>
                </a:solidFill>
                <a:effectLst/>
              </a:rPr>
              <a:t>grad</a:t>
            </a:r>
            <a:r>
              <a:rPr lang="fr-FR" b="0" i="0" dirty="0">
                <a:solidFill>
                  <a:srgbClr val="202122"/>
                </a:solidFill>
                <a:effectLst/>
              </a:rPr>
              <a:t>(P) vs </a:t>
            </a:r>
            <a:r>
              <a:rPr lang="fr-FR" b="0" i="0" dirty="0" err="1">
                <a:solidFill>
                  <a:srgbClr val="202122"/>
                </a:solidFill>
                <a:effectLst/>
              </a:rPr>
              <a:t>Ip</a:t>
            </a:r>
            <a:r>
              <a:rPr lang="fr-FR" b="0" i="0" dirty="0">
                <a:solidFill>
                  <a:srgbClr val="202122"/>
                </a:solidFill>
                <a:effectLst/>
              </a:rPr>
              <a:t>, </a:t>
            </a:r>
            <a:r>
              <a:rPr lang="fr-FR" b="0" i="0" dirty="0" err="1">
                <a:solidFill>
                  <a:srgbClr val="202122"/>
                </a:solidFill>
                <a:effectLst/>
              </a:rPr>
              <a:t>Pped</a:t>
            </a:r>
            <a:r>
              <a:rPr lang="fr-FR" b="0" i="0" dirty="0">
                <a:solidFill>
                  <a:srgbClr val="202122"/>
                </a:solidFill>
                <a:effectLst/>
              </a:rPr>
              <a:t> vs </a:t>
            </a:r>
            <a:r>
              <a:rPr lang="fr-FR" b="0" i="0" dirty="0" err="1">
                <a:solidFill>
                  <a:srgbClr val="202122"/>
                </a:solidFill>
                <a:effectLst/>
              </a:rPr>
              <a:t>Ip</a:t>
            </a:r>
            <a:r>
              <a:rPr lang="fr-FR" b="0" i="0" dirty="0">
                <a:solidFill>
                  <a:srgbClr val="202122"/>
                </a:solidFill>
                <a:effectLst/>
              </a:rPr>
              <a:t>. </a:t>
            </a:r>
            <a:r>
              <a:rPr lang="fr-FR" b="0" i="0" dirty="0">
                <a:solidFill>
                  <a:schemeClr val="accent2"/>
                </a:solidFill>
                <a:effectLst/>
              </a:rPr>
              <a:t>Mike Dunne </a:t>
            </a:r>
            <a:r>
              <a:rPr lang="fr-FR" b="0" i="0" dirty="0" err="1">
                <a:solidFill>
                  <a:schemeClr val="accent2"/>
                </a:solidFill>
                <a:effectLst/>
              </a:rPr>
              <a:t>will</a:t>
            </a:r>
            <a:r>
              <a:rPr lang="fr-FR" b="0" i="0" dirty="0">
                <a:solidFill>
                  <a:schemeClr val="accent2"/>
                </a:solidFill>
                <a:effectLst/>
              </a:rPr>
              <a:t> </a:t>
            </a:r>
            <a:r>
              <a:rPr lang="fr-FR" b="0" i="0" dirty="0" err="1">
                <a:solidFill>
                  <a:schemeClr val="accent2"/>
                </a:solidFill>
                <a:effectLst/>
              </a:rPr>
              <a:t>revisit</a:t>
            </a:r>
            <a:r>
              <a:rPr lang="fr-FR" b="0" i="0" dirty="0">
                <a:solidFill>
                  <a:schemeClr val="accent2"/>
                </a:solidFill>
                <a:effectLst/>
              </a:rPr>
              <a:t> </a:t>
            </a:r>
            <a:r>
              <a:rPr lang="fr-FR" b="0" i="0" dirty="0" err="1">
                <a:solidFill>
                  <a:schemeClr val="accent2"/>
                </a:solidFill>
                <a:effectLst/>
              </a:rPr>
              <a:t>these</a:t>
            </a:r>
            <a:r>
              <a:rPr lang="fr-FR" b="0" i="0" dirty="0">
                <a:solidFill>
                  <a:schemeClr val="accent2"/>
                </a:solidFill>
                <a:effectLst/>
              </a:rPr>
              <a:t> trends </a:t>
            </a:r>
            <a:r>
              <a:rPr lang="fr-FR" b="0" i="0" dirty="0" err="1">
                <a:solidFill>
                  <a:schemeClr val="accent2"/>
                </a:solidFill>
                <a:effectLst/>
              </a:rPr>
              <a:t>using</a:t>
            </a:r>
            <a:r>
              <a:rPr lang="fr-FR" b="0" i="0" dirty="0">
                <a:solidFill>
                  <a:schemeClr val="accent2"/>
                </a:solidFill>
                <a:effectLst/>
              </a:rPr>
              <a:t> WPDES</a:t>
            </a:r>
            <a:r>
              <a:rPr lang="fr-FR" b="0" i="0" dirty="0">
                <a:solidFill>
                  <a:srgbClr val="202122"/>
                </a:solidFill>
                <a:effectLst/>
              </a:rPr>
              <a:t>. And compare vs </a:t>
            </a:r>
            <a:r>
              <a:rPr lang="fr-FR" b="0" i="0" dirty="0" err="1">
                <a:solidFill>
                  <a:srgbClr val="202122"/>
                </a:solidFill>
                <a:effectLst/>
              </a:rPr>
              <a:t>Puchmayr’s</a:t>
            </a:r>
            <a:r>
              <a:rPr lang="fr-FR" b="0" i="0" dirty="0">
                <a:solidFill>
                  <a:srgbClr val="202122"/>
                </a:solidFill>
                <a:effectLst/>
              </a:rPr>
              <a:t> </a:t>
            </a:r>
            <a:r>
              <a:rPr lang="fr-FR" b="0" i="0" dirty="0" err="1">
                <a:solidFill>
                  <a:srgbClr val="202122"/>
                </a:solidFill>
                <a:effectLst/>
              </a:rPr>
              <a:t>scaling</a:t>
            </a:r>
            <a:r>
              <a:rPr lang="fr-FR" b="0" i="0" dirty="0">
                <a:solidFill>
                  <a:srgbClr val="202122"/>
                </a:solidFill>
                <a:effectLst/>
              </a:rPr>
              <a:t>.</a:t>
            </a:r>
          </a:p>
          <a:p>
            <a:pPr marL="285750" indent="-285750">
              <a:buFontTx/>
              <a:buChar char="-"/>
            </a:pPr>
            <a:endParaRPr lang="en-US" dirty="0"/>
          </a:p>
          <a:p>
            <a:endParaRPr lang="en-US" dirty="0"/>
          </a:p>
          <a:p>
            <a:endParaRPr lang="en-US" dirty="0"/>
          </a:p>
        </p:txBody>
      </p:sp>
      <p:pic>
        <p:nvPicPr>
          <p:cNvPr id="3" name="Image 2">
            <a:extLst>
              <a:ext uri="{FF2B5EF4-FFF2-40B4-BE49-F238E27FC236}">
                <a16:creationId xmlns:a16="http://schemas.microsoft.com/office/drawing/2014/main" id="{29450825-7027-42D0-BE94-251EAD354383}"/>
              </a:ext>
            </a:extLst>
          </p:cNvPr>
          <p:cNvPicPr>
            <a:picLocks noChangeAspect="1"/>
          </p:cNvPicPr>
          <p:nvPr/>
        </p:nvPicPr>
        <p:blipFill>
          <a:blip r:embed="rId2"/>
          <a:stretch>
            <a:fillRect/>
          </a:stretch>
        </p:blipFill>
        <p:spPr>
          <a:xfrm>
            <a:off x="6546117" y="6042767"/>
            <a:ext cx="4997052" cy="501686"/>
          </a:xfrm>
          <a:prstGeom prst="rect">
            <a:avLst/>
          </a:prstGeom>
        </p:spPr>
      </p:pic>
    </p:spTree>
    <p:extLst>
      <p:ext uri="{BB962C8B-B14F-4D97-AF65-F5344CB8AC3E}">
        <p14:creationId xmlns:p14="http://schemas.microsoft.com/office/powerpoint/2010/main" val="54680121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864</Words>
  <Application>Microsoft Office PowerPoint</Application>
  <PresentationFormat>Grand écran</PresentationFormat>
  <Paragraphs>53</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Calibri</vt:lpstr>
      <vt:lpstr>Calibri Light</vt:lpstr>
      <vt:lpstr>Symbol</vt: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BOURDELLE Clarisse 165101</dc:creator>
  <cp:lastModifiedBy>BOURDELLE Clarisse 165101</cp:lastModifiedBy>
  <cp:revision>21</cp:revision>
  <dcterms:created xsi:type="dcterms:W3CDTF">2025-05-27T12:46:43Z</dcterms:created>
  <dcterms:modified xsi:type="dcterms:W3CDTF">2025-05-28T16:34:08Z</dcterms:modified>
</cp:coreProperties>
</file>