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309" r:id="rId4"/>
    <p:sldId id="305" r:id="rId5"/>
    <p:sldId id="302" r:id="rId6"/>
    <p:sldId id="288" r:id="rId7"/>
    <p:sldId id="290" r:id="rId8"/>
    <p:sldId id="293" r:id="rId9"/>
    <p:sldId id="310" r:id="rId10"/>
    <p:sldId id="303" r:id="rId11"/>
    <p:sldId id="308" r:id="rId12"/>
    <p:sldId id="289" r:id="rId13"/>
    <p:sldId id="311" r:id="rId14"/>
    <p:sldId id="304" r:id="rId15"/>
    <p:sldId id="307" r:id="rId16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75" autoAdjust="0"/>
  </p:normalViewPr>
  <p:slideViewPr>
    <p:cSldViewPr showGuides="1">
      <p:cViewPr varScale="1">
        <p:scale>
          <a:sx n="107" d="100"/>
          <a:sy n="107" d="100"/>
        </p:scale>
        <p:origin x="763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25/06/2025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25/06/2025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49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09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E. Nardon | WP TE TF meeting | 15 Nov 2021 | 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9" name="Picture 9" descr="cea_logo_small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72" y="85226"/>
            <a:ext cx="420090" cy="34290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25/06/2025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0029-5515/54/8/083027/meta" TargetMode="External"/><Relationship Id="rId2" Type="http://schemas.openxmlformats.org/officeDocument/2006/relationships/hyperlink" Target="https://arxiv.org/abs/2506.104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aps.org/pre/abstract/10.1103/PhysRevE.108.L04320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1-4326/ac637b" TargetMode="External"/><Relationship Id="rId7" Type="http://schemas.openxmlformats.org/officeDocument/2006/relationships/hyperlink" Target="https://iopscience.iop.org/article/10.1088/1741-4326/adab05/meta" TargetMode="External"/><Relationship Id="rId2" Type="http://schemas.openxmlformats.org/officeDocument/2006/relationships/hyperlink" Target="https://iopscience.iop.org/article/10.1088/0029-5515/54/8/083027/me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8/1361-6587/ac2af8" TargetMode="External"/><Relationship Id="rId5" Type="http://schemas.openxmlformats.org/officeDocument/2006/relationships/hyperlink" Target="https://iopscience.iop.org/article/10.1088/1741-4326/adac77/meta" TargetMode="External"/><Relationship Id="rId4" Type="http://schemas.openxmlformats.org/officeDocument/2006/relationships/hyperlink" Target="https://iopscience.iop.org/article/10.1088/1361-6587/abdbcf/met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361-6587/abdbcf/meta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journals.aps.org/prl/abstract/10.1103/PhysRevLett.126.1750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63/5.0162608" TargetMode="External"/><Relationship Id="rId5" Type="http://schemas.openxmlformats.org/officeDocument/2006/relationships/hyperlink" Target="https://doi.org/10.1088/1361-6587/ad5fb5" TargetMode="External"/><Relationship Id="rId4" Type="http://schemas.openxmlformats.org/officeDocument/2006/relationships/hyperlink" Target="https://doi.org/10.1088/1741-4326/ad50e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ucleus.iaea.org/sites/fusionportal/Shared%20Documents/FEC%202016/fec2016-preprints/preprint0321.pdf" TargetMode="External"/><Relationship Id="rId2" Type="http://schemas.openxmlformats.org/officeDocument/2006/relationships/hyperlink" Target="https://doi.org/10.1063/5.00930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1-4326/acb4aa" TargetMode="External"/><Relationship Id="rId2" Type="http://schemas.openxmlformats.org/officeDocument/2006/relationships/hyperlink" Target="https://doi.org/10.1063/5.000329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8/1361-6587/adbcd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opscience.iop.org/article/10.1088/1741-4326/aa5895/meta" TargetMode="External"/><Relationship Id="rId3" Type="http://schemas.openxmlformats.org/officeDocument/2006/relationships/hyperlink" Target="https://iopscience.iop.org/article/10.1088/1741-4326/ab1822/meta" TargetMode="External"/><Relationship Id="rId7" Type="http://schemas.openxmlformats.org/officeDocument/2006/relationships/hyperlink" Target="https://iopscience.iop.org/article/10.1088/1741-4326/ab26c2/me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bridge.org/core/journals/journal-of-plasma-physics/article/generalized-collision-operator-for-fast-electrons-interacting-with-partially-ionized-impurities/085B7218B631AA7056B79C1CF66D79F5" TargetMode="External"/><Relationship Id="rId5" Type="http://schemas.openxmlformats.org/officeDocument/2006/relationships/hyperlink" Target="https://iopscience.iop.org/article/10.1088/0029-5515/37/10/I03/meta" TargetMode="External"/><Relationship Id="rId10" Type="http://schemas.openxmlformats.org/officeDocument/2006/relationships/hyperlink" Target="https://iopscience.iop.org/article/10.1088/1361-6587/aa5952/meta" TargetMode="External"/><Relationship Id="rId4" Type="http://schemas.openxmlformats.org/officeDocument/2006/relationships/hyperlink" Target="https://aip.scitation.org/doi/full/10.1063/1.4913582" TargetMode="External"/><Relationship Id="rId9" Type="http://schemas.openxmlformats.org/officeDocument/2006/relationships/hyperlink" Target="https://journals.aps.org/prl/abstract/10.1103/PhysRevLett.114.1550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1-4326/ad5a21" TargetMode="External"/><Relationship Id="rId7" Type="http://schemas.openxmlformats.org/officeDocument/2006/relationships/hyperlink" Target="https://doi.org/10.1088/1361-6587/acb083" TargetMode="External"/><Relationship Id="rId2" Type="http://schemas.openxmlformats.org/officeDocument/2006/relationships/hyperlink" Target="https://www.sciencedirect.com/science/article/pii/S0010465521002101?via%3Dihu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pscience.iop.org/article/10.1088/1741-4326/aa6939" TargetMode="External"/><Relationship Id="rId5" Type="http://schemas.openxmlformats.org/officeDocument/2006/relationships/hyperlink" Target="https://doi.org/10.1088/1361-6587/adaee7" TargetMode="External"/><Relationship Id="rId4" Type="http://schemas.openxmlformats.org/officeDocument/2006/relationships/hyperlink" Target="https://journals.aps.org/pre/abstract/10.1103/PhysRevE.99.06331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7/S0022377822001210" TargetMode="External"/><Relationship Id="rId3" Type="http://schemas.openxmlformats.org/officeDocument/2006/relationships/hyperlink" Target="https://journals.aps.org/prl/abstract/10.1103/PhysRevLett.120.265001" TargetMode="External"/><Relationship Id="rId7" Type="http://schemas.openxmlformats.org/officeDocument/2006/relationships/hyperlink" Target="https://doi.org/10.1017/S0022377821000416" TargetMode="External"/><Relationship Id="rId2" Type="http://schemas.openxmlformats.org/officeDocument/2006/relationships/hyperlink" Target="https://aip.scitation.org/doi/full/10.1063/1.48868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8/1361-6587/ac07b5" TargetMode="External"/><Relationship Id="rId5" Type="http://schemas.openxmlformats.org/officeDocument/2006/relationships/hyperlink" Target="https://doi.org/10.1017/S002237782000152X" TargetMode="External"/><Relationship Id="rId4" Type="http://schemas.openxmlformats.org/officeDocument/2006/relationships/hyperlink" Target="https://iopscience.iop.org/article/10.1088/1361-6587/ac234b/me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41-4326/aa693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pscience.iop.org/article/10.1088/1741-4326/ad54d7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cambridge.org/core/journals/journal-of-plasma-physics/article/runaway-dynamics-in-the-dt-phase-of-iter-operations-in-the-presence-of-massive-material-injection/A02E6BB5AC3BAA1357D6918C19D6416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7/S0022377824001661" TargetMode="External"/><Relationship Id="rId3" Type="http://schemas.openxmlformats.org/officeDocument/2006/relationships/hyperlink" Target="https://doi.org/10.1088/1741-4326/ac667e" TargetMode="External"/><Relationship Id="rId7" Type="http://schemas.openxmlformats.org/officeDocument/2006/relationships/hyperlink" Target="https://doi.org/10.1088/1741-4326/ad8d66" TargetMode="External"/><Relationship Id="rId2" Type="http://schemas.openxmlformats.org/officeDocument/2006/relationships/hyperlink" Target="https://iopscience.iop.org/article/10.1088/1741-4326/abb749/me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doi.org/10.1088/1741-4326/ad96ca" TargetMode="External"/><Relationship Id="rId4" Type="http://schemas.openxmlformats.org/officeDocument/2006/relationships/hyperlink" Target="https://doi.org/10.1017/S002237782300046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884" y="1743658"/>
            <a:ext cx="7524328" cy="972108"/>
          </a:xfrm>
        </p:spPr>
        <p:txBody>
          <a:bodyPr/>
          <a:lstStyle/>
          <a:p>
            <a:r>
              <a:rPr lang="en-US" sz="2800" dirty="0"/>
              <a:t>Runaway electron modelling tools</a:t>
            </a:r>
            <a:endParaRPr lang="en-US" sz="3200" dirty="0"/>
          </a:p>
        </p:txBody>
      </p:sp>
      <p:pic>
        <p:nvPicPr>
          <p:cNvPr id="6" name="Picture 9" descr="cea_logo_small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26" y="4249142"/>
            <a:ext cx="970951" cy="792542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EDC0C4C2-3DDE-4DCB-8DCA-17D1A48A98E3}"/>
              </a:ext>
            </a:extLst>
          </p:cNvPr>
          <p:cNvSpPr txBox="1"/>
          <p:nvPr/>
        </p:nvSpPr>
        <p:spPr>
          <a:xfrm>
            <a:off x="1259632" y="2618058"/>
            <a:ext cx="443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E. Nardon, PSD-DCT Coordination Meeting, 25/06/25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fr-FR" sz="2400" dirty="0"/>
              <a:t>RE </a:t>
            </a:r>
            <a:r>
              <a:rPr lang="fr-FR" sz="2400" dirty="0" err="1"/>
              <a:t>termination</a:t>
            </a:r>
            <a:r>
              <a:rPr lang="fr-FR" sz="2400" dirty="0"/>
              <a:t> – Key aspects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35496" y="699542"/>
            <a:ext cx="91085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PPCF roadmap paper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‘RE-induced PFC damage in tokamaks’ submitted: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https://arxiv.org/abs/2506.10411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Scrape-off vs. stochastic terminations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Scrape-off = beam moves into the wall with (possibly distorted but) non-destroyed flux surfaces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Stochastic = MHD activity generates stochasticity which deconfines 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Both types may exist at different times for a given 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type causes damage?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What determines the deposition area and timescale? –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Unclear!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 large fraction of the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converted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termination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Crucial for ITER and DEMO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typically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mag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&gt;&gt;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endParaRPr lang="fr-FR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converted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fraction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grows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latin typeface="+mj-lt"/>
                <a:cs typeface="Arial" panose="020B0604020202020204" pitchFamily="34" charset="0"/>
              </a:rPr>
              <a:t>τ</a:t>
            </a:r>
            <a:r>
              <a:rPr lang="fr-F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400" b="1" dirty="0">
                <a:cs typeface="Arial" panose="020B0604020202020204" pitchFamily="34" charset="0"/>
              </a:rPr>
              <a:t>τ</a:t>
            </a:r>
            <a:r>
              <a:rPr lang="fr-F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[Martin-Solis NF 2014]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→ A fast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termination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cs typeface="Arial" panose="020B0604020202020204" pitchFamily="34" charset="0"/>
              </a:rPr>
              <a:t>τ</a:t>
            </a:r>
            <a:r>
              <a:rPr lang="fr-FR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 clean background plasma (large </a:t>
            </a:r>
            <a:r>
              <a:rPr lang="el-GR" sz="1400" dirty="0">
                <a:cs typeface="Arial" panose="020B0604020202020204" pitchFamily="34" charset="0"/>
              </a:rPr>
              <a:t>τ</a:t>
            </a:r>
            <a:r>
              <a:rPr lang="fr-FR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 large RE beam may re-form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after a stochastic loss event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[McDevitt PRE 2023]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fr-FR" sz="2400" dirty="0"/>
              <a:t>RE </a:t>
            </a:r>
            <a:r>
              <a:rPr lang="fr-FR" sz="2400" dirty="0" err="1"/>
              <a:t>termination</a:t>
            </a:r>
            <a:r>
              <a:rPr lang="fr-FR" sz="2400" dirty="0"/>
              <a:t> – </a:t>
            </a:r>
            <a:r>
              <a:rPr lang="fr-FR" sz="2400" dirty="0" err="1"/>
              <a:t>Models</a:t>
            </a:r>
            <a:r>
              <a:rPr lang="fr-FR" sz="2400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699542"/>
            <a:ext cx="8712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Reduced models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e.g. by Martin-Solis: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0D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Coupled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circuit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for {RE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+ background plasma} and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vessel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losses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Ad hoc diffusion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[Martin-Solis NF 2014]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Scrape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-off due to vertical motion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[Martin-Solis NF 2022]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3D MHD codes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e.g.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JOREK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[Bandaru PPCF 2021]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(recently applied to DEMO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[Vannini NF 2025]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M3D-C1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[Liu PPCF 2021]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Models for PFC damage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e.g.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Ratynskaia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NF 2025]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(0) RE flux through PFC surface from reduced models or 3D MHD codes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Monte Carlo model for electron transport and energy deposition in the PFC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(ii) Continuum mechanics model for thermo-mechanical PFC response</a:t>
            </a:r>
          </a:p>
        </p:txBody>
      </p:sp>
    </p:spTree>
    <p:extLst>
      <p:ext uri="{BB962C8B-B14F-4D97-AF65-F5344CB8AC3E}">
        <p14:creationId xmlns:p14="http://schemas.microsoft.com/office/powerpoint/2010/main" val="279761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680642"/>
            <a:ext cx="8928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Benign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in e.g. JET and DIII-D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 SPI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[Reux PRL 2021]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Seems connected to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recombination of the background 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JOREK simulations suggest a strong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 flux spreading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large MHD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[Bandaru PPCF 2021]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[Bandaru NF 2024]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[Bergström PPCF 2024]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May be due to the large resistivity of the background plasma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following its recombination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[Nardon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PoP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2023]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702A8AD4-3F1E-4D0D-988D-832CF292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340D6BA-AED9-466A-82D7-0A5EA79A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85388"/>
            <a:ext cx="8208912" cy="342900"/>
          </a:xfrm>
        </p:spPr>
        <p:txBody>
          <a:bodyPr/>
          <a:lstStyle/>
          <a:p>
            <a:r>
              <a:rPr lang="fr-FR" sz="2000" dirty="0"/>
              <a:t>RE </a:t>
            </a:r>
            <a:r>
              <a:rPr lang="fr-FR" sz="2000" dirty="0" err="1"/>
              <a:t>termination</a:t>
            </a:r>
            <a:r>
              <a:rPr lang="fr-FR" sz="2000" dirty="0"/>
              <a:t> – 3D MHD </a:t>
            </a:r>
            <a:r>
              <a:rPr lang="fr-FR" sz="2000" dirty="0" err="1"/>
              <a:t>sims</a:t>
            </a:r>
            <a:r>
              <a:rPr lang="fr-FR" sz="2000" dirty="0"/>
              <a:t>. shed light on </a:t>
            </a:r>
            <a:r>
              <a:rPr lang="fr-FR" sz="2000" dirty="0" err="1"/>
              <a:t>benign</a:t>
            </a:r>
            <a:r>
              <a:rPr lang="fr-FR" sz="2000" dirty="0"/>
              <a:t> </a:t>
            </a:r>
            <a:r>
              <a:rPr lang="fr-FR" sz="2000" dirty="0" err="1"/>
              <a:t>terminations</a:t>
            </a:r>
            <a:r>
              <a:rPr lang="fr-FR" sz="2000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5D1DD0-E1D4-4A2F-9FA3-95532AD53063}"/>
              </a:ext>
            </a:extLst>
          </p:cNvPr>
          <p:cNvSpPr txBox="1"/>
          <p:nvPr/>
        </p:nvSpPr>
        <p:spPr>
          <a:xfrm>
            <a:off x="107504" y="2355726"/>
            <a:ext cx="56166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Absence of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conversion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thanks to fast termination and clean background plasma (after impurity ‘purge’) probably also plays a role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Still a lot to do and understand: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Simulations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starting from a stable situation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ITER sims., no stable point was found!?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Inclusion of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background plasma re-ionization, re-heating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C8BC3-8B9E-482E-8293-398AC5DF4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8027" y="1714357"/>
            <a:ext cx="3322391" cy="21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4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232" y="85388"/>
            <a:ext cx="6912768" cy="342900"/>
          </a:xfrm>
        </p:spPr>
        <p:txBody>
          <a:bodyPr/>
          <a:lstStyle/>
          <a:p>
            <a:r>
              <a:rPr lang="fr-FR" sz="2400" dirty="0" err="1"/>
              <a:t>Outline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088232" y="1419622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 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 mitigation (access to benign termination)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3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240228" cy="456268"/>
          </a:xfrm>
        </p:spPr>
        <p:txBody>
          <a:bodyPr/>
          <a:lstStyle/>
          <a:p>
            <a:r>
              <a:rPr lang="fr-FR" sz="2000" dirty="0"/>
              <a:t>RE mitigation – Possible </a:t>
            </a:r>
            <a:r>
              <a:rPr lang="fr-FR" sz="2000" dirty="0" err="1"/>
              <a:t>strategies</a:t>
            </a:r>
            <a:r>
              <a:rPr lang="fr-FR" sz="2000" dirty="0"/>
              <a:t>: </a:t>
            </a:r>
            <a:r>
              <a:rPr lang="fr-FR" sz="2000" dirty="0" err="1"/>
              <a:t>lessons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ITER </a:t>
            </a:r>
            <a:r>
              <a:rPr lang="fr-FR" sz="2000" dirty="0" err="1"/>
              <a:t>sims</a:t>
            </a:r>
            <a:r>
              <a:rPr lang="fr-FR" sz="2000" dirty="0"/>
              <a:t>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AA68D1-F5A0-49A2-9A41-3E9507989DAB}"/>
              </a:ext>
            </a:extLst>
          </p:cNvPr>
          <p:cNvSpPr txBox="1"/>
          <p:nvPr/>
        </p:nvSpPr>
        <p:spPr>
          <a:xfrm>
            <a:off x="179512" y="915566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Injection of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high Z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the RE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a possible mitigation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In ITER, high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vessel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implies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fr-F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= f(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for fast CQ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Kiramov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PoP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2022]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→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limits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the impact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→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mag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conversion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large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Pessimistic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to DINA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[Konovalov IAEA 2016]</a:t>
            </a:r>
            <a:endParaRPr lang="fr-F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A605CE-9974-455C-883B-B69AC08BE0C6}"/>
              </a:ext>
            </a:extLst>
          </p:cNvPr>
          <p:cNvSpPr/>
          <p:nvPr/>
        </p:nvSpPr>
        <p:spPr>
          <a:xfrm>
            <a:off x="6782118" y="3200077"/>
            <a:ext cx="1598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Courtesy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J. Artola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089868-ECCA-41DC-B22A-85FE703018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72" y="823913"/>
            <a:ext cx="3492215" cy="24097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30D755-F6CA-47F1-A62F-A25BEE2257C3}"/>
              </a:ext>
            </a:extLst>
          </p:cNvPr>
          <p:cNvSpPr/>
          <p:nvPr/>
        </p:nvSpPr>
        <p:spPr>
          <a:xfrm>
            <a:off x="6453903" y="537073"/>
            <a:ext cx="2008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u="sng" dirty="0">
                <a:latin typeface="Arial" panose="020B0604020202020204" pitchFamily="34" charset="0"/>
                <a:cs typeface="Arial" panose="020B0604020202020204" pitchFamily="34" charset="0"/>
              </a:rPr>
              <a:t>2D JOREK simulations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9D5167-FCA2-4D93-91AF-F310E8959E80}"/>
              </a:ext>
            </a:extLst>
          </p:cNvPr>
          <p:cNvSpPr txBox="1"/>
          <p:nvPr/>
        </p:nvSpPr>
        <p:spPr>
          <a:xfrm>
            <a:off x="179511" y="3998926"/>
            <a:ext cx="8807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→ Reference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H SPI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to (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hopefully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benign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termination</a:t>
            </a:r>
            <a:endParaRPr lang="fr-F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1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859216" cy="342900"/>
          </a:xfrm>
        </p:spPr>
        <p:txBody>
          <a:bodyPr/>
          <a:lstStyle/>
          <a:p>
            <a:r>
              <a:rPr lang="fr-FR" sz="2400" dirty="0"/>
              <a:t>RE mitigation (</a:t>
            </a:r>
            <a:r>
              <a:rPr lang="fr-FR" sz="2400" dirty="0" err="1"/>
              <a:t>access</a:t>
            </a:r>
            <a:r>
              <a:rPr lang="fr-FR" sz="2400" dirty="0"/>
              <a:t> to </a:t>
            </a:r>
            <a:r>
              <a:rPr lang="fr-FR" sz="2400" dirty="0" err="1"/>
              <a:t>benign</a:t>
            </a:r>
            <a:r>
              <a:rPr lang="fr-FR" sz="2400" dirty="0"/>
              <a:t> </a:t>
            </a:r>
            <a:r>
              <a:rPr lang="fr-FR" sz="2400" dirty="0" err="1"/>
              <a:t>term</a:t>
            </a:r>
            <a:r>
              <a:rPr lang="fr-FR" sz="2400" dirty="0"/>
              <a:t>.) – </a:t>
            </a:r>
            <a:r>
              <a:rPr lang="fr-FR" sz="2400" dirty="0" err="1"/>
              <a:t>Models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771550"/>
            <a:ext cx="9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1D radial diffusion model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Hollmann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[Hollmann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2020]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[Hollmann NF 2023]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Describes the coupled system {RE beam + background plasma}, including neutrals and molecules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Main findings: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Following H or D injection,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plasma heating by the REs is balanced by neutral transport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play a key role in the recombination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Validation on TCV data ongoing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Wijkamp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 2025]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SOLPS-ITER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Tonnello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 2025]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 by Hoppe for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upper neutral pressure limit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[Hoppe PPCF 2025]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Too many neutrals lead to n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increasing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develop a model in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JOREK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4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232" y="85388"/>
            <a:ext cx="6912768" cy="342900"/>
          </a:xfrm>
        </p:spPr>
        <p:txBody>
          <a:bodyPr/>
          <a:lstStyle/>
          <a:p>
            <a:r>
              <a:rPr lang="fr-FR" sz="2400" dirty="0" err="1"/>
              <a:t>Outline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088232" y="1419622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 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 mitigation (access to benign termination)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9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232" y="85388"/>
            <a:ext cx="6912768" cy="342900"/>
          </a:xfrm>
        </p:spPr>
        <p:txBody>
          <a:bodyPr/>
          <a:lstStyle/>
          <a:p>
            <a:r>
              <a:rPr lang="fr-FR" sz="2400" dirty="0" err="1"/>
              <a:t>Outline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088232" y="1419622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 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 mitigation (access to benign termination)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fr-FR" sz="2400" dirty="0"/>
              <a:t>RE </a:t>
            </a:r>
            <a:r>
              <a:rPr lang="fr-FR" sz="2400" dirty="0" err="1"/>
              <a:t>generation</a:t>
            </a:r>
            <a:r>
              <a:rPr lang="fr-FR" sz="2400" dirty="0"/>
              <a:t> – Theory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C55755-9D31-4BE1-8BF7-4C3D11C085CC}"/>
              </a:ext>
            </a:extLst>
          </p:cNvPr>
          <p:cNvSpPr txBox="1"/>
          <p:nvPr/>
        </p:nvSpPr>
        <p:spPr>
          <a:xfrm>
            <a:off x="179512" y="843558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Review papers: </a:t>
            </a:r>
            <a:r>
              <a:rPr lang="en-US" sz="1400" dirty="0">
                <a:latin typeface="Arial"/>
                <a:hlinkClick r:id="rId3"/>
              </a:rPr>
              <a:t>[</a:t>
            </a:r>
            <a:r>
              <a:rPr lang="en-US" sz="1400" dirty="0" err="1">
                <a:latin typeface="Arial"/>
                <a:hlinkClick r:id="rId3"/>
              </a:rPr>
              <a:t>Breizman</a:t>
            </a:r>
            <a:r>
              <a:rPr lang="en-US" sz="1400" dirty="0">
                <a:latin typeface="Arial"/>
                <a:hlinkClick r:id="rId3"/>
              </a:rPr>
              <a:t> NF 2019]</a:t>
            </a:r>
            <a:r>
              <a:rPr lang="en-US" sz="1400" dirty="0">
                <a:latin typeface="Arial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[Boozer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2015]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 generation mechanisms: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Primary (‘seeds’):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Non-nuclear: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Dreicer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hot tail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Nuclear: Tritium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Compton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Secondary: avalanche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Seminal works from decades ago (e.g.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Rosenbluth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NF 1997]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but important recent developments: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partial screening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the nuclear charge of partially ionized impurities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Hesslow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JPP 2018]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Bound electrons may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boost the avalanche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Hesslow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NF 2019]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Hot tail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generation during a thermal quench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[Aleynikov NF 2017]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Phase space dynamics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Theory of 2 threshold E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fields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[Aleynikov PRL 2015]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 vortex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[Guo PPCF 2017]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6865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85388"/>
            <a:ext cx="7893496" cy="342900"/>
          </a:xfrm>
        </p:spPr>
        <p:txBody>
          <a:bodyPr/>
          <a:lstStyle/>
          <a:p>
            <a:r>
              <a:rPr lang="fr-FR" sz="2400" dirty="0"/>
              <a:t>RE </a:t>
            </a:r>
            <a:r>
              <a:rPr lang="fr-FR" sz="2400" dirty="0" err="1"/>
              <a:t>generation</a:t>
            </a:r>
            <a:r>
              <a:rPr lang="fr-FR" sz="2400" dirty="0"/>
              <a:t> – Modelling </a:t>
            </a:r>
            <a:r>
              <a:rPr lang="fr-FR" sz="2400" dirty="0" err="1"/>
              <a:t>tools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618237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Present European workhorses: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DREAM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code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[Hoppe CPC 2021]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Disruption-oriented (e.g. includes an SPI model)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Solves 1D flux surface averaged transport equations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Self-consistently evolves the electron distribution function using a bounce-averaged kinetic eqn.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Different levels of description available, from fluid to full kinetic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JOREK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3D MHD code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[Hoelzl NF 2024]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[Bandaru PRE 2019]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Or as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test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coupled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to the MHD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[Bergström PPCF 2025]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Kinetic hot tail and avalanche models in dev.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[Puel REM 2025] [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Woujters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 2025]</a:t>
            </a:r>
            <a:endParaRPr lang="fr-FR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Martin-Solis code </a:t>
            </a:r>
            <a:r>
              <a:rPr lang="fr-FR" sz="1400" dirty="0">
                <a:solidFill>
                  <a:prstClr val="black"/>
                </a:solidFill>
                <a:latin typeface="Arial"/>
                <a:hlinkClick r:id="rId6"/>
              </a:rPr>
              <a:t>[Martin-Solis NF 2017]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GO, DINA,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LUKE, ASTRA,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have limitations, e.g. avalanche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rate not state of the art,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recomb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ignored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no SPI model, …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Models for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 mitigation coil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DREAM+ASCOT5 or 3D MHD codes like NIMROD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[Tinguely PPCF 2023]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9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85388"/>
            <a:ext cx="7821488" cy="342900"/>
          </a:xfrm>
        </p:spPr>
        <p:txBody>
          <a:bodyPr/>
          <a:lstStyle/>
          <a:p>
            <a:r>
              <a:rPr lang="en-US" sz="2400" dirty="0"/>
              <a:t>RE generation – Model validation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2008" y="699542"/>
            <a:ext cx="90364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Validation for quiescent plasmas is well advanced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[Granetz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PoP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2014]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[Liu PRL 2018]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during disruptions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More difficult than quiescent situations because of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3D MHD activity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in particular during the TQ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→ Electron transport due to magnetic stochasticity, impurity mixing, 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3D MHD codes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like JOREK…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May produce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plausible 3D disruption sims.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[Nardon PPCF 2021]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but this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remains difficult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 working towards 3D disruption sims.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including RE generation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Hot tail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[Puel REM 2025]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Stochastic losses during the CQ?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[Wang REM 2025]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May also be used in 2D mode; much easier but needs ad hoc TQ model etc.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[Nardon REM 2024]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≤2D codes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DREAM…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Have performed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more validation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e.g.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[Hoppe JPP 2021]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Insulander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PPCF 2021]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[Linder JPP 2021]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 hoc TQ model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may be used as a knob to match experimental data →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Validation or ‘fancy fit’?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Bayesian framework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 be applied for objectivity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Järvinen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JPP 2022]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Järvinen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EPS 2025]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6E2B31ED-5BC6-4694-9418-B44CA012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17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85388"/>
            <a:ext cx="8280920" cy="342900"/>
          </a:xfrm>
        </p:spPr>
        <p:txBody>
          <a:bodyPr/>
          <a:lstStyle/>
          <a:p>
            <a:r>
              <a:rPr lang="en-US" sz="2400" dirty="0"/>
              <a:t>RE generation – Key lessons from ITER modelling (1/2)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24278" y="2435627"/>
            <a:ext cx="2664296" cy="2526167"/>
            <a:chOff x="5742042" y="1347001"/>
            <a:chExt cx="3332481" cy="3018504"/>
          </a:xfrm>
        </p:grpSpPr>
        <p:grpSp>
          <p:nvGrpSpPr>
            <p:cNvPr id="18" name="Groupe 17"/>
            <p:cNvGrpSpPr/>
            <p:nvPr/>
          </p:nvGrpSpPr>
          <p:grpSpPr>
            <a:xfrm>
              <a:off x="5742042" y="1347001"/>
              <a:ext cx="3332481" cy="3018504"/>
              <a:chOff x="1371069" y="1639110"/>
              <a:chExt cx="2707474" cy="2542705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538" b="50225"/>
              <a:stretch/>
            </p:blipFill>
            <p:spPr>
              <a:xfrm>
                <a:off x="1371069" y="1639110"/>
                <a:ext cx="2147794" cy="2522987"/>
              </a:xfrm>
              <a:prstGeom prst="rect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22" b="50225"/>
              <a:stretch/>
            </p:blipFill>
            <p:spPr>
              <a:xfrm>
                <a:off x="3588231" y="1658828"/>
                <a:ext cx="490312" cy="2522987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488265" y="1765738"/>
                <a:ext cx="214411" cy="195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6202854" y="3020907"/>
              <a:ext cx="1438402" cy="661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>
                  <a:solidFill>
                    <a:srgbClr val="66FF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</a:t>
              </a:r>
              <a:r>
                <a:rPr lang="fr-FR" sz="1200" dirty="0">
                  <a:solidFill>
                    <a:srgbClr val="66FF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slow CQ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0" y="564882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Avalanche gain </a:t>
            </a:r>
            <a:r>
              <a:rPr lang="fr-FR" sz="1400" dirty="0" err="1">
                <a:latin typeface="Arial"/>
              </a:rPr>
              <a:t>scales</a:t>
            </a:r>
            <a:r>
              <a:rPr lang="fr-FR" sz="1400" dirty="0">
                <a:latin typeface="Arial"/>
              </a:rPr>
              <a:t> </a:t>
            </a:r>
            <a:r>
              <a:rPr lang="fr-FR" sz="1400" dirty="0" err="1">
                <a:latin typeface="Arial"/>
              </a:rPr>
              <a:t>exponentially</a:t>
            </a:r>
            <a:r>
              <a:rPr lang="fr-FR" sz="1400" dirty="0">
                <a:latin typeface="Arial"/>
              </a:rPr>
              <a:t> </a:t>
            </a:r>
            <a:r>
              <a:rPr lang="fr-FR" sz="1400" dirty="0" err="1">
                <a:latin typeface="Arial"/>
              </a:rPr>
              <a:t>with</a:t>
            </a:r>
            <a:r>
              <a:rPr lang="fr-FR" sz="1400" dirty="0">
                <a:latin typeface="Arial"/>
              </a:rPr>
              <a:t> </a:t>
            </a:r>
            <a:r>
              <a:rPr lang="fr-FR" sz="1400" dirty="0" err="1">
                <a:latin typeface="Arial"/>
              </a:rPr>
              <a:t>I</a:t>
            </a:r>
            <a:r>
              <a:rPr lang="fr-FR" sz="1400" baseline="-25000" dirty="0" err="1">
                <a:latin typeface="Arial"/>
              </a:rPr>
              <a:t>p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Gain in ITER (and DEMO!) &gt;&gt;&gt; Gain in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in a multi-MA RE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due to the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huge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avalanche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Dreicer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SPI due to the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high post-TQ T</a:t>
            </a:r>
            <a:r>
              <a:rPr lang="fr-F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Hot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hard to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large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/>
              </a:rPr>
              <a:t>Increasing</a:t>
            </a:r>
            <a:r>
              <a:rPr lang="fr-FR" sz="1400" dirty="0">
                <a:latin typeface="Arial"/>
              </a:rPr>
              <a:t> n</a:t>
            </a:r>
            <a:r>
              <a:rPr lang="fr-FR" sz="1400" baseline="-25000" dirty="0">
                <a:latin typeface="Arial"/>
              </a:rPr>
              <a:t>e</a:t>
            </a:r>
            <a:r>
              <a:rPr lang="fr-FR" sz="1400" dirty="0">
                <a:latin typeface="Arial"/>
              </a:rPr>
              <a:t> by </a:t>
            </a:r>
            <a:r>
              <a:rPr lang="fr-FR" sz="1400" dirty="0" err="1">
                <a:latin typeface="Arial"/>
              </a:rPr>
              <a:t>injecting</a:t>
            </a:r>
            <a:r>
              <a:rPr lang="fr-FR" sz="1400" dirty="0">
                <a:latin typeface="Arial"/>
              </a:rPr>
              <a:t> H or D </a:t>
            </a:r>
            <a:r>
              <a:rPr lang="fr-FR" sz="1400" dirty="0" err="1">
                <a:latin typeface="Arial"/>
              </a:rPr>
              <a:t>reduces</a:t>
            </a:r>
            <a:r>
              <a:rPr lang="fr-FR" sz="1400" dirty="0">
                <a:latin typeface="Arial"/>
              </a:rPr>
              <a:t> all </a:t>
            </a:r>
            <a:r>
              <a:rPr lang="fr-FR" sz="1400" dirty="0" err="1">
                <a:latin typeface="Arial"/>
              </a:rPr>
              <a:t>seeds</a:t>
            </a:r>
            <a:r>
              <a:rPr lang="fr-FR" sz="1400" dirty="0">
                <a:latin typeface="Arial"/>
              </a:rPr>
              <a:t> </a:t>
            </a:r>
            <a:r>
              <a:rPr lang="fr-FR" sz="1400" b="1" dirty="0" err="1">
                <a:latin typeface="Arial"/>
              </a:rPr>
              <a:t>except</a:t>
            </a:r>
            <a:r>
              <a:rPr lang="fr-FR" sz="1400" b="1" dirty="0">
                <a:latin typeface="Arial"/>
              </a:rPr>
              <a:t> Compton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/>
              </a:rPr>
              <a:t>Would</a:t>
            </a:r>
            <a:r>
              <a:rPr lang="fr-FR" sz="1400" dirty="0">
                <a:latin typeface="Arial"/>
              </a:rPr>
              <a:t> </a:t>
            </a:r>
            <a:r>
              <a:rPr lang="fr-FR" sz="1400" dirty="0" err="1">
                <a:latin typeface="Arial"/>
              </a:rPr>
              <a:t>need</a:t>
            </a:r>
            <a:r>
              <a:rPr lang="fr-FR" sz="1400" dirty="0">
                <a:latin typeface="Arial"/>
              </a:rPr>
              <a:t> n</a:t>
            </a:r>
            <a:r>
              <a:rPr lang="fr-FR" sz="1400" baseline="-25000" dirty="0">
                <a:latin typeface="Arial"/>
              </a:rPr>
              <a:t>e</a:t>
            </a:r>
            <a:r>
              <a:rPr lang="fr-FR" sz="1400" dirty="0">
                <a:latin typeface="Arial"/>
              </a:rPr>
              <a:t> ~ 2-4 x 10</a:t>
            </a:r>
            <a:r>
              <a:rPr lang="fr-FR" sz="1400" baseline="30000" dirty="0">
                <a:latin typeface="Arial"/>
              </a:rPr>
              <a:t>21</a:t>
            </a:r>
            <a:r>
              <a:rPr lang="fr-FR" sz="1400" dirty="0">
                <a:latin typeface="Arial"/>
              </a:rPr>
              <a:t>/m</a:t>
            </a:r>
            <a:r>
              <a:rPr lang="fr-FR" sz="1400" baseline="30000" dirty="0">
                <a:latin typeface="Arial"/>
              </a:rPr>
              <a:t>3</a:t>
            </a:r>
            <a:r>
              <a:rPr lang="fr-FR" sz="1400" dirty="0">
                <a:latin typeface="Arial"/>
              </a:rPr>
              <a:t> to </a:t>
            </a:r>
            <a:r>
              <a:rPr lang="fr-FR" sz="1400" dirty="0" err="1">
                <a:latin typeface="Arial"/>
              </a:rPr>
              <a:t>avoid</a:t>
            </a:r>
            <a:r>
              <a:rPr lang="fr-FR" sz="1400" dirty="0">
                <a:latin typeface="Arial"/>
              </a:rPr>
              <a:t> large </a:t>
            </a:r>
            <a:r>
              <a:rPr lang="fr-FR" sz="1400" dirty="0" err="1">
                <a:latin typeface="Arial"/>
              </a:rPr>
              <a:t>beam</a:t>
            </a:r>
            <a:r>
              <a:rPr lang="fr-FR" sz="1400" dirty="0">
                <a:latin typeface="Arial"/>
              </a:rPr>
              <a:t> </a:t>
            </a:r>
            <a:r>
              <a:rPr lang="fr-FR" sz="1400" dirty="0" err="1">
                <a:latin typeface="Arial"/>
              </a:rPr>
              <a:t>from</a:t>
            </a:r>
            <a:r>
              <a:rPr lang="fr-FR" sz="1400" dirty="0">
                <a:latin typeface="Arial"/>
              </a:rPr>
              <a:t> Compton, </a:t>
            </a:r>
            <a:r>
              <a:rPr lang="fr-FR" sz="1400" dirty="0" err="1">
                <a:latin typeface="Arial"/>
              </a:rPr>
              <a:t>according</a:t>
            </a:r>
            <a:r>
              <a:rPr lang="fr-FR" sz="1400" dirty="0">
                <a:latin typeface="Arial"/>
              </a:rPr>
              <a:t> to </a:t>
            </a:r>
            <a:r>
              <a:rPr lang="fr-FR" sz="1400" dirty="0">
                <a:solidFill>
                  <a:srgbClr val="0000FF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[Martin-Solis NF 2017]</a:t>
            </a:r>
            <a:r>
              <a:rPr lang="fr-FR" sz="1400" dirty="0">
                <a:solidFill>
                  <a:srgbClr val="0000FF"/>
                </a:solidFill>
                <a:latin typeface="Arial"/>
              </a:rPr>
              <a:t>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…but GO simulations predict that this will actually not work because of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recombination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[Vallhagen JPP 2020]</a:t>
            </a:r>
            <a:endParaRPr lang="fr-FR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8E554896-1345-416C-82CA-A1190F3A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4859126-E8E3-41F3-AF53-F4ABC4388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352" y="2605871"/>
            <a:ext cx="4672692" cy="20991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71DA9F-BBAA-4E9D-9444-3EA7E97F324D}"/>
              </a:ext>
            </a:extLst>
          </p:cNvPr>
          <p:cNvSpPr/>
          <p:nvPr/>
        </p:nvSpPr>
        <p:spPr>
          <a:xfrm>
            <a:off x="6804248" y="4390475"/>
            <a:ext cx="1803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[Vallhagen NF 2024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fr-FR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FC298E-3240-4667-B7B6-0E73A706A680}"/>
              </a:ext>
            </a:extLst>
          </p:cNvPr>
          <p:cNvSpPr txBox="1"/>
          <p:nvPr/>
        </p:nvSpPr>
        <p:spPr>
          <a:xfrm>
            <a:off x="2062321" y="4764340"/>
            <a:ext cx="2018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[Vallhagen JPP 2020]</a:t>
            </a:r>
            <a:endParaRPr lang="fr-FR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29AB26-9953-4E51-A5D6-879BA0A019DA}"/>
              </a:ext>
            </a:extLst>
          </p:cNvPr>
          <p:cNvSpPr txBox="1"/>
          <p:nvPr/>
        </p:nvSpPr>
        <p:spPr>
          <a:xfrm>
            <a:off x="705143" y="2319336"/>
            <a:ext cx="1855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 simulations </a:t>
            </a:r>
            <a:endParaRPr lang="fr-FR" sz="14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879731-6848-4DA5-849C-A73629BA1909}"/>
              </a:ext>
            </a:extLst>
          </p:cNvPr>
          <p:cNvSpPr txBox="1"/>
          <p:nvPr/>
        </p:nvSpPr>
        <p:spPr>
          <a:xfrm>
            <a:off x="4572000" y="2319335"/>
            <a:ext cx="4337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DREAM simulations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(currently being revisited)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5842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496" y="757029"/>
            <a:ext cx="9108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Non-nuclear phase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may be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hot tail generation remains a risk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Hot tail generation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might be suppressed if the TQ happens in 2 steps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dilution, then radiation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Led to studying the ‘staggered scheme’: H SPI then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Ne+H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SPI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[Nardon NF 2020]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[Vallhagen NF 2022]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However,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drift of H ablation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plasmoids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towards the LFS may be a major issue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→ Much work about drifts, e.g.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Vallahgen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JPP 2023]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[Kong NF 2025]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Perhaps 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Ne+H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SPI with a low Ne fraction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could lead to 2 step cooling without suffering too much from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plasmoid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drifts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Remark: SPI from the HFS may be much more efficient!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8E256642-7BE9-4223-B46A-7CB9BC9D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363B803-C39C-4FFE-90BD-E8D69395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85388"/>
            <a:ext cx="8280920" cy="342900"/>
          </a:xfrm>
        </p:spPr>
        <p:txBody>
          <a:bodyPr/>
          <a:lstStyle/>
          <a:p>
            <a:r>
              <a:rPr lang="en-US" sz="2400" dirty="0"/>
              <a:t>RE generation – Key lessons from ITER modelling (2/2)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63A33F-D17F-4E62-8A94-D0ABDF794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094" y="2930684"/>
            <a:ext cx="2808402" cy="16927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9D74391-BFF5-4C00-A207-9F0A6087BFD7}"/>
              </a:ext>
            </a:extLst>
          </p:cNvPr>
          <p:cNvSpPr txBox="1"/>
          <p:nvPr/>
        </p:nvSpPr>
        <p:spPr>
          <a:xfrm>
            <a:off x="6556466" y="2643758"/>
            <a:ext cx="2235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JOREK 2D simulations </a:t>
            </a:r>
            <a:endParaRPr lang="fr-FR" sz="14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E0A68C-AD8B-4784-8FE6-8C243DB1E26D}"/>
              </a:ext>
            </a:extLst>
          </p:cNvPr>
          <p:cNvSpPr txBox="1"/>
          <p:nvPr/>
        </p:nvSpPr>
        <p:spPr>
          <a:xfrm>
            <a:off x="35496" y="3003798"/>
            <a:ext cx="597666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Vertical motion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during the CQ and associated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 scrape-off reduce the avalanche gain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[Wang NF 2025]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[Bandaru JPP 2025]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→ DREAM predictions being 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Also, JOREK sims. suggest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stochastic losses may exist during the CQ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[Wang REM 2025]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→ Might further reduce the avalanche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4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232" y="85388"/>
            <a:ext cx="6912768" cy="342900"/>
          </a:xfrm>
        </p:spPr>
        <p:txBody>
          <a:bodyPr/>
          <a:lstStyle/>
          <a:p>
            <a:r>
              <a:rPr lang="fr-FR" sz="2400" dirty="0" err="1"/>
              <a:t>Outline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E. Nardon | PSD-DCT Coord. Meet. | 25 June 2025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088232" y="1419622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 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 mitigation (access to benign termination)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031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 (1)</Template>
  <TotalTime>23108</TotalTime>
  <Words>1821</Words>
  <Application>Microsoft Office PowerPoint</Application>
  <PresentationFormat>Affichage à l'écran (16:9)</PresentationFormat>
  <Paragraphs>194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Runaway electron modelling tools</vt:lpstr>
      <vt:lpstr>Outline</vt:lpstr>
      <vt:lpstr>Outline</vt:lpstr>
      <vt:lpstr>RE generation – Theory </vt:lpstr>
      <vt:lpstr>RE generation – Modelling tools</vt:lpstr>
      <vt:lpstr>RE generation – Model validation</vt:lpstr>
      <vt:lpstr>RE generation – Key lessons from ITER modelling (1/2)</vt:lpstr>
      <vt:lpstr>RE generation – Key lessons from ITER modelling (2/2)</vt:lpstr>
      <vt:lpstr>Outline</vt:lpstr>
      <vt:lpstr>RE termination – Key aspects </vt:lpstr>
      <vt:lpstr>RE termination – Models </vt:lpstr>
      <vt:lpstr>RE termination – 3D MHD sims. shed light on benign terminations </vt:lpstr>
      <vt:lpstr>Outline</vt:lpstr>
      <vt:lpstr>RE mitigation – Possible strategies: lessons from ITER sims.</vt:lpstr>
      <vt:lpstr>RE mitigation (access to benign term.) – Models</vt:lpstr>
    </vt:vector>
  </TitlesOfParts>
  <Company>CEA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NARDON Eric 207315</dc:creator>
  <cp:lastModifiedBy>NARDON Eric 207315</cp:lastModifiedBy>
  <cp:revision>889</cp:revision>
  <cp:lastPrinted>2022-01-18T07:11:08Z</cp:lastPrinted>
  <dcterms:created xsi:type="dcterms:W3CDTF">2021-10-06T09:21:43Z</dcterms:created>
  <dcterms:modified xsi:type="dcterms:W3CDTF">2025-06-25T06:44:33Z</dcterms:modified>
</cp:coreProperties>
</file>