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28"/>
  </p:notesMasterIdLst>
  <p:sldIdLst>
    <p:sldId id="256" r:id="rId5"/>
    <p:sldId id="294" r:id="rId6"/>
    <p:sldId id="295" r:id="rId7"/>
    <p:sldId id="292" r:id="rId8"/>
    <p:sldId id="297" r:id="rId9"/>
    <p:sldId id="308" r:id="rId10"/>
    <p:sldId id="307" r:id="rId11"/>
    <p:sldId id="306" r:id="rId12"/>
    <p:sldId id="305" r:id="rId13"/>
    <p:sldId id="298" r:id="rId14"/>
    <p:sldId id="304" r:id="rId15"/>
    <p:sldId id="262" r:id="rId16"/>
    <p:sldId id="310" r:id="rId17"/>
    <p:sldId id="311" r:id="rId18"/>
    <p:sldId id="319" r:id="rId19"/>
    <p:sldId id="309" r:id="rId20"/>
    <p:sldId id="317" r:id="rId21"/>
    <p:sldId id="312" r:id="rId22"/>
    <p:sldId id="318" r:id="rId23"/>
    <p:sldId id="313" r:id="rId24"/>
    <p:sldId id="314" r:id="rId25"/>
    <p:sldId id="316" r:id="rId26"/>
    <p:sldId id="31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BFBF"/>
    <a:srgbClr val="520DFF"/>
    <a:srgbClr val="59B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15" autoAdjust="0"/>
    <p:restoredTop sz="94680" autoAdjust="0"/>
  </p:normalViewPr>
  <p:slideViewPr>
    <p:cSldViewPr snapToGrid="0">
      <p:cViewPr varScale="1">
        <p:scale>
          <a:sx n="157" d="100"/>
          <a:sy n="157" d="100"/>
        </p:scale>
        <p:origin x="592" y="7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B1514B-D52D-463E-A8BD-22652C04FC65}" type="datetimeFigureOut">
              <a:rPr lang="de-DE" smtClean="0"/>
              <a:t>24.06.2025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D948DD-84E1-4078-B668-E9FD6D780DC2}" type="slidenum">
              <a:rPr lang="de-DE" smtClean="0"/>
              <a:t>‹Nr.›</a:t>
            </a:fld>
            <a:endParaRPr lang="de-DE"/>
          </a:p>
        </p:txBody>
      </p:sp>
    </p:spTree>
    <p:extLst>
      <p:ext uri="{BB962C8B-B14F-4D97-AF65-F5344CB8AC3E}">
        <p14:creationId xmlns:p14="http://schemas.microsoft.com/office/powerpoint/2010/main" val="909036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4D948DD-84E1-4078-B668-E9FD6D780DC2}" type="slidenum">
              <a:rPr lang="de-DE" smtClean="0"/>
              <a:t>19</a:t>
            </a:fld>
            <a:endParaRPr lang="de-DE"/>
          </a:p>
        </p:txBody>
      </p:sp>
    </p:spTree>
    <p:extLst>
      <p:ext uri="{BB962C8B-B14F-4D97-AF65-F5344CB8AC3E}">
        <p14:creationId xmlns:p14="http://schemas.microsoft.com/office/powerpoint/2010/main" val="40432104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UROfusion_cover">
    <p:spTree>
      <p:nvGrpSpPr>
        <p:cNvPr id="1" name=""/>
        <p:cNvGrpSpPr/>
        <p:nvPr/>
      </p:nvGrpSpPr>
      <p:grpSpPr>
        <a:xfrm>
          <a:off x="0" y="0"/>
          <a:ext cx="0" cy="0"/>
          <a:chOff x="0" y="0"/>
          <a:chExt cx="0" cy="0"/>
        </a:xfrm>
      </p:grpSpPr>
      <p:grpSp>
        <p:nvGrpSpPr>
          <p:cNvPr id="4" name="Gruppieren 3"/>
          <p:cNvGrpSpPr/>
          <p:nvPr userDrawn="1"/>
        </p:nvGrpSpPr>
        <p:grpSpPr>
          <a:xfrm>
            <a:off x="411869" y="6034962"/>
            <a:ext cx="4392488" cy="497895"/>
            <a:chOff x="5735960" y="5717361"/>
            <a:chExt cx="6120680" cy="713919"/>
          </a:xfrm>
        </p:grpSpPr>
        <p:pic>
          <p:nvPicPr>
            <p:cNvPr id="25" name="Grafik 24"/>
            <p:cNvPicPr preferRelativeResize="0">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5735960" y="5774784"/>
              <a:ext cx="997207" cy="656496"/>
            </a:xfrm>
            <a:prstGeom prst="rect">
              <a:avLst/>
            </a:prstGeom>
            <a:noFill/>
            <a:ln>
              <a:noFill/>
            </a:ln>
          </p:spPr>
        </p:pic>
        <p:sp>
          <p:nvSpPr>
            <p:cNvPr id="3" name="Rechteck 2"/>
            <p:cNvSpPr/>
            <p:nvPr userDrawn="1"/>
          </p:nvSpPr>
          <p:spPr>
            <a:xfrm>
              <a:off x="6744072" y="5717361"/>
              <a:ext cx="5112568" cy="480131"/>
            </a:xfrm>
            <a:prstGeom prst="rect">
              <a:avLst/>
            </a:prstGeom>
          </p:spPr>
          <p:txBody>
            <a:bodyPr wrap="square">
              <a:sp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alibri"/>
                  <a:ea typeface="+mn-ea"/>
                  <a:cs typeface="+mn-cs"/>
                </a:rPr>
                <a:t>This work has been carried out within the framework of the EUROfusion Consortium, funded by the European Union via the Euratom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pic>
        <p:nvPicPr>
          <p:cNvPr id="2060" name="Picture 12" descr="Contract between EC and EUROfusion is signed | FuseNet">
            <a:extLst>
              <a:ext uri="{FF2B5EF4-FFF2-40B4-BE49-F238E27FC236}">
                <a16:creationId xmlns:a16="http://schemas.microsoft.com/office/drawing/2014/main" id="{E55ACA25-9DC9-FAB0-0545-200C2AAAE0C4}"/>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45066" y="325143"/>
            <a:ext cx="2304256" cy="59634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20">
            <a:extLst>
              <a:ext uri="{FF2B5EF4-FFF2-40B4-BE49-F238E27FC236}">
                <a16:creationId xmlns:a16="http://schemas.microsoft.com/office/drawing/2014/main" id="{596FC8EF-089A-D210-0D75-51A8CBEF1EC8}"/>
              </a:ext>
            </a:extLst>
          </p:cNvPr>
          <p:cNvSpPr>
            <a:spLocks noGrp="1"/>
          </p:cNvSpPr>
          <p:nvPr>
            <p:ph type="title"/>
          </p:nvPr>
        </p:nvSpPr>
        <p:spPr>
          <a:xfrm>
            <a:off x="407368" y="2074188"/>
            <a:ext cx="5544615" cy="620251"/>
          </a:xfrm>
        </p:spPr>
        <p:txBody>
          <a:bodyPr/>
          <a:lstStyle>
            <a:lvl1pPr algn="l">
              <a:defRPr b="1"/>
            </a:lvl1pPr>
          </a:lstStyle>
          <a:p>
            <a:r>
              <a:rPr lang="en-US" dirty="0"/>
              <a:t>Click to edit Master title style</a:t>
            </a:r>
            <a:endParaRPr lang="en-DE" dirty="0"/>
          </a:p>
        </p:txBody>
      </p:sp>
      <p:sp>
        <p:nvSpPr>
          <p:cNvPr id="14" name="Text Placeholder 22">
            <a:extLst>
              <a:ext uri="{FF2B5EF4-FFF2-40B4-BE49-F238E27FC236}">
                <a16:creationId xmlns:a16="http://schemas.microsoft.com/office/drawing/2014/main" id="{A1DB4B7A-0368-ADFA-B0E8-5A32A1976D23}"/>
              </a:ext>
            </a:extLst>
          </p:cNvPr>
          <p:cNvSpPr>
            <a:spLocks noGrp="1"/>
          </p:cNvSpPr>
          <p:nvPr>
            <p:ph type="body" sz="quarter" idx="10" hasCustomPrompt="1"/>
          </p:nvPr>
        </p:nvSpPr>
        <p:spPr>
          <a:xfrm>
            <a:off x="407368" y="3693074"/>
            <a:ext cx="4375150" cy="457848"/>
          </a:xfrm>
        </p:spPr>
        <p:txBody>
          <a:bodyPr/>
          <a:lstStyle>
            <a:lvl1pPr marL="0" indent="0">
              <a:buNone/>
              <a:defRPr b="1"/>
            </a:lvl1pPr>
            <a:lvl2pPr marL="342900" indent="0">
              <a:buNone/>
              <a:defRPr/>
            </a:lvl2pPr>
          </a:lstStyle>
          <a:p>
            <a:pPr lvl="0"/>
            <a:r>
              <a:rPr lang="en-US" dirty="0"/>
              <a:t>Click to edit Lecturer’s name</a:t>
            </a:r>
          </a:p>
        </p:txBody>
      </p:sp>
      <p:sp>
        <p:nvSpPr>
          <p:cNvPr id="15" name="Text Placeholder 22">
            <a:extLst>
              <a:ext uri="{FF2B5EF4-FFF2-40B4-BE49-F238E27FC236}">
                <a16:creationId xmlns:a16="http://schemas.microsoft.com/office/drawing/2014/main" id="{29BB6B8D-6CB9-54B7-0DF9-DBDB0E37634E}"/>
              </a:ext>
            </a:extLst>
          </p:cNvPr>
          <p:cNvSpPr>
            <a:spLocks noGrp="1"/>
          </p:cNvSpPr>
          <p:nvPr>
            <p:ph type="body" sz="quarter" idx="11" hasCustomPrompt="1"/>
          </p:nvPr>
        </p:nvSpPr>
        <p:spPr>
          <a:xfrm>
            <a:off x="407368" y="4159260"/>
            <a:ext cx="4375150" cy="457848"/>
          </a:xfrm>
        </p:spPr>
        <p:txBody>
          <a:bodyPr/>
          <a:lstStyle>
            <a:lvl1pPr marL="0" indent="0">
              <a:buNone/>
              <a:defRPr b="0"/>
            </a:lvl1pPr>
            <a:lvl2pPr marL="342900" indent="0">
              <a:buNone/>
              <a:defRPr/>
            </a:lvl2pPr>
          </a:lstStyle>
          <a:p>
            <a:pPr lvl="0"/>
            <a:r>
              <a:rPr lang="en-US" dirty="0"/>
              <a:t>Click to edit Lecturer’s affiliation</a:t>
            </a:r>
          </a:p>
        </p:txBody>
      </p:sp>
      <p:sp>
        <p:nvSpPr>
          <p:cNvPr id="20" name="Text Placeholder 22">
            <a:extLst>
              <a:ext uri="{FF2B5EF4-FFF2-40B4-BE49-F238E27FC236}">
                <a16:creationId xmlns:a16="http://schemas.microsoft.com/office/drawing/2014/main" id="{4EC3B6D3-D545-C458-117A-3FC426AC87B1}"/>
              </a:ext>
            </a:extLst>
          </p:cNvPr>
          <p:cNvSpPr>
            <a:spLocks noGrp="1"/>
          </p:cNvSpPr>
          <p:nvPr>
            <p:ph type="body" sz="quarter" idx="12" hasCustomPrompt="1"/>
          </p:nvPr>
        </p:nvSpPr>
        <p:spPr>
          <a:xfrm>
            <a:off x="407368" y="1650286"/>
            <a:ext cx="5544614" cy="338554"/>
          </a:xfrm>
        </p:spPr>
        <p:txBody>
          <a:bodyPr>
            <a:normAutofit/>
          </a:bodyPr>
          <a:lstStyle>
            <a:lvl1pPr marL="0" indent="0">
              <a:buNone/>
              <a:defRPr sz="1600" b="0"/>
            </a:lvl1pPr>
            <a:lvl2pPr marL="342900" indent="0">
              <a:buNone/>
              <a:defRPr/>
            </a:lvl2pPr>
          </a:lstStyle>
          <a:p>
            <a:pPr lvl="0"/>
            <a:r>
              <a:rPr lang="en-US" dirty="0"/>
              <a:t>Click to edit Event title</a:t>
            </a:r>
          </a:p>
        </p:txBody>
      </p:sp>
      <p:pic>
        <p:nvPicPr>
          <p:cNvPr id="2" name="Picture 1">
            <a:extLst>
              <a:ext uri="{FF2B5EF4-FFF2-40B4-BE49-F238E27FC236}">
                <a16:creationId xmlns:a16="http://schemas.microsoft.com/office/drawing/2014/main" id="{54C79CBA-5ECC-767B-846D-8D461051DE87}"/>
              </a:ext>
            </a:extLst>
          </p:cNvPr>
          <p:cNvPicPr>
            <a:picLocks noChangeAspect="1"/>
          </p:cNvPicPr>
          <p:nvPr userDrawn="1"/>
        </p:nvPicPr>
        <p:blipFill>
          <a:blip r:embed="rId4" cstate="email">
            <a:alphaModFix/>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solidFill>
            <a:schemeClr val="bg1"/>
          </a:solidFill>
        </p:spPr>
      </p:pic>
    </p:spTree>
    <p:extLst>
      <p:ext uri="{BB962C8B-B14F-4D97-AF65-F5344CB8AC3E}">
        <p14:creationId xmlns:p14="http://schemas.microsoft.com/office/powerpoint/2010/main" val="640704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EUROfusion_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609600" y="836712"/>
            <a:ext cx="11103024" cy="5688632"/>
          </a:xfrm>
        </p:spPr>
        <p:txBody>
          <a:bodyPr>
            <a:normAutofit/>
          </a:bodyPr>
          <a:lstStyle>
            <a:lvl1pPr marL="257175" indent="-257175">
              <a:buFont typeface="Arial" panose="020B0604020202020204" pitchFamily="34" charset="0"/>
              <a:buChar char="•"/>
              <a:defRPr sz="2400">
                <a:latin typeface="+mn-lt"/>
                <a:cs typeface="Arial" panose="020B0604020202020204" pitchFamily="34" charset="0"/>
              </a:defRPr>
            </a:lvl1pPr>
            <a:lvl2pPr marL="557213" indent="-214313">
              <a:buFont typeface="Arial" panose="020B0604020202020204" pitchFamily="34" charset="0"/>
              <a:buChar char="•"/>
              <a:defRPr sz="1800">
                <a:latin typeface="+mn-lt"/>
                <a:cs typeface="Arial" panose="020B0604020202020204" pitchFamily="34" charset="0"/>
              </a:defRPr>
            </a:lvl2pPr>
            <a:lvl3pPr marL="857250" indent="-171450">
              <a:buFont typeface="Arial" panose="020B0604020202020204" pitchFamily="34" charset="0"/>
              <a:buChar char="•"/>
              <a:defRPr sz="1600">
                <a:latin typeface="+mn-lt"/>
                <a:cs typeface="Arial" panose="020B0604020202020204" pitchFamily="34" charset="0"/>
              </a:defRPr>
            </a:lvl3pPr>
            <a:lvl4pPr>
              <a:defRPr/>
            </a:lvl4pPr>
            <a:lvl5pPr>
              <a:defRPr/>
            </a:lvl5pPr>
          </a:lstStyle>
          <a:p>
            <a:pPr lvl="0"/>
            <a:r>
              <a:rPr lang="en-US" dirty="0"/>
              <a:t>Click to edit Master text styles</a:t>
            </a:r>
          </a:p>
          <a:p>
            <a:pPr lvl="1"/>
            <a:r>
              <a:rPr lang="en-US" dirty="0"/>
              <a:t>Second level</a:t>
            </a:r>
          </a:p>
          <a:p>
            <a:pPr lvl="2"/>
            <a:r>
              <a:rPr lang="en-US" dirty="0"/>
              <a:t>Third level</a:t>
            </a:r>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dirty="0">
                <a:solidFill>
                  <a:prstClr val="white"/>
                </a:solidFill>
              </a:rPr>
              <a:t>Author | Event | dd Month </a:t>
            </a:r>
            <a:r>
              <a:rPr lang="en-GB" dirty="0" err="1">
                <a:solidFill>
                  <a:prstClr val="white"/>
                </a:solidFill>
              </a:rPr>
              <a:t>yyyy</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‹Nr.›</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Tree>
    <p:extLst>
      <p:ext uri="{BB962C8B-B14F-4D97-AF65-F5344CB8AC3E}">
        <p14:creationId xmlns:p14="http://schemas.microsoft.com/office/powerpoint/2010/main" val="4285183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UROfusion_content_empt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Click to edit Master title style</a:t>
            </a:r>
            <a:endParaRPr lang="en-GB" dirty="0"/>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dirty="0">
                <a:solidFill>
                  <a:prstClr val="white"/>
                </a:solidFill>
              </a:rPr>
              <a:t>Author | Event | dd Month </a:t>
            </a:r>
            <a:r>
              <a:rPr lang="en-GB" dirty="0" err="1">
                <a:solidFill>
                  <a:prstClr val="white"/>
                </a:solidFill>
              </a:rPr>
              <a:t>yyyy</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‹Nr.›</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Tree>
    <p:extLst>
      <p:ext uri="{BB962C8B-B14F-4D97-AF65-F5344CB8AC3E}">
        <p14:creationId xmlns:p14="http://schemas.microsoft.com/office/powerpoint/2010/main" val="1696459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UROfusion_Value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2"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
        <p:nvSpPr>
          <p:cNvPr id="5" name="Rectangle 4">
            <a:extLst>
              <a:ext uri="{FF2B5EF4-FFF2-40B4-BE49-F238E27FC236}">
                <a16:creationId xmlns:a16="http://schemas.microsoft.com/office/drawing/2014/main" id="{A136BB05-CDE1-71D8-95B1-3A5C6CD699AD}"/>
              </a:ext>
            </a:extLst>
          </p:cNvPr>
          <p:cNvSpPr/>
          <p:nvPr userDrawn="1"/>
        </p:nvSpPr>
        <p:spPr>
          <a:xfrm>
            <a:off x="6408751" y="2146852"/>
            <a:ext cx="2170706" cy="16141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55464233-290E-F450-429D-1C58FA6BE3BA}"/>
              </a:ext>
            </a:extLst>
          </p:cNvPr>
          <p:cNvSpPr/>
          <p:nvPr userDrawn="1"/>
        </p:nvSpPr>
        <p:spPr>
          <a:xfrm>
            <a:off x="9129423" y="1957346"/>
            <a:ext cx="2170706" cy="18751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hasCustomPrompt="1"/>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EUROfusion Values</a:t>
            </a:r>
            <a:endParaRPr lang="en-GB" dirty="0"/>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dirty="0">
                <a:solidFill>
                  <a:prstClr val="white"/>
                </a:solidFill>
              </a:rPr>
              <a:t>EUROfusion Values | Event | dd Month </a:t>
            </a:r>
            <a:r>
              <a:rPr lang="en-GB" dirty="0" err="1">
                <a:solidFill>
                  <a:prstClr val="white"/>
                </a:solidFill>
              </a:rPr>
              <a:t>yyyy</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‹Nr.›</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8D0878B-E5A6-2FA4-87BE-E46364DC8E55}"/>
              </a:ext>
            </a:extLst>
          </p:cNvPr>
          <p:cNvPicPr>
            <a:picLocks noChangeAspect="1"/>
          </p:cNvPicPr>
          <p:nvPr userDrawn="1"/>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414" y="979851"/>
            <a:ext cx="12181172" cy="5577840"/>
          </a:xfrm>
          <a:prstGeom prst="rect">
            <a:avLst/>
          </a:prstGeom>
        </p:spPr>
      </p:pic>
    </p:spTree>
    <p:extLst>
      <p:ext uri="{BB962C8B-B14F-4D97-AF65-F5344CB8AC3E}">
        <p14:creationId xmlns:p14="http://schemas.microsoft.com/office/powerpoint/2010/main" val="1308084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10848528" y="6356353"/>
            <a:ext cx="733872" cy="365125"/>
          </a:xfrm>
          <a:prstGeom prst="rect">
            <a:avLst/>
          </a:prstGeom>
        </p:spPr>
        <p:txBody>
          <a:bodyPr vert="horz" lIns="91440" tIns="45720" rIns="91440" bIns="45720" rtlCol="0" anchor="ctr"/>
          <a:lstStyle>
            <a:lvl1pPr algn="r">
              <a:defRPr sz="1000">
                <a:solidFill>
                  <a:schemeClr val="tx1">
                    <a:tint val="75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6D9FA1-99C7-4910-8E32-B85D378B0060}" type="slidenum">
              <a:rPr kumimoji="0" lang="en-GB"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02646876"/>
      </p:ext>
    </p:extLst>
  </p:cSld>
  <p:clrMap bg1="lt1" tx1="dk1" bg2="lt2" tx2="dk2" accent1="accent1" accent2="accent2" accent3="accent3" accent4="accent4" accent5="accent5" accent6="accent6" hlink="hlink" folHlink="folHlink"/>
  <p:sldLayoutIdLst>
    <p:sldLayoutId id="2147483658" r:id="rId1"/>
    <p:sldLayoutId id="2147483663" r:id="rId2"/>
    <p:sldLayoutId id="2147483664" r:id="rId3"/>
    <p:sldLayoutId id="2147483669" r:id="rId4"/>
  </p:sldLayoutIdLst>
  <p:hf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0DF84-45A5-E8B6-2356-A083BD3B6272}"/>
              </a:ext>
            </a:extLst>
          </p:cNvPr>
          <p:cNvSpPr>
            <a:spLocks noGrp="1"/>
          </p:cNvSpPr>
          <p:nvPr>
            <p:ph type="title"/>
          </p:nvPr>
        </p:nvSpPr>
        <p:spPr>
          <a:xfrm>
            <a:off x="407368" y="2402866"/>
            <a:ext cx="5544615" cy="1090738"/>
          </a:xfrm>
          <a:effectLst>
            <a:outerShdw blurRad="50800" dist="38100" dir="5400000" algn="ctr" rotWithShape="0">
              <a:schemeClr val="accent1">
                <a:lumMod val="75000"/>
                <a:alpha val="44000"/>
              </a:schemeClr>
            </a:outerShdw>
          </a:effectLst>
        </p:spPr>
        <p:txBody>
          <a:bodyPr>
            <a:noAutofit/>
          </a:bodyPr>
          <a:lstStyle/>
          <a:p>
            <a:r>
              <a:rPr lang="en-US" sz="3200" dirty="0">
                <a:effectLst>
                  <a:outerShdw blurRad="50800" dist="50800" dir="5400000" algn="ctr" rotWithShape="0">
                    <a:schemeClr val="bg1">
                      <a:lumMod val="75000"/>
                    </a:schemeClr>
                  </a:outerShdw>
                </a:effectLst>
              </a:rPr>
              <a:t>Disruption simulation codes available in Europe</a:t>
            </a:r>
            <a:br>
              <a:rPr lang="en-US" sz="3200" dirty="0">
                <a:effectLst>
                  <a:outerShdw blurRad="50800" dist="50800" dir="5400000" algn="ctr" rotWithShape="0">
                    <a:schemeClr val="bg1">
                      <a:lumMod val="75000"/>
                    </a:schemeClr>
                  </a:outerShdw>
                </a:effectLst>
              </a:rPr>
            </a:br>
            <a:r>
              <a:rPr lang="en-US" sz="3200" dirty="0">
                <a:effectLst>
                  <a:outerShdw blurRad="50800" dist="50800" dir="5400000" algn="ctr" rotWithShape="0">
                    <a:schemeClr val="bg1">
                      <a:lumMod val="75000"/>
                    </a:schemeClr>
                  </a:outerShdw>
                </a:effectLst>
              </a:rPr>
              <a:t>in view of DEMO</a:t>
            </a:r>
          </a:p>
        </p:txBody>
      </p:sp>
      <p:sp>
        <p:nvSpPr>
          <p:cNvPr id="3" name="Text Placeholder 2">
            <a:extLst>
              <a:ext uri="{FF2B5EF4-FFF2-40B4-BE49-F238E27FC236}">
                <a16:creationId xmlns:a16="http://schemas.microsoft.com/office/drawing/2014/main" id="{68F44253-FAF4-4571-7B1E-85B86398C1C5}"/>
              </a:ext>
            </a:extLst>
          </p:cNvPr>
          <p:cNvSpPr>
            <a:spLocks noGrp="1"/>
          </p:cNvSpPr>
          <p:nvPr>
            <p:ph type="body" sz="quarter" idx="10"/>
          </p:nvPr>
        </p:nvSpPr>
        <p:spPr>
          <a:xfrm>
            <a:off x="407368" y="4021752"/>
            <a:ext cx="4375150" cy="457848"/>
          </a:xfrm>
        </p:spPr>
        <p:txBody>
          <a:bodyPr/>
          <a:lstStyle/>
          <a:p>
            <a:r>
              <a:rPr lang="en-US" dirty="0"/>
              <a:t>Matthias </a:t>
            </a:r>
            <a:r>
              <a:rPr lang="en-US" dirty="0" err="1"/>
              <a:t>Hoelzl</a:t>
            </a:r>
            <a:endParaRPr lang="en-US" dirty="0"/>
          </a:p>
        </p:txBody>
      </p:sp>
      <p:sp>
        <p:nvSpPr>
          <p:cNvPr id="4" name="Text Placeholder 3">
            <a:extLst>
              <a:ext uri="{FF2B5EF4-FFF2-40B4-BE49-F238E27FC236}">
                <a16:creationId xmlns:a16="http://schemas.microsoft.com/office/drawing/2014/main" id="{5CE95A6E-2526-20D0-7292-7712306271DC}"/>
              </a:ext>
            </a:extLst>
          </p:cNvPr>
          <p:cNvSpPr>
            <a:spLocks noGrp="1"/>
          </p:cNvSpPr>
          <p:nvPr>
            <p:ph type="body" sz="quarter" idx="11"/>
          </p:nvPr>
        </p:nvSpPr>
        <p:spPr>
          <a:xfrm>
            <a:off x="407368" y="4487938"/>
            <a:ext cx="4375150" cy="1166102"/>
          </a:xfrm>
        </p:spPr>
        <p:txBody>
          <a:bodyPr>
            <a:normAutofit/>
          </a:bodyPr>
          <a:lstStyle/>
          <a:p>
            <a:r>
              <a:rPr lang="en-US" sz="1800" b="1" i="1" dirty="0"/>
              <a:t>for many</a:t>
            </a:r>
          </a:p>
        </p:txBody>
      </p:sp>
      <p:pic>
        <p:nvPicPr>
          <p:cNvPr id="7" name="Picture 8">
            <a:extLst>
              <a:ext uri="{FF2B5EF4-FFF2-40B4-BE49-F238E27FC236}">
                <a16:creationId xmlns:a16="http://schemas.microsoft.com/office/drawing/2014/main" id="{4FD7BB16-2705-4DC7-848D-A12510C09464}"/>
              </a:ext>
            </a:extLst>
          </p:cNvPr>
          <p:cNvPicPr>
            <a:picLocks noChangeAspect="1"/>
          </p:cNvPicPr>
          <p:nvPr/>
        </p:nvPicPr>
        <p:blipFill>
          <a:blip r:embed="rId2"/>
          <a:stretch>
            <a:fillRect/>
          </a:stretch>
        </p:blipFill>
        <p:spPr>
          <a:xfrm>
            <a:off x="5853690" y="113076"/>
            <a:ext cx="6197283" cy="5427435"/>
          </a:xfrm>
          <a:prstGeom prst="rect">
            <a:avLst/>
          </a:prstGeom>
        </p:spPr>
      </p:pic>
    </p:spTree>
    <p:extLst>
      <p:ext uri="{BB962C8B-B14F-4D97-AF65-F5344CB8AC3E}">
        <p14:creationId xmlns:p14="http://schemas.microsoft.com/office/powerpoint/2010/main" val="247106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9567BD-A8DC-4175-8A93-1D91522C600B}"/>
              </a:ext>
            </a:extLst>
          </p:cNvPr>
          <p:cNvSpPr>
            <a:spLocks noGrp="1"/>
          </p:cNvSpPr>
          <p:nvPr>
            <p:ph type="title"/>
          </p:nvPr>
        </p:nvSpPr>
        <p:spPr>
          <a:xfrm>
            <a:off x="983432" y="192515"/>
            <a:ext cx="9451776" cy="457200"/>
          </a:xfrm>
        </p:spPr>
        <p:txBody>
          <a:bodyPr/>
          <a:lstStyle/>
          <a:p>
            <a:r>
              <a:rPr lang="en-US" dirty="0"/>
              <a:t>Different models</a:t>
            </a:r>
            <a:endParaRPr lang="de-DE" dirty="0"/>
          </a:p>
        </p:txBody>
      </p:sp>
      <p:sp>
        <p:nvSpPr>
          <p:cNvPr id="21" name="Pfeil: in vier Richtungen 20">
            <a:extLst>
              <a:ext uri="{FF2B5EF4-FFF2-40B4-BE49-F238E27FC236}">
                <a16:creationId xmlns:a16="http://schemas.microsoft.com/office/drawing/2014/main" id="{85C8EBE9-4483-4F38-B3AD-D5C4B05616D8}"/>
              </a:ext>
            </a:extLst>
          </p:cNvPr>
          <p:cNvSpPr/>
          <p:nvPr/>
        </p:nvSpPr>
        <p:spPr>
          <a:xfrm>
            <a:off x="4593138" y="1299348"/>
            <a:ext cx="4227381" cy="4007148"/>
          </a:xfrm>
          <a:prstGeom prst="quadArrow">
            <a:avLst>
              <a:gd name="adj1" fmla="val 6522"/>
              <a:gd name="adj2" fmla="val 10516"/>
              <a:gd name="adj3" fmla="val 22500"/>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Textfeld 21">
            <a:extLst>
              <a:ext uri="{FF2B5EF4-FFF2-40B4-BE49-F238E27FC236}">
                <a16:creationId xmlns:a16="http://schemas.microsoft.com/office/drawing/2014/main" id="{143D070F-AE5F-4683-9BC0-C864DF7CA439}"/>
              </a:ext>
            </a:extLst>
          </p:cNvPr>
          <p:cNvSpPr txBox="1"/>
          <p:nvPr/>
        </p:nvSpPr>
        <p:spPr>
          <a:xfrm>
            <a:off x="6116377" y="734107"/>
            <a:ext cx="1180901" cy="523220"/>
          </a:xfrm>
          <a:prstGeom prst="rect">
            <a:avLst/>
          </a:prstGeom>
          <a:noFill/>
        </p:spPr>
        <p:txBody>
          <a:bodyPr wrap="none" rtlCol="0">
            <a:spAutoFit/>
          </a:bodyPr>
          <a:lstStyle/>
          <a:p>
            <a:pPr algn="l"/>
            <a:r>
              <a:rPr lang="de-DE" sz="2800" b="1" dirty="0" err="1"/>
              <a:t>kinetic</a:t>
            </a:r>
            <a:endParaRPr lang="de-DE" sz="2800" b="1" dirty="0"/>
          </a:p>
        </p:txBody>
      </p:sp>
      <p:sp>
        <p:nvSpPr>
          <p:cNvPr id="23" name="Textfeld 22">
            <a:extLst>
              <a:ext uri="{FF2B5EF4-FFF2-40B4-BE49-F238E27FC236}">
                <a16:creationId xmlns:a16="http://schemas.microsoft.com/office/drawing/2014/main" id="{499D7D29-7357-4720-91B9-8C25C4C2E08C}"/>
              </a:ext>
            </a:extLst>
          </p:cNvPr>
          <p:cNvSpPr txBox="1"/>
          <p:nvPr/>
        </p:nvSpPr>
        <p:spPr>
          <a:xfrm>
            <a:off x="6277061" y="5306496"/>
            <a:ext cx="859531" cy="523220"/>
          </a:xfrm>
          <a:prstGeom prst="rect">
            <a:avLst/>
          </a:prstGeom>
          <a:noFill/>
        </p:spPr>
        <p:txBody>
          <a:bodyPr wrap="none" rtlCol="0">
            <a:spAutoFit/>
          </a:bodyPr>
          <a:lstStyle/>
          <a:p>
            <a:pPr algn="l"/>
            <a:r>
              <a:rPr lang="de-DE" sz="2800" b="1" dirty="0"/>
              <a:t>fluid</a:t>
            </a:r>
          </a:p>
        </p:txBody>
      </p:sp>
      <p:sp>
        <p:nvSpPr>
          <p:cNvPr id="25" name="Textfeld 24">
            <a:extLst>
              <a:ext uri="{FF2B5EF4-FFF2-40B4-BE49-F238E27FC236}">
                <a16:creationId xmlns:a16="http://schemas.microsoft.com/office/drawing/2014/main" id="{D3247CFC-8DAB-42BD-9482-F6C225D6D43B}"/>
              </a:ext>
            </a:extLst>
          </p:cNvPr>
          <p:cNvSpPr txBox="1"/>
          <p:nvPr/>
        </p:nvSpPr>
        <p:spPr>
          <a:xfrm>
            <a:off x="8877548" y="3041312"/>
            <a:ext cx="593432" cy="523220"/>
          </a:xfrm>
          <a:prstGeom prst="rect">
            <a:avLst/>
          </a:prstGeom>
          <a:noFill/>
        </p:spPr>
        <p:txBody>
          <a:bodyPr wrap="none" rtlCol="0">
            <a:spAutoFit/>
          </a:bodyPr>
          <a:lstStyle/>
          <a:p>
            <a:pPr algn="l"/>
            <a:r>
              <a:rPr lang="de-DE" sz="2800" b="1" dirty="0"/>
              <a:t>3D</a:t>
            </a:r>
          </a:p>
        </p:txBody>
      </p:sp>
      <p:sp>
        <p:nvSpPr>
          <p:cNvPr id="27" name="Ellipse 26">
            <a:extLst>
              <a:ext uri="{FF2B5EF4-FFF2-40B4-BE49-F238E27FC236}">
                <a16:creationId xmlns:a16="http://schemas.microsoft.com/office/drawing/2014/main" id="{D2846508-909F-4853-86E0-A0E670B515A3}"/>
              </a:ext>
            </a:extLst>
          </p:cNvPr>
          <p:cNvSpPr/>
          <p:nvPr/>
        </p:nvSpPr>
        <p:spPr>
          <a:xfrm>
            <a:off x="4693920" y="1409700"/>
            <a:ext cx="2354580" cy="3820596"/>
          </a:xfrm>
          <a:prstGeom prst="ellipse">
            <a:avLst/>
          </a:prstGeom>
          <a:solidFill>
            <a:srgbClr val="59B366">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DREAM</a:t>
            </a:r>
          </a:p>
        </p:txBody>
      </p:sp>
      <p:sp>
        <p:nvSpPr>
          <p:cNvPr id="10" name="Ellipse 9">
            <a:extLst>
              <a:ext uri="{FF2B5EF4-FFF2-40B4-BE49-F238E27FC236}">
                <a16:creationId xmlns:a16="http://schemas.microsoft.com/office/drawing/2014/main" id="{A8460166-AE96-4F01-AA34-826A21B6EB1D}"/>
              </a:ext>
            </a:extLst>
          </p:cNvPr>
          <p:cNvSpPr/>
          <p:nvPr/>
        </p:nvSpPr>
        <p:spPr>
          <a:xfrm>
            <a:off x="7241469" y="4523910"/>
            <a:ext cx="2285249" cy="1202657"/>
          </a:xfrm>
          <a:prstGeom prst="ellipse">
            <a:avLst/>
          </a:prstGeom>
          <a:solidFill>
            <a:schemeClr val="accent5">
              <a:lumMod val="75000"/>
              <a:alpha val="50196"/>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CASTOR3D</a:t>
            </a:r>
            <a:endParaRPr lang="de-DE" dirty="0"/>
          </a:p>
        </p:txBody>
      </p:sp>
      <p:sp>
        <p:nvSpPr>
          <p:cNvPr id="13" name="Ellipse 12">
            <a:extLst>
              <a:ext uri="{FF2B5EF4-FFF2-40B4-BE49-F238E27FC236}">
                <a16:creationId xmlns:a16="http://schemas.microsoft.com/office/drawing/2014/main" id="{005B7FE3-1C38-45F6-9C69-8287864B2C89}"/>
              </a:ext>
            </a:extLst>
          </p:cNvPr>
          <p:cNvSpPr/>
          <p:nvPr/>
        </p:nvSpPr>
        <p:spPr>
          <a:xfrm>
            <a:off x="4846320" y="4450080"/>
            <a:ext cx="2354580" cy="932616"/>
          </a:xfrm>
          <a:prstGeom prst="ellipse">
            <a:avLst/>
          </a:prstGeom>
          <a:solidFill>
            <a:srgbClr val="FFC0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INDEX</a:t>
            </a:r>
          </a:p>
        </p:txBody>
      </p:sp>
      <p:sp>
        <p:nvSpPr>
          <p:cNvPr id="14" name="Ellipse 13">
            <a:extLst>
              <a:ext uri="{FF2B5EF4-FFF2-40B4-BE49-F238E27FC236}">
                <a16:creationId xmlns:a16="http://schemas.microsoft.com/office/drawing/2014/main" id="{521B7C1B-4792-477A-876A-81477E865517}"/>
              </a:ext>
            </a:extLst>
          </p:cNvPr>
          <p:cNvSpPr/>
          <p:nvPr/>
        </p:nvSpPr>
        <p:spPr>
          <a:xfrm>
            <a:off x="3846281" y="5118073"/>
            <a:ext cx="2354580" cy="1005820"/>
          </a:xfrm>
          <a:prstGeom prst="ellipse">
            <a:avLst/>
          </a:prstGeom>
          <a:solidFill>
            <a:srgbClr val="7030A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CarMa0NL</a:t>
            </a:r>
          </a:p>
        </p:txBody>
      </p:sp>
      <p:sp>
        <p:nvSpPr>
          <p:cNvPr id="4" name="Textfeld 3">
            <a:extLst>
              <a:ext uri="{FF2B5EF4-FFF2-40B4-BE49-F238E27FC236}">
                <a16:creationId xmlns:a16="http://schemas.microsoft.com/office/drawing/2014/main" id="{41F0647C-8489-4924-B038-B4C3CF49CDFD}"/>
              </a:ext>
            </a:extLst>
          </p:cNvPr>
          <p:cNvSpPr txBox="1"/>
          <p:nvPr/>
        </p:nvSpPr>
        <p:spPr>
          <a:xfrm>
            <a:off x="130023" y="4231127"/>
            <a:ext cx="2839398" cy="1938992"/>
          </a:xfrm>
          <a:prstGeom prst="rect">
            <a:avLst/>
          </a:prstGeom>
          <a:solidFill>
            <a:schemeClr val="accent6">
              <a:lumMod val="20000"/>
              <a:lumOff val="80000"/>
            </a:schemeClr>
          </a:solidFill>
          <a:ln w="38100">
            <a:solidFill>
              <a:schemeClr val="accent6">
                <a:lumMod val="75000"/>
              </a:schemeClr>
            </a:solidFill>
          </a:ln>
        </p:spPr>
        <p:txBody>
          <a:bodyPr wrap="square" rtlCol="0">
            <a:spAutoFit/>
          </a:bodyPr>
          <a:lstStyle/>
          <a:p>
            <a:pPr algn="l"/>
            <a:r>
              <a:rPr lang="en-US" sz="2000" b="1" dirty="0"/>
              <a:t>Overlapping capabilities of this model hierarchy allows for efficient joint studies and easy verification of new developments</a:t>
            </a:r>
            <a:endParaRPr lang="de-DE" sz="2000" b="1" dirty="0"/>
          </a:p>
        </p:txBody>
      </p:sp>
      <p:sp>
        <p:nvSpPr>
          <p:cNvPr id="16" name="Ellipse 15">
            <a:extLst>
              <a:ext uri="{FF2B5EF4-FFF2-40B4-BE49-F238E27FC236}">
                <a16:creationId xmlns:a16="http://schemas.microsoft.com/office/drawing/2014/main" id="{7C103816-C56D-4EFF-BC57-0B4DB07E3E49}"/>
              </a:ext>
            </a:extLst>
          </p:cNvPr>
          <p:cNvSpPr/>
          <p:nvPr/>
        </p:nvSpPr>
        <p:spPr>
          <a:xfrm>
            <a:off x="5614626" y="1627704"/>
            <a:ext cx="3302491" cy="3572918"/>
          </a:xfrm>
          <a:prstGeom prst="ellipse">
            <a:avLst/>
          </a:prstGeom>
          <a:solidFill>
            <a:schemeClr val="accent2">
              <a:lumMod val="75000"/>
              <a:alpha val="50196"/>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             JOREK-CARIDDI</a:t>
            </a:r>
          </a:p>
        </p:txBody>
      </p:sp>
      <p:sp>
        <p:nvSpPr>
          <p:cNvPr id="17" name="Fußzeilenplatzhalter 3">
            <a:extLst>
              <a:ext uri="{FF2B5EF4-FFF2-40B4-BE49-F238E27FC236}">
                <a16:creationId xmlns:a16="http://schemas.microsoft.com/office/drawing/2014/main" id="{0C806E5B-157E-46A4-A382-2C2635B0EB19}"/>
              </a:ext>
            </a:extLst>
          </p:cNvPr>
          <p:cNvSpPr>
            <a:spLocks noGrp="1"/>
          </p:cNvSpPr>
          <p:nvPr>
            <p:ph type="ftr" sz="quarter" idx="11"/>
          </p:nvPr>
        </p:nvSpPr>
        <p:spPr>
          <a:xfrm>
            <a:off x="825624" y="6555770"/>
            <a:ext cx="3470176" cy="329614"/>
          </a:xfrm>
        </p:spPr>
        <p:txBody>
          <a:bodyPr/>
          <a:lstStyle/>
          <a:p>
            <a:r>
              <a:rPr lang="en-GB" dirty="0">
                <a:solidFill>
                  <a:prstClr val="white"/>
                </a:solidFill>
              </a:rPr>
              <a:t>M Hoelzl | Presentation for PSD DCT | Jun 24</a:t>
            </a:r>
            <a:r>
              <a:rPr lang="en-GB" baseline="30000" dirty="0">
                <a:solidFill>
                  <a:prstClr val="white"/>
                </a:solidFill>
              </a:rPr>
              <a:t>th</a:t>
            </a:r>
            <a:r>
              <a:rPr lang="en-GB" dirty="0">
                <a:solidFill>
                  <a:prstClr val="white"/>
                </a:solidFill>
              </a:rPr>
              <a:t> 2025</a:t>
            </a:r>
          </a:p>
        </p:txBody>
      </p:sp>
      <p:sp>
        <p:nvSpPr>
          <p:cNvPr id="18" name="Textfeld 17">
            <a:extLst>
              <a:ext uri="{FF2B5EF4-FFF2-40B4-BE49-F238E27FC236}">
                <a16:creationId xmlns:a16="http://schemas.microsoft.com/office/drawing/2014/main" id="{0D2D5A56-6200-4B07-9EA0-65143C0C6AEE}"/>
              </a:ext>
            </a:extLst>
          </p:cNvPr>
          <p:cNvSpPr txBox="1"/>
          <p:nvPr/>
        </p:nvSpPr>
        <p:spPr>
          <a:xfrm>
            <a:off x="3757650" y="3040019"/>
            <a:ext cx="886781" cy="523220"/>
          </a:xfrm>
          <a:prstGeom prst="rect">
            <a:avLst/>
          </a:prstGeom>
          <a:noFill/>
        </p:spPr>
        <p:txBody>
          <a:bodyPr wrap="none" rtlCol="0">
            <a:spAutoFit/>
          </a:bodyPr>
          <a:lstStyle/>
          <a:p>
            <a:pPr algn="l"/>
            <a:r>
              <a:rPr lang="de-DE" sz="2800" b="1" dirty="0"/>
              <a:t>0-2D</a:t>
            </a:r>
          </a:p>
        </p:txBody>
      </p:sp>
      <p:sp>
        <p:nvSpPr>
          <p:cNvPr id="5" name="Textfeld 4">
            <a:extLst>
              <a:ext uri="{FF2B5EF4-FFF2-40B4-BE49-F238E27FC236}">
                <a16:creationId xmlns:a16="http://schemas.microsoft.com/office/drawing/2014/main" id="{67A782F4-CB99-4090-9E6B-CBDFD59A1E37}"/>
              </a:ext>
            </a:extLst>
          </p:cNvPr>
          <p:cNvSpPr txBox="1"/>
          <p:nvPr/>
        </p:nvSpPr>
        <p:spPr>
          <a:xfrm>
            <a:off x="5251115" y="6149900"/>
            <a:ext cx="7066615" cy="400110"/>
          </a:xfrm>
          <a:prstGeom prst="rect">
            <a:avLst/>
          </a:prstGeom>
          <a:noFill/>
        </p:spPr>
        <p:txBody>
          <a:bodyPr wrap="none" rtlCol="0">
            <a:spAutoFit/>
          </a:bodyPr>
          <a:lstStyle/>
          <a:p>
            <a:pPr algn="l"/>
            <a:r>
              <a:rPr lang="en-US" sz="2000" b="1" dirty="0">
                <a:solidFill>
                  <a:schemeClr val="bg1">
                    <a:lumMod val="50000"/>
                  </a:schemeClr>
                </a:solidFill>
              </a:rPr>
              <a:t>Disclaimer: this is of course not a complete list of available codes</a:t>
            </a:r>
            <a:endParaRPr lang="de-DE" sz="2000" b="1" dirty="0">
              <a:solidFill>
                <a:schemeClr val="bg1">
                  <a:lumMod val="50000"/>
                </a:schemeClr>
              </a:solidFill>
            </a:endParaRPr>
          </a:p>
        </p:txBody>
      </p:sp>
    </p:spTree>
    <p:extLst>
      <p:ext uri="{BB962C8B-B14F-4D97-AF65-F5344CB8AC3E}">
        <p14:creationId xmlns:p14="http://schemas.microsoft.com/office/powerpoint/2010/main" val="3964049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40C3E5-8D78-421C-8D93-A635225A0957}"/>
              </a:ext>
            </a:extLst>
          </p:cNvPr>
          <p:cNvSpPr>
            <a:spLocks noGrp="1"/>
          </p:cNvSpPr>
          <p:nvPr>
            <p:ph type="title"/>
          </p:nvPr>
        </p:nvSpPr>
        <p:spPr/>
        <p:txBody>
          <a:bodyPr/>
          <a:lstStyle/>
          <a:p>
            <a:r>
              <a:rPr lang="en-US" dirty="0"/>
              <a:t>Focus of this talk</a:t>
            </a:r>
            <a:endParaRPr lang="de-DE" dirty="0"/>
          </a:p>
        </p:txBody>
      </p:sp>
      <p:sp>
        <p:nvSpPr>
          <p:cNvPr id="3" name="Inhaltsplatzhalter 2">
            <a:extLst>
              <a:ext uri="{FF2B5EF4-FFF2-40B4-BE49-F238E27FC236}">
                <a16:creationId xmlns:a16="http://schemas.microsoft.com/office/drawing/2014/main" id="{824B438F-A600-430C-8364-572F99431611}"/>
              </a:ext>
            </a:extLst>
          </p:cNvPr>
          <p:cNvSpPr>
            <a:spLocks noGrp="1"/>
          </p:cNvSpPr>
          <p:nvPr>
            <p:ph idx="1"/>
          </p:nvPr>
        </p:nvSpPr>
        <p:spPr/>
        <p:txBody>
          <a:bodyPr/>
          <a:lstStyle/>
          <a:p>
            <a:r>
              <a:rPr lang="en-US" b="1" dirty="0"/>
              <a:t>This talk will focus</a:t>
            </a:r>
            <a:br>
              <a:rPr lang="en-US" b="1" dirty="0"/>
            </a:br>
            <a:r>
              <a:rPr lang="en-US" b="1" dirty="0"/>
              <a:t>on </a:t>
            </a:r>
            <a:r>
              <a:rPr lang="en-US" b="1" dirty="0">
                <a:solidFill>
                  <a:srgbClr val="C00000"/>
                </a:solidFill>
              </a:rPr>
              <a:t>JOREK-CARIDDI</a:t>
            </a:r>
            <a:br>
              <a:rPr lang="en-US" b="1" dirty="0"/>
            </a:br>
            <a:r>
              <a:rPr lang="en-US" b="1" dirty="0"/>
              <a:t>and hardly address</a:t>
            </a:r>
            <a:br>
              <a:rPr lang="en-US" b="1" dirty="0"/>
            </a:br>
            <a:r>
              <a:rPr lang="en-US" b="1" dirty="0"/>
              <a:t>RE physics</a:t>
            </a:r>
          </a:p>
          <a:p>
            <a:endParaRPr lang="en-US" dirty="0"/>
          </a:p>
          <a:p>
            <a:endParaRPr lang="en-US" dirty="0"/>
          </a:p>
          <a:p>
            <a:endParaRPr lang="en-US" dirty="0"/>
          </a:p>
          <a:p>
            <a:endParaRPr lang="en-US" dirty="0"/>
          </a:p>
          <a:p>
            <a:r>
              <a:rPr lang="en-US" b="1" dirty="0"/>
              <a:t>Eric presenting after</a:t>
            </a:r>
            <a:br>
              <a:rPr lang="en-US" b="1" dirty="0"/>
            </a:br>
            <a:r>
              <a:rPr lang="en-US" b="1" dirty="0"/>
              <a:t>me will focus on</a:t>
            </a:r>
            <a:br>
              <a:rPr lang="en-US" b="1" dirty="0"/>
            </a:br>
            <a:r>
              <a:rPr lang="en-US" b="1" dirty="0"/>
              <a:t>RE physics with</a:t>
            </a:r>
            <a:br>
              <a:rPr lang="en-US" b="1" dirty="0"/>
            </a:br>
            <a:r>
              <a:rPr lang="en-US" b="1" dirty="0">
                <a:solidFill>
                  <a:srgbClr val="C00000"/>
                </a:solidFill>
              </a:rPr>
              <a:t>DREAM</a:t>
            </a:r>
            <a:r>
              <a:rPr lang="en-US" b="1" dirty="0"/>
              <a:t> and </a:t>
            </a:r>
            <a:r>
              <a:rPr lang="en-US" b="1" dirty="0">
                <a:solidFill>
                  <a:srgbClr val="C00000"/>
                </a:solidFill>
              </a:rPr>
              <a:t>JOREK</a:t>
            </a:r>
          </a:p>
          <a:p>
            <a:endParaRPr lang="de-DE" dirty="0"/>
          </a:p>
        </p:txBody>
      </p:sp>
      <p:sp>
        <p:nvSpPr>
          <p:cNvPr id="5" name="Foliennummernplatzhalter 4">
            <a:extLst>
              <a:ext uri="{FF2B5EF4-FFF2-40B4-BE49-F238E27FC236}">
                <a16:creationId xmlns:a16="http://schemas.microsoft.com/office/drawing/2014/main" id="{20C1973A-9507-47BD-8534-ECB7B5DF8612}"/>
              </a:ext>
            </a:extLst>
          </p:cNvPr>
          <p:cNvSpPr>
            <a:spLocks noGrp="1"/>
          </p:cNvSpPr>
          <p:nvPr>
            <p:ph type="sldNum" sz="quarter" idx="12"/>
          </p:nvPr>
        </p:nvSpPr>
        <p:spPr/>
        <p:txBody>
          <a:bodyPr/>
          <a:lstStyle/>
          <a:p>
            <a:fld id="{6A6D9FA1-99C7-4910-8E32-B85D378B0060}" type="slidenum">
              <a:rPr lang="en-GB" smtClean="0">
                <a:solidFill>
                  <a:prstClr val="white"/>
                </a:solidFill>
              </a:rPr>
              <a:pPr/>
              <a:t>11</a:t>
            </a:fld>
            <a:endParaRPr lang="en-GB" dirty="0">
              <a:solidFill>
                <a:prstClr val="white"/>
              </a:solidFill>
            </a:endParaRPr>
          </a:p>
        </p:txBody>
      </p:sp>
      <p:sp>
        <p:nvSpPr>
          <p:cNvPr id="6" name="Pfeil: in vier Richtungen 5">
            <a:extLst>
              <a:ext uri="{FF2B5EF4-FFF2-40B4-BE49-F238E27FC236}">
                <a16:creationId xmlns:a16="http://schemas.microsoft.com/office/drawing/2014/main" id="{B8E6D0BF-3A49-4E88-AF78-96ECC37C94FE}"/>
              </a:ext>
            </a:extLst>
          </p:cNvPr>
          <p:cNvSpPr/>
          <p:nvPr/>
        </p:nvSpPr>
        <p:spPr>
          <a:xfrm>
            <a:off x="4593138" y="1299348"/>
            <a:ext cx="4227381" cy="4007148"/>
          </a:xfrm>
          <a:prstGeom prst="quadArrow">
            <a:avLst>
              <a:gd name="adj1" fmla="val 6522"/>
              <a:gd name="adj2" fmla="val 10516"/>
              <a:gd name="adj3" fmla="val 22500"/>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68715EF8-2596-4D1F-BD07-BDA535A5D624}"/>
              </a:ext>
            </a:extLst>
          </p:cNvPr>
          <p:cNvSpPr txBox="1"/>
          <p:nvPr/>
        </p:nvSpPr>
        <p:spPr>
          <a:xfrm>
            <a:off x="6116377" y="734107"/>
            <a:ext cx="1180901" cy="523220"/>
          </a:xfrm>
          <a:prstGeom prst="rect">
            <a:avLst/>
          </a:prstGeom>
          <a:noFill/>
        </p:spPr>
        <p:txBody>
          <a:bodyPr wrap="none" rtlCol="0">
            <a:spAutoFit/>
          </a:bodyPr>
          <a:lstStyle/>
          <a:p>
            <a:pPr algn="l"/>
            <a:r>
              <a:rPr lang="de-DE" sz="2800" b="1" dirty="0" err="1"/>
              <a:t>kinetic</a:t>
            </a:r>
            <a:endParaRPr lang="de-DE" sz="2800" b="1" dirty="0"/>
          </a:p>
        </p:txBody>
      </p:sp>
      <p:sp>
        <p:nvSpPr>
          <p:cNvPr id="8" name="Textfeld 7">
            <a:extLst>
              <a:ext uri="{FF2B5EF4-FFF2-40B4-BE49-F238E27FC236}">
                <a16:creationId xmlns:a16="http://schemas.microsoft.com/office/drawing/2014/main" id="{6D068C1D-9087-428E-AA6C-93BDA21BB0B3}"/>
              </a:ext>
            </a:extLst>
          </p:cNvPr>
          <p:cNvSpPr txBox="1"/>
          <p:nvPr/>
        </p:nvSpPr>
        <p:spPr>
          <a:xfrm>
            <a:off x="6277061" y="5306496"/>
            <a:ext cx="859531" cy="523220"/>
          </a:xfrm>
          <a:prstGeom prst="rect">
            <a:avLst/>
          </a:prstGeom>
          <a:noFill/>
        </p:spPr>
        <p:txBody>
          <a:bodyPr wrap="none" rtlCol="0">
            <a:spAutoFit/>
          </a:bodyPr>
          <a:lstStyle/>
          <a:p>
            <a:pPr algn="l"/>
            <a:r>
              <a:rPr lang="de-DE" sz="2800" b="1" dirty="0"/>
              <a:t>fluid</a:t>
            </a:r>
          </a:p>
        </p:txBody>
      </p:sp>
      <p:sp>
        <p:nvSpPr>
          <p:cNvPr id="10" name="Textfeld 9">
            <a:extLst>
              <a:ext uri="{FF2B5EF4-FFF2-40B4-BE49-F238E27FC236}">
                <a16:creationId xmlns:a16="http://schemas.microsoft.com/office/drawing/2014/main" id="{E3BBB0A1-6041-4286-94F3-04C627CD24DC}"/>
              </a:ext>
            </a:extLst>
          </p:cNvPr>
          <p:cNvSpPr txBox="1"/>
          <p:nvPr/>
        </p:nvSpPr>
        <p:spPr>
          <a:xfrm>
            <a:off x="8877548" y="3041312"/>
            <a:ext cx="593432" cy="523220"/>
          </a:xfrm>
          <a:prstGeom prst="rect">
            <a:avLst/>
          </a:prstGeom>
          <a:noFill/>
        </p:spPr>
        <p:txBody>
          <a:bodyPr wrap="none" rtlCol="0">
            <a:spAutoFit/>
          </a:bodyPr>
          <a:lstStyle/>
          <a:p>
            <a:pPr algn="l"/>
            <a:r>
              <a:rPr lang="de-DE" sz="2800" b="1" dirty="0"/>
              <a:t>3D</a:t>
            </a:r>
          </a:p>
        </p:txBody>
      </p:sp>
      <p:sp>
        <p:nvSpPr>
          <p:cNvPr id="12" name="Ellipse 11">
            <a:extLst>
              <a:ext uri="{FF2B5EF4-FFF2-40B4-BE49-F238E27FC236}">
                <a16:creationId xmlns:a16="http://schemas.microsoft.com/office/drawing/2014/main" id="{86E4490D-B7F0-4B0E-815C-80AE3E83F71F}"/>
              </a:ext>
            </a:extLst>
          </p:cNvPr>
          <p:cNvSpPr/>
          <p:nvPr/>
        </p:nvSpPr>
        <p:spPr>
          <a:xfrm>
            <a:off x="4693920" y="1409700"/>
            <a:ext cx="2354580" cy="3820596"/>
          </a:xfrm>
          <a:prstGeom prst="ellipse">
            <a:avLst/>
          </a:prstGeom>
          <a:solidFill>
            <a:srgbClr val="59B366">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DREAM</a:t>
            </a:r>
          </a:p>
        </p:txBody>
      </p:sp>
      <p:sp>
        <p:nvSpPr>
          <p:cNvPr id="13" name="Ellipse 12">
            <a:extLst>
              <a:ext uri="{FF2B5EF4-FFF2-40B4-BE49-F238E27FC236}">
                <a16:creationId xmlns:a16="http://schemas.microsoft.com/office/drawing/2014/main" id="{5484B0A5-320B-417A-A0A7-619F6E0D2F1E}"/>
              </a:ext>
            </a:extLst>
          </p:cNvPr>
          <p:cNvSpPr/>
          <p:nvPr/>
        </p:nvSpPr>
        <p:spPr>
          <a:xfrm>
            <a:off x="7241469" y="4523910"/>
            <a:ext cx="2285249" cy="1202657"/>
          </a:xfrm>
          <a:prstGeom prst="ellipse">
            <a:avLst/>
          </a:prstGeom>
          <a:solidFill>
            <a:srgbClr val="BFBFBF">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CASTOR3D</a:t>
            </a:r>
            <a:endParaRPr lang="de-DE" dirty="0"/>
          </a:p>
        </p:txBody>
      </p:sp>
      <p:sp>
        <p:nvSpPr>
          <p:cNvPr id="14" name="Ellipse 13">
            <a:extLst>
              <a:ext uri="{FF2B5EF4-FFF2-40B4-BE49-F238E27FC236}">
                <a16:creationId xmlns:a16="http://schemas.microsoft.com/office/drawing/2014/main" id="{883E76B1-CE6B-4923-811D-5B42265C84EA}"/>
              </a:ext>
            </a:extLst>
          </p:cNvPr>
          <p:cNvSpPr/>
          <p:nvPr/>
        </p:nvSpPr>
        <p:spPr>
          <a:xfrm>
            <a:off x="4846320" y="4450080"/>
            <a:ext cx="2354580" cy="932616"/>
          </a:xfrm>
          <a:prstGeom prst="ellipse">
            <a:avLst/>
          </a:prstGeom>
          <a:solidFill>
            <a:srgbClr val="BFBFBF">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INDEX</a:t>
            </a:r>
          </a:p>
        </p:txBody>
      </p:sp>
      <p:sp>
        <p:nvSpPr>
          <p:cNvPr id="15" name="Ellipse 14">
            <a:extLst>
              <a:ext uri="{FF2B5EF4-FFF2-40B4-BE49-F238E27FC236}">
                <a16:creationId xmlns:a16="http://schemas.microsoft.com/office/drawing/2014/main" id="{53C4558C-9A74-420C-B1A6-32610ECFC18F}"/>
              </a:ext>
            </a:extLst>
          </p:cNvPr>
          <p:cNvSpPr/>
          <p:nvPr/>
        </p:nvSpPr>
        <p:spPr>
          <a:xfrm>
            <a:off x="3846281" y="5118073"/>
            <a:ext cx="2354580" cy="1005820"/>
          </a:xfrm>
          <a:prstGeom prst="ellipse">
            <a:avLst/>
          </a:prstGeom>
          <a:solidFill>
            <a:srgbClr val="BFBFBF">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CarMa0NL</a:t>
            </a:r>
          </a:p>
        </p:txBody>
      </p:sp>
      <p:sp>
        <p:nvSpPr>
          <p:cNvPr id="18" name="Fußzeilenplatzhalter 3">
            <a:extLst>
              <a:ext uri="{FF2B5EF4-FFF2-40B4-BE49-F238E27FC236}">
                <a16:creationId xmlns:a16="http://schemas.microsoft.com/office/drawing/2014/main" id="{6815003A-0972-4939-A59F-4D77012063A9}"/>
              </a:ext>
            </a:extLst>
          </p:cNvPr>
          <p:cNvSpPr>
            <a:spLocks noGrp="1"/>
          </p:cNvSpPr>
          <p:nvPr>
            <p:ph type="ftr" sz="quarter" idx="11"/>
          </p:nvPr>
        </p:nvSpPr>
        <p:spPr>
          <a:xfrm>
            <a:off x="825624" y="6555770"/>
            <a:ext cx="3470176" cy="329614"/>
          </a:xfrm>
        </p:spPr>
        <p:txBody>
          <a:bodyPr/>
          <a:lstStyle/>
          <a:p>
            <a:r>
              <a:rPr lang="en-GB" dirty="0">
                <a:solidFill>
                  <a:prstClr val="white"/>
                </a:solidFill>
              </a:rPr>
              <a:t>M Hoelzl | Presentation for PSD DCT | Jun 24</a:t>
            </a:r>
            <a:r>
              <a:rPr lang="en-GB" baseline="30000" dirty="0">
                <a:solidFill>
                  <a:prstClr val="white"/>
                </a:solidFill>
              </a:rPr>
              <a:t>th</a:t>
            </a:r>
            <a:r>
              <a:rPr lang="en-GB" dirty="0">
                <a:solidFill>
                  <a:prstClr val="white"/>
                </a:solidFill>
              </a:rPr>
              <a:t> 2025</a:t>
            </a:r>
          </a:p>
        </p:txBody>
      </p:sp>
      <p:sp>
        <p:nvSpPr>
          <p:cNvPr id="19" name="Ellipse 18">
            <a:extLst>
              <a:ext uri="{FF2B5EF4-FFF2-40B4-BE49-F238E27FC236}">
                <a16:creationId xmlns:a16="http://schemas.microsoft.com/office/drawing/2014/main" id="{74BD99FA-7BD9-4A2A-8B35-3DCAF7CFE163}"/>
              </a:ext>
            </a:extLst>
          </p:cNvPr>
          <p:cNvSpPr/>
          <p:nvPr/>
        </p:nvSpPr>
        <p:spPr>
          <a:xfrm>
            <a:off x="5614626" y="1627704"/>
            <a:ext cx="3302491" cy="3572918"/>
          </a:xfrm>
          <a:prstGeom prst="ellipse">
            <a:avLst/>
          </a:prstGeom>
          <a:solidFill>
            <a:schemeClr val="accent2">
              <a:lumMod val="75000"/>
              <a:alpha val="50196"/>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             JOREK-CARIDDI</a:t>
            </a:r>
          </a:p>
        </p:txBody>
      </p:sp>
      <p:sp>
        <p:nvSpPr>
          <p:cNvPr id="20" name="Textfeld 19">
            <a:extLst>
              <a:ext uri="{FF2B5EF4-FFF2-40B4-BE49-F238E27FC236}">
                <a16:creationId xmlns:a16="http://schemas.microsoft.com/office/drawing/2014/main" id="{A2F2297D-CE08-465D-A1CF-6E8C02FFFC5A}"/>
              </a:ext>
            </a:extLst>
          </p:cNvPr>
          <p:cNvSpPr txBox="1"/>
          <p:nvPr/>
        </p:nvSpPr>
        <p:spPr>
          <a:xfrm>
            <a:off x="3757650" y="3040019"/>
            <a:ext cx="886781" cy="523220"/>
          </a:xfrm>
          <a:prstGeom prst="rect">
            <a:avLst/>
          </a:prstGeom>
          <a:noFill/>
        </p:spPr>
        <p:txBody>
          <a:bodyPr wrap="none" rtlCol="0">
            <a:spAutoFit/>
          </a:bodyPr>
          <a:lstStyle/>
          <a:p>
            <a:pPr algn="l"/>
            <a:r>
              <a:rPr lang="de-DE" sz="2800" b="1" dirty="0"/>
              <a:t>0-2D</a:t>
            </a:r>
          </a:p>
        </p:txBody>
      </p:sp>
    </p:spTree>
    <p:extLst>
      <p:ext uri="{BB962C8B-B14F-4D97-AF65-F5344CB8AC3E}">
        <p14:creationId xmlns:p14="http://schemas.microsoft.com/office/powerpoint/2010/main" val="760027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CBA7DF-F754-4EC1-B355-A03E9E6F576D}"/>
              </a:ext>
            </a:extLst>
          </p:cNvPr>
          <p:cNvSpPr>
            <a:spLocks noGrp="1"/>
          </p:cNvSpPr>
          <p:nvPr>
            <p:ph type="title"/>
          </p:nvPr>
        </p:nvSpPr>
        <p:spPr/>
        <p:txBody>
          <a:bodyPr/>
          <a:lstStyle/>
          <a:p>
            <a:r>
              <a:rPr lang="en-US" dirty="0"/>
              <a:t>Relevant JOREK capabilities for disruptions &amp; REs</a:t>
            </a:r>
            <a:endParaRPr lang="de-DE" dirty="0"/>
          </a:p>
        </p:txBody>
      </p:sp>
      <p:sp>
        <p:nvSpPr>
          <p:cNvPr id="5" name="Foliennummernplatzhalter 4">
            <a:extLst>
              <a:ext uri="{FF2B5EF4-FFF2-40B4-BE49-F238E27FC236}">
                <a16:creationId xmlns:a16="http://schemas.microsoft.com/office/drawing/2014/main" id="{BD80CAA7-0F0B-4690-9761-AC83F8906779}"/>
              </a:ext>
            </a:extLst>
          </p:cNvPr>
          <p:cNvSpPr>
            <a:spLocks noGrp="1"/>
          </p:cNvSpPr>
          <p:nvPr>
            <p:ph type="sldNum" sz="quarter" idx="12"/>
          </p:nvPr>
        </p:nvSpPr>
        <p:spPr/>
        <p:txBody>
          <a:bodyPr/>
          <a:lstStyle/>
          <a:p>
            <a:fld id="{6A6D9FA1-99C7-4910-8E32-B85D378B0060}" type="slidenum">
              <a:rPr lang="en-GB" smtClean="0">
                <a:solidFill>
                  <a:prstClr val="white"/>
                </a:solidFill>
              </a:rPr>
              <a:pPr/>
              <a:t>12</a:t>
            </a:fld>
            <a:endParaRPr lang="en-GB" dirty="0">
              <a:solidFill>
                <a:prstClr val="white"/>
              </a:solidFill>
            </a:endParaRPr>
          </a:p>
        </p:txBody>
      </p:sp>
      <p:sp>
        <p:nvSpPr>
          <p:cNvPr id="9" name="Inhaltsplatzhalter 2">
            <a:extLst>
              <a:ext uri="{FF2B5EF4-FFF2-40B4-BE49-F238E27FC236}">
                <a16:creationId xmlns:a16="http://schemas.microsoft.com/office/drawing/2014/main" id="{D4AA138C-5EBA-4874-9B5A-AEF439D556B3}"/>
              </a:ext>
            </a:extLst>
          </p:cNvPr>
          <p:cNvSpPr txBox="1">
            <a:spLocks/>
          </p:cNvSpPr>
          <p:nvPr/>
        </p:nvSpPr>
        <p:spPr>
          <a:xfrm>
            <a:off x="609600" y="836711"/>
            <a:ext cx="11342370" cy="5753325"/>
          </a:xfrm>
          <a:prstGeom prst="rect">
            <a:avLst/>
          </a:prstGeom>
        </p:spPr>
        <p:txBody>
          <a:bodyPr vert="horz" lIns="91440" tIns="45720" rIns="91440" bIns="45720" rtlCol="0">
            <a:normAutofit fontScale="92500"/>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Arial" panose="020B0604020202020204" pitchFamily="34" charset="0"/>
              </a:defRPr>
            </a:lvl1pPr>
            <a:lvl2pPr marL="557213" indent="-214313"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Arial" panose="020B0604020202020204" pitchFamily="34" charset="0"/>
              </a:defRPr>
            </a:lvl2pPr>
            <a:lvl3pPr marL="857250" indent="-171450" algn="l" defTabSz="685800" rtl="0" eaLnBrk="1" latinLnBrk="0" hangingPunct="1">
              <a:spcBef>
                <a:spcPct val="20000"/>
              </a:spcBef>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b="1" dirty="0"/>
              <a:t>Hierarchy of reduced &amp; full-MHD with single/two-temperature etc.</a:t>
            </a:r>
            <a:br>
              <a:rPr lang="en-US" b="1" dirty="0"/>
            </a:br>
            <a:r>
              <a:rPr lang="en-US" b="1" dirty="0">
                <a:solidFill>
                  <a:schemeClr val="accent3">
                    <a:lumMod val="75000"/>
                  </a:schemeClr>
                </a:solidFill>
              </a:rPr>
              <a:t>– 2D/3D dynamics, RE transport, ..., </a:t>
            </a:r>
            <a:r>
              <a:rPr lang="en-US" b="1" dirty="0">
                <a:solidFill>
                  <a:schemeClr val="accent6">
                    <a:lumMod val="50000"/>
                  </a:schemeClr>
                </a:solidFill>
              </a:rPr>
              <a:t>(not all extensions below in full MHD)</a:t>
            </a:r>
          </a:p>
          <a:p>
            <a:endParaRPr lang="en-US" b="1" dirty="0"/>
          </a:p>
          <a:p>
            <a:r>
              <a:rPr lang="en-US" b="1" dirty="0"/>
              <a:t>Shattered pellet injection model</a:t>
            </a:r>
            <a:br>
              <a:rPr lang="en-US" b="1" dirty="0"/>
            </a:br>
            <a:r>
              <a:rPr lang="en-US" b="1" dirty="0">
                <a:solidFill>
                  <a:schemeClr val="accent3">
                    <a:lumMod val="75000"/>
                  </a:schemeClr>
                </a:solidFill>
              </a:rPr>
              <a:t>– disruption mitigation,</a:t>
            </a:r>
            <a:r>
              <a:rPr lang="en-US" b="1" dirty="0"/>
              <a:t> </a:t>
            </a:r>
            <a:r>
              <a:rPr lang="en-US" b="1" dirty="0">
                <a:solidFill>
                  <a:schemeClr val="accent6">
                    <a:lumMod val="50000"/>
                  </a:schemeClr>
                </a:solidFill>
              </a:rPr>
              <a:t>(limited pellet </a:t>
            </a:r>
            <a:r>
              <a:rPr lang="en-US" b="1" dirty="0" err="1">
                <a:solidFill>
                  <a:schemeClr val="accent6">
                    <a:lumMod val="50000"/>
                  </a:schemeClr>
                </a:solidFill>
              </a:rPr>
              <a:t>plasmoid</a:t>
            </a:r>
            <a:r>
              <a:rPr lang="en-US" b="1" dirty="0">
                <a:solidFill>
                  <a:schemeClr val="accent6">
                    <a:lumMod val="50000"/>
                  </a:schemeClr>
                </a:solidFill>
              </a:rPr>
              <a:t> resolution, rocket effect in dev.)</a:t>
            </a:r>
          </a:p>
          <a:p>
            <a:endParaRPr lang="en-US" b="1" dirty="0"/>
          </a:p>
          <a:p>
            <a:r>
              <a:rPr lang="en-US" b="1" dirty="0"/>
              <a:t>Fluid &amp; kinetic neutrals &amp; </a:t>
            </a:r>
            <a:r>
              <a:rPr lang="en-US" b="1" dirty="0" err="1"/>
              <a:t>impuritys</a:t>
            </a:r>
            <a:br>
              <a:rPr lang="en-US" b="1" dirty="0"/>
            </a:br>
            <a:r>
              <a:rPr lang="en-US" b="1" dirty="0">
                <a:solidFill>
                  <a:schemeClr val="accent3">
                    <a:lumMod val="75000"/>
                  </a:schemeClr>
                </a:solidFill>
              </a:rPr>
              <a:t>– CQ, RE companion plasma, SOL/halo region,</a:t>
            </a:r>
            <a:r>
              <a:rPr lang="en-US" b="1" dirty="0"/>
              <a:t> </a:t>
            </a:r>
            <a:r>
              <a:rPr lang="en-US" b="1" dirty="0">
                <a:solidFill>
                  <a:schemeClr val="accent6">
                    <a:lumMod val="50000"/>
                  </a:schemeClr>
                </a:solidFill>
              </a:rPr>
              <a:t>(some collisions and molecules in dev.)</a:t>
            </a:r>
          </a:p>
          <a:p>
            <a:endParaRPr lang="en-US" b="1" dirty="0"/>
          </a:p>
          <a:p>
            <a:r>
              <a:rPr lang="en-US" b="1" dirty="0"/>
              <a:t>Fluid &amp; kinetic REs</a:t>
            </a:r>
            <a:br>
              <a:rPr lang="en-US" b="1" dirty="0"/>
            </a:br>
            <a:r>
              <a:rPr lang="en-US" b="1" dirty="0">
                <a:solidFill>
                  <a:schemeClr val="accent3">
                    <a:lumMod val="75000"/>
                  </a:schemeClr>
                </a:solidFill>
              </a:rPr>
              <a:t>– RE formation, dynamics, termination,</a:t>
            </a:r>
            <a:r>
              <a:rPr lang="en-US" b="1" dirty="0"/>
              <a:t> </a:t>
            </a:r>
            <a:r>
              <a:rPr lang="en-US" b="1" dirty="0">
                <a:solidFill>
                  <a:schemeClr val="accent6">
                    <a:lumMod val="50000"/>
                  </a:schemeClr>
                </a:solidFill>
              </a:rPr>
              <a:t>(kinetic RE sources in dev., optimization needed)</a:t>
            </a:r>
          </a:p>
          <a:p>
            <a:endParaRPr lang="en-US" b="1" dirty="0"/>
          </a:p>
          <a:p>
            <a:r>
              <a:rPr lang="en-US" b="1" dirty="0"/>
              <a:t>Coupling to STARWALL (thin walls) and CARIDDI (volumetric walls, same as for CarMa0NL)</a:t>
            </a:r>
            <a:br>
              <a:rPr lang="en-US" b="1" dirty="0"/>
            </a:br>
            <a:r>
              <a:rPr lang="en-US" b="1" dirty="0">
                <a:solidFill>
                  <a:schemeClr val="accent3">
                    <a:lumMod val="75000"/>
                  </a:schemeClr>
                </a:solidFill>
              </a:rPr>
              <a:t>– VDEs, locked modes, etc., </a:t>
            </a:r>
            <a:r>
              <a:rPr lang="en-US" b="1" dirty="0">
                <a:solidFill>
                  <a:schemeClr val="accent6">
                    <a:lumMod val="50000"/>
                  </a:schemeClr>
                </a:solidFill>
              </a:rPr>
              <a:t>(halo current model in dev.)</a:t>
            </a:r>
          </a:p>
        </p:txBody>
      </p:sp>
      <p:pic>
        <p:nvPicPr>
          <p:cNvPr id="11" name="Picture 8">
            <a:extLst>
              <a:ext uri="{FF2B5EF4-FFF2-40B4-BE49-F238E27FC236}">
                <a16:creationId xmlns:a16="http://schemas.microsoft.com/office/drawing/2014/main" id="{2E82FBD6-83CA-4396-A404-8691899E9BF2}"/>
              </a:ext>
            </a:extLst>
          </p:cNvPr>
          <p:cNvPicPr>
            <a:picLocks noChangeAspect="1"/>
          </p:cNvPicPr>
          <p:nvPr/>
        </p:nvPicPr>
        <p:blipFill>
          <a:blip r:embed="rId2"/>
          <a:stretch>
            <a:fillRect/>
          </a:stretch>
        </p:blipFill>
        <p:spPr>
          <a:xfrm>
            <a:off x="10133257" y="0"/>
            <a:ext cx="2062101" cy="1805940"/>
          </a:xfrm>
          <a:prstGeom prst="rect">
            <a:avLst/>
          </a:prstGeom>
        </p:spPr>
      </p:pic>
      <p:sp>
        <p:nvSpPr>
          <p:cNvPr id="14" name="Fußzeilenplatzhalter 3">
            <a:extLst>
              <a:ext uri="{FF2B5EF4-FFF2-40B4-BE49-F238E27FC236}">
                <a16:creationId xmlns:a16="http://schemas.microsoft.com/office/drawing/2014/main" id="{DD5D7894-3D8E-42B7-ADF1-5565BD5157BD}"/>
              </a:ext>
            </a:extLst>
          </p:cNvPr>
          <p:cNvSpPr>
            <a:spLocks noGrp="1"/>
          </p:cNvSpPr>
          <p:nvPr>
            <p:ph type="ftr" sz="quarter" idx="11"/>
          </p:nvPr>
        </p:nvSpPr>
        <p:spPr>
          <a:xfrm>
            <a:off x="825624" y="6555770"/>
            <a:ext cx="3470176" cy="329614"/>
          </a:xfrm>
        </p:spPr>
        <p:txBody>
          <a:bodyPr/>
          <a:lstStyle/>
          <a:p>
            <a:r>
              <a:rPr lang="en-GB" dirty="0">
                <a:solidFill>
                  <a:prstClr val="white"/>
                </a:solidFill>
              </a:rPr>
              <a:t>M Hoelzl | Presentation for PSD DCT | Jun 24</a:t>
            </a:r>
            <a:r>
              <a:rPr lang="en-GB" baseline="30000" dirty="0">
                <a:solidFill>
                  <a:prstClr val="white"/>
                </a:solidFill>
              </a:rPr>
              <a:t>th</a:t>
            </a:r>
            <a:r>
              <a:rPr lang="en-GB" dirty="0">
                <a:solidFill>
                  <a:prstClr val="white"/>
                </a:solidFill>
              </a:rPr>
              <a:t> 2025</a:t>
            </a:r>
          </a:p>
        </p:txBody>
      </p:sp>
    </p:spTree>
    <p:extLst>
      <p:ext uri="{BB962C8B-B14F-4D97-AF65-F5344CB8AC3E}">
        <p14:creationId xmlns:p14="http://schemas.microsoft.com/office/powerpoint/2010/main" val="2561203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3D85E3-F08C-4672-913F-785808298DF6}"/>
              </a:ext>
            </a:extLst>
          </p:cNvPr>
          <p:cNvSpPr>
            <a:spLocks noGrp="1"/>
          </p:cNvSpPr>
          <p:nvPr>
            <p:ph type="title"/>
          </p:nvPr>
        </p:nvSpPr>
        <p:spPr/>
        <p:txBody>
          <a:bodyPr/>
          <a:lstStyle/>
          <a:p>
            <a:r>
              <a:rPr lang="en-US" dirty="0"/>
              <a:t>Selected findings: Current spike</a:t>
            </a:r>
            <a:endParaRPr lang="de-DE" dirty="0"/>
          </a:p>
        </p:txBody>
      </p:sp>
      <p:sp>
        <p:nvSpPr>
          <p:cNvPr id="3" name="Inhaltsplatzhalter 2">
            <a:extLst>
              <a:ext uri="{FF2B5EF4-FFF2-40B4-BE49-F238E27FC236}">
                <a16:creationId xmlns:a16="http://schemas.microsoft.com/office/drawing/2014/main" id="{3F73E1EF-6663-46F1-917D-4C4625DBEC51}"/>
              </a:ext>
            </a:extLst>
          </p:cNvPr>
          <p:cNvSpPr>
            <a:spLocks noGrp="1"/>
          </p:cNvSpPr>
          <p:nvPr>
            <p:ph idx="1"/>
          </p:nvPr>
        </p:nvSpPr>
        <p:spPr/>
        <p:txBody>
          <a:bodyPr/>
          <a:lstStyle/>
          <a:p>
            <a:r>
              <a:rPr lang="en-US" dirty="0"/>
              <a:t>Violent dynamics of a TQ in a natural or mitigated disruption can be simulated</a:t>
            </a:r>
          </a:p>
          <a:p>
            <a:r>
              <a:rPr lang="en-US" dirty="0"/>
              <a:t>This is very challenging and it is hard to reproduce all aspects of an experiment</a:t>
            </a:r>
          </a:p>
          <a:p>
            <a:r>
              <a:rPr lang="en-US" dirty="0"/>
              <a:t>A realistic current spike has been obtained, but this is not always the case</a:t>
            </a:r>
            <a:endParaRPr lang="de-DE" dirty="0"/>
          </a:p>
        </p:txBody>
      </p:sp>
      <p:sp>
        <p:nvSpPr>
          <p:cNvPr id="5" name="Foliennummernplatzhalter 4">
            <a:extLst>
              <a:ext uri="{FF2B5EF4-FFF2-40B4-BE49-F238E27FC236}">
                <a16:creationId xmlns:a16="http://schemas.microsoft.com/office/drawing/2014/main" id="{D98183BB-D365-4045-802E-5B7038FE14F9}"/>
              </a:ext>
            </a:extLst>
          </p:cNvPr>
          <p:cNvSpPr>
            <a:spLocks noGrp="1"/>
          </p:cNvSpPr>
          <p:nvPr>
            <p:ph type="sldNum" sz="quarter" idx="12"/>
          </p:nvPr>
        </p:nvSpPr>
        <p:spPr/>
        <p:txBody>
          <a:bodyPr/>
          <a:lstStyle/>
          <a:p>
            <a:fld id="{6A6D9FA1-99C7-4910-8E32-B85D378B0060}" type="slidenum">
              <a:rPr lang="en-GB" smtClean="0">
                <a:solidFill>
                  <a:prstClr val="white"/>
                </a:solidFill>
              </a:rPr>
              <a:pPr/>
              <a:t>13</a:t>
            </a:fld>
            <a:endParaRPr lang="en-GB" dirty="0">
              <a:solidFill>
                <a:prstClr val="white"/>
              </a:solidFill>
            </a:endParaRPr>
          </a:p>
        </p:txBody>
      </p:sp>
      <p:pic>
        <p:nvPicPr>
          <p:cNvPr id="6" name="Grafik 5">
            <a:extLst>
              <a:ext uri="{FF2B5EF4-FFF2-40B4-BE49-F238E27FC236}">
                <a16:creationId xmlns:a16="http://schemas.microsoft.com/office/drawing/2014/main" id="{425F80AD-6F0A-4452-A93A-409DA546A5A9}"/>
              </a:ext>
            </a:extLst>
          </p:cNvPr>
          <p:cNvPicPr>
            <a:picLocks noChangeAspect="1"/>
          </p:cNvPicPr>
          <p:nvPr/>
        </p:nvPicPr>
        <p:blipFill>
          <a:blip r:embed="rId2"/>
          <a:stretch>
            <a:fillRect/>
          </a:stretch>
        </p:blipFill>
        <p:spPr>
          <a:xfrm>
            <a:off x="168975" y="2256269"/>
            <a:ext cx="5248845" cy="4145099"/>
          </a:xfrm>
          <a:prstGeom prst="rect">
            <a:avLst/>
          </a:prstGeom>
        </p:spPr>
      </p:pic>
      <p:sp>
        <p:nvSpPr>
          <p:cNvPr id="7" name="Textfeld 6">
            <a:extLst>
              <a:ext uri="{FF2B5EF4-FFF2-40B4-BE49-F238E27FC236}">
                <a16:creationId xmlns:a16="http://schemas.microsoft.com/office/drawing/2014/main" id="{3573BA82-0543-4F82-86ED-73BC9E34A1A8}"/>
              </a:ext>
            </a:extLst>
          </p:cNvPr>
          <p:cNvSpPr txBox="1"/>
          <p:nvPr/>
        </p:nvSpPr>
        <p:spPr>
          <a:xfrm>
            <a:off x="6042660" y="2827020"/>
            <a:ext cx="5143500" cy="769441"/>
          </a:xfrm>
          <a:prstGeom prst="rect">
            <a:avLst/>
          </a:prstGeom>
          <a:noFill/>
        </p:spPr>
        <p:txBody>
          <a:bodyPr wrap="square" rtlCol="0">
            <a:spAutoFit/>
          </a:bodyPr>
          <a:lstStyle/>
          <a:p>
            <a:pPr marL="171450" indent="-171450">
              <a:buFont typeface="Arial" panose="020B0604020202020204" pitchFamily="34" charset="0"/>
              <a:buChar char="•"/>
            </a:pPr>
            <a:r>
              <a:rPr lang="de-DE" sz="1100" b="1" dirty="0" err="1">
                <a:solidFill>
                  <a:srgbClr val="0070C0"/>
                </a:solidFill>
              </a:rPr>
              <a:t>Nardon</a:t>
            </a:r>
            <a:r>
              <a:rPr lang="de-DE" sz="1100" b="1" dirty="0">
                <a:solidFill>
                  <a:srgbClr val="0070C0"/>
                </a:solidFill>
              </a:rPr>
              <a:t> E., Hu D., Artola F.J., </a:t>
            </a:r>
            <a:r>
              <a:rPr lang="de-DE" sz="1100" b="1" dirty="0" err="1">
                <a:solidFill>
                  <a:srgbClr val="0070C0"/>
                </a:solidFill>
              </a:rPr>
              <a:t>Bonfiglio</a:t>
            </a:r>
            <a:r>
              <a:rPr lang="de-DE" sz="1100" b="1" dirty="0">
                <a:solidFill>
                  <a:srgbClr val="0070C0"/>
                </a:solidFill>
              </a:rPr>
              <a:t> D., Hoelzl M., et al. Plasma Physics and </a:t>
            </a:r>
            <a:r>
              <a:rPr lang="de-DE" sz="1100" b="1" dirty="0" err="1">
                <a:solidFill>
                  <a:srgbClr val="0070C0"/>
                </a:solidFill>
              </a:rPr>
              <a:t>Controlled</a:t>
            </a:r>
            <a:r>
              <a:rPr lang="de-DE" sz="1100" b="1" dirty="0">
                <a:solidFill>
                  <a:srgbClr val="0070C0"/>
                </a:solidFill>
              </a:rPr>
              <a:t> Fusion 63, 115006 (2021) doi:10.1088/1361-6587/ac234b </a:t>
            </a:r>
          </a:p>
          <a:p>
            <a:pPr marL="171450" indent="-171450">
              <a:buFont typeface="Arial" panose="020B0604020202020204" pitchFamily="34" charset="0"/>
              <a:buChar char="•"/>
            </a:pPr>
            <a:r>
              <a:rPr lang="de-DE" sz="1100" b="1" dirty="0" err="1">
                <a:solidFill>
                  <a:srgbClr val="0070C0"/>
                </a:solidFill>
              </a:rPr>
              <a:t>Nardon</a:t>
            </a:r>
            <a:r>
              <a:rPr lang="de-DE" sz="1100" b="1" dirty="0">
                <a:solidFill>
                  <a:srgbClr val="0070C0"/>
                </a:solidFill>
              </a:rPr>
              <a:t> E., Särkimäki K., Artola F.J., et al. </a:t>
            </a:r>
            <a:r>
              <a:rPr lang="de-DE" sz="1100" b="1" dirty="0" err="1">
                <a:solidFill>
                  <a:srgbClr val="0070C0"/>
                </a:solidFill>
              </a:rPr>
              <a:t>Nuclear</a:t>
            </a:r>
            <a:r>
              <a:rPr lang="de-DE" sz="1100" b="1" dirty="0">
                <a:solidFill>
                  <a:srgbClr val="0070C0"/>
                </a:solidFill>
              </a:rPr>
              <a:t> Fusion 63, 056011 (2023) doi:10.1088/1741-4326/acc417 </a:t>
            </a:r>
          </a:p>
        </p:txBody>
      </p:sp>
      <p:sp>
        <p:nvSpPr>
          <p:cNvPr id="8" name="Fußzeilenplatzhalter 3">
            <a:extLst>
              <a:ext uri="{FF2B5EF4-FFF2-40B4-BE49-F238E27FC236}">
                <a16:creationId xmlns:a16="http://schemas.microsoft.com/office/drawing/2014/main" id="{E007278F-3310-4945-BAFB-A7C2813B3E7C}"/>
              </a:ext>
            </a:extLst>
          </p:cNvPr>
          <p:cNvSpPr>
            <a:spLocks noGrp="1"/>
          </p:cNvSpPr>
          <p:nvPr>
            <p:ph type="ftr" sz="quarter" idx="11"/>
          </p:nvPr>
        </p:nvSpPr>
        <p:spPr>
          <a:xfrm>
            <a:off x="825624" y="6555770"/>
            <a:ext cx="3470176" cy="329614"/>
          </a:xfrm>
        </p:spPr>
        <p:txBody>
          <a:bodyPr/>
          <a:lstStyle/>
          <a:p>
            <a:r>
              <a:rPr lang="en-GB" dirty="0">
                <a:solidFill>
                  <a:prstClr val="white"/>
                </a:solidFill>
              </a:rPr>
              <a:t>M Hoelzl | Presentation for PSD DCT | Jun 24</a:t>
            </a:r>
            <a:r>
              <a:rPr lang="en-GB" baseline="30000" dirty="0">
                <a:solidFill>
                  <a:prstClr val="white"/>
                </a:solidFill>
              </a:rPr>
              <a:t>th</a:t>
            </a:r>
            <a:r>
              <a:rPr lang="en-GB" dirty="0">
                <a:solidFill>
                  <a:prstClr val="white"/>
                </a:solidFill>
              </a:rPr>
              <a:t> 2025</a:t>
            </a:r>
          </a:p>
        </p:txBody>
      </p:sp>
      <p:sp>
        <p:nvSpPr>
          <p:cNvPr id="9" name="Textfeld 8">
            <a:extLst>
              <a:ext uri="{FF2B5EF4-FFF2-40B4-BE49-F238E27FC236}">
                <a16:creationId xmlns:a16="http://schemas.microsoft.com/office/drawing/2014/main" id="{5CD2E10C-997E-4288-A766-13A8813B9DE0}"/>
              </a:ext>
            </a:extLst>
          </p:cNvPr>
          <p:cNvSpPr txBox="1"/>
          <p:nvPr/>
        </p:nvSpPr>
        <p:spPr>
          <a:xfrm>
            <a:off x="7279662" y="5634361"/>
            <a:ext cx="5076356" cy="923330"/>
          </a:xfrm>
          <a:prstGeom prst="rect">
            <a:avLst/>
          </a:prstGeom>
          <a:noFill/>
        </p:spPr>
        <p:txBody>
          <a:bodyPr wrap="square" rtlCol="0">
            <a:spAutoFit/>
          </a:bodyPr>
          <a:lstStyle/>
          <a:p>
            <a:pPr algn="l"/>
            <a:r>
              <a:rPr lang="en-US" dirty="0">
                <a:solidFill>
                  <a:schemeClr val="bg1">
                    <a:lumMod val="50000"/>
                  </a:schemeClr>
                </a:solidFill>
              </a:rPr>
              <a:t>There is a concrete plan to identify realistic post-TQ states using linear CASTOR3D, which can then be used as starting point for 3D CQ simulations</a:t>
            </a:r>
            <a:endParaRPr lang="de-DE" dirty="0">
              <a:solidFill>
                <a:schemeClr val="bg1">
                  <a:lumMod val="50000"/>
                </a:schemeClr>
              </a:solidFill>
            </a:endParaRPr>
          </a:p>
        </p:txBody>
      </p:sp>
    </p:spTree>
    <p:extLst>
      <p:ext uri="{BB962C8B-B14F-4D97-AF65-F5344CB8AC3E}">
        <p14:creationId xmlns:p14="http://schemas.microsoft.com/office/powerpoint/2010/main" val="15516079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3D85E3-F08C-4672-913F-785808298DF6}"/>
              </a:ext>
            </a:extLst>
          </p:cNvPr>
          <p:cNvSpPr>
            <a:spLocks noGrp="1"/>
          </p:cNvSpPr>
          <p:nvPr>
            <p:ph type="title"/>
          </p:nvPr>
        </p:nvSpPr>
        <p:spPr/>
        <p:txBody>
          <a:bodyPr/>
          <a:lstStyle/>
          <a:p>
            <a:r>
              <a:rPr lang="en-US" dirty="0"/>
              <a:t>Selected findings: SPI in JET, AUG, etc.</a:t>
            </a:r>
            <a:endParaRPr lang="de-DE" dirty="0"/>
          </a:p>
        </p:txBody>
      </p:sp>
      <p:sp>
        <p:nvSpPr>
          <p:cNvPr id="3" name="Inhaltsplatzhalter 2">
            <a:extLst>
              <a:ext uri="{FF2B5EF4-FFF2-40B4-BE49-F238E27FC236}">
                <a16:creationId xmlns:a16="http://schemas.microsoft.com/office/drawing/2014/main" id="{3F73E1EF-6663-46F1-917D-4C4625DBEC51}"/>
              </a:ext>
            </a:extLst>
          </p:cNvPr>
          <p:cNvSpPr>
            <a:spLocks noGrp="1"/>
          </p:cNvSpPr>
          <p:nvPr>
            <p:ph idx="1"/>
          </p:nvPr>
        </p:nvSpPr>
        <p:spPr/>
        <p:txBody>
          <a:bodyPr/>
          <a:lstStyle/>
          <a:p>
            <a:r>
              <a:rPr lang="en-US" dirty="0"/>
              <a:t>The dynamics of mitigated disruptions can be simulated including realistic impurities</a:t>
            </a:r>
          </a:p>
          <a:p>
            <a:r>
              <a:rPr lang="en-US" dirty="0"/>
              <a:t>Of particular interest are varying amounts of impurity doping, which reduces the </a:t>
            </a:r>
            <a:r>
              <a:rPr lang="en-US" dirty="0" err="1"/>
              <a:t>plasmoid</a:t>
            </a:r>
            <a:r>
              <a:rPr lang="en-US" dirty="0"/>
              <a:t> drift, enhances material assimilation, prevents Ohmic plasma reheating via radiation, but increases RE formation</a:t>
            </a:r>
            <a:endParaRPr lang="de-DE" dirty="0"/>
          </a:p>
        </p:txBody>
      </p:sp>
      <p:sp>
        <p:nvSpPr>
          <p:cNvPr id="5" name="Foliennummernplatzhalter 4">
            <a:extLst>
              <a:ext uri="{FF2B5EF4-FFF2-40B4-BE49-F238E27FC236}">
                <a16:creationId xmlns:a16="http://schemas.microsoft.com/office/drawing/2014/main" id="{D98183BB-D365-4045-802E-5B7038FE14F9}"/>
              </a:ext>
            </a:extLst>
          </p:cNvPr>
          <p:cNvSpPr>
            <a:spLocks noGrp="1"/>
          </p:cNvSpPr>
          <p:nvPr>
            <p:ph type="sldNum" sz="quarter" idx="12"/>
          </p:nvPr>
        </p:nvSpPr>
        <p:spPr/>
        <p:txBody>
          <a:bodyPr/>
          <a:lstStyle/>
          <a:p>
            <a:fld id="{6A6D9FA1-99C7-4910-8E32-B85D378B0060}" type="slidenum">
              <a:rPr lang="en-GB" smtClean="0">
                <a:solidFill>
                  <a:prstClr val="white"/>
                </a:solidFill>
              </a:rPr>
              <a:pPr/>
              <a:t>14</a:t>
            </a:fld>
            <a:endParaRPr lang="en-GB" dirty="0">
              <a:solidFill>
                <a:prstClr val="white"/>
              </a:solidFill>
            </a:endParaRPr>
          </a:p>
        </p:txBody>
      </p:sp>
      <p:sp>
        <p:nvSpPr>
          <p:cNvPr id="6" name="Textfeld 5">
            <a:extLst>
              <a:ext uri="{FF2B5EF4-FFF2-40B4-BE49-F238E27FC236}">
                <a16:creationId xmlns:a16="http://schemas.microsoft.com/office/drawing/2014/main" id="{1A405BB7-92AD-40DA-A98A-F7E0A40B83C6}"/>
              </a:ext>
            </a:extLst>
          </p:cNvPr>
          <p:cNvSpPr txBox="1"/>
          <p:nvPr/>
        </p:nvSpPr>
        <p:spPr>
          <a:xfrm>
            <a:off x="6042659" y="2827020"/>
            <a:ext cx="5990197" cy="769441"/>
          </a:xfrm>
          <a:prstGeom prst="rect">
            <a:avLst/>
          </a:prstGeom>
          <a:noFill/>
        </p:spPr>
        <p:txBody>
          <a:bodyPr wrap="square" rtlCol="0">
            <a:spAutoFit/>
          </a:bodyPr>
          <a:lstStyle/>
          <a:p>
            <a:pPr marL="171450" indent="-171450">
              <a:buFont typeface="Arial" panose="020B0604020202020204" pitchFamily="34" charset="0"/>
              <a:buChar char="•"/>
            </a:pPr>
            <a:r>
              <a:rPr lang="de-DE" sz="1100" b="1" dirty="0">
                <a:solidFill>
                  <a:srgbClr val="0070C0"/>
                </a:solidFill>
              </a:rPr>
              <a:t>Hoelzl M, Hu D, </a:t>
            </a:r>
            <a:r>
              <a:rPr lang="de-DE" sz="1100" b="1" dirty="0" err="1">
                <a:solidFill>
                  <a:srgbClr val="0070C0"/>
                </a:solidFill>
              </a:rPr>
              <a:t>Nardon</a:t>
            </a:r>
            <a:r>
              <a:rPr lang="de-DE" sz="1100" b="1" dirty="0">
                <a:solidFill>
                  <a:srgbClr val="0070C0"/>
                </a:solidFill>
              </a:rPr>
              <a:t> E, et al. Physics of Plasmas 27, 022510 (2020)</a:t>
            </a:r>
          </a:p>
          <a:p>
            <a:pPr marL="171450" indent="-171450">
              <a:buFont typeface="Arial" panose="020B0604020202020204" pitchFamily="34" charset="0"/>
              <a:buChar char="•"/>
            </a:pPr>
            <a:r>
              <a:rPr lang="de-DE" sz="1100" b="1" dirty="0">
                <a:solidFill>
                  <a:srgbClr val="0070C0"/>
                </a:solidFill>
              </a:rPr>
              <a:t>Kong M., </a:t>
            </a:r>
            <a:r>
              <a:rPr lang="de-DE" sz="1100" b="1" dirty="0" err="1">
                <a:solidFill>
                  <a:srgbClr val="0070C0"/>
                </a:solidFill>
              </a:rPr>
              <a:t>Nardon</a:t>
            </a:r>
            <a:r>
              <a:rPr lang="de-DE" sz="1100" b="1" dirty="0">
                <a:solidFill>
                  <a:srgbClr val="0070C0"/>
                </a:solidFill>
              </a:rPr>
              <a:t> E., </a:t>
            </a:r>
            <a:r>
              <a:rPr lang="de-DE" sz="1100" b="1" dirty="0" err="1">
                <a:solidFill>
                  <a:srgbClr val="0070C0"/>
                </a:solidFill>
              </a:rPr>
              <a:t>Bonfiglio</a:t>
            </a:r>
            <a:r>
              <a:rPr lang="de-DE" sz="1100" b="1" dirty="0">
                <a:solidFill>
                  <a:srgbClr val="0070C0"/>
                </a:solidFill>
              </a:rPr>
              <a:t> D., Hoelzl M., et al. </a:t>
            </a:r>
            <a:r>
              <a:rPr lang="de-DE" sz="1100" b="1" dirty="0" err="1">
                <a:solidFill>
                  <a:srgbClr val="0070C0"/>
                </a:solidFill>
              </a:rPr>
              <a:t>Nuclear</a:t>
            </a:r>
            <a:r>
              <a:rPr lang="de-DE" sz="1100" b="1" dirty="0">
                <a:solidFill>
                  <a:srgbClr val="0070C0"/>
                </a:solidFill>
              </a:rPr>
              <a:t> Fusion 65, 016042 (2024)</a:t>
            </a:r>
          </a:p>
          <a:p>
            <a:pPr marL="171450" indent="-171450">
              <a:buFont typeface="Arial" panose="020B0604020202020204" pitchFamily="34" charset="0"/>
              <a:buChar char="•"/>
            </a:pPr>
            <a:r>
              <a:rPr lang="de-DE" sz="1100" b="1" dirty="0">
                <a:solidFill>
                  <a:srgbClr val="0070C0"/>
                </a:solidFill>
              </a:rPr>
              <a:t>Tang W, Hoelzl M, Lehnen M, et al. </a:t>
            </a:r>
            <a:r>
              <a:rPr lang="de-DE" sz="1100" b="1" dirty="0" err="1">
                <a:solidFill>
                  <a:srgbClr val="0070C0"/>
                </a:solidFill>
              </a:rPr>
              <a:t>Nuclear</a:t>
            </a:r>
            <a:r>
              <a:rPr lang="de-DE" sz="1100" b="1" dirty="0">
                <a:solidFill>
                  <a:srgbClr val="0070C0"/>
                </a:solidFill>
              </a:rPr>
              <a:t> Fusion (</a:t>
            </a:r>
            <a:r>
              <a:rPr lang="de-DE" sz="1100" b="1" dirty="0" err="1">
                <a:solidFill>
                  <a:srgbClr val="0070C0"/>
                </a:solidFill>
              </a:rPr>
              <a:t>submitted</a:t>
            </a:r>
            <a:r>
              <a:rPr lang="de-DE" sz="1100" b="1" dirty="0">
                <a:solidFill>
                  <a:srgbClr val="0070C0"/>
                </a:solidFill>
              </a:rPr>
              <a:t>) https://arxiv.org/abs/2412.03112 </a:t>
            </a:r>
          </a:p>
          <a:p>
            <a:pPr marL="171450" indent="-171450">
              <a:buFont typeface="Arial" panose="020B0604020202020204" pitchFamily="34" charset="0"/>
              <a:buChar char="•"/>
            </a:pPr>
            <a:r>
              <a:rPr lang="de-DE" sz="1100" b="1" dirty="0" err="1">
                <a:solidFill>
                  <a:srgbClr val="0070C0"/>
                </a:solidFill>
              </a:rPr>
              <a:t>Bonfiglio</a:t>
            </a:r>
            <a:r>
              <a:rPr lang="de-DE" sz="1100" b="1" dirty="0">
                <a:solidFill>
                  <a:srgbClr val="0070C0"/>
                </a:solidFill>
              </a:rPr>
              <a:t> D., Hu D., Kong M., </a:t>
            </a:r>
            <a:r>
              <a:rPr lang="de-DE" sz="1100" b="1" dirty="0" err="1">
                <a:solidFill>
                  <a:srgbClr val="0070C0"/>
                </a:solidFill>
              </a:rPr>
              <a:t>Nardon</a:t>
            </a:r>
            <a:r>
              <a:rPr lang="de-DE" sz="1100" b="1" dirty="0">
                <a:solidFill>
                  <a:srgbClr val="0070C0"/>
                </a:solidFill>
              </a:rPr>
              <a:t> E., et al. </a:t>
            </a:r>
            <a:r>
              <a:rPr lang="de-DE" sz="1100" b="1" dirty="0" err="1">
                <a:solidFill>
                  <a:srgbClr val="0070C0"/>
                </a:solidFill>
              </a:rPr>
              <a:t>Nuclear</a:t>
            </a:r>
            <a:r>
              <a:rPr lang="de-DE" sz="1100" b="1" dirty="0">
                <a:solidFill>
                  <a:srgbClr val="0070C0"/>
                </a:solidFill>
              </a:rPr>
              <a:t> Fusion (on </a:t>
            </a:r>
            <a:r>
              <a:rPr lang="de-DE" sz="1100" b="1" dirty="0" err="1">
                <a:solidFill>
                  <a:srgbClr val="0070C0"/>
                </a:solidFill>
              </a:rPr>
              <a:t>the</a:t>
            </a:r>
            <a:r>
              <a:rPr lang="de-DE" sz="1100" b="1" dirty="0">
                <a:solidFill>
                  <a:srgbClr val="0070C0"/>
                </a:solidFill>
              </a:rPr>
              <a:t> </a:t>
            </a:r>
            <a:r>
              <a:rPr lang="de-DE" sz="1100" b="1" dirty="0" err="1">
                <a:solidFill>
                  <a:srgbClr val="0070C0"/>
                </a:solidFill>
              </a:rPr>
              <a:t>pinboard</a:t>
            </a:r>
            <a:r>
              <a:rPr lang="de-DE" sz="1100" b="1" dirty="0">
                <a:solidFill>
                  <a:srgbClr val="0070C0"/>
                </a:solidFill>
              </a:rPr>
              <a:t>)</a:t>
            </a:r>
          </a:p>
        </p:txBody>
      </p:sp>
      <p:pic>
        <p:nvPicPr>
          <p:cNvPr id="7" name="Grafik 6">
            <a:extLst>
              <a:ext uri="{FF2B5EF4-FFF2-40B4-BE49-F238E27FC236}">
                <a16:creationId xmlns:a16="http://schemas.microsoft.com/office/drawing/2014/main" id="{11E2F960-E47D-4AA8-8995-6D66042C9376}"/>
              </a:ext>
            </a:extLst>
          </p:cNvPr>
          <p:cNvPicPr>
            <a:picLocks noChangeAspect="1"/>
          </p:cNvPicPr>
          <p:nvPr/>
        </p:nvPicPr>
        <p:blipFill>
          <a:blip r:embed="rId2"/>
          <a:stretch>
            <a:fillRect/>
          </a:stretch>
        </p:blipFill>
        <p:spPr>
          <a:xfrm>
            <a:off x="360040" y="2576370"/>
            <a:ext cx="4750118" cy="3541537"/>
          </a:xfrm>
          <a:prstGeom prst="rect">
            <a:avLst/>
          </a:prstGeom>
        </p:spPr>
      </p:pic>
      <p:sp>
        <p:nvSpPr>
          <p:cNvPr id="8" name="Fußzeilenplatzhalter 3">
            <a:extLst>
              <a:ext uri="{FF2B5EF4-FFF2-40B4-BE49-F238E27FC236}">
                <a16:creationId xmlns:a16="http://schemas.microsoft.com/office/drawing/2014/main" id="{918472B9-9C77-4BE8-A6F4-E28E7BCEAE30}"/>
              </a:ext>
            </a:extLst>
          </p:cNvPr>
          <p:cNvSpPr>
            <a:spLocks noGrp="1"/>
          </p:cNvSpPr>
          <p:nvPr>
            <p:ph type="ftr" sz="quarter" idx="11"/>
          </p:nvPr>
        </p:nvSpPr>
        <p:spPr>
          <a:xfrm>
            <a:off x="825624" y="6555770"/>
            <a:ext cx="3470176" cy="329614"/>
          </a:xfrm>
        </p:spPr>
        <p:txBody>
          <a:bodyPr/>
          <a:lstStyle/>
          <a:p>
            <a:r>
              <a:rPr lang="en-GB" dirty="0">
                <a:solidFill>
                  <a:prstClr val="white"/>
                </a:solidFill>
              </a:rPr>
              <a:t>M Hoelzl | Presentation for PSD DCT | Jun 24</a:t>
            </a:r>
            <a:r>
              <a:rPr lang="en-GB" baseline="30000" dirty="0">
                <a:solidFill>
                  <a:prstClr val="white"/>
                </a:solidFill>
              </a:rPr>
              <a:t>th</a:t>
            </a:r>
            <a:r>
              <a:rPr lang="en-GB" dirty="0">
                <a:solidFill>
                  <a:prstClr val="white"/>
                </a:solidFill>
              </a:rPr>
              <a:t> 2025</a:t>
            </a:r>
          </a:p>
        </p:txBody>
      </p:sp>
    </p:spTree>
    <p:extLst>
      <p:ext uri="{BB962C8B-B14F-4D97-AF65-F5344CB8AC3E}">
        <p14:creationId xmlns:p14="http://schemas.microsoft.com/office/powerpoint/2010/main" val="2965031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3D85E3-F08C-4672-913F-785808298DF6}"/>
              </a:ext>
            </a:extLst>
          </p:cNvPr>
          <p:cNvSpPr>
            <a:spLocks noGrp="1"/>
          </p:cNvSpPr>
          <p:nvPr>
            <p:ph type="title"/>
          </p:nvPr>
        </p:nvSpPr>
        <p:spPr/>
        <p:txBody>
          <a:bodyPr/>
          <a:lstStyle/>
          <a:p>
            <a:r>
              <a:rPr lang="en-US" dirty="0"/>
              <a:t>Selected findings: Vertical force mitigation</a:t>
            </a:r>
            <a:endParaRPr lang="de-DE" dirty="0"/>
          </a:p>
        </p:txBody>
      </p:sp>
      <p:sp>
        <p:nvSpPr>
          <p:cNvPr id="3" name="Inhaltsplatzhalter 2">
            <a:extLst>
              <a:ext uri="{FF2B5EF4-FFF2-40B4-BE49-F238E27FC236}">
                <a16:creationId xmlns:a16="http://schemas.microsoft.com/office/drawing/2014/main" id="{3F73E1EF-6663-46F1-917D-4C4625DBEC51}"/>
              </a:ext>
            </a:extLst>
          </p:cNvPr>
          <p:cNvSpPr>
            <a:spLocks noGrp="1"/>
          </p:cNvSpPr>
          <p:nvPr>
            <p:ph idx="1"/>
          </p:nvPr>
        </p:nvSpPr>
        <p:spPr/>
        <p:txBody>
          <a:bodyPr/>
          <a:lstStyle/>
          <a:p>
            <a:r>
              <a:rPr lang="en-US" dirty="0"/>
              <a:t>The dynamics of 2D VDEs can be simulated very efficiently</a:t>
            </a:r>
          </a:p>
          <a:p>
            <a:r>
              <a:rPr lang="en-US" dirty="0"/>
              <a:t>A fully self-consistent treatment of the SOL/halo region is still a challenging task</a:t>
            </a:r>
          </a:p>
          <a:p>
            <a:r>
              <a:rPr lang="en-US" dirty="0"/>
              <a:t>Gained understanding for the vertical force mitigation by impurity injection. It is linked to a decoupling of the vertical motion of the magnetic axis and the current centroid.</a:t>
            </a:r>
            <a:endParaRPr lang="de-DE" dirty="0"/>
          </a:p>
        </p:txBody>
      </p:sp>
      <p:sp>
        <p:nvSpPr>
          <p:cNvPr id="5" name="Foliennummernplatzhalter 4">
            <a:extLst>
              <a:ext uri="{FF2B5EF4-FFF2-40B4-BE49-F238E27FC236}">
                <a16:creationId xmlns:a16="http://schemas.microsoft.com/office/drawing/2014/main" id="{D98183BB-D365-4045-802E-5B7038FE14F9}"/>
              </a:ext>
            </a:extLst>
          </p:cNvPr>
          <p:cNvSpPr>
            <a:spLocks noGrp="1"/>
          </p:cNvSpPr>
          <p:nvPr>
            <p:ph type="sldNum" sz="quarter" idx="12"/>
          </p:nvPr>
        </p:nvSpPr>
        <p:spPr/>
        <p:txBody>
          <a:bodyPr/>
          <a:lstStyle/>
          <a:p>
            <a:fld id="{6A6D9FA1-99C7-4910-8E32-B85D378B0060}" type="slidenum">
              <a:rPr lang="en-GB" smtClean="0">
                <a:solidFill>
                  <a:prstClr val="white"/>
                </a:solidFill>
              </a:rPr>
              <a:pPr/>
              <a:t>15</a:t>
            </a:fld>
            <a:endParaRPr lang="en-GB" dirty="0">
              <a:solidFill>
                <a:prstClr val="white"/>
              </a:solidFill>
            </a:endParaRPr>
          </a:p>
        </p:txBody>
      </p:sp>
      <p:sp>
        <p:nvSpPr>
          <p:cNvPr id="6" name="Textfeld 5">
            <a:extLst>
              <a:ext uri="{FF2B5EF4-FFF2-40B4-BE49-F238E27FC236}">
                <a16:creationId xmlns:a16="http://schemas.microsoft.com/office/drawing/2014/main" id="{C38492A5-7AE7-4307-91A7-7FCCFB65AF0F}"/>
              </a:ext>
            </a:extLst>
          </p:cNvPr>
          <p:cNvSpPr txBox="1"/>
          <p:nvPr/>
        </p:nvSpPr>
        <p:spPr>
          <a:xfrm>
            <a:off x="6042659" y="2827020"/>
            <a:ext cx="6046841" cy="600164"/>
          </a:xfrm>
          <a:prstGeom prst="rect">
            <a:avLst/>
          </a:prstGeom>
          <a:noFill/>
        </p:spPr>
        <p:txBody>
          <a:bodyPr wrap="square" rtlCol="0">
            <a:spAutoFit/>
          </a:bodyPr>
          <a:lstStyle/>
          <a:p>
            <a:pPr marL="171450" indent="-171450">
              <a:buFont typeface="Arial" panose="020B0604020202020204" pitchFamily="34" charset="0"/>
              <a:buChar char="•"/>
            </a:pPr>
            <a:r>
              <a:rPr lang="de-DE" sz="1100" b="1" dirty="0">
                <a:solidFill>
                  <a:srgbClr val="0070C0"/>
                </a:solidFill>
              </a:rPr>
              <a:t>Schwarz N, Artola FJ, Vannini F, Hoelzl M, et al. The </a:t>
            </a:r>
            <a:r>
              <a:rPr lang="de-DE" sz="1100" b="1" dirty="0" err="1">
                <a:solidFill>
                  <a:srgbClr val="0070C0"/>
                </a:solidFill>
              </a:rPr>
              <a:t>mechanism</a:t>
            </a:r>
            <a:r>
              <a:rPr lang="de-DE" sz="1100" b="1" dirty="0">
                <a:solidFill>
                  <a:srgbClr val="0070C0"/>
                </a:solidFill>
              </a:rPr>
              <a:t> of </a:t>
            </a:r>
            <a:r>
              <a:rPr lang="de-DE" sz="1100" b="1" dirty="0" err="1">
                <a:solidFill>
                  <a:srgbClr val="0070C0"/>
                </a:solidFill>
              </a:rPr>
              <a:t>the</a:t>
            </a:r>
            <a:r>
              <a:rPr lang="de-DE" sz="1100" b="1" dirty="0">
                <a:solidFill>
                  <a:srgbClr val="0070C0"/>
                </a:solidFill>
              </a:rPr>
              <a:t> global </a:t>
            </a:r>
            <a:r>
              <a:rPr lang="de-DE" sz="1100" b="1" dirty="0" err="1">
                <a:solidFill>
                  <a:srgbClr val="0070C0"/>
                </a:solidFill>
              </a:rPr>
              <a:t>vertical</a:t>
            </a:r>
            <a:r>
              <a:rPr lang="de-DE" sz="1100" b="1" dirty="0">
                <a:solidFill>
                  <a:srgbClr val="0070C0"/>
                </a:solidFill>
              </a:rPr>
              <a:t> </a:t>
            </a:r>
            <a:r>
              <a:rPr lang="de-DE" sz="1100" b="1" dirty="0" err="1">
                <a:solidFill>
                  <a:srgbClr val="0070C0"/>
                </a:solidFill>
              </a:rPr>
              <a:t>force</a:t>
            </a:r>
            <a:r>
              <a:rPr lang="de-DE" sz="1100" b="1" dirty="0">
                <a:solidFill>
                  <a:srgbClr val="0070C0"/>
                </a:solidFill>
              </a:rPr>
              <a:t> </a:t>
            </a:r>
            <a:r>
              <a:rPr lang="de-DE" sz="1100" b="1" dirty="0" err="1">
                <a:solidFill>
                  <a:srgbClr val="0070C0"/>
                </a:solidFill>
              </a:rPr>
              <a:t>reduction</a:t>
            </a:r>
            <a:r>
              <a:rPr lang="de-DE" sz="1100" b="1" dirty="0">
                <a:solidFill>
                  <a:srgbClr val="0070C0"/>
                </a:solidFill>
              </a:rPr>
              <a:t> in </a:t>
            </a:r>
            <a:r>
              <a:rPr lang="de-DE" sz="1100" b="1" dirty="0" err="1">
                <a:solidFill>
                  <a:srgbClr val="0070C0"/>
                </a:solidFill>
              </a:rPr>
              <a:t>disruptions</a:t>
            </a:r>
            <a:r>
              <a:rPr lang="de-DE" sz="1100" b="1" dirty="0">
                <a:solidFill>
                  <a:srgbClr val="0070C0"/>
                </a:solidFill>
              </a:rPr>
              <a:t> </a:t>
            </a:r>
            <a:r>
              <a:rPr lang="de-DE" sz="1100" b="1" dirty="0" err="1">
                <a:solidFill>
                  <a:srgbClr val="0070C0"/>
                </a:solidFill>
              </a:rPr>
              <a:t>mitigated</a:t>
            </a:r>
            <a:r>
              <a:rPr lang="de-DE" sz="1100" b="1" dirty="0">
                <a:solidFill>
                  <a:srgbClr val="0070C0"/>
                </a:solidFill>
              </a:rPr>
              <a:t> </a:t>
            </a:r>
            <a:r>
              <a:rPr lang="de-DE" sz="1100" b="1" dirty="0" err="1">
                <a:solidFill>
                  <a:srgbClr val="0070C0"/>
                </a:solidFill>
              </a:rPr>
              <a:t>by</a:t>
            </a:r>
            <a:r>
              <a:rPr lang="de-DE" sz="1100" b="1" dirty="0">
                <a:solidFill>
                  <a:srgbClr val="0070C0"/>
                </a:solidFill>
              </a:rPr>
              <a:t> massive material </a:t>
            </a:r>
            <a:r>
              <a:rPr lang="de-DE" sz="1100" b="1" dirty="0" err="1">
                <a:solidFill>
                  <a:srgbClr val="0070C0"/>
                </a:solidFill>
              </a:rPr>
              <a:t>injection</a:t>
            </a:r>
            <a:r>
              <a:rPr lang="de-DE" sz="1100" b="1" dirty="0">
                <a:solidFill>
                  <a:srgbClr val="0070C0"/>
                </a:solidFill>
              </a:rPr>
              <a:t>. </a:t>
            </a:r>
            <a:r>
              <a:rPr lang="de-DE" sz="1100" b="1" dirty="0" err="1">
                <a:solidFill>
                  <a:srgbClr val="0070C0"/>
                </a:solidFill>
              </a:rPr>
              <a:t>Nuclear</a:t>
            </a:r>
            <a:r>
              <a:rPr lang="de-DE" sz="1100" b="1" dirty="0">
                <a:solidFill>
                  <a:srgbClr val="0070C0"/>
                </a:solidFill>
              </a:rPr>
              <a:t> Fusion 63 126016 (2023)</a:t>
            </a:r>
          </a:p>
          <a:p>
            <a:pPr marL="171450" indent="-171450">
              <a:buFont typeface="Arial" panose="020B0604020202020204" pitchFamily="34" charset="0"/>
              <a:buChar char="•"/>
            </a:pPr>
            <a:r>
              <a:rPr lang="en-US" sz="1100" b="1" dirty="0">
                <a:solidFill>
                  <a:srgbClr val="0070C0"/>
                </a:solidFill>
              </a:rPr>
              <a:t>Schwarz N, PhD thesis (2024) https://mediatum.ub.tum.de/doc/1733821/1733821.pdf</a:t>
            </a:r>
          </a:p>
        </p:txBody>
      </p:sp>
      <p:sp>
        <p:nvSpPr>
          <p:cNvPr id="9" name="Fußzeilenplatzhalter 3">
            <a:extLst>
              <a:ext uri="{FF2B5EF4-FFF2-40B4-BE49-F238E27FC236}">
                <a16:creationId xmlns:a16="http://schemas.microsoft.com/office/drawing/2014/main" id="{30A3BE19-C4D4-4D24-AA06-BF1DA7504E80}"/>
              </a:ext>
            </a:extLst>
          </p:cNvPr>
          <p:cNvSpPr>
            <a:spLocks noGrp="1"/>
          </p:cNvSpPr>
          <p:nvPr>
            <p:ph type="ftr" sz="quarter" idx="11"/>
          </p:nvPr>
        </p:nvSpPr>
        <p:spPr>
          <a:xfrm>
            <a:off x="825624" y="6555770"/>
            <a:ext cx="3470176" cy="329614"/>
          </a:xfrm>
        </p:spPr>
        <p:txBody>
          <a:bodyPr/>
          <a:lstStyle/>
          <a:p>
            <a:r>
              <a:rPr lang="en-GB" dirty="0">
                <a:solidFill>
                  <a:prstClr val="white"/>
                </a:solidFill>
              </a:rPr>
              <a:t>M Hoelzl | Presentation for PSD DCT | Jun 24</a:t>
            </a:r>
            <a:r>
              <a:rPr lang="en-GB" baseline="30000" dirty="0">
                <a:solidFill>
                  <a:prstClr val="white"/>
                </a:solidFill>
              </a:rPr>
              <a:t>th</a:t>
            </a:r>
            <a:r>
              <a:rPr lang="en-GB" dirty="0">
                <a:solidFill>
                  <a:prstClr val="white"/>
                </a:solidFill>
              </a:rPr>
              <a:t> 2025</a:t>
            </a:r>
          </a:p>
        </p:txBody>
      </p:sp>
      <p:pic>
        <p:nvPicPr>
          <p:cNvPr id="10" name="Grafik 9">
            <a:extLst>
              <a:ext uri="{FF2B5EF4-FFF2-40B4-BE49-F238E27FC236}">
                <a16:creationId xmlns:a16="http://schemas.microsoft.com/office/drawing/2014/main" id="{C2E12640-4238-4B55-8C7A-DF0E35D78739}"/>
              </a:ext>
            </a:extLst>
          </p:cNvPr>
          <p:cNvPicPr>
            <a:picLocks noChangeAspect="1"/>
          </p:cNvPicPr>
          <p:nvPr/>
        </p:nvPicPr>
        <p:blipFill rotWithShape="1">
          <a:blip r:embed="rId2"/>
          <a:srcRect l="44319" b="54034"/>
          <a:stretch/>
        </p:blipFill>
        <p:spPr>
          <a:xfrm>
            <a:off x="2706786" y="2678800"/>
            <a:ext cx="3400684" cy="1638302"/>
          </a:xfrm>
          <a:prstGeom prst="rect">
            <a:avLst/>
          </a:prstGeom>
        </p:spPr>
      </p:pic>
    </p:spTree>
    <p:extLst>
      <p:ext uri="{BB962C8B-B14F-4D97-AF65-F5344CB8AC3E}">
        <p14:creationId xmlns:p14="http://schemas.microsoft.com/office/powerpoint/2010/main" val="23721903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3D85E3-F08C-4672-913F-785808298DF6}"/>
              </a:ext>
            </a:extLst>
          </p:cNvPr>
          <p:cNvSpPr>
            <a:spLocks noGrp="1"/>
          </p:cNvSpPr>
          <p:nvPr>
            <p:ph type="title"/>
          </p:nvPr>
        </p:nvSpPr>
        <p:spPr/>
        <p:txBody>
          <a:bodyPr/>
          <a:lstStyle/>
          <a:p>
            <a:r>
              <a:rPr lang="en-US" dirty="0"/>
              <a:t>Selected findings: Vertical force mitigation</a:t>
            </a:r>
            <a:endParaRPr lang="de-DE" dirty="0"/>
          </a:p>
        </p:txBody>
      </p:sp>
      <p:sp>
        <p:nvSpPr>
          <p:cNvPr id="3" name="Inhaltsplatzhalter 2">
            <a:extLst>
              <a:ext uri="{FF2B5EF4-FFF2-40B4-BE49-F238E27FC236}">
                <a16:creationId xmlns:a16="http://schemas.microsoft.com/office/drawing/2014/main" id="{3F73E1EF-6663-46F1-917D-4C4625DBEC51}"/>
              </a:ext>
            </a:extLst>
          </p:cNvPr>
          <p:cNvSpPr>
            <a:spLocks noGrp="1"/>
          </p:cNvSpPr>
          <p:nvPr>
            <p:ph idx="1"/>
          </p:nvPr>
        </p:nvSpPr>
        <p:spPr/>
        <p:txBody>
          <a:bodyPr/>
          <a:lstStyle/>
          <a:p>
            <a:r>
              <a:rPr lang="en-US" dirty="0"/>
              <a:t>The dynamics of 2D VDEs can be simulated very efficiently</a:t>
            </a:r>
          </a:p>
          <a:p>
            <a:r>
              <a:rPr lang="en-US" dirty="0"/>
              <a:t>A fully self-consistent treatment of the SOL/halo region is still a challenging task</a:t>
            </a:r>
          </a:p>
          <a:p>
            <a:r>
              <a:rPr lang="en-US" dirty="0"/>
              <a:t>Gained understanding for the vertical force mitigation by impurity injection. It is linked to a decoupling of the vertical motion of the magnetic axis and the current centroid.</a:t>
            </a:r>
            <a:endParaRPr lang="de-DE" dirty="0"/>
          </a:p>
        </p:txBody>
      </p:sp>
      <p:sp>
        <p:nvSpPr>
          <p:cNvPr id="5" name="Foliennummernplatzhalter 4">
            <a:extLst>
              <a:ext uri="{FF2B5EF4-FFF2-40B4-BE49-F238E27FC236}">
                <a16:creationId xmlns:a16="http://schemas.microsoft.com/office/drawing/2014/main" id="{D98183BB-D365-4045-802E-5B7038FE14F9}"/>
              </a:ext>
            </a:extLst>
          </p:cNvPr>
          <p:cNvSpPr>
            <a:spLocks noGrp="1"/>
          </p:cNvSpPr>
          <p:nvPr>
            <p:ph type="sldNum" sz="quarter" idx="12"/>
          </p:nvPr>
        </p:nvSpPr>
        <p:spPr/>
        <p:txBody>
          <a:bodyPr/>
          <a:lstStyle/>
          <a:p>
            <a:fld id="{6A6D9FA1-99C7-4910-8E32-B85D378B0060}" type="slidenum">
              <a:rPr lang="en-GB" smtClean="0">
                <a:solidFill>
                  <a:prstClr val="white"/>
                </a:solidFill>
              </a:rPr>
              <a:pPr/>
              <a:t>16</a:t>
            </a:fld>
            <a:endParaRPr lang="en-GB" dirty="0">
              <a:solidFill>
                <a:prstClr val="white"/>
              </a:solidFill>
            </a:endParaRPr>
          </a:p>
        </p:txBody>
      </p:sp>
      <p:sp>
        <p:nvSpPr>
          <p:cNvPr id="6" name="Textfeld 5">
            <a:extLst>
              <a:ext uri="{FF2B5EF4-FFF2-40B4-BE49-F238E27FC236}">
                <a16:creationId xmlns:a16="http://schemas.microsoft.com/office/drawing/2014/main" id="{C38492A5-7AE7-4307-91A7-7FCCFB65AF0F}"/>
              </a:ext>
            </a:extLst>
          </p:cNvPr>
          <p:cNvSpPr txBox="1"/>
          <p:nvPr/>
        </p:nvSpPr>
        <p:spPr>
          <a:xfrm>
            <a:off x="6042659" y="2827020"/>
            <a:ext cx="6046841" cy="600164"/>
          </a:xfrm>
          <a:prstGeom prst="rect">
            <a:avLst/>
          </a:prstGeom>
          <a:noFill/>
        </p:spPr>
        <p:txBody>
          <a:bodyPr wrap="square" rtlCol="0">
            <a:spAutoFit/>
          </a:bodyPr>
          <a:lstStyle/>
          <a:p>
            <a:pPr marL="171450" indent="-171450">
              <a:buFont typeface="Arial" panose="020B0604020202020204" pitchFamily="34" charset="0"/>
              <a:buChar char="•"/>
            </a:pPr>
            <a:r>
              <a:rPr lang="de-DE" sz="1100" b="1" dirty="0">
                <a:solidFill>
                  <a:srgbClr val="0070C0"/>
                </a:solidFill>
              </a:rPr>
              <a:t>Schwarz N, Artola FJ, Vannini F, Hoelzl M, et al. The </a:t>
            </a:r>
            <a:r>
              <a:rPr lang="de-DE" sz="1100" b="1" dirty="0" err="1">
                <a:solidFill>
                  <a:srgbClr val="0070C0"/>
                </a:solidFill>
              </a:rPr>
              <a:t>mechanism</a:t>
            </a:r>
            <a:r>
              <a:rPr lang="de-DE" sz="1100" b="1" dirty="0">
                <a:solidFill>
                  <a:srgbClr val="0070C0"/>
                </a:solidFill>
              </a:rPr>
              <a:t> of </a:t>
            </a:r>
            <a:r>
              <a:rPr lang="de-DE" sz="1100" b="1" dirty="0" err="1">
                <a:solidFill>
                  <a:srgbClr val="0070C0"/>
                </a:solidFill>
              </a:rPr>
              <a:t>the</a:t>
            </a:r>
            <a:r>
              <a:rPr lang="de-DE" sz="1100" b="1" dirty="0">
                <a:solidFill>
                  <a:srgbClr val="0070C0"/>
                </a:solidFill>
              </a:rPr>
              <a:t> global </a:t>
            </a:r>
            <a:r>
              <a:rPr lang="de-DE" sz="1100" b="1" dirty="0" err="1">
                <a:solidFill>
                  <a:srgbClr val="0070C0"/>
                </a:solidFill>
              </a:rPr>
              <a:t>vertical</a:t>
            </a:r>
            <a:r>
              <a:rPr lang="de-DE" sz="1100" b="1" dirty="0">
                <a:solidFill>
                  <a:srgbClr val="0070C0"/>
                </a:solidFill>
              </a:rPr>
              <a:t> </a:t>
            </a:r>
            <a:r>
              <a:rPr lang="de-DE" sz="1100" b="1" dirty="0" err="1">
                <a:solidFill>
                  <a:srgbClr val="0070C0"/>
                </a:solidFill>
              </a:rPr>
              <a:t>force</a:t>
            </a:r>
            <a:r>
              <a:rPr lang="de-DE" sz="1100" b="1" dirty="0">
                <a:solidFill>
                  <a:srgbClr val="0070C0"/>
                </a:solidFill>
              </a:rPr>
              <a:t> </a:t>
            </a:r>
            <a:r>
              <a:rPr lang="de-DE" sz="1100" b="1" dirty="0" err="1">
                <a:solidFill>
                  <a:srgbClr val="0070C0"/>
                </a:solidFill>
              </a:rPr>
              <a:t>reduction</a:t>
            </a:r>
            <a:r>
              <a:rPr lang="de-DE" sz="1100" b="1" dirty="0">
                <a:solidFill>
                  <a:srgbClr val="0070C0"/>
                </a:solidFill>
              </a:rPr>
              <a:t> in </a:t>
            </a:r>
            <a:r>
              <a:rPr lang="de-DE" sz="1100" b="1" dirty="0" err="1">
                <a:solidFill>
                  <a:srgbClr val="0070C0"/>
                </a:solidFill>
              </a:rPr>
              <a:t>disruptions</a:t>
            </a:r>
            <a:r>
              <a:rPr lang="de-DE" sz="1100" b="1" dirty="0">
                <a:solidFill>
                  <a:srgbClr val="0070C0"/>
                </a:solidFill>
              </a:rPr>
              <a:t> </a:t>
            </a:r>
            <a:r>
              <a:rPr lang="de-DE" sz="1100" b="1" dirty="0" err="1">
                <a:solidFill>
                  <a:srgbClr val="0070C0"/>
                </a:solidFill>
              </a:rPr>
              <a:t>mitigated</a:t>
            </a:r>
            <a:r>
              <a:rPr lang="de-DE" sz="1100" b="1" dirty="0">
                <a:solidFill>
                  <a:srgbClr val="0070C0"/>
                </a:solidFill>
              </a:rPr>
              <a:t> </a:t>
            </a:r>
            <a:r>
              <a:rPr lang="de-DE" sz="1100" b="1" dirty="0" err="1">
                <a:solidFill>
                  <a:srgbClr val="0070C0"/>
                </a:solidFill>
              </a:rPr>
              <a:t>by</a:t>
            </a:r>
            <a:r>
              <a:rPr lang="de-DE" sz="1100" b="1" dirty="0">
                <a:solidFill>
                  <a:srgbClr val="0070C0"/>
                </a:solidFill>
              </a:rPr>
              <a:t> massive material </a:t>
            </a:r>
            <a:r>
              <a:rPr lang="de-DE" sz="1100" b="1" dirty="0" err="1">
                <a:solidFill>
                  <a:srgbClr val="0070C0"/>
                </a:solidFill>
              </a:rPr>
              <a:t>injection</a:t>
            </a:r>
            <a:r>
              <a:rPr lang="de-DE" sz="1100" b="1" dirty="0">
                <a:solidFill>
                  <a:srgbClr val="0070C0"/>
                </a:solidFill>
              </a:rPr>
              <a:t>. </a:t>
            </a:r>
            <a:r>
              <a:rPr lang="de-DE" sz="1100" b="1" dirty="0" err="1">
                <a:solidFill>
                  <a:srgbClr val="0070C0"/>
                </a:solidFill>
              </a:rPr>
              <a:t>Nuclear</a:t>
            </a:r>
            <a:r>
              <a:rPr lang="de-DE" sz="1100" b="1" dirty="0">
                <a:solidFill>
                  <a:srgbClr val="0070C0"/>
                </a:solidFill>
              </a:rPr>
              <a:t> Fusion 63 126016 (2023)</a:t>
            </a:r>
          </a:p>
          <a:p>
            <a:pPr marL="171450" indent="-171450">
              <a:buFont typeface="Arial" panose="020B0604020202020204" pitchFamily="34" charset="0"/>
              <a:buChar char="•"/>
            </a:pPr>
            <a:r>
              <a:rPr lang="en-US" sz="1100" b="1" dirty="0">
                <a:solidFill>
                  <a:srgbClr val="0070C0"/>
                </a:solidFill>
              </a:rPr>
              <a:t>Schwarz N, PhD thesis (2024) https://mediatum.ub.tum.de/doc/1733821/1733821.pdf</a:t>
            </a:r>
          </a:p>
        </p:txBody>
      </p:sp>
      <p:sp>
        <p:nvSpPr>
          <p:cNvPr id="9" name="Fußzeilenplatzhalter 3">
            <a:extLst>
              <a:ext uri="{FF2B5EF4-FFF2-40B4-BE49-F238E27FC236}">
                <a16:creationId xmlns:a16="http://schemas.microsoft.com/office/drawing/2014/main" id="{30A3BE19-C4D4-4D24-AA06-BF1DA7504E80}"/>
              </a:ext>
            </a:extLst>
          </p:cNvPr>
          <p:cNvSpPr>
            <a:spLocks noGrp="1"/>
          </p:cNvSpPr>
          <p:nvPr>
            <p:ph type="ftr" sz="quarter" idx="11"/>
          </p:nvPr>
        </p:nvSpPr>
        <p:spPr>
          <a:xfrm>
            <a:off x="825624" y="6555770"/>
            <a:ext cx="3470176" cy="329614"/>
          </a:xfrm>
        </p:spPr>
        <p:txBody>
          <a:bodyPr/>
          <a:lstStyle/>
          <a:p>
            <a:r>
              <a:rPr lang="en-GB" dirty="0">
                <a:solidFill>
                  <a:prstClr val="white"/>
                </a:solidFill>
              </a:rPr>
              <a:t>M Hoelzl | Presentation for PSD DCT | Jun 24</a:t>
            </a:r>
            <a:r>
              <a:rPr lang="en-GB" baseline="30000" dirty="0">
                <a:solidFill>
                  <a:prstClr val="white"/>
                </a:solidFill>
              </a:rPr>
              <a:t>th</a:t>
            </a:r>
            <a:r>
              <a:rPr lang="en-GB" dirty="0">
                <a:solidFill>
                  <a:prstClr val="white"/>
                </a:solidFill>
              </a:rPr>
              <a:t> 2025</a:t>
            </a:r>
          </a:p>
        </p:txBody>
      </p:sp>
      <p:pic>
        <p:nvPicPr>
          <p:cNvPr id="10" name="Grafik 9">
            <a:extLst>
              <a:ext uri="{FF2B5EF4-FFF2-40B4-BE49-F238E27FC236}">
                <a16:creationId xmlns:a16="http://schemas.microsoft.com/office/drawing/2014/main" id="{C2E12640-4238-4B55-8C7A-DF0E35D78739}"/>
              </a:ext>
            </a:extLst>
          </p:cNvPr>
          <p:cNvPicPr>
            <a:picLocks noChangeAspect="1"/>
          </p:cNvPicPr>
          <p:nvPr/>
        </p:nvPicPr>
        <p:blipFill>
          <a:blip r:embed="rId2"/>
          <a:stretch>
            <a:fillRect/>
          </a:stretch>
        </p:blipFill>
        <p:spPr>
          <a:xfrm>
            <a:off x="-1" y="2678799"/>
            <a:ext cx="6107471" cy="3564205"/>
          </a:xfrm>
          <a:prstGeom prst="rect">
            <a:avLst/>
          </a:prstGeom>
        </p:spPr>
      </p:pic>
    </p:spTree>
    <p:extLst>
      <p:ext uri="{BB962C8B-B14F-4D97-AF65-F5344CB8AC3E}">
        <p14:creationId xmlns:p14="http://schemas.microsoft.com/office/powerpoint/2010/main" val="41225777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FC828B25-EDFF-46B8-8254-A021F80DE46D}"/>
              </a:ext>
            </a:extLst>
          </p:cNvPr>
          <p:cNvPicPr>
            <a:picLocks noChangeAspect="1"/>
          </p:cNvPicPr>
          <p:nvPr/>
        </p:nvPicPr>
        <p:blipFill>
          <a:blip r:embed="rId2"/>
          <a:stretch>
            <a:fillRect/>
          </a:stretch>
        </p:blipFill>
        <p:spPr>
          <a:xfrm>
            <a:off x="0" y="3405152"/>
            <a:ext cx="6225540" cy="2587441"/>
          </a:xfrm>
          <a:prstGeom prst="rect">
            <a:avLst/>
          </a:prstGeom>
        </p:spPr>
      </p:pic>
      <p:sp>
        <p:nvSpPr>
          <p:cNvPr id="2" name="Titel 1">
            <a:extLst>
              <a:ext uri="{FF2B5EF4-FFF2-40B4-BE49-F238E27FC236}">
                <a16:creationId xmlns:a16="http://schemas.microsoft.com/office/drawing/2014/main" id="{893D85E3-F08C-4672-913F-785808298DF6}"/>
              </a:ext>
            </a:extLst>
          </p:cNvPr>
          <p:cNvSpPr>
            <a:spLocks noGrp="1"/>
          </p:cNvSpPr>
          <p:nvPr>
            <p:ph type="title"/>
          </p:nvPr>
        </p:nvSpPr>
        <p:spPr/>
        <p:txBody>
          <a:bodyPr/>
          <a:lstStyle/>
          <a:p>
            <a:r>
              <a:rPr lang="en-US" dirty="0"/>
              <a:t>Selected findings: TQ during a hot VDE</a:t>
            </a:r>
            <a:endParaRPr lang="de-DE" dirty="0"/>
          </a:p>
        </p:txBody>
      </p:sp>
      <p:sp>
        <p:nvSpPr>
          <p:cNvPr id="3" name="Inhaltsplatzhalter 2">
            <a:extLst>
              <a:ext uri="{FF2B5EF4-FFF2-40B4-BE49-F238E27FC236}">
                <a16:creationId xmlns:a16="http://schemas.microsoft.com/office/drawing/2014/main" id="{3F73E1EF-6663-46F1-917D-4C4625DBEC51}"/>
              </a:ext>
            </a:extLst>
          </p:cNvPr>
          <p:cNvSpPr>
            <a:spLocks noGrp="1"/>
          </p:cNvSpPr>
          <p:nvPr>
            <p:ph idx="1"/>
          </p:nvPr>
        </p:nvSpPr>
        <p:spPr/>
        <p:txBody>
          <a:bodyPr/>
          <a:lstStyle/>
          <a:p>
            <a:r>
              <a:rPr lang="en-US" dirty="0"/>
              <a:t>The dynamics of 3D VDEs can be simulated (as example of a “natural” disruption)</a:t>
            </a:r>
          </a:p>
          <a:p>
            <a:r>
              <a:rPr lang="en-US" dirty="0"/>
              <a:t>In a hot VDE, the TQ arises at some point during the scrape-off process when the plasma moves into the material structures.</a:t>
            </a:r>
          </a:p>
          <a:p>
            <a:r>
              <a:rPr lang="en-US" dirty="0"/>
              <a:t>The onset of this TQ reproduces controlled AUG experiments, around q</a:t>
            </a:r>
            <a:r>
              <a:rPr lang="en-US" baseline="-25000" dirty="0"/>
              <a:t>95</a:t>
            </a:r>
            <a:r>
              <a:rPr lang="en-US" dirty="0"/>
              <a:t>/q</a:t>
            </a:r>
            <a:r>
              <a:rPr lang="en-US" baseline="-25000" dirty="0"/>
              <a:t>0</a:t>
            </a:r>
            <a:r>
              <a:rPr lang="en-US" dirty="0"/>
              <a:t> ~ 2</a:t>
            </a:r>
          </a:p>
        </p:txBody>
      </p:sp>
      <p:sp>
        <p:nvSpPr>
          <p:cNvPr id="5" name="Foliennummernplatzhalter 4">
            <a:extLst>
              <a:ext uri="{FF2B5EF4-FFF2-40B4-BE49-F238E27FC236}">
                <a16:creationId xmlns:a16="http://schemas.microsoft.com/office/drawing/2014/main" id="{D98183BB-D365-4045-802E-5B7038FE14F9}"/>
              </a:ext>
            </a:extLst>
          </p:cNvPr>
          <p:cNvSpPr>
            <a:spLocks noGrp="1"/>
          </p:cNvSpPr>
          <p:nvPr>
            <p:ph type="sldNum" sz="quarter" idx="12"/>
          </p:nvPr>
        </p:nvSpPr>
        <p:spPr/>
        <p:txBody>
          <a:bodyPr/>
          <a:lstStyle/>
          <a:p>
            <a:fld id="{6A6D9FA1-99C7-4910-8E32-B85D378B0060}" type="slidenum">
              <a:rPr lang="en-GB" smtClean="0">
                <a:solidFill>
                  <a:prstClr val="white"/>
                </a:solidFill>
              </a:rPr>
              <a:pPr/>
              <a:t>17</a:t>
            </a:fld>
            <a:endParaRPr lang="en-GB" dirty="0">
              <a:solidFill>
                <a:prstClr val="white"/>
              </a:solidFill>
            </a:endParaRPr>
          </a:p>
        </p:txBody>
      </p:sp>
      <p:sp>
        <p:nvSpPr>
          <p:cNvPr id="6" name="Textfeld 5">
            <a:extLst>
              <a:ext uri="{FF2B5EF4-FFF2-40B4-BE49-F238E27FC236}">
                <a16:creationId xmlns:a16="http://schemas.microsoft.com/office/drawing/2014/main" id="{B746A8CC-F4C5-4A9D-AB8E-12FA30446E14}"/>
              </a:ext>
            </a:extLst>
          </p:cNvPr>
          <p:cNvSpPr txBox="1"/>
          <p:nvPr/>
        </p:nvSpPr>
        <p:spPr>
          <a:xfrm>
            <a:off x="6042660" y="2827020"/>
            <a:ext cx="5949736" cy="430887"/>
          </a:xfrm>
          <a:prstGeom prst="rect">
            <a:avLst/>
          </a:prstGeom>
          <a:noFill/>
        </p:spPr>
        <p:txBody>
          <a:bodyPr wrap="square" rtlCol="0">
            <a:spAutoFit/>
          </a:bodyPr>
          <a:lstStyle/>
          <a:p>
            <a:pPr marL="171450" indent="-171450">
              <a:buFont typeface="Arial" panose="020B0604020202020204" pitchFamily="34" charset="0"/>
              <a:buChar char="•"/>
            </a:pPr>
            <a:r>
              <a:rPr lang="de-DE" sz="1100" b="1" dirty="0">
                <a:solidFill>
                  <a:srgbClr val="0070C0"/>
                </a:solidFill>
              </a:rPr>
              <a:t>Schwarz N, Artola FJ, Hoelzl M, et al. Plasma Physics and </a:t>
            </a:r>
            <a:r>
              <a:rPr lang="de-DE" sz="1100" b="1" dirty="0" err="1">
                <a:solidFill>
                  <a:srgbClr val="0070C0"/>
                </a:solidFill>
              </a:rPr>
              <a:t>Controlled</a:t>
            </a:r>
            <a:r>
              <a:rPr lang="de-DE" sz="1100" b="1" dirty="0">
                <a:solidFill>
                  <a:srgbClr val="0070C0"/>
                </a:solidFill>
              </a:rPr>
              <a:t> Fusion 65, 054003 (2023)</a:t>
            </a:r>
          </a:p>
          <a:p>
            <a:pPr marL="171450" indent="-171450">
              <a:buFont typeface="Arial" panose="020B0604020202020204" pitchFamily="34" charset="0"/>
              <a:buChar char="•"/>
            </a:pPr>
            <a:r>
              <a:rPr lang="en-US" sz="1100" b="1" dirty="0">
                <a:solidFill>
                  <a:srgbClr val="0070C0"/>
                </a:solidFill>
              </a:rPr>
              <a:t>Schwarz N, PhD thesis (2024) https://mediatum.ub.tum.de/doc/1733821/1733821.pdf</a:t>
            </a:r>
          </a:p>
        </p:txBody>
      </p:sp>
      <p:pic>
        <p:nvPicPr>
          <p:cNvPr id="8" name="Grafik 7">
            <a:extLst>
              <a:ext uri="{FF2B5EF4-FFF2-40B4-BE49-F238E27FC236}">
                <a16:creationId xmlns:a16="http://schemas.microsoft.com/office/drawing/2014/main" id="{83961C71-7914-469B-B675-0033498039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2136" y="4193607"/>
            <a:ext cx="5641848" cy="2109216"/>
          </a:xfrm>
          <a:prstGeom prst="rect">
            <a:avLst/>
          </a:prstGeom>
        </p:spPr>
      </p:pic>
      <p:sp>
        <p:nvSpPr>
          <p:cNvPr id="10" name="Fußzeilenplatzhalter 3">
            <a:extLst>
              <a:ext uri="{FF2B5EF4-FFF2-40B4-BE49-F238E27FC236}">
                <a16:creationId xmlns:a16="http://schemas.microsoft.com/office/drawing/2014/main" id="{5CFD32E2-2C50-4E24-A6D6-D3D92AC6CF3C}"/>
              </a:ext>
            </a:extLst>
          </p:cNvPr>
          <p:cNvSpPr>
            <a:spLocks noGrp="1"/>
          </p:cNvSpPr>
          <p:nvPr>
            <p:ph type="ftr" sz="quarter" idx="11"/>
          </p:nvPr>
        </p:nvSpPr>
        <p:spPr>
          <a:xfrm>
            <a:off x="825624" y="6555770"/>
            <a:ext cx="3470176" cy="329614"/>
          </a:xfrm>
        </p:spPr>
        <p:txBody>
          <a:bodyPr/>
          <a:lstStyle/>
          <a:p>
            <a:r>
              <a:rPr lang="en-GB" dirty="0">
                <a:solidFill>
                  <a:prstClr val="white"/>
                </a:solidFill>
              </a:rPr>
              <a:t>M Hoelzl | Presentation for PSD DCT | Jun 24</a:t>
            </a:r>
            <a:r>
              <a:rPr lang="en-GB" baseline="30000" dirty="0">
                <a:solidFill>
                  <a:prstClr val="white"/>
                </a:solidFill>
              </a:rPr>
              <a:t>th</a:t>
            </a:r>
            <a:r>
              <a:rPr lang="en-GB" dirty="0">
                <a:solidFill>
                  <a:prstClr val="white"/>
                </a:solidFill>
              </a:rPr>
              <a:t> 2025</a:t>
            </a:r>
          </a:p>
        </p:txBody>
      </p:sp>
    </p:spTree>
    <p:extLst>
      <p:ext uri="{BB962C8B-B14F-4D97-AF65-F5344CB8AC3E}">
        <p14:creationId xmlns:p14="http://schemas.microsoft.com/office/powerpoint/2010/main" val="27837220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3D85E3-F08C-4672-913F-785808298DF6}"/>
              </a:ext>
            </a:extLst>
          </p:cNvPr>
          <p:cNvSpPr>
            <a:spLocks noGrp="1"/>
          </p:cNvSpPr>
          <p:nvPr>
            <p:ph type="title"/>
          </p:nvPr>
        </p:nvSpPr>
        <p:spPr/>
        <p:txBody>
          <a:bodyPr/>
          <a:lstStyle/>
          <a:p>
            <a:r>
              <a:rPr lang="en-US" dirty="0"/>
              <a:t>Selected findings: VDE-REs interaction</a:t>
            </a:r>
            <a:endParaRPr lang="de-DE" dirty="0"/>
          </a:p>
        </p:txBody>
      </p:sp>
      <p:sp>
        <p:nvSpPr>
          <p:cNvPr id="3" name="Inhaltsplatzhalter 2">
            <a:extLst>
              <a:ext uri="{FF2B5EF4-FFF2-40B4-BE49-F238E27FC236}">
                <a16:creationId xmlns:a16="http://schemas.microsoft.com/office/drawing/2014/main" id="{3F73E1EF-6663-46F1-917D-4C4625DBEC51}"/>
              </a:ext>
            </a:extLst>
          </p:cNvPr>
          <p:cNvSpPr>
            <a:spLocks noGrp="1"/>
          </p:cNvSpPr>
          <p:nvPr>
            <p:ph idx="1"/>
          </p:nvPr>
        </p:nvSpPr>
        <p:spPr/>
        <p:txBody>
          <a:bodyPr/>
          <a:lstStyle/>
          <a:p>
            <a:r>
              <a:rPr lang="en-US" dirty="0"/>
              <a:t>The self-consistent interaction between VDEs and REs can be studied (mostly RE fluid)</a:t>
            </a:r>
          </a:p>
          <a:p>
            <a:pPr lvl="1"/>
            <a:r>
              <a:rPr lang="en-US" dirty="0"/>
              <a:t>A vertical plasma motion can prevent RE formation (in smaller devices)</a:t>
            </a:r>
          </a:p>
          <a:p>
            <a:pPr lvl="1"/>
            <a:r>
              <a:rPr lang="en-US" dirty="0"/>
              <a:t>REs can slow down the vertical plasma motion (in larger devices)</a:t>
            </a:r>
          </a:p>
          <a:p>
            <a:r>
              <a:rPr lang="en-US" dirty="0"/>
              <a:t>Insights also into termination (more in Eric’s talk)</a:t>
            </a:r>
            <a:endParaRPr lang="de-DE" dirty="0"/>
          </a:p>
        </p:txBody>
      </p:sp>
      <p:sp>
        <p:nvSpPr>
          <p:cNvPr id="5" name="Foliennummernplatzhalter 4">
            <a:extLst>
              <a:ext uri="{FF2B5EF4-FFF2-40B4-BE49-F238E27FC236}">
                <a16:creationId xmlns:a16="http://schemas.microsoft.com/office/drawing/2014/main" id="{D98183BB-D365-4045-802E-5B7038FE14F9}"/>
              </a:ext>
            </a:extLst>
          </p:cNvPr>
          <p:cNvSpPr>
            <a:spLocks noGrp="1"/>
          </p:cNvSpPr>
          <p:nvPr>
            <p:ph type="sldNum" sz="quarter" idx="12"/>
          </p:nvPr>
        </p:nvSpPr>
        <p:spPr/>
        <p:txBody>
          <a:bodyPr/>
          <a:lstStyle/>
          <a:p>
            <a:fld id="{6A6D9FA1-99C7-4910-8E32-B85D378B0060}" type="slidenum">
              <a:rPr lang="en-GB" smtClean="0">
                <a:solidFill>
                  <a:prstClr val="white"/>
                </a:solidFill>
              </a:rPr>
              <a:pPr/>
              <a:t>18</a:t>
            </a:fld>
            <a:endParaRPr lang="en-GB" dirty="0">
              <a:solidFill>
                <a:prstClr val="white"/>
              </a:solidFill>
            </a:endParaRPr>
          </a:p>
        </p:txBody>
      </p:sp>
      <p:sp>
        <p:nvSpPr>
          <p:cNvPr id="6" name="Textfeld 5">
            <a:extLst>
              <a:ext uri="{FF2B5EF4-FFF2-40B4-BE49-F238E27FC236}">
                <a16:creationId xmlns:a16="http://schemas.microsoft.com/office/drawing/2014/main" id="{B990555B-DD8F-4097-980F-084A21BBE1CA}"/>
              </a:ext>
            </a:extLst>
          </p:cNvPr>
          <p:cNvSpPr txBox="1"/>
          <p:nvPr/>
        </p:nvSpPr>
        <p:spPr>
          <a:xfrm>
            <a:off x="6042660" y="2827020"/>
            <a:ext cx="5371156" cy="430887"/>
          </a:xfrm>
          <a:prstGeom prst="rect">
            <a:avLst/>
          </a:prstGeom>
          <a:noFill/>
        </p:spPr>
        <p:txBody>
          <a:bodyPr wrap="square" rtlCol="0">
            <a:spAutoFit/>
          </a:bodyPr>
          <a:lstStyle/>
          <a:p>
            <a:pPr marL="171450" indent="-171450">
              <a:buFont typeface="Arial" panose="020B0604020202020204" pitchFamily="34" charset="0"/>
              <a:buChar char="•"/>
            </a:pPr>
            <a:r>
              <a:rPr lang="en-US" sz="1100" b="1" dirty="0">
                <a:solidFill>
                  <a:srgbClr val="0070C0"/>
                </a:solidFill>
              </a:rPr>
              <a:t>Bandaru V., Hoelzl M., Artola F.J., et al. Journal of Plasma Physics 91, E27 (2025)</a:t>
            </a:r>
          </a:p>
          <a:p>
            <a:pPr marL="171450" indent="-171450">
              <a:buFont typeface="Arial" panose="020B0604020202020204" pitchFamily="34" charset="0"/>
              <a:buChar char="•"/>
            </a:pPr>
            <a:r>
              <a:rPr lang="en-US" sz="1100" b="1" dirty="0">
                <a:solidFill>
                  <a:srgbClr val="0070C0"/>
                </a:solidFill>
              </a:rPr>
              <a:t>Wang C, </a:t>
            </a:r>
            <a:r>
              <a:rPr lang="en-US" sz="1100" b="1" dirty="0" err="1">
                <a:solidFill>
                  <a:srgbClr val="0070C0"/>
                </a:solidFill>
              </a:rPr>
              <a:t>Nardon</a:t>
            </a:r>
            <a:r>
              <a:rPr lang="en-US" sz="1100" b="1" dirty="0">
                <a:solidFill>
                  <a:srgbClr val="0070C0"/>
                </a:solidFill>
              </a:rPr>
              <a:t> E, Artola FJ, Bandaru V, Hoelzl M. Nuclear Fusion 65, 016012 (2024)</a:t>
            </a:r>
          </a:p>
        </p:txBody>
      </p:sp>
      <p:pic>
        <p:nvPicPr>
          <p:cNvPr id="9" name="Grafik 8">
            <a:extLst>
              <a:ext uri="{FF2B5EF4-FFF2-40B4-BE49-F238E27FC236}">
                <a16:creationId xmlns:a16="http://schemas.microsoft.com/office/drawing/2014/main" id="{C815C328-7E33-4F3D-9D6C-496B3D3ABF28}"/>
              </a:ext>
            </a:extLst>
          </p:cNvPr>
          <p:cNvPicPr>
            <a:picLocks noChangeAspect="1"/>
          </p:cNvPicPr>
          <p:nvPr/>
        </p:nvPicPr>
        <p:blipFill>
          <a:blip r:embed="rId2"/>
          <a:stretch>
            <a:fillRect/>
          </a:stretch>
        </p:blipFill>
        <p:spPr>
          <a:xfrm>
            <a:off x="825624" y="2582852"/>
            <a:ext cx="4325496" cy="3863668"/>
          </a:xfrm>
          <a:prstGeom prst="rect">
            <a:avLst/>
          </a:prstGeom>
        </p:spPr>
      </p:pic>
      <p:sp>
        <p:nvSpPr>
          <p:cNvPr id="10" name="Fußzeilenplatzhalter 3">
            <a:extLst>
              <a:ext uri="{FF2B5EF4-FFF2-40B4-BE49-F238E27FC236}">
                <a16:creationId xmlns:a16="http://schemas.microsoft.com/office/drawing/2014/main" id="{B336AE3C-61E6-4BFC-847A-5C54F3467F7C}"/>
              </a:ext>
            </a:extLst>
          </p:cNvPr>
          <p:cNvSpPr>
            <a:spLocks noGrp="1"/>
          </p:cNvSpPr>
          <p:nvPr>
            <p:ph type="ftr" sz="quarter" idx="11"/>
          </p:nvPr>
        </p:nvSpPr>
        <p:spPr>
          <a:xfrm>
            <a:off x="825624" y="6555770"/>
            <a:ext cx="3470176" cy="329614"/>
          </a:xfrm>
        </p:spPr>
        <p:txBody>
          <a:bodyPr/>
          <a:lstStyle/>
          <a:p>
            <a:r>
              <a:rPr lang="en-GB" dirty="0">
                <a:solidFill>
                  <a:prstClr val="white"/>
                </a:solidFill>
              </a:rPr>
              <a:t>M Hoelzl | Presentation for PSD DCT | Jun 24</a:t>
            </a:r>
            <a:r>
              <a:rPr lang="en-GB" baseline="30000" dirty="0">
                <a:solidFill>
                  <a:prstClr val="white"/>
                </a:solidFill>
              </a:rPr>
              <a:t>th</a:t>
            </a:r>
            <a:r>
              <a:rPr lang="en-GB" dirty="0">
                <a:solidFill>
                  <a:prstClr val="white"/>
                </a:solidFill>
              </a:rPr>
              <a:t> 2025</a:t>
            </a:r>
          </a:p>
        </p:txBody>
      </p:sp>
      <p:sp>
        <p:nvSpPr>
          <p:cNvPr id="11" name="Textfeld 10">
            <a:extLst>
              <a:ext uri="{FF2B5EF4-FFF2-40B4-BE49-F238E27FC236}">
                <a16:creationId xmlns:a16="http://schemas.microsoft.com/office/drawing/2014/main" id="{1081608B-B5DA-495C-A66F-209A713AA0A2}"/>
              </a:ext>
            </a:extLst>
          </p:cNvPr>
          <p:cNvSpPr txBox="1"/>
          <p:nvPr/>
        </p:nvSpPr>
        <p:spPr>
          <a:xfrm>
            <a:off x="7279662" y="5634361"/>
            <a:ext cx="5076356" cy="923330"/>
          </a:xfrm>
          <a:prstGeom prst="rect">
            <a:avLst/>
          </a:prstGeom>
          <a:noFill/>
        </p:spPr>
        <p:txBody>
          <a:bodyPr wrap="square" rtlCol="0">
            <a:spAutoFit/>
          </a:bodyPr>
          <a:lstStyle/>
          <a:p>
            <a:pPr algn="l"/>
            <a:r>
              <a:rPr lang="en-US" dirty="0">
                <a:solidFill>
                  <a:schemeClr val="bg1">
                    <a:lumMod val="50000"/>
                  </a:schemeClr>
                </a:solidFill>
              </a:rPr>
              <a:t>There is a plan to couple JOREK and DREAM in the future for long time scales without MHD activity while keeping the phase space distribution</a:t>
            </a:r>
            <a:endParaRPr lang="de-DE" dirty="0">
              <a:solidFill>
                <a:schemeClr val="bg1">
                  <a:lumMod val="50000"/>
                </a:schemeClr>
              </a:solidFill>
            </a:endParaRPr>
          </a:p>
        </p:txBody>
      </p:sp>
      <p:sp>
        <p:nvSpPr>
          <p:cNvPr id="12" name="Ellipse 11">
            <a:extLst>
              <a:ext uri="{FF2B5EF4-FFF2-40B4-BE49-F238E27FC236}">
                <a16:creationId xmlns:a16="http://schemas.microsoft.com/office/drawing/2014/main" id="{587743AD-87E7-4225-A666-64125D657190}"/>
              </a:ext>
            </a:extLst>
          </p:cNvPr>
          <p:cNvSpPr/>
          <p:nvPr/>
        </p:nvSpPr>
        <p:spPr>
          <a:xfrm>
            <a:off x="3511943" y="3831579"/>
            <a:ext cx="1217852" cy="457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672318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2F7C26-6CF7-44DB-928A-6DCC722594D9}"/>
              </a:ext>
            </a:extLst>
          </p:cNvPr>
          <p:cNvSpPr>
            <a:spLocks noGrp="1"/>
          </p:cNvSpPr>
          <p:nvPr>
            <p:ph type="title"/>
          </p:nvPr>
        </p:nvSpPr>
        <p:spPr/>
        <p:txBody>
          <a:bodyPr/>
          <a:lstStyle/>
          <a:p>
            <a:r>
              <a:rPr lang="en-US" dirty="0"/>
              <a:t>Summary:</a:t>
            </a:r>
            <a:endParaRPr lang="de-DE" dirty="0"/>
          </a:p>
        </p:txBody>
      </p:sp>
      <p:sp>
        <p:nvSpPr>
          <p:cNvPr id="3" name="Inhaltsplatzhalter 2">
            <a:extLst>
              <a:ext uri="{FF2B5EF4-FFF2-40B4-BE49-F238E27FC236}">
                <a16:creationId xmlns:a16="http://schemas.microsoft.com/office/drawing/2014/main" id="{C0F62AE8-FA30-4C56-837E-67D328203542}"/>
              </a:ext>
            </a:extLst>
          </p:cNvPr>
          <p:cNvSpPr>
            <a:spLocks noGrp="1"/>
          </p:cNvSpPr>
          <p:nvPr>
            <p:ph idx="1"/>
          </p:nvPr>
        </p:nvSpPr>
        <p:spPr/>
        <p:txBody>
          <a:bodyPr>
            <a:normAutofit lnSpcReduction="10000"/>
          </a:bodyPr>
          <a:lstStyle/>
          <a:p>
            <a:r>
              <a:rPr lang="en-US" b="1" dirty="0"/>
              <a:t>Hierarchy</a:t>
            </a:r>
            <a:r>
              <a:rPr lang="en-US" dirty="0"/>
              <a:t> of </a:t>
            </a:r>
            <a:r>
              <a:rPr lang="en-US" b="1" dirty="0"/>
              <a:t>lower and higher-dimensional </a:t>
            </a:r>
            <a:r>
              <a:rPr lang="en-US" dirty="0"/>
              <a:t>as well as </a:t>
            </a:r>
            <a:r>
              <a:rPr lang="en-US" b="1" dirty="0"/>
              <a:t>fluid and kinetic </a:t>
            </a:r>
            <a:r>
              <a:rPr lang="en-US" dirty="0"/>
              <a:t>models, complementing each other, efficiency &lt;-&gt; fidelity</a:t>
            </a:r>
          </a:p>
          <a:p>
            <a:endParaRPr lang="en-US" sz="1700" dirty="0"/>
          </a:p>
          <a:p>
            <a:r>
              <a:rPr lang="en-US" dirty="0"/>
              <a:t>This presentation focused on </a:t>
            </a:r>
            <a:r>
              <a:rPr lang="en-US" b="1" dirty="0"/>
              <a:t>JOREK</a:t>
            </a:r>
            <a:r>
              <a:rPr lang="en-US" dirty="0"/>
              <a:t>: Reduced and full-MHD, SPI model, fluid and kinetic extension for neutrals, impurities &amp; REs, coupling to STARWALL (thin walls) and CARIDDI (volumetric, same as CarMa0NL)</a:t>
            </a:r>
          </a:p>
          <a:p>
            <a:endParaRPr lang="en-US" sz="1700" dirty="0"/>
          </a:p>
          <a:p>
            <a:r>
              <a:rPr lang="en-US" b="1" dirty="0"/>
              <a:t>Selected results</a:t>
            </a:r>
            <a:r>
              <a:rPr lang="en-US" dirty="0"/>
              <a:t>: Current spike, SPI modeling, vertical force mitigation, thermal quench onset, VDE-RE interaction</a:t>
            </a:r>
          </a:p>
          <a:p>
            <a:endParaRPr lang="en-US" sz="1700" dirty="0"/>
          </a:p>
          <a:p>
            <a:r>
              <a:rPr lang="en-US" dirty="0"/>
              <a:t>Of course there are also various </a:t>
            </a:r>
            <a:r>
              <a:rPr lang="en-US" b="1" dirty="0"/>
              <a:t>synthetic diagnostics</a:t>
            </a:r>
            <a:r>
              <a:rPr lang="en-US" dirty="0"/>
              <a:t>, too much to discuss here</a:t>
            </a:r>
          </a:p>
          <a:p>
            <a:r>
              <a:rPr lang="en-US" dirty="0"/>
              <a:t>For details, refer to the </a:t>
            </a:r>
            <a:r>
              <a:rPr lang="en-US" b="1" dirty="0"/>
              <a:t>original publications</a:t>
            </a:r>
            <a:r>
              <a:rPr lang="en-US" dirty="0"/>
              <a:t>, see following slides</a:t>
            </a:r>
          </a:p>
          <a:p>
            <a:endParaRPr lang="en-US" sz="1600" dirty="0"/>
          </a:p>
          <a:p>
            <a:r>
              <a:rPr lang="en-US" dirty="0">
                <a:solidFill>
                  <a:schemeClr val="bg1">
                    <a:lumMod val="50000"/>
                  </a:schemeClr>
                </a:solidFill>
              </a:rPr>
              <a:t>Some activities will find funding in 2026/27 from the new TSVV-F on disruptions &amp; REs, but the project size can only accommodate a small fraction of the community</a:t>
            </a:r>
          </a:p>
        </p:txBody>
      </p:sp>
      <p:sp>
        <p:nvSpPr>
          <p:cNvPr id="5" name="Foliennummernplatzhalter 4">
            <a:extLst>
              <a:ext uri="{FF2B5EF4-FFF2-40B4-BE49-F238E27FC236}">
                <a16:creationId xmlns:a16="http://schemas.microsoft.com/office/drawing/2014/main" id="{67FD2467-ABCE-4A76-80C2-763CEBA07EB8}"/>
              </a:ext>
            </a:extLst>
          </p:cNvPr>
          <p:cNvSpPr>
            <a:spLocks noGrp="1"/>
          </p:cNvSpPr>
          <p:nvPr>
            <p:ph type="sldNum" sz="quarter" idx="12"/>
          </p:nvPr>
        </p:nvSpPr>
        <p:spPr/>
        <p:txBody>
          <a:bodyPr/>
          <a:lstStyle/>
          <a:p>
            <a:fld id="{6A6D9FA1-99C7-4910-8E32-B85D378B0060}" type="slidenum">
              <a:rPr lang="en-GB" smtClean="0">
                <a:solidFill>
                  <a:prstClr val="white"/>
                </a:solidFill>
              </a:rPr>
              <a:pPr/>
              <a:t>19</a:t>
            </a:fld>
            <a:endParaRPr lang="en-GB" dirty="0">
              <a:solidFill>
                <a:prstClr val="white"/>
              </a:solidFill>
            </a:endParaRPr>
          </a:p>
        </p:txBody>
      </p:sp>
      <p:sp>
        <p:nvSpPr>
          <p:cNvPr id="16" name="Fußzeilenplatzhalter 3">
            <a:extLst>
              <a:ext uri="{FF2B5EF4-FFF2-40B4-BE49-F238E27FC236}">
                <a16:creationId xmlns:a16="http://schemas.microsoft.com/office/drawing/2014/main" id="{BD5A5C75-DC69-4C8E-B0B1-F457604974F9}"/>
              </a:ext>
            </a:extLst>
          </p:cNvPr>
          <p:cNvSpPr>
            <a:spLocks noGrp="1"/>
          </p:cNvSpPr>
          <p:nvPr>
            <p:ph type="ftr" sz="quarter" idx="11"/>
          </p:nvPr>
        </p:nvSpPr>
        <p:spPr>
          <a:xfrm>
            <a:off x="825624" y="6555770"/>
            <a:ext cx="3470176" cy="329614"/>
          </a:xfrm>
        </p:spPr>
        <p:txBody>
          <a:bodyPr/>
          <a:lstStyle/>
          <a:p>
            <a:r>
              <a:rPr lang="en-GB" dirty="0">
                <a:solidFill>
                  <a:prstClr val="white"/>
                </a:solidFill>
              </a:rPr>
              <a:t>M Hoelzl | Presentation for PSD DCT | Jun 24</a:t>
            </a:r>
            <a:r>
              <a:rPr lang="en-GB" baseline="30000" dirty="0">
                <a:solidFill>
                  <a:prstClr val="white"/>
                </a:solidFill>
              </a:rPr>
              <a:t>th</a:t>
            </a:r>
            <a:r>
              <a:rPr lang="en-GB" dirty="0">
                <a:solidFill>
                  <a:prstClr val="white"/>
                </a:solidFill>
              </a:rPr>
              <a:t> 2025</a:t>
            </a:r>
          </a:p>
        </p:txBody>
      </p:sp>
      <p:pic>
        <p:nvPicPr>
          <p:cNvPr id="18" name="Grafik 17">
            <a:extLst>
              <a:ext uri="{FF2B5EF4-FFF2-40B4-BE49-F238E27FC236}">
                <a16:creationId xmlns:a16="http://schemas.microsoft.com/office/drawing/2014/main" id="{D4F32719-6ACB-4378-BEA9-63FAE16779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0823" y="1856728"/>
            <a:ext cx="876795" cy="399483"/>
          </a:xfrm>
          <a:prstGeom prst="rect">
            <a:avLst/>
          </a:prstGeom>
        </p:spPr>
      </p:pic>
    </p:spTree>
    <p:extLst>
      <p:ext uri="{BB962C8B-B14F-4D97-AF65-F5344CB8AC3E}">
        <p14:creationId xmlns:p14="http://schemas.microsoft.com/office/powerpoint/2010/main" val="1019593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E12F4B-0BFB-40E8-A53F-D9A92C7432DB}"/>
              </a:ext>
            </a:extLst>
          </p:cNvPr>
          <p:cNvSpPr>
            <a:spLocks noGrp="1"/>
          </p:cNvSpPr>
          <p:nvPr>
            <p:ph type="title"/>
          </p:nvPr>
        </p:nvSpPr>
        <p:spPr/>
        <p:txBody>
          <a:bodyPr/>
          <a:lstStyle/>
          <a:p>
            <a:r>
              <a:rPr lang="en-US" dirty="0"/>
              <a:t>Goal of the simulations</a:t>
            </a:r>
            <a:endParaRPr lang="de-DE" dirty="0"/>
          </a:p>
        </p:txBody>
      </p:sp>
      <p:sp>
        <p:nvSpPr>
          <p:cNvPr id="4" name="Fußzeilenplatzhalter 3">
            <a:extLst>
              <a:ext uri="{FF2B5EF4-FFF2-40B4-BE49-F238E27FC236}">
                <a16:creationId xmlns:a16="http://schemas.microsoft.com/office/drawing/2014/main" id="{F92693EC-FA8F-4C22-A167-35AC0B4646C0}"/>
              </a:ext>
            </a:extLst>
          </p:cNvPr>
          <p:cNvSpPr>
            <a:spLocks noGrp="1"/>
          </p:cNvSpPr>
          <p:nvPr>
            <p:ph type="ftr" sz="quarter" idx="11"/>
          </p:nvPr>
        </p:nvSpPr>
        <p:spPr/>
        <p:txBody>
          <a:bodyPr/>
          <a:lstStyle/>
          <a:p>
            <a:r>
              <a:rPr lang="en-GB" dirty="0">
                <a:solidFill>
                  <a:prstClr val="white"/>
                </a:solidFill>
              </a:rPr>
              <a:t>M Hoelzl | Presentation for PSD DCT | Jun 24</a:t>
            </a:r>
            <a:r>
              <a:rPr lang="en-GB" baseline="30000" dirty="0">
                <a:solidFill>
                  <a:prstClr val="white"/>
                </a:solidFill>
              </a:rPr>
              <a:t>th</a:t>
            </a:r>
            <a:r>
              <a:rPr lang="en-GB" dirty="0">
                <a:solidFill>
                  <a:prstClr val="white"/>
                </a:solidFill>
              </a:rPr>
              <a:t> 2025</a:t>
            </a:r>
          </a:p>
        </p:txBody>
      </p:sp>
      <p:sp>
        <p:nvSpPr>
          <p:cNvPr id="5" name="Foliennummernplatzhalter 4">
            <a:extLst>
              <a:ext uri="{FF2B5EF4-FFF2-40B4-BE49-F238E27FC236}">
                <a16:creationId xmlns:a16="http://schemas.microsoft.com/office/drawing/2014/main" id="{37588B2C-88A3-4DC1-AD78-FB8489A0DBC7}"/>
              </a:ext>
            </a:extLst>
          </p:cNvPr>
          <p:cNvSpPr>
            <a:spLocks noGrp="1"/>
          </p:cNvSpPr>
          <p:nvPr>
            <p:ph type="sldNum" sz="quarter" idx="12"/>
          </p:nvPr>
        </p:nvSpPr>
        <p:spPr/>
        <p:txBody>
          <a:bodyPr/>
          <a:lstStyle/>
          <a:p>
            <a:fld id="{6A6D9FA1-99C7-4910-8E32-B85D378B0060}" type="slidenum">
              <a:rPr lang="en-GB" smtClean="0">
                <a:solidFill>
                  <a:prstClr val="white"/>
                </a:solidFill>
              </a:rPr>
              <a:pPr/>
              <a:t>2</a:t>
            </a:fld>
            <a:endParaRPr lang="en-GB" dirty="0">
              <a:solidFill>
                <a:prstClr val="white"/>
              </a:solidFill>
            </a:endParaRPr>
          </a:p>
        </p:txBody>
      </p:sp>
      <p:sp>
        <p:nvSpPr>
          <p:cNvPr id="7" name="Foliennummernplatzhalter 4">
            <a:extLst>
              <a:ext uri="{FF2B5EF4-FFF2-40B4-BE49-F238E27FC236}">
                <a16:creationId xmlns:a16="http://schemas.microsoft.com/office/drawing/2014/main" id="{AD5CE191-22C2-4CD0-A526-A16D11B5A37A}"/>
              </a:ext>
            </a:extLst>
          </p:cNvPr>
          <p:cNvSpPr txBox="1">
            <a:spLocks/>
          </p:cNvSpPr>
          <p:nvPr/>
        </p:nvSpPr>
        <p:spPr>
          <a:xfrm>
            <a:off x="0" y="6590037"/>
            <a:ext cx="720080" cy="199174"/>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A6D9FA1-99C7-4910-8E32-B85D378B0060}" type="slidenum">
              <a:rPr lang="en-GB" smtClean="0">
                <a:solidFill>
                  <a:prstClr val="white"/>
                </a:solidFill>
              </a:rPr>
              <a:pPr/>
              <a:t>2</a:t>
            </a:fld>
            <a:endParaRPr lang="en-GB" dirty="0">
              <a:solidFill>
                <a:prstClr val="white"/>
              </a:solidFill>
            </a:endParaRPr>
          </a:p>
        </p:txBody>
      </p:sp>
      <p:sp>
        <p:nvSpPr>
          <p:cNvPr id="9" name="Sechseck 8">
            <a:extLst>
              <a:ext uri="{FF2B5EF4-FFF2-40B4-BE49-F238E27FC236}">
                <a16:creationId xmlns:a16="http://schemas.microsoft.com/office/drawing/2014/main" id="{AA18CA28-3EDD-44B7-A169-38D5C8E2BE95}"/>
              </a:ext>
            </a:extLst>
          </p:cNvPr>
          <p:cNvSpPr/>
          <p:nvPr/>
        </p:nvSpPr>
        <p:spPr bwMode="auto">
          <a:xfrm>
            <a:off x="6809239" y="2596798"/>
            <a:ext cx="2803033" cy="2271567"/>
          </a:xfrm>
          <a:prstGeom prst="hexagon">
            <a:avLst>
              <a:gd name="adj" fmla="val 25000"/>
              <a:gd name="vf" fmla="val 115470"/>
            </a:avLst>
          </a:prstGeom>
          <a:solidFill>
            <a:schemeClr val="accent4">
              <a:lumMod val="75000"/>
            </a:schemeClr>
          </a:solidFill>
          <a:ln w="76199" cap="flat" cmpd="sng" algn="ctr">
            <a:solidFill>
              <a:schemeClr val="accent1">
                <a:lumMod val="60000"/>
                <a:lumOff val="40000"/>
              </a:schemeClr>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914400">
              <a:defRPr sz="1800">
                <a:solidFill>
                  <a:schemeClr val="lt1"/>
                </a:solidFill>
                <a:latin typeface="+mn-lt"/>
                <a:ea typeface="+mn-ea"/>
                <a:cs typeface="+mn-cs"/>
              </a:defRPr>
            </a:lvl1pPr>
            <a:lvl2pPr marL="457200" algn="l" defTabSz="914400">
              <a:defRPr sz="1800">
                <a:solidFill>
                  <a:schemeClr val="lt1"/>
                </a:solidFill>
                <a:latin typeface="+mn-lt"/>
                <a:ea typeface="+mn-ea"/>
                <a:cs typeface="+mn-cs"/>
              </a:defRPr>
            </a:lvl2pPr>
            <a:lvl3pPr marL="914400" algn="l" defTabSz="914400">
              <a:defRPr sz="1800">
                <a:solidFill>
                  <a:schemeClr val="lt1"/>
                </a:solidFill>
                <a:latin typeface="+mn-lt"/>
                <a:ea typeface="+mn-ea"/>
                <a:cs typeface="+mn-cs"/>
              </a:defRPr>
            </a:lvl3pPr>
            <a:lvl4pPr marL="1371600" algn="l" defTabSz="914400">
              <a:defRPr sz="1800">
                <a:solidFill>
                  <a:schemeClr val="lt1"/>
                </a:solidFill>
                <a:latin typeface="+mn-lt"/>
                <a:ea typeface="+mn-ea"/>
                <a:cs typeface="+mn-cs"/>
              </a:defRPr>
            </a:lvl4pPr>
            <a:lvl5pPr marL="1828800" algn="l" defTabSz="914400">
              <a:defRPr sz="1800">
                <a:solidFill>
                  <a:schemeClr val="lt1"/>
                </a:solidFill>
                <a:latin typeface="+mn-lt"/>
                <a:ea typeface="+mn-ea"/>
                <a:cs typeface="+mn-cs"/>
              </a:defRPr>
            </a:lvl5pPr>
            <a:lvl6pPr marL="2286000" algn="l" defTabSz="914400">
              <a:defRPr sz="1800">
                <a:solidFill>
                  <a:schemeClr val="lt1"/>
                </a:solidFill>
                <a:latin typeface="+mn-lt"/>
                <a:ea typeface="+mn-ea"/>
                <a:cs typeface="+mn-cs"/>
              </a:defRPr>
            </a:lvl6pPr>
            <a:lvl7pPr marL="2743200" algn="l" defTabSz="914400">
              <a:defRPr sz="1800">
                <a:solidFill>
                  <a:schemeClr val="lt1"/>
                </a:solidFill>
                <a:latin typeface="+mn-lt"/>
                <a:ea typeface="+mn-ea"/>
                <a:cs typeface="+mn-cs"/>
              </a:defRPr>
            </a:lvl7pPr>
            <a:lvl8pPr marL="3200400" algn="l" defTabSz="914400">
              <a:defRPr sz="1800">
                <a:solidFill>
                  <a:schemeClr val="lt1"/>
                </a:solidFill>
                <a:latin typeface="+mn-lt"/>
                <a:ea typeface="+mn-ea"/>
                <a:cs typeface="+mn-cs"/>
              </a:defRPr>
            </a:lvl8pPr>
            <a:lvl9pPr marL="3657600" algn="l" defTabSz="914400">
              <a:defRPr sz="1800">
                <a:solidFill>
                  <a:schemeClr val="lt1"/>
                </a:solidFill>
                <a:latin typeface="+mn-lt"/>
                <a:ea typeface="+mn-ea"/>
                <a:cs typeface="+mn-cs"/>
              </a:defRPr>
            </a:lvl9pPr>
          </a:lstStyle>
          <a:p>
            <a:pPr>
              <a:defRPr/>
            </a:pPr>
            <a:endParaRPr/>
          </a:p>
        </p:txBody>
      </p:sp>
      <p:sp>
        <p:nvSpPr>
          <p:cNvPr id="11" name="Textfeld 12">
            <a:extLst>
              <a:ext uri="{FF2B5EF4-FFF2-40B4-BE49-F238E27FC236}">
                <a16:creationId xmlns:a16="http://schemas.microsoft.com/office/drawing/2014/main" id="{E6C94BB9-2A5E-4588-B8EC-754DA742F4F4}"/>
              </a:ext>
            </a:extLst>
          </p:cNvPr>
          <p:cNvSpPr txBox="1"/>
          <p:nvPr/>
        </p:nvSpPr>
        <p:spPr bwMode="auto">
          <a:xfrm>
            <a:off x="7408262" y="3490565"/>
            <a:ext cx="1558205" cy="402631"/>
          </a:xfrm>
          <a:prstGeom prst="rect">
            <a:avLst/>
          </a:prstGeom>
          <a:noFill/>
        </p:spPr>
        <p:txBody>
          <a:bodyPr vert="horz" wrap="square" lIns="91440" tIns="45720" rIns="91440" bIns="45720" numCol="1" spcCol="0" rtlCol="0" fromWordArt="0" anchor="ctr" anchorCtr="0" forceAA="0" compatLnSpc="0">
            <a:noAutofit/>
          </a:bodyPr>
          <a:lst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lgn="ctr">
              <a:defRPr/>
            </a:pPr>
            <a:r>
              <a:rPr lang="en-US" sz="1400" b="1" dirty="0">
                <a:solidFill>
                  <a:schemeClr val="bg1"/>
                </a:solidFill>
              </a:rPr>
              <a:t>Dynamics of disruptions</a:t>
            </a:r>
            <a:endParaRPr sz="1400" b="1" dirty="0">
              <a:solidFill>
                <a:schemeClr val="bg1"/>
              </a:solidFill>
            </a:endParaRPr>
          </a:p>
        </p:txBody>
      </p:sp>
      <p:sp>
        <p:nvSpPr>
          <p:cNvPr id="15" name="Sechseck 14">
            <a:extLst>
              <a:ext uri="{FF2B5EF4-FFF2-40B4-BE49-F238E27FC236}">
                <a16:creationId xmlns:a16="http://schemas.microsoft.com/office/drawing/2014/main" id="{6927E304-117A-4C18-8F80-09F2FF661B2B}"/>
              </a:ext>
            </a:extLst>
          </p:cNvPr>
          <p:cNvSpPr/>
          <p:nvPr/>
        </p:nvSpPr>
        <p:spPr bwMode="auto">
          <a:xfrm>
            <a:off x="3740601" y="4154482"/>
            <a:ext cx="2803033" cy="2271567"/>
          </a:xfrm>
          <a:prstGeom prst="hexagon">
            <a:avLst>
              <a:gd name="adj" fmla="val 25000"/>
              <a:gd name="vf" fmla="val 115470"/>
            </a:avLst>
          </a:prstGeom>
          <a:solidFill>
            <a:schemeClr val="accent4">
              <a:lumMod val="75000"/>
            </a:schemeClr>
          </a:solidFill>
          <a:ln w="76199" cap="flat" cmpd="sng" algn="ctr">
            <a:solidFill>
              <a:schemeClr val="accent1">
                <a:lumMod val="60000"/>
                <a:lumOff val="40000"/>
              </a:schemeClr>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914400">
              <a:defRPr sz="1800">
                <a:solidFill>
                  <a:schemeClr val="lt1"/>
                </a:solidFill>
                <a:latin typeface="+mn-lt"/>
                <a:ea typeface="+mn-ea"/>
                <a:cs typeface="+mn-cs"/>
              </a:defRPr>
            </a:lvl1pPr>
            <a:lvl2pPr marL="457200" algn="l" defTabSz="914400">
              <a:defRPr sz="1800">
                <a:solidFill>
                  <a:schemeClr val="lt1"/>
                </a:solidFill>
                <a:latin typeface="+mn-lt"/>
                <a:ea typeface="+mn-ea"/>
                <a:cs typeface="+mn-cs"/>
              </a:defRPr>
            </a:lvl2pPr>
            <a:lvl3pPr marL="914400" algn="l" defTabSz="914400">
              <a:defRPr sz="1800">
                <a:solidFill>
                  <a:schemeClr val="lt1"/>
                </a:solidFill>
                <a:latin typeface="+mn-lt"/>
                <a:ea typeface="+mn-ea"/>
                <a:cs typeface="+mn-cs"/>
              </a:defRPr>
            </a:lvl3pPr>
            <a:lvl4pPr marL="1371600" algn="l" defTabSz="914400">
              <a:defRPr sz="1800">
                <a:solidFill>
                  <a:schemeClr val="lt1"/>
                </a:solidFill>
                <a:latin typeface="+mn-lt"/>
                <a:ea typeface="+mn-ea"/>
                <a:cs typeface="+mn-cs"/>
              </a:defRPr>
            </a:lvl4pPr>
            <a:lvl5pPr marL="1828800" algn="l" defTabSz="914400">
              <a:defRPr sz="1800">
                <a:solidFill>
                  <a:schemeClr val="lt1"/>
                </a:solidFill>
                <a:latin typeface="+mn-lt"/>
                <a:ea typeface="+mn-ea"/>
                <a:cs typeface="+mn-cs"/>
              </a:defRPr>
            </a:lvl5pPr>
            <a:lvl6pPr marL="2286000" algn="l" defTabSz="914400">
              <a:defRPr sz="1800">
                <a:solidFill>
                  <a:schemeClr val="lt1"/>
                </a:solidFill>
                <a:latin typeface="+mn-lt"/>
                <a:ea typeface="+mn-ea"/>
                <a:cs typeface="+mn-cs"/>
              </a:defRPr>
            </a:lvl6pPr>
            <a:lvl7pPr marL="2743200" algn="l" defTabSz="914400">
              <a:defRPr sz="1800">
                <a:solidFill>
                  <a:schemeClr val="lt1"/>
                </a:solidFill>
                <a:latin typeface="+mn-lt"/>
                <a:ea typeface="+mn-ea"/>
                <a:cs typeface="+mn-cs"/>
              </a:defRPr>
            </a:lvl7pPr>
            <a:lvl8pPr marL="3200400" algn="l" defTabSz="914400">
              <a:defRPr sz="1800">
                <a:solidFill>
                  <a:schemeClr val="lt1"/>
                </a:solidFill>
                <a:latin typeface="+mn-lt"/>
                <a:ea typeface="+mn-ea"/>
                <a:cs typeface="+mn-cs"/>
              </a:defRPr>
            </a:lvl8pPr>
            <a:lvl9pPr marL="3657600" algn="l" defTabSz="914400">
              <a:defRPr sz="1800">
                <a:solidFill>
                  <a:schemeClr val="lt1"/>
                </a:solidFill>
                <a:latin typeface="+mn-lt"/>
                <a:ea typeface="+mn-ea"/>
                <a:cs typeface="+mn-cs"/>
              </a:defRPr>
            </a:lvl9pPr>
          </a:lstStyle>
          <a:p>
            <a:pPr>
              <a:defRPr/>
            </a:pPr>
            <a:endParaRPr dirty="0"/>
          </a:p>
        </p:txBody>
      </p:sp>
      <p:sp>
        <p:nvSpPr>
          <p:cNvPr id="29" name="Textfeld 12">
            <a:extLst>
              <a:ext uri="{FF2B5EF4-FFF2-40B4-BE49-F238E27FC236}">
                <a16:creationId xmlns:a16="http://schemas.microsoft.com/office/drawing/2014/main" id="{9D7174B1-6673-4286-8AD9-3BE7F123A7AB}"/>
              </a:ext>
            </a:extLst>
          </p:cNvPr>
          <p:cNvSpPr txBox="1"/>
          <p:nvPr/>
        </p:nvSpPr>
        <p:spPr bwMode="auto">
          <a:xfrm>
            <a:off x="4107180" y="5089129"/>
            <a:ext cx="1988820" cy="402631"/>
          </a:xfrm>
          <a:prstGeom prst="rect">
            <a:avLst/>
          </a:prstGeom>
          <a:noFill/>
        </p:spPr>
        <p:txBody>
          <a:bodyPr vert="horz" wrap="square" lIns="91440" tIns="45720" rIns="91440" bIns="45720" numCol="1" spcCol="0" rtlCol="0" fromWordArt="0" anchor="ctr" anchorCtr="0" forceAA="0" compatLnSpc="0">
            <a:noAutofit/>
          </a:bodyPr>
          <a:lst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lgn="ctr">
              <a:defRPr/>
            </a:pPr>
            <a:r>
              <a:rPr lang="en-US" sz="1400" b="1" dirty="0">
                <a:solidFill>
                  <a:schemeClr val="bg1"/>
                </a:solidFill>
              </a:rPr>
              <a:t>Thermal heat loads,</a:t>
            </a:r>
            <a:br>
              <a:rPr lang="en-US" sz="1400" b="1" dirty="0">
                <a:solidFill>
                  <a:schemeClr val="bg1"/>
                </a:solidFill>
              </a:rPr>
            </a:br>
            <a:r>
              <a:rPr lang="en-US" sz="1400" b="1" dirty="0">
                <a:solidFill>
                  <a:schemeClr val="bg1"/>
                </a:solidFill>
              </a:rPr>
              <a:t>RE wall loads,</a:t>
            </a:r>
            <a:br>
              <a:rPr lang="en-US" sz="1400" b="1" dirty="0">
                <a:solidFill>
                  <a:schemeClr val="bg1"/>
                </a:solidFill>
              </a:rPr>
            </a:br>
            <a:r>
              <a:rPr lang="en-US" sz="1400" b="1" dirty="0">
                <a:solidFill>
                  <a:schemeClr val="bg1"/>
                </a:solidFill>
              </a:rPr>
              <a:t>EM forces</a:t>
            </a:r>
            <a:endParaRPr sz="1400" b="1" dirty="0">
              <a:solidFill>
                <a:schemeClr val="bg1"/>
              </a:solidFill>
            </a:endParaRPr>
          </a:p>
        </p:txBody>
      </p:sp>
      <p:sp>
        <p:nvSpPr>
          <p:cNvPr id="36" name="Pfeil: nach rechts 35">
            <a:extLst>
              <a:ext uri="{FF2B5EF4-FFF2-40B4-BE49-F238E27FC236}">
                <a16:creationId xmlns:a16="http://schemas.microsoft.com/office/drawing/2014/main" id="{2F44FB1E-61BD-4973-9304-F9A6B0D97F22}"/>
              </a:ext>
            </a:extLst>
          </p:cNvPr>
          <p:cNvSpPr/>
          <p:nvPr/>
        </p:nvSpPr>
        <p:spPr>
          <a:xfrm rot="9000000">
            <a:off x="6366752" y="4384777"/>
            <a:ext cx="640080" cy="3429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073438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F8A523-05D6-465E-882A-9B9225E9F1B5}"/>
              </a:ext>
            </a:extLst>
          </p:cNvPr>
          <p:cNvSpPr>
            <a:spLocks noGrp="1"/>
          </p:cNvSpPr>
          <p:nvPr>
            <p:ph type="title"/>
          </p:nvPr>
        </p:nvSpPr>
        <p:spPr/>
        <p:txBody>
          <a:bodyPr/>
          <a:lstStyle/>
          <a:p>
            <a:r>
              <a:rPr lang="en-US" dirty="0"/>
              <a:t>Relevant JOREK based publications: Overview</a:t>
            </a:r>
            <a:endParaRPr lang="de-DE" dirty="0"/>
          </a:p>
        </p:txBody>
      </p:sp>
      <p:sp>
        <p:nvSpPr>
          <p:cNvPr id="3" name="Inhaltsplatzhalter 2">
            <a:extLst>
              <a:ext uri="{FF2B5EF4-FFF2-40B4-BE49-F238E27FC236}">
                <a16:creationId xmlns:a16="http://schemas.microsoft.com/office/drawing/2014/main" id="{70F389AB-8458-47A4-B0F0-8B698A98F1E1}"/>
              </a:ext>
            </a:extLst>
          </p:cNvPr>
          <p:cNvSpPr>
            <a:spLocks noGrp="1"/>
          </p:cNvSpPr>
          <p:nvPr>
            <p:ph idx="1"/>
          </p:nvPr>
        </p:nvSpPr>
        <p:spPr/>
        <p:txBody>
          <a:bodyPr>
            <a:normAutofit/>
          </a:bodyPr>
          <a:lstStyle/>
          <a:p>
            <a:r>
              <a:rPr lang="de-DE" sz="1100" b="1" dirty="0">
                <a:solidFill>
                  <a:srgbClr val="0070C0"/>
                </a:solidFill>
              </a:rPr>
              <a:t>Huysmans GTA and </a:t>
            </a:r>
            <a:r>
              <a:rPr lang="de-DE" sz="1100" b="1" dirty="0" err="1">
                <a:solidFill>
                  <a:srgbClr val="0070C0"/>
                </a:solidFill>
              </a:rPr>
              <a:t>Czarny</a:t>
            </a:r>
            <a:r>
              <a:rPr lang="de-DE" sz="1100" b="1" dirty="0">
                <a:solidFill>
                  <a:srgbClr val="0070C0"/>
                </a:solidFill>
              </a:rPr>
              <a:t> O MHD </a:t>
            </a:r>
            <a:r>
              <a:rPr lang="de-DE" sz="1100" b="1" dirty="0" err="1">
                <a:solidFill>
                  <a:srgbClr val="0070C0"/>
                </a:solidFill>
              </a:rPr>
              <a:t>stability</a:t>
            </a:r>
            <a:r>
              <a:rPr lang="de-DE" sz="1100" b="1" dirty="0">
                <a:solidFill>
                  <a:srgbClr val="0070C0"/>
                </a:solidFill>
              </a:rPr>
              <a:t> in X-point </a:t>
            </a:r>
            <a:r>
              <a:rPr lang="de-DE" sz="1100" b="1" dirty="0" err="1">
                <a:solidFill>
                  <a:srgbClr val="0070C0"/>
                </a:solidFill>
              </a:rPr>
              <a:t>geometry</a:t>
            </a:r>
            <a:r>
              <a:rPr lang="de-DE" sz="1100" b="1" dirty="0">
                <a:solidFill>
                  <a:srgbClr val="0070C0"/>
                </a:solidFill>
              </a:rPr>
              <a:t>: </a:t>
            </a:r>
            <a:r>
              <a:rPr lang="de-DE" sz="1100" b="1" dirty="0" err="1">
                <a:solidFill>
                  <a:srgbClr val="0070C0"/>
                </a:solidFill>
              </a:rPr>
              <a:t>simulation</a:t>
            </a:r>
            <a:r>
              <a:rPr lang="de-DE" sz="1100" b="1" dirty="0">
                <a:solidFill>
                  <a:srgbClr val="0070C0"/>
                </a:solidFill>
              </a:rPr>
              <a:t> of ELMs </a:t>
            </a:r>
            <a:r>
              <a:rPr lang="de-DE" sz="1100" b="1" dirty="0" err="1">
                <a:solidFill>
                  <a:srgbClr val="0070C0"/>
                </a:solidFill>
              </a:rPr>
              <a:t>Nuclear</a:t>
            </a:r>
            <a:r>
              <a:rPr lang="de-DE" sz="1100" b="1" dirty="0">
                <a:solidFill>
                  <a:srgbClr val="0070C0"/>
                </a:solidFill>
              </a:rPr>
              <a:t> Fusion 47, 659 (2007)</a:t>
            </a:r>
          </a:p>
          <a:p>
            <a:r>
              <a:rPr lang="de-DE" sz="1100" b="1" dirty="0" err="1">
                <a:solidFill>
                  <a:srgbClr val="0070C0"/>
                </a:solidFill>
              </a:rPr>
              <a:t>Czarny</a:t>
            </a:r>
            <a:r>
              <a:rPr lang="de-DE" sz="1100" b="1" dirty="0">
                <a:solidFill>
                  <a:srgbClr val="0070C0"/>
                </a:solidFill>
              </a:rPr>
              <a:t> O and Huysmans G Bézier </a:t>
            </a:r>
            <a:r>
              <a:rPr lang="de-DE" sz="1100" b="1" dirty="0" err="1">
                <a:solidFill>
                  <a:srgbClr val="0070C0"/>
                </a:solidFill>
              </a:rPr>
              <a:t>surfaces</a:t>
            </a:r>
            <a:r>
              <a:rPr lang="de-DE" sz="1100" b="1" dirty="0">
                <a:solidFill>
                  <a:srgbClr val="0070C0"/>
                </a:solidFill>
              </a:rPr>
              <a:t> and finite </a:t>
            </a:r>
            <a:r>
              <a:rPr lang="de-DE" sz="1100" b="1" dirty="0" err="1">
                <a:solidFill>
                  <a:srgbClr val="0070C0"/>
                </a:solidFill>
              </a:rPr>
              <a:t>elements</a:t>
            </a:r>
            <a:r>
              <a:rPr lang="de-DE" sz="1100" b="1" dirty="0">
                <a:solidFill>
                  <a:srgbClr val="0070C0"/>
                </a:solidFill>
              </a:rPr>
              <a:t> </a:t>
            </a:r>
            <a:r>
              <a:rPr lang="de-DE" sz="1100" b="1" dirty="0" err="1">
                <a:solidFill>
                  <a:srgbClr val="0070C0"/>
                </a:solidFill>
              </a:rPr>
              <a:t>for</a:t>
            </a:r>
            <a:r>
              <a:rPr lang="de-DE" sz="1100" b="1" dirty="0">
                <a:solidFill>
                  <a:srgbClr val="0070C0"/>
                </a:solidFill>
              </a:rPr>
              <a:t> MHD </a:t>
            </a:r>
            <a:r>
              <a:rPr lang="de-DE" sz="1100" b="1" dirty="0" err="1">
                <a:solidFill>
                  <a:srgbClr val="0070C0"/>
                </a:solidFill>
              </a:rPr>
              <a:t>simulations</a:t>
            </a:r>
            <a:r>
              <a:rPr lang="de-DE" sz="1100" b="1" dirty="0">
                <a:solidFill>
                  <a:srgbClr val="0070C0"/>
                </a:solidFill>
              </a:rPr>
              <a:t> Journal of Computational Physics 227, 7423 (2008) </a:t>
            </a:r>
          </a:p>
          <a:p>
            <a:r>
              <a:rPr lang="de-DE" sz="1100" b="1" dirty="0">
                <a:solidFill>
                  <a:srgbClr val="0070C0"/>
                </a:solidFill>
              </a:rPr>
              <a:t>Hoelzl M., </a:t>
            </a:r>
            <a:r>
              <a:rPr lang="de-DE" sz="1100" b="1" dirty="0" err="1">
                <a:solidFill>
                  <a:srgbClr val="0070C0"/>
                </a:solidFill>
              </a:rPr>
              <a:t>Huijsmans</a:t>
            </a:r>
            <a:r>
              <a:rPr lang="de-DE" sz="1100" b="1" dirty="0">
                <a:solidFill>
                  <a:srgbClr val="0070C0"/>
                </a:solidFill>
              </a:rPr>
              <a:t> G.T.A., Pamela S.J.P., Becoulet M., </a:t>
            </a:r>
            <a:r>
              <a:rPr lang="de-DE" sz="1100" b="1" dirty="0" err="1">
                <a:solidFill>
                  <a:srgbClr val="0070C0"/>
                </a:solidFill>
              </a:rPr>
              <a:t>Nardon</a:t>
            </a:r>
            <a:r>
              <a:rPr lang="de-DE" sz="1100" b="1" dirty="0">
                <a:solidFill>
                  <a:srgbClr val="0070C0"/>
                </a:solidFill>
              </a:rPr>
              <a:t> E., Artola F.J., </a:t>
            </a:r>
            <a:r>
              <a:rPr lang="de-DE" sz="1100" b="1" dirty="0" err="1">
                <a:solidFill>
                  <a:srgbClr val="0070C0"/>
                </a:solidFill>
              </a:rPr>
              <a:t>Nkonga</a:t>
            </a:r>
            <a:r>
              <a:rPr lang="de-DE" sz="1100" b="1" dirty="0">
                <a:solidFill>
                  <a:srgbClr val="0070C0"/>
                </a:solidFill>
              </a:rPr>
              <a:t> B., et al. </a:t>
            </a:r>
            <a:r>
              <a:rPr lang="de-DE" sz="1100" b="1" dirty="0" err="1">
                <a:solidFill>
                  <a:srgbClr val="0070C0"/>
                </a:solidFill>
              </a:rPr>
              <a:t>Nuclear</a:t>
            </a:r>
            <a:r>
              <a:rPr lang="de-DE" sz="1100" b="1" dirty="0">
                <a:solidFill>
                  <a:srgbClr val="0070C0"/>
                </a:solidFill>
              </a:rPr>
              <a:t> Fusion 61, 065001 (2021)</a:t>
            </a:r>
          </a:p>
          <a:p>
            <a:r>
              <a:rPr lang="de-DE" sz="1100" b="1" dirty="0">
                <a:solidFill>
                  <a:srgbClr val="0070C0"/>
                </a:solidFill>
              </a:rPr>
              <a:t>Hoelzl M., </a:t>
            </a:r>
            <a:r>
              <a:rPr lang="de-DE" sz="1100" b="1" dirty="0" err="1">
                <a:solidFill>
                  <a:srgbClr val="0070C0"/>
                </a:solidFill>
              </a:rPr>
              <a:t>Huijsmans</a:t>
            </a:r>
            <a:r>
              <a:rPr lang="de-DE" sz="1100" b="1" dirty="0">
                <a:solidFill>
                  <a:srgbClr val="0070C0"/>
                </a:solidFill>
              </a:rPr>
              <a:t> GTA, Artola FJ, </a:t>
            </a:r>
            <a:r>
              <a:rPr lang="de-DE" sz="1100" b="1" dirty="0" err="1">
                <a:solidFill>
                  <a:srgbClr val="0070C0"/>
                </a:solidFill>
              </a:rPr>
              <a:t>Nardon</a:t>
            </a:r>
            <a:r>
              <a:rPr lang="de-DE" sz="1100" b="1" dirty="0">
                <a:solidFill>
                  <a:srgbClr val="0070C0"/>
                </a:solidFill>
              </a:rPr>
              <a:t> E, Becoulet M, Schwarz N, Cathey A, Pamela SJP, et al. </a:t>
            </a:r>
            <a:r>
              <a:rPr lang="de-DE" sz="1100" b="1" dirty="0" err="1">
                <a:solidFill>
                  <a:srgbClr val="0070C0"/>
                </a:solidFill>
              </a:rPr>
              <a:t>Nuclear</a:t>
            </a:r>
            <a:r>
              <a:rPr lang="de-DE" sz="1100" b="1" dirty="0">
                <a:solidFill>
                  <a:srgbClr val="0070C0"/>
                </a:solidFill>
              </a:rPr>
              <a:t> Fusion 64, 112016 (2024)</a:t>
            </a:r>
          </a:p>
        </p:txBody>
      </p:sp>
      <p:sp>
        <p:nvSpPr>
          <p:cNvPr id="5" name="Foliennummernplatzhalter 4">
            <a:extLst>
              <a:ext uri="{FF2B5EF4-FFF2-40B4-BE49-F238E27FC236}">
                <a16:creationId xmlns:a16="http://schemas.microsoft.com/office/drawing/2014/main" id="{83586EFA-8E0E-43B0-AA48-E7E080707E57}"/>
              </a:ext>
            </a:extLst>
          </p:cNvPr>
          <p:cNvSpPr>
            <a:spLocks noGrp="1"/>
          </p:cNvSpPr>
          <p:nvPr>
            <p:ph type="sldNum" sz="quarter" idx="12"/>
          </p:nvPr>
        </p:nvSpPr>
        <p:spPr/>
        <p:txBody>
          <a:bodyPr/>
          <a:lstStyle/>
          <a:p>
            <a:fld id="{6A6D9FA1-99C7-4910-8E32-B85D378B0060}" type="slidenum">
              <a:rPr lang="en-GB" smtClean="0">
                <a:solidFill>
                  <a:prstClr val="white"/>
                </a:solidFill>
              </a:rPr>
              <a:pPr/>
              <a:t>20</a:t>
            </a:fld>
            <a:endParaRPr lang="en-GB" dirty="0">
              <a:solidFill>
                <a:prstClr val="white"/>
              </a:solidFill>
            </a:endParaRPr>
          </a:p>
        </p:txBody>
      </p:sp>
      <p:sp>
        <p:nvSpPr>
          <p:cNvPr id="9" name="Fußzeilenplatzhalter 3">
            <a:extLst>
              <a:ext uri="{FF2B5EF4-FFF2-40B4-BE49-F238E27FC236}">
                <a16:creationId xmlns:a16="http://schemas.microsoft.com/office/drawing/2014/main" id="{388FF506-D160-4C87-8703-F3B2BD661EC5}"/>
              </a:ext>
            </a:extLst>
          </p:cNvPr>
          <p:cNvSpPr>
            <a:spLocks noGrp="1"/>
          </p:cNvSpPr>
          <p:nvPr>
            <p:ph type="ftr" sz="quarter" idx="11"/>
          </p:nvPr>
        </p:nvSpPr>
        <p:spPr>
          <a:xfrm>
            <a:off x="825624" y="6555770"/>
            <a:ext cx="3470176" cy="329614"/>
          </a:xfrm>
        </p:spPr>
        <p:txBody>
          <a:bodyPr/>
          <a:lstStyle/>
          <a:p>
            <a:r>
              <a:rPr lang="en-GB" dirty="0">
                <a:solidFill>
                  <a:prstClr val="white"/>
                </a:solidFill>
              </a:rPr>
              <a:t>M Hoelzl | Presentation for PSD DCT | Jun 24</a:t>
            </a:r>
            <a:r>
              <a:rPr lang="en-GB" baseline="30000" dirty="0">
                <a:solidFill>
                  <a:prstClr val="white"/>
                </a:solidFill>
              </a:rPr>
              <a:t>th</a:t>
            </a:r>
            <a:r>
              <a:rPr lang="en-GB" dirty="0">
                <a:solidFill>
                  <a:prstClr val="white"/>
                </a:solidFill>
              </a:rPr>
              <a:t> 2025</a:t>
            </a:r>
          </a:p>
        </p:txBody>
      </p:sp>
    </p:spTree>
    <p:extLst>
      <p:ext uri="{BB962C8B-B14F-4D97-AF65-F5344CB8AC3E}">
        <p14:creationId xmlns:p14="http://schemas.microsoft.com/office/powerpoint/2010/main" val="37449337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F8A523-05D6-465E-882A-9B9225E9F1B5}"/>
              </a:ext>
            </a:extLst>
          </p:cNvPr>
          <p:cNvSpPr>
            <a:spLocks noGrp="1"/>
          </p:cNvSpPr>
          <p:nvPr>
            <p:ph type="title"/>
          </p:nvPr>
        </p:nvSpPr>
        <p:spPr/>
        <p:txBody>
          <a:bodyPr/>
          <a:lstStyle/>
          <a:p>
            <a:r>
              <a:rPr lang="en-US" dirty="0"/>
              <a:t>Relevant JOREK based publications: VDEs &amp; Resistive walls</a:t>
            </a:r>
            <a:endParaRPr lang="de-DE" dirty="0"/>
          </a:p>
        </p:txBody>
      </p:sp>
      <p:sp>
        <p:nvSpPr>
          <p:cNvPr id="3" name="Inhaltsplatzhalter 2">
            <a:extLst>
              <a:ext uri="{FF2B5EF4-FFF2-40B4-BE49-F238E27FC236}">
                <a16:creationId xmlns:a16="http://schemas.microsoft.com/office/drawing/2014/main" id="{70F389AB-8458-47A4-B0F0-8B698A98F1E1}"/>
              </a:ext>
            </a:extLst>
          </p:cNvPr>
          <p:cNvSpPr>
            <a:spLocks noGrp="1"/>
          </p:cNvSpPr>
          <p:nvPr>
            <p:ph idx="1"/>
          </p:nvPr>
        </p:nvSpPr>
        <p:spPr/>
        <p:txBody>
          <a:bodyPr>
            <a:normAutofit/>
          </a:bodyPr>
          <a:lstStyle/>
          <a:p>
            <a:r>
              <a:rPr lang="de-DE" sz="1100" b="1" dirty="0">
                <a:solidFill>
                  <a:srgbClr val="0070C0"/>
                </a:solidFill>
              </a:rPr>
              <a:t>Hoelzl M, Merkel P, Huysmans GTA, et al. </a:t>
            </a:r>
            <a:r>
              <a:rPr lang="de-DE" sz="1100" b="1" dirty="0" err="1">
                <a:solidFill>
                  <a:srgbClr val="0070C0"/>
                </a:solidFill>
              </a:rPr>
              <a:t>Coupling</a:t>
            </a:r>
            <a:r>
              <a:rPr lang="de-DE" sz="1100" b="1" dirty="0">
                <a:solidFill>
                  <a:srgbClr val="0070C0"/>
                </a:solidFill>
              </a:rPr>
              <a:t> </a:t>
            </a:r>
            <a:r>
              <a:rPr lang="de-DE" sz="1100" b="1" dirty="0" err="1">
                <a:solidFill>
                  <a:srgbClr val="0070C0"/>
                </a:solidFill>
              </a:rPr>
              <a:t>the</a:t>
            </a:r>
            <a:r>
              <a:rPr lang="de-DE" sz="1100" b="1" dirty="0">
                <a:solidFill>
                  <a:srgbClr val="0070C0"/>
                </a:solidFill>
              </a:rPr>
              <a:t> JOREK and STARWALL Codes </a:t>
            </a:r>
            <a:r>
              <a:rPr lang="de-DE" sz="1100" b="1" dirty="0" err="1">
                <a:solidFill>
                  <a:srgbClr val="0070C0"/>
                </a:solidFill>
              </a:rPr>
              <a:t>for</a:t>
            </a:r>
            <a:r>
              <a:rPr lang="de-DE" sz="1100" b="1" dirty="0">
                <a:solidFill>
                  <a:srgbClr val="0070C0"/>
                </a:solidFill>
              </a:rPr>
              <a:t> Non-linear Resistive-wall </a:t>
            </a:r>
            <a:r>
              <a:rPr lang="de-DE" sz="1100" b="1" dirty="0" err="1">
                <a:solidFill>
                  <a:srgbClr val="0070C0"/>
                </a:solidFill>
              </a:rPr>
              <a:t>Simulations</a:t>
            </a:r>
            <a:r>
              <a:rPr lang="de-DE" sz="1100" b="1" dirty="0">
                <a:solidFill>
                  <a:srgbClr val="0070C0"/>
                </a:solidFill>
              </a:rPr>
              <a:t>. Journal of Physics: Conference Series. 401, 012010 (2012) </a:t>
            </a:r>
          </a:p>
          <a:p>
            <a:r>
              <a:rPr lang="de-DE" sz="1100" b="1" dirty="0">
                <a:solidFill>
                  <a:srgbClr val="0070C0"/>
                </a:solidFill>
              </a:rPr>
              <a:t>Krebs I., Artola F.J., Sovinec C.R., Jardin S.C., et al. </a:t>
            </a:r>
            <a:r>
              <a:rPr lang="de-DE" sz="1100" b="1" dirty="0" err="1">
                <a:solidFill>
                  <a:srgbClr val="0070C0"/>
                </a:solidFill>
              </a:rPr>
              <a:t>Axisymmetric</a:t>
            </a:r>
            <a:r>
              <a:rPr lang="de-DE" sz="1100" b="1" dirty="0">
                <a:solidFill>
                  <a:srgbClr val="0070C0"/>
                </a:solidFill>
              </a:rPr>
              <a:t> </a:t>
            </a:r>
            <a:r>
              <a:rPr lang="de-DE" sz="1100" b="1" dirty="0" err="1">
                <a:solidFill>
                  <a:srgbClr val="0070C0"/>
                </a:solidFill>
              </a:rPr>
              <a:t>simulations</a:t>
            </a:r>
            <a:r>
              <a:rPr lang="de-DE" sz="1100" b="1" dirty="0">
                <a:solidFill>
                  <a:srgbClr val="0070C0"/>
                </a:solidFill>
              </a:rPr>
              <a:t> of </a:t>
            </a:r>
            <a:r>
              <a:rPr lang="de-DE" sz="1100" b="1" dirty="0" err="1">
                <a:solidFill>
                  <a:srgbClr val="0070C0"/>
                </a:solidFill>
              </a:rPr>
              <a:t>vertical</a:t>
            </a:r>
            <a:r>
              <a:rPr lang="de-DE" sz="1100" b="1" dirty="0">
                <a:solidFill>
                  <a:srgbClr val="0070C0"/>
                </a:solidFill>
              </a:rPr>
              <a:t> </a:t>
            </a:r>
            <a:r>
              <a:rPr lang="de-DE" sz="1100" b="1" dirty="0" err="1">
                <a:solidFill>
                  <a:srgbClr val="0070C0"/>
                </a:solidFill>
              </a:rPr>
              <a:t>displacement</a:t>
            </a:r>
            <a:r>
              <a:rPr lang="de-DE" sz="1100" b="1" dirty="0">
                <a:solidFill>
                  <a:srgbClr val="0070C0"/>
                </a:solidFill>
              </a:rPr>
              <a:t> </a:t>
            </a:r>
            <a:r>
              <a:rPr lang="de-DE" sz="1100" b="1" dirty="0" err="1">
                <a:solidFill>
                  <a:srgbClr val="0070C0"/>
                </a:solidFill>
              </a:rPr>
              <a:t>events</a:t>
            </a:r>
            <a:r>
              <a:rPr lang="de-DE" sz="1100" b="1" dirty="0">
                <a:solidFill>
                  <a:srgbClr val="0070C0"/>
                </a:solidFill>
              </a:rPr>
              <a:t> in </a:t>
            </a:r>
            <a:r>
              <a:rPr lang="de-DE" sz="1100" b="1" dirty="0" err="1">
                <a:solidFill>
                  <a:srgbClr val="0070C0"/>
                </a:solidFill>
              </a:rPr>
              <a:t>tokamaks</a:t>
            </a:r>
            <a:r>
              <a:rPr lang="de-DE" sz="1100" b="1" dirty="0">
                <a:solidFill>
                  <a:srgbClr val="0070C0"/>
                </a:solidFill>
              </a:rPr>
              <a:t>: A benchmark of M3D-C1, NIMROD, and JOREK. Physics of Plasmas 27, 022505 (2020) doi:10.1063/1.5127664 </a:t>
            </a:r>
          </a:p>
          <a:p>
            <a:r>
              <a:rPr lang="de-DE" sz="1100" b="1" dirty="0">
                <a:solidFill>
                  <a:srgbClr val="0070C0"/>
                </a:solidFill>
              </a:rPr>
              <a:t>Artola F.J., Lackner K., </a:t>
            </a:r>
            <a:r>
              <a:rPr lang="de-DE" sz="1100" b="1" dirty="0" err="1">
                <a:solidFill>
                  <a:srgbClr val="0070C0"/>
                </a:solidFill>
              </a:rPr>
              <a:t>Huijsmans</a:t>
            </a:r>
            <a:r>
              <a:rPr lang="de-DE" sz="1100" b="1" dirty="0">
                <a:solidFill>
                  <a:srgbClr val="0070C0"/>
                </a:solidFill>
              </a:rPr>
              <a:t> G.T.A., Hoelzl M., et al. Understanding </a:t>
            </a:r>
            <a:r>
              <a:rPr lang="de-DE" sz="1100" b="1" dirty="0" err="1">
                <a:solidFill>
                  <a:srgbClr val="0070C0"/>
                </a:solidFill>
              </a:rPr>
              <a:t>the</a:t>
            </a:r>
            <a:r>
              <a:rPr lang="de-DE" sz="1100" b="1" dirty="0">
                <a:solidFill>
                  <a:srgbClr val="0070C0"/>
                </a:solidFill>
              </a:rPr>
              <a:t> </a:t>
            </a:r>
            <a:r>
              <a:rPr lang="de-DE" sz="1100" b="1" dirty="0" err="1">
                <a:solidFill>
                  <a:srgbClr val="0070C0"/>
                </a:solidFill>
              </a:rPr>
              <a:t>reduction</a:t>
            </a:r>
            <a:r>
              <a:rPr lang="de-DE" sz="1100" b="1" dirty="0">
                <a:solidFill>
                  <a:srgbClr val="0070C0"/>
                </a:solidFill>
              </a:rPr>
              <a:t> of </a:t>
            </a:r>
            <a:r>
              <a:rPr lang="de-DE" sz="1100" b="1" dirty="0" err="1">
                <a:solidFill>
                  <a:srgbClr val="0070C0"/>
                </a:solidFill>
              </a:rPr>
              <a:t>the</a:t>
            </a:r>
            <a:r>
              <a:rPr lang="de-DE" sz="1100" b="1" dirty="0">
                <a:solidFill>
                  <a:srgbClr val="0070C0"/>
                </a:solidFill>
              </a:rPr>
              <a:t> </a:t>
            </a:r>
            <a:r>
              <a:rPr lang="de-DE" sz="1100" b="1" dirty="0" err="1">
                <a:solidFill>
                  <a:srgbClr val="0070C0"/>
                </a:solidFill>
              </a:rPr>
              <a:t>edge</a:t>
            </a:r>
            <a:r>
              <a:rPr lang="de-DE" sz="1100" b="1" dirty="0">
                <a:solidFill>
                  <a:srgbClr val="0070C0"/>
                </a:solidFill>
              </a:rPr>
              <a:t> </a:t>
            </a:r>
            <a:r>
              <a:rPr lang="de-DE" sz="1100" b="1" dirty="0" err="1">
                <a:solidFill>
                  <a:srgbClr val="0070C0"/>
                </a:solidFill>
              </a:rPr>
              <a:t>safety</a:t>
            </a:r>
            <a:r>
              <a:rPr lang="de-DE" sz="1100" b="1" dirty="0">
                <a:solidFill>
                  <a:srgbClr val="0070C0"/>
                </a:solidFill>
              </a:rPr>
              <a:t> </a:t>
            </a:r>
            <a:r>
              <a:rPr lang="de-DE" sz="1100" b="1" dirty="0" err="1">
                <a:solidFill>
                  <a:srgbClr val="0070C0"/>
                </a:solidFill>
              </a:rPr>
              <a:t>factor</a:t>
            </a:r>
            <a:r>
              <a:rPr lang="de-DE" sz="1100" b="1" dirty="0">
                <a:solidFill>
                  <a:srgbClr val="0070C0"/>
                </a:solidFill>
              </a:rPr>
              <a:t> </a:t>
            </a:r>
            <a:r>
              <a:rPr lang="de-DE" sz="1100" b="1" dirty="0" err="1">
                <a:solidFill>
                  <a:srgbClr val="0070C0"/>
                </a:solidFill>
              </a:rPr>
              <a:t>during</a:t>
            </a:r>
            <a:r>
              <a:rPr lang="de-DE" sz="1100" b="1" dirty="0">
                <a:solidFill>
                  <a:srgbClr val="0070C0"/>
                </a:solidFill>
              </a:rPr>
              <a:t> </a:t>
            </a:r>
            <a:r>
              <a:rPr lang="de-DE" sz="1100" b="1" dirty="0" err="1">
                <a:solidFill>
                  <a:srgbClr val="0070C0"/>
                </a:solidFill>
              </a:rPr>
              <a:t>hot</a:t>
            </a:r>
            <a:r>
              <a:rPr lang="de-DE" sz="1100" b="1" dirty="0">
                <a:solidFill>
                  <a:srgbClr val="0070C0"/>
                </a:solidFill>
              </a:rPr>
              <a:t> VDEs and fast </a:t>
            </a:r>
            <a:r>
              <a:rPr lang="de-DE" sz="1100" b="1" dirty="0" err="1">
                <a:solidFill>
                  <a:srgbClr val="0070C0"/>
                </a:solidFill>
              </a:rPr>
              <a:t>edge</a:t>
            </a:r>
            <a:r>
              <a:rPr lang="de-DE" sz="1100" b="1" dirty="0">
                <a:solidFill>
                  <a:srgbClr val="0070C0"/>
                </a:solidFill>
              </a:rPr>
              <a:t> </a:t>
            </a:r>
            <a:r>
              <a:rPr lang="de-DE" sz="1100" b="1" dirty="0" err="1">
                <a:solidFill>
                  <a:srgbClr val="0070C0"/>
                </a:solidFill>
              </a:rPr>
              <a:t>cooling</a:t>
            </a:r>
            <a:r>
              <a:rPr lang="de-DE" sz="1100" b="1" dirty="0">
                <a:solidFill>
                  <a:srgbClr val="0070C0"/>
                </a:solidFill>
              </a:rPr>
              <a:t> </a:t>
            </a:r>
            <a:r>
              <a:rPr lang="de-DE" sz="1100" b="1" dirty="0" err="1">
                <a:solidFill>
                  <a:srgbClr val="0070C0"/>
                </a:solidFill>
              </a:rPr>
              <a:t>events</a:t>
            </a:r>
            <a:r>
              <a:rPr lang="de-DE" sz="1100" b="1" dirty="0">
                <a:solidFill>
                  <a:srgbClr val="0070C0"/>
                </a:solidFill>
              </a:rPr>
              <a:t>. Physics of Plasmas 27, 032501 (2020) doi:10.1063/1.5140230 </a:t>
            </a:r>
          </a:p>
          <a:p>
            <a:r>
              <a:rPr lang="de-DE" sz="1100" b="1" dirty="0">
                <a:solidFill>
                  <a:srgbClr val="0070C0"/>
                </a:solidFill>
              </a:rPr>
              <a:t>Artola F.J., Loarte A., </a:t>
            </a:r>
            <a:r>
              <a:rPr lang="de-DE" sz="1100" b="1" dirty="0" err="1">
                <a:solidFill>
                  <a:srgbClr val="0070C0"/>
                </a:solidFill>
              </a:rPr>
              <a:t>Matveeva</a:t>
            </a:r>
            <a:r>
              <a:rPr lang="de-DE" sz="1100" b="1" dirty="0">
                <a:solidFill>
                  <a:srgbClr val="0070C0"/>
                </a:solidFill>
              </a:rPr>
              <a:t> E., et al. </a:t>
            </a:r>
            <a:r>
              <a:rPr lang="de-DE" sz="1100" b="1" dirty="0" err="1">
                <a:solidFill>
                  <a:srgbClr val="0070C0"/>
                </a:solidFill>
              </a:rPr>
              <a:t>Simulations</a:t>
            </a:r>
            <a:r>
              <a:rPr lang="de-DE" sz="1100" b="1" dirty="0">
                <a:solidFill>
                  <a:srgbClr val="0070C0"/>
                </a:solidFill>
              </a:rPr>
              <a:t> of COMPASS </a:t>
            </a:r>
            <a:r>
              <a:rPr lang="de-DE" sz="1100" b="1" dirty="0" err="1">
                <a:solidFill>
                  <a:srgbClr val="0070C0"/>
                </a:solidFill>
              </a:rPr>
              <a:t>vertical</a:t>
            </a:r>
            <a:r>
              <a:rPr lang="de-DE" sz="1100" b="1" dirty="0">
                <a:solidFill>
                  <a:srgbClr val="0070C0"/>
                </a:solidFill>
              </a:rPr>
              <a:t> </a:t>
            </a:r>
            <a:r>
              <a:rPr lang="de-DE" sz="1100" b="1" dirty="0" err="1">
                <a:solidFill>
                  <a:srgbClr val="0070C0"/>
                </a:solidFill>
              </a:rPr>
              <a:t>displacement</a:t>
            </a:r>
            <a:r>
              <a:rPr lang="de-DE" sz="1100" b="1" dirty="0">
                <a:solidFill>
                  <a:srgbClr val="0070C0"/>
                </a:solidFill>
              </a:rPr>
              <a:t> </a:t>
            </a:r>
            <a:r>
              <a:rPr lang="de-DE" sz="1100" b="1" dirty="0" err="1">
                <a:solidFill>
                  <a:srgbClr val="0070C0"/>
                </a:solidFill>
              </a:rPr>
              <a:t>events</a:t>
            </a:r>
            <a:r>
              <a:rPr lang="de-DE" sz="1100" b="1" dirty="0">
                <a:solidFill>
                  <a:srgbClr val="0070C0"/>
                </a:solidFill>
              </a:rPr>
              <a:t> </a:t>
            </a:r>
            <a:r>
              <a:rPr lang="de-DE" sz="1100" b="1" dirty="0" err="1">
                <a:solidFill>
                  <a:srgbClr val="0070C0"/>
                </a:solidFill>
              </a:rPr>
              <a:t>with</a:t>
            </a:r>
            <a:r>
              <a:rPr lang="de-DE" sz="1100" b="1" dirty="0">
                <a:solidFill>
                  <a:srgbClr val="0070C0"/>
                </a:solidFill>
              </a:rPr>
              <a:t> a </a:t>
            </a:r>
            <a:r>
              <a:rPr lang="de-DE" sz="1100" b="1" dirty="0" err="1">
                <a:solidFill>
                  <a:srgbClr val="0070C0"/>
                </a:solidFill>
              </a:rPr>
              <a:t>self-consistent</a:t>
            </a:r>
            <a:r>
              <a:rPr lang="de-DE" sz="1100" b="1" dirty="0">
                <a:solidFill>
                  <a:srgbClr val="0070C0"/>
                </a:solidFill>
              </a:rPr>
              <a:t> </a:t>
            </a:r>
            <a:r>
              <a:rPr lang="de-DE" sz="1100" b="1" dirty="0" err="1">
                <a:solidFill>
                  <a:srgbClr val="0070C0"/>
                </a:solidFill>
              </a:rPr>
              <a:t>model</a:t>
            </a:r>
            <a:r>
              <a:rPr lang="de-DE" sz="1100" b="1" dirty="0">
                <a:solidFill>
                  <a:srgbClr val="0070C0"/>
                </a:solidFill>
              </a:rPr>
              <a:t> </a:t>
            </a:r>
            <a:r>
              <a:rPr lang="de-DE" sz="1100" b="1" dirty="0" err="1">
                <a:solidFill>
                  <a:srgbClr val="0070C0"/>
                </a:solidFill>
              </a:rPr>
              <a:t>for</a:t>
            </a:r>
            <a:r>
              <a:rPr lang="de-DE" sz="1100" b="1" dirty="0">
                <a:solidFill>
                  <a:srgbClr val="0070C0"/>
                </a:solidFill>
              </a:rPr>
              <a:t> </a:t>
            </a:r>
            <a:r>
              <a:rPr lang="de-DE" sz="1100" b="1" dirty="0" err="1">
                <a:solidFill>
                  <a:srgbClr val="0070C0"/>
                </a:solidFill>
              </a:rPr>
              <a:t>halo</a:t>
            </a:r>
            <a:r>
              <a:rPr lang="de-DE" sz="1100" b="1" dirty="0">
                <a:solidFill>
                  <a:srgbClr val="0070C0"/>
                </a:solidFill>
              </a:rPr>
              <a:t> </a:t>
            </a:r>
            <a:r>
              <a:rPr lang="de-DE" sz="1100" b="1" dirty="0" err="1">
                <a:solidFill>
                  <a:srgbClr val="0070C0"/>
                </a:solidFill>
              </a:rPr>
              <a:t>currents</a:t>
            </a:r>
            <a:r>
              <a:rPr lang="de-DE" sz="1100" b="1" dirty="0">
                <a:solidFill>
                  <a:srgbClr val="0070C0"/>
                </a:solidFill>
              </a:rPr>
              <a:t> </a:t>
            </a:r>
            <a:r>
              <a:rPr lang="de-DE" sz="1100" b="1" dirty="0" err="1">
                <a:solidFill>
                  <a:srgbClr val="0070C0"/>
                </a:solidFill>
              </a:rPr>
              <a:t>including</a:t>
            </a:r>
            <a:r>
              <a:rPr lang="de-DE" sz="1100" b="1" dirty="0">
                <a:solidFill>
                  <a:srgbClr val="0070C0"/>
                </a:solidFill>
              </a:rPr>
              <a:t> </a:t>
            </a:r>
            <a:r>
              <a:rPr lang="de-DE" sz="1100" b="1" dirty="0" err="1">
                <a:solidFill>
                  <a:srgbClr val="0070C0"/>
                </a:solidFill>
              </a:rPr>
              <a:t>neutrals</a:t>
            </a:r>
            <a:r>
              <a:rPr lang="de-DE" sz="1100" b="1" dirty="0">
                <a:solidFill>
                  <a:srgbClr val="0070C0"/>
                </a:solidFill>
              </a:rPr>
              <a:t> and </a:t>
            </a:r>
            <a:r>
              <a:rPr lang="de-DE" sz="1100" b="1" dirty="0" err="1">
                <a:solidFill>
                  <a:srgbClr val="0070C0"/>
                </a:solidFill>
              </a:rPr>
              <a:t>sheath</a:t>
            </a:r>
            <a:r>
              <a:rPr lang="de-DE" sz="1100" b="1" dirty="0">
                <a:solidFill>
                  <a:srgbClr val="0070C0"/>
                </a:solidFill>
              </a:rPr>
              <a:t> </a:t>
            </a:r>
            <a:r>
              <a:rPr lang="de-DE" sz="1100" b="1" dirty="0" err="1">
                <a:solidFill>
                  <a:srgbClr val="0070C0"/>
                </a:solidFill>
              </a:rPr>
              <a:t>boundary</a:t>
            </a:r>
            <a:r>
              <a:rPr lang="de-DE" sz="1100" b="1" dirty="0">
                <a:solidFill>
                  <a:srgbClr val="0070C0"/>
                </a:solidFill>
              </a:rPr>
              <a:t> </a:t>
            </a:r>
            <a:r>
              <a:rPr lang="de-DE" sz="1100" b="1" dirty="0" err="1">
                <a:solidFill>
                  <a:srgbClr val="0070C0"/>
                </a:solidFill>
              </a:rPr>
              <a:t>conditions</a:t>
            </a:r>
            <a:r>
              <a:rPr lang="de-DE" sz="1100" b="1" dirty="0">
                <a:solidFill>
                  <a:srgbClr val="0070C0"/>
                </a:solidFill>
              </a:rPr>
              <a:t>. PPCF 63, 064004 (2021) doi:10.1088/1361-6587/abf620 </a:t>
            </a:r>
          </a:p>
          <a:p>
            <a:r>
              <a:rPr lang="de-DE" sz="1100" b="1" dirty="0">
                <a:solidFill>
                  <a:srgbClr val="0070C0"/>
                </a:solidFill>
              </a:rPr>
              <a:t>Artola F.J., Sovinec C.R., Jardin S.C., Hoelzl M., Krebs I., Clauser C. 3D </a:t>
            </a:r>
            <a:r>
              <a:rPr lang="de-DE" sz="1100" b="1" dirty="0" err="1">
                <a:solidFill>
                  <a:srgbClr val="0070C0"/>
                </a:solidFill>
              </a:rPr>
              <a:t>simulations</a:t>
            </a:r>
            <a:r>
              <a:rPr lang="de-DE" sz="1100" b="1" dirty="0">
                <a:solidFill>
                  <a:srgbClr val="0070C0"/>
                </a:solidFill>
              </a:rPr>
              <a:t> of </a:t>
            </a:r>
            <a:r>
              <a:rPr lang="de-DE" sz="1100" b="1" dirty="0" err="1">
                <a:solidFill>
                  <a:srgbClr val="0070C0"/>
                </a:solidFill>
              </a:rPr>
              <a:t>vertical</a:t>
            </a:r>
            <a:r>
              <a:rPr lang="de-DE" sz="1100" b="1" dirty="0">
                <a:solidFill>
                  <a:srgbClr val="0070C0"/>
                </a:solidFill>
              </a:rPr>
              <a:t> </a:t>
            </a:r>
            <a:r>
              <a:rPr lang="de-DE" sz="1100" b="1" dirty="0" err="1">
                <a:solidFill>
                  <a:srgbClr val="0070C0"/>
                </a:solidFill>
              </a:rPr>
              <a:t>displacement</a:t>
            </a:r>
            <a:r>
              <a:rPr lang="de-DE" sz="1100" b="1" dirty="0">
                <a:solidFill>
                  <a:srgbClr val="0070C0"/>
                </a:solidFill>
              </a:rPr>
              <a:t> </a:t>
            </a:r>
            <a:r>
              <a:rPr lang="de-DE" sz="1100" b="1" dirty="0" err="1">
                <a:solidFill>
                  <a:srgbClr val="0070C0"/>
                </a:solidFill>
              </a:rPr>
              <a:t>events</a:t>
            </a:r>
            <a:r>
              <a:rPr lang="de-DE" sz="1100" b="1" dirty="0">
                <a:solidFill>
                  <a:srgbClr val="0070C0"/>
                </a:solidFill>
              </a:rPr>
              <a:t> in </a:t>
            </a:r>
            <a:r>
              <a:rPr lang="de-DE" sz="1100" b="1" dirty="0" err="1">
                <a:solidFill>
                  <a:srgbClr val="0070C0"/>
                </a:solidFill>
              </a:rPr>
              <a:t>tokamaks</a:t>
            </a:r>
            <a:r>
              <a:rPr lang="de-DE" sz="1100" b="1" dirty="0">
                <a:solidFill>
                  <a:srgbClr val="0070C0"/>
                </a:solidFill>
              </a:rPr>
              <a:t>: A benchmark of M3D-C1, NIMROD, and JOREK. </a:t>
            </a:r>
            <a:r>
              <a:rPr lang="de-DE" sz="1100" b="1" dirty="0" err="1">
                <a:solidFill>
                  <a:srgbClr val="0070C0"/>
                </a:solidFill>
              </a:rPr>
              <a:t>PoP</a:t>
            </a:r>
            <a:r>
              <a:rPr lang="de-DE" sz="1100" b="1" dirty="0">
                <a:solidFill>
                  <a:srgbClr val="0070C0"/>
                </a:solidFill>
              </a:rPr>
              <a:t> 28, 052511 (2021) doi:10.1063/5.0037115 </a:t>
            </a:r>
          </a:p>
          <a:p>
            <a:r>
              <a:rPr lang="de-DE" sz="1100" b="1" dirty="0">
                <a:solidFill>
                  <a:srgbClr val="0070C0"/>
                </a:solidFill>
              </a:rPr>
              <a:t>Artola F.J., Loarte A., Hoelzl M., et al. Non-</a:t>
            </a:r>
            <a:r>
              <a:rPr lang="de-DE" sz="1100" b="1" dirty="0" err="1">
                <a:solidFill>
                  <a:srgbClr val="0070C0"/>
                </a:solidFill>
              </a:rPr>
              <a:t>axisymmetric</a:t>
            </a:r>
            <a:r>
              <a:rPr lang="de-DE" sz="1100" b="1" dirty="0">
                <a:solidFill>
                  <a:srgbClr val="0070C0"/>
                </a:solidFill>
              </a:rPr>
              <a:t> MHD </a:t>
            </a:r>
            <a:r>
              <a:rPr lang="de-DE" sz="1100" b="1" dirty="0" err="1">
                <a:solidFill>
                  <a:srgbClr val="0070C0"/>
                </a:solidFill>
              </a:rPr>
              <a:t>simulations</a:t>
            </a:r>
            <a:r>
              <a:rPr lang="de-DE" sz="1100" b="1" dirty="0">
                <a:solidFill>
                  <a:srgbClr val="0070C0"/>
                </a:solidFill>
              </a:rPr>
              <a:t> of </a:t>
            </a:r>
            <a:r>
              <a:rPr lang="de-DE" sz="1100" b="1" dirty="0" err="1">
                <a:solidFill>
                  <a:srgbClr val="0070C0"/>
                </a:solidFill>
              </a:rPr>
              <a:t>the</a:t>
            </a:r>
            <a:r>
              <a:rPr lang="de-DE" sz="1100" b="1" dirty="0">
                <a:solidFill>
                  <a:srgbClr val="0070C0"/>
                </a:solidFill>
              </a:rPr>
              <a:t> </a:t>
            </a:r>
            <a:r>
              <a:rPr lang="de-DE" sz="1100" b="1" dirty="0" err="1">
                <a:solidFill>
                  <a:srgbClr val="0070C0"/>
                </a:solidFill>
              </a:rPr>
              <a:t>current</a:t>
            </a:r>
            <a:r>
              <a:rPr lang="de-DE" sz="1100" b="1" dirty="0">
                <a:solidFill>
                  <a:srgbClr val="0070C0"/>
                </a:solidFill>
              </a:rPr>
              <a:t> </a:t>
            </a:r>
            <a:r>
              <a:rPr lang="de-DE" sz="1100" b="1" dirty="0" err="1">
                <a:solidFill>
                  <a:srgbClr val="0070C0"/>
                </a:solidFill>
              </a:rPr>
              <a:t>quench</a:t>
            </a:r>
            <a:r>
              <a:rPr lang="de-DE" sz="1100" b="1" dirty="0">
                <a:solidFill>
                  <a:srgbClr val="0070C0"/>
                </a:solidFill>
              </a:rPr>
              <a:t> </a:t>
            </a:r>
            <a:r>
              <a:rPr lang="de-DE" sz="1100" b="1" dirty="0" err="1">
                <a:solidFill>
                  <a:srgbClr val="0070C0"/>
                </a:solidFill>
              </a:rPr>
              <a:t>phase</a:t>
            </a:r>
            <a:r>
              <a:rPr lang="de-DE" sz="1100" b="1" dirty="0">
                <a:solidFill>
                  <a:srgbClr val="0070C0"/>
                </a:solidFill>
              </a:rPr>
              <a:t> of ITER </a:t>
            </a:r>
            <a:r>
              <a:rPr lang="de-DE" sz="1100" b="1" dirty="0" err="1">
                <a:solidFill>
                  <a:srgbClr val="0070C0"/>
                </a:solidFill>
              </a:rPr>
              <a:t>mitigated</a:t>
            </a:r>
            <a:r>
              <a:rPr lang="de-DE" sz="1100" b="1" dirty="0">
                <a:solidFill>
                  <a:srgbClr val="0070C0"/>
                </a:solidFill>
              </a:rPr>
              <a:t> </a:t>
            </a:r>
            <a:r>
              <a:rPr lang="de-DE" sz="1100" b="1" dirty="0" err="1">
                <a:solidFill>
                  <a:srgbClr val="0070C0"/>
                </a:solidFill>
              </a:rPr>
              <a:t>disruptions</a:t>
            </a:r>
            <a:r>
              <a:rPr lang="de-DE" sz="1100" b="1" dirty="0">
                <a:solidFill>
                  <a:srgbClr val="0070C0"/>
                </a:solidFill>
              </a:rPr>
              <a:t>. </a:t>
            </a:r>
            <a:r>
              <a:rPr lang="de-DE" sz="1100" b="1" dirty="0" err="1">
                <a:solidFill>
                  <a:srgbClr val="0070C0"/>
                </a:solidFill>
              </a:rPr>
              <a:t>Nuclear</a:t>
            </a:r>
            <a:r>
              <a:rPr lang="de-DE" sz="1100" b="1" dirty="0">
                <a:solidFill>
                  <a:srgbClr val="0070C0"/>
                </a:solidFill>
              </a:rPr>
              <a:t> Fusion 62, 056023 (2022) doi:10.1088/1741-4326/ac55ba </a:t>
            </a:r>
          </a:p>
          <a:p>
            <a:r>
              <a:rPr lang="de-DE" sz="1100" b="1" dirty="0">
                <a:solidFill>
                  <a:srgbClr val="0070C0"/>
                </a:solidFill>
              </a:rPr>
              <a:t>Schwarz N, Artola FJ, Hoelzl M, et al. Experiments and non-linear MHD </a:t>
            </a:r>
            <a:r>
              <a:rPr lang="de-DE" sz="1100" b="1" dirty="0" err="1">
                <a:solidFill>
                  <a:srgbClr val="0070C0"/>
                </a:solidFill>
              </a:rPr>
              <a:t>simulations</a:t>
            </a:r>
            <a:r>
              <a:rPr lang="de-DE" sz="1100" b="1" dirty="0">
                <a:solidFill>
                  <a:srgbClr val="0070C0"/>
                </a:solidFill>
              </a:rPr>
              <a:t> of </a:t>
            </a:r>
            <a:r>
              <a:rPr lang="de-DE" sz="1100" b="1" dirty="0" err="1">
                <a:solidFill>
                  <a:srgbClr val="0070C0"/>
                </a:solidFill>
              </a:rPr>
              <a:t>hot</a:t>
            </a:r>
            <a:r>
              <a:rPr lang="de-DE" sz="1100" b="1" dirty="0">
                <a:solidFill>
                  <a:srgbClr val="0070C0"/>
                </a:solidFill>
              </a:rPr>
              <a:t> </a:t>
            </a:r>
            <a:r>
              <a:rPr lang="de-DE" sz="1100" b="1" dirty="0" err="1">
                <a:solidFill>
                  <a:srgbClr val="0070C0"/>
                </a:solidFill>
              </a:rPr>
              <a:t>vertical</a:t>
            </a:r>
            <a:r>
              <a:rPr lang="de-DE" sz="1100" b="1" dirty="0">
                <a:solidFill>
                  <a:srgbClr val="0070C0"/>
                </a:solidFill>
              </a:rPr>
              <a:t> </a:t>
            </a:r>
            <a:r>
              <a:rPr lang="de-DE" sz="1100" b="1" dirty="0" err="1">
                <a:solidFill>
                  <a:srgbClr val="0070C0"/>
                </a:solidFill>
              </a:rPr>
              <a:t>displacement</a:t>
            </a:r>
            <a:r>
              <a:rPr lang="de-DE" sz="1100" b="1" dirty="0">
                <a:solidFill>
                  <a:srgbClr val="0070C0"/>
                </a:solidFill>
              </a:rPr>
              <a:t> </a:t>
            </a:r>
            <a:r>
              <a:rPr lang="de-DE" sz="1100" b="1" dirty="0" err="1">
                <a:solidFill>
                  <a:srgbClr val="0070C0"/>
                </a:solidFill>
              </a:rPr>
              <a:t>events</a:t>
            </a:r>
            <a:r>
              <a:rPr lang="de-DE" sz="1100" b="1" dirty="0">
                <a:solidFill>
                  <a:srgbClr val="0070C0"/>
                </a:solidFill>
              </a:rPr>
              <a:t> in ASDEX-Upgrade. Plasma Physics and </a:t>
            </a:r>
            <a:r>
              <a:rPr lang="de-DE" sz="1100" b="1" dirty="0" err="1">
                <a:solidFill>
                  <a:srgbClr val="0070C0"/>
                </a:solidFill>
              </a:rPr>
              <a:t>Controlled</a:t>
            </a:r>
            <a:r>
              <a:rPr lang="de-DE" sz="1100" b="1" dirty="0">
                <a:solidFill>
                  <a:srgbClr val="0070C0"/>
                </a:solidFill>
              </a:rPr>
              <a:t> Fusion 65, 054003 (2023) doi:10.1088/1361-6587/acc358 </a:t>
            </a:r>
          </a:p>
          <a:p>
            <a:r>
              <a:rPr lang="de-DE" sz="1100" b="1" dirty="0">
                <a:solidFill>
                  <a:srgbClr val="0070C0"/>
                </a:solidFill>
              </a:rPr>
              <a:t>Schwarz N, Artola FJ, Vannini F, Hoelzl M, et al. The </a:t>
            </a:r>
            <a:r>
              <a:rPr lang="de-DE" sz="1100" b="1" dirty="0" err="1">
                <a:solidFill>
                  <a:srgbClr val="0070C0"/>
                </a:solidFill>
              </a:rPr>
              <a:t>mechanism</a:t>
            </a:r>
            <a:r>
              <a:rPr lang="de-DE" sz="1100" b="1" dirty="0">
                <a:solidFill>
                  <a:srgbClr val="0070C0"/>
                </a:solidFill>
              </a:rPr>
              <a:t> of </a:t>
            </a:r>
            <a:r>
              <a:rPr lang="de-DE" sz="1100" b="1" dirty="0" err="1">
                <a:solidFill>
                  <a:srgbClr val="0070C0"/>
                </a:solidFill>
              </a:rPr>
              <a:t>the</a:t>
            </a:r>
            <a:r>
              <a:rPr lang="de-DE" sz="1100" b="1" dirty="0">
                <a:solidFill>
                  <a:srgbClr val="0070C0"/>
                </a:solidFill>
              </a:rPr>
              <a:t> global </a:t>
            </a:r>
            <a:r>
              <a:rPr lang="de-DE" sz="1100" b="1" dirty="0" err="1">
                <a:solidFill>
                  <a:srgbClr val="0070C0"/>
                </a:solidFill>
              </a:rPr>
              <a:t>vertical</a:t>
            </a:r>
            <a:r>
              <a:rPr lang="de-DE" sz="1100" b="1" dirty="0">
                <a:solidFill>
                  <a:srgbClr val="0070C0"/>
                </a:solidFill>
              </a:rPr>
              <a:t> </a:t>
            </a:r>
            <a:r>
              <a:rPr lang="de-DE" sz="1100" b="1" dirty="0" err="1">
                <a:solidFill>
                  <a:srgbClr val="0070C0"/>
                </a:solidFill>
              </a:rPr>
              <a:t>force</a:t>
            </a:r>
            <a:r>
              <a:rPr lang="de-DE" sz="1100" b="1" dirty="0">
                <a:solidFill>
                  <a:srgbClr val="0070C0"/>
                </a:solidFill>
              </a:rPr>
              <a:t> </a:t>
            </a:r>
            <a:r>
              <a:rPr lang="de-DE" sz="1100" b="1" dirty="0" err="1">
                <a:solidFill>
                  <a:srgbClr val="0070C0"/>
                </a:solidFill>
              </a:rPr>
              <a:t>reduction</a:t>
            </a:r>
            <a:r>
              <a:rPr lang="de-DE" sz="1100" b="1" dirty="0">
                <a:solidFill>
                  <a:srgbClr val="0070C0"/>
                </a:solidFill>
              </a:rPr>
              <a:t> in </a:t>
            </a:r>
            <a:r>
              <a:rPr lang="de-DE" sz="1100" b="1" dirty="0" err="1">
                <a:solidFill>
                  <a:srgbClr val="0070C0"/>
                </a:solidFill>
              </a:rPr>
              <a:t>disruptions</a:t>
            </a:r>
            <a:r>
              <a:rPr lang="de-DE" sz="1100" b="1" dirty="0">
                <a:solidFill>
                  <a:srgbClr val="0070C0"/>
                </a:solidFill>
              </a:rPr>
              <a:t> </a:t>
            </a:r>
            <a:r>
              <a:rPr lang="de-DE" sz="1100" b="1" dirty="0" err="1">
                <a:solidFill>
                  <a:srgbClr val="0070C0"/>
                </a:solidFill>
              </a:rPr>
              <a:t>mitigated</a:t>
            </a:r>
            <a:r>
              <a:rPr lang="de-DE" sz="1100" b="1" dirty="0">
                <a:solidFill>
                  <a:srgbClr val="0070C0"/>
                </a:solidFill>
              </a:rPr>
              <a:t> </a:t>
            </a:r>
            <a:r>
              <a:rPr lang="de-DE" sz="1100" b="1" dirty="0" err="1">
                <a:solidFill>
                  <a:srgbClr val="0070C0"/>
                </a:solidFill>
              </a:rPr>
              <a:t>by</a:t>
            </a:r>
            <a:r>
              <a:rPr lang="de-DE" sz="1100" b="1" dirty="0">
                <a:solidFill>
                  <a:srgbClr val="0070C0"/>
                </a:solidFill>
              </a:rPr>
              <a:t> massive material </a:t>
            </a:r>
            <a:r>
              <a:rPr lang="de-DE" sz="1100" b="1" dirty="0" err="1">
                <a:solidFill>
                  <a:srgbClr val="0070C0"/>
                </a:solidFill>
              </a:rPr>
              <a:t>injection</a:t>
            </a:r>
            <a:r>
              <a:rPr lang="de-DE" sz="1100" b="1" dirty="0">
                <a:solidFill>
                  <a:srgbClr val="0070C0"/>
                </a:solidFill>
              </a:rPr>
              <a:t>. </a:t>
            </a:r>
            <a:r>
              <a:rPr lang="de-DE" sz="1100" b="1" dirty="0" err="1">
                <a:solidFill>
                  <a:srgbClr val="0070C0"/>
                </a:solidFill>
              </a:rPr>
              <a:t>Nuclear</a:t>
            </a:r>
            <a:r>
              <a:rPr lang="de-DE" sz="1100" b="1" dirty="0">
                <a:solidFill>
                  <a:srgbClr val="0070C0"/>
                </a:solidFill>
              </a:rPr>
              <a:t> Fusion 63, 126016 (2023) doi:10.1088/1741-4326/acf50a </a:t>
            </a:r>
          </a:p>
          <a:p>
            <a:r>
              <a:rPr lang="de-DE" sz="1100" b="1" dirty="0">
                <a:solidFill>
                  <a:srgbClr val="0070C0"/>
                </a:solidFill>
              </a:rPr>
              <a:t>Isernia N, Schwarz N, Artola FJ, Ventre S, Hoelzl M, et al. Self-</a:t>
            </a:r>
            <a:r>
              <a:rPr lang="de-DE" sz="1100" b="1" dirty="0" err="1">
                <a:solidFill>
                  <a:srgbClr val="0070C0"/>
                </a:solidFill>
              </a:rPr>
              <a:t>consistent</a:t>
            </a:r>
            <a:r>
              <a:rPr lang="de-DE" sz="1100" b="1" dirty="0">
                <a:solidFill>
                  <a:srgbClr val="0070C0"/>
                </a:solidFill>
              </a:rPr>
              <a:t> </a:t>
            </a:r>
            <a:r>
              <a:rPr lang="de-DE" sz="1100" b="1" dirty="0" err="1">
                <a:solidFill>
                  <a:srgbClr val="0070C0"/>
                </a:solidFill>
              </a:rPr>
              <a:t>coupling</a:t>
            </a:r>
            <a:r>
              <a:rPr lang="de-DE" sz="1100" b="1" dirty="0">
                <a:solidFill>
                  <a:srgbClr val="0070C0"/>
                </a:solidFill>
              </a:rPr>
              <a:t> of JOREK and CARIDDI: On </a:t>
            </a:r>
            <a:r>
              <a:rPr lang="de-DE" sz="1100" b="1" dirty="0" err="1">
                <a:solidFill>
                  <a:srgbClr val="0070C0"/>
                </a:solidFill>
              </a:rPr>
              <a:t>the</a:t>
            </a:r>
            <a:r>
              <a:rPr lang="de-DE" sz="1100" b="1" dirty="0">
                <a:solidFill>
                  <a:srgbClr val="0070C0"/>
                </a:solidFill>
              </a:rPr>
              <a:t> </a:t>
            </a:r>
            <a:r>
              <a:rPr lang="de-DE" sz="1100" b="1" dirty="0" err="1">
                <a:solidFill>
                  <a:srgbClr val="0070C0"/>
                </a:solidFill>
              </a:rPr>
              <a:t>electromagnetic</a:t>
            </a:r>
            <a:r>
              <a:rPr lang="de-DE" sz="1100" b="1" dirty="0">
                <a:solidFill>
                  <a:srgbClr val="0070C0"/>
                </a:solidFill>
              </a:rPr>
              <a:t> </a:t>
            </a:r>
            <a:r>
              <a:rPr lang="de-DE" sz="1100" b="1" dirty="0" err="1">
                <a:solidFill>
                  <a:srgbClr val="0070C0"/>
                </a:solidFill>
              </a:rPr>
              <a:t>interaction</a:t>
            </a:r>
            <a:r>
              <a:rPr lang="de-DE" sz="1100" b="1" dirty="0">
                <a:solidFill>
                  <a:srgbClr val="0070C0"/>
                </a:solidFill>
              </a:rPr>
              <a:t> of 3D </a:t>
            </a:r>
            <a:r>
              <a:rPr lang="de-DE" sz="1100" b="1" dirty="0" err="1">
                <a:solidFill>
                  <a:srgbClr val="0070C0"/>
                </a:solidFill>
              </a:rPr>
              <a:t>tokamak</a:t>
            </a:r>
            <a:r>
              <a:rPr lang="de-DE" sz="1100" b="1" dirty="0">
                <a:solidFill>
                  <a:srgbClr val="0070C0"/>
                </a:solidFill>
              </a:rPr>
              <a:t> </a:t>
            </a:r>
            <a:r>
              <a:rPr lang="de-DE" sz="1100" b="1" dirty="0" err="1">
                <a:solidFill>
                  <a:srgbClr val="0070C0"/>
                </a:solidFill>
              </a:rPr>
              <a:t>plasmas</a:t>
            </a:r>
            <a:r>
              <a:rPr lang="de-DE" sz="1100" b="1" dirty="0">
                <a:solidFill>
                  <a:srgbClr val="0070C0"/>
                </a:solidFill>
              </a:rPr>
              <a:t> </a:t>
            </a:r>
            <a:r>
              <a:rPr lang="de-DE" sz="1100" b="1" dirty="0" err="1">
                <a:solidFill>
                  <a:srgbClr val="0070C0"/>
                </a:solidFill>
              </a:rPr>
              <a:t>with</a:t>
            </a:r>
            <a:r>
              <a:rPr lang="de-DE" sz="1100" b="1" dirty="0">
                <a:solidFill>
                  <a:srgbClr val="0070C0"/>
                </a:solidFill>
              </a:rPr>
              <a:t> 3D </a:t>
            </a:r>
            <a:r>
              <a:rPr lang="de-DE" sz="1100" b="1" dirty="0" err="1">
                <a:solidFill>
                  <a:srgbClr val="0070C0"/>
                </a:solidFill>
              </a:rPr>
              <a:t>volumetric</a:t>
            </a:r>
            <a:r>
              <a:rPr lang="de-DE" sz="1100" b="1" dirty="0">
                <a:solidFill>
                  <a:srgbClr val="0070C0"/>
                </a:solidFill>
              </a:rPr>
              <a:t> </a:t>
            </a:r>
            <a:r>
              <a:rPr lang="de-DE" sz="1100" b="1" dirty="0" err="1">
                <a:solidFill>
                  <a:srgbClr val="0070C0"/>
                </a:solidFill>
              </a:rPr>
              <a:t>conductors</a:t>
            </a:r>
            <a:r>
              <a:rPr lang="de-DE" sz="1100" b="1" dirty="0">
                <a:solidFill>
                  <a:srgbClr val="0070C0"/>
                </a:solidFill>
              </a:rPr>
              <a:t>. Physics of Plasmas 30, 113901 (2023) doi:10.1063/5.0167271 </a:t>
            </a:r>
          </a:p>
        </p:txBody>
      </p:sp>
      <p:sp>
        <p:nvSpPr>
          <p:cNvPr id="5" name="Foliennummernplatzhalter 4">
            <a:extLst>
              <a:ext uri="{FF2B5EF4-FFF2-40B4-BE49-F238E27FC236}">
                <a16:creationId xmlns:a16="http://schemas.microsoft.com/office/drawing/2014/main" id="{83586EFA-8E0E-43B0-AA48-E7E080707E57}"/>
              </a:ext>
            </a:extLst>
          </p:cNvPr>
          <p:cNvSpPr>
            <a:spLocks noGrp="1"/>
          </p:cNvSpPr>
          <p:nvPr>
            <p:ph type="sldNum" sz="quarter" idx="12"/>
          </p:nvPr>
        </p:nvSpPr>
        <p:spPr/>
        <p:txBody>
          <a:bodyPr/>
          <a:lstStyle/>
          <a:p>
            <a:fld id="{6A6D9FA1-99C7-4910-8E32-B85D378B0060}" type="slidenum">
              <a:rPr lang="en-GB" smtClean="0">
                <a:solidFill>
                  <a:prstClr val="white"/>
                </a:solidFill>
              </a:rPr>
              <a:pPr/>
              <a:t>21</a:t>
            </a:fld>
            <a:endParaRPr lang="en-GB" dirty="0">
              <a:solidFill>
                <a:prstClr val="white"/>
              </a:solidFill>
            </a:endParaRPr>
          </a:p>
        </p:txBody>
      </p:sp>
      <p:sp>
        <p:nvSpPr>
          <p:cNvPr id="6" name="Fußzeilenplatzhalter 3">
            <a:extLst>
              <a:ext uri="{FF2B5EF4-FFF2-40B4-BE49-F238E27FC236}">
                <a16:creationId xmlns:a16="http://schemas.microsoft.com/office/drawing/2014/main" id="{4AE4F0E1-5B10-4F80-BC05-39186190FE7F}"/>
              </a:ext>
            </a:extLst>
          </p:cNvPr>
          <p:cNvSpPr>
            <a:spLocks noGrp="1"/>
          </p:cNvSpPr>
          <p:nvPr>
            <p:ph type="ftr" sz="quarter" idx="11"/>
          </p:nvPr>
        </p:nvSpPr>
        <p:spPr>
          <a:xfrm>
            <a:off x="825624" y="6555770"/>
            <a:ext cx="3470176" cy="329614"/>
          </a:xfrm>
        </p:spPr>
        <p:txBody>
          <a:bodyPr/>
          <a:lstStyle/>
          <a:p>
            <a:r>
              <a:rPr lang="en-GB" dirty="0">
                <a:solidFill>
                  <a:prstClr val="white"/>
                </a:solidFill>
              </a:rPr>
              <a:t>M Hoelzl | Presentation for PSD DCT | Jun 24</a:t>
            </a:r>
            <a:r>
              <a:rPr lang="en-GB" baseline="30000" dirty="0">
                <a:solidFill>
                  <a:prstClr val="white"/>
                </a:solidFill>
              </a:rPr>
              <a:t>th</a:t>
            </a:r>
            <a:r>
              <a:rPr lang="en-GB" dirty="0">
                <a:solidFill>
                  <a:prstClr val="white"/>
                </a:solidFill>
              </a:rPr>
              <a:t> 2025</a:t>
            </a:r>
          </a:p>
        </p:txBody>
      </p:sp>
    </p:spTree>
    <p:extLst>
      <p:ext uri="{BB962C8B-B14F-4D97-AF65-F5344CB8AC3E}">
        <p14:creationId xmlns:p14="http://schemas.microsoft.com/office/powerpoint/2010/main" val="16757132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F8A523-05D6-465E-882A-9B9225E9F1B5}"/>
              </a:ext>
            </a:extLst>
          </p:cNvPr>
          <p:cNvSpPr>
            <a:spLocks noGrp="1"/>
          </p:cNvSpPr>
          <p:nvPr>
            <p:ph type="title"/>
          </p:nvPr>
        </p:nvSpPr>
        <p:spPr/>
        <p:txBody>
          <a:bodyPr/>
          <a:lstStyle/>
          <a:p>
            <a:r>
              <a:rPr lang="en-US" dirty="0"/>
              <a:t>Relevant JOREK based publications: MGI, SPI &amp; TQ</a:t>
            </a:r>
            <a:endParaRPr lang="de-DE" dirty="0"/>
          </a:p>
        </p:txBody>
      </p:sp>
      <p:sp>
        <p:nvSpPr>
          <p:cNvPr id="3" name="Inhaltsplatzhalter 2">
            <a:extLst>
              <a:ext uri="{FF2B5EF4-FFF2-40B4-BE49-F238E27FC236}">
                <a16:creationId xmlns:a16="http://schemas.microsoft.com/office/drawing/2014/main" id="{70F389AB-8458-47A4-B0F0-8B698A98F1E1}"/>
              </a:ext>
            </a:extLst>
          </p:cNvPr>
          <p:cNvSpPr>
            <a:spLocks noGrp="1"/>
          </p:cNvSpPr>
          <p:nvPr>
            <p:ph idx="1"/>
          </p:nvPr>
        </p:nvSpPr>
        <p:spPr/>
        <p:txBody>
          <a:bodyPr>
            <a:normAutofit fontScale="92500"/>
          </a:bodyPr>
          <a:lstStyle/>
          <a:p>
            <a:r>
              <a:rPr lang="de-DE" sz="1200" b="1" dirty="0" err="1">
                <a:solidFill>
                  <a:srgbClr val="0070C0"/>
                </a:solidFill>
              </a:rPr>
              <a:t>Fil</a:t>
            </a:r>
            <a:r>
              <a:rPr lang="de-DE" sz="1200" b="1" dirty="0">
                <a:solidFill>
                  <a:srgbClr val="0070C0"/>
                </a:solidFill>
              </a:rPr>
              <a:t> A, </a:t>
            </a:r>
            <a:r>
              <a:rPr lang="de-DE" sz="1200" b="1" dirty="0" err="1">
                <a:solidFill>
                  <a:srgbClr val="0070C0"/>
                </a:solidFill>
              </a:rPr>
              <a:t>Nardon</a:t>
            </a:r>
            <a:r>
              <a:rPr lang="de-DE" sz="1200" b="1" dirty="0">
                <a:solidFill>
                  <a:srgbClr val="0070C0"/>
                </a:solidFill>
              </a:rPr>
              <a:t> E, Hoelzl M, et al. Modeling a massive gas </a:t>
            </a:r>
            <a:r>
              <a:rPr lang="de-DE" sz="1200" b="1" dirty="0" err="1">
                <a:solidFill>
                  <a:srgbClr val="0070C0"/>
                </a:solidFill>
              </a:rPr>
              <a:t>injection</a:t>
            </a:r>
            <a:r>
              <a:rPr lang="de-DE" sz="1200" b="1" dirty="0">
                <a:solidFill>
                  <a:srgbClr val="0070C0"/>
                </a:solidFill>
              </a:rPr>
              <a:t> </a:t>
            </a:r>
            <a:r>
              <a:rPr lang="de-DE" sz="1200" b="1" dirty="0" err="1">
                <a:solidFill>
                  <a:srgbClr val="0070C0"/>
                </a:solidFill>
              </a:rPr>
              <a:t>triggered</a:t>
            </a:r>
            <a:r>
              <a:rPr lang="de-DE" sz="1200" b="1" dirty="0">
                <a:solidFill>
                  <a:srgbClr val="0070C0"/>
                </a:solidFill>
              </a:rPr>
              <a:t> </a:t>
            </a:r>
            <a:r>
              <a:rPr lang="de-DE" sz="1200" b="1" dirty="0" err="1">
                <a:solidFill>
                  <a:srgbClr val="0070C0"/>
                </a:solidFill>
              </a:rPr>
              <a:t>disruption</a:t>
            </a:r>
            <a:r>
              <a:rPr lang="de-DE" sz="1200" b="1" dirty="0">
                <a:solidFill>
                  <a:srgbClr val="0070C0"/>
                </a:solidFill>
              </a:rPr>
              <a:t> in JET </a:t>
            </a:r>
            <a:r>
              <a:rPr lang="de-DE" sz="1200" b="1" dirty="0" err="1">
                <a:solidFill>
                  <a:srgbClr val="0070C0"/>
                </a:solidFill>
              </a:rPr>
              <a:t>with</a:t>
            </a:r>
            <a:r>
              <a:rPr lang="de-DE" sz="1200" b="1" dirty="0">
                <a:solidFill>
                  <a:srgbClr val="0070C0"/>
                </a:solidFill>
              </a:rPr>
              <a:t> </a:t>
            </a:r>
            <a:r>
              <a:rPr lang="de-DE" sz="1200" b="1" dirty="0" err="1">
                <a:solidFill>
                  <a:srgbClr val="0070C0"/>
                </a:solidFill>
              </a:rPr>
              <a:t>the</a:t>
            </a:r>
            <a:r>
              <a:rPr lang="de-DE" sz="1200" b="1" dirty="0">
                <a:solidFill>
                  <a:srgbClr val="0070C0"/>
                </a:solidFill>
              </a:rPr>
              <a:t> JOREK code </a:t>
            </a:r>
            <a:r>
              <a:rPr lang="de-DE" sz="1200" b="1" dirty="0" err="1">
                <a:solidFill>
                  <a:srgbClr val="0070C0"/>
                </a:solidFill>
              </a:rPr>
              <a:t>PoP</a:t>
            </a:r>
            <a:r>
              <a:rPr lang="de-DE" sz="1200" b="1" dirty="0">
                <a:solidFill>
                  <a:srgbClr val="0070C0"/>
                </a:solidFill>
              </a:rPr>
              <a:t> 22, 062509 (2015)</a:t>
            </a:r>
          </a:p>
          <a:p>
            <a:r>
              <a:rPr lang="de-DE" sz="1200" b="1" dirty="0" err="1">
                <a:solidFill>
                  <a:srgbClr val="0070C0"/>
                </a:solidFill>
              </a:rPr>
              <a:t>Nardon</a:t>
            </a:r>
            <a:r>
              <a:rPr lang="de-DE" sz="1200" b="1" dirty="0">
                <a:solidFill>
                  <a:srgbClr val="0070C0"/>
                </a:solidFill>
              </a:rPr>
              <a:t> E, </a:t>
            </a:r>
            <a:r>
              <a:rPr lang="de-DE" sz="1200" b="1" dirty="0" err="1">
                <a:solidFill>
                  <a:srgbClr val="0070C0"/>
                </a:solidFill>
              </a:rPr>
              <a:t>Fil</a:t>
            </a:r>
            <a:r>
              <a:rPr lang="de-DE" sz="1200" b="1" dirty="0">
                <a:solidFill>
                  <a:srgbClr val="0070C0"/>
                </a:solidFill>
              </a:rPr>
              <a:t> A, Hoelzl M, et al. Progress in </a:t>
            </a:r>
            <a:r>
              <a:rPr lang="de-DE" sz="1200" b="1" dirty="0" err="1">
                <a:solidFill>
                  <a:srgbClr val="0070C0"/>
                </a:solidFill>
              </a:rPr>
              <a:t>understanding</a:t>
            </a:r>
            <a:r>
              <a:rPr lang="de-DE" sz="1200" b="1" dirty="0">
                <a:solidFill>
                  <a:srgbClr val="0070C0"/>
                </a:solidFill>
              </a:rPr>
              <a:t> </a:t>
            </a:r>
            <a:r>
              <a:rPr lang="de-DE" sz="1200" b="1" dirty="0" err="1">
                <a:solidFill>
                  <a:srgbClr val="0070C0"/>
                </a:solidFill>
              </a:rPr>
              <a:t>disruptions</a:t>
            </a:r>
            <a:r>
              <a:rPr lang="de-DE" sz="1200" b="1" dirty="0">
                <a:solidFill>
                  <a:srgbClr val="0070C0"/>
                </a:solidFill>
              </a:rPr>
              <a:t> </a:t>
            </a:r>
            <a:r>
              <a:rPr lang="de-DE" sz="1200" b="1" dirty="0" err="1">
                <a:solidFill>
                  <a:srgbClr val="0070C0"/>
                </a:solidFill>
              </a:rPr>
              <a:t>triggered</a:t>
            </a:r>
            <a:r>
              <a:rPr lang="de-DE" sz="1200" b="1" dirty="0">
                <a:solidFill>
                  <a:srgbClr val="0070C0"/>
                </a:solidFill>
              </a:rPr>
              <a:t> </a:t>
            </a:r>
            <a:r>
              <a:rPr lang="de-DE" sz="1200" b="1" dirty="0" err="1">
                <a:solidFill>
                  <a:srgbClr val="0070C0"/>
                </a:solidFill>
              </a:rPr>
              <a:t>by</a:t>
            </a:r>
            <a:r>
              <a:rPr lang="de-DE" sz="1200" b="1" dirty="0">
                <a:solidFill>
                  <a:srgbClr val="0070C0"/>
                </a:solidFill>
              </a:rPr>
              <a:t> massive gas </a:t>
            </a:r>
            <a:r>
              <a:rPr lang="de-DE" sz="1200" b="1" dirty="0" err="1">
                <a:solidFill>
                  <a:srgbClr val="0070C0"/>
                </a:solidFill>
              </a:rPr>
              <a:t>injection</a:t>
            </a:r>
            <a:r>
              <a:rPr lang="de-DE" sz="1200" b="1" dirty="0">
                <a:solidFill>
                  <a:srgbClr val="0070C0"/>
                </a:solidFill>
              </a:rPr>
              <a:t> via 3D non-linear MHD </a:t>
            </a:r>
            <a:r>
              <a:rPr lang="de-DE" sz="1200" b="1" dirty="0" err="1">
                <a:solidFill>
                  <a:srgbClr val="0070C0"/>
                </a:solidFill>
              </a:rPr>
              <a:t>modelling</a:t>
            </a:r>
            <a:r>
              <a:rPr lang="de-DE" sz="1200" b="1" dirty="0">
                <a:solidFill>
                  <a:srgbClr val="0070C0"/>
                </a:solidFill>
              </a:rPr>
              <a:t> </a:t>
            </a:r>
            <a:r>
              <a:rPr lang="de-DE" sz="1200" b="1" dirty="0" err="1">
                <a:solidFill>
                  <a:srgbClr val="0070C0"/>
                </a:solidFill>
              </a:rPr>
              <a:t>with</a:t>
            </a:r>
            <a:r>
              <a:rPr lang="de-DE" sz="1200" b="1" dirty="0">
                <a:solidFill>
                  <a:srgbClr val="0070C0"/>
                </a:solidFill>
              </a:rPr>
              <a:t> JOREK PPCF 59, 014006 (2016) </a:t>
            </a:r>
          </a:p>
          <a:p>
            <a:r>
              <a:rPr lang="de-DE" sz="1200" b="1" dirty="0">
                <a:solidFill>
                  <a:srgbClr val="0070C0"/>
                </a:solidFill>
              </a:rPr>
              <a:t>Hu D, </a:t>
            </a:r>
            <a:r>
              <a:rPr lang="de-DE" sz="1200" b="1" dirty="0" err="1">
                <a:solidFill>
                  <a:srgbClr val="0070C0"/>
                </a:solidFill>
              </a:rPr>
              <a:t>Nardon</a:t>
            </a:r>
            <a:r>
              <a:rPr lang="de-DE" sz="1200" b="1" dirty="0">
                <a:solidFill>
                  <a:srgbClr val="0070C0"/>
                </a:solidFill>
              </a:rPr>
              <a:t> E, et al. 3D non-linear MHD </a:t>
            </a:r>
            <a:r>
              <a:rPr lang="de-DE" sz="1200" b="1" dirty="0" err="1">
                <a:solidFill>
                  <a:srgbClr val="0070C0"/>
                </a:solidFill>
              </a:rPr>
              <a:t>simulation</a:t>
            </a:r>
            <a:r>
              <a:rPr lang="de-DE" sz="1200" b="1" dirty="0">
                <a:solidFill>
                  <a:srgbClr val="0070C0"/>
                </a:solidFill>
              </a:rPr>
              <a:t> of </a:t>
            </a:r>
            <a:r>
              <a:rPr lang="de-DE" sz="1200" b="1" dirty="0" err="1">
                <a:solidFill>
                  <a:srgbClr val="0070C0"/>
                </a:solidFill>
              </a:rPr>
              <a:t>the</a:t>
            </a:r>
            <a:r>
              <a:rPr lang="de-DE" sz="1200" b="1" dirty="0">
                <a:solidFill>
                  <a:srgbClr val="0070C0"/>
                </a:solidFill>
              </a:rPr>
              <a:t> MHD </a:t>
            </a:r>
            <a:r>
              <a:rPr lang="de-DE" sz="1200" b="1" dirty="0" err="1">
                <a:solidFill>
                  <a:srgbClr val="0070C0"/>
                </a:solidFill>
              </a:rPr>
              <a:t>response</a:t>
            </a:r>
            <a:r>
              <a:rPr lang="de-DE" sz="1200" b="1" dirty="0">
                <a:solidFill>
                  <a:srgbClr val="0070C0"/>
                </a:solidFill>
              </a:rPr>
              <a:t> and </a:t>
            </a:r>
            <a:r>
              <a:rPr lang="de-DE" sz="1200" b="1" dirty="0" err="1">
                <a:solidFill>
                  <a:srgbClr val="0070C0"/>
                </a:solidFill>
              </a:rPr>
              <a:t>density</a:t>
            </a:r>
            <a:r>
              <a:rPr lang="de-DE" sz="1200" b="1" dirty="0">
                <a:solidFill>
                  <a:srgbClr val="0070C0"/>
                </a:solidFill>
              </a:rPr>
              <a:t> </a:t>
            </a:r>
            <a:r>
              <a:rPr lang="de-DE" sz="1200" b="1" dirty="0" err="1">
                <a:solidFill>
                  <a:srgbClr val="0070C0"/>
                </a:solidFill>
              </a:rPr>
              <a:t>increase</a:t>
            </a:r>
            <a:r>
              <a:rPr lang="de-DE" sz="1200" b="1" dirty="0">
                <a:solidFill>
                  <a:srgbClr val="0070C0"/>
                </a:solidFill>
              </a:rPr>
              <a:t> </a:t>
            </a:r>
            <a:r>
              <a:rPr lang="de-DE" sz="1200" b="1" dirty="0" err="1">
                <a:solidFill>
                  <a:srgbClr val="0070C0"/>
                </a:solidFill>
              </a:rPr>
              <a:t>as</a:t>
            </a:r>
            <a:r>
              <a:rPr lang="de-DE" sz="1200" b="1" dirty="0">
                <a:solidFill>
                  <a:srgbClr val="0070C0"/>
                </a:solidFill>
              </a:rPr>
              <a:t> a </a:t>
            </a:r>
            <a:r>
              <a:rPr lang="de-DE" sz="1200" b="1" dirty="0" err="1">
                <a:solidFill>
                  <a:srgbClr val="0070C0"/>
                </a:solidFill>
              </a:rPr>
              <a:t>result</a:t>
            </a:r>
            <a:r>
              <a:rPr lang="de-DE" sz="1200" b="1" dirty="0">
                <a:solidFill>
                  <a:srgbClr val="0070C0"/>
                </a:solidFill>
              </a:rPr>
              <a:t> of </a:t>
            </a:r>
            <a:r>
              <a:rPr lang="de-DE" sz="1200" b="1" dirty="0" err="1">
                <a:solidFill>
                  <a:srgbClr val="0070C0"/>
                </a:solidFill>
              </a:rPr>
              <a:t>shattered</a:t>
            </a:r>
            <a:r>
              <a:rPr lang="de-DE" sz="1200" b="1" dirty="0">
                <a:solidFill>
                  <a:srgbClr val="0070C0"/>
                </a:solidFill>
              </a:rPr>
              <a:t> pellet </a:t>
            </a:r>
            <a:r>
              <a:rPr lang="de-DE" sz="1200" b="1" dirty="0" err="1">
                <a:solidFill>
                  <a:srgbClr val="0070C0"/>
                </a:solidFill>
              </a:rPr>
              <a:t>injection</a:t>
            </a:r>
            <a:r>
              <a:rPr lang="de-DE" sz="1200" b="1" dirty="0">
                <a:solidFill>
                  <a:srgbClr val="0070C0"/>
                </a:solidFill>
              </a:rPr>
              <a:t>. </a:t>
            </a:r>
            <a:r>
              <a:rPr lang="de-DE" sz="1200" b="1" dirty="0" err="1">
                <a:solidFill>
                  <a:srgbClr val="0070C0"/>
                </a:solidFill>
              </a:rPr>
              <a:t>Nuclear</a:t>
            </a:r>
            <a:r>
              <a:rPr lang="de-DE" sz="1200" b="1" dirty="0">
                <a:solidFill>
                  <a:srgbClr val="0070C0"/>
                </a:solidFill>
              </a:rPr>
              <a:t> Fusion 58, 126025 (2018) doi:10.1088/1741-4326/aae614 </a:t>
            </a:r>
          </a:p>
          <a:p>
            <a:r>
              <a:rPr lang="de-DE" sz="1200" b="1" dirty="0" err="1">
                <a:solidFill>
                  <a:srgbClr val="0070C0"/>
                </a:solidFill>
              </a:rPr>
              <a:t>Nardon</a:t>
            </a:r>
            <a:r>
              <a:rPr lang="de-DE" sz="1200" b="1" dirty="0">
                <a:solidFill>
                  <a:srgbClr val="0070C0"/>
                </a:solidFill>
              </a:rPr>
              <a:t> E, Hu D, Hoelzl M, et al. Fast </a:t>
            </a:r>
            <a:r>
              <a:rPr lang="de-DE" sz="1200" b="1" dirty="0" err="1">
                <a:solidFill>
                  <a:srgbClr val="0070C0"/>
                </a:solidFill>
              </a:rPr>
              <a:t>plasma</a:t>
            </a:r>
            <a:r>
              <a:rPr lang="de-DE" sz="1200" b="1" dirty="0">
                <a:solidFill>
                  <a:srgbClr val="0070C0"/>
                </a:solidFill>
              </a:rPr>
              <a:t> </a:t>
            </a:r>
            <a:r>
              <a:rPr lang="de-DE" sz="1200" b="1" dirty="0" err="1">
                <a:solidFill>
                  <a:srgbClr val="0070C0"/>
                </a:solidFill>
              </a:rPr>
              <a:t>dilution</a:t>
            </a:r>
            <a:r>
              <a:rPr lang="de-DE" sz="1200" b="1" dirty="0">
                <a:solidFill>
                  <a:srgbClr val="0070C0"/>
                </a:solidFill>
              </a:rPr>
              <a:t> in ITER </a:t>
            </a:r>
            <a:r>
              <a:rPr lang="de-DE" sz="1200" b="1" dirty="0" err="1">
                <a:solidFill>
                  <a:srgbClr val="0070C0"/>
                </a:solidFill>
              </a:rPr>
              <a:t>with</a:t>
            </a:r>
            <a:r>
              <a:rPr lang="de-DE" sz="1200" b="1" dirty="0">
                <a:solidFill>
                  <a:srgbClr val="0070C0"/>
                </a:solidFill>
              </a:rPr>
              <a:t> pure </a:t>
            </a:r>
            <a:r>
              <a:rPr lang="de-DE" sz="1200" b="1" dirty="0" err="1">
                <a:solidFill>
                  <a:srgbClr val="0070C0"/>
                </a:solidFill>
              </a:rPr>
              <a:t>deuterium</a:t>
            </a:r>
            <a:r>
              <a:rPr lang="de-DE" sz="1200" b="1" dirty="0">
                <a:solidFill>
                  <a:srgbClr val="0070C0"/>
                </a:solidFill>
              </a:rPr>
              <a:t> </a:t>
            </a:r>
            <a:r>
              <a:rPr lang="de-DE" sz="1200" b="1" dirty="0" err="1">
                <a:solidFill>
                  <a:srgbClr val="0070C0"/>
                </a:solidFill>
              </a:rPr>
              <a:t>shattered</a:t>
            </a:r>
            <a:r>
              <a:rPr lang="de-DE" sz="1200" b="1" dirty="0">
                <a:solidFill>
                  <a:srgbClr val="0070C0"/>
                </a:solidFill>
              </a:rPr>
              <a:t> pellet </a:t>
            </a:r>
            <a:r>
              <a:rPr lang="de-DE" sz="1200" b="1" dirty="0" err="1">
                <a:solidFill>
                  <a:srgbClr val="0070C0"/>
                </a:solidFill>
              </a:rPr>
              <a:t>injection</a:t>
            </a:r>
            <a:r>
              <a:rPr lang="de-DE" sz="1200" b="1" dirty="0">
                <a:solidFill>
                  <a:srgbClr val="0070C0"/>
                </a:solidFill>
              </a:rPr>
              <a:t>. </a:t>
            </a:r>
            <a:r>
              <a:rPr lang="de-DE" sz="1200" b="1" dirty="0" err="1">
                <a:solidFill>
                  <a:srgbClr val="0070C0"/>
                </a:solidFill>
              </a:rPr>
              <a:t>Nuclear</a:t>
            </a:r>
            <a:r>
              <a:rPr lang="de-DE" sz="1200" b="1" dirty="0">
                <a:solidFill>
                  <a:srgbClr val="0070C0"/>
                </a:solidFill>
              </a:rPr>
              <a:t> Fusion 60, 126040 (2020) doi:10.1088/1741-4326/abb749 </a:t>
            </a:r>
          </a:p>
          <a:p>
            <a:r>
              <a:rPr lang="de-DE" sz="1200" b="1" dirty="0">
                <a:solidFill>
                  <a:srgbClr val="0070C0"/>
                </a:solidFill>
              </a:rPr>
              <a:t>Hoelzl M., Hu D., </a:t>
            </a:r>
            <a:r>
              <a:rPr lang="de-DE" sz="1200" b="1" dirty="0" err="1">
                <a:solidFill>
                  <a:srgbClr val="0070C0"/>
                </a:solidFill>
              </a:rPr>
              <a:t>Nardon</a:t>
            </a:r>
            <a:r>
              <a:rPr lang="de-DE" sz="1200" b="1" dirty="0">
                <a:solidFill>
                  <a:srgbClr val="0070C0"/>
                </a:solidFill>
              </a:rPr>
              <a:t> E., et al. First </a:t>
            </a:r>
            <a:r>
              <a:rPr lang="de-DE" sz="1200" b="1" dirty="0" err="1">
                <a:solidFill>
                  <a:srgbClr val="0070C0"/>
                </a:solidFill>
              </a:rPr>
              <a:t>predictive</a:t>
            </a:r>
            <a:r>
              <a:rPr lang="de-DE" sz="1200" b="1" dirty="0">
                <a:solidFill>
                  <a:srgbClr val="0070C0"/>
                </a:solidFill>
              </a:rPr>
              <a:t> </a:t>
            </a:r>
            <a:r>
              <a:rPr lang="de-DE" sz="1200" b="1" dirty="0" err="1">
                <a:solidFill>
                  <a:srgbClr val="0070C0"/>
                </a:solidFill>
              </a:rPr>
              <a:t>simulations</a:t>
            </a:r>
            <a:r>
              <a:rPr lang="de-DE" sz="1200" b="1" dirty="0">
                <a:solidFill>
                  <a:srgbClr val="0070C0"/>
                </a:solidFill>
              </a:rPr>
              <a:t> </a:t>
            </a:r>
            <a:r>
              <a:rPr lang="de-DE" sz="1200" b="1" dirty="0" err="1">
                <a:solidFill>
                  <a:srgbClr val="0070C0"/>
                </a:solidFill>
              </a:rPr>
              <a:t>for</a:t>
            </a:r>
            <a:r>
              <a:rPr lang="de-DE" sz="1200" b="1" dirty="0">
                <a:solidFill>
                  <a:srgbClr val="0070C0"/>
                </a:solidFill>
              </a:rPr>
              <a:t> </a:t>
            </a:r>
            <a:r>
              <a:rPr lang="de-DE" sz="1200" b="1" dirty="0" err="1">
                <a:solidFill>
                  <a:srgbClr val="0070C0"/>
                </a:solidFill>
              </a:rPr>
              <a:t>deuterium</a:t>
            </a:r>
            <a:r>
              <a:rPr lang="de-DE" sz="1200" b="1" dirty="0">
                <a:solidFill>
                  <a:srgbClr val="0070C0"/>
                </a:solidFill>
              </a:rPr>
              <a:t> </a:t>
            </a:r>
            <a:r>
              <a:rPr lang="de-DE" sz="1200" b="1" dirty="0" err="1">
                <a:solidFill>
                  <a:srgbClr val="0070C0"/>
                </a:solidFill>
              </a:rPr>
              <a:t>shattered</a:t>
            </a:r>
            <a:r>
              <a:rPr lang="de-DE" sz="1200" b="1" dirty="0">
                <a:solidFill>
                  <a:srgbClr val="0070C0"/>
                </a:solidFill>
              </a:rPr>
              <a:t> pellet </a:t>
            </a:r>
            <a:r>
              <a:rPr lang="de-DE" sz="1200" b="1" dirty="0" err="1">
                <a:solidFill>
                  <a:srgbClr val="0070C0"/>
                </a:solidFill>
              </a:rPr>
              <a:t>injection</a:t>
            </a:r>
            <a:r>
              <a:rPr lang="de-DE" sz="1200" b="1" dirty="0">
                <a:solidFill>
                  <a:srgbClr val="0070C0"/>
                </a:solidFill>
              </a:rPr>
              <a:t> in ASDEX Upgrade. Physics of Plasmas 27, 022510 (2020). arXiv:1910.06095. </a:t>
            </a:r>
          </a:p>
          <a:p>
            <a:r>
              <a:rPr lang="de-DE" sz="1200" b="1" dirty="0">
                <a:solidFill>
                  <a:srgbClr val="0070C0"/>
                </a:solidFill>
              </a:rPr>
              <a:t>Hu D, </a:t>
            </a:r>
            <a:r>
              <a:rPr lang="de-DE" sz="1200" b="1" dirty="0" err="1">
                <a:solidFill>
                  <a:srgbClr val="0070C0"/>
                </a:solidFill>
              </a:rPr>
              <a:t>Nardon</a:t>
            </a:r>
            <a:r>
              <a:rPr lang="de-DE" sz="1200" b="1" dirty="0">
                <a:solidFill>
                  <a:srgbClr val="0070C0"/>
                </a:solidFill>
              </a:rPr>
              <a:t> E, Hoelzl M, et al. Radiation </a:t>
            </a:r>
            <a:r>
              <a:rPr lang="de-DE" sz="1200" b="1" dirty="0" err="1">
                <a:solidFill>
                  <a:srgbClr val="0070C0"/>
                </a:solidFill>
              </a:rPr>
              <a:t>asymmetry</a:t>
            </a:r>
            <a:r>
              <a:rPr lang="de-DE" sz="1200" b="1" dirty="0">
                <a:solidFill>
                  <a:srgbClr val="0070C0"/>
                </a:solidFill>
              </a:rPr>
              <a:t> and MHD </a:t>
            </a:r>
            <a:r>
              <a:rPr lang="de-DE" sz="1200" b="1" dirty="0" err="1">
                <a:solidFill>
                  <a:srgbClr val="0070C0"/>
                </a:solidFill>
              </a:rPr>
              <a:t>destabilization</a:t>
            </a:r>
            <a:r>
              <a:rPr lang="de-DE" sz="1200" b="1" dirty="0">
                <a:solidFill>
                  <a:srgbClr val="0070C0"/>
                </a:solidFill>
              </a:rPr>
              <a:t> </a:t>
            </a:r>
            <a:r>
              <a:rPr lang="de-DE" sz="1200" b="1" dirty="0" err="1">
                <a:solidFill>
                  <a:srgbClr val="0070C0"/>
                </a:solidFill>
              </a:rPr>
              <a:t>during</a:t>
            </a:r>
            <a:r>
              <a:rPr lang="de-DE" sz="1200" b="1" dirty="0">
                <a:solidFill>
                  <a:srgbClr val="0070C0"/>
                </a:solidFill>
              </a:rPr>
              <a:t> </a:t>
            </a:r>
            <a:r>
              <a:rPr lang="de-DE" sz="1200" b="1" dirty="0" err="1">
                <a:solidFill>
                  <a:srgbClr val="0070C0"/>
                </a:solidFill>
              </a:rPr>
              <a:t>the</a:t>
            </a:r>
            <a:r>
              <a:rPr lang="de-DE" sz="1200" b="1" dirty="0">
                <a:solidFill>
                  <a:srgbClr val="0070C0"/>
                </a:solidFill>
              </a:rPr>
              <a:t> thermal </a:t>
            </a:r>
            <a:r>
              <a:rPr lang="de-DE" sz="1200" b="1" dirty="0" err="1">
                <a:solidFill>
                  <a:srgbClr val="0070C0"/>
                </a:solidFill>
              </a:rPr>
              <a:t>quench</a:t>
            </a:r>
            <a:r>
              <a:rPr lang="de-DE" sz="1200" b="1" dirty="0">
                <a:solidFill>
                  <a:srgbClr val="0070C0"/>
                </a:solidFill>
              </a:rPr>
              <a:t> after </a:t>
            </a:r>
            <a:r>
              <a:rPr lang="de-DE" sz="1200" b="1" dirty="0" err="1">
                <a:solidFill>
                  <a:srgbClr val="0070C0"/>
                </a:solidFill>
              </a:rPr>
              <a:t>impurity</a:t>
            </a:r>
            <a:r>
              <a:rPr lang="de-DE" sz="1200" b="1" dirty="0">
                <a:solidFill>
                  <a:srgbClr val="0070C0"/>
                </a:solidFill>
              </a:rPr>
              <a:t> </a:t>
            </a:r>
            <a:r>
              <a:rPr lang="de-DE" sz="1200" b="1" dirty="0" err="1">
                <a:solidFill>
                  <a:srgbClr val="0070C0"/>
                </a:solidFill>
              </a:rPr>
              <a:t>shattered</a:t>
            </a:r>
            <a:r>
              <a:rPr lang="de-DE" sz="1200" b="1" dirty="0">
                <a:solidFill>
                  <a:srgbClr val="0070C0"/>
                </a:solidFill>
              </a:rPr>
              <a:t> pellet </a:t>
            </a:r>
            <a:r>
              <a:rPr lang="de-DE" sz="1200" b="1" dirty="0" err="1">
                <a:solidFill>
                  <a:srgbClr val="0070C0"/>
                </a:solidFill>
              </a:rPr>
              <a:t>injection</a:t>
            </a:r>
            <a:r>
              <a:rPr lang="de-DE" sz="1200" b="1" dirty="0">
                <a:solidFill>
                  <a:srgbClr val="0070C0"/>
                </a:solidFill>
              </a:rPr>
              <a:t>. </a:t>
            </a:r>
            <a:r>
              <a:rPr lang="de-DE" sz="1200" b="1" dirty="0" err="1">
                <a:solidFill>
                  <a:srgbClr val="0070C0"/>
                </a:solidFill>
              </a:rPr>
              <a:t>Nuclear</a:t>
            </a:r>
            <a:r>
              <a:rPr lang="de-DE" sz="1200" b="1" dirty="0">
                <a:solidFill>
                  <a:srgbClr val="0070C0"/>
                </a:solidFill>
              </a:rPr>
              <a:t> Fusion 61, 026015 (2021) doi:10.1088/1741-4326/</a:t>
            </a:r>
            <a:r>
              <a:rPr lang="de-DE" sz="1200" b="1" dirty="0" err="1">
                <a:solidFill>
                  <a:srgbClr val="0070C0"/>
                </a:solidFill>
              </a:rPr>
              <a:t>abcbcb</a:t>
            </a:r>
            <a:r>
              <a:rPr lang="de-DE" sz="1200" b="1" dirty="0">
                <a:solidFill>
                  <a:srgbClr val="0070C0"/>
                </a:solidFill>
              </a:rPr>
              <a:t> </a:t>
            </a:r>
          </a:p>
          <a:p>
            <a:r>
              <a:rPr lang="de-DE" sz="1200" b="1" dirty="0" err="1">
                <a:solidFill>
                  <a:srgbClr val="0070C0"/>
                </a:solidFill>
              </a:rPr>
              <a:t>Nardon</a:t>
            </a:r>
            <a:r>
              <a:rPr lang="de-DE" sz="1200" b="1" dirty="0">
                <a:solidFill>
                  <a:srgbClr val="0070C0"/>
                </a:solidFill>
              </a:rPr>
              <a:t> E., Hu D., Artola F.J., </a:t>
            </a:r>
            <a:r>
              <a:rPr lang="de-DE" sz="1200" b="1" dirty="0" err="1">
                <a:solidFill>
                  <a:srgbClr val="0070C0"/>
                </a:solidFill>
              </a:rPr>
              <a:t>Bonfiglio</a:t>
            </a:r>
            <a:r>
              <a:rPr lang="de-DE" sz="1200" b="1" dirty="0">
                <a:solidFill>
                  <a:srgbClr val="0070C0"/>
                </a:solidFill>
              </a:rPr>
              <a:t> D., Hoelzl M., </a:t>
            </a:r>
            <a:r>
              <a:rPr lang="de-DE" sz="1200" b="1" dirty="0" err="1">
                <a:solidFill>
                  <a:srgbClr val="0070C0"/>
                </a:solidFill>
              </a:rPr>
              <a:t>Boboc</a:t>
            </a:r>
            <a:r>
              <a:rPr lang="de-DE" sz="1200" b="1" dirty="0">
                <a:solidFill>
                  <a:srgbClr val="0070C0"/>
                </a:solidFill>
              </a:rPr>
              <a:t> A., Carvalho P., </a:t>
            </a:r>
            <a:r>
              <a:rPr lang="de-DE" sz="1200" b="1" dirty="0" err="1">
                <a:solidFill>
                  <a:srgbClr val="0070C0"/>
                </a:solidFill>
              </a:rPr>
              <a:t>Gerasimov</a:t>
            </a:r>
            <a:r>
              <a:rPr lang="de-DE" sz="1200" b="1" dirty="0">
                <a:solidFill>
                  <a:srgbClr val="0070C0"/>
                </a:solidFill>
              </a:rPr>
              <a:t> S., </a:t>
            </a:r>
            <a:r>
              <a:rPr lang="de-DE" sz="1200" b="1" dirty="0" err="1">
                <a:solidFill>
                  <a:srgbClr val="0070C0"/>
                </a:solidFill>
              </a:rPr>
              <a:t>Huijsmans</a:t>
            </a:r>
            <a:r>
              <a:rPr lang="de-DE" sz="1200" b="1" dirty="0">
                <a:solidFill>
                  <a:srgbClr val="0070C0"/>
                </a:solidFill>
              </a:rPr>
              <a:t> G., Mitterauer V., Schwarz N., Sun H., JOREK Team, JET </a:t>
            </a:r>
            <a:r>
              <a:rPr lang="de-DE" sz="1200" b="1" dirty="0" err="1">
                <a:solidFill>
                  <a:srgbClr val="0070C0"/>
                </a:solidFill>
              </a:rPr>
              <a:t>Contributors</a:t>
            </a:r>
            <a:r>
              <a:rPr lang="de-DE" sz="1200" b="1" dirty="0">
                <a:solidFill>
                  <a:srgbClr val="0070C0"/>
                </a:solidFill>
              </a:rPr>
              <a:t>. Thermal </a:t>
            </a:r>
            <a:r>
              <a:rPr lang="de-DE" sz="1200" b="1" dirty="0" err="1">
                <a:solidFill>
                  <a:srgbClr val="0070C0"/>
                </a:solidFill>
              </a:rPr>
              <a:t>quench</a:t>
            </a:r>
            <a:r>
              <a:rPr lang="de-DE" sz="1200" b="1" dirty="0">
                <a:solidFill>
                  <a:srgbClr val="0070C0"/>
                </a:solidFill>
              </a:rPr>
              <a:t> and </a:t>
            </a:r>
            <a:r>
              <a:rPr lang="de-DE" sz="1200" b="1" dirty="0" err="1">
                <a:solidFill>
                  <a:srgbClr val="0070C0"/>
                </a:solidFill>
              </a:rPr>
              <a:t>current</a:t>
            </a:r>
            <a:r>
              <a:rPr lang="de-DE" sz="1200" b="1" dirty="0">
                <a:solidFill>
                  <a:srgbClr val="0070C0"/>
                </a:solidFill>
              </a:rPr>
              <a:t> </a:t>
            </a:r>
            <a:r>
              <a:rPr lang="de-DE" sz="1200" b="1" dirty="0" err="1">
                <a:solidFill>
                  <a:srgbClr val="0070C0"/>
                </a:solidFill>
              </a:rPr>
              <a:t>profile</a:t>
            </a:r>
            <a:r>
              <a:rPr lang="de-DE" sz="1200" b="1" dirty="0">
                <a:solidFill>
                  <a:srgbClr val="0070C0"/>
                </a:solidFill>
              </a:rPr>
              <a:t> </a:t>
            </a:r>
            <a:r>
              <a:rPr lang="de-DE" sz="1200" b="1" dirty="0" err="1">
                <a:solidFill>
                  <a:srgbClr val="0070C0"/>
                </a:solidFill>
              </a:rPr>
              <a:t>relaxation</a:t>
            </a:r>
            <a:r>
              <a:rPr lang="de-DE" sz="1200" b="1" dirty="0">
                <a:solidFill>
                  <a:srgbClr val="0070C0"/>
                </a:solidFill>
              </a:rPr>
              <a:t> </a:t>
            </a:r>
            <a:r>
              <a:rPr lang="de-DE" sz="1200" b="1" dirty="0" err="1">
                <a:solidFill>
                  <a:srgbClr val="0070C0"/>
                </a:solidFill>
              </a:rPr>
              <a:t>dynamics</a:t>
            </a:r>
            <a:r>
              <a:rPr lang="de-DE" sz="1200" b="1" dirty="0">
                <a:solidFill>
                  <a:srgbClr val="0070C0"/>
                </a:solidFill>
              </a:rPr>
              <a:t> in massive-material-</a:t>
            </a:r>
            <a:r>
              <a:rPr lang="de-DE" sz="1200" b="1" dirty="0" err="1">
                <a:solidFill>
                  <a:srgbClr val="0070C0"/>
                </a:solidFill>
              </a:rPr>
              <a:t>injection</a:t>
            </a:r>
            <a:r>
              <a:rPr lang="de-DE" sz="1200" b="1" dirty="0">
                <a:solidFill>
                  <a:srgbClr val="0070C0"/>
                </a:solidFill>
              </a:rPr>
              <a:t>-</a:t>
            </a:r>
            <a:r>
              <a:rPr lang="de-DE" sz="1200" b="1" dirty="0" err="1">
                <a:solidFill>
                  <a:srgbClr val="0070C0"/>
                </a:solidFill>
              </a:rPr>
              <a:t>triggered</a:t>
            </a:r>
            <a:r>
              <a:rPr lang="de-DE" sz="1200" b="1" dirty="0">
                <a:solidFill>
                  <a:srgbClr val="0070C0"/>
                </a:solidFill>
              </a:rPr>
              <a:t> </a:t>
            </a:r>
            <a:r>
              <a:rPr lang="de-DE" sz="1200" b="1" dirty="0" err="1">
                <a:solidFill>
                  <a:srgbClr val="0070C0"/>
                </a:solidFill>
              </a:rPr>
              <a:t>tokamak</a:t>
            </a:r>
            <a:r>
              <a:rPr lang="de-DE" sz="1200" b="1" dirty="0">
                <a:solidFill>
                  <a:srgbClr val="0070C0"/>
                </a:solidFill>
              </a:rPr>
              <a:t> </a:t>
            </a:r>
            <a:r>
              <a:rPr lang="de-DE" sz="1200" b="1" dirty="0" err="1">
                <a:solidFill>
                  <a:srgbClr val="0070C0"/>
                </a:solidFill>
              </a:rPr>
              <a:t>disruptions</a:t>
            </a:r>
            <a:r>
              <a:rPr lang="de-DE" sz="1200" b="1" dirty="0">
                <a:solidFill>
                  <a:srgbClr val="0070C0"/>
                </a:solidFill>
              </a:rPr>
              <a:t>. Plasma Physics and </a:t>
            </a:r>
            <a:r>
              <a:rPr lang="de-DE" sz="1200" b="1" dirty="0" err="1">
                <a:solidFill>
                  <a:srgbClr val="0070C0"/>
                </a:solidFill>
              </a:rPr>
              <a:t>Controlled</a:t>
            </a:r>
            <a:r>
              <a:rPr lang="de-DE" sz="1200" b="1" dirty="0">
                <a:solidFill>
                  <a:srgbClr val="0070C0"/>
                </a:solidFill>
              </a:rPr>
              <a:t> Fusion 63, 115006 (2021) doi:10.1088/1361-6587/ac234b </a:t>
            </a:r>
          </a:p>
          <a:p>
            <a:r>
              <a:rPr lang="de-DE" sz="1200" b="1" dirty="0">
                <a:solidFill>
                  <a:srgbClr val="0070C0"/>
                </a:solidFill>
              </a:rPr>
              <a:t>Hu D., </a:t>
            </a:r>
            <a:r>
              <a:rPr lang="de-DE" sz="1200" b="1" dirty="0" err="1">
                <a:solidFill>
                  <a:srgbClr val="0070C0"/>
                </a:solidFill>
              </a:rPr>
              <a:t>Huijsmans</a:t>
            </a:r>
            <a:r>
              <a:rPr lang="de-DE" sz="1200" b="1" dirty="0">
                <a:solidFill>
                  <a:srgbClr val="0070C0"/>
                </a:solidFill>
              </a:rPr>
              <a:t> G.T.A., </a:t>
            </a:r>
            <a:r>
              <a:rPr lang="de-DE" sz="1200" b="1" dirty="0" err="1">
                <a:solidFill>
                  <a:srgbClr val="0070C0"/>
                </a:solidFill>
              </a:rPr>
              <a:t>Nardon</a:t>
            </a:r>
            <a:r>
              <a:rPr lang="de-DE" sz="1200" b="1" dirty="0">
                <a:solidFill>
                  <a:srgbClr val="0070C0"/>
                </a:solidFill>
              </a:rPr>
              <a:t> E., Hoelzl M., et al. </a:t>
            </a:r>
            <a:r>
              <a:rPr lang="de-DE" sz="1200" b="1" dirty="0" err="1">
                <a:solidFill>
                  <a:srgbClr val="0070C0"/>
                </a:solidFill>
              </a:rPr>
              <a:t>Collisional-radiative</a:t>
            </a:r>
            <a:r>
              <a:rPr lang="de-DE" sz="1200" b="1" dirty="0">
                <a:solidFill>
                  <a:srgbClr val="0070C0"/>
                </a:solidFill>
              </a:rPr>
              <a:t> non-equilibrium </a:t>
            </a:r>
            <a:r>
              <a:rPr lang="de-DE" sz="1200" b="1" dirty="0" err="1">
                <a:solidFill>
                  <a:srgbClr val="0070C0"/>
                </a:solidFill>
              </a:rPr>
              <a:t>impurity</a:t>
            </a:r>
            <a:r>
              <a:rPr lang="de-DE" sz="1200" b="1" dirty="0">
                <a:solidFill>
                  <a:srgbClr val="0070C0"/>
                </a:solidFill>
              </a:rPr>
              <a:t> </a:t>
            </a:r>
            <a:r>
              <a:rPr lang="de-DE" sz="1200" b="1" dirty="0" err="1">
                <a:solidFill>
                  <a:srgbClr val="0070C0"/>
                </a:solidFill>
              </a:rPr>
              <a:t>treatment</a:t>
            </a:r>
            <a:r>
              <a:rPr lang="de-DE" sz="1200" b="1" dirty="0">
                <a:solidFill>
                  <a:srgbClr val="0070C0"/>
                </a:solidFill>
              </a:rPr>
              <a:t> </a:t>
            </a:r>
            <a:r>
              <a:rPr lang="de-DE" sz="1200" b="1" dirty="0" err="1">
                <a:solidFill>
                  <a:srgbClr val="0070C0"/>
                </a:solidFill>
              </a:rPr>
              <a:t>for</a:t>
            </a:r>
            <a:r>
              <a:rPr lang="de-DE" sz="1200" b="1" dirty="0">
                <a:solidFill>
                  <a:srgbClr val="0070C0"/>
                </a:solidFill>
              </a:rPr>
              <a:t> JOREK </a:t>
            </a:r>
            <a:r>
              <a:rPr lang="de-DE" sz="1200" b="1" dirty="0" err="1">
                <a:solidFill>
                  <a:srgbClr val="0070C0"/>
                </a:solidFill>
              </a:rPr>
              <a:t>simulations</a:t>
            </a:r>
            <a:r>
              <a:rPr lang="de-DE" sz="1200" b="1" dirty="0">
                <a:solidFill>
                  <a:srgbClr val="0070C0"/>
                </a:solidFill>
              </a:rPr>
              <a:t>. Plasma Physics and </a:t>
            </a:r>
            <a:r>
              <a:rPr lang="de-DE" sz="1200" b="1" dirty="0" err="1">
                <a:solidFill>
                  <a:srgbClr val="0070C0"/>
                </a:solidFill>
              </a:rPr>
              <a:t>Controlled</a:t>
            </a:r>
            <a:r>
              <a:rPr lang="de-DE" sz="1200" b="1" dirty="0">
                <a:solidFill>
                  <a:srgbClr val="0070C0"/>
                </a:solidFill>
              </a:rPr>
              <a:t> Fusion 63, 125003 (2021) doi:10.1088/1361-6587/ac2afb </a:t>
            </a:r>
          </a:p>
          <a:p>
            <a:r>
              <a:rPr lang="de-DE" sz="1200" b="1" dirty="0">
                <a:solidFill>
                  <a:srgbClr val="0070C0"/>
                </a:solidFill>
              </a:rPr>
              <a:t>Hu D, Liu C, JOREK Team. Hot-</a:t>
            </a:r>
            <a:r>
              <a:rPr lang="de-DE" sz="1200" b="1" dirty="0" err="1">
                <a:solidFill>
                  <a:srgbClr val="0070C0"/>
                </a:solidFill>
              </a:rPr>
              <a:t>tail</a:t>
            </a:r>
            <a:r>
              <a:rPr lang="de-DE" sz="1200" b="1" dirty="0">
                <a:solidFill>
                  <a:srgbClr val="0070C0"/>
                </a:solidFill>
              </a:rPr>
              <a:t> </a:t>
            </a:r>
            <a:r>
              <a:rPr lang="de-DE" sz="1200" b="1" dirty="0" err="1">
                <a:solidFill>
                  <a:srgbClr val="0070C0"/>
                </a:solidFill>
              </a:rPr>
              <a:t>electrons</a:t>
            </a:r>
            <a:r>
              <a:rPr lang="de-DE" sz="1200" b="1" dirty="0">
                <a:solidFill>
                  <a:srgbClr val="0070C0"/>
                </a:solidFill>
              </a:rPr>
              <a:t>’ </a:t>
            </a:r>
            <a:r>
              <a:rPr lang="de-DE" sz="1200" b="1" dirty="0" err="1">
                <a:solidFill>
                  <a:srgbClr val="0070C0"/>
                </a:solidFill>
              </a:rPr>
              <a:t>impact</a:t>
            </a:r>
            <a:r>
              <a:rPr lang="de-DE" sz="1200" b="1" dirty="0">
                <a:solidFill>
                  <a:srgbClr val="0070C0"/>
                </a:solidFill>
              </a:rPr>
              <a:t> on </a:t>
            </a:r>
            <a:r>
              <a:rPr lang="de-DE" sz="1200" b="1" dirty="0" err="1">
                <a:solidFill>
                  <a:srgbClr val="0070C0"/>
                </a:solidFill>
              </a:rPr>
              <a:t>assimilation</a:t>
            </a:r>
            <a:r>
              <a:rPr lang="de-DE" sz="1200" b="1" dirty="0">
                <a:solidFill>
                  <a:srgbClr val="0070C0"/>
                </a:solidFill>
              </a:rPr>
              <a:t> and </a:t>
            </a:r>
            <a:r>
              <a:rPr lang="de-DE" sz="1200" b="1" dirty="0" err="1">
                <a:solidFill>
                  <a:srgbClr val="0070C0"/>
                </a:solidFill>
              </a:rPr>
              <a:t>injection</a:t>
            </a:r>
            <a:r>
              <a:rPr lang="de-DE" sz="1200" b="1" dirty="0">
                <a:solidFill>
                  <a:srgbClr val="0070C0"/>
                </a:solidFill>
              </a:rPr>
              <a:t> </a:t>
            </a:r>
            <a:r>
              <a:rPr lang="de-DE" sz="1200" b="1" dirty="0" err="1">
                <a:solidFill>
                  <a:srgbClr val="0070C0"/>
                </a:solidFill>
              </a:rPr>
              <a:t>penetration</a:t>
            </a:r>
            <a:r>
              <a:rPr lang="de-DE" sz="1200" b="1" dirty="0">
                <a:solidFill>
                  <a:srgbClr val="0070C0"/>
                </a:solidFill>
              </a:rPr>
              <a:t> of D2 </a:t>
            </a:r>
            <a:r>
              <a:rPr lang="de-DE" sz="1200" b="1" dirty="0" err="1">
                <a:solidFill>
                  <a:srgbClr val="0070C0"/>
                </a:solidFill>
              </a:rPr>
              <a:t>shattered</a:t>
            </a:r>
            <a:r>
              <a:rPr lang="de-DE" sz="1200" b="1" dirty="0">
                <a:solidFill>
                  <a:srgbClr val="0070C0"/>
                </a:solidFill>
              </a:rPr>
              <a:t> pellet </a:t>
            </a:r>
            <a:r>
              <a:rPr lang="de-DE" sz="1200" b="1" dirty="0" err="1">
                <a:solidFill>
                  <a:srgbClr val="0070C0"/>
                </a:solidFill>
              </a:rPr>
              <a:t>injections</a:t>
            </a:r>
            <a:r>
              <a:rPr lang="de-DE" sz="1200" b="1" dirty="0">
                <a:solidFill>
                  <a:srgbClr val="0070C0"/>
                </a:solidFill>
              </a:rPr>
              <a:t>. </a:t>
            </a:r>
            <a:r>
              <a:rPr lang="de-DE" sz="1200" b="1" dirty="0" err="1">
                <a:solidFill>
                  <a:srgbClr val="0070C0"/>
                </a:solidFill>
              </a:rPr>
              <a:t>Nuclear</a:t>
            </a:r>
            <a:r>
              <a:rPr lang="de-DE" sz="1200" b="1" dirty="0">
                <a:solidFill>
                  <a:srgbClr val="0070C0"/>
                </a:solidFill>
              </a:rPr>
              <a:t> Fusion 62, 096002 (2022) doi:10.1088/1741-4326/ac7b99 </a:t>
            </a:r>
          </a:p>
          <a:p>
            <a:r>
              <a:rPr lang="de-DE" sz="1200" b="1" dirty="0">
                <a:solidFill>
                  <a:srgbClr val="0070C0"/>
                </a:solidFill>
              </a:rPr>
              <a:t>Hu SL, Hu D, Li JQ, Hao GZ, Dong YB, </a:t>
            </a:r>
            <a:r>
              <a:rPr lang="de-DE" sz="1200" b="1" dirty="0" err="1">
                <a:solidFill>
                  <a:srgbClr val="0070C0"/>
                </a:solidFill>
              </a:rPr>
              <a:t>Huijsmans</a:t>
            </a:r>
            <a:r>
              <a:rPr lang="de-DE" sz="1200" b="1" dirty="0">
                <a:solidFill>
                  <a:srgbClr val="0070C0"/>
                </a:solidFill>
              </a:rPr>
              <a:t> G, JOREK Team. </a:t>
            </a:r>
            <a:r>
              <a:rPr lang="de-DE" sz="1200" b="1" dirty="0" err="1">
                <a:solidFill>
                  <a:srgbClr val="0070C0"/>
                </a:solidFill>
              </a:rPr>
              <a:t>Magnetohydrodynamic</a:t>
            </a:r>
            <a:r>
              <a:rPr lang="de-DE" sz="1200" b="1" dirty="0">
                <a:solidFill>
                  <a:srgbClr val="0070C0"/>
                </a:solidFill>
              </a:rPr>
              <a:t> </a:t>
            </a:r>
            <a:r>
              <a:rPr lang="de-DE" sz="1200" b="1" dirty="0" err="1">
                <a:solidFill>
                  <a:srgbClr val="0070C0"/>
                </a:solidFill>
              </a:rPr>
              <a:t>features</a:t>
            </a:r>
            <a:r>
              <a:rPr lang="de-DE" sz="1200" b="1" dirty="0">
                <a:solidFill>
                  <a:srgbClr val="0070C0"/>
                </a:solidFill>
              </a:rPr>
              <a:t> and </a:t>
            </a:r>
            <a:r>
              <a:rPr lang="de-DE" sz="1200" b="1" dirty="0" err="1">
                <a:solidFill>
                  <a:srgbClr val="0070C0"/>
                </a:solidFill>
              </a:rPr>
              <a:t>particle</a:t>
            </a:r>
            <a:r>
              <a:rPr lang="de-DE" sz="1200" b="1" dirty="0">
                <a:solidFill>
                  <a:srgbClr val="0070C0"/>
                </a:solidFill>
              </a:rPr>
              <a:t> </a:t>
            </a:r>
            <a:r>
              <a:rPr lang="de-DE" sz="1200" b="1" dirty="0" err="1">
                <a:solidFill>
                  <a:srgbClr val="0070C0"/>
                </a:solidFill>
              </a:rPr>
              <a:t>transport</a:t>
            </a:r>
            <a:r>
              <a:rPr lang="de-DE" sz="1200" b="1" dirty="0">
                <a:solidFill>
                  <a:srgbClr val="0070C0"/>
                </a:solidFill>
              </a:rPr>
              <a:t> </a:t>
            </a:r>
            <a:r>
              <a:rPr lang="de-DE" sz="1200" b="1" dirty="0" err="1">
                <a:solidFill>
                  <a:srgbClr val="0070C0"/>
                </a:solidFill>
              </a:rPr>
              <a:t>during</a:t>
            </a:r>
            <a:r>
              <a:rPr lang="de-DE" sz="1200" b="1" dirty="0">
                <a:solidFill>
                  <a:srgbClr val="0070C0"/>
                </a:solidFill>
              </a:rPr>
              <a:t> thermal </a:t>
            </a:r>
            <a:r>
              <a:rPr lang="de-DE" sz="1200" b="1" dirty="0" err="1">
                <a:solidFill>
                  <a:srgbClr val="0070C0"/>
                </a:solidFill>
              </a:rPr>
              <a:t>quench</a:t>
            </a:r>
            <a:r>
              <a:rPr lang="de-DE" sz="1200" b="1" dirty="0">
                <a:solidFill>
                  <a:srgbClr val="0070C0"/>
                </a:solidFill>
              </a:rPr>
              <a:t> in HL-2A </a:t>
            </a:r>
            <a:r>
              <a:rPr lang="de-DE" sz="1200" b="1" dirty="0" err="1">
                <a:solidFill>
                  <a:srgbClr val="0070C0"/>
                </a:solidFill>
              </a:rPr>
              <a:t>with</a:t>
            </a:r>
            <a:r>
              <a:rPr lang="de-DE" sz="1200" b="1" dirty="0">
                <a:solidFill>
                  <a:srgbClr val="0070C0"/>
                </a:solidFill>
              </a:rPr>
              <a:t> </a:t>
            </a:r>
            <a:r>
              <a:rPr lang="de-DE" sz="1200" b="1" dirty="0" err="1">
                <a:solidFill>
                  <a:srgbClr val="0070C0"/>
                </a:solidFill>
              </a:rPr>
              <a:t>density</a:t>
            </a:r>
            <a:r>
              <a:rPr lang="de-DE" sz="1200" b="1" dirty="0">
                <a:solidFill>
                  <a:srgbClr val="0070C0"/>
                </a:solidFill>
              </a:rPr>
              <a:t> source. Physics of Plasmas 30, 112509 (2023) doi:10.1063/5.0163120 Hu D., </a:t>
            </a:r>
            <a:r>
              <a:rPr lang="de-DE" sz="1200" b="1" dirty="0" err="1">
                <a:solidFill>
                  <a:srgbClr val="0070C0"/>
                </a:solidFill>
              </a:rPr>
              <a:t>Nardon</a:t>
            </a:r>
            <a:r>
              <a:rPr lang="de-DE" sz="1200" b="1" dirty="0">
                <a:solidFill>
                  <a:srgbClr val="0070C0"/>
                </a:solidFill>
              </a:rPr>
              <a:t> E., Artola F.J., Lehnen M., et al. </a:t>
            </a:r>
            <a:r>
              <a:rPr lang="de-DE" sz="1200" b="1" dirty="0" err="1">
                <a:solidFill>
                  <a:srgbClr val="0070C0"/>
                </a:solidFill>
              </a:rPr>
              <a:t>Collisional-radiative</a:t>
            </a:r>
            <a:r>
              <a:rPr lang="de-DE" sz="1200" b="1" dirty="0">
                <a:solidFill>
                  <a:srgbClr val="0070C0"/>
                </a:solidFill>
              </a:rPr>
              <a:t> </a:t>
            </a:r>
            <a:r>
              <a:rPr lang="de-DE" sz="1200" b="1" dirty="0" err="1">
                <a:solidFill>
                  <a:srgbClr val="0070C0"/>
                </a:solidFill>
              </a:rPr>
              <a:t>simulation</a:t>
            </a:r>
            <a:r>
              <a:rPr lang="de-DE" sz="1200" b="1" dirty="0">
                <a:solidFill>
                  <a:srgbClr val="0070C0"/>
                </a:solidFill>
              </a:rPr>
              <a:t> of </a:t>
            </a:r>
            <a:r>
              <a:rPr lang="de-DE" sz="1200" b="1" dirty="0" err="1">
                <a:solidFill>
                  <a:srgbClr val="0070C0"/>
                </a:solidFill>
              </a:rPr>
              <a:t>impurity</a:t>
            </a:r>
            <a:r>
              <a:rPr lang="de-DE" sz="1200" b="1" dirty="0">
                <a:solidFill>
                  <a:srgbClr val="0070C0"/>
                </a:solidFill>
              </a:rPr>
              <a:t> </a:t>
            </a:r>
            <a:r>
              <a:rPr lang="de-DE" sz="1200" b="1" dirty="0" err="1">
                <a:solidFill>
                  <a:srgbClr val="0070C0"/>
                </a:solidFill>
              </a:rPr>
              <a:t>assimilation</a:t>
            </a:r>
            <a:r>
              <a:rPr lang="de-DE" sz="1200" b="1" dirty="0">
                <a:solidFill>
                  <a:srgbClr val="0070C0"/>
                </a:solidFill>
              </a:rPr>
              <a:t>, </a:t>
            </a:r>
            <a:r>
              <a:rPr lang="de-DE" sz="1200" b="1" dirty="0" err="1">
                <a:solidFill>
                  <a:srgbClr val="0070C0"/>
                </a:solidFill>
              </a:rPr>
              <a:t>radiative</a:t>
            </a:r>
            <a:r>
              <a:rPr lang="de-DE" sz="1200" b="1" dirty="0">
                <a:solidFill>
                  <a:srgbClr val="0070C0"/>
                </a:solidFill>
              </a:rPr>
              <a:t> </a:t>
            </a:r>
            <a:r>
              <a:rPr lang="de-DE" sz="1200" b="1" dirty="0" err="1">
                <a:solidFill>
                  <a:srgbClr val="0070C0"/>
                </a:solidFill>
              </a:rPr>
              <a:t>collapse</a:t>
            </a:r>
            <a:r>
              <a:rPr lang="de-DE" sz="1200" b="1" dirty="0">
                <a:solidFill>
                  <a:srgbClr val="0070C0"/>
                </a:solidFill>
              </a:rPr>
              <a:t> and MHD </a:t>
            </a:r>
            <a:r>
              <a:rPr lang="de-DE" sz="1200" b="1" dirty="0" err="1">
                <a:solidFill>
                  <a:srgbClr val="0070C0"/>
                </a:solidFill>
              </a:rPr>
              <a:t>dynamics</a:t>
            </a:r>
            <a:r>
              <a:rPr lang="de-DE" sz="1200" b="1" dirty="0">
                <a:solidFill>
                  <a:srgbClr val="0070C0"/>
                </a:solidFill>
              </a:rPr>
              <a:t> after ITER </a:t>
            </a:r>
            <a:r>
              <a:rPr lang="de-DE" sz="1200" b="1" dirty="0" err="1">
                <a:solidFill>
                  <a:srgbClr val="0070C0"/>
                </a:solidFill>
              </a:rPr>
              <a:t>Shattered</a:t>
            </a:r>
            <a:r>
              <a:rPr lang="de-DE" sz="1200" b="1" dirty="0">
                <a:solidFill>
                  <a:srgbClr val="0070C0"/>
                </a:solidFill>
              </a:rPr>
              <a:t> Pellet </a:t>
            </a:r>
            <a:r>
              <a:rPr lang="de-DE" sz="1200" b="1" dirty="0" err="1">
                <a:solidFill>
                  <a:srgbClr val="0070C0"/>
                </a:solidFill>
              </a:rPr>
              <a:t>Injection</a:t>
            </a:r>
            <a:r>
              <a:rPr lang="de-DE" sz="1200" b="1" dirty="0">
                <a:solidFill>
                  <a:srgbClr val="0070C0"/>
                </a:solidFill>
              </a:rPr>
              <a:t>. </a:t>
            </a:r>
            <a:r>
              <a:rPr lang="de-DE" sz="1200" b="1" dirty="0" err="1">
                <a:solidFill>
                  <a:srgbClr val="0070C0"/>
                </a:solidFill>
              </a:rPr>
              <a:t>Nuclear</a:t>
            </a:r>
            <a:r>
              <a:rPr lang="de-DE" sz="1200" b="1" dirty="0">
                <a:solidFill>
                  <a:srgbClr val="0070C0"/>
                </a:solidFill>
              </a:rPr>
              <a:t> Fusion 63, 066008 (2023) doi:10.1088/1741-4326/acc8e9 </a:t>
            </a:r>
          </a:p>
          <a:p>
            <a:r>
              <a:rPr lang="de-DE" sz="1200" b="1" dirty="0" err="1">
                <a:solidFill>
                  <a:srgbClr val="0070C0"/>
                </a:solidFill>
              </a:rPr>
              <a:t>Nardon</a:t>
            </a:r>
            <a:r>
              <a:rPr lang="de-DE" sz="1200" b="1" dirty="0">
                <a:solidFill>
                  <a:srgbClr val="0070C0"/>
                </a:solidFill>
              </a:rPr>
              <a:t> E., Särkimäki K., Artola F.J., </a:t>
            </a:r>
            <a:r>
              <a:rPr lang="de-DE" sz="1200" b="1" dirty="0" err="1">
                <a:solidFill>
                  <a:srgbClr val="0070C0"/>
                </a:solidFill>
              </a:rPr>
              <a:t>Sadouni</a:t>
            </a:r>
            <a:r>
              <a:rPr lang="de-DE" sz="1200" b="1" dirty="0">
                <a:solidFill>
                  <a:srgbClr val="0070C0"/>
                </a:solidFill>
              </a:rPr>
              <a:t> S., JOREK Team, JET </a:t>
            </a:r>
            <a:r>
              <a:rPr lang="de-DE" sz="1200" b="1" dirty="0" err="1">
                <a:solidFill>
                  <a:srgbClr val="0070C0"/>
                </a:solidFill>
              </a:rPr>
              <a:t>Contributors</a:t>
            </a:r>
            <a:r>
              <a:rPr lang="de-DE" sz="1200" b="1" dirty="0">
                <a:solidFill>
                  <a:srgbClr val="0070C0"/>
                </a:solidFill>
              </a:rPr>
              <a:t>. On </a:t>
            </a:r>
            <a:r>
              <a:rPr lang="de-DE" sz="1200" b="1" dirty="0" err="1">
                <a:solidFill>
                  <a:srgbClr val="0070C0"/>
                </a:solidFill>
              </a:rPr>
              <a:t>the</a:t>
            </a:r>
            <a:r>
              <a:rPr lang="de-DE" sz="1200" b="1" dirty="0">
                <a:solidFill>
                  <a:srgbClr val="0070C0"/>
                </a:solidFill>
              </a:rPr>
              <a:t> </a:t>
            </a:r>
            <a:r>
              <a:rPr lang="de-DE" sz="1200" b="1" dirty="0" err="1">
                <a:solidFill>
                  <a:srgbClr val="0070C0"/>
                </a:solidFill>
              </a:rPr>
              <a:t>origin</a:t>
            </a:r>
            <a:r>
              <a:rPr lang="de-DE" sz="1200" b="1" dirty="0">
                <a:solidFill>
                  <a:srgbClr val="0070C0"/>
                </a:solidFill>
              </a:rPr>
              <a:t> of </a:t>
            </a:r>
            <a:r>
              <a:rPr lang="de-DE" sz="1200" b="1" dirty="0" err="1">
                <a:solidFill>
                  <a:srgbClr val="0070C0"/>
                </a:solidFill>
              </a:rPr>
              <a:t>the</a:t>
            </a:r>
            <a:r>
              <a:rPr lang="de-DE" sz="1200" b="1" dirty="0">
                <a:solidFill>
                  <a:srgbClr val="0070C0"/>
                </a:solidFill>
              </a:rPr>
              <a:t> </a:t>
            </a:r>
            <a:r>
              <a:rPr lang="de-DE" sz="1200" b="1" dirty="0" err="1">
                <a:solidFill>
                  <a:srgbClr val="0070C0"/>
                </a:solidFill>
              </a:rPr>
              <a:t>plasma</a:t>
            </a:r>
            <a:r>
              <a:rPr lang="de-DE" sz="1200" b="1" dirty="0">
                <a:solidFill>
                  <a:srgbClr val="0070C0"/>
                </a:solidFill>
              </a:rPr>
              <a:t> </a:t>
            </a:r>
            <a:r>
              <a:rPr lang="de-DE" sz="1200" b="1" dirty="0" err="1">
                <a:solidFill>
                  <a:srgbClr val="0070C0"/>
                </a:solidFill>
              </a:rPr>
              <a:t>current</a:t>
            </a:r>
            <a:r>
              <a:rPr lang="de-DE" sz="1200" b="1" dirty="0">
                <a:solidFill>
                  <a:srgbClr val="0070C0"/>
                </a:solidFill>
              </a:rPr>
              <a:t> </a:t>
            </a:r>
            <a:r>
              <a:rPr lang="de-DE" sz="1200" b="1" dirty="0" err="1">
                <a:solidFill>
                  <a:srgbClr val="0070C0"/>
                </a:solidFill>
              </a:rPr>
              <a:t>spike</a:t>
            </a:r>
            <a:r>
              <a:rPr lang="de-DE" sz="1200" b="1" dirty="0">
                <a:solidFill>
                  <a:srgbClr val="0070C0"/>
                </a:solidFill>
              </a:rPr>
              <a:t> </a:t>
            </a:r>
            <a:r>
              <a:rPr lang="de-DE" sz="1200" b="1" dirty="0" err="1">
                <a:solidFill>
                  <a:srgbClr val="0070C0"/>
                </a:solidFill>
              </a:rPr>
              <a:t>during</a:t>
            </a:r>
            <a:r>
              <a:rPr lang="de-DE" sz="1200" b="1" dirty="0">
                <a:solidFill>
                  <a:srgbClr val="0070C0"/>
                </a:solidFill>
              </a:rPr>
              <a:t> a </a:t>
            </a:r>
            <a:r>
              <a:rPr lang="de-DE" sz="1200" b="1" dirty="0" err="1">
                <a:solidFill>
                  <a:srgbClr val="0070C0"/>
                </a:solidFill>
              </a:rPr>
              <a:t>tokamak</a:t>
            </a:r>
            <a:r>
              <a:rPr lang="de-DE" sz="1200" b="1" dirty="0">
                <a:solidFill>
                  <a:srgbClr val="0070C0"/>
                </a:solidFill>
              </a:rPr>
              <a:t> </a:t>
            </a:r>
            <a:r>
              <a:rPr lang="de-DE" sz="1200" b="1" dirty="0" err="1">
                <a:solidFill>
                  <a:srgbClr val="0070C0"/>
                </a:solidFill>
              </a:rPr>
              <a:t>disruption</a:t>
            </a:r>
            <a:r>
              <a:rPr lang="de-DE" sz="1200" b="1" dirty="0">
                <a:solidFill>
                  <a:srgbClr val="0070C0"/>
                </a:solidFill>
              </a:rPr>
              <a:t> and </a:t>
            </a:r>
            <a:r>
              <a:rPr lang="de-DE" sz="1200" b="1" dirty="0" err="1">
                <a:solidFill>
                  <a:srgbClr val="0070C0"/>
                </a:solidFill>
              </a:rPr>
              <a:t>its</a:t>
            </a:r>
            <a:r>
              <a:rPr lang="de-DE" sz="1200" b="1" dirty="0">
                <a:solidFill>
                  <a:srgbClr val="0070C0"/>
                </a:solidFill>
              </a:rPr>
              <a:t> </a:t>
            </a:r>
            <a:r>
              <a:rPr lang="de-DE" sz="1200" b="1" dirty="0" err="1">
                <a:solidFill>
                  <a:srgbClr val="0070C0"/>
                </a:solidFill>
              </a:rPr>
              <a:t>relation</a:t>
            </a:r>
            <a:r>
              <a:rPr lang="de-DE" sz="1200" b="1" dirty="0">
                <a:solidFill>
                  <a:srgbClr val="0070C0"/>
                </a:solidFill>
              </a:rPr>
              <a:t> </a:t>
            </a:r>
            <a:r>
              <a:rPr lang="de-DE" sz="1200" b="1" dirty="0" err="1">
                <a:solidFill>
                  <a:srgbClr val="0070C0"/>
                </a:solidFill>
              </a:rPr>
              <a:t>with</a:t>
            </a:r>
            <a:r>
              <a:rPr lang="de-DE" sz="1200" b="1" dirty="0">
                <a:solidFill>
                  <a:srgbClr val="0070C0"/>
                </a:solidFill>
              </a:rPr>
              <a:t> </a:t>
            </a:r>
            <a:r>
              <a:rPr lang="de-DE" sz="1200" b="1" dirty="0" err="1">
                <a:solidFill>
                  <a:srgbClr val="0070C0"/>
                </a:solidFill>
              </a:rPr>
              <a:t>magnetic</a:t>
            </a:r>
            <a:r>
              <a:rPr lang="de-DE" sz="1200" b="1" dirty="0">
                <a:solidFill>
                  <a:srgbClr val="0070C0"/>
                </a:solidFill>
              </a:rPr>
              <a:t> </a:t>
            </a:r>
            <a:r>
              <a:rPr lang="de-DE" sz="1200" b="1" dirty="0" err="1">
                <a:solidFill>
                  <a:srgbClr val="0070C0"/>
                </a:solidFill>
              </a:rPr>
              <a:t>stochasticity</a:t>
            </a:r>
            <a:r>
              <a:rPr lang="de-DE" sz="1200" b="1" dirty="0">
                <a:solidFill>
                  <a:srgbClr val="0070C0"/>
                </a:solidFill>
              </a:rPr>
              <a:t>. </a:t>
            </a:r>
            <a:r>
              <a:rPr lang="de-DE" sz="1200" b="1" dirty="0" err="1">
                <a:solidFill>
                  <a:srgbClr val="0070C0"/>
                </a:solidFill>
              </a:rPr>
              <a:t>Nuclear</a:t>
            </a:r>
            <a:r>
              <a:rPr lang="de-DE" sz="1200" b="1" dirty="0">
                <a:solidFill>
                  <a:srgbClr val="0070C0"/>
                </a:solidFill>
              </a:rPr>
              <a:t> Fusion 63, 056011 (2023) doi:10.1088/1741-4326/acc417 </a:t>
            </a:r>
          </a:p>
          <a:p>
            <a:r>
              <a:rPr lang="de-DE" sz="1200" b="1" dirty="0">
                <a:solidFill>
                  <a:srgbClr val="0070C0"/>
                </a:solidFill>
              </a:rPr>
              <a:t>Hu D., Artola F.J., </a:t>
            </a:r>
            <a:r>
              <a:rPr lang="de-DE" sz="1200" b="1" dirty="0" err="1">
                <a:solidFill>
                  <a:srgbClr val="0070C0"/>
                </a:solidFill>
              </a:rPr>
              <a:t>Nardon</a:t>
            </a:r>
            <a:r>
              <a:rPr lang="de-DE" sz="1200" b="1" dirty="0">
                <a:solidFill>
                  <a:srgbClr val="0070C0"/>
                </a:solidFill>
              </a:rPr>
              <a:t> E., et al. </a:t>
            </a:r>
            <a:r>
              <a:rPr lang="de-DE" sz="1200" b="1" dirty="0" err="1">
                <a:solidFill>
                  <a:srgbClr val="0070C0"/>
                </a:solidFill>
              </a:rPr>
              <a:t>Plasmoid</a:t>
            </a:r>
            <a:r>
              <a:rPr lang="de-DE" sz="1200" b="1" dirty="0">
                <a:solidFill>
                  <a:srgbClr val="0070C0"/>
                </a:solidFill>
              </a:rPr>
              <a:t> </a:t>
            </a:r>
            <a:r>
              <a:rPr lang="de-DE" sz="1200" b="1" dirty="0" err="1">
                <a:solidFill>
                  <a:srgbClr val="0070C0"/>
                </a:solidFill>
              </a:rPr>
              <a:t>drift</a:t>
            </a:r>
            <a:r>
              <a:rPr lang="de-DE" sz="1200" b="1" dirty="0">
                <a:solidFill>
                  <a:srgbClr val="0070C0"/>
                </a:solidFill>
              </a:rPr>
              <a:t> and </a:t>
            </a:r>
            <a:r>
              <a:rPr lang="de-DE" sz="1200" b="1" dirty="0" err="1">
                <a:solidFill>
                  <a:srgbClr val="0070C0"/>
                </a:solidFill>
              </a:rPr>
              <a:t>first</a:t>
            </a:r>
            <a:r>
              <a:rPr lang="de-DE" sz="1200" b="1" dirty="0">
                <a:solidFill>
                  <a:srgbClr val="0070C0"/>
                </a:solidFill>
              </a:rPr>
              <a:t> wall </a:t>
            </a:r>
            <a:r>
              <a:rPr lang="de-DE" sz="1200" b="1" dirty="0" err="1">
                <a:solidFill>
                  <a:srgbClr val="0070C0"/>
                </a:solidFill>
              </a:rPr>
              <a:t>heat</a:t>
            </a:r>
            <a:r>
              <a:rPr lang="de-DE" sz="1200" b="1" dirty="0">
                <a:solidFill>
                  <a:srgbClr val="0070C0"/>
                </a:solidFill>
              </a:rPr>
              <a:t> </a:t>
            </a:r>
            <a:r>
              <a:rPr lang="de-DE" sz="1200" b="1" dirty="0" err="1">
                <a:solidFill>
                  <a:srgbClr val="0070C0"/>
                </a:solidFill>
              </a:rPr>
              <a:t>deposition</a:t>
            </a:r>
            <a:r>
              <a:rPr lang="de-DE" sz="1200" b="1" dirty="0">
                <a:solidFill>
                  <a:srgbClr val="0070C0"/>
                </a:solidFill>
              </a:rPr>
              <a:t> </a:t>
            </a:r>
            <a:r>
              <a:rPr lang="de-DE" sz="1200" b="1" dirty="0" err="1">
                <a:solidFill>
                  <a:srgbClr val="0070C0"/>
                </a:solidFill>
              </a:rPr>
              <a:t>during</a:t>
            </a:r>
            <a:r>
              <a:rPr lang="de-DE" sz="1200" b="1" dirty="0">
                <a:solidFill>
                  <a:srgbClr val="0070C0"/>
                </a:solidFill>
              </a:rPr>
              <a:t> ITER H-mode dual-SPIs in JOREK </a:t>
            </a:r>
            <a:r>
              <a:rPr lang="de-DE" sz="1200" b="1" dirty="0" err="1">
                <a:solidFill>
                  <a:srgbClr val="0070C0"/>
                </a:solidFill>
              </a:rPr>
              <a:t>simulations</a:t>
            </a:r>
            <a:r>
              <a:rPr lang="de-DE" sz="1200" b="1" dirty="0">
                <a:solidFill>
                  <a:srgbClr val="0070C0"/>
                </a:solidFill>
              </a:rPr>
              <a:t>. </a:t>
            </a:r>
            <a:r>
              <a:rPr lang="de-DE" sz="1200" b="1" dirty="0" err="1">
                <a:solidFill>
                  <a:srgbClr val="0070C0"/>
                </a:solidFill>
              </a:rPr>
              <a:t>Nuclear</a:t>
            </a:r>
            <a:r>
              <a:rPr lang="de-DE" sz="1200" b="1" dirty="0">
                <a:solidFill>
                  <a:srgbClr val="0070C0"/>
                </a:solidFill>
              </a:rPr>
              <a:t> Fusion 64, 086005 (2024) doi:10.1088/1741-4326/ad53e1 </a:t>
            </a:r>
          </a:p>
          <a:p>
            <a:r>
              <a:rPr lang="de-DE" sz="1200" b="1" dirty="0">
                <a:solidFill>
                  <a:srgbClr val="0070C0"/>
                </a:solidFill>
              </a:rPr>
              <a:t>Kong M., </a:t>
            </a:r>
            <a:r>
              <a:rPr lang="de-DE" sz="1200" b="1" dirty="0" err="1">
                <a:solidFill>
                  <a:srgbClr val="0070C0"/>
                </a:solidFill>
              </a:rPr>
              <a:t>Nardon</a:t>
            </a:r>
            <a:r>
              <a:rPr lang="de-DE" sz="1200" b="1" dirty="0">
                <a:solidFill>
                  <a:srgbClr val="0070C0"/>
                </a:solidFill>
              </a:rPr>
              <a:t> E., Hoelzl M., et al. Interpretative 3D MHD </a:t>
            </a:r>
            <a:r>
              <a:rPr lang="de-DE" sz="1200" b="1" dirty="0" err="1">
                <a:solidFill>
                  <a:srgbClr val="0070C0"/>
                </a:solidFill>
              </a:rPr>
              <a:t>modelling</a:t>
            </a:r>
            <a:r>
              <a:rPr lang="de-DE" sz="1200" b="1" dirty="0">
                <a:solidFill>
                  <a:srgbClr val="0070C0"/>
                </a:solidFill>
              </a:rPr>
              <a:t> of </a:t>
            </a:r>
            <a:r>
              <a:rPr lang="de-DE" sz="1200" b="1" dirty="0" err="1">
                <a:solidFill>
                  <a:srgbClr val="0070C0"/>
                </a:solidFill>
              </a:rPr>
              <a:t>deuterium</a:t>
            </a:r>
            <a:r>
              <a:rPr lang="de-DE" sz="1200" b="1" dirty="0">
                <a:solidFill>
                  <a:srgbClr val="0070C0"/>
                </a:solidFill>
              </a:rPr>
              <a:t> SPI </a:t>
            </a:r>
            <a:r>
              <a:rPr lang="de-DE" sz="1200" b="1" dirty="0" err="1">
                <a:solidFill>
                  <a:srgbClr val="0070C0"/>
                </a:solidFill>
              </a:rPr>
              <a:t>into</a:t>
            </a:r>
            <a:r>
              <a:rPr lang="de-DE" sz="1200" b="1" dirty="0">
                <a:solidFill>
                  <a:srgbClr val="0070C0"/>
                </a:solidFill>
              </a:rPr>
              <a:t> a JET H-mode </a:t>
            </a:r>
            <a:r>
              <a:rPr lang="de-DE" sz="1200" b="1" dirty="0" err="1">
                <a:solidFill>
                  <a:srgbClr val="0070C0"/>
                </a:solidFill>
              </a:rPr>
              <a:t>plasma</a:t>
            </a:r>
            <a:r>
              <a:rPr lang="de-DE" sz="1200" b="1" dirty="0">
                <a:solidFill>
                  <a:srgbClr val="0070C0"/>
                </a:solidFill>
              </a:rPr>
              <a:t>. </a:t>
            </a:r>
            <a:r>
              <a:rPr lang="de-DE" sz="1200" b="1" dirty="0" err="1">
                <a:solidFill>
                  <a:srgbClr val="0070C0"/>
                </a:solidFill>
              </a:rPr>
              <a:t>Nuclear</a:t>
            </a:r>
            <a:r>
              <a:rPr lang="de-DE" sz="1200" b="1" dirty="0">
                <a:solidFill>
                  <a:srgbClr val="0070C0"/>
                </a:solidFill>
              </a:rPr>
              <a:t> Fusion 64, 066004 (2024) doi:10.1088/1741-4326/ad3b1c </a:t>
            </a:r>
          </a:p>
          <a:p>
            <a:r>
              <a:rPr lang="de-DE" sz="1200" b="1" dirty="0">
                <a:solidFill>
                  <a:srgbClr val="0070C0"/>
                </a:solidFill>
              </a:rPr>
              <a:t>Lee S-J, Hu D, Lehnen M, et al. </a:t>
            </a:r>
            <a:r>
              <a:rPr lang="de-DE" sz="1200" b="1" dirty="0" err="1">
                <a:solidFill>
                  <a:srgbClr val="0070C0"/>
                </a:solidFill>
              </a:rPr>
              <a:t>Nonlinear</a:t>
            </a:r>
            <a:r>
              <a:rPr lang="de-DE" sz="1200" b="1" dirty="0">
                <a:solidFill>
                  <a:srgbClr val="0070C0"/>
                </a:solidFill>
              </a:rPr>
              <a:t> MHD </a:t>
            </a:r>
            <a:r>
              <a:rPr lang="de-DE" sz="1200" b="1" dirty="0" err="1">
                <a:solidFill>
                  <a:srgbClr val="0070C0"/>
                </a:solidFill>
              </a:rPr>
              <a:t>modelling</a:t>
            </a:r>
            <a:r>
              <a:rPr lang="de-DE" sz="1200" b="1" dirty="0">
                <a:solidFill>
                  <a:srgbClr val="0070C0"/>
                </a:solidFill>
              </a:rPr>
              <a:t> of </a:t>
            </a:r>
            <a:r>
              <a:rPr lang="de-DE" sz="1200" b="1" dirty="0" err="1">
                <a:solidFill>
                  <a:srgbClr val="0070C0"/>
                </a:solidFill>
              </a:rPr>
              <a:t>neon</a:t>
            </a:r>
            <a:r>
              <a:rPr lang="de-DE" sz="1200" b="1" dirty="0">
                <a:solidFill>
                  <a:srgbClr val="0070C0"/>
                </a:solidFill>
              </a:rPr>
              <a:t> </a:t>
            </a:r>
            <a:r>
              <a:rPr lang="de-DE" sz="1200" b="1" dirty="0" err="1">
                <a:solidFill>
                  <a:srgbClr val="0070C0"/>
                </a:solidFill>
              </a:rPr>
              <a:t>doped</a:t>
            </a:r>
            <a:r>
              <a:rPr lang="de-DE" sz="1200" b="1" dirty="0">
                <a:solidFill>
                  <a:srgbClr val="0070C0"/>
                </a:solidFill>
              </a:rPr>
              <a:t> </a:t>
            </a:r>
            <a:r>
              <a:rPr lang="de-DE" sz="1200" b="1" dirty="0" err="1">
                <a:solidFill>
                  <a:srgbClr val="0070C0"/>
                </a:solidFill>
              </a:rPr>
              <a:t>shattered</a:t>
            </a:r>
            <a:r>
              <a:rPr lang="de-DE" sz="1200" b="1" dirty="0">
                <a:solidFill>
                  <a:srgbClr val="0070C0"/>
                </a:solidFill>
              </a:rPr>
              <a:t> pellet </a:t>
            </a:r>
            <a:r>
              <a:rPr lang="de-DE" sz="1200" b="1" dirty="0" err="1">
                <a:solidFill>
                  <a:srgbClr val="0070C0"/>
                </a:solidFill>
              </a:rPr>
              <a:t>injection</a:t>
            </a:r>
            <a:r>
              <a:rPr lang="de-DE" sz="1200" b="1" dirty="0">
                <a:solidFill>
                  <a:srgbClr val="0070C0"/>
                </a:solidFill>
              </a:rPr>
              <a:t> </a:t>
            </a:r>
            <a:r>
              <a:rPr lang="de-DE" sz="1200" b="1" dirty="0" err="1">
                <a:solidFill>
                  <a:srgbClr val="0070C0"/>
                </a:solidFill>
              </a:rPr>
              <a:t>with</a:t>
            </a:r>
            <a:r>
              <a:rPr lang="de-DE" sz="1200" b="1" dirty="0">
                <a:solidFill>
                  <a:srgbClr val="0070C0"/>
                </a:solidFill>
              </a:rPr>
              <a:t> JOREK and </a:t>
            </a:r>
            <a:r>
              <a:rPr lang="de-DE" sz="1200" b="1" dirty="0" err="1">
                <a:solidFill>
                  <a:srgbClr val="0070C0"/>
                </a:solidFill>
              </a:rPr>
              <a:t>its</a:t>
            </a:r>
            <a:r>
              <a:rPr lang="de-DE" sz="1200" b="1" dirty="0">
                <a:solidFill>
                  <a:srgbClr val="0070C0"/>
                </a:solidFill>
              </a:rPr>
              <a:t> </a:t>
            </a:r>
            <a:r>
              <a:rPr lang="de-DE" sz="1200" b="1" dirty="0" err="1">
                <a:solidFill>
                  <a:srgbClr val="0070C0"/>
                </a:solidFill>
              </a:rPr>
              <a:t>comparison</a:t>
            </a:r>
            <a:r>
              <a:rPr lang="de-DE" sz="1200" b="1" dirty="0">
                <a:solidFill>
                  <a:srgbClr val="0070C0"/>
                </a:solidFill>
              </a:rPr>
              <a:t> </a:t>
            </a:r>
            <a:r>
              <a:rPr lang="de-DE" sz="1200" b="1" dirty="0" err="1">
                <a:solidFill>
                  <a:srgbClr val="0070C0"/>
                </a:solidFill>
              </a:rPr>
              <a:t>to</a:t>
            </a:r>
            <a:r>
              <a:rPr lang="de-DE" sz="1200" b="1" dirty="0">
                <a:solidFill>
                  <a:srgbClr val="0070C0"/>
                </a:solidFill>
              </a:rPr>
              <a:t> </a:t>
            </a:r>
            <a:r>
              <a:rPr lang="de-DE" sz="1200" b="1" dirty="0" err="1">
                <a:solidFill>
                  <a:srgbClr val="0070C0"/>
                </a:solidFill>
              </a:rPr>
              <a:t>experiments</a:t>
            </a:r>
            <a:r>
              <a:rPr lang="de-DE" sz="1200" b="1" dirty="0">
                <a:solidFill>
                  <a:srgbClr val="0070C0"/>
                </a:solidFill>
              </a:rPr>
              <a:t> in KSTAR. </a:t>
            </a:r>
            <a:r>
              <a:rPr lang="de-DE" sz="1200" b="1" dirty="0" err="1">
                <a:solidFill>
                  <a:srgbClr val="0070C0"/>
                </a:solidFill>
              </a:rPr>
              <a:t>Nuclear</a:t>
            </a:r>
            <a:r>
              <a:rPr lang="de-DE" sz="1200" b="1" dirty="0">
                <a:solidFill>
                  <a:srgbClr val="0070C0"/>
                </a:solidFill>
              </a:rPr>
              <a:t> Fusion 64, 106042 (2024) doi:10.1088/1741-4326/ad6ea1 </a:t>
            </a:r>
          </a:p>
          <a:p>
            <a:r>
              <a:rPr lang="de-DE" sz="1200" b="1" dirty="0">
                <a:solidFill>
                  <a:srgbClr val="0070C0"/>
                </a:solidFill>
              </a:rPr>
              <a:t>Kong M., </a:t>
            </a:r>
            <a:r>
              <a:rPr lang="de-DE" sz="1200" b="1" dirty="0" err="1">
                <a:solidFill>
                  <a:srgbClr val="0070C0"/>
                </a:solidFill>
              </a:rPr>
              <a:t>Nardon</a:t>
            </a:r>
            <a:r>
              <a:rPr lang="de-DE" sz="1200" b="1" dirty="0">
                <a:solidFill>
                  <a:srgbClr val="0070C0"/>
                </a:solidFill>
              </a:rPr>
              <a:t> E., </a:t>
            </a:r>
            <a:r>
              <a:rPr lang="de-DE" sz="1200" b="1" dirty="0" err="1">
                <a:solidFill>
                  <a:srgbClr val="0070C0"/>
                </a:solidFill>
              </a:rPr>
              <a:t>Bonfiglio</a:t>
            </a:r>
            <a:r>
              <a:rPr lang="de-DE" sz="1200" b="1" dirty="0">
                <a:solidFill>
                  <a:srgbClr val="0070C0"/>
                </a:solidFill>
              </a:rPr>
              <a:t> D., Hoelzl M., et al. 3D MHD </a:t>
            </a:r>
            <a:r>
              <a:rPr lang="de-DE" sz="1200" b="1" dirty="0" err="1">
                <a:solidFill>
                  <a:srgbClr val="0070C0"/>
                </a:solidFill>
              </a:rPr>
              <a:t>modelling</a:t>
            </a:r>
            <a:r>
              <a:rPr lang="de-DE" sz="1200" b="1" dirty="0">
                <a:solidFill>
                  <a:srgbClr val="0070C0"/>
                </a:solidFill>
              </a:rPr>
              <a:t> of </a:t>
            </a:r>
            <a:r>
              <a:rPr lang="de-DE" sz="1200" b="1" dirty="0" err="1">
                <a:solidFill>
                  <a:srgbClr val="0070C0"/>
                </a:solidFill>
              </a:rPr>
              <a:t>plasmoid</a:t>
            </a:r>
            <a:r>
              <a:rPr lang="de-DE" sz="1200" b="1" dirty="0">
                <a:solidFill>
                  <a:srgbClr val="0070C0"/>
                </a:solidFill>
              </a:rPr>
              <a:t> </a:t>
            </a:r>
            <a:r>
              <a:rPr lang="de-DE" sz="1200" b="1" dirty="0" err="1">
                <a:solidFill>
                  <a:srgbClr val="0070C0"/>
                </a:solidFill>
              </a:rPr>
              <a:t>drift</a:t>
            </a:r>
            <a:r>
              <a:rPr lang="de-DE" sz="1200" b="1" dirty="0">
                <a:solidFill>
                  <a:srgbClr val="0070C0"/>
                </a:solidFill>
              </a:rPr>
              <a:t> </a:t>
            </a:r>
            <a:r>
              <a:rPr lang="de-DE" sz="1200" b="1" dirty="0" err="1">
                <a:solidFill>
                  <a:srgbClr val="0070C0"/>
                </a:solidFill>
              </a:rPr>
              <a:t>following</a:t>
            </a:r>
            <a:r>
              <a:rPr lang="de-DE" sz="1200" b="1" dirty="0">
                <a:solidFill>
                  <a:srgbClr val="0070C0"/>
                </a:solidFill>
              </a:rPr>
              <a:t> massive material </a:t>
            </a:r>
            <a:r>
              <a:rPr lang="de-DE" sz="1200" b="1" dirty="0" err="1">
                <a:solidFill>
                  <a:srgbClr val="0070C0"/>
                </a:solidFill>
              </a:rPr>
              <a:t>injection</a:t>
            </a:r>
            <a:r>
              <a:rPr lang="de-DE" sz="1200" b="1" dirty="0">
                <a:solidFill>
                  <a:srgbClr val="0070C0"/>
                </a:solidFill>
              </a:rPr>
              <a:t> in a </a:t>
            </a:r>
            <a:r>
              <a:rPr lang="de-DE" sz="1200" b="1" dirty="0" err="1">
                <a:solidFill>
                  <a:srgbClr val="0070C0"/>
                </a:solidFill>
              </a:rPr>
              <a:t>tokamak</a:t>
            </a:r>
            <a:r>
              <a:rPr lang="de-DE" sz="1200" b="1" dirty="0">
                <a:solidFill>
                  <a:srgbClr val="0070C0"/>
                </a:solidFill>
              </a:rPr>
              <a:t>. </a:t>
            </a:r>
            <a:r>
              <a:rPr lang="de-DE" sz="1200" b="1" dirty="0" err="1">
                <a:solidFill>
                  <a:srgbClr val="0070C0"/>
                </a:solidFill>
              </a:rPr>
              <a:t>Nuclear</a:t>
            </a:r>
            <a:r>
              <a:rPr lang="de-DE" sz="1200" b="1" dirty="0">
                <a:solidFill>
                  <a:srgbClr val="0070C0"/>
                </a:solidFill>
              </a:rPr>
              <a:t> Fusion 65, 016042 (2024) doi:10.1088/1741-4326/ad96ca </a:t>
            </a:r>
          </a:p>
          <a:p>
            <a:r>
              <a:rPr lang="de-DE" sz="1200" b="1" dirty="0">
                <a:solidFill>
                  <a:srgbClr val="0070C0"/>
                </a:solidFill>
              </a:rPr>
              <a:t>Tang W, Hoelzl M, Lehnen M, et al. Non-linear </a:t>
            </a:r>
            <a:r>
              <a:rPr lang="de-DE" sz="1200" b="1" dirty="0" err="1">
                <a:solidFill>
                  <a:srgbClr val="0070C0"/>
                </a:solidFill>
              </a:rPr>
              <a:t>shattered</a:t>
            </a:r>
            <a:r>
              <a:rPr lang="de-DE" sz="1200" b="1" dirty="0">
                <a:solidFill>
                  <a:srgbClr val="0070C0"/>
                </a:solidFill>
              </a:rPr>
              <a:t> pellet </a:t>
            </a:r>
            <a:r>
              <a:rPr lang="de-DE" sz="1200" b="1" dirty="0" err="1">
                <a:solidFill>
                  <a:srgbClr val="0070C0"/>
                </a:solidFill>
              </a:rPr>
              <a:t>injection</a:t>
            </a:r>
            <a:r>
              <a:rPr lang="de-DE" sz="1200" b="1" dirty="0">
                <a:solidFill>
                  <a:srgbClr val="0070C0"/>
                </a:solidFill>
              </a:rPr>
              <a:t> </a:t>
            </a:r>
            <a:r>
              <a:rPr lang="de-DE" sz="1200" b="1" dirty="0" err="1">
                <a:solidFill>
                  <a:srgbClr val="0070C0"/>
                </a:solidFill>
              </a:rPr>
              <a:t>modelling</a:t>
            </a:r>
            <a:r>
              <a:rPr lang="de-DE" sz="1200" b="1" dirty="0">
                <a:solidFill>
                  <a:srgbClr val="0070C0"/>
                </a:solidFill>
              </a:rPr>
              <a:t> in ASDEX Upgrade. </a:t>
            </a:r>
            <a:r>
              <a:rPr lang="de-DE" sz="1200" b="1" dirty="0" err="1">
                <a:solidFill>
                  <a:srgbClr val="0070C0"/>
                </a:solidFill>
              </a:rPr>
              <a:t>Nuclear</a:t>
            </a:r>
            <a:r>
              <a:rPr lang="de-DE" sz="1200" b="1" dirty="0">
                <a:solidFill>
                  <a:srgbClr val="0070C0"/>
                </a:solidFill>
              </a:rPr>
              <a:t> Fusion (</a:t>
            </a:r>
            <a:r>
              <a:rPr lang="de-DE" sz="1200" b="1" dirty="0" err="1">
                <a:solidFill>
                  <a:srgbClr val="0070C0"/>
                </a:solidFill>
              </a:rPr>
              <a:t>submitted</a:t>
            </a:r>
            <a:r>
              <a:rPr lang="de-DE" sz="1200" b="1" dirty="0">
                <a:solidFill>
                  <a:srgbClr val="0070C0"/>
                </a:solidFill>
              </a:rPr>
              <a:t>) https://arxiv.org/abs/2412.03112 </a:t>
            </a:r>
          </a:p>
          <a:p>
            <a:r>
              <a:rPr lang="de-DE" sz="1200" b="1" dirty="0" err="1">
                <a:solidFill>
                  <a:srgbClr val="0070C0"/>
                </a:solidFill>
              </a:rPr>
              <a:t>Bonfiglio</a:t>
            </a:r>
            <a:r>
              <a:rPr lang="de-DE" sz="1200" b="1" dirty="0">
                <a:solidFill>
                  <a:srgbClr val="0070C0"/>
                </a:solidFill>
              </a:rPr>
              <a:t> D., Hu D., Kong M., </a:t>
            </a:r>
            <a:r>
              <a:rPr lang="de-DE" sz="1200" b="1" dirty="0" err="1">
                <a:solidFill>
                  <a:srgbClr val="0070C0"/>
                </a:solidFill>
              </a:rPr>
              <a:t>Nardon</a:t>
            </a:r>
            <a:r>
              <a:rPr lang="de-DE" sz="1200" b="1" dirty="0">
                <a:solidFill>
                  <a:srgbClr val="0070C0"/>
                </a:solidFill>
              </a:rPr>
              <a:t> E., et al. Validation of 3D MHD </a:t>
            </a:r>
            <a:r>
              <a:rPr lang="de-DE" sz="1200" b="1" dirty="0" err="1">
                <a:solidFill>
                  <a:srgbClr val="0070C0"/>
                </a:solidFill>
              </a:rPr>
              <a:t>simulations</a:t>
            </a:r>
            <a:r>
              <a:rPr lang="de-DE" sz="1200" b="1" dirty="0">
                <a:solidFill>
                  <a:srgbClr val="0070C0"/>
                </a:solidFill>
              </a:rPr>
              <a:t> of </a:t>
            </a:r>
            <a:r>
              <a:rPr lang="de-DE" sz="1200" b="1" dirty="0" err="1">
                <a:solidFill>
                  <a:srgbClr val="0070C0"/>
                </a:solidFill>
              </a:rPr>
              <a:t>mixed</a:t>
            </a:r>
            <a:r>
              <a:rPr lang="de-DE" sz="1200" b="1" dirty="0">
                <a:solidFill>
                  <a:srgbClr val="0070C0"/>
                </a:solidFill>
              </a:rPr>
              <a:t> Ne-D2 </a:t>
            </a:r>
            <a:r>
              <a:rPr lang="de-DE" sz="1200" b="1" dirty="0" err="1">
                <a:solidFill>
                  <a:srgbClr val="0070C0"/>
                </a:solidFill>
              </a:rPr>
              <a:t>shattered</a:t>
            </a:r>
            <a:r>
              <a:rPr lang="de-DE" sz="1200" b="1" dirty="0">
                <a:solidFill>
                  <a:srgbClr val="0070C0"/>
                </a:solidFill>
              </a:rPr>
              <a:t> pellet </a:t>
            </a:r>
            <a:r>
              <a:rPr lang="de-DE" sz="1200" b="1" dirty="0" err="1">
                <a:solidFill>
                  <a:srgbClr val="0070C0"/>
                </a:solidFill>
              </a:rPr>
              <a:t>injection</a:t>
            </a:r>
            <a:r>
              <a:rPr lang="de-DE" sz="1200" b="1" dirty="0">
                <a:solidFill>
                  <a:srgbClr val="0070C0"/>
                </a:solidFill>
              </a:rPr>
              <a:t> in JET. </a:t>
            </a:r>
            <a:r>
              <a:rPr lang="de-DE" sz="1200" b="1" dirty="0" err="1">
                <a:solidFill>
                  <a:srgbClr val="0070C0"/>
                </a:solidFill>
              </a:rPr>
              <a:t>Nuclear</a:t>
            </a:r>
            <a:r>
              <a:rPr lang="de-DE" sz="1200" b="1" dirty="0">
                <a:solidFill>
                  <a:srgbClr val="0070C0"/>
                </a:solidFill>
              </a:rPr>
              <a:t> Fusion (on </a:t>
            </a:r>
            <a:r>
              <a:rPr lang="de-DE" sz="1200" b="1" dirty="0" err="1">
                <a:solidFill>
                  <a:srgbClr val="0070C0"/>
                </a:solidFill>
              </a:rPr>
              <a:t>the</a:t>
            </a:r>
            <a:r>
              <a:rPr lang="de-DE" sz="1200" b="1" dirty="0">
                <a:solidFill>
                  <a:srgbClr val="0070C0"/>
                </a:solidFill>
              </a:rPr>
              <a:t> </a:t>
            </a:r>
            <a:r>
              <a:rPr lang="de-DE" sz="1200" b="1" dirty="0" err="1">
                <a:solidFill>
                  <a:srgbClr val="0070C0"/>
                </a:solidFill>
              </a:rPr>
              <a:t>pinboard</a:t>
            </a:r>
            <a:r>
              <a:rPr lang="de-DE" sz="1200" b="1" dirty="0">
                <a:solidFill>
                  <a:srgbClr val="0070C0"/>
                </a:solidFill>
              </a:rPr>
              <a:t>)</a:t>
            </a:r>
          </a:p>
        </p:txBody>
      </p:sp>
      <p:sp>
        <p:nvSpPr>
          <p:cNvPr id="5" name="Foliennummernplatzhalter 4">
            <a:extLst>
              <a:ext uri="{FF2B5EF4-FFF2-40B4-BE49-F238E27FC236}">
                <a16:creationId xmlns:a16="http://schemas.microsoft.com/office/drawing/2014/main" id="{83586EFA-8E0E-43B0-AA48-E7E080707E57}"/>
              </a:ext>
            </a:extLst>
          </p:cNvPr>
          <p:cNvSpPr>
            <a:spLocks noGrp="1"/>
          </p:cNvSpPr>
          <p:nvPr>
            <p:ph type="sldNum" sz="quarter" idx="12"/>
          </p:nvPr>
        </p:nvSpPr>
        <p:spPr/>
        <p:txBody>
          <a:bodyPr/>
          <a:lstStyle/>
          <a:p>
            <a:fld id="{6A6D9FA1-99C7-4910-8E32-B85D378B0060}" type="slidenum">
              <a:rPr lang="en-GB" smtClean="0">
                <a:solidFill>
                  <a:prstClr val="white"/>
                </a:solidFill>
              </a:rPr>
              <a:pPr/>
              <a:t>22</a:t>
            </a:fld>
            <a:endParaRPr lang="en-GB" dirty="0">
              <a:solidFill>
                <a:prstClr val="white"/>
              </a:solidFill>
            </a:endParaRPr>
          </a:p>
        </p:txBody>
      </p:sp>
      <p:sp>
        <p:nvSpPr>
          <p:cNvPr id="6" name="Fußzeilenplatzhalter 3">
            <a:extLst>
              <a:ext uri="{FF2B5EF4-FFF2-40B4-BE49-F238E27FC236}">
                <a16:creationId xmlns:a16="http://schemas.microsoft.com/office/drawing/2014/main" id="{34DCB20B-5204-47F8-BE73-9A1ABD7790A8}"/>
              </a:ext>
            </a:extLst>
          </p:cNvPr>
          <p:cNvSpPr>
            <a:spLocks noGrp="1"/>
          </p:cNvSpPr>
          <p:nvPr>
            <p:ph type="ftr" sz="quarter" idx="11"/>
          </p:nvPr>
        </p:nvSpPr>
        <p:spPr>
          <a:xfrm>
            <a:off x="825624" y="6555770"/>
            <a:ext cx="3470176" cy="329614"/>
          </a:xfrm>
        </p:spPr>
        <p:txBody>
          <a:bodyPr/>
          <a:lstStyle/>
          <a:p>
            <a:r>
              <a:rPr lang="en-GB" dirty="0">
                <a:solidFill>
                  <a:prstClr val="white"/>
                </a:solidFill>
              </a:rPr>
              <a:t>M Hoelzl | Presentation for PSD DCT | Jun 24</a:t>
            </a:r>
            <a:r>
              <a:rPr lang="en-GB" baseline="30000" dirty="0">
                <a:solidFill>
                  <a:prstClr val="white"/>
                </a:solidFill>
              </a:rPr>
              <a:t>th</a:t>
            </a:r>
            <a:r>
              <a:rPr lang="en-GB" dirty="0">
                <a:solidFill>
                  <a:prstClr val="white"/>
                </a:solidFill>
              </a:rPr>
              <a:t> 2025</a:t>
            </a:r>
          </a:p>
        </p:txBody>
      </p:sp>
    </p:spTree>
    <p:extLst>
      <p:ext uri="{BB962C8B-B14F-4D97-AF65-F5344CB8AC3E}">
        <p14:creationId xmlns:p14="http://schemas.microsoft.com/office/powerpoint/2010/main" val="2377617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F8A523-05D6-465E-882A-9B9225E9F1B5}"/>
              </a:ext>
            </a:extLst>
          </p:cNvPr>
          <p:cNvSpPr>
            <a:spLocks noGrp="1"/>
          </p:cNvSpPr>
          <p:nvPr>
            <p:ph type="title"/>
          </p:nvPr>
        </p:nvSpPr>
        <p:spPr/>
        <p:txBody>
          <a:bodyPr/>
          <a:lstStyle/>
          <a:p>
            <a:r>
              <a:rPr lang="en-US" dirty="0"/>
              <a:t>Relevant JOREK based publications: REs</a:t>
            </a:r>
            <a:endParaRPr lang="de-DE" dirty="0"/>
          </a:p>
        </p:txBody>
      </p:sp>
      <p:sp>
        <p:nvSpPr>
          <p:cNvPr id="3" name="Inhaltsplatzhalter 2">
            <a:extLst>
              <a:ext uri="{FF2B5EF4-FFF2-40B4-BE49-F238E27FC236}">
                <a16:creationId xmlns:a16="http://schemas.microsoft.com/office/drawing/2014/main" id="{70F389AB-8458-47A4-B0F0-8B698A98F1E1}"/>
              </a:ext>
            </a:extLst>
          </p:cNvPr>
          <p:cNvSpPr>
            <a:spLocks noGrp="1"/>
          </p:cNvSpPr>
          <p:nvPr>
            <p:ph idx="1"/>
          </p:nvPr>
        </p:nvSpPr>
        <p:spPr/>
        <p:txBody>
          <a:bodyPr>
            <a:normAutofit/>
          </a:bodyPr>
          <a:lstStyle/>
          <a:p>
            <a:r>
              <a:rPr lang="de-DE" sz="1100" b="1" dirty="0">
                <a:solidFill>
                  <a:srgbClr val="0070C0"/>
                </a:solidFill>
              </a:rPr>
              <a:t>Sommariva C., </a:t>
            </a:r>
            <a:r>
              <a:rPr lang="de-DE" sz="1100" b="1" dirty="0" err="1">
                <a:solidFill>
                  <a:srgbClr val="0070C0"/>
                </a:solidFill>
              </a:rPr>
              <a:t>Nardon</a:t>
            </a:r>
            <a:r>
              <a:rPr lang="de-DE" sz="1100" b="1" dirty="0">
                <a:solidFill>
                  <a:srgbClr val="0070C0"/>
                </a:solidFill>
              </a:rPr>
              <a:t> E., Beyer P., Hoelzl M., et al. Test </a:t>
            </a:r>
            <a:r>
              <a:rPr lang="de-DE" sz="1100" b="1" dirty="0" err="1">
                <a:solidFill>
                  <a:srgbClr val="0070C0"/>
                </a:solidFill>
              </a:rPr>
              <a:t>particles</a:t>
            </a:r>
            <a:r>
              <a:rPr lang="de-DE" sz="1100" b="1" dirty="0">
                <a:solidFill>
                  <a:srgbClr val="0070C0"/>
                </a:solidFill>
              </a:rPr>
              <a:t> </a:t>
            </a:r>
            <a:r>
              <a:rPr lang="de-DE" sz="1100" b="1" dirty="0" err="1">
                <a:solidFill>
                  <a:srgbClr val="0070C0"/>
                </a:solidFill>
              </a:rPr>
              <a:t>dynamics</a:t>
            </a:r>
            <a:r>
              <a:rPr lang="de-DE" sz="1100" b="1" dirty="0">
                <a:solidFill>
                  <a:srgbClr val="0070C0"/>
                </a:solidFill>
              </a:rPr>
              <a:t> in </a:t>
            </a:r>
            <a:r>
              <a:rPr lang="de-DE" sz="1100" b="1" dirty="0" err="1">
                <a:solidFill>
                  <a:srgbClr val="0070C0"/>
                </a:solidFill>
              </a:rPr>
              <a:t>the</a:t>
            </a:r>
            <a:r>
              <a:rPr lang="de-DE" sz="1100" b="1" dirty="0">
                <a:solidFill>
                  <a:srgbClr val="0070C0"/>
                </a:solidFill>
              </a:rPr>
              <a:t> JOREK 3D non-linear MHD code and </a:t>
            </a:r>
            <a:r>
              <a:rPr lang="de-DE" sz="1100" b="1" dirty="0" err="1">
                <a:solidFill>
                  <a:srgbClr val="0070C0"/>
                </a:solidFill>
              </a:rPr>
              <a:t>application</a:t>
            </a:r>
            <a:r>
              <a:rPr lang="de-DE" sz="1100" b="1" dirty="0">
                <a:solidFill>
                  <a:srgbClr val="0070C0"/>
                </a:solidFill>
              </a:rPr>
              <a:t> </a:t>
            </a:r>
            <a:r>
              <a:rPr lang="de-DE" sz="1100" b="1" dirty="0" err="1">
                <a:solidFill>
                  <a:srgbClr val="0070C0"/>
                </a:solidFill>
              </a:rPr>
              <a:t>to</a:t>
            </a:r>
            <a:r>
              <a:rPr lang="de-DE" sz="1100" b="1" dirty="0">
                <a:solidFill>
                  <a:srgbClr val="0070C0"/>
                </a:solidFill>
              </a:rPr>
              <a:t> </a:t>
            </a:r>
            <a:r>
              <a:rPr lang="de-DE" sz="1100" b="1" dirty="0" err="1">
                <a:solidFill>
                  <a:srgbClr val="0070C0"/>
                </a:solidFill>
              </a:rPr>
              <a:t>electron</a:t>
            </a:r>
            <a:r>
              <a:rPr lang="de-DE" sz="1100" b="1" dirty="0">
                <a:solidFill>
                  <a:srgbClr val="0070C0"/>
                </a:solidFill>
              </a:rPr>
              <a:t> </a:t>
            </a:r>
            <a:r>
              <a:rPr lang="de-DE" sz="1100" b="1" dirty="0" err="1">
                <a:solidFill>
                  <a:srgbClr val="0070C0"/>
                </a:solidFill>
              </a:rPr>
              <a:t>transport</a:t>
            </a:r>
            <a:r>
              <a:rPr lang="de-DE" sz="1100" b="1" dirty="0">
                <a:solidFill>
                  <a:srgbClr val="0070C0"/>
                </a:solidFill>
              </a:rPr>
              <a:t> in a </a:t>
            </a:r>
            <a:r>
              <a:rPr lang="de-DE" sz="1100" b="1" dirty="0" err="1">
                <a:solidFill>
                  <a:srgbClr val="0070C0"/>
                </a:solidFill>
              </a:rPr>
              <a:t>disruption</a:t>
            </a:r>
            <a:r>
              <a:rPr lang="de-DE" sz="1100" b="1" dirty="0">
                <a:solidFill>
                  <a:srgbClr val="0070C0"/>
                </a:solidFill>
              </a:rPr>
              <a:t> </a:t>
            </a:r>
            <a:r>
              <a:rPr lang="de-DE" sz="1100" b="1" dirty="0" err="1">
                <a:solidFill>
                  <a:srgbClr val="0070C0"/>
                </a:solidFill>
              </a:rPr>
              <a:t>simulation</a:t>
            </a:r>
            <a:r>
              <a:rPr lang="de-DE" sz="1100" b="1" dirty="0">
                <a:solidFill>
                  <a:srgbClr val="0070C0"/>
                </a:solidFill>
              </a:rPr>
              <a:t>. </a:t>
            </a:r>
            <a:r>
              <a:rPr lang="de-DE" sz="1100" b="1" dirty="0" err="1">
                <a:solidFill>
                  <a:srgbClr val="0070C0"/>
                </a:solidFill>
              </a:rPr>
              <a:t>Nuclear</a:t>
            </a:r>
            <a:r>
              <a:rPr lang="de-DE" sz="1100" b="1" dirty="0">
                <a:solidFill>
                  <a:srgbClr val="0070C0"/>
                </a:solidFill>
              </a:rPr>
              <a:t> Fusion 58, 016043 (2018) doi:10.1088/1741-4326/aa95cd</a:t>
            </a:r>
          </a:p>
          <a:p>
            <a:r>
              <a:rPr lang="de-DE" sz="1100" b="1" dirty="0">
                <a:solidFill>
                  <a:srgbClr val="0070C0"/>
                </a:solidFill>
              </a:rPr>
              <a:t>Bandaru V., Hoelzl M., Artola F.J., et al. </a:t>
            </a:r>
            <a:r>
              <a:rPr lang="de-DE" sz="1100" b="1" dirty="0" err="1">
                <a:solidFill>
                  <a:srgbClr val="0070C0"/>
                </a:solidFill>
              </a:rPr>
              <a:t>Simulating</a:t>
            </a:r>
            <a:r>
              <a:rPr lang="de-DE" sz="1100" b="1" dirty="0">
                <a:solidFill>
                  <a:srgbClr val="0070C0"/>
                </a:solidFill>
              </a:rPr>
              <a:t> </a:t>
            </a:r>
            <a:r>
              <a:rPr lang="de-DE" sz="1100" b="1" dirty="0" err="1">
                <a:solidFill>
                  <a:srgbClr val="0070C0"/>
                </a:solidFill>
              </a:rPr>
              <a:t>the</a:t>
            </a:r>
            <a:r>
              <a:rPr lang="de-DE" sz="1100" b="1" dirty="0">
                <a:solidFill>
                  <a:srgbClr val="0070C0"/>
                </a:solidFill>
              </a:rPr>
              <a:t> </a:t>
            </a:r>
            <a:r>
              <a:rPr lang="de-DE" sz="1100" b="1" dirty="0" err="1">
                <a:solidFill>
                  <a:srgbClr val="0070C0"/>
                </a:solidFill>
              </a:rPr>
              <a:t>nonlinear</a:t>
            </a:r>
            <a:r>
              <a:rPr lang="de-DE" sz="1100" b="1" dirty="0">
                <a:solidFill>
                  <a:srgbClr val="0070C0"/>
                </a:solidFill>
              </a:rPr>
              <a:t> </a:t>
            </a:r>
            <a:r>
              <a:rPr lang="de-DE" sz="1100" b="1" dirty="0" err="1">
                <a:solidFill>
                  <a:srgbClr val="0070C0"/>
                </a:solidFill>
              </a:rPr>
              <a:t>interaction</a:t>
            </a:r>
            <a:r>
              <a:rPr lang="de-DE" sz="1100" b="1" dirty="0">
                <a:solidFill>
                  <a:srgbClr val="0070C0"/>
                </a:solidFill>
              </a:rPr>
              <a:t> of </a:t>
            </a:r>
            <a:r>
              <a:rPr lang="de-DE" sz="1100" b="1" dirty="0" err="1">
                <a:solidFill>
                  <a:srgbClr val="0070C0"/>
                </a:solidFill>
              </a:rPr>
              <a:t>relativistic</a:t>
            </a:r>
            <a:r>
              <a:rPr lang="de-DE" sz="1100" b="1" dirty="0">
                <a:solidFill>
                  <a:srgbClr val="0070C0"/>
                </a:solidFill>
              </a:rPr>
              <a:t> </a:t>
            </a:r>
            <a:r>
              <a:rPr lang="de-DE" sz="1100" b="1" dirty="0" err="1">
                <a:solidFill>
                  <a:srgbClr val="0070C0"/>
                </a:solidFill>
              </a:rPr>
              <a:t>electrons</a:t>
            </a:r>
            <a:r>
              <a:rPr lang="de-DE" sz="1100" b="1" dirty="0">
                <a:solidFill>
                  <a:srgbClr val="0070C0"/>
                </a:solidFill>
              </a:rPr>
              <a:t> and </a:t>
            </a:r>
            <a:r>
              <a:rPr lang="de-DE" sz="1100" b="1" dirty="0" err="1">
                <a:solidFill>
                  <a:srgbClr val="0070C0"/>
                </a:solidFill>
              </a:rPr>
              <a:t>tokamak</a:t>
            </a:r>
            <a:r>
              <a:rPr lang="de-DE" sz="1100" b="1" dirty="0">
                <a:solidFill>
                  <a:srgbClr val="0070C0"/>
                </a:solidFill>
              </a:rPr>
              <a:t> </a:t>
            </a:r>
            <a:r>
              <a:rPr lang="de-DE" sz="1100" b="1" dirty="0" err="1">
                <a:solidFill>
                  <a:srgbClr val="0070C0"/>
                </a:solidFill>
              </a:rPr>
              <a:t>plasma</a:t>
            </a:r>
            <a:r>
              <a:rPr lang="de-DE" sz="1100" b="1" dirty="0">
                <a:solidFill>
                  <a:srgbClr val="0070C0"/>
                </a:solidFill>
              </a:rPr>
              <a:t> </a:t>
            </a:r>
            <a:r>
              <a:rPr lang="de-DE" sz="1100" b="1" dirty="0" err="1">
                <a:solidFill>
                  <a:srgbClr val="0070C0"/>
                </a:solidFill>
              </a:rPr>
              <a:t>instabilities</a:t>
            </a:r>
            <a:r>
              <a:rPr lang="de-DE" sz="1100" b="1" dirty="0">
                <a:solidFill>
                  <a:srgbClr val="0070C0"/>
                </a:solidFill>
              </a:rPr>
              <a:t>: Implementation and </a:t>
            </a:r>
            <a:r>
              <a:rPr lang="de-DE" sz="1100" b="1" dirty="0" err="1">
                <a:solidFill>
                  <a:srgbClr val="0070C0"/>
                </a:solidFill>
              </a:rPr>
              <a:t>validation</a:t>
            </a:r>
            <a:r>
              <a:rPr lang="de-DE" sz="1100" b="1" dirty="0">
                <a:solidFill>
                  <a:srgbClr val="0070C0"/>
                </a:solidFill>
              </a:rPr>
              <a:t> of a fluid </a:t>
            </a:r>
            <a:r>
              <a:rPr lang="de-DE" sz="1100" b="1" dirty="0" err="1">
                <a:solidFill>
                  <a:srgbClr val="0070C0"/>
                </a:solidFill>
              </a:rPr>
              <a:t>model</a:t>
            </a:r>
            <a:r>
              <a:rPr lang="de-DE" sz="1100" b="1" dirty="0">
                <a:solidFill>
                  <a:srgbClr val="0070C0"/>
                </a:solidFill>
              </a:rPr>
              <a:t>. </a:t>
            </a:r>
            <a:r>
              <a:rPr lang="de-DE" sz="1100" b="1" dirty="0" err="1">
                <a:solidFill>
                  <a:srgbClr val="0070C0"/>
                </a:solidFill>
              </a:rPr>
              <a:t>Physical</a:t>
            </a:r>
            <a:r>
              <a:rPr lang="de-DE" sz="1100" b="1" dirty="0">
                <a:solidFill>
                  <a:srgbClr val="0070C0"/>
                </a:solidFill>
              </a:rPr>
              <a:t> Review E 99, 063317 (2019) doi:10.1103/PhysRevE.99.063317 </a:t>
            </a:r>
          </a:p>
          <a:p>
            <a:r>
              <a:rPr lang="de-DE" sz="1100" b="1" dirty="0">
                <a:solidFill>
                  <a:srgbClr val="0070C0"/>
                </a:solidFill>
              </a:rPr>
              <a:t>Särkimäki K., </a:t>
            </a:r>
            <a:r>
              <a:rPr lang="de-DE" sz="1100" b="1" dirty="0" err="1">
                <a:solidFill>
                  <a:srgbClr val="0070C0"/>
                </a:solidFill>
              </a:rPr>
              <a:t>Embreus</a:t>
            </a:r>
            <a:r>
              <a:rPr lang="de-DE" sz="1100" b="1" dirty="0">
                <a:solidFill>
                  <a:srgbClr val="0070C0"/>
                </a:solidFill>
              </a:rPr>
              <a:t> O., </a:t>
            </a:r>
            <a:r>
              <a:rPr lang="de-DE" sz="1100" b="1" dirty="0" err="1">
                <a:solidFill>
                  <a:srgbClr val="0070C0"/>
                </a:solidFill>
              </a:rPr>
              <a:t>Nardon</a:t>
            </a:r>
            <a:r>
              <a:rPr lang="de-DE" sz="1100" b="1" dirty="0">
                <a:solidFill>
                  <a:srgbClr val="0070C0"/>
                </a:solidFill>
              </a:rPr>
              <a:t> E., et al. </a:t>
            </a:r>
            <a:r>
              <a:rPr lang="de-DE" sz="1100" b="1" dirty="0" err="1">
                <a:solidFill>
                  <a:srgbClr val="0070C0"/>
                </a:solidFill>
              </a:rPr>
              <a:t>Assessing</a:t>
            </a:r>
            <a:r>
              <a:rPr lang="de-DE" sz="1100" b="1" dirty="0">
                <a:solidFill>
                  <a:srgbClr val="0070C0"/>
                </a:solidFill>
              </a:rPr>
              <a:t> </a:t>
            </a:r>
            <a:r>
              <a:rPr lang="de-DE" sz="1100" b="1" dirty="0" err="1">
                <a:solidFill>
                  <a:srgbClr val="0070C0"/>
                </a:solidFill>
              </a:rPr>
              <a:t>energy</a:t>
            </a:r>
            <a:r>
              <a:rPr lang="de-DE" sz="1100" b="1" dirty="0">
                <a:solidFill>
                  <a:srgbClr val="0070C0"/>
                </a:solidFill>
              </a:rPr>
              <a:t> </a:t>
            </a:r>
            <a:r>
              <a:rPr lang="de-DE" sz="1100" b="1" dirty="0" err="1">
                <a:solidFill>
                  <a:srgbClr val="0070C0"/>
                </a:solidFill>
              </a:rPr>
              <a:t>dependence</a:t>
            </a:r>
            <a:r>
              <a:rPr lang="de-DE" sz="1100" b="1" dirty="0">
                <a:solidFill>
                  <a:srgbClr val="0070C0"/>
                </a:solidFill>
              </a:rPr>
              <a:t> of </a:t>
            </a:r>
            <a:r>
              <a:rPr lang="de-DE" sz="1100" b="1" dirty="0" err="1">
                <a:solidFill>
                  <a:srgbClr val="0070C0"/>
                </a:solidFill>
              </a:rPr>
              <a:t>the</a:t>
            </a:r>
            <a:r>
              <a:rPr lang="de-DE" sz="1100" b="1" dirty="0">
                <a:solidFill>
                  <a:srgbClr val="0070C0"/>
                </a:solidFill>
              </a:rPr>
              <a:t> </a:t>
            </a:r>
            <a:r>
              <a:rPr lang="de-DE" sz="1100" b="1" dirty="0" err="1">
                <a:solidFill>
                  <a:srgbClr val="0070C0"/>
                </a:solidFill>
              </a:rPr>
              <a:t>transport</a:t>
            </a:r>
            <a:r>
              <a:rPr lang="de-DE" sz="1100" b="1" dirty="0">
                <a:solidFill>
                  <a:srgbClr val="0070C0"/>
                </a:solidFill>
              </a:rPr>
              <a:t> of </a:t>
            </a:r>
            <a:r>
              <a:rPr lang="de-DE" sz="1100" b="1" dirty="0" err="1">
                <a:solidFill>
                  <a:srgbClr val="0070C0"/>
                </a:solidFill>
              </a:rPr>
              <a:t>relativistic</a:t>
            </a:r>
            <a:r>
              <a:rPr lang="de-DE" sz="1100" b="1" dirty="0">
                <a:solidFill>
                  <a:srgbClr val="0070C0"/>
                </a:solidFill>
              </a:rPr>
              <a:t> </a:t>
            </a:r>
            <a:r>
              <a:rPr lang="de-DE" sz="1100" b="1" dirty="0" err="1">
                <a:solidFill>
                  <a:srgbClr val="0070C0"/>
                </a:solidFill>
              </a:rPr>
              <a:t>electrons</a:t>
            </a:r>
            <a:r>
              <a:rPr lang="de-DE" sz="1100" b="1" dirty="0">
                <a:solidFill>
                  <a:srgbClr val="0070C0"/>
                </a:solidFill>
              </a:rPr>
              <a:t> in </a:t>
            </a:r>
            <a:r>
              <a:rPr lang="de-DE" sz="1100" b="1" dirty="0" err="1">
                <a:solidFill>
                  <a:srgbClr val="0070C0"/>
                </a:solidFill>
              </a:rPr>
              <a:t>perturbed</a:t>
            </a:r>
            <a:r>
              <a:rPr lang="de-DE" sz="1100" b="1" dirty="0">
                <a:solidFill>
                  <a:srgbClr val="0070C0"/>
                </a:solidFill>
              </a:rPr>
              <a:t> </a:t>
            </a:r>
            <a:r>
              <a:rPr lang="de-DE" sz="1100" b="1" dirty="0" err="1">
                <a:solidFill>
                  <a:srgbClr val="0070C0"/>
                </a:solidFill>
              </a:rPr>
              <a:t>magnetic</a:t>
            </a:r>
            <a:r>
              <a:rPr lang="de-DE" sz="1100" b="1" dirty="0">
                <a:solidFill>
                  <a:srgbClr val="0070C0"/>
                </a:solidFill>
              </a:rPr>
              <a:t> </a:t>
            </a:r>
            <a:r>
              <a:rPr lang="de-DE" sz="1100" b="1" dirty="0" err="1">
                <a:solidFill>
                  <a:srgbClr val="0070C0"/>
                </a:solidFill>
              </a:rPr>
              <a:t>fields</a:t>
            </a:r>
            <a:r>
              <a:rPr lang="de-DE" sz="1100" b="1" dirty="0">
                <a:solidFill>
                  <a:srgbClr val="0070C0"/>
                </a:solidFill>
              </a:rPr>
              <a:t> </a:t>
            </a:r>
            <a:r>
              <a:rPr lang="de-DE" sz="1100" b="1" dirty="0" err="1">
                <a:solidFill>
                  <a:srgbClr val="0070C0"/>
                </a:solidFill>
              </a:rPr>
              <a:t>with</a:t>
            </a:r>
            <a:r>
              <a:rPr lang="de-DE" sz="1100" b="1" dirty="0">
                <a:solidFill>
                  <a:srgbClr val="0070C0"/>
                </a:solidFill>
              </a:rPr>
              <a:t> </a:t>
            </a:r>
            <a:r>
              <a:rPr lang="de-DE" sz="1100" b="1" dirty="0" err="1">
                <a:solidFill>
                  <a:srgbClr val="0070C0"/>
                </a:solidFill>
              </a:rPr>
              <a:t>orbit-following</a:t>
            </a:r>
            <a:r>
              <a:rPr lang="de-DE" sz="1100" b="1" dirty="0">
                <a:solidFill>
                  <a:srgbClr val="0070C0"/>
                </a:solidFill>
              </a:rPr>
              <a:t> </a:t>
            </a:r>
            <a:r>
              <a:rPr lang="de-DE" sz="1100" b="1" dirty="0" err="1">
                <a:solidFill>
                  <a:srgbClr val="0070C0"/>
                </a:solidFill>
              </a:rPr>
              <a:t>simulations</a:t>
            </a:r>
            <a:r>
              <a:rPr lang="de-DE" sz="1100" b="1" dirty="0">
                <a:solidFill>
                  <a:srgbClr val="0070C0"/>
                </a:solidFill>
              </a:rPr>
              <a:t>. </a:t>
            </a:r>
            <a:r>
              <a:rPr lang="de-DE" sz="1100" b="1" dirty="0" err="1">
                <a:solidFill>
                  <a:srgbClr val="0070C0"/>
                </a:solidFill>
              </a:rPr>
              <a:t>Nuclear</a:t>
            </a:r>
            <a:r>
              <a:rPr lang="de-DE" sz="1100" b="1" dirty="0">
                <a:solidFill>
                  <a:srgbClr val="0070C0"/>
                </a:solidFill>
              </a:rPr>
              <a:t> Fusion 60, 126050 (2020) doi:10.1088/1741-4326/abb9e9 </a:t>
            </a:r>
          </a:p>
          <a:p>
            <a:r>
              <a:rPr lang="de-DE" sz="1100" b="1" dirty="0">
                <a:solidFill>
                  <a:srgbClr val="0070C0"/>
                </a:solidFill>
              </a:rPr>
              <a:t>Bandaru V, Hoelzl M, </a:t>
            </a:r>
            <a:r>
              <a:rPr lang="de-DE" sz="1100" b="1" dirty="0" err="1">
                <a:solidFill>
                  <a:srgbClr val="0070C0"/>
                </a:solidFill>
              </a:rPr>
              <a:t>Reux</a:t>
            </a:r>
            <a:r>
              <a:rPr lang="de-DE" sz="1100" b="1" dirty="0">
                <a:solidFill>
                  <a:srgbClr val="0070C0"/>
                </a:solidFill>
              </a:rPr>
              <a:t> C, et al. </a:t>
            </a:r>
            <a:r>
              <a:rPr lang="de-DE" sz="1100" b="1" dirty="0" err="1">
                <a:solidFill>
                  <a:srgbClr val="0070C0"/>
                </a:solidFill>
              </a:rPr>
              <a:t>Magnetohydrodynamic</a:t>
            </a:r>
            <a:r>
              <a:rPr lang="de-DE" sz="1100" b="1" dirty="0">
                <a:solidFill>
                  <a:srgbClr val="0070C0"/>
                </a:solidFill>
              </a:rPr>
              <a:t> </a:t>
            </a:r>
            <a:r>
              <a:rPr lang="de-DE" sz="1100" b="1" dirty="0" err="1">
                <a:solidFill>
                  <a:srgbClr val="0070C0"/>
                </a:solidFill>
              </a:rPr>
              <a:t>simulations</a:t>
            </a:r>
            <a:r>
              <a:rPr lang="de-DE" sz="1100" b="1" dirty="0">
                <a:solidFill>
                  <a:srgbClr val="0070C0"/>
                </a:solidFill>
              </a:rPr>
              <a:t> of </a:t>
            </a:r>
            <a:r>
              <a:rPr lang="de-DE" sz="1100" b="1" dirty="0" err="1">
                <a:solidFill>
                  <a:srgbClr val="0070C0"/>
                </a:solidFill>
              </a:rPr>
              <a:t>runaway</a:t>
            </a:r>
            <a:r>
              <a:rPr lang="de-DE" sz="1100" b="1" dirty="0">
                <a:solidFill>
                  <a:srgbClr val="0070C0"/>
                </a:solidFill>
              </a:rPr>
              <a:t> </a:t>
            </a:r>
            <a:r>
              <a:rPr lang="de-DE" sz="1100" b="1" dirty="0" err="1">
                <a:solidFill>
                  <a:srgbClr val="0070C0"/>
                </a:solidFill>
              </a:rPr>
              <a:t>electron</a:t>
            </a:r>
            <a:r>
              <a:rPr lang="de-DE" sz="1100" b="1" dirty="0">
                <a:solidFill>
                  <a:srgbClr val="0070C0"/>
                </a:solidFill>
              </a:rPr>
              <a:t> beam </a:t>
            </a:r>
            <a:r>
              <a:rPr lang="de-DE" sz="1100" b="1" dirty="0" err="1">
                <a:solidFill>
                  <a:srgbClr val="0070C0"/>
                </a:solidFill>
              </a:rPr>
              <a:t>termination</a:t>
            </a:r>
            <a:r>
              <a:rPr lang="de-DE" sz="1100" b="1" dirty="0">
                <a:solidFill>
                  <a:srgbClr val="0070C0"/>
                </a:solidFill>
              </a:rPr>
              <a:t> in JET. Plasma Physics and </a:t>
            </a:r>
            <a:r>
              <a:rPr lang="de-DE" sz="1100" b="1" dirty="0" err="1">
                <a:solidFill>
                  <a:srgbClr val="0070C0"/>
                </a:solidFill>
              </a:rPr>
              <a:t>Controlled</a:t>
            </a:r>
            <a:r>
              <a:rPr lang="de-DE" sz="1100" b="1" dirty="0">
                <a:solidFill>
                  <a:srgbClr val="0070C0"/>
                </a:solidFill>
              </a:rPr>
              <a:t> Fusion 63, 035024 (2021) doi:10.1088/1361-6587/</a:t>
            </a:r>
            <a:r>
              <a:rPr lang="de-DE" sz="1100" b="1" dirty="0" err="1">
                <a:solidFill>
                  <a:srgbClr val="0070C0"/>
                </a:solidFill>
              </a:rPr>
              <a:t>abdbcf</a:t>
            </a:r>
            <a:endParaRPr lang="de-DE" sz="1100" b="1" dirty="0">
              <a:solidFill>
                <a:srgbClr val="0070C0"/>
              </a:solidFill>
            </a:endParaRPr>
          </a:p>
          <a:p>
            <a:r>
              <a:rPr lang="de-DE" sz="1100" b="1" dirty="0">
                <a:solidFill>
                  <a:srgbClr val="0070C0"/>
                </a:solidFill>
              </a:rPr>
              <a:t>Särkimäki K., Artola F.J., Hoelzl M. </a:t>
            </a:r>
            <a:r>
              <a:rPr lang="de-DE" sz="1100" b="1" dirty="0" err="1">
                <a:solidFill>
                  <a:srgbClr val="0070C0"/>
                </a:solidFill>
              </a:rPr>
              <a:t>Confinement</a:t>
            </a:r>
            <a:r>
              <a:rPr lang="de-DE" sz="1100" b="1" dirty="0">
                <a:solidFill>
                  <a:srgbClr val="0070C0"/>
                </a:solidFill>
              </a:rPr>
              <a:t> of </a:t>
            </a:r>
            <a:r>
              <a:rPr lang="de-DE" sz="1100" b="1" dirty="0" err="1">
                <a:solidFill>
                  <a:srgbClr val="0070C0"/>
                </a:solidFill>
              </a:rPr>
              <a:t>passing</a:t>
            </a:r>
            <a:r>
              <a:rPr lang="de-DE" sz="1100" b="1" dirty="0">
                <a:solidFill>
                  <a:srgbClr val="0070C0"/>
                </a:solidFill>
              </a:rPr>
              <a:t> and </a:t>
            </a:r>
            <a:r>
              <a:rPr lang="de-DE" sz="1100" b="1" dirty="0" err="1">
                <a:solidFill>
                  <a:srgbClr val="0070C0"/>
                </a:solidFill>
              </a:rPr>
              <a:t>trapped</a:t>
            </a:r>
            <a:r>
              <a:rPr lang="de-DE" sz="1100" b="1" dirty="0">
                <a:solidFill>
                  <a:srgbClr val="0070C0"/>
                </a:solidFill>
              </a:rPr>
              <a:t> </a:t>
            </a:r>
            <a:r>
              <a:rPr lang="de-DE" sz="1100" b="1" dirty="0" err="1">
                <a:solidFill>
                  <a:srgbClr val="0070C0"/>
                </a:solidFill>
              </a:rPr>
              <a:t>runaway</a:t>
            </a:r>
            <a:r>
              <a:rPr lang="de-DE" sz="1100" b="1" dirty="0">
                <a:solidFill>
                  <a:srgbClr val="0070C0"/>
                </a:solidFill>
              </a:rPr>
              <a:t> </a:t>
            </a:r>
            <a:r>
              <a:rPr lang="de-DE" sz="1100" b="1" dirty="0" err="1">
                <a:solidFill>
                  <a:srgbClr val="0070C0"/>
                </a:solidFill>
              </a:rPr>
              <a:t>electrons</a:t>
            </a:r>
            <a:r>
              <a:rPr lang="de-DE" sz="1100" b="1" dirty="0">
                <a:solidFill>
                  <a:srgbClr val="0070C0"/>
                </a:solidFill>
              </a:rPr>
              <a:t> in </a:t>
            </a:r>
            <a:r>
              <a:rPr lang="de-DE" sz="1100" b="1" dirty="0" err="1">
                <a:solidFill>
                  <a:srgbClr val="0070C0"/>
                </a:solidFill>
              </a:rPr>
              <a:t>simulation</a:t>
            </a:r>
            <a:r>
              <a:rPr lang="de-DE" sz="1100" b="1" dirty="0">
                <a:solidFill>
                  <a:srgbClr val="0070C0"/>
                </a:solidFill>
              </a:rPr>
              <a:t> of ITER </a:t>
            </a:r>
            <a:r>
              <a:rPr lang="de-DE" sz="1100" b="1" dirty="0" err="1">
                <a:solidFill>
                  <a:srgbClr val="0070C0"/>
                </a:solidFill>
              </a:rPr>
              <a:t>current</a:t>
            </a:r>
            <a:r>
              <a:rPr lang="de-DE" sz="1100" b="1" dirty="0">
                <a:solidFill>
                  <a:srgbClr val="0070C0"/>
                </a:solidFill>
              </a:rPr>
              <a:t> </a:t>
            </a:r>
            <a:r>
              <a:rPr lang="de-DE" sz="1100" b="1" dirty="0" err="1">
                <a:solidFill>
                  <a:srgbClr val="0070C0"/>
                </a:solidFill>
              </a:rPr>
              <a:t>quench</a:t>
            </a:r>
            <a:r>
              <a:rPr lang="de-DE" sz="1100" b="1" dirty="0">
                <a:solidFill>
                  <a:srgbClr val="0070C0"/>
                </a:solidFill>
              </a:rPr>
              <a:t>. </a:t>
            </a:r>
            <a:r>
              <a:rPr lang="de-DE" sz="1100" b="1" dirty="0" err="1">
                <a:solidFill>
                  <a:srgbClr val="0070C0"/>
                </a:solidFill>
              </a:rPr>
              <a:t>Nuclear</a:t>
            </a:r>
            <a:r>
              <a:rPr lang="de-DE" sz="1100" b="1" dirty="0">
                <a:solidFill>
                  <a:srgbClr val="0070C0"/>
                </a:solidFill>
              </a:rPr>
              <a:t> Fusion 62, 086033 (2022) doi:10.1088/1741-4326/ac75fd </a:t>
            </a:r>
          </a:p>
          <a:p>
            <a:r>
              <a:rPr lang="de-DE" sz="1100" b="1" dirty="0">
                <a:solidFill>
                  <a:srgbClr val="0070C0"/>
                </a:solidFill>
              </a:rPr>
              <a:t>Bandaru V., Hoelzl M. </a:t>
            </a:r>
            <a:r>
              <a:rPr lang="de-DE" sz="1100" b="1" dirty="0" err="1">
                <a:solidFill>
                  <a:srgbClr val="0070C0"/>
                </a:solidFill>
              </a:rPr>
              <a:t>Tokamak</a:t>
            </a:r>
            <a:r>
              <a:rPr lang="de-DE" sz="1100" b="1" dirty="0">
                <a:solidFill>
                  <a:srgbClr val="0070C0"/>
                </a:solidFill>
              </a:rPr>
              <a:t> </a:t>
            </a:r>
            <a:r>
              <a:rPr lang="de-DE" sz="1100" b="1" dirty="0" err="1">
                <a:solidFill>
                  <a:srgbClr val="0070C0"/>
                </a:solidFill>
              </a:rPr>
              <a:t>equilibria</a:t>
            </a:r>
            <a:r>
              <a:rPr lang="de-DE" sz="1100" b="1" dirty="0">
                <a:solidFill>
                  <a:srgbClr val="0070C0"/>
                </a:solidFill>
              </a:rPr>
              <a:t> </a:t>
            </a:r>
            <a:r>
              <a:rPr lang="de-DE" sz="1100" b="1" dirty="0" err="1">
                <a:solidFill>
                  <a:srgbClr val="0070C0"/>
                </a:solidFill>
              </a:rPr>
              <a:t>with</a:t>
            </a:r>
            <a:r>
              <a:rPr lang="de-DE" sz="1100" b="1" dirty="0">
                <a:solidFill>
                  <a:srgbClr val="0070C0"/>
                </a:solidFill>
              </a:rPr>
              <a:t> </a:t>
            </a:r>
            <a:r>
              <a:rPr lang="de-DE" sz="1100" b="1" dirty="0" err="1">
                <a:solidFill>
                  <a:srgbClr val="0070C0"/>
                </a:solidFill>
              </a:rPr>
              <a:t>relativistic</a:t>
            </a:r>
            <a:r>
              <a:rPr lang="de-DE" sz="1100" b="1" dirty="0">
                <a:solidFill>
                  <a:srgbClr val="0070C0"/>
                </a:solidFill>
              </a:rPr>
              <a:t> </a:t>
            </a:r>
            <a:r>
              <a:rPr lang="de-DE" sz="1100" b="1" dirty="0" err="1">
                <a:solidFill>
                  <a:srgbClr val="0070C0"/>
                </a:solidFill>
              </a:rPr>
              <a:t>runaway</a:t>
            </a:r>
            <a:r>
              <a:rPr lang="de-DE" sz="1100" b="1" dirty="0">
                <a:solidFill>
                  <a:srgbClr val="0070C0"/>
                </a:solidFill>
              </a:rPr>
              <a:t> </a:t>
            </a:r>
            <a:r>
              <a:rPr lang="de-DE" sz="1100" b="1" dirty="0" err="1">
                <a:solidFill>
                  <a:srgbClr val="0070C0"/>
                </a:solidFill>
              </a:rPr>
              <a:t>electrons</a:t>
            </a:r>
            <a:r>
              <a:rPr lang="de-DE" sz="1100" b="1" dirty="0">
                <a:solidFill>
                  <a:srgbClr val="0070C0"/>
                </a:solidFill>
              </a:rPr>
              <a:t>. Physics of Plasmas 30, 092508 (2023) doi:10.1063/5.0165240 </a:t>
            </a:r>
          </a:p>
          <a:p>
            <a:r>
              <a:rPr lang="de-DE" sz="1100" b="1" dirty="0">
                <a:solidFill>
                  <a:srgbClr val="0070C0"/>
                </a:solidFill>
              </a:rPr>
              <a:t>Bandaru V, Hoelzl M, et al. Assessment of </a:t>
            </a:r>
            <a:r>
              <a:rPr lang="de-DE" sz="1100" b="1" dirty="0" err="1">
                <a:solidFill>
                  <a:srgbClr val="0070C0"/>
                </a:solidFill>
              </a:rPr>
              <a:t>runaway</a:t>
            </a:r>
            <a:r>
              <a:rPr lang="de-DE" sz="1100" b="1" dirty="0">
                <a:solidFill>
                  <a:srgbClr val="0070C0"/>
                </a:solidFill>
              </a:rPr>
              <a:t> </a:t>
            </a:r>
            <a:r>
              <a:rPr lang="de-DE" sz="1100" b="1" dirty="0" err="1">
                <a:solidFill>
                  <a:srgbClr val="0070C0"/>
                </a:solidFill>
              </a:rPr>
              <a:t>electron</a:t>
            </a:r>
            <a:r>
              <a:rPr lang="de-DE" sz="1100" b="1" dirty="0">
                <a:solidFill>
                  <a:srgbClr val="0070C0"/>
                </a:solidFill>
              </a:rPr>
              <a:t> beam </a:t>
            </a:r>
            <a:r>
              <a:rPr lang="de-DE" sz="1100" b="1" dirty="0" err="1">
                <a:solidFill>
                  <a:srgbClr val="0070C0"/>
                </a:solidFill>
              </a:rPr>
              <a:t>termination</a:t>
            </a:r>
            <a:r>
              <a:rPr lang="de-DE" sz="1100" b="1" dirty="0">
                <a:solidFill>
                  <a:srgbClr val="0070C0"/>
                </a:solidFill>
              </a:rPr>
              <a:t> and </a:t>
            </a:r>
            <a:r>
              <a:rPr lang="de-DE" sz="1100" b="1" dirty="0" err="1">
                <a:solidFill>
                  <a:srgbClr val="0070C0"/>
                </a:solidFill>
              </a:rPr>
              <a:t>impact</a:t>
            </a:r>
            <a:r>
              <a:rPr lang="de-DE" sz="1100" b="1" dirty="0">
                <a:solidFill>
                  <a:srgbClr val="0070C0"/>
                </a:solidFill>
              </a:rPr>
              <a:t> in ITER. </a:t>
            </a:r>
            <a:r>
              <a:rPr lang="de-DE" sz="1100" b="1" dirty="0" err="1">
                <a:solidFill>
                  <a:srgbClr val="0070C0"/>
                </a:solidFill>
              </a:rPr>
              <a:t>Nuclear</a:t>
            </a:r>
            <a:r>
              <a:rPr lang="de-DE" sz="1100" b="1" dirty="0">
                <a:solidFill>
                  <a:srgbClr val="0070C0"/>
                </a:solidFill>
              </a:rPr>
              <a:t> Fusion 64, 076053 (2024) doi:10.1088/1741-4326/ad50ea </a:t>
            </a:r>
          </a:p>
          <a:p>
            <a:r>
              <a:rPr lang="de-DE" sz="1100" b="1" dirty="0">
                <a:solidFill>
                  <a:srgbClr val="0070C0"/>
                </a:solidFill>
              </a:rPr>
              <a:t>Bergström H, Särkimäki K, Bandaru V, et al. Assessment of </a:t>
            </a:r>
            <a:r>
              <a:rPr lang="de-DE" sz="1100" b="1" dirty="0" err="1">
                <a:solidFill>
                  <a:srgbClr val="0070C0"/>
                </a:solidFill>
              </a:rPr>
              <a:t>the</a:t>
            </a:r>
            <a:r>
              <a:rPr lang="de-DE" sz="1100" b="1" dirty="0">
                <a:solidFill>
                  <a:srgbClr val="0070C0"/>
                </a:solidFill>
              </a:rPr>
              <a:t> </a:t>
            </a:r>
            <a:r>
              <a:rPr lang="de-DE" sz="1100" b="1" dirty="0" err="1">
                <a:solidFill>
                  <a:srgbClr val="0070C0"/>
                </a:solidFill>
              </a:rPr>
              <a:t>runaway</a:t>
            </a:r>
            <a:r>
              <a:rPr lang="de-DE" sz="1100" b="1" dirty="0">
                <a:solidFill>
                  <a:srgbClr val="0070C0"/>
                </a:solidFill>
              </a:rPr>
              <a:t> </a:t>
            </a:r>
            <a:r>
              <a:rPr lang="de-DE" sz="1100" b="1" dirty="0" err="1">
                <a:solidFill>
                  <a:srgbClr val="0070C0"/>
                </a:solidFill>
              </a:rPr>
              <a:t>electron</a:t>
            </a:r>
            <a:r>
              <a:rPr lang="de-DE" sz="1100" b="1" dirty="0">
                <a:solidFill>
                  <a:srgbClr val="0070C0"/>
                </a:solidFill>
              </a:rPr>
              <a:t> </a:t>
            </a:r>
            <a:r>
              <a:rPr lang="de-DE" sz="1100" b="1" dirty="0" err="1">
                <a:solidFill>
                  <a:srgbClr val="0070C0"/>
                </a:solidFill>
              </a:rPr>
              <a:t>load</a:t>
            </a:r>
            <a:r>
              <a:rPr lang="de-DE" sz="1100" b="1" dirty="0">
                <a:solidFill>
                  <a:srgbClr val="0070C0"/>
                </a:solidFill>
              </a:rPr>
              <a:t> </a:t>
            </a:r>
            <a:r>
              <a:rPr lang="de-DE" sz="1100" b="1" dirty="0" err="1">
                <a:solidFill>
                  <a:srgbClr val="0070C0"/>
                </a:solidFill>
              </a:rPr>
              <a:t>distribution</a:t>
            </a:r>
            <a:r>
              <a:rPr lang="de-DE" sz="1100" b="1" dirty="0">
                <a:solidFill>
                  <a:srgbClr val="0070C0"/>
                </a:solidFill>
              </a:rPr>
              <a:t> in ITER </a:t>
            </a:r>
            <a:r>
              <a:rPr lang="de-DE" sz="1100" b="1" dirty="0" err="1">
                <a:solidFill>
                  <a:srgbClr val="0070C0"/>
                </a:solidFill>
              </a:rPr>
              <a:t>during</a:t>
            </a:r>
            <a:r>
              <a:rPr lang="de-DE" sz="1100" b="1" dirty="0">
                <a:solidFill>
                  <a:srgbClr val="0070C0"/>
                </a:solidFill>
              </a:rPr>
              <a:t> 3D MHD </a:t>
            </a:r>
            <a:r>
              <a:rPr lang="de-DE" sz="1100" b="1" dirty="0" err="1">
                <a:solidFill>
                  <a:srgbClr val="0070C0"/>
                </a:solidFill>
              </a:rPr>
              <a:t>induced</a:t>
            </a:r>
            <a:r>
              <a:rPr lang="de-DE" sz="1100" b="1" dirty="0">
                <a:solidFill>
                  <a:srgbClr val="0070C0"/>
                </a:solidFill>
              </a:rPr>
              <a:t> beam </a:t>
            </a:r>
            <a:r>
              <a:rPr lang="de-DE" sz="1100" b="1" dirty="0" err="1">
                <a:solidFill>
                  <a:srgbClr val="0070C0"/>
                </a:solidFill>
              </a:rPr>
              <a:t>termination</a:t>
            </a:r>
            <a:r>
              <a:rPr lang="de-DE" sz="1100" b="1" dirty="0">
                <a:solidFill>
                  <a:srgbClr val="0070C0"/>
                </a:solidFill>
              </a:rPr>
              <a:t>. Plasma Physics and </a:t>
            </a:r>
            <a:r>
              <a:rPr lang="de-DE" sz="1100" b="1" dirty="0" err="1">
                <a:solidFill>
                  <a:srgbClr val="0070C0"/>
                </a:solidFill>
              </a:rPr>
              <a:t>Controlled</a:t>
            </a:r>
            <a:r>
              <a:rPr lang="de-DE" sz="1100" b="1" dirty="0">
                <a:solidFill>
                  <a:srgbClr val="0070C0"/>
                </a:solidFill>
              </a:rPr>
              <a:t> Fusion 66, 095001 (2024) doi:10.1088/1361-6587/ad5fb5 </a:t>
            </a:r>
          </a:p>
          <a:p>
            <a:r>
              <a:rPr lang="de-DE" sz="1100" b="1" dirty="0">
                <a:solidFill>
                  <a:srgbClr val="0070C0"/>
                </a:solidFill>
              </a:rPr>
              <a:t>Bandaru V, Hoelzl M, Artola FJ, et al. </a:t>
            </a:r>
            <a:r>
              <a:rPr lang="de-DE" sz="1100" b="1" dirty="0" err="1">
                <a:solidFill>
                  <a:srgbClr val="0070C0"/>
                </a:solidFill>
              </a:rPr>
              <a:t>Runaway</a:t>
            </a:r>
            <a:r>
              <a:rPr lang="de-DE" sz="1100" b="1" dirty="0">
                <a:solidFill>
                  <a:srgbClr val="0070C0"/>
                </a:solidFill>
              </a:rPr>
              <a:t> </a:t>
            </a:r>
            <a:r>
              <a:rPr lang="de-DE" sz="1100" b="1" dirty="0" err="1">
                <a:solidFill>
                  <a:srgbClr val="0070C0"/>
                </a:solidFill>
              </a:rPr>
              <a:t>electron</a:t>
            </a:r>
            <a:r>
              <a:rPr lang="de-DE" sz="1100" b="1" dirty="0">
                <a:solidFill>
                  <a:srgbClr val="0070C0"/>
                </a:solidFill>
              </a:rPr>
              <a:t> fluid </a:t>
            </a:r>
            <a:r>
              <a:rPr lang="de-DE" sz="1100" b="1" dirty="0" err="1">
                <a:solidFill>
                  <a:srgbClr val="0070C0"/>
                </a:solidFill>
              </a:rPr>
              <a:t>model</a:t>
            </a:r>
            <a:r>
              <a:rPr lang="de-DE" sz="1100" b="1" dirty="0">
                <a:solidFill>
                  <a:srgbClr val="0070C0"/>
                </a:solidFill>
              </a:rPr>
              <a:t> </a:t>
            </a:r>
            <a:r>
              <a:rPr lang="de-DE" sz="1100" b="1" dirty="0" err="1">
                <a:solidFill>
                  <a:srgbClr val="0070C0"/>
                </a:solidFill>
              </a:rPr>
              <a:t>extension</a:t>
            </a:r>
            <a:r>
              <a:rPr lang="de-DE" sz="1100" b="1" dirty="0">
                <a:solidFill>
                  <a:srgbClr val="0070C0"/>
                </a:solidFill>
              </a:rPr>
              <a:t> in JOREK and ITER relevant </a:t>
            </a:r>
            <a:r>
              <a:rPr lang="de-DE" sz="1100" b="1" dirty="0" err="1">
                <a:solidFill>
                  <a:srgbClr val="0070C0"/>
                </a:solidFill>
              </a:rPr>
              <a:t>benchmarks</a:t>
            </a:r>
            <a:r>
              <a:rPr lang="de-DE" sz="1100" b="1" dirty="0">
                <a:solidFill>
                  <a:srgbClr val="0070C0"/>
                </a:solidFill>
              </a:rPr>
              <a:t>. Physics of Plasmas 31, 082503 (2024) doi:10.1063/5.0213962 </a:t>
            </a:r>
          </a:p>
          <a:p>
            <a:r>
              <a:rPr lang="de-DE" sz="1100" b="1" dirty="0">
                <a:solidFill>
                  <a:srgbClr val="0070C0"/>
                </a:solidFill>
              </a:rPr>
              <a:t>Liu S-J., Wang F., et al. Transport </a:t>
            </a:r>
            <a:r>
              <a:rPr lang="de-DE" sz="1100" b="1" dirty="0" err="1">
                <a:solidFill>
                  <a:srgbClr val="0070C0"/>
                </a:solidFill>
              </a:rPr>
              <a:t>characteristic</a:t>
            </a:r>
            <a:r>
              <a:rPr lang="de-DE" sz="1100" b="1" dirty="0">
                <a:solidFill>
                  <a:srgbClr val="0070C0"/>
                </a:solidFill>
              </a:rPr>
              <a:t> </a:t>
            </a:r>
            <a:r>
              <a:rPr lang="de-DE" sz="1100" b="1" dirty="0" err="1">
                <a:solidFill>
                  <a:srgbClr val="0070C0"/>
                </a:solidFill>
              </a:rPr>
              <a:t>evaluation</a:t>
            </a:r>
            <a:r>
              <a:rPr lang="de-DE" sz="1100" b="1" dirty="0">
                <a:solidFill>
                  <a:srgbClr val="0070C0"/>
                </a:solidFill>
              </a:rPr>
              <a:t> of </a:t>
            </a:r>
            <a:r>
              <a:rPr lang="de-DE" sz="1100" b="1" dirty="0" err="1">
                <a:solidFill>
                  <a:srgbClr val="0070C0"/>
                </a:solidFill>
              </a:rPr>
              <a:t>runaway</a:t>
            </a:r>
            <a:r>
              <a:rPr lang="de-DE" sz="1100" b="1" dirty="0">
                <a:solidFill>
                  <a:srgbClr val="0070C0"/>
                </a:solidFill>
              </a:rPr>
              <a:t> </a:t>
            </a:r>
            <a:r>
              <a:rPr lang="de-DE" sz="1100" b="1" dirty="0" err="1">
                <a:solidFill>
                  <a:srgbClr val="0070C0"/>
                </a:solidFill>
              </a:rPr>
              <a:t>electrons</a:t>
            </a:r>
            <a:r>
              <a:rPr lang="de-DE" sz="1100" b="1" dirty="0">
                <a:solidFill>
                  <a:srgbClr val="0070C0"/>
                </a:solidFill>
              </a:rPr>
              <a:t> in an ITER </a:t>
            </a:r>
            <a:r>
              <a:rPr lang="de-DE" sz="1100" b="1" dirty="0" err="1">
                <a:solidFill>
                  <a:srgbClr val="0070C0"/>
                </a:solidFill>
              </a:rPr>
              <a:t>disruption</a:t>
            </a:r>
            <a:r>
              <a:rPr lang="de-DE" sz="1100" b="1" dirty="0">
                <a:solidFill>
                  <a:srgbClr val="0070C0"/>
                </a:solidFill>
              </a:rPr>
              <a:t> </a:t>
            </a:r>
            <a:r>
              <a:rPr lang="de-DE" sz="1100" b="1" dirty="0" err="1">
                <a:solidFill>
                  <a:srgbClr val="0070C0"/>
                </a:solidFill>
              </a:rPr>
              <a:t>simulation</a:t>
            </a:r>
            <a:r>
              <a:rPr lang="de-DE" sz="1100" b="1" dirty="0">
                <a:solidFill>
                  <a:srgbClr val="0070C0"/>
                </a:solidFill>
              </a:rPr>
              <a:t>. Plasma Physics and </a:t>
            </a:r>
            <a:r>
              <a:rPr lang="de-DE" sz="1100" b="1" dirty="0" err="1">
                <a:solidFill>
                  <a:srgbClr val="0070C0"/>
                </a:solidFill>
              </a:rPr>
              <a:t>Controlled</a:t>
            </a:r>
            <a:r>
              <a:rPr lang="de-DE" sz="1100" b="1" dirty="0">
                <a:solidFill>
                  <a:srgbClr val="0070C0"/>
                </a:solidFill>
              </a:rPr>
              <a:t> Fusion 66, 085016 (2024) doi:10.1088/1361-6587/ad5c9a </a:t>
            </a:r>
          </a:p>
          <a:p>
            <a:r>
              <a:rPr lang="de-DE" sz="1100" b="1" dirty="0">
                <a:solidFill>
                  <a:srgbClr val="0070C0"/>
                </a:solidFill>
              </a:rPr>
              <a:t>Wang C., </a:t>
            </a:r>
            <a:r>
              <a:rPr lang="de-DE" sz="1100" b="1" dirty="0" err="1">
                <a:solidFill>
                  <a:srgbClr val="0070C0"/>
                </a:solidFill>
              </a:rPr>
              <a:t>Nardon</a:t>
            </a:r>
            <a:r>
              <a:rPr lang="de-DE" sz="1100" b="1" dirty="0">
                <a:solidFill>
                  <a:srgbClr val="0070C0"/>
                </a:solidFill>
              </a:rPr>
              <a:t> E., Artola F.J., et al. The </a:t>
            </a:r>
            <a:r>
              <a:rPr lang="de-DE" sz="1100" b="1" dirty="0" err="1">
                <a:solidFill>
                  <a:srgbClr val="0070C0"/>
                </a:solidFill>
              </a:rPr>
              <a:t>effect</a:t>
            </a:r>
            <a:r>
              <a:rPr lang="de-DE" sz="1100" b="1" dirty="0">
                <a:solidFill>
                  <a:srgbClr val="0070C0"/>
                </a:solidFill>
              </a:rPr>
              <a:t> of </a:t>
            </a:r>
            <a:r>
              <a:rPr lang="de-DE" sz="1100" b="1" dirty="0" err="1">
                <a:solidFill>
                  <a:srgbClr val="0070C0"/>
                </a:solidFill>
              </a:rPr>
              <a:t>vertical</a:t>
            </a:r>
            <a:r>
              <a:rPr lang="de-DE" sz="1100" b="1" dirty="0">
                <a:solidFill>
                  <a:srgbClr val="0070C0"/>
                </a:solidFill>
              </a:rPr>
              <a:t> </a:t>
            </a:r>
            <a:r>
              <a:rPr lang="de-DE" sz="1100" b="1" dirty="0" err="1">
                <a:solidFill>
                  <a:srgbClr val="0070C0"/>
                </a:solidFill>
              </a:rPr>
              <a:t>displacements</a:t>
            </a:r>
            <a:r>
              <a:rPr lang="de-DE" sz="1100" b="1" dirty="0">
                <a:solidFill>
                  <a:srgbClr val="0070C0"/>
                </a:solidFill>
              </a:rPr>
              <a:t> on </a:t>
            </a:r>
            <a:r>
              <a:rPr lang="de-DE" sz="1100" b="1" dirty="0" err="1">
                <a:solidFill>
                  <a:srgbClr val="0070C0"/>
                </a:solidFill>
              </a:rPr>
              <a:t>the</a:t>
            </a:r>
            <a:r>
              <a:rPr lang="de-DE" sz="1100" b="1" dirty="0">
                <a:solidFill>
                  <a:srgbClr val="0070C0"/>
                </a:solidFill>
              </a:rPr>
              <a:t> </a:t>
            </a:r>
            <a:r>
              <a:rPr lang="de-DE" sz="1100" b="1" dirty="0" err="1">
                <a:solidFill>
                  <a:srgbClr val="0070C0"/>
                </a:solidFill>
              </a:rPr>
              <a:t>runaway</a:t>
            </a:r>
            <a:r>
              <a:rPr lang="de-DE" sz="1100" b="1" dirty="0">
                <a:solidFill>
                  <a:srgbClr val="0070C0"/>
                </a:solidFill>
              </a:rPr>
              <a:t> </a:t>
            </a:r>
            <a:r>
              <a:rPr lang="de-DE" sz="1100" b="1" dirty="0" err="1">
                <a:solidFill>
                  <a:srgbClr val="0070C0"/>
                </a:solidFill>
              </a:rPr>
              <a:t>electron</a:t>
            </a:r>
            <a:r>
              <a:rPr lang="de-DE" sz="1100" b="1" dirty="0">
                <a:solidFill>
                  <a:srgbClr val="0070C0"/>
                </a:solidFill>
              </a:rPr>
              <a:t> </a:t>
            </a:r>
            <a:r>
              <a:rPr lang="de-DE" sz="1100" b="1" dirty="0" err="1">
                <a:solidFill>
                  <a:srgbClr val="0070C0"/>
                </a:solidFill>
              </a:rPr>
              <a:t>avalanche</a:t>
            </a:r>
            <a:r>
              <a:rPr lang="de-DE" sz="1100" b="1" dirty="0">
                <a:solidFill>
                  <a:srgbClr val="0070C0"/>
                </a:solidFill>
              </a:rPr>
              <a:t> in ITER </a:t>
            </a:r>
            <a:r>
              <a:rPr lang="de-DE" sz="1100" b="1" dirty="0" err="1">
                <a:solidFill>
                  <a:srgbClr val="0070C0"/>
                </a:solidFill>
              </a:rPr>
              <a:t>mitigated</a:t>
            </a:r>
            <a:r>
              <a:rPr lang="de-DE" sz="1100" b="1" dirty="0">
                <a:solidFill>
                  <a:srgbClr val="0070C0"/>
                </a:solidFill>
              </a:rPr>
              <a:t> </a:t>
            </a:r>
            <a:r>
              <a:rPr lang="de-DE" sz="1100" b="1" dirty="0" err="1">
                <a:solidFill>
                  <a:srgbClr val="0070C0"/>
                </a:solidFill>
              </a:rPr>
              <a:t>disruptions</a:t>
            </a:r>
            <a:r>
              <a:rPr lang="de-DE" sz="1100" b="1" dirty="0">
                <a:solidFill>
                  <a:srgbClr val="0070C0"/>
                </a:solidFill>
              </a:rPr>
              <a:t>. </a:t>
            </a:r>
            <a:r>
              <a:rPr lang="de-DE" sz="1100" b="1" dirty="0" err="1">
                <a:solidFill>
                  <a:srgbClr val="0070C0"/>
                </a:solidFill>
              </a:rPr>
              <a:t>Nuclear</a:t>
            </a:r>
            <a:r>
              <a:rPr lang="de-DE" sz="1100" b="1" dirty="0">
                <a:solidFill>
                  <a:srgbClr val="0070C0"/>
                </a:solidFill>
              </a:rPr>
              <a:t> Fusion 65, 016012 (2024) doi:10.1088/1741-4326/ad8d66 </a:t>
            </a:r>
          </a:p>
          <a:p>
            <a:r>
              <a:rPr lang="de-DE" sz="1100" b="1" dirty="0">
                <a:solidFill>
                  <a:srgbClr val="0070C0"/>
                </a:solidFill>
              </a:rPr>
              <a:t>Bandaru V., Hoelzl M., Artola F.J., et al. </a:t>
            </a:r>
            <a:r>
              <a:rPr lang="de-DE" sz="1100" b="1" dirty="0" err="1">
                <a:solidFill>
                  <a:srgbClr val="0070C0"/>
                </a:solidFill>
              </a:rPr>
              <a:t>Axisymmetric</a:t>
            </a:r>
            <a:r>
              <a:rPr lang="de-DE" sz="1100" b="1" dirty="0">
                <a:solidFill>
                  <a:srgbClr val="0070C0"/>
                </a:solidFill>
              </a:rPr>
              <a:t> </a:t>
            </a:r>
            <a:r>
              <a:rPr lang="de-DE" sz="1100" b="1" dirty="0" err="1">
                <a:solidFill>
                  <a:srgbClr val="0070C0"/>
                </a:solidFill>
              </a:rPr>
              <a:t>predictions</a:t>
            </a:r>
            <a:r>
              <a:rPr lang="de-DE" sz="1100" b="1" dirty="0">
                <a:solidFill>
                  <a:srgbClr val="0070C0"/>
                </a:solidFill>
              </a:rPr>
              <a:t> </a:t>
            </a:r>
            <a:r>
              <a:rPr lang="de-DE" sz="1100" b="1" dirty="0" err="1">
                <a:solidFill>
                  <a:srgbClr val="0070C0"/>
                </a:solidFill>
              </a:rPr>
              <a:t>for</a:t>
            </a:r>
            <a:r>
              <a:rPr lang="de-DE" sz="1100" b="1" dirty="0">
                <a:solidFill>
                  <a:srgbClr val="0070C0"/>
                </a:solidFill>
              </a:rPr>
              <a:t> </a:t>
            </a:r>
            <a:r>
              <a:rPr lang="de-DE" sz="1100" b="1" dirty="0" err="1">
                <a:solidFill>
                  <a:srgbClr val="0070C0"/>
                </a:solidFill>
              </a:rPr>
              <a:t>mitigated</a:t>
            </a:r>
            <a:r>
              <a:rPr lang="de-DE" sz="1100" b="1" dirty="0">
                <a:solidFill>
                  <a:srgbClr val="0070C0"/>
                </a:solidFill>
              </a:rPr>
              <a:t> and </a:t>
            </a:r>
            <a:r>
              <a:rPr lang="de-DE" sz="1100" b="1" dirty="0" err="1">
                <a:solidFill>
                  <a:srgbClr val="0070C0"/>
                </a:solidFill>
              </a:rPr>
              <a:t>vertically</a:t>
            </a:r>
            <a:r>
              <a:rPr lang="de-DE" sz="1100" b="1" dirty="0">
                <a:solidFill>
                  <a:srgbClr val="0070C0"/>
                </a:solidFill>
              </a:rPr>
              <a:t> </a:t>
            </a:r>
            <a:r>
              <a:rPr lang="de-DE" sz="1100" b="1" dirty="0" err="1">
                <a:solidFill>
                  <a:srgbClr val="0070C0"/>
                </a:solidFill>
              </a:rPr>
              <a:t>unstable</a:t>
            </a:r>
            <a:r>
              <a:rPr lang="de-DE" sz="1100" b="1" dirty="0">
                <a:solidFill>
                  <a:srgbClr val="0070C0"/>
                </a:solidFill>
              </a:rPr>
              <a:t> </a:t>
            </a:r>
            <a:r>
              <a:rPr lang="de-DE" sz="1100" b="1" dirty="0" err="1">
                <a:solidFill>
                  <a:srgbClr val="0070C0"/>
                </a:solidFill>
              </a:rPr>
              <a:t>disruptions</a:t>
            </a:r>
            <a:r>
              <a:rPr lang="de-DE" sz="1100" b="1" dirty="0">
                <a:solidFill>
                  <a:srgbClr val="0070C0"/>
                </a:solidFill>
              </a:rPr>
              <a:t> in ITER </a:t>
            </a:r>
            <a:r>
              <a:rPr lang="de-DE" sz="1100" b="1" dirty="0" err="1">
                <a:solidFill>
                  <a:srgbClr val="0070C0"/>
                </a:solidFill>
              </a:rPr>
              <a:t>with</a:t>
            </a:r>
            <a:r>
              <a:rPr lang="de-DE" sz="1100" b="1" dirty="0">
                <a:solidFill>
                  <a:srgbClr val="0070C0"/>
                </a:solidFill>
              </a:rPr>
              <a:t> </a:t>
            </a:r>
            <a:r>
              <a:rPr lang="de-DE" sz="1100" b="1" dirty="0" err="1">
                <a:solidFill>
                  <a:srgbClr val="0070C0"/>
                </a:solidFill>
              </a:rPr>
              <a:t>runaway</a:t>
            </a:r>
            <a:r>
              <a:rPr lang="de-DE" sz="1100" b="1" dirty="0">
                <a:solidFill>
                  <a:srgbClr val="0070C0"/>
                </a:solidFill>
              </a:rPr>
              <a:t> </a:t>
            </a:r>
            <a:r>
              <a:rPr lang="de-DE" sz="1100" b="1" dirty="0" err="1">
                <a:solidFill>
                  <a:srgbClr val="0070C0"/>
                </a:solidFill>
              </a:rPr>
              <a:t>electrons</a:t>
            </a:r>
            <a:r>
              <a:rPr lang="de-DE" sz="1100" b="1" dirty="0">
                <a:solidFill>
                  <a:srgbClr val="0070C0"/>
                </a:solidFill>
              </a:rPr>
              <a:t>. Journal of Plasma Physics 91, E27 (2025) doi:10.1017/S0022377824001661 </a:t>
            </a:r>
          </a:p>
          <a:p>
            <a:r>
              <a:rPr lang="de-DE" sz="1100" b="1" dirty="0">
                <a:solidFill>
                  <a:srgbClr val="0070C0"/>
                </a:solidFill>
              </a:rPr>
              <a:t>Bergstroem H., Liu S-J., Bandaru V., et al. </a:t>
            </a:r>
            <a:r>
              <a:rPr lang="de-DE" sz="1100" b="1" dirty="0" err="1">
                <a:solidFill>
                  <a:srgbClr val="0070C0"/>
                </a:solidFill>
              </a:rPr>
              <a:t>Introduction</a:t>
            </a:r>
            <a:r>
              <a:rPr lang="de-DE" sz="1100" b="1" dirty="0">
                <a:solidFill>
                  <a:srgbClr val="0070C0"/>
                </a:solidFill>
              </a:rPr>
              <a:t> of a 3D global non-linear </a:t>
            </a:r>
            <a:r>
              <a:rPr lang="de-DE" sz="1100" b="1" dirty="0" err="1">
                <a:solidFill>
                  <a:srgbClr val="0070C0"/>
                </a:solidFill>
              </a:rPr>
              <a:t>full</a:t>
            </a:r>
            <a:r>
              <a:rPr lang="de-DE" sz="1100" b="1" dirty="0">
                <a:solidFill>
                  <a:srgbClr val="0070C0"/>
                </a:solidFill>
              </a:rPr>
              <a:t>-f </a:t>
            </a:r>
            <a:r>
              <a:rPr lang="de-DE" sz="1100" b="1" dirty="0" err="1">
                <a:solidFill>
                  <a:srgbClr val="0070C0"/>
                </a:solidFill>
              </a:rPr>
              <a:t>particle</a:t>
            </a:r>
            <a:r>
              <a:rPr lang="de-DE" sz="1100" b="1" dirty="0">
                <a:solidFill>
                  <a:srgbClr val="0070C0"/>
                </a:solidFill>
              </a:rPr>
              <a:t>-in-</a:t>
            </a:r>
            <a:r>
              <a:rPr lang="de-DE" sz="1100" b="1" dirty="0" err="1">
                <a:solidFill>
                  <a:srgbClr val="0070C0"/>
                </a:solidFill>
              </a:rPr>
              <a:t>cell</a:t>
            </a:r>
            <a:r>
              <a:rPr lang="de-DE" sz="1100" b="1" dirty="0">
                <a:solidFill>
                  <a:srgbClr val="0070C0"/>
                </a:solidFill>
              </a:rPr>
              <a:t> </a:t>
            </a:r>
            <a:r>
              <a:rPr lang="de-DE" sz="1100" b="1" dirty="0" err="1">
                <a:solidFill>
                  <a:srgbClr val="0070C0"/>
                </a:solidFill>
              </a:rPr>
              <a:t>model</a:t>
            </a:r>
            <a:r>
              <a:rPr lang="de-DE" sz="1100" b="1" dirty="0">
                <a:solidFill>
                  <a:srgbClr val="0070C0"/>
                </a:solidFill>
              </a:rPr>
              <a:t> </a:t>
            </a:r>
            <a:r>
              <a:rPr lang="de-DE" sz="1100" b="1" dirty="0" err="1">
                <a:solidFill>
                  <a:srgbClr val="0070C0"/>
                </a:solidFill>
              </a:rPr>
              <a:t>for</a:t>
            </a:r>
            <a:r>
              <a:rPr lang="de-DE" sz="1100" b="1" dirty="0">
                <a:solidFill>
                  <a:srgbClr val="0070C0"/>
                </a:solidFill>
              </a:rPr>
              <a:t> </a:t>
            </a:r>
            <a:r>
              <a:rPr lang="de-DE" sz="1100" b="1" dirty="0" err="1">
                <a:solidFill>
                  <a:srgbClr val="0070C0"/>
                </a:solidFill>
              </a:rPr>
              <a:t>runaway</a:t>
            </a:r>
            <a:r>
              <a:rPr lang="de-DE" sz="1100" b="1" dirty="0">
                <a:solidFill>
                  <a:srgbClr val="0070C0"/>
                </a:solidFill>
              </a:rPr>
              <a:t> </a:t>
            </a:r>
            <a:r>
              <a:rPr lang="de-DE" sz="1100" b="1" dirty="0" err="1">
                <a:solidFill>
                  <a:srgbClr val="0070C0"/>
                </a:solidFill>
              </a:rPr>
              <a:t>electrons</a:t>
            </a:r>
            <a:r>
              <a:rPr lang="de-DE" sz="1100" b="1" dirty="0">
                <a:solidFill>
                  <a:srgbClr val="0070C0"/>
                </a:solidFill>
              </a:rPr>
              <a:t> in JOREK. Plasma Physics and </a:t>
            </a:r>
            <a:r>
              <a:rPr lang="de-DE" sz="1100" b="1" dirty="0" err="1">
                <a:solidFill>
                  <a:srgbClr val="0070C0"/>
                </a:solidFill>
              </a:rPr>
              <a:t>Controlled</a:t>
            </a:r>
            <a:r>
              <a:rPr lang="de-DE" sz="1100" b="1" dirty="0">
                <a:solidFill>
                  <a:srgbClr val="0070C0"/>
                </a:solidFill>
              </a:rPr>
              <a:t> Fusion 67, 035004 (2025) doi:10.1088/1361-6587/adaee7 </a:t>
            </a:r>
          </a:p>
          <a:p>
            <a:r>
              <a:rPr lang="de-DE" sz="1100" b="1" dirty="0">
                <a:solidFill>
                  <a:srgbClr val="0070C0"/>
                </a:solidFill>
              </a:rPr>
              <a:t>Vannini F., Bandaru V., Bergstroem H., et al. </a:t>
            </a:r>
            <a:r>
              <a:rPr lang="de-DE" sz="1100" b="1" dirty="0" err="1">
                <a:solidFill>
                  <a:srgbClr val="0070C0"/>
                </a:solidFill>
              </a:rPr>
              <a:t>Runaway</a:t>
            </a:r>
            <a:r>
              <a:rPr lang="de-DE" sz="1100" b="1" dirty="0">
                <a:solidFill>
                  <a:srgbClr val="0070C0"/>
                </a:solidFill>
              </a:rPr>
              <a:t> </a:t>
            </a:r>
            <a:r>
              <a:rPr lang="de-DE" sz="1100" b="1" dirty="0" err="1">
                <a:solidFill>
                  <a:srgbClr val="0070C0"/>
                </a:solidFill>
              </a:rPr>
              <a:t>electron</a:t>
            </a:r>
            <a:r>
              <a:rPr lang="de-DE" sz="1100" b="1" dirty="0">
                <a:solidFill>
                  <a:srgbClr val="0070C0"/>
                </a:solidFill>
              </a:rPr>
              <a:t> beam </a:t>
            </a:r>
            <a:r>
              <a:rPr lang="de-DE" sz="1100" b="1" dirty="0" err="1">
                <a:solidFill>
                  <a:srgbClr val="0070C0"/>
                </a:solidFill>
              </a:rPr>
              <a:t>formation</a:t>
            </a:r>
            <a:r>
              <a:rPr lang="de-DE" sz="1100" b="1" dirty="0">
                <a:solidFill>
                  <a:srgbClr val="0070C0"/>
                </a:solidFill>
              </a:rPr>
              <a:t>, </a:t>
            </a:r>
            <a:r>
              <a:rPr lang="de-DE" sz="1100" b="1" dirty="0" err="1">
                <a:solidFill>
                  <a:srgbClr val="0070C0"/>
                </a:solidFill>
              </a:rPr>
              <a:t>vertical</a:t>
            </a:r>
            <a:r>
              <a:rPr lang="de-DE" sz="1100" b="1" dirty="0">
                <a:solidFill>
                  <a:srgbClr val="0070C0"/>
                </a:solidFill>
              </a:rPr>
              <a:t> </a:t>
            </a:r>
            <a:r>
              <a:rPr lang="de-DE" sz="1100" b="1" dirty="0" err="1">
                <a:solidFill>
                  <a:srgbClr val="0070C0"/>
                </a:solidFill>
              </a:rPr>
              <a:t>motion</a:t>
            </a:r>
            <a:r>
              <a:rPr lang="de-DE" sz="1100" b="1" dirty="0">
                <a:solidFill>
                  <a:srgbClr val="0070C0"/>
                </a:solidFill>
              </a:rPr>
              <a:t>, </a:t>
            </a:r>
            <a:r>
              <a:rPr lang="de-DE" sz="1100" b="1" dirty="0" err="1">
                <a:solidFill>
                  <a:srgbClr val="0070C0"/>
                </a:solidFill>
              </a:rPr>
              <a:t>termination</a:t>
            </a:r>
            <a:r>
              <a:rPr lang="de-DE" sz="1100" b="1" dirty="0">
                <a:solidFill>
                  <a:srgbClr val="0070C0"/>
                </a:solidFill>
              </a:rPr>
              <a:t> and wall </a:t>
            </a:r>
            <a:r>
              <a:rPr lang="de-DE" sz="1100" b="1" dirty="0" err="1">
                <a:solidFill>
                  <a:srgbClr val="0070C0"/>
                </a:solidFill>
              </a:rPr>
              <a:t>loads</a:t>
            </a:r>
            <a:r>
              <a:rPr lang="de-DE" sz="1100" b="1" dirty="0">
                <a:solidFill>
                  <a:srgbClr val="0070C0"/>
                </a:solidFill>
              </a:rPr>
              <a:t> in EU-DEMO. </a:t>
            </a:r>
            <a:r>
              <a:rPr lang="de-DE" sz="1100" b="1" dirty="0" err="1">
                <a:solidFill>
                  <a:srgbClr val="0070C0"/>
                </a:solidFill>
              </a:rPr>
              <a:t>Nuclear</a:t>
            </a:r>
            <a:r>
              <a:rPr lang="de-DE" sz="1100" b="1" dirty="0">
                <a:solidFill>
                  <a:srgbClr val="0070C0"/>
                </a:solidFill>
              </a:rPr>
              <a:t> Fusion 65, 046006 (2025) doi:10.1088/1741-4326/adac77 </a:t>
            </a:r>
          </a:p>
          <a:p>
            <a:r>
              <a:rPr lang="de-DE" sz="1100" b="1" dirty="0">
                <a:solidFill>
                  <a:srgbClr val="0070C0"/>
                </a:solidFill>
              </a:rPr>
              <a:t>Liu S-J et al. Hybrid fluid-</a:t>
            </a:r>
            <a:r>
              <a:rPr lang="de-DE" sz="1100" b="1" dirty="0" err="1">
                <a:solidFill>
                  <a:srgbClr val="0070C0"/>
                </a:solidFill>
              </a:rPr>
              <a:t>kinetic</a:t>
            </a:r>
            <a:r>
              <a:rPr lang="de-DE" sz="1100" b="1" dirty="0">
                <a:solidFill>
                  <a:srgbClr val="0070C0"/>
                </a:solidFill>
              </a:rPr>
              <a:t> </a:t>
            </a:r>
            <a:r>
              <a:rPr lang="de-DE" sz="1100" b="1" dirty="0" err="1">
                <a:solidFill>
                  <a:srgbClr val="0070C0"/>
                </a:solidFill>
              </a:rPr>
              <a:t>simulations</a:t>
            </a:r>
            <a:r>
              <a:rPr lang="de-DE" sz="1100" b="1" dirty="0">
                <a:solidFill>
                  <a:srgbClr val="0070C0"/>
                </a:solidFill>
              </a:rPr>
              <a:t> of resistive </a:t>
            </a:r>
            <a:r>
              <a:rPr lang="de-DE" sz="1100" b="1" dirty="0" err="1">
                <a:solidFill>
                  <a:srgbClr val="0070C0"/>
                </a:solidFill>
              </a:rPr>
              <a:t>instabilities</a:t>
            </a:r>
            <a:r>
              <a:rPr lang="de-DE" sz="1100" b="1" dirty="0">
                <a:solidFill>
                  <a:srgbClr val="0070C0"/>
                </a:solidFill>
              </a:rPr>
              <a:t> in </a:t>
            </a:r>
            <a:r>
              <a:rPr lang="de-DE" sz="1100" b="1" dirty="0" err="1">
                <a:solidFill>
                  <a:srgbClr val="0070C0"/>
                </a:solidFill>
              </a:rPr>
              <a:t>runaway</a:t>
            </a:r>
            <a:r>
              <a:rPr lang="de-DE" sz="1100" b="1" dirty="0">
                <a:solidFill>
                  <a:srgbClr val="0070C0"/>
                </a:solidFill>
              </a:rPr>
              <a:t> </a:t>
            </a:r>
            <a:r>
              <a:rPr lang="de-DE" sz="1100" b="1" dirty="0" err="1">
                <a:solidFill>
                  <a:srgbClr val="0070C0"/>
                </a:solidFill>
              </a:rPr>
              <a:t>electron</a:t>
            </a:r>
            <a:r>
              <a:rPr lang="de-DE" sz="1100" b="1" dirty="0">
                <a:solidFill>
                  <a:srgbClr val="0070C0"/>
                </a:solidFill>
              </a:rPr>
              <a:t> </a:t>
            </a:r>
            <a:r>
              <a:rPr lang="de-DE" sz="1100" b="1" dirty="0" err="1">
                <a:solidFill>
                  <a:srgbClr val="0070C0"/>
                </a:solidFill>
              </a:rPr>
              <a:t>beams</a:t>
            </a:r>
            <a:r>
              <a:rPr lang="de-DE" sz="1100" b="1" dirty="0">
                <a:solidFill>
                  <a:srgbClr val="0070C0"/>
                </a:solidFill>
              </a:rPr>
              <a:t>. Journal of Plasma Physics (in </a:t>
            </a:r>
            <a:r>
              <a:rPr lang="de-DE" sz="1100" b="1" dirty="0" err="1">
                <a:solidFill>
                  <a:srgbClr val="0070C0"/>
                </a:solidFill>
              </a:rPr>
              <a:t>preparation</a:t>
            </a:r>
            <a:r>
              <a:rPr lang="de-DE" sz="1100" b="1" dirty="0">
                <a:solidFill>
                  <a:srgbClr val="0070C0"/>
                </a:solidFill>
              </a:rPr>
              <a:t>)</a:t>
            </a:r>
          </a:p>
          <a:p>
            <a:r>
              <a:rPr lang="de-DE" sz="1100" b="1" dirty="0">
                <a:solidFill>
                  <a:srgbClr val="0070C0"/>
                </a:solidFill>
              </a:rPr>
              <a:t>Emanuelli E, Vannini F, Hoelzl M, Schwarz N, et al. Simulation of </a:t>
            </a:r>
            <a:r>
              <a:rPr lang="de-DE" sz="1100" b="1" dirty="0" err="1">
                <a:solidFill>
                  <a:srgbClr val="0070C0"/>
                </a:solidFill>
              </a:rPr>
              <a:t>runaway</a:t>
            </a:r>
            <a:r>
              <a:rPr lang="de-DE" sz="1100" b="1" dirty="0">
                <a:solidFill>
                  <a:srgbClr val="0070C0"/>
                </a:solidFill>
              </a:rPr>
              <a:t> </a:t>
            </a:r>
            <a:r>
              <a:rPr lang="de-DE" sz="1100" b="1" dirty="0" err="1">
                <a:solidFill>
                  <a:srgbClr val="0070C0"/>
                </a:solidFill>
              </a:rPr>
              <a:t>electron</a:t>
            </a:r>
            <a:r>
              <a:rPr lang="de-DE" sz="1100" b="1" dirty="0">
                <a:solidFill>
                  <a:srgbClr val="0070C0"/>
                </a:solidFill>
              </a:rPr>
              <a:t> </a:t>
            </a:r>
            <a:r>
              <a:rPr lang="de-DE" sz="1100" b="1" dirty="0" err="1">
                <a:solidFill>
                  <a:srgbClr val="0070C0"/>
                </a:solidFill>
              </a:rPr>
              <a:t>generation</a:t>
            </a:r>
            <a:r>
              <a:rPr lang="de-DE" sz="1100" b="1" dirty="0">
                <a:solidFill>
                  <a:srgbClr val="0070C0"/>
                </a:solidFill>
              </a:rPr>
              <a:t> in </a:t>
            </a:r>
            <a:r>
              <a:rPr lang="de-DE" sz="1100" b="1" dirty="0" err="1">
                <a:solidFill>
                  <a:srgbClr val="0070C0"/>
                </a:solidFill>
              </a:rPr>
              <a:t>the</a:t>
            </a:r>
            <a:r>
              <a:rPr lang="de-DE" sz="1100" b="1" dirty="0">
                <a:solidFill>
                  <a:srgbClr val="0070C0"/>
                </a:solidFill>
              </a:rPr>
              <a:t> Day-0 </a:t>
            </a:r>
            <a:r>
              <a:rPr lang="de-DE" sz="1100" b="1" dirty="0" err="1">
                <a:solidFill>
                  <a:srgbClr val="0070C0"/>
                </a:solidFill>
              </a:rPr>
              <a:t>scenario</a:t>
            </a:r>
            <a:r>
              <a:rPr lang="de-DE" sz="1100" b="1" dirty="0">
                <a:solidFill>
                  <a:srgbClr val="0070C0"/>
                </a:solidFill>
              </a:rPr>
              <a:t> of DTT. Fusion Engineering and Design (</a:t>
            </a:r>
            <a:r>
              <a:rPr lang="de-DE" sz="1100" b="1" dirty="0" err="1">
                <a:solidFill>
                  <a:srgbClr val="0070C0"/>
                </a:solidFill>
              </a:rPr>
              <a:t>submitted</a:t>
            </a:r>
            <a:r>
              <a:rPr lang="de-DE" sz="1100" b="1" dirty="0">
                <a:solidFill>
                  <a:srgbClr val="0070C0"/>
                </a:solidFill>
              </a:rPr>
              <a:t>)</a:t>
            </a:r>
          </a:p>
          <a:p>
            <a:endParaRPr lang="de-DE" sz="1100" b="1" dirty="0">
              <a:solidFill>
                <a:srgbClr val="0070C0"/>
              </a:solidFill>
            </a:endParaRPr>
          </a:p>
        </p:txBody>
      </p:sp>
      <p:sp>
        <p:nvSpPr>
          <p:cNvPr id="5" name="Foliennummernplatzhalter 4">
            <a:extLst>
              <a:ext uri="{FF2B5EF4-FFF2-40B4-BE49-F238E27FC236}">
                <a16:creationId xmlns:a16="http://schemas.microsoft.com/office/drawing/2014/main" id="{83586EFA-8E0E-43B0-AA48-E7E080707E57}"/>
              </a:ext>
            </a:extLst>
          </p:cNvPr>
          <p:cNvSpPr>
            <a:spLocks noGrp="1"/>
          </p:cNvSpPr>
          <p:nvPr>
            <p:ph type="sldNum" sz="quarter" idx="12"/>
          </p:nvPr>
        </p:nvSpPr>
        <p:spPr/>
        <p:txBody>
          <a:bodyPr/>
          <a:lstStyle/>
          <a:p>
            <a:fld id="{6A6D9FA1-99C7-4910-8E32-B85D378B0060}" type="slidenum">
              <a:rPr lang="en-GB" smtClean="0">
                <a:solidFill>
                  <a:prstClr val="white"/>
                </a:solidFill>
              </a:rPr>
              <a:pPr/>
              <a:t>23</a:t>
            </a:fld>
            <a:endParaRPr lang="en-GB" dirty="0">
              <a:solidFill>
                <a:prstClr val="white"/>
              </a:solidFill>
            </a:endParaRPr>
          </a:p>
        </p:txBody>
      </p:sp>
      <p:sp>
        <p:nvSpPr>
          <p:cNvPr id="6" name="Fußzeilenplatzhalter 3">
            <a:extLst>
              <a:ext uri="{FF2B5EF4-FFF2-40B4-BE49-F238E27FC236}">
                <a16:creationId xmlns:a16="http://schemas.microsoft.com/office/drawing/2014/main" id="{4DC87239-9776-4DA0-9250-CE164E3F587E}"/>
              </a:ext>
            </a:extLst>
          </p:cNvPr>
          <p:cNvSpPr>
            <a:spLocks noGrp="1"/>
          </p:cNvSpPr>
          <p:nvPr>
            <p:ph type="ftr" sz="quarter" idx="11"/>
          </p:nvPr>
        </p:nvSpPr>
        <p:spPr>
          <a:xfrm>
            <a:off x="825624" y="6555770"/>
            <a:ext cx="3470176" cy="329614"/>
          </a:xfrm>
        </p:spPr>
        <p:txBody>
          <a:bodyPr/>
          <a:lstStyle/>
          <a:p>
            <a:r>
              <a:rPr lang="en-GB" dirty="0">
                <a:solidFill>
                  <a:prstClr val="white"/>
                </a:solidFill>
              </a:rPr>
              <a:t>M Hoelzl | Presentation for PSD DCT | Jun 24</a:t>
            </a:r>
            <a:r>
              <a:rPr lang="en-GB" baseline="30000" dirty="0">
                <a:solidFill>
                  <a:prstClr val="white"/>
                </a:solidFill>
              </a:rPr>
              <a:t>th</a:t>
            </a:r>
            <a:r>
              <a:rPr lang="en-GB" dirty="0">
                <a:solidFill>
                  <a:prstClr val="white"/>
                </a:solidFill>
              </a:rPr>
              <a:t> 2025</a:t>
            </a:r>
          </a:p>
        </p:txBody>
      </p:sp>
    </p:spTree>
    <p:extLst>
      <p:ext uri="{BB962C8B-B14F-4D97-AF65-F5344CB8AC3E}">
        <p14:creationId xmlns:p14="http://schemas.microsoft.com/office/powerpoint/2010/main" val="2705179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37588B2C-88A3-4DC1-AD78-FB8489A0DBC7}"/>
              </a:ext>
            </a:extLst>
          </p:cNvPr>
          <p:cNvSpPr>
            <a:spLocks noGrp="1"/>
          </p:cNvSpPr>
          <p:nvPr>
            <p:ph type="sldNum" sz="quarter" idx="12"/>
          </p:nvPr>
        </p:nvSpPr>
        <p:spPr/>
        <p:txBody>
          <a:bodyPr/>
          <a:lstStyle/>
          <a:p>
            <a:fld id="{6A6D9FA1-99C7-4910-8E32-B85D378B0060}" type="slidenum">
              <a:rPr lang="en-GB" smtClean="0">
                <a:solidFill>
                  <a:prstClr val="white"/>
                </a:solidFill>
              </a:rPr>
              <a:pPr/>
              <a:t>3</a:t>
            </a:fld>
            <a:endParaRPr lang="en-GB" dirty="0">
              <a:solidFill>
                <a:prstClr val="white"/>
              </a:solidFill>
            </a:endParaRPr>
          </a:p>
        </p:txBody>
      </p:sp>
      <p:sp>
        <p:nvSpPr>
          <p:cNvPr id="7" name="Foliennummernplatzhalter 4">
            <a:extLst>
              <a:ext uri="{FF2B5EF4-FFF2-40B4-BE49-F238E27FC236}">
                <a16:creationId xmlns:a16="http://schemas.microsoft.com/office/drawing/2014/main" id="{AD5CE191-22C2-4CD0-A526-A16D11B5A37A}"/>
              </a:ext>
            </a:extLst>
          </p:cNvPr>
          <p:cNvSpPr txBox="1">
            <a:spLocks/>
          </p:cNvSpPr>
          <p:nvPr/>
        </p:nvSpPr>
        <p:spPr>
          <a:xfrm>
            <a:off x="0" y="6590037"/>
            <a:ext cx="720080" cy="199174"/>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A6D9FA1-99C7-4910-8E32-B85D378B0060}" type="slidenum">
              <a:rPr lang="en-GB" smtClean="0">
                <a:solidFill>
                  <a:prstClr val="white"/>
                </a:solidFill>
              </a:rPr>
              <a:pPr/>
              <a:t>3</a:t>
            </a:fld>
            <a:endParaRPr lang="en-GB" dirty="0">
              <a:solidFill>
                <a:prstClr val="white"/>
              </a:solidFill>
            </a:endParaRPr>
          </a:p>
        </p:txBody>
      </p:sp>
      <p:sp>
        <p:nvSpPr>
          <p:cNvPr id="8" name="Sechseck 7">
            <a:extLst>
              <a:ext uri="{FF2B5EF4-FFF2-40B4-BE49-F238E27FC236}">
                <a16:creationId xmlns:a16="http://schemas.microsoft.com/office/drawing/2014/main" id="{7B1C47A6-E985-43BB-9ED3-21B816DF2A3E}"/>
              </a:ext>
            </a:extLst>
          </p:cNvPr>
          <p:cNvSpPr/>
          <p:nvPr/>
        </p:nvSpPr>
        <p:spPr bwMode="auto">
          <a:xfrm>
            <a:off x="9083007" y="1476229"/>
            <a:ext cx="2803032" cy="2271566"/>
          </a:xfrm>
          <a:prstGeom prst="hexagon">
            <a:avLst>
              <a:gd name="adj" fmla="val 25000"/>
              <a:gd name="vf" fmla="val 115470"/>
            </a:avLst>
          </a:prstGeom>
          <a:solidFill>
            <a:schemeClr val="accent4">
              <a:lumMod val="75000"/>
            </a:schemeClr>
          </a:solidFill>
          <a:ln w="76199" cap="flat" cmpd="sng" algn="ctr">
            <a:solidFill>
              <a:schemeClr val="accent1">
                <a:lumMod val="60000"/>
                <a:lumOff val="40000"/>
              </a:schemeClr>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914400">
              <a:defRPr sz="1800">
                <a:solidFill>
                  <a:schemeClr val="lt1"/>
                </a:solidFill>
                <a:latin typeface="+mn-lt"/>
                <a:ea typeface="+mn-ea"/>
                <a:cs typeface="+mn-cs"/>
              </a:defRPr>
            </a:lvl1pPr>
            <a:lvl2pPr marL="457200" algn="l" defTabSz="914400">
              <a:defRPr sz="1800">
                <a:solidFill>
                  <a:schemeClr val="lt1"/>
                </a:solidFill>
                <a:latin typeface="+mn-lt"/>
                <a:ea typeface="+mn-ea"/>
                <a:cs typeface="+mn-cs"/>
              </a:defRPr>
            </a:lvl2pPr>
            <a:lvl3pPr marL="914400" algn="l" defTabSz="914400">
              <a:defRPr sz="1800">
                <a:solidFill>
                  <a:schemeClr val="lt1"/>
                </a:solidFill>
                <a:latin typeface="+mn-lt"/>
                <a:ea typeface="+mn-ea"/>
                <a:cs typeface="+mn-cs"/>
              </a:defRPr>
            </a:lvl3pPr>
            <a:lvl4pPr marL="1371600" algn="l" defTabSz="914400">
              <a:defRPr sz="1800">
                <a:solidFill>
                  <a:schemeClr val="lt1"/>
                </a:solidFill>
                <a:latin typeface="+mn-lt"/>
                <a:ea typeface="+mn-ea"/>
                <a:cs typeface="+mn-cs"/>
              </a:defRPr>
            </a:lvl4pPr>
            <a:lvl5pPr marL="1828800" algn="l" defTabSz="914400">
              <a:defRPr sz="1800">
                <a:solidFill>
                  <a:schemeClr val="lt1"/>
                </a:solidFill>
                <a:latin typeface="+mn-lt"/>
                <a:ea typeface="+mn-ea"/>
                <a:cs typeface="+mn-cs"/>
              </a:defRPr>
            </a:lvl5pPr>
            <a:lvl6pPr marL="2286000" algn="l" defTabSz="914400">
              <a:defRPr sz="1800">
                <a:solidFill>
                  <a:schemeClr val="lt1"/>
                </a:solidFill>
                <a:latin typeface="+mn-lt"/>
                <a:ea typeface="+mn-ea"/>
                <a:cs typeface="+mn-cs"/>
              </a:defRPr>
            </a:lvl6pPr>
            <a:lvl7pPr marL="2743200" algn="l" defTabSz="914400">
              <a:defRPr sz="1800">
                <a:solidFill>
                  <a:schemeClr val="lt1"/>
                </a:solidFill>
                <a:latin typeface="+mn-lt"/>
                <a:ea typeface="+mn-ea"/>
                <a:cs typeface="+mn-cs"/>
              </a:defRPr>
            </a:lvl7pPr>
            <a:lvl8pPr marL="3200400" algn="l" defTabSz="914400">
              <a:defRPr sz="1800">
                <a:solidFill>
                  <a:schemeClr val="lt1"/>
                </a:solidFill>
                <a:latin typeface="+mn-lt"/>
                <a:ea typeface="+mn-ea"/>
                <a:cs typeface="+mn-cs"/>
              </a:defRPr>
            </a:lvl8pPr>
            <a:lvl9pPr marL="3657600" algn="l" defTabSz="914400">
              <a:defRPr sz="1800">
                <a:solidFill>
                  <a:schemeClr val="lt1"/>
                </a:solidFill>
                <a:latin typeface="+mn-lt"/>
                <a:ea typeface="+mn-ea"/>
                <a:cs typeface="+mn-cs"/>
              </a:defRPr>
            </a:lvl9pPr>
          </a:lstStyle>
          <a:p>
            <a:pPr>
              <a:defRPr/>
            </a:pPr>
            <a:endParaRPr/>
          </a:p>
        </p:txBody>
      </p:sp>
      <p:sp>
        <p:nvSpPr>
          <p:cNvPr id="9" name="Sechseck 8">
            <a:extLst>
              <a:ext uri="{FF2B5EF4-FFF2-40B4-BE49-F238E27FC236}">
                <a16:creationId xmlns:a16="http://schemas.microsoft.com/office/drawing/2014/main" id="{AA18CA28-3EDD-44B7-A169-38D5C8E2BE95}"/>
              </a:ext>
            </a:extLst>
          </p:cNvPr>
          <p:cNvSpPr/>
          <p:nvPr/>
        </p:nvSpPr>
        <p:spPr bwMode="auto">
          <a:xfrm>
            <a:off x="6809239" y="2596798"/>
            <a:ext cx="2803033" cy="2271567"/>
          </a:xfrm>
          <a:prstGeom prst="hexagon">
            <a:avLst>
              <a:gd name="adj" fmla="val 25000"/>
              <a:gd name="vf" fmla="val 115470"/>
            </a:avLst>
          </a:prstGeom>
          <a:solidFill>
            <a:schemeClr val="accent4">
              <a:lumMod val="75000"/>
            </a:schemeClr>
          </a:solidFill>
          <a:ln w="76199" cap="flat" cmpd="sng" algn="ctr">
            <a:solidFill>
              <a:schemeClr val="accent1">
                <a:lumMod val="60000"/>
                <a:lumOff val="40000"/>
              </a:schemeClr>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914400">
              <a:defRPr sz="1800">
                <a:solidFill>
                  <a:schemeClr val="lt1"/>
                </a:solidFill>
                <a:latin typeface="+mn-lt"/>
                <a:ea typeface="+mn-ea"/>
                <a:cs typeface="+mn-cs"/>
              </a:defRPr>
            </a:lvl1pPr>
            <a:lvl2pPr marL="457200" algn="l" defTabSz="914400">
              <a:defRPr sz="1800">
                <a:solidFill>
                  <a:schemeClr val="lt1"/>
                </a:solidFill>
                <a:latin typeface="+mn-lt"/>
                <a:ea typeface="+mn-ea"/>
                <a:cs typeface="+mn-cs"/>
              </a:defRPr>
            </a:lvl2pPr>
            <a:lvl3pPr marL="914400" algn="l" defTabSz="914400">
              <a:defRPr sz="1800">
                <a:solidFill>
                  <a:schemeClr val="lt1"/>
                </a:solidFill>
                <a:latin typeface="+mn-lt"/>
                <a:ea typeface="+mn-ea"/>
                <a:cs typeface="+mn-cs"/>
              </a:defRPr>
            </a:lvl3pPr>
            <a:lvl4pPr marL="1371600" algn="l" defTabSz="914400">
              <a:defRPr sz="1800">
                <a:solidFill>
                  <a:schemeClr val="lt1"/>
                </a:solidFill>
                <a:latin typeface="+mn-lt"/>
                <a:ea typeface="+mn-ea"/>
                <a:cs typeface="+mn-cs"/>
              </a:defRPr>
            </a:lvl4pPr>
            <a:lvl5pPr marL="1828800" algn="l" defTabSz="914400">
              <a:defRPr sz="1800">
                <a:solidFill>
                  <a:schemeClr val="lt1"/>
                </a:solidFill>
                <a:latin typeface="+mn-lt"/>
                <a:ea typeface="+mn-ea"/>
                <a:cs typeface="+mn-cs"/>
              </a:defRPr>
            </a:lvl5pPr>
            <a:lvl6pPr marL="2286000" algn="l" defTabSz="914400">
              <a:defRPr sz="1800">
                <a:solidFill>
                  <a:schemeClr val="lt1"/>
                </a:solidFill>
                <a:latin typeface="+mn-lt"/>
                <a:ea typeface="+mn-ea"/>
                <a:cs typeface="+mn-cs"/>
              </a:defRPr>
            </a:lvl6pPr>
            <a:lvl7pPr marL="2743200" algn="l" defTabSz="914400">
              <a:defRPr sz="1800">
                <a:solidFill>
                  <a:schemeClr val="lt1"/>
                </a:solidFill>
                <a:latin typeface="+mn-lt"/>
                <a:ea typeface="+mn-ea"/>
                <a:cs typeface="+mn-cs"/>
              </a:defRPr>
            </a:lvl7pPr>
            <a:lvl8pPr marL="3200400" algn="l" defTabSz="914400">
              <a:defRPr sz="1800">
                <a:solidFill>
                  <a:schemeClr val="lt1"/>
                </a:solidFill>
                <a:latin typeface="+mn-lt"/>
                <a:ea typeface="+mn-ea"/>
                <a:cs typeface="+mn-cs"/>
              </a:defRPr>
            </a:lvl8pPr>
            <a:lvl9pPr marL="3657600" algn="l" defTabSz="914400">
              <a:defRPr sz="1800">
                <a:solidFill>
                  <a:schemeClr val="lt1"/>
                </a:solidFill>
                <a:latin typeface="+mn-lt"/>
                <a:ea typeface="+mn-ea"/>
                <a:cs typeface="+mn-cs"/>
              </a:defRPr>
            </a:lvl9pPr>
          </a:lstStyle>
          <a:p>
            <a:pPr>
              <a:defRPr/>
            </a:pPr>
            <a:endParaRPr/>
          </a:p>
        </p:txBody>
      </p:sp>
      <p:sp>
        <p:nvSpPr>
          <p:cNvPr id="10" name="Sechseck 9">
            <a:extLst>
              <a:ext uri="{FF2B5EF4-FFF2-40B4-BE49-F238E27FC236}">
                <a16:creationId xmlns:a16="http://schemas.microsoft.com/office/drawing/2014/main" id="{4A629D27-1D0B-4077-8E8E-3E3B3FF28696}"/>
              </a:ext>
            </a:extLst>
          </p:cNvPr>
          <p:cNvSpPr/>
          <p:nvPr/>
        </p:nvSpPr>
        <p:spPr bwMode="auto">
          <a:xfrm>
            <a:off x="9083007" y="3732581"/>
            <a:ext cx="2803032" cy="2271567"/>
          </a:xfrm>
          <a:prstGeom prst="hexagon">
            <a:avLst>
              <a:gd name="adj" fmla="val 25000"/>
              <a:gd name="vf" fmla="val 115470"/>
            </a:avLst>
          </a:prstGeom>
          <a:solidFill>
            <a:schemeClr val="accent4">
              <a:lumMod val="75000"/>
            </a:schemeClr>
          </a:solidFill>
          <a:ln w="76199" cap="flat" cmpd="sng" algn="ctr">
            <a:solidFill>
              <a:schemeClr val="accent1">
                <a:lumMod val="60000"/>
                <a:lumOff val="40000"/>
              </a:schemeClr>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de-DE"/>
          </a:p>
        </p:txBody>
      </p:sp>
      <p:sp>
        <p:nvSpPr>
          <p:cNvPr id="11" name="Textfeld 12">
            <a:extLst>
              <a:ext uri="{FF2B5EF4-FFF2-40B4-BE49-F238E27FC236}">
                <a16:creationId xmlns:a16="http://schemas.microsoft.com/office/drawing/2014/main" id="{E6C94BB9-2A5E-4588-B8EC-754DA742F4F4}"/>
              </a:ext>
            </a:extLst>
          </p:cNvPr>
          <p:cNvSpPr txBox="1"/>
          <p:nvPr/>
        </p:nvSpPr>
        <p:spPr bwMode="auto">
          <a:xfrm>
            <a:off x="7408262" y="3490565"/>
            <a:ext cx="1558205" cy="402631"/>
          </a:xfrm>
          <a:prstGeom prst="rect">
            <a:avLst/>
          </a:prstGeom>
          <a:noFill/>
        </p:spPr>
        <p:txBody>
          <a:bodyPr vert="horz" wrap="square" lIns="91440" tIns="45720" rIns="91440" bIns="45720" numCol="1" spcCol="0" rtlCol="0" fromWordArt="0" anchor="ctr" anchorCtr="0" forceAA="0" compatLnSpc="0">
            <a:noAutofit/>
          </a:bodyPr>
          <a:lst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lgn="ctr">
              <a:defRPr/>
            </a:pPr>
            <a:r>
              <a:rPr lang="en-US" sz="1400" b="1" dirty="0">
                <a:solidFill>
                  <a:schemeClr val="bg1"/>
                </a:solidFill>
              </a:rPr>
              <a:t>Dynamics of disruptions</a:t>
            </a:r>
            <a:endParaRPr sz="1400" b="1" dirty="0">
              <a:solidFill>
                <a:schemeClr val="bg1"/>
              </a:solidFill>
            </a:endParaRPr>
          </a:p>
        </p:txBody>
      </p:sp>
      <p:sp>
        <p:nvSpPr>
          <p:cNvPr id="12" name="Textfeld 13">
            <a:extLst>
              <a:ext uri="{FF2B5EF4-FFF2-40B4-BE49-F238E27FC236}">
                <a16:creationId xmlns:a16="http://schemas.microsoft.com/office/drawing/2014/main" id="{70F6F650-CCFE-4945-BCE6-1C47AB03D341}"/>
              </a:ext>
            </a:extLst>
          </p:cNvPr>
          <p:cNvSpPr txBox="1"/>
          <p:nvPr/>
        </p:nvSpPr>
        <p:spPr bwMode="auto">
          <a:xfrm>
            <a:off x="9729511" y="4667050"/>
            <a:ext cx="1431944" cy="402631"/>
          </a:xfrm>
          <a:prstGeom prst="rect">
            <a:avLst/>
          </a:prstGeom>
          <a:noFill/>
        </p:spPr>
        <p:txBody>
          <a:bodyPr vert="horz" wrap="square" lIns="91440" tIns="45720" rIns="91440" bIns="45720" numCol="1" spcCol="0" rtlCol="0" fromWordArt="0" anchor="ctr" anchorCtr="0" forceAA="0" compatLnSpc="0">
            <a:noAutofit/>
          </a:bodyPr>
          <a:lst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lgn="ctr">
              <a:defRPr/>
            </a:pPr>
            <a:r>
              <a:rPr sz="1400" b="1" dirty="0">
                <a:solidFill>
                  <a:schemeClr val="bg1"/>
                </a:solidFill>
              </a:rPr>
              <a:t>Runaway </a:t>
            </a:r>
            <a:r>
              <a:rPr lang="en-US" sz="1400" b="1" dirty="0">
                <a:solidFill>
                  <a:schemeClr val="bg1"/>
                </a:solidFill>
              </a:rPr>
              <a:t>e</a:t>
            </a:r>
            <a:r>
              <a:rPr sz="1400" b="1" dirty="0">
                <a:solidFill>
                  <a:schemeClr val="bg1"/>
                </a:solidFill>
              </a:rPr>
              <a:t>lectron</a:t>
            </a:r>
            <a:r>
              <a:rPr lang="en-US" sz="1400" b="1" dirty="0">
                <a:solidFill>
                  <a:schemeClr val="bg1"/>
                </a:solidFill>
              </a:rPr>
              <a:t>s, companion plasma </a:t>
            </a:r>
            <a:endParaRPr sz="1400" b="1" dirty="0">
              <a:solidFill>
                <a:schemeClr val="bg1"/>
              </a:solidFill>
            </a:endParaRPr>
          </a:p>
        </p:txBody>
      </p:sp>
      <p:sp>
        <p:nvSpPr>
          <p:cNvPr id="13" name="Textfeld 12">
            <a:extLst>
              <a:ext uri="{FF2B5EF4-FFF2-40B4-BE49-F238E27FC236}">
                <a16:creationId xmlns:a16="http://schemas.microsoft.com/office/drawing/2014/main" id="{FA5414E2-BC8F-4143-AB54-544784B4349B}"/>
              </a:ext>
            </a:extLst>
          </p:cNvPr>
          <p:cNvSpPr txBox="1"/>
          <p:nvPr/>
        </p:nvSpPr>
        <p:spPr bwMode="auto">
          <a:xfrm>
            <a:off x="9473253" y="2410695"/>
            <a:ext cx="1978140" cy="402631"/>
          </a:xfrm>
          <a:prstGeom prst="rect">
            <a:avLst/>
          </a:prstGeom>
          <a:noFill/>
        </p:spPr>
        <p:txBody>
          <a:bodyPr vert="horz" wrap="square" lIns="91440" tIns="45720" rIns="91440" bIns="45720" numCol="1" spcCol="0" rtlCol="0" fromWordArt="0" anchor="ctr" anchorCtr="0" forceAA="0" compatLnSpc="0">
            <a:noAutofit/>
          </a:bodyPr>
          <a:lst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lgn="ctr">
              <a:defRPr/>
            </a:pPr>
            <a:r>
              <a:rPr lang="en-US" sz="1400" b="1" dirty="0">
                <a:solidFill>
                  <a:schemeClr val="bg1"/>
                </a:solidFill>
              </a:rPr>
              <a:t>Resistive walls,</a:t>
            </a:r>
            <a:br>
              <a:rPr lang="en-US" sz="1400" b="1" dirty="0">
                <a:solidFill>
                  <a:schemeClr val="bg1"/>
                </a:solidFill>
              </a:rPr>
            </a:br>
            <a:r>
              <a:rPr lang="en-US" sz="1400" b="1" dirty="0">
                <a:solidFill>
                  <a:schemeClr val="bg1"/>
                </a:solidFill>
              </a:rPr>
              <a:t>halo currents</a:t>
            </a:r>
          </a:p>
        </p:txBody>
      </p:sp>
      <p:sp>
        <p:nvSpPr>
          <p:cNvPr id="14" name="Sechseck 13">
            <a:extLst>
              <a:ext uri="{FF2B5EF4-FFF2-40B4-BE49-F238E27FC236}">
                <a16:creationId xmlns:a16="http://schemas.microsoft.com/office/drawing/2014/main" id="{2578B104-4737-4BED-858E-F9E0D31E4D7A}"/>
              </a:ext>
            </a:extLst>
          </p:cNvPr>
          <p:cNvSpPr/>
          <p:nvPr/>
        </p:nvSpPr>
        <p:spPr bwMode="auto">
          <a:xfrm>
            <a:off x="6823867" y="332656"/>
            <a:ext cx="2803032" cy="2271567"/>
          </a:xfrm>
          <a:prstGeom prst="hexagon">
            <a:avLst>
              <a:gd name="adj" fmla="val 25000"/>
              <a:gd name="vf" fmla="val 115470"/>
            </a:avLst>
          </a:prstGeom>
          <a:solidFill>
            <a:schemeClr val="accent4">
              <a:lumMod val="75000"/>
            </a:schemeClr>
          </a:solidFill>
          <a:ln w="76199" cap="flat" cmpd="sng" algn="ctr">
            <a:solidFill>
              <a:schemeClr val="accent1">
                <a:lumMod val="60000"/>
                <a:lumOff val="40000"/>
              </a:schemeClr>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de-DE" dirty="0"/>
          </a:p>
        </p:txBody>
      </p:sp>
      <p:sp>
        <p:nvSpPr>
          <p:cNvPr id="15" name="Sechseck 14">
            <a:extLst>
              <a:ext uri="{FF2B5EF4-FFF2-40B4-BE49-F238E27FC236}">
                <a16:creationId xmlns:a16="http://schemas.microsoft.com/office/drawing/2014/main" id="{6927E304-117A-4C18-8F80-09F2FF661B2B}"/>
              </a:ext>
            </a:extLst>
          </p:cNvPr>
          <p:cNvSpPr/>
          <p:nvPr/>
        </p:nvSpPr>
        <p:spPr bwMode="auto">
          <a:xfrm>
            <a:off x="3740601" y="4154482"/>
            <a:ext cx="2803033" cy="2271567"/>
          </a:xfrm>
          <a:prstGeom prst="hexagon">
            <a:avLst>
              <a:gd name="adj" fmla="val 25000"/>
              <a:gd name="vf" fmla="val 115470"/>
            </a:avLst>
          </a:prstGeom>
          <a:solidFill>
            <a:schemeClr val="accent4">
              <a:lumMod val="75000"/>
            </a:schemeClr>
          </a:solidFill>
          <a:ln w="76199" cap="flat" cmpd="sng" algn="ctr">
            <a:solidFill>
              <a:schemeClr val="accent1">
                <a:lumMod val="60000"/>
                <a:lumOff val="40000"/>
              </a:schemeClr>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914400">
              <a:defRPr sz="1800">
                <a:solidFill>
                  <a:schemeClr val="lt1"/>
                </a:solidFill>
                <a:latin typeface="+mn-lt"/>
                <a:ea typeface="+mn-ea"/>
                <a:cs typeface="+mn-cs"/>
              </a:defRPr>
            </a:lvl1pPr>
            <a:lvl2pPr marL="457200" algn="l" defTabSz="914400">
              <a:defRPr sz="1800">
                <a:solidFill>
                  <a:schemeClr val="lt1"/>
                </a:solidFill>
                <a:latin typeface="+mn-lt"/>
                <a:ea typeface="+mn-ea"/>
                <a:cs typeface="+mn-cs"/>
              </a:defRPr>
            </a:lvl2pPr>
            <a:lvl3pPr marL="914400" algn="l" defTabSz="914400">
              <a:defRPr sz="1800">
                <a:solidFill>
                  <a:schemeClr val="lt1"/>
                </a:solidFill>
                <a:latin typeface="+mn-lt"/>
                <a:ea typeface="+mn-ea"/>
                <a:cs typeface="+mn-cs"/>
              </a:defRPr>
            </a:lvl3pPr>
            <a:lvl4pPr marL="1371600" algn="l" defTabSz="914400">
              <a:defRPr sz="1800">
                <a:solidFill>
                  <a:schemeClr val="lt1"/>
                </a:solidFill>
                <a:latin typeface="+mn-lt"/>
                <a:ea typeface="+mn-ea"/>
                <a:cs typeface="+mn-cs"/>
              </a:defRPr>
            </a:lvl4pPr>
            <a:lvl5pPr marL="1828800" algn="l" defTabSz="914400">
              <a:defRPr sz="1800">
                <a:solidFill>
                  <a:schemeClr val="lt1"/>
                </a:solidFill>
                <a:latin typeface="+mn-lt"/>
                <a:ea typeface="+mn-ea"/>
                <a:cs typeface="+mn-cs"/>
              </a:defRPr>
            </a:lvl5pPr>
            <a:lvl6pPr marL="2286000" algn="l" defTabSz="914400">
              <a:defRPr sz="1800">
                <a:solidFill>
                  <a:schemeClr val="lt1"/>
                </a:solidFill>
                <a:latin typeface="+mn-lt"/>
                <a:ea typeface="+mn-ea"/>
                <a:cs typeface="+mn-cs"/>
              </a:defRPr>
            </a:lvl6pPr>
            <a:lvl7pPr marL="2743200" algn="l" defTabSz="914400">
              <a:defRPr sz="1800">
                <a:solidFill>
                  <a:schemeClr val="lt1"/>
                </a:solidFill>
                <a:latin typeface="+mn-lt"/>
                <a:ea typeface="+mn-ea"/>
                <a:cs typeface="+mn-cs"/>
              </a:defRPr>
            </a:lvl7pPr>
            <a:lvl8pPr marL="3200400" algn="l" defTabSz="914400">
              <a:defRPr sz="1800">
                <a:solidFill>
                  <a:schemeClr val="lt1"/>
                </a:solidFill>
                <a:latin typeface="+mn-lt"/>
                <a:ea typeface="+mn-ea"/>
                <a:cs typeface="+mn-cs"/>
              </a:defRPr>
            </a:lvl8pPr>
            <a:lvl9pPr marL="3657600" algn="l" defTabSz="914400">
              <a:defRPr sz="1800">
                <a:solidFill>
                  <a:schemeClr val="lt1"/>
                </a:solidFill>
                <a:latin typeface="+mn-lt"/>
                <a:ea typeface="+mn-ea"/>
                <a:cs typeface="+mn-cs"/>
              </a:defRPr>
            </a:lvl9pPr>
          </a:lstStyle>
          <a:p>
            <a:pPr>
              <a:defRPr/>
            </a:pPr>
            <a:endParaRPr dirty="0"/>
          </a:p>
        </p:txBody>
      </p:sp>
      <p:sp>
        <p:nvSpPr>
          <p:cNvPr id="26" name="Textfeld 12">
            <a:extLst>
              <a:ext uri="{FF2B5EF4-FFF2-40B4-BE49-F238E27FC236}">
                <a16:creationId xmlns:a16="http://schemas.microsoft.com/office/drawing/2014/main" id="{1E3B5ED7-41FB-48FF-9E2E-CBC3B191AAAD}"/>
              </a:ext>
            </a:extLst>
          </p:cNvPr>
          <p:cNvSpPr txBox="1"/>
          <p:nvPr/>
        </p:nvSpPr>
        <p:spPr bwMode="auto">
          <a:xfrm>
            <a:off x="7410702" y="1286345"/>
            <a:ext cx="1558205" cy="402631"/>
          </a:xfrm>
          <a:prstGeom prst="rect">
            <a:avLst/>
          </a:prstGeom>
          <a:noFill/>
        </p:spPr>
        <p:txBody>
          <a:bodyPr vert="horz" wrap="square" lIns="91440" tIns="45720" rIns="91440" bIns="45720" numCol="1" spcCol="0" rtlCol="0" fromWordArt="0" anchor="ctr" anchorCtr="0" forceAA="0" compatLnSpc="0">
            <a:noAutofit/>
          </a:bodyPr>
          <a:lst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lgn="ctr">
              <a:defRPr/>
            </a:pPr>
            <a:r>
              <a:rPr lang="en-US" sz="1400" b="1" dirty="0">
                <a:solidFill>
                  <a:schemeClr val="bg1"/>
                </a:solidFill>
              </a:rPr>
              <a:t>SPI,</a:t>
            </a:r>
            <a:br>
              <a:rPr lang="en-US" sz="1400" b="1" dirty="0">
                <a:solidFill>
                  <a:schemeClr val="bg1"/>
                </a:solidFill>
              </a:rPr>
            </a:br>
            <a:r>
              <a:rPr lang="en-US" sz="1400" b="1" dirty="0">
                <a:solidFill>
                  <a:schemeClr val="bg1"/>
                </a:solidFill>
              </a:rPr>
              <a:t>impurities</a:t>
            </a:r>
            <a:endParaRPr sz="1400" b="1" dirty="0">
              <a:solidFill>
                <a:schemeClr val="bg1"/>
              </a:solidFill>
            </a:endParaRPr>
          </a:p>
        </p:txBody>
      </p:sp>
      <p:sp>
        <p:nvSpPr>
          <p:cNvPr id="32" name="Pfeil: nach links und rechts 31">
            <a:extLst>
              <a:ext uri="{FF2B5EF4-FFF2-40B4-BE49-F238E27FC236}">
                <a16:creationId xmlns:a16="http://schemas.microsoft.com/office/drawing/2014/main" id="{A2040795-B400-4464-A256-F1CB9EDF80E5}"/>
              </a:ext>
            </a:extLst>
          </p:cNvPr>
          <p:cNvSpPr/>
          <p:nvPr/>
        </p:nvSpPr>
        <p:spPr>
          <a:xfrm rot="1800000">
            <a:off x="8966467" y="4034367"/>
            <a:ext cx="807720" cy="426720"/>
          </a:xfrm>
          <a:prstGeom prst="lef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Pfeil: nach links und rechts 32">
            <a:extLst>
              <a:ext uri="{FF2B5EF4-FFF2-40B4-BE49-F238E27FC236}">
                <a16:creationId xmlns:a16="http://schemas.microsoft.com/office/drawing/2014/main" id="{48505CAE-2A36-4150-805B-3C6F89526F20}"/>
              </a:ext>
            </a:extLst>
          </p:cNvPr>
          <p:cNvSpPr/>
          <p:nvPr/>
        </p:nvSpPr>
        <p:spPr>
          <a:xfrm rot="19800000">
            <a:off x="8966468" y="2990679"/>
            <a:ext cx="807720" cy="426720"/>
          </a:xfrm>
          <a:prstGeom prst="lef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Pfeil: nach links und rechts 33">
            <a:extLst>
              <a:ext uri="{FF2B5EF4-FFF2-40B4-BE49-F238E27FC236}">
                <a16:creationId xmlns:a16="http://schemas.microsoft.com/office/drawing/2014/main" id="{4391AC53-DE3D-49CE-B4E7-D77131ECBA86}"/>
              </a:ext>
            </a:extLst>
          </p:cNvPr>
          <p:cNvSpPr/>
          <p:nvPr/>
        </p:nvSpPr>
        <p:spPr>
          <a:xfrm rot="5400000">
            <a:off x="7804651" y="2383438"/>
            <a:ext cx="807720" cy="426720"/>
          </a:xfrm>
          <a:prstGeom prst="lef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Pfeil: nach rechts 35">
            <a:extLst>
              <a:ext uri="{FF2B5EF4-FFF2-40B4-BE49-F238E27FC236}">
                <a16:creationId xmlns:a16="http://schemas.microsoft.com/office/drawing/2014/main" id="{2F44FB1E-61BD-4973-9304-F9A6B0D97F22}"/>
              </a:ext>
            </a:extLst>
          </p:cNvPr>
          <p:cNvSpPr/>
          <p:nvPr/>
        </p:nvSpPr>
        <p:spPr>
          <a:xfrm rot="9000000">
            <a:off x="6366752" y="4384777"/>
            <a:ext cx="640080" cy="3429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Textfeld 12">
            <a:extLst>
              <a:ext uri="{FF2B5EF4-FFF2-40B4-BE49-F238E27FC236}">
                <a16:creationId xmlns:a16="http://schemas.microsoft.com/office/drawing/2014/main" id="{3E449F78-D7D8-474F-ABC8-A954693CB6AA}"/>
              </a:ext>
            </a:extLst>
          </p:cNvPr>
          <p:cNvSpPr txBox="1"/>
          <p:nvPr/>
        </p:nvSpPr>
        <p:spPr bwMode="auto">
          <a:xfrm>
            <a:off x="4107180" y="5096749"/>
            <a:ext cx="1988820" cy="402631"/>
          </a:xfrm>
          <a:prstGeom prst="rect">
            <a:avLst/>
          </a:prstGeom>
          <a:noFill/>
        </p:spPr>
        <p:txBody>
          <a:bodyPr vert="horz" wrap="square" lIns="91440" tIns="45720" rIns="91440" bIns="45720" numCol="1" spcCol="0" rtlCol="0" fromWordArt="0" anchor="ctr" anchorCtr="0" forceAA="0" compatLnSpc="0">
            <a:noAutofit/>
          </a:bodyPr>
          <a:lst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lgn="ctr">
              <a:defRPr/>
            </a:pPr>
            <a:r>
              <a:rPr lang="en-US" sz="1400" b="1" dirty="0">
                <a:solidFill>
                  <a:schemeClr val="bg1"/>
                </a:solidFill>
              </a:rPr>
              <a:t>Thermal heat loads,</a:t>
            </a:r>
            <a:br>
              <a:rPr lang="en-US" sz="1400" b="1" dirty="0">
                <a:solidFill>
                  <a:schemeClr val="bg1"/>
                </a:solidFill>
              </a:rPr>
            </a:br>
            <a:r>
              <a:rPr lang="en-US" sz="1400" b="1" dirty="0">
                <a:solidFill>
                  <a:schemeClr val="bg1"/>
                </a:solidFill>
              </a:rPr>
              <a:t>RE wall loads,</a:t>
            </a:r>
            <a:br>
              <a:rPr lang="en-US" sz="1400" b="1" dirty="0">
                <a:solidFill>
                  <a:schemeClr val="bg1"/>
                </a:solidFill>
              </a:rPr>
            </a:br>
            <a:r>
              <a:rPr lang="en-US" sz="1400" b="1" dirty="0">
                <a:solidFill>
                  <a:schemeClr val="bg1"/>
                </a:solidFill>
              </a:rPr>
              <a:t>EM forces</a:t>
            </a:r>
            <a:endParaRPr sz="1400" b="1" dirty="0">
              <a:solidFill>
                <a:schemeClr val="bg1"/>
              </a:solidFill>
            </a:endParaRPr>
          </a:p>
        </p:txBody>
      </p:sp>
      <p:sp>
        <p:nvSpPr>
          <p:cNvPr id="23" name="Titel 1">
            <a:extLst>
              <a:ext uri="{FF2B5EF4-FFF2-40B4-BE49-F238E27FC236}">
                <a16:creationId xmlns:a16="http://schemas.microsoft.com/office/drawing/2014/main" id="{046AB02E-5574-47DF-99CF-46E5C93F0822}"/>
              </a:ext>
            </a:extLst>
          </p:cNvPr>
          <p:cNvSpPr>
            <a:spLocks noGrp="1"/>
          </p:cNvSpPr>
          <p:nvPr>
            <p:ph type="title"/>
          </p:nvPr>
        </p:nvSpPr>
        <p:spPr>
          <a:xfrm>
            <a:off x="983432" y="192515"/>
            <a:ext cx="9451776" cy="457200"/>
          </a:xfrm>
        </p:spPr>
        <p:txBody>
          <a:bodyPr/>
          <a:lstStyle/>
          <a:p>
            <a:r>
              <a:rPr lang="en-US" dirty="0"/>
              <a:t>Goal of the simulations</a:t>
            </a:r>
            <a:endParaRPr lang="de-DE" dirty="0"/>
          </a:p>
        </p:txBody>
      </p:sp>
      <p:sp>
        <p:nvSpPr>
          <p:cNvPr id="16" name="Pfeil: nach links gekrümmt 15">
            <a:extLst>
              <a:ext uri="{FF2B5EF4-FFF2-40B4-BE49-F238E27FC236}">
                <a16:creationId xmlns:a16="http://schemas.microsoft.com/office/drawing/2014/main" id="{A1906961-60B4-4251-BD35-93EC8B5E5B15}"/>
              </a:ext>
            </a:extLst>
          </p:cNvPr>
          <p:cNvSpPr/>
          <p:nvPr/>
        </p:nvSpPr>
        <p:spPr>
          <a:xfrm rot="13137312">
            <a:off x="3858256" y="-512804"/>
            <a:ext cx="1682035" cy="5296208"/>
          </a:xfrm>
          <a:prstGeom prst="curved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5" name="Fußzeilenplatzhalter 3">
            <a:extLst>
              <a:ext uri="{FF2B5EF4-FFF2-40B4-BE49-F238E27FC236}">
                <a16:creationId xmlns:a16="http://schemas.microsoft.com/office/drawing/2014/main" id="{266229DF-59D3-4636-B959-7CC4E7F025BF}"/>
              </a:ext>
            </a:extLst>
          </p:cNvPr>
          <p:cNvSpPr>
            <a:spLocks noGrp="1"/>
          </p:cNvSpPr>
          <p:nvPr>
            <p:ph type="ftr" sz="quarter" idx="11"/>
          </p:nvPr>
        </p:nvSpPr>
        <p:spPr>
          <a:xfrm>
            <a:off x="825624" y="6555770"/>
            <a:ext cx="3470176" cy="329614"/>
          </a:xfrm>
        </p:spPr>
        <p:txBody>
          <a:bodyPr/>
          <a:lstStyle/>
          <a:p>
            <a:r>
              <a:rPr lang="en-GB" dirty="0">
                <a:solidFill>
                  <a:prstClr val="white"/>
                </a:solidFill>
              </a:rPr>
              <a:t>M Hoelzl | Presentation for PSD DCT | Jun 24</a:t>
            </a:r>
            <a:r>
              <a:rPr lang="en-GB" baseline="30000" dirty="0">
                <a:solidFill>
                  <a:prstClr val="white"/>
                </a:solidFill>
              </a:rPr>
              <a:t>th</a:t>
            </a:r>
            <a:r>
              <a:rPr lang="en-GB" dirty="0">
                <a:solidFill>
                  <a:prstClr val="white"/>
                </a:solidFill>
              </a:rPr>
              <a:t> 2025</a:t>
            </a:r>
          </a:p>
        </p:txBody>
      </p:sp>
    </p:spTree>
    <p:extLst>
      <p:ext uri="{BB962C8B-B14F-4D97-AF65-F5344CB8AC3E}">
        <p14:creationId xmlns:p14="http://schemas.microsoft.com/office/powerpoint/2010/main" val="4146116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9567BD-A8DC-4175-8A93-1D91522C600B}"/>
              </a:ext>
            </a:extLst>
          </p:cNvPr>
          <p:cNvSpPr>
            <a:spLocks noGrp="1"/>
          </p:cNvSpPr>
          <p:nvPr>
            <p:ph type="title"/>
          </p:nvPr>
        </p:nvSpPr>
        <p:spPr/>
        <p:txBody>
          <a:bodyPr/>
          <a:lstStyle/>
          <a:p>
            <a:r>
              <a:rPr lang="en-US" dirty="0"/>
              <a:t>Different models</a:t>
            </a:r>
            <a:endParaRPr lang="de-DE" dirty="0"/>
          </a:p>
        </p:txBody>
      </p:sp>
      <p:sp>
        <p:nvSpPr>
          <p:cNvPr id="28" name="Pfeil: in vier Richtungen 27">
            <a:extLst>
              <a:ext uri="{FF2B5EF4-FFF2-40B4-BE49-F238E27FC236}">
                <a16:creationId xmlns:a16="http://schemas.microsoft.com/office/drawing/2014/main" id="{7CB5D247-945B-40B2-AF58-7624F0B39587}"/>
              </a:ext>
            </a:extLst>
          </p:cNvPr>
          <p:cNvSpPr/>
          <p:nvPr/>
        </p:nvSpPr>
        <p:spPr>
          <a:xfrm>
            <a:off x="4593138" y="1299348"/>
            <a:ext cx="4227381" cy="4007148"/>
          </a:xfrm>
          <a:prstGeom prst="quadArrow">
            <a:avLst>
              <a:gd name="adj1" fmla="val 6522"/>
              <a:gd name="adj2" fmla="val 10516"/>
              <a:gd name="adj3" fmla="val 22500"/>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Textfeld 28">
            <a:extLst>
              <a:ext uri="{FF2B5EF4-FFF2-40B4-BE49-F238E27FC236}">
                <a16:creationId xmlns:a16="http://schemas.microsoft.com/office/drawing/2014/main" id="{F7A29985-B2CF-4AEC-A983-FAC6917BEE0A}"/>
              </a:ext>
            </a:extLst>
          </p:cNvPr>
          <p:cNvSpPr txBox="1"/>
          <p:nvPr/>
        </p:nvSpPr>
        <p:spPr>
          <a:xfrm>
            <a:off x="6116377" y="734107"/>
            <a:ext cx="1180901" cy="523220"/>
          </a:xfrm>
          <a:prstGeom prst="rect">
            <a:avLst/>
          </a:prstGeom>
          <a:noFill/>
        </p:spPr>
        <p:txBody>
          <a:bodyPr wrap="none" rtlCol="0">
            <a:spAutoFit/>
          </a:bodyPr>
          <a:lstStyle/>
          <a:p>
            <a:pPr algn="l"/>
            <a:r>
              <a:rPr lang="de-DE" sz="2800" b="1" dirty="0" err="1"/>
              <a:t>kinetic</a:t>
            </a:r>
            <a:endParaRPr lang="de-DE" sz="2800" b="1" dirty="0"/>
          </a:p>
        </p:txBody>
      </p:sp>
      <p:sp>
        <p:nvSpPr>
          <p:cNvPr id="30" name="Textfeld 29">
            <a:extLst>
              <a:ext uri="{FF2B5EF4-FFF2-40B4-BE49-F238E27FC236}">
                <a16:creationId xmlns:a16="http://schemas.microsoft.com/office/drawing/2014/main" id="{7E34ECAE-44F4-4B76-88C8-C1FB2446EA02}"/>
              </a:ext>
            </a:extLst>
          </p:cNvPr>
          <p:cNvSpPr txBox="1"/>
          <p:nvPr/>
        </p:nvSpPr>
        <p:spPr>
          <a:xfrm>
            <a:off x="6277061" y="5306496"/>
            <a:ext cx="859531" cy="523220"/>
          </a:xfrm>
          <a:prstGeom prst="rect">
            <a:avLst/>
          </a:prstGeom>
          <a:noFill/>
        </p:spPr>
        <p:txBody>
          <a:bodyPr wrap="none" rtlCol="0">
            <a:spAutoFit/>
          </a:bodyPr>
          <a:lstStyle/>
          <a:p>
            <a:pPr algn="l"/>
            <a:r>
              <a:rPr lang="de-DE" sz="2800" b="1" dirty="0"/>
              <a:t>fluid</a:t>
            </a:r>
          </a:p>
        </p:txBody>
      </p:sp>
      <p:sp>
        <p:nvSpPr>
          <p:cNvPr id="31" name="Textfeld 30">
            <a:extLst>
              <a:ext uri="{FF2B5EF4-FFF2-40B4-BE49-F238E27FC236}">
                <a16:creationId xmlns:a16="http://schemas.microsoft.com/office/drawing/2014/main" id="{9D5DBFBD-D1DB-43CA-8F28-48EA5B396131}"/>
              </a:ext>
            </a:extLst>
          </p:cNvPr>
          <p:cNvSpPr txBox="1"/>
          <p:nvPr/>
        </p:nvSpPr>
        <p:spPr>
          <a:xfrm>
            <a:off x="3757650" y="3040019"/>
            <a:ext cx="886781" cy="523220"/>
          </a:xfrm>
          <a:prstGeom prst="rect">
            <a:avLst/>
          </a:prstGeom>
          <a:noFill/>
        </p:spPr>
        <p:txBody>
          <a:bodyPr wrap="none" rtlCol="0">
            <a:spAutoFit/>
          </a:bodyPr>
          <a:lstStyle/>
          <a:p>
            <a:pPr algn="l"/>
            <a:r>
              <a:rPr lang="de-DE" sz="2800" b="1" dirty="0"/>
              <a:t>0-2D</a:t>
            </a:r>
          </a:p>
        </p:txBody>
      </p:sp>
      <p:sp>
        <p:nvSpPr>
          <p:cNvPr id="32" name="Textfeld 31">
            <a:extLst>
              <a:ext uri="{FF2B5EF4-FFF2-40B4-BE49-F238E27FC236}">
                <a16:creationId xmlns:a16="http://schemas.microsoft.com/office/drawing/2014/main" id="{92014801-9E12-4159-BAFF-018B172705D3}"/>
              </a:ext>
            </a:extLst>
          </p:cNvPr>
          <p:cNvSpPr txBox="1"/>
          <p:nvPr/>
        </p:nvSpPr>
        <p:spPr>
          <a:xfrm>
            <a:off x="8877548" y="3041312"/>
            <a:ext cx="593432" cy="523220"/>
          </a:xfrm>
          <a:prstGeom prst="rect">
            <a:avLst/>
          </a:prstGeom>
          <a:noFill/>
        </p:spPr>
        <p:txBody>
          <a:bodyPr wrap="none" rtlCol="0">
            <a:spAutoFit/>
          </a:bodyPr>
          <a:lstStyle/>
          <a:p>
            <a:pPr algn="l"/>
            <a:r>
              <a:rPr lang="de-DE" sz="2800" b="1" dirty="0"/>
              <a:t>3D</a:t>
            </a:r>
          </a:p>
        </p:txBody>
      </p:sp>
      <p:sp>
        <p:nvSpPr>
          <p:cNvPr id="38" name="Fußzeilenplatzhalter 3">
            <a:extLst>
              <a:ext uri="{FF2B5EF4-FFF2-40B4-BE49-F238E27FC236}">
                <a16:creationId xmlns:a16="http://schemas.microsoft.com/office/drawing/2014/main" id="{20BD299A-6B42-47BA-B09B-01117B11E83A}"/>
              </a:ext>
            </a:extLst>
          </p:cNvPr>
          <p:cNvSpPr>
            <a:spLocks noGrp="1"/>
          </p:cNvSpPr>
          <p:nvPr>
            <p:ph type="ftr" sz="quarter" idx="11"/>
          </p:nvPr>
        </p:nvSpPr>
        <p:spPr>
          <a:xfrm>
            <a:off x="825624" y="6555770"/>
            <a:ext cx="3470176" cy="329614"/>
          </a:xfrm>
        </p:spPr>
        <p:txBody>
          <a:bodyPr/>
          <a:lstStyle/>
          <a:p>
            <a:r>
              <a:rPr lang="en-GB" dirty="0">
                <a:solidFill>
                  <a:prstClr val="white"/>
                </a:solidFill>
              </a:rPr>
              <a:t>M Hoelzl | Presentation for PSD DCT | Jun 24</a:t>
            </a:r>
            <a:r>
              <a:rPr lang="en-GB" baseline="30000" dirty="0">
                <a:solidFill>
                  <a:prstClr val="white"/>
                </a:solidFill>
              </a:rPr>
              <a:t>th</a:t>
            </a:r>
            <a:r>
              <a:rPr lang="en-GB" dirty="0">
                <a:solidFill>
                  <a:prstClr val="white"/>
                </a:solidFill>
              </a:rPr>
              <a:t> 2025</a:t>
            </a:r>
          </a:p>
        </p:txBody>
      </p:sp>
    </p:spTree>
    <p:extLst>
      <p:ext uri="{BB962C8B-B14F-4D97-AF65-F5344CB8AC3E}">
        <p14:creationId xmlns:p14="http://schemas.microsoft.com/office/powerpoint/2010/main" val="1818335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9567BD-A8DC-4175-8A93-1D91522C600B}"/>
              </a:ext>
            </a:extLst>
          </p:cNvPr>
          <p:cNvSpPr>
            <a:spLocks noGrp="1"/>
          </p:cNvSpPr>
          <p:nvPr>
            <p:ph type="title"/>
          </p:nvPr>
        </p:nvSpPr>
        <p:spPr/>
        <p:txBody>
          <a:bodyPr/>
          <a:lstStyle/>
          <a:p>
            <a:r>
              <a:rPr lang="en-US" dirty="0"/>
              <a:t>Different models</a:t>
            </a:r>
            <a:endParaRPr lang="de-DE" dirty="0"/>
          </a:p>
        </p:txBody>
      </p:sp>
      <p:sp>
        <p:nvSpPr>
          <p:cNvPr id="10" name="Pfeil: in vier Richtungen 9">
            <a:extLst>
              <a:ext uri="{FF2B5EF4-FFF2-40B4-BE49-F238E27FC236}">
                <a16:creationId xmlns:a16="http://schemas.microsoft.com/office/drawing/2014/main" id="{526E4387-1AB8-4166-9D95-B59A9A9FC6DA}"/>
              </a:ext>
            </a:extLst>
          </p:cNvPr>
          <p:cNvSpPr/>
          <p:nvPr/>
        </p:nvSpPr>
        <p:spPr>
          <a:xfrm>
            <a:off x="4593138" y="1299348"/>
            <a:ext cx="4227381" cy="4007148"/>
          </a:xfrm>
          <a:prstGeom prst="quadArrow">
            <a:avLst>
              <a:gd name="adj1" fmla="val 6522"/>
              <a:gd name="adj2" fmla="val 10516"/>
              <a:gd name="adj3" fmla="val 22500"/>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a:extLst>
              <a:ext uri="{FF2B5EF4-FFF2-40B4-BE49-F238E27FC236}">
                <a16:creationId xmlns:a16="http://schemas.microsoft.com/office/drawing/2014/main" id="{EFF3C403-F882-4741-B25C-4BF58997AA70}"/>
              </a:ext>
            </a:extLst>
          </p:cNvPr>
          <p:cNvSpPr txBox="1"/>
          <p:nvPr/>
        </p:nvSpPr>
        <p:spPr>
          <a:xfrm>
            <a:off x="6116377" y="734107"/>
            <a:ext cx="1180901" cy="523220"/>
          </a:xfrm>
          <a:prstGeom prst="rect">
            <a:avLst/>
          </a:prstGeom>
          <a:noFill/>
        </p:spPr>
        <p:txBody>
          <a:bodyPr wrap="none" rtlCol="0">
            <a:spAutoFit/>
          </a:bodyPr>
          <a:lstStyle/>
          <a:p>
            <a:pPr algn="l"/>
            <a:r>
              <a:rPr lang="de-DE" sz="2800" b="1" dirty="0" err="1"/>
              <a:t>kinetic</a:t>
            </a:r>
            <a:endParaRPr lang="de-DE" sz="2800" b="1" dirty="0"/>
          </a:p>
        </p:txBody>
      </p:sp>
      <p:sp>
        <p:nvSpPr>
          <p:cNvPr id="12" name="Textfeld 11">
            <a:extLst>
              <a:ext uri="{FF2B5EF4-FFF2-40B4-BE49-F238E27FC236}">
                <a16:creationId xmlns:a16="http://schemas.microsoft.com/office/drawing/2014/main" id="{8458A0D1-4623-46B7-BEE6-5451DFDC69C0}"/>
              </a:ext>
            </a:extLst>
          </p:cNvPr>
          <p:cNvSpPr txBox="1"/>
          <p:nvPr/>
        </p:nvSpPr>
        <p:spPr>
          <a:xfrm>
            <a:off x="6277061" y="5306496"/>
            <a:ext cx="859531" cy="523220"/>
          </a:xfrm>
          <a:prstGeom prst="rect">
            <a:avLst/>
          </a:prstGeom>
          <a:noFill/>
        </p:spPr>
        <p:txBody>
          <a:bodyPr wrap="none" rtlCol="0">
            <a:spAutoFit/>
          </a:bodyPr>
          <a:lstStyle/>
          <a:p>
            <a:pPr algn="l"/>
            <a:r>
              <a:rPr lang="de-DE" sz="2800" b="1" dirty="0"/>
              <a:t>fluid</a:t>
            </a:r>
          </a:p>
        </p:txBody>
      </p:sp>
      <p:sp>
        <p:nvSpPr>
          <p:cNvPr id="14" name="Textfeld 13">
            <a:extLst>
              <a:ext uri="{FF2B5EF4-FFF2-40B4-BE49-F238E27FC236}">
                <a16:creationId xmlns:a16="http://schemas.microsoft.com/office/drawing/2014/main" id="{63B0BA90-3F55-41C4-8D53-4EF965567CAF}"/>
              </a:ext>
            </a:extLst>
          </p:cNvPr>
          <p:cNvSpPr txBox="1"/>
          <p:nvPr/>
        </p:nvSpPr>
        <p:spPr>
          <a:xfrm>
            <a:off x="8877548" y="3041312"/>
            <a:ext cx="593432" cy="523220"/>
          </a:xfrm>
          <a:prstGeom prst="rect">
            <a:avLst/>
          </a:prstGeom>
          <a:noFill/>
        </p:spPr>
        <p:txBody>
          <a:bodyPr wrap="none" rtlCol="0">
            <a:spAutoFit/>
          </a:bodyPr>
          <a:lstStyle/>
          <a:p>
            <a:pPr algn="l"/>
            <a:r>
              <a:rPr lang="de-DE" sz="2800" b="1" dirty="0"/>
              <a:t>3D</a:t>
            </a:r>
          </a:p>
        </p:txBody>
      </p:sp>
      <p:sp>
        <p:nvSpPr>
          <p:cNvPr id="19" name="Ellipse 18">
            <a:extLst>
              <a:ext uri="{FF2B5EF4-FFF2-40B4-BE49-F238E27FC236}">
                <a16:creationId xmlns:a16="http://schemas.microsoft.com/office/drawing/2014/main" id="{DF1A2E5A-FD1C-4CA0-9454-33A37715C98E}"/>
              </a:ext>
            </a:extLst>
          </p:cNvPr>
          <p:cNvSpPr/>
          <p:nvPr/>
        </p:nvSpPr>
        <p:spPr>
          <a:xfrm>
            <a:off x="3846281" y="5118073"/>
            <a:ext cx="2354580" cy="1005820"/>
          </a:xfrm>
          <a:prstGeom prst="ellipse">
            <a:avLst/>
          </a:prstGeom>
          <a:solidFill>
            <a:srgbClr val="7030A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CarMa0NL</a:t>
            </a:r>
          </a:p>
        </p:txBody>
      </p:sp>
      <p:sp>
        <p:nvSpPr>
          <p:cNvPr id="3" name="Textfeld 2">
            <a:extLst>
              <a:ext uri="{FF2B5EF4-FFF2-40B4-BE49-F238E27FC236}">
                <a16:creationId xmlns:a16="http://schemas.microsoft.com/office/drawing/2014/main" id="{148C2C26-B28D-42A4-B1DB-13802793CC0A}"/>
              </a:ext>
            </a:extLst>
          </p:cNvPr>
          <p:cNvSpPr txBox="1"/>
          <p:nvPr/>
        </p:nvSpPr>
        <p:spPr>
          <a:xfrm>
            <a:off x="91440" y="999391"/>
            <a:ext cx="3665220" cy="4093428"/>
          </a:xfrm>
          <a:prstGeom prst="rect">
            <a:avLst/>
          </a:prstGeom>
          <a:solidFill>
            <a:schemeClr val="accent6">
              <a:lumMod val="20000"/>
              <a:lumOff val="80000"/>
            </a:schemeClr>
          </a:solidFill>
          <a:ln w="38100">
            <a:solidFill>
              <a:schemeClr val="accent6">
                <a:lumMod val="75000"/>
              </a:schemeClr>
            </a:solidFill>
          </a:ln>
        </p:spPr>
        <p:txBody>
          <a:bodyPr wrap="square" rtlCol="0">
            <a:spAutoFit/>
          </a:bodyPr>
          <a:lstStyle/>
          <a:p>
            <a:r>
              <a:rPr lang="en-US" sz="2000" b="1" dirty="0"/>
              <a:t>CarMa0NL</a:t>
            </a:r>
          </a:p>
          <a:p>
            <a:pPr marL="342900" indent="-342900">
              <a:buFont typeface="Arial" panose="020B0604020202020204" pitchFamily="34" charset="0"/>
              <a:buChar char="•"/>
            </a:pPr>
            <a:r>
              <a:rPr lang="en-US" sz="2000" dirty="0"/>
              <a:t>CARIDDI wall model</a:t>
            </a:r>
          </a:p>
          <a:p>
            <a:pPr marL="342900" indent="-342900">
              <a:buFont typeface="Arial" panose="020B0604020202020204" pitchFamily="34" charset="0"/>
              <a:buChar char="•"/>
            </a:pPr>
            <a:r>
              <a:rPr lang="en-US" sz="2000" dirty="0"/>
              <a:t>2D evolutionary equilibrium model for the plasma</a:t>
            </a:r>
          </a:p>
          <a:p>
            <a:pPr marL="342900" indent="-342900">
              <a:buFont typeface="Arial" panose="020B0604020202020204" pitchFamily="34" charset="0"/>
              <a:buChar char="•"/>
            </a:pPr>
            <a:r>
              <a:rPr lang="en-US" sz="2000" dirty="0"/>
              <a:t>Can provide insights regarding vertical EM forces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solidFill>
                  <a:schemeClr val="accent3">
                    <a:lumMod val="75000"/>
                  </a:schemeClr>
                </a:solidFill>
              </a:rPr>
              <a:t>Unique tool with full CAD wall model and fast runtime, ideal for large parameter scans</a:t>
            </a:r>
          </a:p>
          <a:p>
            <a:pPr marL="342900" indent="-342900">
              <a:buFont typeface="Arial" panose="020B0604020202020204" pitchFamily="34" charset="0"/>
              <a:buChar char="•"/>
            </a:pPr>
            <a:r>
              <a:rPr lang="en-US" sz="2000" dirty="0">
                <a:solidFill>
                  <a:schemeClr val="accent6">
                    <a:lumMod val="75000"/>
                  </a:schemeClr>
                </a:solidFill>
              </a:rPr>
              <a:t>Cannot assess 3D physics, horizontal EM forces, RE effects on VDE dynamics</a:t>
            </a:r>
            <a:endParaRPr lang="de-DE" sz="2000" dirty="0">
              <a:solidFill>
                <a:schemeClr val="accent6">
                  <a:lumMod val="75000"/>
                </a:schemeClr>
              </a:solidFill>
            </a:endParaRPr>
          </a:p>
        </p:txBody>
      </p:sp>
      <p:sp>
        <p:nvSpPr>
          <p:cNvPr id="28" name="Fußzeilenplatzhalter 3">
            <a:extLst>
              <a:ext uri="{FF2B5EF4-FFF2-40B4-BE49-F238E27FC236}">
                <a16:creationId xmlns:a16="http://schemas.microsoft.com/office/drawing/2014/main" id="{28341005-6150-4A5F-BE90-9D9E5A096562}"/>
              </a:ext>
            </a:extLst>
          </p:cNvPr>
          <p:cNvSpPr>
            <a:spLocks noGrp="1"/>
          </p:cNvSpPr>
          <p:nvPr>
            <p:ph type="ftr" sz="quarter" idx="11"/>
          </p:nvPr>
        </p:nvSpPr>
        <p:spPr>
          <a:xfrm>
            <a:off x="825624" y="6555770"/>
            <a:ext cx="3470176" cy="329614"/>
          </a:xfrm>
        </p:spPr>
        <p:txBody>
          <a:bodyPr/>
          <a:lstStyle/>
          <a:p>
            <a:r>
              <a:rPr lang="en-GB" dirty="0">
                <a:solidFill>
                  <a:prstClr val="white"/>
                </a:solidFill>
              </a:rPr>
              <a:t>M Hoelzl | Presentation for PSD DCT | Jun 24</a:t>
            </a:r>
            <a:r>
              <a:rPr lang="en-GB" baseline="30000" dirty="0">
                <a:solidFill>
                  <a:prstClr val="white"/>
                </a:solidFill>
              </a:rPr>
              <a:t>th</a:t>
            </a:r>
            <a:r>
              <a:rPr lang="en-GB" dirty="0">
                <a:solidFill>
                  <a:prstClr val="white"/>
                </a:solidFill>
              </a:rPr>
              <a:t> 2025</a:t>
            </a:r>
          </a:p>
        </p:txBody>
      </p:sp>
      <p:sp>
        <p:nvSpPr>
          <p:cNvPr id="29" name="Textfeld 28">
            <a:extLst>
              <a:ext uri="{FF2B5EF4-FFF2-40B4-BE49-F238E27FC236}">
                <a16:creationId xmlns:a16="http://schemas.microsoft.com/office/drawing/2014/main" id="{5FBEAC03-0745-4CA8-BA75-AB7897DD99AD}"/>
              </a:ext>
            </a:extLst>
          </p:cNvPr>
          <p:cNvSpPr txBox="1"/>
          <p:nvPr/>
        </p:nvSpPr>
        <p:spPr>
          <a:xfrm>
            <a:off x="3757650" y="3040019"/>
            <a:ext cx="886781" cy="523220"/>
          </a:xfrm>
          <a:prstGeom prst="rect">
            <a:avLst/>
          </a:prstGeom>
          <a:noFill/>
        </p:spPr>
        <p:txBody>
          <a:bodyPr wrap="none" rtlCol="0">
            <a:spAutoFit/>
          </a:bodyPr>
          <a:lstStyle/>
          <a:p>
            <a:pPr algn="l"/>
            <a:r>
              <a:rPr lang="de-DE" sz="2800" b="1" dirty="0"/>
              <a:t>0-2D</a:t>
            </a:r>
          </a:p>
        </p:txBody>
      </p:sp>
    </p:spTree>
    <p:extLst>
      <p:ext uri="{BB962C8B-B14F-4D97-AF65-F5344CB8AC3E}">
        <p14:creationId xmlns:p14="http://schemas.microsoft.com/office/powerpoint/2010/main" val="4131337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9567BD-A8DC-4175-8A93-1D91522C600B}"/>
              </a:ext>
            </a:extLst>
          </p:cNvPr>
          <p:cNvSpPr>
            <a:spLocks noGrp="1"/>
          </p:cNvSpPr>
          <p:nvPr>
            <p:ph type="title"/>
          </p:nvPr>
        </p:nvSpPr>
        <p:spPr/>
        <p:txBody>
          <a:bodyPr/>
          <a:lstStyle/>
          <a:p>
            <a:r>
              <a:rPr lang="en-US" dirty="0"/>
              <a:t>Different models</a:t>
            </a:r>
            <a:endParaRPr lang="de-DE" dirty="0"/>
          </a:p>
        </p:txBody>
      </p:sp>
      <p:sp>
        <p:nvSpPr>
          <p:cNvPr id="10" name="Pfeil: in vier Richtungen 9">
            <a:extLst>
              <a:ext uri="{FF2B5EF4-FFF2-40B4-BE49-F238E27FC236}">
                <a16:creationId xmlns:a16="http://schemas.microsoft.com/office/drawing/2014/main" id="{526E4387-1AB8-4166-9D95-B59A9A9FC6DA}"/>
              </a:ext>
            </a:extLst>
          </p:cNvPr>
          <p:cNvSpPr/>
          <p:nvPr/>
        </p:nvSpPr>
        <p:spPr>
          <a:xfrm>
            <a:off x="4593138" y="1299348"/>
            <a:ext cx="4227381" cy="4007148"/>
          </a:xfrm>
          <a:prstGeom prst="quadArrow">
            <a:avLst>
              <a:gd name="adj1" fmla="val 6522"/>
              <a:gd name="adj2" fmla="val 10516"/>
              <a:gd name="adj3" fmla="val 22500"/>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a:extLst>
              <a:ext uri="{FF2B5EF4-FFF2-40B4-BE49-F238E27FC236}">
                <a16:creationId xmlns:a16="http://schemas.microsoft.com/office/drawing/2014/main" id="{EFF3C403-F882-4741-B25C-4BF58997AA70}"/>
              </a:ext>
            </a:extLst>
          </p:cNvPr>
          <p:cNvSpPr txBox="1"/>
          <p:nvPr/>
        </p:nvSpPr>
        <p:spPr>
          <a:xfrm>
            <a:off x="6116377" y="734107"/>
            <a:ext cx="1180901" cy="523220"/>
          </a:xfrm>
          <a:prstGeom prst="rect">
            <a:avLst/>
          </a:prstGeom>
          <a:noFill/>
        </p:spPr>
        <p:txBody>
          <a:bodyPr wrap="none" rtlCol="0">
            <a:spAutoFit/>
          </a:bodyPr>
          <a:lstStyle/>
          <a:p>
            <a:pPr algn="l"/>
            <a:r>
              <a:rPr lang="de-DE" sz="2800" b="1" dirty="0" err="1"/>
              <a:t>kinetic</a:t>
            </a:r>
            <a:endParaRPr lang="de-DE" sz="2800" b="1" dirty="0"/>
          </a:p>
        </p:txBody>
      </p:sp>
      <p:sp>
        <p:nvSpPr>
          <p:cNvPr id="12" name="Textfeld 11">
            <a:extLst>
              <a:ext uri="{FF2B5EF4-FFF2-40B4-BE49-F238E27FC236}">
                <a16:creationId xmlns:a16="http://schemas.microsoft.com/office/drawing/2014/main" id="{8458A0D1-4623-46B7-BEE6-5451DFDC69C0}"/>
              </a:ext>
            </a:extLst>
          </p:cNvPr>
          <p:cNvSpPr txBox="1"/>
          <p:nvPr/>
        </p:nvSpPr>
        <p:spPr>
          <a:xfrm>
            <a:off x="6277061" y="5306496"/>
            <a:ext cx="859531" cy="523220"/>
          </a:xfrm>
          <a:prstGeom prst="rect">
            <a:avLst/>
          </a:prstGeom>
          <a:noFill/>
        </p:spPr>
        <p:txBody>
          <a:bodyPr wrap="none" rtlCol="0">
            <a:spAutoFit/>
          </a:bodyPr>
          <a:lstStyle/>
          <a:p>
            <a:pPr algn="l"/>
            <a:r>
              <a:rPr lang="de-DE" sz="2800" b="1" dirty="0"/>
              <a:t>fluid</a:t>
            </a:r>
          </a:p>
        </p:txBody>
      </p:sp>
      <p:sp>
        <p:nvSpPr>
          <p:cNvPr id="14" name="Textfeld 13">
            <a:extLst>
              <a:ext uri="{FF2B5EF4-FFF2-40B4-BE49-F238E27FC236}">
                <a16:creationId xmlns:a16="http://schemas.microsoft.com/office/drawing/2014/main" id="{63B0BA90-3F55-41C4-8D53-4EF965567CAF}"/>
              </a:ext>
            </a:extLst>
          </p:cNvPr>
          <p:cNvSpPr txBox="1"/>
          <p:nvPr/>
        </p:nvSpPr>
        <p:spPr>
          <a:xfrm>
            <a:off x="8877548" y="3041312"/>
            <a:ext cx="593432" cy="523220"/>
          </a:xfrm>
          <a:prstGeom prst="rect">
            <a:avLst/>
          </a:prstGeom>
          <a:noFill/>
        </p:spPr>
        <p:txBody>
          <a:bodyPr wrap="none" rtlCol="0">
            <a:spAutoFit/>
          </a:bodyPr>
          <a:lstStyle/>
          <a:p>
            <a:pPr algn="l"/>
            <a:r>
              <a:rPr lang="de-DE" sz="2800" b="1" dirty="0"/>
              <a:t>3D</a:t>
            </a:r>
          </a:p>
        </p:txBody>
      </p:sp>
      <p:sp>
        <p:nvSpPr>
          <p:cNvPr id="18" name="Ellipse 17">
            <a:extLst>
              <a:ext uri="{FF2B5EF4-FFF2-40B4-BE49-F238E27FC236}">
                <a16:creationId xmlns:a16="http://schemas.microsoft.com/office/drawing/2014/main" id="{2DAF549A-93DD-46B4-A692-1BF47AE9B185}"/>
              </a:ext>
            </a:extLst>
          </p:cNvPr>
          <p:cNvSpPr/>
          <p:nvPr/>
        </p:nvSpPr>
        <p:spPr>
          <a:xfrm>
            <a:off x="4846320" y="4450080"/>
            <a:ext cx="2354580" cy="932616"/>
          </a:xfrm>
          <a:prstGeom prst="ellipse">
            <a:avLst/>
          </a:prstGeom>
          <a:solidFill>
            <a:srgbClr val="FFC0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INDEX</a:t>
            </a:r>
          </a:p>
        </p:txBody>
      </p:sp>
      <p:sp>
        <p:nvSpPr>
          <p:cNvPr id="19" name="Ellipse 18">
            <a:extLst>
              <a:ext uri="{FF2B5EF4-FFF2-40B4-BE49-F238E27FC236}">
                <a16:creationId xmlns:a16="http://schemas.microsoft.com/office/drawing/2014/main" id="{DF1A2E5A-FD1C-4CA0-9454-33A37715C98E}"/>
              </a:ext>
            </a:extLst>
          </p:cNvPr>
          <p:cNvSpPr/>
          <p:nvPr/>
        </p:nvSpPr>
        <p:spPr>
          <a:xfrm>
            <a:off x="3846281" y="5118073"/>
            <a:ext cx="2354580" cy="1005820"/>
          </a:xfrm>
          <a:prstGeom prst="ellipse">
            <a:avLst/>
          </a:prstGeom>
          <a:solidFill>
            <a:srgbClr val="7030A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CarMa0NL</a:t>
            </a:r>
          </a:p>
        </p:txBody>
      </p:sp>
      <p:sp>
        <p:nvSpPr>
          <p:cNvPr id="20" name="Textfeld 19">
            <a:extLst>
              <a:ext uri="{FF2B5EF4-FFF2-40B4-BE49-F238E27FC236}">
                <a16:creationId xmlns:a16="http://schemas.microsoft.com/office/drawing/2014/main" id="{4F1BA3A8-6719-41F1-9512-1C6E9CF25D7F}"/>
              </a:ext>
            </a:extLst>
          </p:cNvPr>
          <p:cNvSpPr txBox="1"/>
          <p:nvPr/>
        </p:nvSpPr>
        <p:spPr>
          <a:xfrm>
            <a:off x="65018" y="937096"/>
            <a:ext cx="3470176" cy="3785652"/>
          </a:xfrm>
          <a:prstGeom prst="rect">
            <a:avLst/>
          </a:prstGeom>
          <a:solidFill>
            <a:schemeClr val="accent6">
              <a:lumMod val="20000"/>
              <a:lumOff val="80000"/>
            </a:schemeClr>
          </a:solidFill>
          <a:ln w="38100">
            <a:solidFill>
              <a:schemeClr val="accent6">
                <a:lumMod val="75000"/>
              </a:schemeClr>
            </a:solidFill>
          </a:ln>
        </p:spPr>
        <p:txBody>
          <a:bodyPr wrap="square" rtlCol="0">
            <a:spAutoFit/>
          </a:bodyPr>
          <a:lstStyle/>
          <a:p>
            <a:r>
              <a:rPr lang="en-US" sz="2000" b="1" dirty="0"/>
              <a:t>INDEX</a:t>
            </a:r>
          </a:p>
          <a:p>
            <a:pPr marL="342900" indent="-342900">
              <a:buFont typeface="Arial" panose="020B0604020202020204" pitchFamily="34" charset="0"/>
              <a:buChar char="•"/>
            </a:pPr>
            <a:r>
              <a:rPr lang="en-US" sz="2000" dirty="0"/>
              <a:t>Low dimensional code</a:t>
            </a:r>
          </a:p>
          <a:p>
            <a:pPr marL="342900" indent="-342900">
              <a:buFont typeface="Arial" panose="020B0604020202020204" pitchFamily="34" charset="0"/>
              <a:buChar char="•"/>
            </a:pPr>
            <a:r>
              <a:rPr lang="en-US" sz="2000" dirty="0"/>
              <a:t>Simple resistive wall model</a:t>
            </a:r>
          </a:p>
          <a:p>
            <a:pPr marL="342900" indent="-342900">
              <a:buFont typeface="Arial" panose="020B0604020202020204" pitchFamily="34" charset="0"/>
              <a:buChar char="•"/>
            </a:pPr>
            <a:r>
              <a:rPr lang="en-US" sz="2000" dirty="0"/>
              <a:t>Can provide insights for SPI ablation and assimilation</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solidFill>
                  <a:schemeClr val="accent3">
                    <a:lumMod val="75000"/>
                  </a:schemeClr>
                </a:solidFill>
              </a:rPr>
              <a:t>Can complement other codes by fast scans for different SPI scenarios</a:t>
            </a:r>
          </a:p>
          <a:p>
            <a:pPr marL="342900" indent="-342900">
              <a:buFont typeface="Arial" panose="020B0604020202020204" pitchFamily="34" charset="0"/>
              <a:buChar char="•"/>
            </a:pPr>
            <a:r>
              <a:rPr lang="en-US" sz="2000" dirty="0">
                <a:solidFill>
                  <a:schemeClr val="accent6">
                    <a:lumMod val="75000"/>
                  </a:schemeClr>
                </a:solidFill>
              </a:rPr>
              <a:t>Cannot describe 3D physics, REs, and a self-consistent halo current</a:t>
            </a:r>
            <a:endParaRPr lang="de-DE" sz="2000" dirty="0">
              <a:solidFill>
                <a:schemeClr val="accent6">
                  <a:lumMod val="75000"/>
                </a:schemeClr>
              </a:solidFill>
            </a:endParaRPr>
          </a:p>
        </p:txBody>
      </p:sp>
      <p:sp>
        <p:nvSpPr>
          <p:cNvPr id="22" name="Fußzeilenplatzhalter 3">
            <a:extLst>
              <a:ext uri="{FF2B5EF4-FFF2-40B4-BE49-F238E27FC236}">
                <a16:creationId xmlns:a16="http://schemas.microsoft.com/office/drawing/2014/main" id="{E21F7076-BCFE-4911-B963-5A7F092AD72E}"/>
              </a:ext>
            </a:extLst>
          </p:cNvPr>
          <p:cNvSpPr>
            <a:spLocks noGrp="1"/>
          </p:cNvSpPr>
          <p:nvPr>
            <p:ph type="ftr" sz="quarter" idx="11"/>
          </p:nvPr>
        </p:nvSpPr>
        <p:spPr>
          <a:xfrm>
            <a:off x="825624" y="6555770"/>
            <a:ext cx="3470176" cy="329614"/>
          </a:xfrm>
        </p:spPr>
        <p:txBody>
          <a:bodyPr/>
          <a:lstStyle/>
          <a:p>
            <a:r>
              <a:rPr lang="en-GB" dirty="0">
                <a:solidFill>
                  <a:prstClr val="white"/>
                </a:solidFill>
              </a:rPr>
              <a:t>M Hoelzl | Presentation for PSD DCT | Jun 24</a:t>
            </a:r>
            <a:r>
              <a:rPr lang="en-GB" baseline="30000" dirty="0">
                <a:solidFill>
                  <a:prstClr val="white"/>
                </a:solidFill>
              </a:rPr>
              <a:t>th</a:t>
            </a:r>
            <a:r>
              <a:rPr lang="en-GB" dirty="0">
                <a:solidFill>
                  <a:prstClr val="white"/>
                </a:solidFill>
              </a:rPr>
              <a:t> 2025</a:t>
            </a:r>
          </a:p>
        </p:txBody>
      </p:sp>
      <p:sp>
        <p:nvSpPr>
          <p:cNvPr id="23" name="Textfeld 22">
            <a:extLst>
              <a:ext uri="{FF2B5EF4-FFF2-40B4-BE49-F238E27FC236}">
                <a16:creationId xmlns:a16="http://schemas.microsoft.com/office/drawing/2014/main" id="{7FE1F1D5-44D5-48FB-A684-8012D5807D87}"/>
              </a:ext>
            </a:extLst>
          </p:cNvPr>
          <p:cNvSpPr txBox="1"/>
          <p:nvPr/>
        </p:nvSpPr>
        <p:spPr>
          <a:xfrm>
            <a:off x="3757650" y="3040019"/>
            <a:ext cx="886781" cy="523220"/>
          </a:xfrm>
          <a:prstGeom prst="rect">
            <a:avLst/>
          </a:prstGeom>
          <a:noFill/>
        </p:spPr>
        <p:txBody>
          <a:bodyPr wrap="none" rtlCol="0">
            <a:spAutoFit/>
          </a:bodyPr>
          <a:lstStyle/>
          <a:p>
            <a:pPr algn="l"/>
            <a:r>
              <a:rPr lang="de-DE" sz="2800" b="1" dirty="0"/>
              <a:t>0-2D</a:t>
            </a:r>
          </a:p>
        </p:txBody>
      </p:sp>
    </p:spTree>
    <p:extLst>
      <p:ext uri="{BB962C8B-B14F-4D97-AF65-F5344CB8AC3E}">
        <p14:creationId xmlns:p14="http://schemas.microsoft.com/office/powerpoint/2010/main" val="1103493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9567BD-A8DC-4175-8A93-1D91522C600B}"/>
              </a:ext>
            </a:extLst>
          </p:cNvPr>
          <p:cNvSpPr>
            <a:spLocks noGrp="1"/>
          </p:cNvSpPr>
          <p:nvPr>
            <p:ph type="title"/>
          </p:nvPr>
        </p:nvSpPr>
        <p:spPr/>
        <p:txBody>
          <a:bodyPr/>
          <a:lstStyle/>
          <a:p>
            <a:r>
              <a:rPr lang="en-US" dirty="0"/>
              <a:t>Different models</a:t>
            </a:r>
            <a:endParaRPr lang="de-DE" dirty="0"/>
          </a:p>
        </p:txBody>
      </p:sp>
      <p:sp>
        <p:nvSpPr>
          <p:cNvPr id="10" name="Pfeil: in vier Richtungen 9">
            <a:extLst>
              <a:ext uri="{FF2B5EF4-FFF2-40B4-BE49-F238E27FC236}">
                <a16:creationId xmlns:a16="http://schemas.microsoft.com/office/drawing/2014/main" id="{526E4387-1AB8-4166-9D95-B59A9A9FC6DA}"/>
              </a:ext>
            </a:extLst>
          </p:cNvPr>
          <p:cNvSpPr/>
          <p:nvPr/>
        </p:nvSpPr>
        <p:spPr>
          <a:xfrm>
            <a:off x="4593138" y="1299348"/>
            <a:ext cx="4227381" cy="4007148"/>
          </a:xfrm>
          <a:prstGeom prst="quadArrow">
            <a:avLst>
              <a:gd name="adj1" fmla="val 6522"/>
              <a:gd name="adj2" fmla="val 10516"/>
              <a:gd name="adj3" fmla="val 22500"/>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a:extLst>
              <a:ext uri="{FF2B5EF4-FFF2-40B4-BE49-F238E27FC236}">
                <a16:creationId xmlns:a16="http://schemas.microsoft.com/office/drawing/2014/main" id="{EFF3C403-F882-4741-B25C-4BF58997AA70}"/>
              </a:ext>
            </a:extLst>
          </p:cNvPr>
          <p:cNvSpPr txBox="1"/>
          <p:nvPr/>
        </p:nvSpPr>
        <p:spPr>
          <a:xfrm>
            <a:off x="6116377" y="734107"/>
            <a:ext cx="1180901" cy="523220"/>
          </a:xfrm>
          <a:prstGeom prst="rect">
            <a:avLst/>
          </a:prstGeom>
          <a:noFill/>
        </p:spPr>
        <p:txBody>
          <a:bodyPr wrap="none" rtlCol="0">
            <a:spAutoFit/>
          </a:bodyPr>
          <a:lstStyle/>
          <a:p>
            <a:pPr algn="l"/>
            <a:r>
              <a:rPr lang="de-DE" sz="2800" b="1" dirty="0" err="1"/>
              <a:t>kinetic</a:t>
            </a:r>
            <a:endParaRPr lang="de-DE" sz="2800" b="1" dirty="0"/>
          </a:p>
        </p:txBody>
      </p:sp>
      <p:sp>
        <p:nvSpPr>
          <p:cNvPr id="12" name="Textfeld 11">
            <a:extLst>
              <a:ext uri="{FF2B5EF4-FFF2-40B4-BE49-F238E27FC236}">
                <a16:creationId xmlns:a16="http://schemas.microsoft.com/office/drawing/2014/main" id="{8458A0D1-4623-46B7-BEE6-5451DFDC69C0}"/>
              </a:ext>
            </a:extLst>
          </p:cNvPr>
          <p:cNvSpPr txBox="1"/>
          <p:nvPr/>
        </p:nvSpPr>
        <p:spPr>
          <a:xfrm>
            <a:off x="6277061" y="5306496"/>
            <a:ext cx="859531" cy="523220"/>
          </a:xfrm>
          <a:prstGeom prst="rect">
            <a:avLst/>
          </a:prstGeom>
          <a:noFill/>
        </p:spPr>
        <p:txBody>
          <a:bodyPr wrap="none" rtlCol="0">
            <a:spAutoFit/>
          </a:bodyPr>
          <a:lstStyle/>
          <a:p>
            <a:pPr algn="l"/>
            <a:r>
              <a:rPr lang="de-DE" sz="2800" b="1" dirty="0"/>
              <a:t>fluid</a:t>
            </a:r>
          </a:p>
        </p:txBody>
      </p:sp>
      <p:sp>
        <p:nvSpPr>
          <p:cNvPr id="14" name="Textfeld 13">
            <a:extLst>
              <a:ext uri="{FF2B5EF4-FFF2-40B4-BE49-F238E27FC236}">
                <a16:creationId xmlns:a16="http://schemas.microsoft.com/office/drawing/2014/main" id="{63B0BA90-3F55-41C4-8D53-4EF965567CAF}"/>
              </a:ext>
            </a:extLst>
          </p:cNvPr>
          <p:cNvSpPr txBox="1"/>
          <p:nvPr/>
        </p:nvSpPr>
        <p:spPr>
          <a:xfrm>
            <a:off x="8877548" y="3041312"/>
            <a:ext cx="593432" cy="523220"/>
          </a:xfrm>
          <a:prstGeom prst="rect">
            <a:avLst/>
          </a:prstGeom>
          <a:noFill/>
        </p:spPr>
        <p:txBody>
          <a:bodyPr wrap="none" rtlCol="0">
            <a:spAutoFit/>
          </a:bodyPr>
          <a:lstStyle/>
          <a:p>
            <a:pPr algn="l"/>
            <a:r>
              <a:rPr lang="de-DE" sz="2800" b="1" dirty="0"/>
              <a:t>3D</a:t>
            </a:r>
          </a:p>
        </p:txBody>
      </p:sp>
      <p:sp>
        <p:nvSpPr>
          <p:cNvPr id="16" name="Ellipse 15">
            <a:extLst>
              <a:ext uri="{FF2B5EF4-FFF2-40B4-BE49-F238E27FC236}">
                <a16:creationId xmlns:a16="http://schemas.microsoft.com/office/drawing/2014/main" id="{1D7FF243-1A24-4D02-B058-0FDABA61E58F}"/>
              </a:ext>
            </a:extLst>
          </p:cNvPr>
          <p:cNvSpPr/>
          <p:nvPr/>
        </p:nvSpPr>
        <p:spPr>
          <a:xfrm>
            <a:off x="4693920" y="1409700"/>
            <a:ext cx="2354580" cy="3820596"/>
          </a:xfrm>
          <a:prstGeom prst="ellipse">
            <a:avLst/>
          </a:prstGeom>
          <a:solidFill>
            <a:srgbClr val="59B366">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DREAM</a:t>
            </a:r>
          </a:p>
        </p:txBody>
      </p:sp>
      <p:sp>
        <p:nvSpPr>
          <p:cNvPr id="18" name="Ellipse 17">
            <a:extLst>
              <a:ext uri="{FF2B5EF4-FFF2-40B4-BE49-F238E27FC236}">
                <a16:creationId xmlns:a16="http://schemas.microsoft.com/office/drawing/2014/main" id="{2DAF549A-93DD-46B4-A692-1BF47AE9B185}"/>
              </a:ext>
            </a:extLst>
          </p:cNvPr>
          <p:cNvSpPr/>
          <p:nvPr/>
        </p:nvSpPr>
        <p:spPr>
          <a:xfrm>
            <a:off x="4846320" y="4450080"/>
            <a:ext cx="2354580" cy="932616"/>
          </a:xfrm>
          <a:prstGeom prst="ellipse">
            <a:avLst/>
          </a:prstGeom>
          <a:solidFill>
            <a:srgbClr val="FFC0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INDEX</a:t>
            </a:r>
          </a:p>
        </p:txBody>
      </p:sp>
      <p:sp>
        <p:nvSpPr>
          <p:cNvPr id="19" name="Ellipse 18">
            <a:extLst>
              <a:ext uri="{FF2B5EF4-FFF2-40B4-BE49-F238E27FC236}">
                <a16:creationId xmlns:a16="http://schemas.microsoft.com/office/drawing/2014/main" id="{DF1A2E5A-FD1C-4CA0-9454-33A37715C98E}"/>
              </a:ext>
            </a:extLst>
          </p:cNvPr>
          <p:cNvSpPr/>
          <p:nvPr/>
        </p:nvSpPr>
        <p:spPr>
          <a:xfrm>
            <a:off x="3846281" y="5118073"/>
            <a:ext cx="2354580" cy="1005820"/>
          </a:xfrm>
          <a:prstGeom prst="ellipse">
            <a:avLst/>
          </a:prstGeom>
          <a:solidFill>
            <a:srgbClr val="7030A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CarMa0NL</a:t>
            </a:r>
          </a:p>
        </p:txBody>
      </p:sp>
      <p:sp>
        <p:nvSpPr>
          <p:cNvPr id="20" name="Textfeld 19">
            <a:extLst>
              <a:ext uri="{FF2B5EF4-FFF2-40B4-BE49-F238E27FC236}">
                <a16:creationId xmlns:a16="http://schemas.microsoft.com/office/drawing/2014/main" id="{1DB90842-3CE1-4AC6-920A-12A95DF43B43}"/>
              </a:ext>
            </a:extLst>
          </p:cNvPr>
          <p:cNvSpPr txBox="1"/>
          <p:nvPr/>
        </p:nvSpPr>
        <p:spPr>
          <a:xfrm>
            <a:off x="83451" y="978089"/>
            <a:ext cx="3414130" cy="4093428"/>
          </a:xfrm>
          <a:prstGeom prst="rect">
            <a:avLst/>
          </a:prstGeom>
          <a:solidFill>
            <a:schemeClr val="accent6">
              <a:lumMod val="20000"/>
              <a:lumOff val="80000"/>
            </a:schemeClr>
          </a:solidFill>
          <a:ln w="38100">
            <a:solidFill>
              <a:schemeClr val="accent6">
                <a:lumMod val="75000"/>
              </a:schemeClr>
            </a:solidFill>
          </a:ln>
        </p:spPr>
        <p:txBody>
          <a:bodyPr wrap="square" rtlCol="0">
            <a:spAutoFit/>
          </a:bodyPr>
          <a:lstStyle/>
          <a:p>
            <a:r>
              <a:rPr lang="en-US" sz="2000" b="1" dirty="0"/>
              <a:t>DREAM</a:t>
            </a:r>
          </a:p>
          <a:p>
            <a:pPr marL="342900" indent="-342900">
              <a:buFont typeface="Arial" panose="020B0604020202020204" pitchFamily="34" charset="0"/>
              <a:buChar char="•"/>
            </a:pPr>
            <a:r>
              <a:rPr lang="en-US" sz="2000" dirty="0"/>
              <a:t>1.5 D code with various fluid and kinetic RE models</a:t>
            </a:r>
          </a:p>
          <a:p>
            <a:pPr marL="342900" indent="-342900">
              <a:buFont typeface="Arial" panose="020B0604020202020204" pitchFamily="34" charset="0"/>
              <a:buChar char="•"/>
            </a:pPr>
            <a:r>
              <a:rPr lang="en-US" sz="2000" dirty="0"/>
              <a:t>Can account for VDEs in a simplified way</a:t>
            </a:r>
          </a:p>
          <a:p>
            <a:pPr marL="342900" indent="-342900">
              <a:buFont typeface="Arial" panose="020B0604020202020204" pitchFamily="34" charset="0"/>
              <a:buChar char="•"/>
            </a:pPr>
            <a:r>
              <a:rPr lang="en-US" sz="2000" dirty="0"/>
              <a:t>High fidelity RE sources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solidFill>
                  <a:schemeClr val="accent3">
                    <a:lumMod val="75000"/>
                  </a:schemeClr>
                </a:solidFill>
              </a:rPr>
              <a:t>Unique code for studying RE generation and phase space evolution</a:t>
            </a:r>
          </a:p>
          <a:p>
            <a:pPr marL="342900" indent="-342900">
              <a:buFont typeface="Arial" panose="020B0604020202020204" pitchFamily="34" charset="0"/>
              <a:buChar char="•"/>
            </a:pPr>
            <a:r>
              <a:rPr lang="en-US" sz="2000" dirty="0">
                <a:solidFill>
                  <a:schemeClr val="accent6">
                    <a:lumMod val="75000"/>
                  </a:schemeClr>
                </a:solidFill>
              </a:rPr>
              <a:t>Cannot describe 3D physics, VDE-RE interplay, self-consistent RE losses</a:t>
            </a:r>
            <a:endParaRPr lang="de-DE" sz="2000" dirty="0">
              <a:solidFill>
                <a:schemeClr val="accent6">
                  <a:lumMod val="75000"/>
                </a:schemeClr>
              </a:solidFill>
            </a:endParaRPr>
          </a:p>
        </p:txBody>
      </p:sp>
      <p:sp>
        <p:nvSpPr>
          <p:cNvPr id="22" name="Fußzeilenplatzhalter 3">
            <a:extLst>
              <a:ext uri="{FF2B5EF4-FFF2-40B4-BE49-F238E27FC236}">
                <a16:creationId xmlns:a16="http://schemas.microsoft.com/office/drawing/2014/main" id="{33E3B12B-E0EA-4803-9D9F-58AE0C66D210}"/>
              </a:ext>
            </a:extLst>
          </p:cNvPr>
          <p:cNvSpPr>
            <a:spLocks noGrp="1"/>
          </p:cNvSpPr>
          <p:nvPr>
            <p:ph type="ftr" sz="quarter" idx="11"/>
          </p:nvPr>
        </p:nvSpPr>
        <p:spPr>
          <a:xfrm>
            <a:off x="825624" y="6555770"/>
            <a:ext cx="3470176" cy="329614"/>
          </a:xfrm>
        </p:spPr>
        <p:txBody>
          <a:bodyPr/>
          <a:lstStyle/>
          <a:p>
            <a:r>
              <a:rPr lang="en-GB" dirty="0">
                <a:solidFill>
                  <a:prstClr val="white"/>
                </a:solidFill>
              </a:rPr>
              <a:t>M Hoelzl | Presentation for PSD DCT | Jun 24</a:t>
            </a:r>
            <a:r>
              <a:rPr lang="en-GB" baseline="30000" dirty="0">
                <a:solidFill>
                  <a:prstClr val="white"/>
                </a:solidFill>
              </a:rPr>
              <a:t>th</a:t>
            </a:r>
            <a:r>
              <a:rPr lang="en-GB" dirty="0">
                <a:solidFill>
                  <a:prstClr val="white"/>
                </a:solidFill>
              </a:rPr>
              <a:t> 2025</a:t>
            </a:r>
          </a:p>
        </p:txBody>
      </p:sp>
      <p:sp>
        <p:nvSpPr>
          <p:cNvPr id="23" name="Textfeld 22">
            <a:extLst>
              <a:ext uri="{FF2B5EF4-FFF2-40B4-BE49-F238E27FC236}">
                <a16:creationId xmlns:a16="http://schemas.microsoft.com/office/drawing/2014/main" id="{1B5340A1-1947-40FD-AC0C-F0001D55644E}"/>
              </a:ext>
            </a:extLst>
          </p:cNvPr>
          <p:cNvSpPr txBox="1"/>
          <p:nvPr/>
        </p:nvSpPr>
        <p:spPr>
          <a:xfrm>
            <a:off x="3757650" y="3040019"/>
            <a:ext cx="886781" cy="523220"/>
          </a:xfrm>
          <a:prstGeom prst="rect">
            <a:avLst/>
          </a:prstGeom>
          <a:noFill/>
        </p:spPr>
        <p:txBody>
          <a:bodyPr wrap="none" rtlCol="0">
            <a:spAutoFit/>
          </a:bodyPr>
          <a:lstStyle/>
          <a:p>
            <a:pPr algn="l"/>
            <a:r>
              <a:rPr lang="de-DE" sz="2800" b="1" dirty="0"/>
              <a:t>0-2D</a:t>
            </a:r>
          </a:p>
        </p:txBody>
      </p:sp>
    </p:spTree>
    <p:extLst>
      <p:ext uri="{BB962C8B-B14F-4D97-AF65-F5344CB8AC3E}">
        <p14:creationId xmlns:p14="http://schemas.microsoft.com/office/powerpoint/2010/main" val="930139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9567BD-A8DC-4175-8A93-1D91522C600B}"/>
              </a:ext>
            </a:extLst>
          </p:cNvPr>
          <p:cNvSpPr>
            <a:spLocks noGrp="1"/>
          </p:cNvSpPr>
          <p:nvPr>
            <p:ph type="title"/>
          </p:nvPr>
        </p:nvSpPr>
        <p:spPr/>
        <p:txBody>
          <a:bodyPr/>
          <a:lstStyle/>
          <a:p>
            <a:r>
              <a:rPr lang="en-US" dirty="0"/>
              <a:t>Different models</a:t>
            </a:r>
            <a:endParaRPr lang="de-DE" dirty="0"/>
          </a:p>
        </p:txBody>
      </p:sp>
      <p:sp>
        <p:nvSpPr>
          <p:cNvPr id="10" name="Pfeil: in vier Richtungen 9">
            <a:extLst>
              <a:ext uri="{FF2B5EF4-FFF2-40B4-BE49-F238E27FC236}">
                <a16:creationId xmlns:a16="http://schemas.microsoft.com/office/drawing/2014/main" id="{526E4387-1AB8-4166-9D95-B59A9A9FC6DA}"/>
              </a:ext>
            </a:extLst>
          </p:cNvPr>
          <p:cNvSpPr/>
          <p:nvPr/>
        </p:nvSpPr>
        <p:spPr>
          <a:xfrm>
            <a:off x="4593138" y="1299348"/>
            <a:ext cx="4227381" cy="4007148"/>
          </a:xfrm>
          <a:prstGeom prst="quadArrow">
            <a:avLst>
              <a:gd name="adj1" fmla="val 6522"/>
              <a:gd name="adj2" fmla="val 10516"/>
              <a:gd name="adj3" fmla="val 22500"/>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a:extLst>
              <a:ext uri="{FF2B5EF4-FFF2-40B4-BE49-F238E27FC236}">
                <a16:creationId xmlns:a16="http://schemas.microsoft.com/office/drawing/2014/main" id="{EFF3C403-F882-4741-B25C-4BF58997AA70}"/>
              </a:ext>
            </a:extLst>
          </p:cNvPr>
          <p:cNvSpPr txBox="1"/>
          <p:nvPr/>
        </p:nvSpPr>
        <p:spPr>
          <a:xfrm>
            <a:off x="6116377" y="734107"/>
            <a:ext cx="1180901" cy="523220"/>
          </a:xfrm>
          <a:prstGeom prst="rect">
            <a:avLst/>
          </a:prstGeom>
          <a:noFill/>
        </p:spPr>
        <p:txBody>
          <a:bodyPr wrap="none" rtlCol="0">
            <a:spAutoFit/>
          </a:bodyPr>
          <a:lstStyle/>
          <a:p>
            <a:pPr algn="l"/>
            <a:r>
              <a:rPr lang="de-DE" sz="2800" b="1" dirty="0" err="1"/>
              <a:t>kinetic</a:t>
            </a:r>
            <a:endParaRPr lang="de-DE" sz="2800" b="1" dirty="0"/>
          </a:p>
        </p:txBody>
      </p:sp>
      <p:sp>
        <p:nvSpPr>
          <p:cNvPr id="12" name="Textfeld 11">
            <a:extLst>
              <a:ext uri="{FF2B5EF4-FFF2-40B4-BE49-F238E27FC236}">
                <a16:creationId xmlns:a16="http://schemas.microsoft.com/office/drawing/2014/main" id="{8458A0D1-4623-46B7-BEE6-5451DFDC69C0}"/>
              </a:ext>
            </a:extLst>
          </p:cNvPr>
          <p:cNvSpPr txBox="1"/>
          <p:nvPr/>
        </p:nvSpPr>
        <p:spPr>
          <a:xfrm>
            <a:off x="6277061" y="5306496"/>
            <a:ext cx="859531" cy="523220"/>
          </a:xfrm>
          <a:prstGeom prst="rect">
            <a:avLst/>
          </a:prstGeom>
          <a:noFill/>
        </p:spPr>
        <p:txBody>
          <a:bodyPr wrap="none" rtlCol="0">
            <a:spAutoFit/>
          </a:bodyPr>
          <a:lstStyle/>
          <a:p>
            <a:pPr algn="l"/>
            <a:r>
              <a:rPr lang="de-DE" sz="2800" b="1" dirty="0"/>
              <a:t>fluid</a:t>
            </a:r>
          </a:p>
        </p:txBody>
      </p:sp>
      <p:sp>
        <p:nvSpPr>
          <p:cNvPr id="14" name="Textfeld 13">
            <a:extLst>
              <a:ext uri="{FF2B5EF4-FFF2-40B4-BE49-F238E27FC236}">
                <a16:creationId xmlns:a16="http://schemas.microsoft.com/office/drawing/2014/main" id="{63B0BA90-3F55-41C4-8D53-4EF965567CAF}"/>
              </a:ext>
            </a:extLst>
          </p:cNvPr>
          <p:cNvSpPr txBox="1"/>
          <p:nvPr/>
        </p:nvSpPr>
        <p:spPr>
          <a:xfrm>
            <a:off x="8877548" y="3041312"/>
            <a:ext cx="593432" cy="523220"/>
          </a:xfrm>
          <a:prstGeom prst="rect">
            <a:avLst/>
          </a:prstGeom>
          <a:noFill/>
        </p:spPr>
        <p:txBody>
          <a:bodyPr wrap="none" rtlCol="0">
            <a:spAutoFit/>
          </a:bodyPr>
          <a:lstStyle/>
          <a:p>
            <a:pPr algn="l"/>
            <a:r>
              <a:rPr lang="de-DE" sz="2800" b="1" dirty="0"/>
              <a:t>3D</a:t>
            </a:r>
          </a:p>
        </p:txBody>
      </p:sp>
      <p:sp>
        <p:nvSpPr>
          <p:cNvPr id="16" name="Ellipse 15">
            <a:extLst>
              <a:ext uri="{FF2B5EF4-FFF2-40B4-BE49-F238E27FC236}">
                <a16:creationId xmlns:a16="http://schemas.microsoft.com/office/drawing/2014/main" id="{1D7FF243-1A24-4D02-B058-0FDABA61E58F}"/>
              </a:ext>
            </a:extLst>
          </p:cNvPr>
          <p:cNvSpPr/>
          <p:nvPr/>
        </p:nvSpPr>
        <p:spPr>
          <a:xfrm>
            <a:off x="4693920" y="1409700"/>
            <a:ext cx="2354580" cy="3820596"/>
          </a:xfrm>
          <a:prstGeom prst="ellipse">
            <a:avLst/>
          </a:prstGeom>
          <a:solidFill>
            <a:srgbClr val="59B366">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DREAM</a:t>
            </a:r>
          </a:p>
        </p:txBody>
      </p:sp>
      <p:sp>
        <p:nvSpPr>
          <p:cNvPr id="17" name="Ellipse 16">
            <a:extLst>
              <a:ext uri="{FF2B5EF4-FFF2-40B4-BE49-F238E27FC236}">
                <a16:creationId xmlns:a16="http://schemas.microsoft.com/office/drawing/2014/main" id="{5E96560D-C1E4-47F1-93DB-927D96793915}"/>
              </a:ext>
            </a:extLst>
          </p:cNvPr>
          <p:cNvSpPr/>
          <p:nvPr/>
        </p:nvSpPr>
        <p:spPr>
          <a:xfrm>
            <a:off x="7241469" y="4523910"/>
            <a:ext cx="2285249" cy="1202657"/>
          </a:xfrm>
          <a:prstGeom prst="ellipse">
            <a:avLst/>
          </a:prstGeom>
          <a:solidFill>
            <a:schemeClr val="accent5">
              <a:lumMod val="75000"/>
              <a:alpha val="50196"/>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CASTOR3D</a:t>
            </a:r>
            <a:endParaRPr lang="de-DE" dirty="0"/>
          </a:p>
        </p:txBody>
      </p:sp>
      <p:sp>
        <p:nvSpPr>
          <p:cNvPr id="18" name="Ellipse 17">
            <a:extLst>
              <a:ext uri="{FF2B5EF4-FFF2-40B4-BE49-F238E27FC236}">
                <a16:creationId xmlns:a16="http://schemas.microsoft.com/office/drawing/2014/main" id="{2DAF549A-93DD-46B4-A692-1BF47AE9B185}"/>
              </a:ext>
            </a:extLst>
          </p:cNvPr>
          <p:cNvSpPr/>
          <p:nvPr/>
        </p:nvSpPr>
        <p:spPr>
          <a:xfrm>
            <a:off x="4846320" y="4450080"/>
            <a:ext cx="2354580" cy="932616"/>
          </a:xfrm>
          <a:prstGeom prst="ellipse">
            <a:avLst/>
          </a:prstGeom>
          <a:solidFill>
            <a:srgbClr val="FFC0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INDEX</a:t>
            </a:r>
          </a:p>
        </p:txBody>
      </p:sp>
      <p:sp>
        <p:nvSpPr>
          <p:cNvPr id="19" name="Ellipse 18">
            <a:extLst>
              <a:ext uri="{FF2B5EF4-FFF2-40B4-BE49-F238E27FC236}">
                <a16:creationId xmlns:a16="http://schemas.microsoft.com/office/drawing/2014/main" id="{DF1A2E5A-FD1C-4CA0-9454-33A37715C98E}"/>
              </a:ext>
            </a:extLst>
          </p:cNvPr>
          <p:cNvSpPr/>
          <p:nvPr/>
        </p:nvSpPr>
        <p:spPr>
          <a:xfrm>
            <a:off x="3846281" y="5118073"/>
            <a:ext cx="2354580" cy="1005820"/>
          </a:xfrm>
          <a:prstGeom prst="ellipse">
            <a:avLst/>
          </a:prstGeom>
          <a:solidFill>
            <a:srgbClr val="7030A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CarMa0NL</a:t>
            </a:r>
          </a:p>
        </p:txBody>
      </p:sp>
      <p:sp>
        <p:nvSpPr>
          <p:cNvPr id="20" name="Textfeld 19">
            <a:extLst>
              <a:ext uri="{FF2B5EF4-FFF2-40B4-BE49-F238E27FC236}">
                <a16:creationId xmlns:a16="http://schemas.microsoft.com/office/drawing/2014/main" id="{CB44B8A0-FB09-4D15-A536-B0BC7BEC8EB9}"/>
              </a:ext>
            </a:extLst>
          </p:cNvPr>
          <p:cNvSpPr txBox="1"/>
          <p:nvPr/>
        </p:nvSpPr>
        <p:spPr>
          <a:xfrm>
            <a:off x="118110" y="879277"/>
            <a:ext cx="3575771" cy="3785652"/>
          </a:xfrm>
          <a:prstGeom prst="rect">
            <a:avLst/>
          </a:prstGeom>
          <a:solidFill>
            <a:schemeClr val="accent6">
              <a:lumMod val="20000"/>
              <a:lumOff val="80000"/>
            </a:schemeClr>
          </a:solidFill>
          <a:ln w="38100">
            <a:solidFill>
              <a:schemeClr val="accent6">
                <a:lumMod val="75000"/>
              </a:schemeClr>
            </a:solidFill>
          </a:ln>
        </p:spPr>
        <p:txBody>
          <a:bodyPr wrap="square" rtlCol="0">
            <a:spAutoFit/>
          </a:bodyPr>
          <a:lstStyle/>
          <a:p>
            <a:r>
              <a:rPr lang="en-US" sz="2000" b="1" dirty="0"/>
              <a:t>CASTOR3D</a:t>
            </a:r>
          </a:p>
          <a:p>
            <a:pPr marL="342900" indent="-342900">
              <a:buFont typeface="Arial" panose="020B0604020202020204" pitchFamily="34" charset="0"/>
              <a:buChar char="•"/>
            </a:pPr>
            <a:r>
              <a:rPr lang="en-US" sz="2000" dirty="0"/>
              <a:t>3D </a:t>
            </a:r>
            <a:r>
              <a:rPr lang="en-US" sz="2000" i="1" dirty="0"/>
              <a:t>linear</a:t>
            </a:r>
            <a:r>
              <a:rPr lang="en-US" sz="2000" dirty="0"/>
              <a:t> plasma model</a:t>
            </a:r>
          </a:p>
          <a:p>
            <a:pPr marL="342900" indent="-342900">
              <a:buFont typeface="Arial" panose="020B0604020202020204" pitchFamily="34" charset="0"/>
              <a:buChar char="•"/>
            </a:pPr>
            <a:r>
              <a:rPr lang="en-US" sz="2000" dirty="0"/>
              <a:t>3D thin resistive wall model (STARWALL like)</a:t>
            </a:r>
          </a:p>
          <a:p>
            <a:pPr marL="342900" indent="-342900">
              <a:buFont typeface="Arial" panose="020B0604020202020204" pitchFamily="34" charset="0"/>
              <a:buChar char="•"/>
            </a:pPr>
            <a:r>
              <a:rPr lang="en-US" sz="2000" dirty="0"/>
              <a:t>Can contribute to disruption prevention/prediction, post-TQ state</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solidFill>
                  <a:schemeClr val="accent3">
                    <a:lumMod val="75000"/>
                  </a:schemeClr>
                </a:solidFill>
              </a:rPr>
              <a:t>Unique linear extended </a:t>
            </a:r>
            <a:r>
              <a:rPr lang="en-US" sz="2000" dirty="0" err="1">
                <a:solidFill>
                  <a:schemeClr val="accent3">
                    <a:lumMod val="75000"/>
                  </a:schemeClr>
                </a:solidFill>
              </a:rPr>
              <a:t>visco</a:t>
            </a:r>
            <a:r>
              <a:rPr lang="en-US" sz="2000" dirty="0">
                <a:solidFill>
                  <a:schemeClr val="accent3">
                    <a:lumMod val="75000"/>
                  </a:schemeClr>
                </a:solidFill>
              </a:rPr>
              <a:t>-resistive MHD code</a:t>
            </a:r>
          </a:p>
          <a:p>
            <a:pPr marL="342900" indent="-342900">
              <a:buFont typeface="Arial" panose="020B0604020202020204" pitchFamily="34" charset="0"/>
              <a:buChar char="•"/>
            </a:pPr>
            <a:r>
              <a:rPr lang="en-US" sz="2000" dirty="0">
                <a:solidFill>
                  <a:schemeClr val="accent6">
                    <a:lumMod val="75000"/>
                  </a:schemeClr>
                </a:solidFill>
              </a:rPr>
              <a:t>Cannot predict non-linear processes, no RE model</a:t>
            </a:r>
          </a:p>
        </p:txBody>
      </p:sp>
      <p:sp>
        <p:nvSpPr>
          <p:cNvPr id="22" name="Fußzeilenplatzhalter 3">
            <a:extLst>
              <a:ext uri="{FF2B5EF4-FFF2-40B4-BE49-F238E27FC236}">
                <a16:creationId xmlns:a16="http://schemas.microsoft.com/office/drawing/2014/main" id="{0FC6738B-478F-4763-AF63-4FB18276FD08}"/>
              </a:ext>
            </a:extLst>
          </p:cNvPr>
          <p:cNvSpPr>
            <a:spLocks noGrp="1"/>
          </p:cNvSpPr>
          <p:nvPr>
            <p:ph type="ftr" sz="quarter" idx="11"/>
          </p:nvPr>
        </p:nvSpPr>
        <p:spPr>
          <a:xfrm>
            <a:off x="825624" y="6555770"/>
            <a:ext cx="3470176" cy="329614"/>
          </a:xfrm>
        </p:spPr>
        <p:txBody>
          <a:bodyPr/>
          <a:lstStyle/>
          <a:p>
            <a:r>
              <a:rPr lang="en-GB" dirty="0">
                <a:solidFill>
                  <a:prstClr val="white"/>
                </a:solidFill>
              </a:rPr>
              <a:t>M Hoelzl | Presentation for PSD DCT | Jun 24</a:t>
            </a:r>
            <a:r>
              <a:rPr lang="en-GB" baseline="30000" dirty="0">
                <a:solidFill>
                  <a:prstClr val="white"/>
                </a:solidFill>
              </a:rPr>
              <a:t>th</a:t>
            </a:r>
            <a:r>
              <a:rPr lang="en-GB" dirty="0">
                <a:solidFill>
                  <a:prstClr val="white"/>
                </a:solidFill>
              </a:rPr>
              <a:t> 2025</a:t>
            </a:r>
          </a:p>
        </p:txBody>
      </p:sp>
      <p:sp>
        <p:nvSpPr>
          <p:cNvPr id="23" name="Textfeld 22">
            <a:extLst>
              <a:ext uri="{FF2B5EF4-FFF2-40B4-BE49-F238E27FC236}">
                <a16:creationId xmlns:a16="http://schemas.microsoft.com/office/drawing/2014/main" id="{7BEBED20-331C-4637-A1E8-BD77FF6C2493}"/>
              </a:ext>
            </a:extLst>
          </p:cNvPr>
          <p:cNvSpPr txBox="1"/>
          <p:nvPr/>
        </p:nvSpPr>
        <p:spPr>
          <a:xfrm>
            <a:off x="3757650" y="3040019"/>
            <a:ext cx="886781" cy="523220"/>
          </a:xfrm>
          <a:prstGeom prst="rect">
            <a:avLst/>
          </a:prstGeom>
          <a:noFill/>
        </p:spPr>
        <p:txBody>
          <a:bodyPr wrap="none" rtlCol="0">
            <a:spAutoFit/>
          </a:bodyPr>
          <a:lstStyle/>
          <a:p>
            <a:pPr algn="l"/>
            <a:r>
              <a:rPr lang="de-DE" sz="2800" b="1" dirty="0"/>
              <a:t>0-2D</a:t>
            </a:r>
          </a:p>
        </p:txBody>
      </p:sp>
    </p:spTree>
    <p:extLst>
      <p:ext uri="{BB962C8B-B14F-4D97-AF65-F5344CB8AC3E}">
        <p14:creationId xmlns:p14="http://schemas.microsoft.com/office/powerpoint/2010/main" val="3241644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9567BD-A8DC-4175-8A93-1D91522C600B}"/>
              </a:ext>
            </a:extLst>
          </p:cNvPr>
          <p:cNvSpPr>
            <a:spLocks noGrp="1"/>
          </p:cNvSpPr>
          <p:nvPr>
            <p:ph type="title"/>
          </p:nvPr>
        </p:nvSpPr>
        <p:spPr/>
        <p:txBody>
          <a:bodyPr/>
          <a:lstStyle/>
          <a:p>
            <a:r>
              <a:rPr lang="en-US" dirty="0"/>
              <a:t>Different models</a:t>
            </a:r>
            <a:endParaRPr lang="de-DE" dirty="0"/>
          </a:p>
        </p:txBody>
      </p:sp>
      <p:sp>
        <p:nvSpPr>
          <p:cNvPr id="10" name="Pfeil: in vier Richtungen 9">
            <a:extLst>
              <a:ext uri="{FF2B5EF4-FFF2-40B4-BE49-F238E27FC236}">
                <a16:creationId xmlns:a16="http://schemas.microsoft.com/office/drawing/2014/main" id="{526E4387-1AB8-4166-9D95-B59A9A9FC6DA}"/>
              </a:ext>
            </a:extLst>
          </p:cNvPr>
          <p:cNvSpPr/>
          <p:nvPr/>
        </p:nvSpPr>
        <p:spPr>
          <a:xfrm>
            <a:off x="4593138" y="1299348"/>
            <a:ext cx="4227381" cy="4007148"/>
          </a:xfrm>
          <a:prstGeom prst="quadArrow">
            <a:avLst>
              <a:gd name="adj1" fmla="val 6522"/>
              <a:gd name="adj2" fmla="val 10516"/>
              <a:gd name="adj3" fmla="val 22500"/>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a:extLst>
              <a:ext uri="{FF2B5EF4-FFF2-40B4-BE49-F238E27FC236}">
                <a16:creationId xmlns:a16="http://schemas.microsoft.com/office/drawing/2014/main" id="{EFF3C403-F882-4741-B25C-4BF58997AA70}"/>
              </a:ext>
            </a:extLst>
          </p:cNvPr>
          <p:cNvSpPr txBox="1"/>
          <p:nvPr/>
        </p:nvSpPr>
        <p:spPr>
          <a:xfrm>
            <a:off x="6116377" y="734107"/>
            <a:ext cx="1180901" cy="523220"/>
          </a:xfrm>
          <a:prstGeom prst="rect">
            <a:avLst/>
          </a:prstGeom>
          <a:noFill/>
        </p:spPr>
        <p:txBody>
          <a:bodyPr wrap="none" rtlCol="0">
            <a:spAutoFit/>
          </a:bodyPr>
          <a:lstStyle/>
          <a:p>
            <a:pPr algn="l"/>
            <a:r>
              <a:rPr lang="de-DE" sz="2800" b="1" dirty="0" err="1"/>
              <a:t>kinetic</a:t>
            </a:r>
            <a:endParaRPr lang="de-DE" sz="2800" b="1" dirty="0"/>
          </a:p>
        </p:txBody>
      </p:sp>
      <p:sp>
        <p:nvSpPr>
          <p:cNvPr id="12" name="Textfeld 11">
            <a:extLst>
              <a:ext uri="{FF2B5EF4-FFF2-40B4-BE49-F238E27FC236}">
                <a16:creationId xmlns:a16="http://schemas.microsoft.com/office/drawing/2014/main" id="{8458A0D1-4623-46B7-BEE6-5451DFDC69C0}"/>
              </a:ext>
            </a:extLst>
          </p:cNvPr>
          <p:cNvSpPr txBox="1"/>
          <p:nvPr/>
        </p:nvSpPr>
        <p:spPr>
          <a:xfrm>
            <a:off x="6277061" y="5306496"/>
            <a:ext cx="859531" cy="523220"/>
          </a:xfrm>
          <a:prstGeom prst="rect">
            <a:avLst/>
          </a:prstGeom>
          <a:noFill/>
        </p:spPr>
        <p:txBody>
          <a:bodyPr wrap="none" rtlCol="0">
            <a:spAutoFit/>
          </a:bodyPr>
          <a:lstStyle/>
          <a:p>
            <a:pPr algn="l"/>
            <a:r>
              <a:rPr lang="de-DE" sz="2800" b="1" dirty="0"/>
              <a:t>fluid</a:t>
            </a:r>
          </a:p>
        </p:txBody>
      </p:sp>
      <p:sp>
        <p:nvSpPr>
          <p:cNvPr id="14" name="Textfeld 13">
            <a:extLst>
              <a:ext uri="{FF2B5EF4-FFF2-40B4-BE49-F238E27FC236}">
                <a16:creationId xmlns:a16="http://schemas.microsoft.com/office/drawing/2014/main" id="{63B0BA90-3F55-41C4-8D53-4EF965567CAF}"/>
              </a:ext>
            </a:extLst>
          </p:cNvPr>
          <p:cNvSpPr txBox="1"/>
          <p:nvPr/>
        </p:nvSpPr>
        <p:spPr>
          <a:xfrm>
            <a:off x="8877548" y="3041312"/>
            <a:ext cx="593432" cy="523220"/>
          </a:xfrm>
          <a:prstGeom prst="rect">
            <a:avLst/>
          </a:prstGeom>
          <a:noFill/>
        </p:spPr>
        <p:txBody>
          <a:bodyPr wrap="none" rtlCol="0">
            <a:spAutoFit/>
          </a:bodyPr>
          <a:lstStyle/>
          <a:p>
            <a:pPr algn="l"/>
            <a:r>
              <a:rPr lang="de-DE" sz="2800" b="1" dirty="0"/>
              <a:t>3D</a:t>
            </a:r>
          </a:p>
        </p:txBody>
      </p:sp>
      <p:sp>
        <p:nvSpPr>
          <p:cNvPr id="16" name="Ellipse 15">
            <a:extLst>
              <a:ext uri="{FF2B5EF4-FFF2-40B4-BE49-F238E27FC236}">
                <a16:creationId xmlns:a16="http://schemas.microsoft.com/office/drawing/2014/main" id="{1D7FF243-1A24-4D02-B058-0FDABA61E58F}"/>
              </a:ext>
            </a:extLst>
          </p:cNvPr>
          <p:cNvSpPr/>
          <p:nvPr/>
        </p:nvSpPr>
        <p:spPr>
          <a:xfrm>
            <a:off x="4693920" y="1409700"/>
            <a:ext cx="2354580" cy="3820596"/>
          </a:xfrm>
          <a:prstGeom prst="ellipse">
            <a:avLst/>
          </a:prstGeom>
          <a:solidFill>
            <a:srgbClr val="59B366">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DREAM</a:t>
            </a:r>
          </a:p>
        </p:txBody>
      </p:sp>
      <p:sp>
        <p:nvSpPr>
          <p:cNvPr id="17" name="Ellipse 16">
            <a:extLst>
              <a:ext uri="{FF2B5EF4-FFF2-40B4-BE49-F238E27FC236}">
                <a16:creationId xmlns:a16="http://schemas.microsoft.com/office/drawing/2014/main" id="{5E96560D-C1E4-47F1-93DB-927D96793915}"/>
              </a:ext>
            </a:extLst>
          </p:cNvPr>
          <p:cNvSpPr/>
          <p:nvPr/>
        </p:nvSpPr>
        <p:spPr>
          <a:xfrm>
            <a:off x="7241469" y="4523910"/>
            <a:ext cx="2285249" cy="1202657"/>
          </a:xfrm>
          <a:prstGeom prst="ellipse">
            <a:avLst/>
          </a:prstGeom>
          <a:solidFill>
            <a:schemeClr val="accent5">
              <a:lumMod val="75000"/>
              <a:alpha val="50196"/>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CASTOR3D</a:t>
            </a:r>
            <a:endParaRPr lang="de-DE" dirty="0"/>
          </a:p>
        </p:txBody>
      </p:sp>
      <p:sp>
        <p:nvSpPr>
          <p:cNvPr id="18" name="Ellipse 17">
            <a:extLst>
              <a:ext uri="{FF2B5EF4-FFF2-40B4-BE49-F238E27FC236}">
                <a16:creationId xmlns:a16="http://schemas.microsoft.com/office/drawing/2014/main" id="{2DAF549A-93DD-46B4-A692-1BF47AE9B185}"/>
              </a:ext>
            </a:extLst>
          </p:cNvPr>
          <p:cNvSpPr/>
          <p:nvPr/>
        </p:nvSpPr>
        <p:spPr>
          <a:xfrm>
            <a:off x="4846320" y="4450080"/>
            <a:ext cx="2354580" cy="932616"/>
          </a:xfrm>
          <a:prstGeom prst="ellipse">
            <a:avLst/>
          </a:prstGeom>
          <a:solidFill>
            <a:srgbClr val="FFC0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INDEX</a:t>
            </a:r>
          </a:p>
        </p:txBody>
      </p:sp>
      <p:sp>
        <p:nvSpPr>
          <p:cNvPr id="19" name="Ellipse 18">
            <a:extLst>
              <a:ext uri="{FF2B5EF4-FFF2-40B4-BE49-F238E27FC236}">
                <a16:creationId xmlns:a16="http://schemas.microsoft.com/office/drawing/2014/main" id="{DF1A2E5A-FD1C-4CA0-9454-33A37715C98E}"/>
              </a:ext>
            </a:extLst>
          </p:cNvPr>
          <p:cNvSpPr/>
          <p:nvPr/>
        </p:nvSpPr>
        <p:spPr>
          <a:xfrm>
            <a:off x="3846281" y="5118073"/>
            <a:ext cx="2354580" cy="1005820"/>
          </a:xfrm>
          <a:prstGeom prst="ellipse">
            <a:avLst/>
          </a:prstGeom>
          <a:solidFill>
            <a:srgbClr val="7030A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CarMa0NL</a:t>
            </a:r>
          </a:p>
        </p:txBody>
      </p:sp>
      <p:sp>
        <p:nvSpPr>
          <p:cNvPr id="20" name="Textfeld 19">
            <a:extLst>
              <a:ext uri="{FF2B5EF4-FFF2-40B4-BE49-F238E27FC236}">
                <a16:creationId xmlns:a16="http://schemas.microsoft.com/office/drawing/2014/main" id="{626486B9-9FA6-4E89-AA34-E8AC9B991E9D}"/>
              </a:ext>
            </a:extLst>
          </p:cNvPr>
          <p:cNvSpPr txBox="1"/>
          <p:nvPr/>
        </p:nvSpPr>
        <p:spPr>
          <a:xfrm>
            <a:off x="106680" y="805383"/>
            <a:ext cx="3739601" cy="4401205"/>
          </a:xfrm>
          <a:prstGeom prst="rect">
            <a:avLst/>
          </a:prstGeom>
          <a:solidFill>
            <a:schemeClr val="accent6">
              <a:lumMod val="20000"/>
              <a:lumOff val="80000"/>
            </a:schemeClr>
          </a:solidFill>
          <a:ln w="38100">
            <a:solidFill>
              <a:schemeClr val="accent6">
                <a:lumMod val="75000"/>
              </a:schemeClr>
            </a:solidFill>
          </a:ln>
        </p:spPr>
        <p:txBody>
          <a:bodyPr wrap="square" rtlCol="0">
            <a:spAutoFit/>
          </a:bodyPr>
          <a:lstStyle/>
          <a:p>
            <a:r>
              <a:rPr lang="en-US" sz="2000" b="1" dirty="0"/>
              <a:t>JOREK</a:t>
            </a:r>
          </a:p>
          <a:p>
            <a:pPr marL="342900" indent="-342900">
              <a:buFont typeface="Arial" panose="020B0604020202020204" pitchFamily="34" charset="0"/>
              <a:buChar char="•"/>
            </a:pPr>
            <a:r>
              <a:rPr lang="en-US" sz="2000" dirty="0"/>
              <a:t>2D or 3D fluid plasma model</a:t>
            </a:r>
          </a:p>
          <a:p>
            <a:pPr marL="342900" indent="-342900">
              <a:buFont typeface="Arial" panose="020B0604020202020204" pitchFamily="34" charset="0"/>
              <a:buChar char="•"/>
            </a:pPr>
            <a:r>
              <a:rPr lang="en-US" sz="2000" dirty="0"/>
              <a:t>CARIDDI resistive walls</a:t>
            </a:r>
          </a:p>
          <a:p>
            <a:pPr marL="342900" indent="-342900">
              <a:buFont typeface="Arial" panose="020B0604020202020204" pitchFamily="34" charset="0"/>
              <a:buChar char="•"/>
            </a:pPr>
            <a:r>
              <a:rPr lang="en-US" sz="2000" dirty="0"/>
              <a:t>Fluid and kinetic RE, neutrals and impurities</a:t>
            </a:r>
          </a:p>
          <a:p>
            <a:pPr marL="342900" indent="-342900">
              <a:buFont typeface="Arial" panose="020B0604020202020204" pitchFamily="34" charset="0"/>
              <a:buChar char="•"/>
            </a:pPr>
            <a:r>
              <a:rPr lang="en-US" sz="2000" dirty="0"/>
              <a:t>SPI model</a:t>
            </a:r>
          </a:p>
          <a:p>
            <a:endParaRPr lang="en-US" sz="2000" dirty="0"/>
          </a:p>
          <a:p>
            <a:pPr marL="342900" indent="-342900">
              <a:buFont typeface="Arial" panose="020B0604020202020204" pitchFamily="34" charset="0"/>
              <a:buChar char="•"/>
            </a:pPr>
            <a:r>
              <a:rPr lang="en-US" sz="2000" dirty="0">
                <a:solidFill>
                  <a:schemeClr val="accent3">
                    <a:lumMod val="75000"/>
                  </a:schemeClr>
                </a:solidFill>
              </a:rPr>
              <a:t>Unique tool to address the full non-linear interaction of all disruption processes and consequences</a:t>
            </a:r>
          </a:p>
          <a:p>
            <a:pPr marL="342900" indent="-342900">
              <a:buFont typeface="Arial" panose="020B0604020202020204" pitchFamily="34" charset="0"/>
              <a:buChar char="•"/>
            </a:pPr>
            <a:r>
              <a:rPr lang="en-US" sz="2000" dirty="0">
                <a:solidFill>
                  <a:schemeClr val="accent6">
                    <a:lumMod val="75000"/>
                  </a:schemeClr>
                </a:solidFill>
              </a:rPr>
              <a:t>Computationally expensive and sometimes numerically challenging</a:t>
            </a:r>
            <a:endParaRPr lang="de-DE" sz="2000" dirty="0">
              <a:solidFill>
                <a:schemeClr val="accent6">
                  <a:lumMod val="75000"/>
                </a:schemeClr>
              </a:solidFill>
            </a:endParaRPr>
          </a:p>
        </p:txBody>
      </p:sp>
      <p:sp>
        <p:nvSpPr>
          <p:cNvPr id="23" name="Fußzeilenplatzhalter 3">
            <a:extLst>
              <a:ext uri="{FF2B5EF4-FFF2-40B4-BE49-F238E27FC236}">
                <a16:creationId xmlns:a16="http://schemas.microsoft.com/office/drawing/2014/main" id="{609DE58C-3511-4495-B4B0-47875B6CF7AB}"/>
              </a:ext>
            </a:extLst>
          </p:cNvPr>
          <p:cNvSpPr>
            <a:spLocks noGrp="1"/>
          </p:cNvSpPr>
          <p:nvPr>
            <p:ph type="ftr" sz="quarter" idx="11"/>
          </p:nvPr>
        </p:nvSpPr>
        <p:spPr>
          <a:xfrm>
            <a:off x="825624" y="6555770"/>
            <a:ext cx="3470176" cy="329614"/>
          </a:xfrm>
        </p:spPr>
        <p:txBody>
          <a:bodyPr/>
          <a:lstStyle/>
          <a:p>
            <a:r>
              <a:rPr lang="en-GB" dirty="0">
                <a:solidFill>
                  <a:prstClr val="white"/>
                </a:solidFill>
              </a:rPr>
              <a:t>M Hoelzl | Presentation for PSD DCT | Jun 24</a:t>
            </a:r>
            <a:r>
              <a:rPr lang="en-GB" baseline="30000" dirty="0">
                <a:solidFill>
                  <a:prstClr val="white"/>
                </a:solidFill>
              </a:rPr>
              <a:t>th</a:t>
            </a:r>
            <a:r>
              <a:rPr lang="en-GB" dirty="0">
                <a:solidFill>
                  <a:prstClr val="white"/>
                </a:solidFill>
              </a:rPr>
              <a:t> 2025</a:t>
            </a:r>
          </a:p>
        </p:txBody>
      </p:sp>
      <p:sp>
        <p:nvSpPr>
          <p:cNvPr id="24" name="Ellipse 23">
            <a:extLst>
              <a:ext uri="{FF2B5EF4-FFF2-40B4-BE49-F238E27FC236}">
                <a16:creationId xmlns:a16="http://schemas.microsoft.com/office/drawing/2014/main" id="{2D5BA707-CF07-4600-A277-7429502C8605}"/>
              </a:ext>
            </a:extLst>
          </p:cNvPr>
          <p:cNvSpPr/>
          <p:nvPr/>
        </p:nvSpPr>
        <p:spPr>
          <a:xfrm>
            <a:off x="5614626" y="1627704"/>
            <a:ext cx="3302491" cy="3572918"/>
          </a:xfrm>
          <a:prstGeom prst="ellipse">
            <a:avLst/>
          </a:prstGeom>
          <a:solidFill>
            <a:schemeClr val="accent2">
              <a:lumMod val="75000"/>
              <a:alpha val="50196"/>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             JOREK-CARIDDI</a:t>
            </a:r>
          </a:p>
        </p:txBody>
      </p:sp>
      <p:sp>
        <p:nvSpPr>
          <p:cNvPr id="25" name="Textfeld 24">
            <a:extLst>
              <a:ext uri="{FF2B5EF4-FFF2-40B4-BE49-F238E27FC236}">
                <a16:creationId xmlns:a16="http://schemas.microsoft.com/office/drawing/2014/main" id="{944AC382-55EF-4E8F-AF8F-5AA1FE8B939D}"/>
              </a:ext>
            </a:extLst>
          </p:cNvPr>
          <p:cNvSpPr txBox="1"/>
          <p:nvPr/>
        </p:nvSpPr>
        <p:spPr>
          <a:xfrm>
            <a:off x="3757650" y="3040019"/>
            <a:ext cx="886781" cy="523220"/>
          </a:xfrm>
          <a:prstGeom prst="rect">
            <a:avLst/>
          </a:prstGeom>
          <a:noFill/>
        </p:spPr>
        <p:txBody>
          <a:bodyPr wrap="none" rtlCol="0">
            <a:spAutoFit/>
          </a:bodyPr>
          <a:lstStyle/>
          <a:p>
            <a:pPr algn="l"/>
            <a:r>
              <a:rPr lang="de-DE" sz="2800" b="1" dirty="0"/>
              <a:t>0-2D</a:t>
            </a:r>
          </a:p>
        </p:txBody>
      </p:sp>
    </p:spTree>
    <p:extLst>
      <p:ext uri="{BB962C8B-B14F-4D97-AF65-F5344CB8AC3E}">
        <p14:creationId xmlns:p14="http://schemas.microsoft.com/office/powerpoint/2010/main" val="3146881077"/>
      </p:ext>
    </p:extLst>
  </p:cSld>
  <p:clrMapOvr>
    <a:masterClrMapping/>
  </p:clrMapOvr>
</p:sld>
</file>

<file path=ppt/theme/theme1.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sz="2800" b="1" dirty="0" smtClean="0"/>
        </a:defPPr>
      </a:lstStyle>
    </a:txDef>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5ba6352-0726-4226-96e7-82f7f1c59ac0" xsi:nil="true"/>
    <Dateofrelease xmlns="cbbfa1f3-60c2-42de-b5b6-3ee8cb87d964" xsi:nil="true"/>
    <lcf76f155ced4ddcb4097134ff3c332f xmlns="cbbfa1f3-60c2-42de-b5b6-3ee8cb87d964">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C5E97A0C0FEBC408E67B127B9678D93" ma:contentTypeVersion="16" ma:contentTypeDescription="Create a new document." ma:contentTypeScope="" ma:versionID="1d2a0d8c6deb6b6d65149e488cbe144b">
  <xsd:schema xmlns:xsd="http://www.w3.org/2001/XMLSchema" xmlns:xs="http://www.w3.org/2001/XMLSchema" xmlns:p="http://schemas.microsoft.com/office/2006/metadata/properties" xmlns:ns2="cbbfa1f3-60c2-42de-b5b6-3ee8cb87d964" xmlns:ns3="e5ba6352-0726-4226-96e7-82f7f1c59ac0" targetNamespace="http://schemas.microsoft.com/office/2006/metadata/properties" ma:root="true" ma:fieldsID="0760925279f4376d2d8626e0085fb012" ns2:_="" ns3:_="">
    <xsd:import namespace="cbbfa1f3-60c2-42de-b5b6-3ee8cb87d964"/>
    <xsd:import namespace="e5ba6352-0726-4226-96e7-82f7f1c59ac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Dateofreleas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DateTaken"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bfa1f3-60c2-42de-b5b6-3ee8cb87d9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Dateofrelease" ma:index="14" nillable="true" ma:displayName="Date of release" ma:format="Dropdown" ma:internalName="Dateofrelease">
      <xsd:simpleType>
        <xsd:restriction base="dms:Text">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51e10cb2-14f7-4eda-9ec0-27c7232f3f48"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ternalName="MediaServiceDateTake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5ba6352-0726-4226-96e7-82f7f1c59ac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a5fc3690-ba4d-4b93-9ca3-ace776e65a5b}" ma:internalName="TaxCatchAll" ma:showField="CatchAllData" ma:web="e5ba6352-0726-4226-96e7-82f7f1c59a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1581EFF-75CA-400B-8B14-07B3BB5FE4A6}">
  <ds:schemaRefs>
    <ds:schemaRef ds:uri="cbbfa1f3-60c2-42de-b5b6-3ee8cb87d964"/>
    <ds:schemaRef ds:uri="http://www.w3.org/XML/1998/namespace"/>
    <ds:schemaRef ds:uri="http://purl.org/dc/dcmitype/"/>
    <ds:schemaRef ds:uri="http://purl.org/dc/terms/"/>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schemas.microsoft.com/office/infopath/2007/PartnerControls"/>
    <ds:schemaRef ds:uri="e5ba6352-0726-4226-96e7-82f7f1c59ac0"/>
  </ds:schemaRefs>
</ds:datastoreItem>
</file>

<file path=customXml/itemProps2.xml><?xml version="1.0" encoding="utf-8"?>
<ds:datastoreItem xmlns:ds="http://schemas.openxmlformats.org/officeDocument/2006/customXml" ds:itemID="{8620B528-A52D-4A7D-BA72-76895AB575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bfa1f3-60c2-42de-b5b6-3ee8cb87d964"/>
    <ds:schemaRef ds:uri="e5ba6352-0726-4226-96e7-82f7f1c59a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29BB5A6-9C9C-4509-BBBE-0C2B5904D09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3662</Words>
  <Application>Microsoft Office PowerPoint</Application>
  <PresentationFormat>Breitbild</PresentationFormat>
  <Paragraphs>272</Paragraphs>
  <Slides>23</Slides>
  <Notes>1</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23</vt:i4>
      </vt:variant>
    </vt:vector>
  </HeadingPairs>
  <TitlesOfParts>
    <vt:vector size="26" baseType="lpstr">
      <vt:lpstr>Arial</vt:lpstr>
      <vt:lpstr>Calibri</vt:lpstr>
      <vt:lpstr>EUROfusion.1line_5_3_2019</vt:lpstr>
      <vt:lpstr>Disruption simulation codes available in Europe in view of DEMO</vt:lpstr>
      <vt:lpstr>Goal of the simulations</vt:lpstr>
      <vt:lpstr>Goal of the simulations</vt:lpstr>
      <vt:lpstr>Different models</vt:lpstr>
      <vt:lpstr>Different models</vt:lpstr>
      <vt:lpstr>Different models</vt:lpstr>
      <vt:lpstr>Different models</vt:lpstr>
      <vt:lpstr>Different models</vt:lpstr>
      <vt:lpstr>Different models</vt:lpstr>
      <vt:lpstr>Different models</vt:lpstr>
      <vt:lpstr>Focus of this talk</vt:lpstr>
      <vt:lpstr>Relevant JOREK capabilities for disruptions &amp; REs</vt:lpstr>
      <vt:lpstr>Selected findings: Current spike</vt:lpstr>
      <vt:lpstr>Selected findings: SPI in JET, AUG, etc.</vt:lpstr>
      <vt:lpstr>Selected findings: Vertical force mitigation</vt:lpstr>
      <vt:lpstr>Selected findings: Vertical force mitigation</vt:lpstr>
      <vt:lpstr>Selected findings: TQ during a hot VDE</vt:lpstr>
      <vt:lpstr>Selected findings: VDE-REs interaction</vt:lpstr>
      <vt:lpstr>Summary:</vt:lpstr>
      <vt:lpstr>Relevant JOREK based publications: Overview</vt:lpstr>
      <vt:lpstr>Relevant JOREK based publications: VDEs &amp; Resistive walls</vt:lpstr>
      <vt:lpstr>Relevant JOREK based publications: MGI, SPI &amp; TQ</vt:lpstr>
      <vt:lpstr>Relevant JOREK based publications: REs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Fabio Vinagre</dc:creator>
  <cp:lastModifiedBy>Matthias Hölzl</cp:lastModifiedBy>
  <cp:revision>86</cp:revision>
  <dcterms:created xsi:type="dcterms:W3CDTF">2023-11-15T09:40:03Z</dcterms:created>
  <dcterms:modified xsi:type="dcterms:W3CDTF">2025-06-25T14:21:33Z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0x0101006C5E97A0C0FEBC408E67B127B9678D93</vt:lpwstr>
  </property>
</Properties>
</file>