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68" r:id="rId6"/>
    <p:sldId id="272" r:id="rId7"/>
    <p:sldId id="287" r:id="rId8"/>
    <p:sldId id="274" r:id="rId9"/>
    <p:sldId id="275" r:id="rId10"/>
    <p:sldId id="277" r:id="rId11"/>
    <p:sldId id="293" r:id="rId12"/>
    <p:sldId id="289" r:id="rId13"/>
    <p:sldId id="291" r:id="rId14"/>
    <p:sldId id="292"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05F6"/>
    <a:srgbClr val="08FB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10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983520" y="192600"/>
            <a:ext cx="9451440" cy="456840"/>
          </a:xfrm>
          <a:prstGeom prst="rect">
            <a:avLst/>
          </a:prstGeom>
          <a:noFill/>
          <a:ln w="0">
            <a:noFill/>
          </a:ln>
        </p:spPr>
        <p:txBody>
          <a:bodyPr lIns="0" tIns="0" rIns="0" bIns="0" anchor="ctr">
            <a:noAutofit/>
          </a:bodyPr>
          <a:lstStyle/>
          <a:p>
            <a:endParaRPr lang="en-GB" sz="1400" b="0" strike="noStrike" spc="-1">
              <a:solidFill>
                <a:srgbClr val="000000"/>
              </a:solidFill>
              <a:latin typeface="Arial"/>
            </a:endParaRPr>
          </a:p>
        </p:txBody>
      </p:sp>
      <p:sp>
        <p:nvSpPr>
          <p:cNvPr id="31" name="PlaceHolder 2"/>
          <p:cNvSpPr>
            <a:spLocks noGrp="1"/>
          </p:cNvSpPr>
          <p:nvPr>
            <p:ph/>
          </p:nvPr>
        </p:nvSpPr>
        <p:spPr>
          <a:xfrm>
            <a:off x="609480" y="836640"/>
            <a:ext cx="11102760" cy="271332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
        <p:nvSpPr>
          <p:cNvPr id="32" name="PlaceHolder 3"/>
          <p:cNvSpPr>
            <a:spLocks noGrp="1"/>
          </p:cNvSpPr>
          <p:nvPr>
            <p:ph/>
          </p:nvPr>
        </p:nvSpPr>
        <p:spPr>
          <a:xfrm>
            <a:off x="609480" y="3808080"/>
            <a:ext cx="11102760" cy="271332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983520" y="192600"/>
            <a:ext cx="9451440" cy="456840"/>
          </a:xfrm>
          <a:prstGeom prst="rect">
            <a:avLst/>
          </a:prstGeom>
          <a:noFill/>
          <a:ln w="0">
            <a:noFill/>
          </a:ln>
        </p:spPr>
        <p:txBody>
          <a:bodyPr lIns="0" tIns="0" rIns="0" bIns="0" anchor="ctr">
            <a:noAutofit/>
          </a:bodyPr>
          <a:lstStyle/>
          <a:p>
            <a:endParaRPr lang="en-GB" sz="1400" b="0" strike="noStrike" spc="-1">
              <a:solidFill>
                <a:srgbClr val="000000"/>
              </a:solidFill>
              <a:latin typeface="Arial"/>
            </a:endParaRPr>
          </a:p>
        </p:txBody>
      </p:sp>
      <p:sp>
        <p:nvSpPr>
          <p:cNvPr id="34" name="PlaceHolder 2"/>
          <p:cNvSpPr>
            <a:spLocks noGrp="1"/>
          </p:cNvSpPr>
          <p:nvPr>
            <p:ph/>
          </p:nvPr>
        </p:nvSpPr>
        <p:spPr>
          <a:xfrm>
            <a:off x="609480" y="836640"/>
            <a:ext cx="5418000" cy="271332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
        <p:nvSpPr>
          <p:cNvPr id="35" name="PlaceHolder 3"/>
          <p:cNvSpPr>
            <a:spLocks noGrp="1"/>
          </p:cNvSpPr>
          <p:nvPr>
            <p:ph/>
          </p:nvPr>
        </p:nvSpPr>
        <p:spPr>
          <a:xfrm>
            <a:off x="6298920" y="836640"/>
            <a:ext cx="5418000" cy="271332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
        <p:nvSpPr>
          <p:cNvPr id="36" name="PlaceHolder 4"/>
          <p:cNvSpPr>
            <a:spLocks noGrp="1"/>
          </p:cNvSpPr>
          <p:nvPr>
            <p:ph/>
          </p:nvPr>
        </p:nvSpPr>
        <p:spPr>
          <a:xfrm>
            <a:off x="609480" y="3808080"/>
            <a:ext cx="5418000" cy="271332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
        <p:nvSpPr>
          <p:cNvPr id="37" name="PlaceHolder 5"/>
          <p:cNvSpPr>
            <a:spLocks noGrp="1"/>
          </p:cNvSpPr>
          <p:nvPr>
            <p:ph/>
          </p:nvPr>
        </p:nvSpPr>
        <p:spPr>
          <a:xfrm>
            <a:off x="6298920" y="3808080"/>
            <a:ext cx="5418000" cy="271332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983520" y="192600"/>
            <a:ext cx="9451440" cy="456840"/>
          </a:xfrm>
          <a:prstGeom prst="rect">
            <a:avLst/>
          </a:prstGeom>
          <a:noFill/>
          <a:ln w="0">
            <a:noFill/>
          </a:ln>
        </p:spPr>
        <p:txBody>
          <a:bodyPr lIns="0" tIns="0" rIns="0" bIns="0" anchor="ctr">
            <a:noAutofit/>
          </a:bodyPr>
          <a:lstStyle/>
          <a:p>
            <a:endParaRPr lang="en-GB" sz="1400" b="0" strike="noStrike" spc="-1">
              <a:solidFill>
                <a:srgbClr val="000000"/>
              </a:solidFill>
              <a:latin typeface="Arial"/>
            </a:endParaRPr>
          </a:p>
        </p:txBody>
      </p:sp>
      <p:sp>
        <p:nvSpPr>
          <p:cNvPr id="39" name="PlaceHolder 2"/>
          <p:cNvSpPr>
            <a:spLocks noGrp="1"/>
          </p:cNvSpPr>
          <p:nvPr>
            <p:ph/>
          </p:nvPr>
        </p:nvSpPr>
        <p:spPr>
          <a:xfrm>
            <a:off x="609480" y="836640"/>
            <a:ext cx="3574800" cy="271332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
        <p:nvSpPr>
          <p:cNvPr id="40" name="PlaceHolder 3"/>
          <p:cNvSpPr>
            <a:spLocks noGrp="1"/>
          </p:cNvSpPr>
          <p:nvPr>
            <p:ph/>
          </p:nvPr>
        </p:nvSpPr>
        <p:spPr>
          <a:xfrm>
            <a:off x="4363560" y="836640"/>
            <a:ext cx="3574800" cy="271332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
        <p:nvSpPr>
          <p:cNvPr id="41" name="PlaceHolder 4"/>
          <p:cNvSpPr>
            <a:spLocks noGrp="1"/>
          </p:cNvSpPr>
          <p:nvPr>
            <p:ph/>
          </p:nvPr>
        </p:nvSpPr>
        <p:spPr>
          <a:xfrm>
            <a:off x="8117280" y="836640"/>
            <a:ext cx="3574800" cy="271332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
        <p:nvSpPr>
          <p:cNvPr id="42" name="PlaceHolder 5"/>
          <p:cNvSpPr>
            <a:spLocks noGrp="1"/>
          </p:cNvSpPr>
          <p:nvPr>
            <p:ph/>
          </p:nvPr>
        </p:nvSpPr>
        <p:spPr>
          <a:xfrm>
            <a:off x="609480" y="3808080"/>
            <a:ext cx="3574800" cy="271332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
        <p:nvSpPr>
          <p:cNvPr id="43" name="PlaceHolder 6"/>
          <p:cNvSpPr>
            <a:spLocks noGrp="1"/>
          </p:cNvSpPr>
          <p:nvPr>
            <p:ph/>
          </p:nvPr>
        </p:nvSpPr>
        <p:spPr>
          <a:xfrm>
            <a:off x="4363560" y="3808080"/>
            <a:ext cx="3574800" cy="271332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
        <p:nvSpPr>
          <p:cNvPr id="44" name="PlaceHolder 7"/>
          <p:cNvSpPr>
            <a:spLocks noGrp="1"/>
          </p:cNvSpPr>
          <p:nvPr>
            <p:ph/>
          </p:nvPr>
        </p:nvSpPr>
        <p:spPr>
          <a:xfrm>
            <a:off x="8117280" y="3808080"/>
            <a:ext cx="3574800" cy="271332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F373AB75-9B79-4AE9-94C7-01C338F3199B}" type="slidenum">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983520" y="192600"/>
            <a:ext cx="9451440" cy="456840"/>
          </a:xfrm>
          <a:prstGeom prst="rect">
            <a:avLst/>
          </a:prstGeom>
          <a:noFill/>
          <a:ln w="0">
            <a:noFill/>
          </a:ln>
        </p:spPr>
        <p:txBody>
          <a:bodyPr lIns="0" tIns="0" rIns="0" bIns="0" anchor="ctr">
            <a:noAutofit/>
          </a:bodyPr>
          <a:lstStyle/>
          <a:p>
            <a:endParaRPr lang="en-GB" sz="1400" b="0" strike="noStrike" spc="-1">
              <a:solidFill>
                <a:srgbClr val="000000"/>
              </a:solidFill>
              <a:latin typeface="Arial"/>
            </a:endParaRPr>
          </a:p>
        </p:txBody>
      </p:sp>
      <p:sp>
        <p:nvSpPr>
          <p:cNvPr id="53" name="PlaceHolder 2"/>
          <p:cNvSpPr>
            <a:spLocks noGrp="1"/>
          </p:cNvSpPr>
          <p:nvPr>
            <p:ph type="subTitle"/>
          </p:nvPr>
        </p:nvSpPr>
        <p:spPr>
          <a:xfrm>
            <a:off x="609480" y="836640"/>
            <a:ext cx="11102760" cy="5688360"/>
          </a:xfrm>
          <a:prstGeom prst="rect">
            <a:avLst/>
          </a:prstGeom>
          <a:noFill/>
          <a:ln w="0">
            <a:noFill/>
          </a:ln>
        </p:spPr>
        <p:txBody>
          <a:bodyPr lIns="0" tIns="0" rIns="0" bIns="0" anchor="ctr">
            <a:noAutofit/>
          </a:bodyPr>
          <a:lstStyle/>
          <a:p>
            <a:pPr algn="ctr">
              <a:buNone/>
            </a:pPr>
            <a:endParaRPr lang="en-GB" sz="3200" b="0" strike="noStrike" spc="-1">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E78B868F-B93D-4693-9B52-34FD119D4FAE}" type="slidenum">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983520" y="192600"/>
            <a:ext cx="9451440" cy="456840"/>
          </a:xfrm>
          <a:prstGeom prst="rect">
            <a:avLst/>
          </a:prstGeom>
          <a:noFill/>
          <a:ln w="0">
            <a:noFill/>
          </a:ln>
        </p:spPr>
        <p:txBody>
          <a:bodyPr lIns="0" tIns="0" rIns="0" bIns="0" anchor="ctr">
            <a:noAutofit/>
          </a:bodyPr>
          <a:lstStyle/>
          <a:p>
            <a:endParaRPr lang="en-GB" sz="1400" b="0" strike="noStrike" spc="-1">
              <a:solidFill>
                <a:srgbClr val="000000"/>
              </a:solidFill>
              <a:latin typeface="Arial"/>
            </a:endParaRPr>
          </a:p>
        </p:txBody>
      </p:sp>
      <p:sp>
        <p:nvSpPr>
          <p:cNvPr id="55" name="PlaceHolder 2"/>
          <p:cNvSpPr>
            <a:spLocks noGrp="1"/>
          </p:cNvSpPr>
          <p:nvPr>
            <p:ph/>
          </p:nvPr>
        </p:nvSpPr>
        <p:spPr>
          <a:xfrm>
            <a:off x="609480" y="836640"/>
            <a:ext cx="11102760" cy="568836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49F80738-8ADA-45CA-85B1-F7429B6A7B8D}" type="slidenum">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983520" y="192600"/>
            <a:ext cx="9451440" cy="456840"/>
          </a:xfrm>
          <a:prstGeom prst="rect">
            <a:avLst/>
          </a:prstGeom>
          <a:noFill/>
          <a:ln w="0">
            <a:noFill/>
          </a:ln>
        </p:spPr>
        <p:txBody>
          <a:bodyPr lIns="0" tIns="0" rIns="0" bIns="0" anchor="ctr">
            <a:noAutofit/>
          </a:bodyPr>
          <a:lstStyle/>
          <a:p>
            <a:endParaRPr lang="en-GB" sz="1400" b="0" strike="noStrike" spc="-1">
              <a:solidFill>
                <a:srgbClr val="000000"/>
              </a:solidFill>
              <a:latin typeface="Arial"/>
            </a:endParaRPr>
          </a:p>
        </p:txBody>
      </p:sp>
      <p:sp>
        <p:nvSpPr>
          <p:cNvPr id="57" name="PlaceHolder 2"/>
          <p:cNvSpPr>
            <a:spLocks noGrp="1"/>
          </p:cNvSpPr>
          <p:nvPr>
            <p:ph/>
          </p:nvPr>
        </p:nvSpPr>
        <p:spPr>
          <a:xfrm>
            <a:off x="609480" y="836640"/>
            <a:ext cx="5418000" cy="568836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
        <p:nvSpPr>
          <p:cNvPr id="58" name="PlaceHolder 3"/>
          <p:cNvSpPr>
            <a:spLocks noGrp="1"/>
          </p:cNvSpPr>
          <p:nvPr>
            <p:ph/>
          </p:nvPr>
        </p:nvSpPr>
        <p:spPr>
          <a:xfrm>
            <a:off x="6298920" y="836640"/>
            <a:ext cx="5418000" cy="568836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C70DB1FD-AFB9-4C74-AF6C-991F07AB5D05}" type="slidenum">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983520" y="192600"/>
            <a:ext cx="9451440" cy="456840"/>
          </a:xfrm>
          <a:prstGeom prst="rect">
            <a:avLst/>
          </a:prstGeom>
          <a:noFill/>
          <a:ln w="0">
            <a:noFill/>
          </a:ln>
        </p:spPr>
        <p:txBody>
          <a:bodyPr lIns="0" tIns="0" rIns="0" bIns="0" anchor="ctr">
            <a:noAutofit/>
          </a:bodyPr>
          <a:lstStyle/>
          <a:p>
            <a:endParaRPr lang="en-GB" sz="1400" b="0" strike="noStrike" spc="-1">
              <a:solidFill>
                <a:srgbClr val="000000"/>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74FC06DE-80C7-45D1-A4B5-ED575C05122F}" type="slidenum">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983520" y="192600"/>
            <a:ext cx="9451440" cy="2118960"/>
          </a:xfrm>
          <a:prstGeom prst="rect">
            <a:avLst/>
          </a:prstGeom>
          <a:noFill/>
          <a:ln w="0">
            <a:noFill/>
          </a:ln>
        </p:spPr>
        <p:txBody>
          <a:bodyPr lIns="0" tIns="0" rIns="0" bIns="0" anchor="ctr">
            <a:noAutofit/>
          </a:bodyPr>
          <a:lstStyle/>
          <a:p>
            <a:pPr algn="ctr">
              <a:buNone/>
            </a:pPr>
            <a:endParaRPr lang="en-GB" sz="32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D0178E94-11CF-4AF2-B342-734A4E1748A2}" type="slidenum">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983520" y="192600"/>
            <a:ext cx="9451440" cy="456840"/>
          </a:xfrm>
          <a:prstGeom prst="rect">
            <a:avLst/>
          </a:prstGeom>
          <a:noFill/>
          <a:ln w="0">
            <a:noFill/>
          </a:ln>
        </p:spPr>
        <p:txBody>
          <a:bodyPr lIns="0" tIns="0" rIns="0" bIns="0" anchor="ctr">
            <a:noAutofit/>
          </a:bodyPr>
          <a:lstStyle/>
          <a:p>
            <a:endParaRPr lang="en-GB" sz="1400" b="0" strike="noStrike" spc="-1">
              <a:solidFill>
                <a:srgbClr val="000000"/>
              </a:solidFill>
              <a:latin typeface="Arial"/>
            </a:endParaRPr>
          </a:p>
        </p:txBody>
      </p:sp>
      <p:sp>
        <p:nvSpPr>
          <p:cNvPr id="62" name="PlaceHolder 2"/>
          <p:cNvSpPr>
            <a:spLocks noGrp="1"/>
          </p:cNvSpPr>
          <p:nvPr>
            <p:ph/>
          </p:nvPr>
        </p:nvSpPr>
        <p:spPr>
          <a:xfrm>
            <a:off x="609480" y="836640"/>
            <a:ext cx="5418000" cy="271332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
        <p:nvSpPr>
          <p:cNvPr id="63" name="PlaceHolder 3"/>
          <p:cNvSpPr>
            <a:spLocks noGrp="1"/>
          </p:cNvSpPr>
          <p:nvPr>
            <p:ph/>
          </p:nvPr>
        </p:nvSpPr>
        <p:spPr>
          <a:xfrm>
            <a:off x="6298920" y="836640"/>
            <a:ext cx="5418000" cy="568836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
        <p:nvSpPr>
          <p:cNvPr id="64" name="PlaceHolder 4"/>
          <p:cNvSpPr>
            <a:spLocks noGrp="1"/>
          </p:cNvSpPr>
          <p:nvPr>
            <p:ph/>
          </p:nvPr>
        </p:nvSpPr>
        <p:spPr>
          <a:xfrm>
            <a:off x="609480" y="3808080"/>
            <a:ext cx="5418000" cy="271332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3D4932BF-BB73-4B31-8819-5C180AE867B9}"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983520" y="192600"/>
            <a:ext cx="9451440" cy="456840"/>
          </a:xfrm>
          <a:prstGeom prst="rect">
            <a:avLst/>
          </a:prstGeom>
          <a:noFill/>
          <a:ln w="0">
            <a:noFill/>
          </a:ln>
        </p:spPr>
        <p:txBody>
          <a:bodyPr lIns="0" tIns="0" rIns="0" bIns="0" anchor="ctr">
            <a:noAutofit/>
          </a:bodyPr>
          <a:lstStyle/>
          <a:p>
            <a:endParaRPr lang="en-GB" sz="1400" b="0" strike="noStrike" spc="-1">
              <a:solidFill>
                <a:srgbClr val="000000"/>
              </a:solidFill>
              <a:latin typeface="Arial"/>
            </a:endParaRPr>
          </a:p>
        </p:txBody>
      </p:sp>
      <p:sp>
        <p:nvSpPr>
          <p:cNvPr id="10" name="PlaceHolder 2"/>
          <p:cNvSpPr>
            <a:spLocks noGrp="1"/>
          </p:cNvSpPr>
          <p:nvPr>
            <p:ph type="subTitle"/>
          </p:nvPr>
        </p:nvSpPr>
        <p:spPr>
          <a:xfrm>
            <a:off x="609480" y="836640"/>
            <a:ext cx="11102760" cy="5688360"/>
          </a:xfrm>
          <a:prstGeom prst="rect">
            <a:avLst/>
          </a:prstGeom>
          <a:noFill/>
          <a:ln w="0">
            <a:noFill/>
          </a:ln>
        </p:spPr>
        <p:txBody>
          <a:bodyPr lIns="0" tIns="0" rIns="0" bIns="0" anchor="ctr">
            <a:noAutofit/>
          </a:bodyPr>
          <a:lstStyle/>
          <a:p>
            <a:pPr algn="ctr">
              <a:buNone/>
            </a:pPr>
            <a:endParaRPr lang="en-GB"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983520" y="192600"/>
            <a:ext cx="9451440" cy="456840"/>
          </a:xfrm>
          <a:prstGeom prst="rect">
            <a:avLst/>
          </a:prstGeom>
          <a:noFill/>
          <a:ln w="0">
            <a:noFill/>
          </a:ln>
        </p:spPr>
        <p:txBody>
          <a:bodyPr lIns="0" tIns="0" rIns="0" bIns="0" anchor="ctr">
            <a:noAutofit/>
          </a:bodyPr>
          <a:lstStyle/>
          <a:p>
            <a:endParaRPr lang="en-GB" sz="1400" b="0" strike="noStrike" spc="-1">
              <a:solidFill>
                <a:srgbClr val="000000"/>
              </a:solidFill>
              <a:latin typeface="Arial"/>
            </a:endParaRPr>
          </a:p>
        </p:txBody>
      </p:sp>
      <p:sp>
        <p:nvSpPr>
          <p:cNvPr id="66" name="PlaceHolder 2"/>
          <p:cNvSpPr>
            <a:spLocks noGrp="1"/>
          </p:cNvSpPr>
          <p:nvPr>
            <p:ph/>
          </p:nvPr>
        </p:nvSpPr>
        <p:spPr>
          <a:xfrm>
            <a:off x="609480" y="836640"/>
            <a:ext cx="5418000" cy="568836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
        <p:nvSpPr>
          <p:cNvPr id="67" name="PlaceHolder 3"/>
          <p:cNvSpPr>
            <a:spLocks noGrp="1"/>
          </p:cNvSpPr>
          <p:nvPr>
            <p:ph/>
          </p:nvPr>
        </p:nvSpPr>
        <p:spPr>
          <a:xfrm>
            <a:off x="6298920" y="836640"/>
            <a:ext cx="5418000" cy="271332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
        <p:nvSpPr>
          <p:cNvPr id="68" name="PlaceHolder 4"/>
          <p:cNvSpPr>
            <a:spLocks noGrp="1"/>
          </p:cNvSpPr>
          <p:nvPr>
            <p:ph/>
          </p:nvPr>
        </p:nvSpPr>
        <p:spPr>
          <a:xfrm>
            <a:off x="6298920" y="3808080"/>
            <a:ext cx="5418000" cy="271332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2E9D2EBF-C2EF-42D6-BC35-4410C8D2FCE0}" type="slidenum">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983520" y="192600"/>
            <a:ext cx="9451440" cy="456840"/>
          </a:xfrm>
          <a:prstGeom prst="rect">
            <a:avLst/>
          </a:prstGeom>
          <a:noFill/>
          <a:ln w="0">
            <a:noFill/>
          </a:ln>
        </p:spPr>
        <p:txBody>
          <a:bodyPr lIns="0" tIns="0" rIns="0" bIns="0" anchor="ctr">
            <a:noAutofit/>
          </a:bodyPr>
          <a:lstStyle/>
          <a:p>
            <a:endParaRPr lang="en-GB" sz="1400" b="0" strike="noStrike" spc="-1">
              <a:solidFill>
                <a:srgbClr val="000000"/>
              </a:solidFill>
              <a:latin typeface="Arial"/>
            </a:endParaRPr>
          </a:p>
        </p:txBody>
      </p:sp>
      <p:sp>
        <p:nvSpPr>
          <p:cNvPr id="70" name="PlaceHolder 2"/>
          <p:cNvSpPr>
            <a:spLocks noGrp="1"/>
          </p:cNvSpPr>
          <p:nvPr>
            <p:ph/>
          </p:nvPr>
        </p:nvSpPr>
        <p:spPr>
          <a:xfrm>
            <a:off x="609480" y="836640"/>
            <a:ext cx="5418000" cy="271332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
        <p:nvSpPr>
          <p:cNvPr id="71" name="PlaceHolder 3"/>
          <p:cNvSpPr>
            <a:spLocks noGrp="1"/>
          </p:cNvSpPr>
          <p:nvPr>
            <p:ph/>
          </p:nvPr>
        </p:nvSpPr>
        <p:spPr>
          <a:xfrm>
            <a:off x="6298920" y="836640"/>
            <a:ext cx="5418000" cy="271332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
        <p:nvSpPr>
          <p:cNvPr id="72" name="PlaceHolder 4"/>
          <p:cNvSpPr>
            <a:spLocks noGrp="1"/>
          </p:cNvSpPr>
          <p:nvPr>
            <p:ph/>
          </p:nvPr>
        </p:nvSpPr>
        <p:spPr>
          <a:xfrm>
            <a:off x="609480" y="3808080"/>
            <a:ext cx="11102760" cy="271332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CCC8D4F5-8F08-4E33-81E4-EEB9AEE3F039}" type="slidenum">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983520" y="192600"/>
            <a:ext cx="9451440" cy="456840"/>
          </a:xfrm>
          <a:prstGeom prst="rect">
            <a:avLst/>
          </a:prstGeom>
          <a:noFill/>
          <a:ln w="0">
            <a:noFill/>
          </a:ln>
        </p:spPr>
        <p:txBody>
          <a:bodyPr lIns="0" tIns="0" rIns="0" bIns="0" anchor="ctr">
            <a:noAutofit/>
          </a:bodyPr>
          <a:lstStyle/>
          <a:p>
            <a:endParaRPr lang="en-GB" sz="1400" b="0" strike="noStrike" spc="-1">
              <a:solidFill>
                <a:srgbClr val="000000"/>
              </a:solidFill>
              <a:latin typeface="Arial"/>
            </a:endParaRPr>
          </a:p>
        </p:txBody>
      </p:sp>
      <p:sp>
        <p:nvSpPr>
          <p:cNvPr id="74" name="PlaceHolder 2"/>
          <p:cNvSpPr>
            <a:spLocks noGrp="1"/>
          </p:cNvSpPr>
          <p:nvPr>
            <p:ph/>
          </p:nvPr>
        </p:nvSpPr>
        <p:spPr>
          <a:xfrm>
            <a:off x="609480" y="836640"/>
            <a:ext cx="11102760" cy="271332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
        <p:nvSpPr>
          <p:cNvPr id="75" name="PlaceHolder 3"/>
          <p:cNvSpPr>
            <a:spLocks noGrp="1"/>
          </p:cNvSpPr>
          <p:nvPr>
            <p:ph/>
          </p:nvPr>
        </p:nvSpPr>
        <p:spPr>
          <a:xfrm>
            <a:off x="609480" y="3808080"/>
            <a:ext cx="11102760" cy="271332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EC4A2CAC-FFCE-4EB4-8A40-CEB54AD964CB}" type="slidenum">
              <a:t>‹N›</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983520" y="192600"/>
            <a:ext cx="9451440" cy="456840"/>
          </a:xfrm>
          <a:prstGeom prst="rect">
            <a:avLst/>
          </a:prstGeom>
          <a:noFill/>
          <a:ln w="0">
            <a:noFill/>
          </a:ln>
        </p:spPr>
        <p:txBody>
          <a:bodyPr lIns="0" tIns="0" rIns="0" bIns="0" anchor="ctr">
            <a:noAutofit/>
          </a:bodyPr>
          <a:lstStyle/>
          <a:p>
            <a:endParaRPr lang="en-GB" sz="1400" b="0" strike="noStrike" spc="-1">
              <a:solidFill>
                <a:srgbClr val="000000"/>
              </a:solidFill>
              <a:latin typeface="Arial"/>
            </a:endParaRPr>
          </a:p>
        </p:txBody>
      </p:sp>
      <p:sp>
        <p:nvSpPr>
          <p:cNvPr id="77" name="PlaceHolder 2"/>
          <p:cNvSpPr>
            <a:spLocks noGrp="1"/>
          </p:cNvSpPr>
          <p:nvPr>
            <p:ph/>
          </p:nvPr>
        </p:nvSpPr>
        <p:spPr>
          <a:xfrm>
            <a:off x="609480" y="836640"/>
            <a:ext cx="5418000" cy="271332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
        <p:nvSpPr>
          <p:cNvPr id="78" name="PlaceHolder 3"/>
          <p:cNvSpPr>
            <a:spLocks noGrp="1"/>
          </p:cNvSpPr>
          <p:nvPr>
            <p:ph/>
          </p:nvPr>
        </p:nvSpPr>
        <p:spPr>
          <a:xfrm>
            <a:off x="6298920" y="836640"/>
            <a:ext cx="5418000" cy="271332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
        <p:nvSpPr>
          <p:cNvPr id="79" name="PlaceHolder 4"/>
          <p:cNvSpPr>
            <a:spLocks noGrp="1"/>
          </p:cNvSpPr>
          <p:nvPr>
            <p:ph/>
          </p:nvPr>
        </p:nvSpPr>
        <p:spPr>
          <a:xfrm>
            <a:off x="609480" y="3808080"/>
            <a:ext cx="5418000" cy="271332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
        <p:nvSpPr>
          <p:cNvPr id="80" name="PlaceHolder 5"/>
          <p:cNvSpPr>
            <a:spLocks noGrp="1"/>
          </p:cNvSpPr>
          <p:nvPr>
            <p:ph/>
          </p:nvPr>
        </p:nvSpPr>
        <p:spPr>
          <a:xfrm>
            <a:off x="6298920" y="3808080"/>
            <a:ext cx="5418000" cy="271332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BCC8AE7B-7D98-4865-8D23-8A8190A09581}" type="slidenum">
              <a:t>‹N›</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983520" y="192600"/>
            <a:ext cx="9451440" cy="456840"/>
          </a:xfrm>
          <a:prstGeom prst="rect">
            <a:avLst/>
          </a:prstGeom>
          <a:noFill/>
          <a:ln w="0">
            <a:noFill/>
          </a:ln>
        </p:spPr>
        <p:txBody>
          <a:bodyPr lIns="0" tIns="0" rIns="0" bIns="0" anchor="ctr">
            <a:noAutofit/>
          </a:bodyPr>
          <a:lstStyle/>
          <a:p>
            <a:endParaRPr lang="en-GB" sz="1400" b="0" strike="noStrike" spc="-1">
              <a:solidFill>
                <a:srgbClr val="000000"/>
              </a:solidFill>
              <a:latin typeface="Arial"/>
            </a:endParaRPr>
          </a:p>
        </p:txBody>
      </p:sp>
      <p:sp>
        <p:nvSpPr>
          <p:cNvPr id="82" name="PlaceHolder 2"/>
          <p:cNvSpPr>
            <a:spLocks noGrp="1"/>
          </p:cNvSpPr>
          <p:nvPr>
            <p:ph/>
          </p:nvPr>
        </p:nvSpPr>
        <p:spPr>
          <a:xfrm>
            <a:off x="609480" y="836640"/>
            <a:ext cx="3574800" cy="271332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
        <p:nvSpPr>
          <p:cNvPr id="83" name="PlaceHolder 3"/>
          <p:cNvSpPr>
            <a:spLocks noGrp="1"/>
          </p:cNvSpPr>
          <p:nvPr>
            <p:ph/>
          </p:nvPr>
        </p:nvSpPr>
        <p:spPr>
          <a:xfrm>
            <a:off x="4363560" y="836640"/>
            <a:ext cx="3574800" cy="271332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
        <p:nvSpPr>
          <p:cNvPr id="84" name="PlaceHolder 4"/>
          <p:cNvSpPr>
            <a:spLocks noGrp="1"/>
          </p:cNvSpPr>
          <p:nvPr>
            <p:ph/>
          </p:nvPr>
        </p:nvSpPr>
        <p:spPr>
          <a:xfrm>
            <a:off x="8117280" y="836640"/>
            <a:ext cx="3574800" cy="271332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
        <p:nvSpPr>
          <p:cNvPr id="85" name="PlaceHolder 5"/>
          <p:cNvSpPr>
            <a:spLocks noGrp="1"/>
          </p:cNvSpPr>
          <p:nvPr>
            <p:ph/>
          </p:nvPr>
        </p:nvSpPr>
        <p:spPr>
          <a:xfrm>
            <a:off x="609480" y="3808080"/>
            <a:ext cx="3574800" cy="271332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
        <p:nvSpPr>
          <p:cNvPr id="86" name="PlaceHolder 6"/>
          <p:cNvSpPr>
            <a:spLocks noGrp="1"/>
          </p:cNvSpPr>
          <p:nvPr>
            <p:ph/>
          </p:nvPr>
        </p:nvSpPr>
        <p:spPr>
          <a:xfrm>
            <a:off x="4363560" y="3808080"/>
            <a:ext cx="3574800" cy="271332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
        <p:nvSpPr>
          <p:cNvPr id="87" name="PlaceHolder 7"/>
          <p:cNvSpPr>
            <a:spLocks noGrp="1"/>
          </p:cNvSpPr>
          <p:nvPr>
            <p:ph/>
          </p:nvPr>
        </p:nvSpPr>
        <p:spPr>
          <a:xfrm>
            <a:off x="8117280" y="3808080"/>
            <a:ext cx="3574800" cy="271332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EAE6DF4E-B942-494E-8F3E-819BF2783ED6}"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983520" y="192600"/>
            <a:ext cx="9451440" cy="456840"/>
          </a:xfrm>
          <a:prstGeom prst="rect">
            <a:avLst/>
          </a:prstGeom>
          <a:noFill/>
          <a:ln w="0">
            <a:noFill/>
          </a:ln>
        </p:spPr>
        <p:txBody>
          <a:bodyPr lIns="0" tIns="0" rIns="0" bIns="0" anchor="ctr">
            <a:noAutofit/>
          </a:bodyPr>
          <a:lstStyle/>
          <a:p>
            <a:endParaRPr lang="en-GB" sz="1400" b="0" strike="noStrike" spc="-1">
              <a:solidFill>
                <a:srgbClr val="000000"/>
              </a:solidFill>
              <a:latin typeface="Arial"/>
            </a:endParaRPr>
          </a:p>
        </p:txBody>
      </p:sp>
      <p:sp>
        <p:nvSpPr>
          <p:cNvPr id="12" name="PlaceHolder 2"/>
          <p:cNvSpPr>
            <a:spLocks noGrp="1"/>
          </p:cNvSpPr>
          <p:nvPr>
            <p:ph/>
          </p:nvPr>
        </p:nvSpPr>
        <p:spPr>
          <a:xfrm>
            <a:off x="609480" y="836640"/>
            <a:ext cx="11102760" cy="568836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983520" y="192600"/>
            <a:ext cx="9451440" cy="456840"/>
          </a:xfrm>
          <a:prstGeom prst="rect">
            <a:avLst/>
          </a:prstGeom>
          <a:noFill/>
          <a:ln w="0">
            <a:noFill/>
          </a:ln>
        </p:spPr>
        <p:txBody>
          <a:bodyPr lIns="0" tIns="0" rIns="0" bIns="0" anchor="ctr">
            <a:noAutofit/>
          </a:bodyPr>
          <a:lstStyle/>
          <a:p>
            <a:endParaRPr lang="en-GB" sz="1400" b="0" strike="noStrike" spc="-1">
              <a:solidFill>
                <a:srgbClr val="000000"/>
              </a:solidFill>
              <a:latin typeface="Arial"/>
            </a:endParaRPr>
          </a:p>
        </p:txBody>
      </p:sp>
      <p:sp>
        <p:nvSpPr>
          <p:cNvPr id="14" name="PlaceHolder 2"/>
          <p:cNvSpPr>
            <a:spLocks noGrp="1"/>
          </p:cNvSpPr>
          <p:nvPr>
            <p:ph/>
          </p:nvPr>
        </p:nvSpPr>
        <p:spPr>
          <a:xfrm>
            <a:off x="609480" y="836640"/>
            <a:ext cx="5418000" cy="568836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
        <p:nvSpPr>
          <p:cNvPr id="15" name="PlaceHolder 3"/>
          <p:cNvSpPr>
            <a:spLocks noGrp="1"/>
          </p:cNvSpPr>
          <p:nvPr>
            <p:ph/>
          </p:nvPr>
        </p:nvSpPr>
        <p:spPr>
          <a:xfrm>
            <a:off x="6298920" y="836640"/>
            <a:ext cx="5418000" cy="568836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983520" y="192600"/>
            <a:ext cx="9451440" cy="456840"/>
          </a:xfrm>
          <a:prstGeom prst="rect">
            <a:avLst/>
          </a:prstGeom>
          <a:noFill/>
          <a:ln w="0">
            <a:noFill/>
          </a:ln>
        </p:spPr>
        <p:txBody>
          <a:bodyPr lIns="0" tIns="0" rIns="0" bIns="0" anchor="ctr">
            <a:noAutofit/>
          </a:bodyPr>
          <a:lstStyle/>
          <a:p>
            <a:endParaRPr lang="en-GB" sz="14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983520" y="192600"/>
            <a:ext cx="9451440" cy="2118960"/>
          </a:xfrm>
          <a:prstGeom prst="rect">
            <a:avLst/>
          </a:prstGeom>
          <a:noFill/>
          <a:ln w="0">
            <a:noFill/>
          </a:ln>
        </p:spPr>
        <p:txBody>
          <a:bodyPr lIns="0" tIns="0" rIns="0" bIns="0" anchor="ctr">
            <a:noAutofit/>
          </a:bodyPr>
          <a:lstStyle/>
          <a:p>
            <a:pPr algn="ctr">
              <a:buNone/>
            </a:pPr>
            <a:endParaRPr lang="en-GB"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983520" y="192600"/>
            <a:ext cx="9451440" cy="456840"/>
          </a:xfrm>
          <a:prstGeom prst="rect">
            <a:avLst/>
          </a:prstGeom>
          <a:noFill/>
          <a:ln w="0">
            <a:noFill/>
          </a:ln>
        </p:spPr>
        <p:txBody>
          <a:bodyPr lIns="0" tIns="0" rIns="0" bIns="0" anchor="ctr">
            <a:noAutofit/>
          </a:bodyPr>
          <a:lstStyle/>
          <a:p>
            <a:endParaRPr lang="en-GB" sz="1400" b="0" strike="noStrike" spc="-1">
              <a:solidFill>
                <a:srgbClr val="000000"/>
              </a:solidFill>
              <a:latin typeface="Arial"/>
            </a:endParaRPr>
          </a:p>
        </p:txBody>
      </p:sp>
      <p:sp>
        <p:nvSpPr>
          <p:cNvPr id="19" name="PlaceHolder 2"/>
          <p:cNvSpPr>
            <a:spLocks noGrp="1"/>
          </p:cNvSpPr>
          <p:nvPr>
            <p:ph/>
          </p:nvPr>
        </p:nvSpPr>
        <p:spPr>
          <a:xfrm>
            <a:off x="609480" y="836640"/>
            <a:ext cx="5418000" cy="271332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
        <p:nvSpPr>
          <p:cNvPr id="20" name="PlaceHolder 3"/>
          <p:cNvSpPr>
            <a:spLocks noGrp="1"/>
          </p:cNvSpPr>
          <p:nvPr>
            <p:ph/>
          </p:nvPr>
        </p:nvSpPr>
        <p:spPr>
          <a:xfrm>
            <a:off x="6298920" y="836640"/>
            <a:ext cx="5418000" cy="568836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
        <p:nvSpPr>
          <p:cNvPr id="21" name="PlaceHolder 4"/>
          <p:cNvSpPr>
            <a:spLocks noGrp="1"/>
          </p:cNvSpPr>
          <p:nvPr>
            <p:ph/>
          </p:nvPr>
        </p:nvSpPr>
        <p:spPr>
          <a:xfrm>
            <a:off x="609480" y="3808080"/>
            <a:ext cx="5418000" cy="271332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983520" y="192600"/>
            <a:ext cx="9451440" cy="456840"/>
          </a:xfrm>
          <a:prstGeom prst="rect">
            <a:avLst/>
          </a:prstGeom>
          <a:noFill/>
          <a:ln w="0">
            <a:noFill/>
          </a:ln>
        </p:spPr>
        <p:txBody>
          <a:bodyPr lIns="0" tIns="0" rIns="0" bIns="0" anchor="ctr">
            <a:noAutofit/>
          </a:bodyPr>
          <a:lstStyle/>
          <a:p>
            <a:endParaRPr lang="en-GB" sz="1400" b="0" strike="noStrike" spc="-1">
              <a:solidFill>
                <a:srgbClr val="000000"/>
              </a:solidFill>
              <a:latin typeface="Arial"/>
            </a:endParaRPr>
          </a:p>
        </p:txBody>
      </p:sp>
      <p:sp>
        <p:nvSpPr>
          <p:cNvPr id="23" name="PlaceHolder 2"/>
          <p:cNvSpPr>
            <a:spLocks noGrp="1"/>
          </p:cNvSpPr>
          <p:nvPr>
            <p:ph/>
          </p:nvPr>
        </p:nvSpPr>
        <p:spPr>
          <a:xfrm>
            <a:off x="609480" y="836640"/>
            <a:ext cx="5418000" cy="568836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
        <p:nvSpPr>
          <p:cNvPr id="24" name="PlaceHolder 3"/>
          <p:cNvSpPr>
            <a:spLocks noGrp="1"/>
          </p:cNvSpPr>
          <p:nvPr>
            <p:ph/>
          </p:nvPr>
        </p:nvSpPr>
        <p:spPr>
          <a:xfrm>
            <a:off x="6298920" y="836640"/>
            <a:ext cx="5418000" cy="271332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
        <p:nvSpPr>
          <p:cNvPr id="25" name="PlaceHolder 4"/>
          <p:cNvSpPr>
            <a:spLocks noGrp="1"/>
          </p:cNvSpPr>
          <p:nvPr>
            <p:ph/>
          </p:nvPr>
        </p:nvSpPr>
        <p:spPr>
          <a:xfrm>
            <a:off x="6298920" y="3808080"/>
            <a:ext cx="5418000" cy="271332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83520" y="192600"/>
            <a:ext cx="9451440" cy="456840"/>
          </a:xfrm>
          <a:prstGeom prst="rect">
            <a:avLst/>
          </a:prstGeom>
          <a:noFill/>
          <a:ln w="0">
            <a:noFill/>
          </a:ln>
        </p:spPr>
        <p:txBody>
          <a:bodyPr lIns="0" tIns="0" rIns="0" bIns="0" anchor="ctr">
            <a:noAutofit/>
          </a:bodyPr>
          <a:lstStyle/>
          <a:p>
            <a:endParaRPr lang="en-GB" sz="1400" b="0" strike="noStrike" spc="-1">
              <a:solidFill>
                <a:srgbClr val="000000"/>
              </a:solidFill>
              <a:latin typeface="Arial"/>
            </a:endParaRPr>
          </a:p>
        </p:txBody>
      </p:sp>
      <p:sp>
        <p:nvSpPr>
          <p:cNvPr id="27" name="PlaceHolder 2"/>
          <p:cNvSpPr>
            <a:spLocks noGrp="1"/>
          </p:cNvSpPr>
          <p:nvPr>
            <p:ph/>
          </p:nvPr>
        </p:nvSpPr>
        <p:spPr>
          <a:xfrm>
            <a:off x="609480" y="836640"/>
            <a:ext cx="5418000" cy="271332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
        <p:nvSpPr>
          <p:cNvPr id="28" name="PlaceHolder 3"/>
          <p:cNvSpPr>
            <a:spLocks noGrp="1"/>
          </p:cNvSpPr>
          <p:nvPr>
            <p:ph/>
          </p:nvPr>
        </p:nvSpPr>
        <p:spPr>
          <a:xfrm>
            <a:off x="6298920" y="836640"/>
            <a:ext cx="5418000" cy="271332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
        <p:nvSpPr>
          <p:cNvPr id="29" name="PlaceHolder 4"/>
          <p:cNvSpPr>
            <a:spLocks noGrp="1"/>
          </p:cNvSpPr>
          <p:nvPr>
            <p:ph/>
          </p:nvPr>
        </p:nvSpPr>
        <p:spPr>
          <a:xfrm>
            <a:off x="609480" y="3808080"/>
            <a:ext cx="11102760" cy="2713320"/>
          </a:xfrm>
          <a:prstGeom prst="rect">
            <a:avLst/>
          </a:prstGeom>
          <a:noFill/>
          <a:ln w="0">
            <a:noFill/>
          </a:ln>
        </p:spPr>
        <p:txBody>
          <a:bodyPr lIns="0" tIns="0" rIns="0" bIns="0" anchor="t">
            <a:normAutofit/>
          </a:bodyPr>
          <a:lstStyle/>
          <a:p>
            <a:endParaRPr lang="en-GB" sz="14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9" name="Google Shape;10;p38"/>
          <p:cNvGrpSpPr/>
          <p:nvPr/>
        </p:nvGrpSpPr>
        <p:grpSpPr>
          <a:xfrm>
            <a:off x="411840" y="6035040"/>
            <a:ext cx="4392360" cy="569880"/>
            <a:chOff x="411840" y="6035040"/>
            <a:chExt cx="4392360" cy="569880"/>
          </a:xfrm>
        </p:grpSpPr>
        <p:pic>
          <p:nvPicPr>
            <p:cNvPr id="10" name="Google Shape;11;p38"/>
            <p:cNvPicPr/>
            <p:nvPr/>
          </p:nvPicPr>
          <p:blipFill>
            <a:blip r:embed="rId14"/>
            <a:stretch/>
          </p:blipFill>
          <p:spPr>
            <a:xfrm>
              <a:off x="411840" y="6075000"/>
              <a:ext cx="715320" cy="457560"/>
            </a:xfrm>
            <a:prstGeom prst="rect">
              <a:avLst/>
            </a:prstGeom>
            <a:ln w="0">
              <a:noFill/>
            </a:ln>
          </p:spPr>
        </p:pic>
        <p:sp>
          <p:nvSpPr>
            <p:cNvPr id="2" name="Google Shape;12;p38"/>
            <p:cNvSpPr/>
            <p:nvPr/>
          </p:nvSpPr>
          <p:spPr>
            <a:xfrm>
              <a:off x="1135440" y="6035040"/>
              <a:ext cx="3668760" cy="56988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90000"/>
                </a:lnSpc>
                <a:buNone/>
                <a:tabLst>
                  <a:tab pos="0" algn="l"/>
                </a:tabLst>
              </a:pPr>
              <a:r>
                <a:rPr lang="en-GB" sz="700" b="0" strike="noStrike" spc="-1">
                  <a:solidFill>
                    <a:srgbClr val="000000"/>
                  </a:solidFill>
                  <a:latin typeface="Calibri"/>
                  <a:ea typeface="Calibri"/>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GB" sz="700" b="0" strike="noStrike" spc="-1">
                <a:latin typeface="Arial"/>
              </a:endParaRPr>
            </a:p>
          </p:txBody>
        </p:sp>
      </p:grpSp>
      <p:pic>
        <p:nvPicPr>
          <p:cNvPr id="3" name="Google Shape;13;p38" descr="Contract between EC and EUROfusion is signed | FuseNet"/>
          <p:cNvPicPr/>
          <p:nvPr/>
        </p:nvPicPr>
        <p:blipFill>
          <a:blip r:embed="rId15"/>
          <a:stretch/>
        </p:blipFill>
        <p:spPr>
          <a:xfrm>
            <a:off x="444960" y="325080"/>
            <a:ext cx="2304000" cy="596160"/>
          </a:xfrm>
          <a:prstGeom prst="rect">
            <a:avLst/>
          </a:prstGeom>
          <a:ln w="0">
            <a:noFill/>
          </a:ln>
        </p:spPr>
      </p:pic>
      <p:sp>
        <p:nvSpPr>
          <p:cNvPr id="4" name="PlaceHolder 1"/>
          <p:cNvSpPr>
            <a:spLocks noGrp="1"/>
          </p:cNvSpPr>
          <p:nvPr>
            <p:ph type="title"/>
          </p:nvPr>
        </p:nvSpPr>
        <p:spPr>
          <a:xfrm>
            <a:off x="407520" y="2074320"/>
            <a:ext cx="5544360" cy="619920"/>
          </a:xfrm>
          <a:prstGeom prst="rect">
            <a:avLst/>
          </a:prstGeom>
          <a:noFill/>
          <a:ln w="0">
            <a:noFill/>
          </a:ln>
        </p:spPr>
        <p:txBody>
          <a:bodyPr anchor="ctr">
            <a:normAutofit fontScale="87000"/>
          </a:bodyPr>
          <a:lstStyle/>
          <a:p>
            <a:r>
              <a:rPr lang="en-GB" sz="3300" b="0" strike="noStrike" spc="-1">
                <a:solidFill>
                  <a:srgbClr val="000000"/>
                </a:solidFill>
                <a:latin typeface="Arial"/>
              </a:rPr>
              <a:t>Click to edit the title text format</a:t>
            </a:r>
          </a:p>
        </p:txBody>
      </p:sp>
      <p:sp>
        <p:nvSpPr>
          <p:cNvPr id="5" name="PlaceHolder 2"/>
          <p:cNvSpPr>
            <a:spLocks noGrp="1"/>
          </p:cNvSpPr>
          <p:nvPr>
            <p:ph type="body"/>
          </p:nvPr>
        </p:nvSpPr>
        <p:spPr>
          <a:xfrm>
            <a:off x="407520" y="3693240"/>
            <a:ext cx="4374720" cy="457560"/>
          </a:xfrm>
          <a:prstGeom prst="rect">
            <a:avLst/>
          </a:prstGeom>
          <a:noFill/>
          <a:ln w="0">
            <a:noFill/>
          </a:ln>
        </p:spPr>
        <p:txBody>
          <a:bodyPr anchor="t">
            <a:normAutofit fontScale="12000"/>
          </a:bodyPr>
          <a:lstStyle/>
          <a:p>
            <a:pPr marL="432000" indent="-324000">
              <a:spcBef>
                <a:spcPts val="1417"/>
              </a:spcBef>
              <a:buClr>
                <a:srgbClr val="000000"/>
              </a:buClr>
              <a:buSzPct val="45000"/>
              <a:buFont typeface="Wingdings" charset="2"/>
              <a:buChar char=""/>
            </a:pPr>
            <a:r>
              <a:rPr lang="en-GB" sz="2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GB" sz="2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GB" sz="2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GB" sz="2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GB" sz="24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GB" sz="24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GB" sz="2400" b="0" strike="noStrike" spc="-1">
                <a:solidFill>
                  <a:srgbClr val="000000"/>
                </a:solidFill>
                <a:latin typeface="Arial"/>
              </a:rPr>
              <a:t>Seventh Outline Level</a:t>
            </a:r>
          </a:p>
        </p:txBody>
      </p:sp>
      <p:sp>
        <p:nvSpPr>
          <p:cNvPr id="6" name="PlaceHolder 3"/>
          <p:cNvSpPr>
            <a:spLocks noGrp="1"/>
          </p:cNvSpPr>
          <p:nvPr>
            <p:ph type="body"/>
          </p:nvPr>
        </p:nvSpPr>
        <p:spPr>
          <a:xfrm>
            <a:off x="407520" y="4159440"/>
            <a:ext cx="4374720" cy="457560"/>
          </a:xfrm>
          <a:prstGeom prst="rect">
            <a:avLst/>
          </a:prstGeom>
          <a:noFill/>
          <a:ln w="0">
            <a:noFill/>
          </a:ln>
        </p:spPr>
        <p:txBody>
          <a:bodyPr anchor="t">
            <a:normAutofit fontScale="12000"/>
          </a:bodyPr>
          <a:lstStyle/>
          <a:p>
            <a:pPr marL="432000" indent="-324000">
              <a:spcBef>
                <a:spcPts val="1417"/>
              </a:spcBef>
              <a:buClr>
                <a:srgbClr val="000000"/>
              </a:buClr>
              <a:buSzPct val="45000"/>
              <a:buFont typeface="Wingdings" charset="2"/>
              <a:buChar char=""/>
            </a:pPr>
            <a:r>
              <a:rPr lang="en-GB" sz="2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GB" sz="2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GB" sz="2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GB" sz="2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GB" sz="24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GB" sz="24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GB" sz="2400" b="0" strike="noStrike" spc="-1">
                <a:solidFill>
                  <a:srgbClr val="000000"/>
                </a:solidFill>
                <a:latin typeface="Arial"/>
              </a:rPr>
              <a:t>Seventh Outline Level</a:t>
            </a:r>
          </a:p>
        </p:txBody>
      </p:sp>
      <p:sp>
        <p:nvSpPr>
          <p:cNvPr id="7" name="PlaceHolder 4"/>
          <p:cNvSpPr>
            <a:spLocks noGrp="1"/>
          </p:cNvSpPr>
          <p:nvPr>
            <p:ph type="body"/>
          </p:nvPr>
        </p:nvSpPr>
        <p:spPr>
          <a:xfrm>
            <a:off x="407520" y="1650240"/>
            <a:ext cx="5544360" cy="338040"/>
          </a:xfrm>
          <a:prstGeom prst="rect">
            <a:avLst/>
          </a:prstGeom>
          <a:noFill/>
          <a:ln w="0">
            <a:noFill/>
          </a:ln>
        </p:spPr>
        <p:txBody>
          <a:bodyPr anchor="t">
            <a:normAutofit fontScale="11000"/>
          </a:bodyPr>
          <a:lstStyle/>
          <a:p>
            <a:pPr marL="432000" indent="-324000">
              <a:spcBef>
                <a:spcPts val="1417"/>
              </a:spcBef>
              <a:buClr>
                <a:srgbClr val="000000"/>
              </a:buClr>
              <a:buSzPct val="45000"/>
              <a:buFont typeface="Wingdings" charset="2"/>
              <a:buChar char=""/>
            </a:pPr>
            <a:r>
              <a:rPr lang="en-GB" sz="16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GB" sz="16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GB" sz="16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GB" sz="16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GB" sz="16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GB" sz="16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GB" sz="1600" b="0" strike="noStrike" spc="-1">
                <a:solidFill>
                  <a:srgbClr val="000000"/>
                </a:solidFill>
                <a:latin typeface="Arial"/>
              </a:rPr>
              <a:t>Seventh Outline Level</a:t>
            </a:r>
          </a:p>
        </p:txBody>
      </p:sp>
      <p:pic>
        <p:nvPicPr>
          <p:cNvPr id="8" name="Google Shape;18;p38"/>
          <p:cNvPicPr/>
          <p:nvPr/>
        </p:nvPicPr>
        <p:blipFill>
          <a:blip r:embed="rId16"/>
          <a:stretch/>
        </p:blipFill>
        <p:spPr>
          <a:xfrm>
            <a:off x="7247880" y="252360"/>
            <a:ext cx="4943880" cy="635292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 name="Google Shape;20;p39"/>
          <p:cNvSpPr/>
          <p:nvPr/>
        </p:nvSpPr>
        <p:spPr>
          <a:xfrm>
            <a:off x="0" y="6525360"/>
            <a:ext cx="12191760" cy="332280"/>
          </a:xfrm>
          <a:prstGeom prst="rect">
            <a:avLst/>
          </a:prstGeom>
          <a:solidFill>
            <a:schemeClr val="dk2"/>
          </a:solidFill>
          <a:ln w="25400">
            <a:solidFill>
              <a:srgbClr val="395E89"/>
            </a:solidFill>
            <a:round/>
          </a:ln>
        </p:spPr>
        <p:style>
          <a:lnRef idx="0">
            <a:scrgbClr r="0" g="0" b="0"/>
          </a:lnRef>
          <a:fillRef idx="0">
            <a:scrgbClr r="0" g="0" b="0"/>
          </a:fillRef>
          <a:effectRef idx="0">
            <a:scrgbClr r="0" g="0" b="0"/>
          </a:effectRef>
          <a:fontRef idx="minor"/>
        </p:style>
      </p:sp>
      <p:sp>
        <p:nvSpPr>
          <p:cNvPr id="46" name="PlaceHolder 1"/>
          <p:cNvSpPr>
            <a:spLocks noGrp="1"/>
          </p:cNvSpPr>
          <p:nvPr>
            <p:ph type="title"/>
          </p:nvPr>
        </p:nvSpPr>
        <p:spPr>
          <a:xfrm>
            <a:off x="983520" y="192600"/>
            <a:ext cx="9451440" cy="456840"/>
          </a:xfrm>
          <a:prstGeom prst="rect">
            <a:avLst/>
          </a:prstGeom>
          <a:noFill/>
          <a:ln w="0">
            <a:noFill/>
          </a:ln>
        </p:spPr>
        <p:txBody>
          <a:bodyPr anchor="ctr">
            <a:noAutofit/>
          </a:bodyPr>
          <a:lstStyle/>
          <a:p>
            <a:r>
              <a:rPr lang="en-GB" sz="2800" b="0" strike="noStrike" spc="-1">
                <a:solidFill>
                  <a:srgbClr val="000000"/>
                </a:solidFill>
                <a:latin typeface="Arial"/>
              </a:rPr>
              <a:t>Click to edit the title text format</a:t>
            </a:r>
          </a:p>
        </p:txBody>
      </p:sp>
      <p:sp>
        <p:nvSpPr>
          <p:cNvPr id="47" name="PlaceHolder 2"/>
          <p:cNvSpPr>
            <a:spLocks noGrp="1"/>
          </p:cNvSpPr>
          <p:nvPr>
            <p:ph type="body"/>
          </p:nvPr>
        </p:nvSpPr>
        <p:spPr>
          <a:xfrm>
            <a:off x="609480" y="836640"/>
            <a:ext cx="11102760" cy="5688360"/>
          </a:xfrm>
          <a:prstGeom prst="rect">
            <a:avLst/>
          </a:prstGeom>
          <a:noFill/>
          <a:ln w="0">
            <a:noFill/>
          </a:ln>
        </p:spPr>
        <p:txBody>
          <a:bodyPr anchor="t">
            <a:normAutofit/>
          </a:bodyPr>
          <a:lstStyle/>
          <a:p>
            <a:pPr marL="432000" indent="-324000">
              <a:spcBef>
                <a:spcPts val="1417"/>
              </a:spcBef>
              <a:buClr>
                <a:srgbClr val="000000"/>
              </a:buClr>
              <a:buSzPct val="45000"/>
              <a:buFont typeface="Wingdings" charset="2"/>
              <a:buChar char=""/>
            </a:pPr>
            <a:r>
              <a:rPr lang="en-GB" sz="2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GB" sz="2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GB" sz="2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GB" sz="2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GB" sz="24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GB" sz="24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GB" sz="2400" b="0" strike="noStrike" spc="-1">
                <a:solidFill>
                  <a:srgbClr val="000000"/>
                </a:solidFill>
                <a:latin typeface="Arial"/>
              </a:rPr>
              <a:t>Seventh Outline Level</a:t>
            </a:r>
          </a:p>
        </p:txBody>
      </p:sp>
      <p:sp>
        <p:nvSpPr>
          <p:cNvPr id="48" name="PlaceHolder 3"/>
          <p:cNvSpPr>
            <a:spLocks noGrp="1"/>
          </p:cNvSpPr>
          <p:nvPr>
            <p:ph type="ftr" idx="1"/>
          </p:nvPr>
        </p:nvSpPr>
        <p:spPr>
          <a:xfrm>
            <a:off x="825480" y="6555600"/>
            <a:ext cx="3469680" cy="329400"/>
          </a:xfrm>
          <a:prstGeom prst="rect">
            <a:avLst/>
          </a:prstGeom>
          <a:noFill/>
          <a:ln w="0">
            <a:noFill/>
          </a:ln>
        </p:spPr>
        <p:txBody>
          <a:bodyPr anchor="t">
            <a:noAutofit/>
          </a:bodyPr>
          <a:lstStyle>
            <a:lvl1pPr algn="ctr">
              <a:buNone/>
              <a:defRPr lang="en-GB" sz="1400" b="0" strike="noStrike" spc="-1">
                <a:latin typeface="Times New Roman"/>
              </a:defRPr>
            </a:lvl1pPr>
          </a:lstStyle>
          <a:p>
            <a:pPr algn="ctr">
              <a:buNone/>
            </a:pPr>
            <a:r>
              <a:rPr lang="en-GB" sz="1400" b="0" strike="noStrike" spc="-1">
                <a:latin typeface="Times New Roman"/>
              </a:rPr>
              <a:t>&lt;footer&gt;</a:t>
            </a:r>
          </a:p>
        </p:txBody>
      </p:sp>
      <p:sp>
        <p:nvSpPr>
          <p:cNvPr id="49" name="PlaceHolder 4"/>
          <p:cNvSpPr>
            <a:spLocks noGrp="1"/>
          </p:cNvSpPr>
          <p:nvPr>
            <p:ph type="sldNum" idx="2"/>
          </p:nvPr>
        </p:nvSpPr>
        <p:spPr>
          <a:xfrm>
            <a:off x="0" y="6590160"/>
            <a:ext cx="719640" cy="198720"/>
          </a:xfrm>
          <a:prstGeom prst="rect">
            <a:avLst/>
          </a:prstGeom>
          <a:noFill/>
          <a:ln w="0">
            <a:noFill/>
          </a:ln>
        </p:spPr>
        <p:txBody>
          <a:bodyPr anchor="ctr">
            <a:noAutofit/>
          </a:bodyPr>
          <a:lstStyle>
            <a:lvl1pPr algn="r">
              <a:lnSpc>
                <a:spcPct val="100000"/>
              </a:lnSpc>
              <a:buNone/>
              <a:tabLst>
                <a:tab pos="0" algn="l"/>
              </a:tabLst>
              <a:defRPr lang="en-GB" sz="1400" b="0" strike="noStrike" spc="-1">
                <a:solidFill>
                  <a:srgbClr val="FFFFFF"/>
                </a:solidFill>
                <a:latin typeface="Calibri"/>
                <a:ea typeface="Calibri"/>
              </a:defRPr>
            </a:lvl1pPr>
          </a:lstStyle>
          <a:p>
            <a:pPr algn="r">
              <a:lnSpc>
                <a:spcPct val="100000"/>
              </a:lnSpc>
              <a:buNone/>
              <a:tabLst>
                <a:tab pos="0" algn="l"/>
              </a:tabLst>
            </a:pPr>
            <a:fld id="{273DD0BD-60B0-4031-87AF-668B8CBD6B86}" type="slidenum">
              <a:rPr lang="en-GB" sz="1400" b="0" strike="noStrike" spc="-1">
                <a:solidFill>
                  <a:srgbClr val="FFFFFF"/>
                </a:solidFill>
                <a:latin typeface="Calibri"/>
                <a:ea typeface="Calibri"/>
              </a:rPr>
              <a:t>‹N›</a:t>
            </a:fld>
            <a:endParaRPr lang="en-GB" sz="1400" b="0" strike="noStrike" spc="-1">
              <a:latin typeface="Times New Roman"/>
            </a:endParaRPr>
          </a:p>
        </p:txBody>
      </p:sp>
      <p:pic>
        <p:nvPicPr>
          <p:cNvPr id="50" name="Google Shape;25;p39" descr="EUROfusion - Realising Fusion Energy"/>
          <p:cNvPicPr/>
          <p:nvPr/>
        </p:nvPicPr>
        <p:blipFill>
          <a:blip r:embed="rId14"/>
          <a:stretch/>
        </p:blipFill>
        <p:spPr>
          <a:xfrm>
            <a:off x="191520" y="56880"/>
            <a:ext cx="635760" cy="635760"/>
          </a:xfrm>
          <a:prstGeom prst="rect">
            <a:avLst/>
          </a:prstGeom>
          <a:ln w="0">
            <a:noFill/>
          </a:ln>
        </p:spPr>
      </p:pic>
      <p:pic>
        <p:nvPicPr>
          <p:cNvPr id="51" name="Google Shape;26;p39"/>
          <p:cNvPicPr/>
          <p:nvPr/>
        </p:nvPicPr>
        <p:blipFill>
          <a:blip r:embed="rId15">
            <a:alphaModFix amt="65000"/>
          </a:blip>
          <a:stretch/>
        </p:blipFill>
        <p:spPr>
          <a:xfrm>
            <a:off x="7247880" y="252360"/>
            <a:ext cx="4943880" cy="635292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PlaceHolder 1"/>
          <p:cNvSpPr>
            <a:spLocks noGrp="1"/>
          </p:cNvSpPr>
          <p:nvPr>
            <p:ph type="title"/>
          </p:nvPr>
        </p:nvSpPr>
        <p:spPr>
          <a:xfrm>
            <a:off x="407520" y="2143800"/>
            <a:ext cx="6412828" cy="619920"/>
          </a:xfrm>
          <a:prstGeom prst="rect">
            <a:avLst/>
          </a:prstGeom>
          <a:noFill/>
          <a:ln w="0">
            <a:noFill/>
          </a:ln>
        </p:spPr>
        <p:txBody>
          <a:bodyPr anchor="ctr">
            <a:normAutofit fontScale="90000"/>
          </a:bodyPr>
          <a:lstStyle/>
          <a:p>
            <a:pPr>
              <a:lnSpc>
                <a:spcPct val="100000"/>
              </a:lnSpc>
              <a:buNone/>
              <a:tabLst>
                <a:tab pos="0" algn="l"/>
              </a:tabLst>
            </a:pPr>
            <a:br>
              <a:rPr sz="3300" dirty="0"/>
            </a:br>
            <a:r>
              <a:rPr lang="en-US" sz="3300" b="1" strike="noStrike" spc="-1" dirty="0">
                <a:solidFill>
                  <a:srgbClr val="000000"/>
                </a:solidFill>
                <a:latin typeface="Calibri"/>
                <a:ea typeface="Calibri"/>
              </a:rPr>
              <a:t>SOLPS-ITER simulations of Ne seeded scenario 2 and effect of closed geometry</a:t>
            </a:r>
            <a:endParaRPr lang="en-GB" sz="3300" b="0" strike="noStrike" spc="-1" dirty="0">
              <a:solidFill>
                <a:srgbClr val="000000"/>
              </a:solidFill>
              <a:latin typeface="Arial"/>
            </a:endParaRPr>
          </a:p>
        </p:txBody>
      </p:sp>
      <p:sp>
        <p:nvSpPr>
          <p:cNvPr id="89" name="PlaceHolder 2"/>
          <p:cNvSpPr>
            <a:spLocks noGrp="1"/>
          </p:cNvSpPr>
          <p:nvPr>
            <p:ph/>
          </p:nvPr>
        </p:nvSpPr>
        <p:spPr>
          <a:xfrm>
            <a:off x="407520" y="3693240"/>
            <a:ext cx="8132760" cy="465840"/>
          </a:xfrm>
          <a:prstGeom prst="rect">
            <a:avLst/>
          </a:prstGeom>
          <a:noFill/>
          <a:ln w="0">
            <a:noFill/>
          </a:ln>
        </p:spPr>
        <p:txBody>
          <a:bodyPr anchor="t">
            <a:noAutofit/>
          </a:bodyPr>
          <a:lstStyle/>
          <a:p>
            <a:pPr>
              <a:lnSpc>
                <a:spcPct val="100000"/>
              </a:lnSpc>
              <a:buNone/>
              <a:tabLst>
                <a:tab pos="0" algn="l"/>
              </a:tabLst>
            </a:pPr>
            <a:r>
              <a:rPr lang="en-GB" sz="2000" b="1" u="sng" strike="noStrike" spc="-1" dirty="0">
                <a:solidFill>
                  <a:srgbClr val="000000"/>
                </a:solidFill>
                <a:uFillTx/>
                <a:latin typeface="Calibri"/>
                <a:ea typeface="Calibri"/>
              </a:rPr>
              <a:t>G. Rubino</a:t>
            </a:r>
            <a:r>
              <a:rPr lang="en-GB" sz="2000" b="1" strike="noStrike" spc="-1" dirty="0">
                <a:solidFill>
                  <a:srgbClr val="000000"/>
                </a:solidFill>
                <a:latin typeface="Calibri"/>
                <a:ea typeface="Calibri"/>
              </a:rPr>
              <a:t> (ISTP-CNR Bari) </a:t>
            </a:r>
            <a:r>
              <a:rPr lang="en-GB" sz="2000" b="1" u="sng" strike="noStrike" spc="-1" dirty="0">
                <a:solidFill>
                  <a:srgbClr val="000000"/>
                </a:solidFill>
                <a:uFillTx/>
                <a:latin typeface="Calibri"/>
                <a:ea typeface="Calibri"/>
              </a:rPr>
              <a:t>, L. Balbinot</a:t>
            </a:r>
            <a:r>
              <a:rPr lang="en-GB" sz="2000" b="1" strike="noStrike" spc="-1" dirty="0">
                <a:solidFill>
                  <a:srgbClr val="000000"/>
                </a:solidFill>
                <a:latin typeface="Calibri"/>
                <a:ea typeface="Calibri"/>
              </a:rPr>
              <a:t> (Università </a:t>
            </a:r>
            <a:r>
              <a:rPr lang="en-GB" sz="2000" b="1" strike="noStrike" spc="-1" dirty="0" err="1">
                <a:solidFill>
                  <a:srgbClr val="000000"/>
                </a:solidFill>
                <a:latin typeface="Calibri"/>
                <a:ea typeface="Calibri"/>
              </a:rPr>
              <a:t>della</a:t>
            </a:r>
            <a:r>
              <a:rPr lang="en-GB" sz="2000" b="1" strike="noStrike" spc="-1" dirty="0">
                <a:solidFill>
                  <a:srgbClr val="000000"/>
                </a:solidFill>
                <a:latin typeface="Calibri"/>
                <a:ea typeface="Calibri"/>
              </a:rPr>
              <a:t> Tuscia)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DF1FB-5F48-E1EC-CA72-593DDDDE963F}"/>
            </a:ext>
          </a:extLst>
        </p:cNvPr>
        <p:cNvGrpSpPr/>
        <p:nvPr/>
      </p:nvGrpSpPr>
      <p:grpSpPr>
        <a:xfrm>
          <a:off x="0" y="0"/>
          <a:ext cx="0" cy="0"/>
          <a:chOff x="0" y="0"/>
          <a:chExt cx="0" cy="0"/>
        </a:xfrm>
      </p:grpSpPr>
      <p:sp>
        <p:nvSpPr>
          <p:cNvPr id="278" name="PlaceHolder 1">
            <a:extLst>
              <a:ext uri="{FF2B5EF4-FFF2-40B4-BE49-F238E27FC236}">
                <a16:creationId xmlns:a16="http://schemas.microsoft.com/office/drawing/2014/main" id="{904170E7-224F-1F39-CC89-B2FE066CD5D9}"/>
              </a:ext>
            </a:extLst>
          </p:cNvPr>
          <p:cNvSpPr>
            <a:spLocks noGrp="1"/>
          </p:cNvSpPr>
          <p:nvPr>
            <p:ph type="title"/>
          </p:nvPr>
        </p:nvSpPr>
        <p:spPr>
          <a:xfrm>
            <a:off x="983520" y="192600"/>
            <a:ext cx="9451440" cy="456840"/>
          </a:xfrm>
          <a:prstGeom prst="rect">
            <a:avLst/>
          </a:prstGeom>
          <a:noFill/>
          <a:ln w="0">
            <a:noFill/>
          </a:ln>
        </p:spPr>
        <p:txBody>
          <a:bodyPr anchor="ctr">
            <a:noAutofit/>
          </a:bodyPr>
          <a:lstStyle/>
          <a:p>
            <a:pPr>
              <a:lnSpc>
                <a:spcPct val="85000"/>
              </a:lnSpc>
              <a:tabLst>
                <a:tab pos="0" algn="l"/>
              </a:tabLst>
            </a:pPr>
            <a:r>
              <a:rPr lang="en-GB" sz="2800" b="1" strike="noStrike" spc="-1" dirty="0">
                <a:solidFill>
                  <a:srgbClr val="1F497D"/>
                </a:solidFill>
                <a:latin typeface="Calibri"/>
                <a:ea typeface="Calibri"/>
              </a:rPr>
              <a:t>Effect on </a:t>
            </a:r>
            <a:r>
              <a:rPr lang="en-GB" sz="2800" b="1" spc="-1" dirty="0">
                <a:solidFill>
                  <a:srgbClr val="1F497D"/>
                </a:solidFill>
                <a:latin typeface="Calibri"/>
                <a:ea typeface="Calibri"/>
              </a:rPr>
              <a:t>detachment achievement</a:t>
            </a:r>
            <a:endParaRPr lang="en-GB" sz="2800" b="0" strike="noStrike" spc="-1" dirty="0">
              <a:solidFill>
                <a:srgbClr val="000000"/>
              </a:solidFill>
              <a:latin typeface="Arial"/>
            </a:endParaRPr>
          </a:p>
        </p:txBody>
      </p:sp>
      <p:sp>
        <p:nvSpPr>
          <p:cNvPr id="279" name="PlaceHolder 2">
            <a:extLst>
              <a:ext uri="{FF2B5EF4-FFF2-40B4-BE49-F238E27FC236}">
                <a16:creationId xmlns:a16="http://schemas.microsoft.com/office/drawing/2014/main" id="{0B42C74E-2D64-26BC-941C-FDE63D0A14EF}"/>
              </a:ext>
            </a:extLst>
          </p:cNvPr>
          <p:cNvSpPr>
            <a:spLocks noGrp="1"/>
          </p:cNvSpPr>
          <p:nvPr>
            <p:ph type="sldNum" idx="41"/>
          </p:nvPr>
        </p:nvSpPr>
        <p:spPr>
          <a:xfrm>
            <a:off x="0" y="6590160"/>
            <a:ext cx="719640" cy="198720"/>
          </a:xfrm>
          <a:prstGeom prst="rect">
            <a:avLst/>
          </a:prstGeom>
          <a:noFill/>
          <a:ln w="0">
            <a:noFill/>
          </a:ln>
        </p:spPr>
        <p:txBody>
          <a:bodyPr anchor="ctr">
            <a:noAutofit/>
          </a:bodyPr>
          <a:lstStyle>
            <a:lvl1pPr algn="r">
              <a:lnSpc>
                <a:spcPct val="100000"/>
              </a:lnSpc>
              <a:buNone/>
              <a:tabLst>
                <a:tab pos="0" algn="l"/>
              </a:tabLst>
              <a:defRPr lang="en-GB" sz="1400" b="0" strike="noStrike" spc="-1">
                <a:solidFill>
                  <a:srgbClr val="FFFFFF"/>
                </a:solidFill>
                <a:latin typeface="Calibri"/>
                <a:ea typeface="Calibri"/>
              </a:defRPr>
            </a:lvl1pPr>
          </a:lstStyle>
          <a:p>
            <a:pPr algn="r">
              <a:lnSpc>
                <a:spcPct val="100000"/>
              </a:lnSpc>
              <a:buNone/>
              <a:tabLst>
                <a:tab pos="0" algn="l"/>
              </a:tabLst>
            </a:pPr>
            <a:fld id="{D1E76630-DA45-4440-9FD3-848BEEE0790F}" type="slidenum">
              <a:rPr lang="en-GB" sz="1400" b="0" strike="noStrike" spc="-1">
                <a:solidFill>
                  <a:srgbClr val="FFFFFF"/>
                </a:solidFill>
                <a:latin typeface="Calibri"/>
                <a:ea typeface="Calibri"/>
              </a:rPr>
              <a:t>10</a:t>
            </a:fld>
            <a:endParaRPr lang="en-GB" sz="1400" b="0" strike="noStrike" spc="-1">
              <a:latin typeface="Times New Roman"/>
            </a:endParaRPr>
          </a:p>
        </p:txBody>
      </p:sp>
      <p:sp>
        <p:nvSpPr>
          <p:cNvPr id="280" name="Google Shape;384;p27">
            <a:extLst>
              <a:ext uri="{FF2B5EF4-FFF2-40B4-BE49-F238E27FC236}">
                <a16:creationId xmlns:a16="http://schemas.microsoft.com/office/drawing/2014/main" id="{B7DF0129-A5C3-E9D3-448A-C3D2A1018D2B}"/>
              </a:ext>
            </a:extLst>
          </p:cNvPr>
          <p:cNvSpPr/>
          <p:nvPr/>
        </p:nvSpPr>
        <p:spPr>
          <a:xfrm>
            <a:off x="359820" y="1049227"/>
            <a:ext cx="4857639" cy="21967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431640" indent="-324000">
              <a:lnSpc>
                <a:spcPct val="100000"/>
              </a:lnSpc>
              <a:buClr>
                <a:srgbClr val="000000"/>
              </a:buClr>
              <a:buFont typeface="Symbol" charset="2"/>
              <a:buChar char=""/>
            </a:pPr>
            <a:r>
              <a:rPr lang="en-GB" b="0" strike="noStrike" spc="-1" dirty="0">
                <a:solidFill>
                  <a:srgbClr val="000000"/>
                </a:solidFill>
                <a:latin typeface="Calibri"/>
                <a:ea typeface="Calibri"/>
              </a:rPr>
              <a:t>Pure D scan in the different divertor geometry with fixed P</a:t>
            </a:r>
            <a:r>
              <a:rPr lang="en-GB" b="0" strike="noStrike" spc="-1" baseline="-25000" dirty="0">
                <a:solidFill>
                  <a:srgbClr val="000000"/>
                </a:solidFill>
                <a:latin typeface="Calibri"/>
                <a:ea typeface="Calibri"/>
              </a:rPr>
              <a:t>in</a:t>
            </a:r>
            <a:r>
              <a:rPr lang="en-GB" b="0" strike="noStrike" spc="-1" dirty="0">
                <a:solidFill>
                  <a:srgbClr val="000000"/>
                </a:solidFill>
                <a:latin typeface="Calibri"/>
                <a:ea typeface="Calibri"/>
              </a:rPr>
              <a:t> = 5MW (≈ power able to dissipate in impurity seeded cases)</a:t>
            </a:r>
            <a:endParaRPr lang="en-GB" b="0" strike="noStrike" spc="-1" baseline="-25000" dirty="0">
              <a:solidFill>
                <a:srgbClr val="000000"/>
              </a:solidFill>
              <a:latin typeface="Calibri"/>
              <a:ea typeface="Calibri"/>
            </a:endParaRPr>
          </a:p>
          <a:p>
            <a:pPr marL="431640" indent="-324000">
              <a:lnSpc>
                <a:spcPct val="100000"/>
              </a:lnSpc>
              <a:buClr>
                <a:srgbClr val="000000"/>
              </a:buClr>
              <a:buFont typeface="Symbol" charset="2"/>
              <a:buChar char=""/>
            </a:pPr>
            <a:endParaRPr lang="en-GB" b="0" strike="noStrike" spc="-1" dirty="0">
              <a:solidFill>
                <a:srgbClr val="000000"/>
              </a:solidFill>
              <a:latin typeface="Calibri"/>
              <a:ea typeface="Calibri"/>
            </a:endParaRPr>
          </a:p>
          <a:p>
            <a:pPr marL="431640" indent="-324000">
              <a:lnSpc>
                <a:spcPct val="100000"/>
              </a:lnSpc>
              <a:buClr>
                <a:srgbClr val="000000"/>
              </a:buClr>
              <a:buFont typeface="Symbol" charset="2"/>
              <a:buChar char=""/>
            </a:pPr>
            <a:r>
              <a:rPr lang="en-GB" spc="-1" dirty="0">
                <a:solidFill>
                  <a:srgbClr val="000000"/>
                </a:solidFill>
                <a:latin typeface="Calibri"/>
                <a:ea typeface="Calibri"/>
              </a:rPr>
              <a:t>Evaluation of roll-over point</a:t>
            </a:r>
          </a:p>
          <a:p>
            <a:pPr marL="907740" lvl="1" indent="-342900">
              <a:buClr>
                <a:srgbClr val="000000"/>
              </a:buClr>
              <a:buFont typeface="Wingdings" panose="05000000000000000000" pitchFamily="2" charset="2"/>
              <a:buChar char="Ø"/>
            </a:pPr>
            <a:r>
              <a:rPr lang="en-GB" sz="1600" b="1" spc="-1" dirty="0">
                <a:solidFill>
                  <a:srgbClr val="FF0000"/>
                </a:solidFill>
                <a:latin typeface="Calibri"/>
                <a:ea typeface="Calibri"/>
              </a:rPr>
              <a:t>V-Shaped shows a considerable benefit  </a:t>
            </a:r>
          </a:p>
          <a:p>
            <a:pPr marL="907740" lvl="1" indent="-342900">
              <a:buClr>
                <a:srgbClr val="000000"/>
              </a:buClr>
              <a:buFont typeface="Wingdings" panose="05000000000000000000" pitchFamily="2" charset="2"/>
              <a:buChar char="Ø"/>
            </a:pPr>
            <a:r>
              <a:rPr lang="en-GB" sz="1600" spc="-1" dirty="0">
                <a:solidFill>
                  <a:srgbClr val="000000"/>
                </a:solidFill>
                <a:latin typeface="Calibri"/>
                <a:ea typeface="Calibri"/>
              </a:rPr>
              <a:t>V-shaped detach at lower upstream density </a:t>
            </a:r>
          </a:p>
          <a:p>
            <a:pPr marL="907740" lvl="1" indent="-342900">
              <a:buClr>
                <a:srgbClr val="000000"/>
              </a:buClr>
              <a:buFont typeface="Wingdings" panose="05000000000000000000" pitchFamily="2" charset="2"/>
              <a:buChar char="Ø"/>
            </a:pPr>
            <a:r>
              <a:rPr lang="en-GB" sz="1600" spc="-1" dirty="0">
                <a:solidFill>
                  <a:srgbClr val="000000"/>
                </a:solidFill>
                <a:latin typeface="Calibri"/>
                <a:ea typeface="Calibri"/>
              </a:rPr>
              <a:t>OSP shows the worst behaviour</a:t>
            </a:r>
          </a:p>
          <a:p>
            <a:pPr marL="431640" indent="-324000">
              <a:lnSpc>
                <a:spcPct val="100000"/>
              </a:lnSpc>
              <a:buClr>
                <a:srgbClr val="000000"/>
              </a:buClr>
              <a:buFont typeface="Symbol" charset="2"/>
              <a:buChar char=""/>
            </a:pPr>
            <a:endParaRPr lang="en-GB" spc="-1" dirty="0">
              <a:solidFill>
                <a:srgbClr val="000000"/>
              </a:solidFill>
              <a:latin typeface="Calibri"/>
              <a:ea typeface="Calibri"/>
            </a:endParaRPr>
          </a:p>
          <a:p>
            <a:pPr marL="431640" indent="-324000">
              <a:lnSpc>
                <a:spcPct val="100000"/>
              </a:lnSpc>
              <a:buClr>
                <a:srgbClr val="000000"/>
              </a:buClr>
              <a:buFont typeface="Symbol" charset="2"/>
              <a:buChar char=""/>
            </a:pPr>
            <a:r>
              <a:rPr lang="en-GB" spc="-1" dirty="0">
                <a:solidFill>
                  <a:srgbClr val="000000"/>
                </a:solidFill>
                <a:latin typeface="Calibri"/>
                <a:ea typeface="Calibri"/>
              </a:rPr>
              <a:t>Effect of V closure on SP temperature</a:t>
            </a:r>
          </a:p>
          <a:p>
            <a:pPr marL="907740" lvl="1" indent="-342900">
              <a:buClr>
                <a:srgbClr val="000000"/>
              </a:buClr>
              <a:buFont typeface="Wingdings" panose="05000000000000000000" pitchFamily="2" charset="2"/>
              <a:buChar char="Ø"/>
            </a:pPr>
            <a:r>
              <a:rPr lang="en-GB" b="1" spc="-1" dirty="0">
                <a:solidFill>
                  <a:srgbClr val="FF0000"/>
                </a:solidFill>
                <a:latin typeface="Calibri"/>
                <a:ea typeface="Calibri"/>
              </a:rPr>
              <a:t>Weighted &lt;</a:t>
            </a:r>
            <a:r>
              <a:rPr lang="en-GB" b="1" spc="-1" dirty="0" err="1">
                <a:solidFill>
                  <a:srgbClr val="FF0000"/>
                </a:solidFill>
                <a:latin typeface="Calibri"/>
                <a:ea typeface="Calibri"/>
              </a:rPr>
              <a:t>Te,OT</a:t>
            </a:r>
            <a:r>
              <a:rPr lang="en-GB" b="1" spc="-1" dirty="0">
                <a:solidFill>
                  <a:srgbClr val="FF0000"/>
                </a:solidFill>
                <a:latin typeface="Calibri"/>
                <a:ea typeface="Calibri"/>
              </a:rPr>
              <a:t>&gt; decreased in V-shaped at low density thanks to the neutral trapping</a:t>
            </a:r>
          </a:p>
          <a:p>
            <a:pPr marL="907740" lvl="1" indent="-342900">
              <a:buClr>
                <a:srgbClr val="000000"/>
              </a:buClr>
              <a:buFont typeface="Wingdings" panose="05000000000000000000" pitchFamily="2" charset="2"/>
              <a:buChar char="Ø"/>
            </a:pPr>
            <a:r>
              <a:rPr lang="en-GB" spc="-1" dirty="0">
                <a:solidFill>
                  <a:srgbClr val="000000"/>
                </a:solidFill>
                <a:latin typeface="Calibri"/>
                <a:ea typeface="Calibri"/>
              </a:rPr>
              <a:t>Favour the detachment in the SP region   </a:t>
            </a:r>
          </a:p>
          <a:p>
            <a:pPr marL="107640">
              <a:lnSpc>
                <a:spcPct val="100000"/>
              </a:lnSpc>
              <a:buClr>
                <a:srgbClr val="000000"/>
              </a:buClr>
            </a:pPr>
            <a:endParaRPr lang="en-GB" spc="-1" dirty="0">
              <a:solidFill>
                <a:srgbClr val="000000"/>
              </a:solidFill>
              <a:latin typeface="Calibri"/>
              <a:ea typeface="Calibri"/>
            </a:endParaRPr>
          </a:p>
          <a:p>
            <a:pPr marL="431640" indent="-324000">
              <a:lnSpc>
                <a:spcPct val="100000"/>
              </a:lnSpc>
              <a:buClr>
                <a:srgbClr val="000000"/>
              </a:buClr>
              <a:buFont typeface="Symbol" charset="2"/>
              <a:buChar char=""/>
            </a:pPr>
            <a:r>
              <a:rPr lang="en-GB" b="1" spc="-1" dirty="0">
                <a:solidFill>
                  <a:srgbClr val="FF0000"/>
                </a:solidFill>
                <a:latin typeface="Calibri"/>
                <a:ea typeface="Calibri"/>
              </a:rPr>
              <a:t>Increased neutral compression ratio c</a:t>
            </a:r>
            <a:r>
              <a:rPr lang="en-GB" b="1" spc="-1" baseline="-25000" dirty="0">
                <a:solidFill>
                  <a:srgbClr val="FF0000"/>
                </a:solidFill>
                <a:latin typeface="Calibri"/>
                <a:ea typeface="Calibri"/>
              </a:rPr>
              <a:t>D</a:t>
            </a:r>
            <a:r>
              <a:rPr lang="en-GB" b="1" spc="-1" dirty="0">
                <a:solidFill>
                  <a:srgbClr val="FF0000"/>
                </a:solidFill>
                <a:latin typeface="Calibri"/>
                <a:ea typeface="Calibri"/>
              </a:rPr>
              <a:t> in detached OT conditions</a:t>
            </a:r>
            <a:r>
              <a:rPr lang="en-GB" spc="-1" dirty="0">
                <a:solidFill>
                  <a:srgbClr val="000000"/>
                </a:solidFill>
                <a:latin typeface="Calibri"/>
                <a:ea typeface="Calibri"/>
              </a:rPr>
              <a:t>, by factor 4-5</a:t>
            </a:r>
          </a:p>
          <a:p>
            <a:pPr marL="431640" indent="-324000">
              <a:buClr>
                <a:srgbClr val="000000"/>
              </a:buClr>
              <a:buFont typeface="Symbol" charset="2"/>
              <a:buChar char=""/>
            </a:pPr>
            <a:r>
              <a:rPr lang="en-GB" spc="-1" dirty="0">
                <a:solidFill>
                  <a:srgbClr val="000000"/>
                </a:solidFill>
                <a:latin typeface="Calibri"/>
                <a:ea typeface="Calibri"/>
              </a:rPr>
              <a:t>Less effective at very low density (low neutral densities)  </a:t>
            </a:r>
            <a:endParaRPr lang="en-GB" sz="2000" b="0" strike="noStrike" spc="-1" dirty="0">
              <a:solidFill>
                <a:srgbClr val="000000"/>
              </a:solidFill>
              <a:latin typeface="Calibri"/>
              <a:ea typeface="Calibri"/>
            </a:endParaRPr>
          </a:p>
          <a:p>
            <a:pPr marL="450540" indent="-342900">
              <a:buClr>
                <a:srgbClr val="000000"/>
              </a:buClr>
              <a:buFont typeface="Arial" panose="020B0604020202020204" pitchFamily="34" charset="0"/>
              <a:buChar char="•"/>
              <a:tabLst>
                <a:tab pos="2416175" algn="l"/>
              </a:tabLst>
            </a:pPr>
            <a:endParaRPr lang="en-GB" sz="2000" b="0" strike="noStrike" spc="-1" dirty="0">
              <a:latin typeface="Arial"/>
            </a:endParaRPr>
          </a:p>
        </p:txBody>
      </p:sp>
      <p:pic>
        <p:nvPicPr>
          <p:cNvPr id="4" name="Immagine 3">
            <a:extLst>
              <a:ext uri="{FF2B5EF4-FFF2-40B4-BE49-F238E27FC236}">
                <a16:creationId xmlns:a16="http://schemas.microsoft.com/office/drawing/2014/main" id="{BFF7ABDD-D02E-D8EB-873A-6C6ECC7289E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199647" y="537238"/>
            <a:ext cx="3008369" cy="2288133"/>
          </a:xfrm>
          <a:prstGeom prst="rect">
            <a:avLst/>
          </a:prstGeom>
        </p:spPr>
      </p:pic>
      <p:pic>
        <p:nvPicPr>
          <p:cNvPr id="7" name="Immagine 6">
            <a:extLst>
              <a:ext uri="{FF2B5EF4-FFF2-40B4-BE49-F238E27FC236}">
                <a16:creationId xmlns:a16="http://schemas.microsoft.com/office/drawing/2014/main" id="{EA143D20-19D6-AEAF-5757-1BD58719B9F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61391" y="3660871"/>
            <a:ext cx="3167152" cy="2416419"/>
          </a:xfrm>
          <a:prstGeom prst="rect">
            <a:avLst/>
          </a:prstGeom>
        </p:spPr>
      </p:pic>
      <p:pic>
        <p:nvPicPr>
          <p:cNvPr id="9" name="Immagine 8">
            <a:extLst>
              <a:ext uri="{FF2B5EF4-FFF2-40B4-BE49-F238E27FC236}">
                <a16:creationId xmlns:a16="http://schemas.microsoft.com/office/drawing/2014/main" id="{AB0E81FF-E86C-CE1E-E315-D46E7DBEE92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744061" y="3646352"/>
            <a:ext cx="3129877" cy="2364795"/>
          </a:xfrm>
          <a:prstGeom prst="rect">
            <a:avLst/>
          </a:prstGeom>
        </p:spPr>
      </p:pic>
      <p:sp>
        <p:nvSpPr>
          <p:cNvPr id="5" name="CasellaDiTesto 4">
            <a:extLst>
              <a:ext uri="{FF2B5EF4-FFF2-40B4-BE49-F238E27FC236}">
                <a16:creationId xmlns:a16="http://schemas.microsoft.com/office/drawing/2014/main" id="{6CBEB492-E559-96C3-9F87-C2802F617FCE}"/>
              </a:ext>
            </a:extLst>
          </p:cNvPr>
          <p:cNvSpPr txBox="1"/>
          <p:nvPr/>
        </p:nvSpPr>
        <p:spPr>
          <a:xfrm>
            <a:off x="6161315" y="3267984"/>
            <a:ext cx="2246128" cy="400110"/>
          </a:xfrm>
          <a:prstGeom prst="rect">
            <a:avLst/>
          </a:prstGeom>
          <a:noFill/>
          <a:ln w="19050">
            <a:solidFill>
              <a:srgbClr val="FF0000"/>
            </a:solidFill>
          </a:ln>
        </p:spPr>
        <p:txBody>
          <a:bodyPr wrap="none" rtlCol="0">
            <a:spAutoFit/>
          </a:bodyPr>
          <a:lstStyle/>
          <a:p>
            <a:r>
              <a:rPr lang="it-IT" sz="1000" dirty="0">
                <a:latin typeface="Arial" panose="020B0604020202020204" pitchFamily="34" charset="0"/>
                <a:cs typeface="Arial" panose="020B0604020202020204" pitchFamily="34" charset="0"/>
              </a:rPr>
              <a:t>&lt;</a:t>
            </a:r>
            <a:r>
              <a:rPr lang="it-IT" sz="1000" dirty="0" err="1">
                <a:latin typeface="Arial" panose="020B0604020202020204" pitchFamily="34" charset="0"/>
                <a:cs typeface="Arial" panose="020B0604020202020204" pitchFamily="34" charset="0"/>
              </a:rPr>
              <a:t>T</a:t>
            </a:r>
            <a:r>
              <a:rPr lang="it-IT" sz="1000" baseline="-25000" dirty="0" err="1">
                <a:latin typeface="Arial" panose="020B0604020202020204" pitchFamily="34" charset="0"/>
                <a:cs typeface="Arial" panose="020B0604020202020204" pitchFamily="34" charset="0"/>
              </a:rPr>
              <a:t>e,IT</a:t>
            </a:r>
            <a:r>
              <a:rPr lang="it-IT" sz="1000" baseline="-25000" dirty="0">
                <a:latin typeface="Arial" panose="020B0604020202020204" pitchFamily="34" charset="0"/>
                <a:cs typeface="Arial" panose="020B0604020202020204" pitchFamily="34" charset="0"/>
              </a:rPr>
              <a:t>/OT</a:t>
            </a:r>
            <a:r>
              <a:rPr lang="it-IT" sz="1000" dirty="0">
                <a:latin typeface="Arial" panose="020B0604020202020204" pitchFamily="34" charset="0"/>
                <a:cs typeface="Arial" panose="020B0604020202020204" pitchFamily="34" charset="0"/>
              </a:rPr>
              <a:t>&gt; = ∫</a:t>
            </a:r>
            <a:r>
              <a:rPr lang="it-IT" sz="1000" baseline="-25000" dirty="0">
                <a:latin typeface="Arial" panose="020B0604020202020204" pitchFamily="34" charset="0"/>
                <a:cs typeface="Arial" panose="020B0604020202020204" pitchFamily="34" charset="0"/>
              </a:rPr>
              <a:t> IT/OT</a:t>
            </a:r>
            <a:r>
              <a:rPr lang="it-IT" sz="1000" dirty="0">
                <a:latin typeface="Arial" panose="020B0604020202020204" pitchFamily="34" charset="0"/>
                <a:cs typeface="Arial" panose="020B0604020202020204" pitchFamily="34" charset="0"/>
              </a:rPr>
              <a:t> </a:t>
            </a:r>
            <a:r>
              <a:rPr lang="it-IT" sz="1000" dirty="0" err="1">
                <a:latin typeface="Arial" panose="020B0604020202020204" pitchFamily="34" charset="0"/>
                <a:cs typeface="Arial" panose="020B0604020202020204" pitchFamily="34" charset="0"/>
              </a:rPr>
              <a:t>T</a:t>
            </a:r>
            <a:r>
              <a:rPr lang="it-IT" sz="1000" baseline="-25000" dirty="0" err="1">
                <a:latin typeface="Arial" panose="020B0604020202020204" pitchFamily="34" charset="0"/>
                <a:cs typeface="Arial" panose="020B0604020202020204" pitchFamily="34" charset="0"/>
              </a:rPr>
              <a:t>e,IT</a:t>
            </a:r>
            <a:r>
              <a:rPr lang="it-IT" sz="1000" baseline="-25000" dirty="0">
                <a:latin typeface="Arial" panose="020B0604020202020204" pitchFamily="34" charset="0"/>
                <a:cs typeface="Arial" panose="020B0604020202020204" pitchFamily="34" charset="0"/>
              </a:rPr>
              <a:t>/OT</a:t>
            </a:r>
            <a:r>
              <a:rPr lang="it-IT" sz="1000" dirty="0">
                <a:latin typeface="Arial" panose="020B0604020202020204" pitchFamily="34" charset="0"/>
                <a:cs typeface="Arial" panose="020B0604020202020204" pitchFamily="34" charset="0"/>
              </a:rPr>
              <a:t> </a:t>
            </a:r>
            <a:r>
              <a:rPr lang="el-GR" sz="1000" dirty="0">
                <a:latin typeface="Arial" panose="020B0604020202020204" pitchFamily="34" charset="0"/>
                <a:cs typeface="Arial" panose="020B0604020202020204" pitchFamily="34" charset="0"/>
              </a:rPr>
              <a:t>Γ</a:t>
            </a:r>
            <a:r>
              <a:rPr lang="it-IT" sz="1000" baseline="-25000" dirty="0">
                <a:latin typeface="Arial" panose="020B0604020202020204" pitchFamily="34" charset="0"/>
                <a:cs typeface="Arial" panose="020B0604020202020204" pitchFamily="34" charset="0"/>
              </a:rPr>
              <a:t>D </a:t>
            </a:r>
            <a:r>
              <a:rPr lang="it-IT" sz="1000" dirty="0">
                <a:latin typeface="Arial" panose="020B0604020202020204" pitchFamily="34" charset="0"/>
                <a:cs typeface="Arial" panose="020B0604020202020204" pitchFamily="34" charset="0"/>
              </a:rPr>
              <a:t>/ ∫</a:t>
            </a:r>
            <a:r>
              <a:rPr lang="it-IT" sz="1000" baseline="-25000" dirty="0">
                <a:latin typeface="Arial" panose="020B0604020202020204" pitchFamily="34" charset="0"/>
                <a:cs typeface="Arial" panose="020B0604020202020204" pitchFamily="34" charset="0"/>
              </a:rPr>
              <a:t>IT/OT </a:t>
            </a:r>
            <a:r>
              <a:rPr lang="el-GR" sz="1000" dirty="0">
                <a:latin typeface="Arial" panose="020B0604020202020204" pitchFamily="34" charset="0"/>
                <a:cs typeface="Arial" panose="020B0604020202020204" pitchFamily="34" charset="0"/>
              </a:rPr>
              <a:t>Γ</a:t>
            </a:r>
            <a:r>
              <a:rPr lang="it-IT" sz="1000" baseline="-25000" dirty="0">
                <a:latin typeface="Arial" panose="020B0604020202020204" pitchFamily="34" charset="0"/>
                <a:cs typeface="Arial" panose="020B0604020202020204" pitchFamily="34" charset="0"/>
              </a:rPr>
              <a:t>D</a:t>
            </a:r>
            <a:r>
              <a:rPr lang="it-IT" sz="1000" dirty="0">
                <a:latin typeface="Arial" panose="020B0604020202020204" pitchFamily="34" charset="0"/>
                <a:cs typeface="Arial" panose="020B0604020202020204" pitchFamily="34" charset="0"/>
              </a:rPr>
              <a:t> </a:t>
            </a:r>
          </a:p>
          <a:p>
            <a:r>
              <a:rPr lang="it-IT" sz="1000" i="1" dirty="0">
                <a:latin typeface="Arial" panose="020B0604020202020204" pitchFamily="34" charset="0"/>
                <a:cs typeface="Arial" panose="020B0604020202020204" pitchFamily="34" charset="0"/>
              </a:rPr>
              <a:t> </a:t>
            </a:r>
            <a:r>
              <a:rPr lang="en-US" sz="1000" i="1" dirty="0">
                <a:effectLst/>
                <a:latin typeface="Arial" panose="020B0604020202020204" pitchFamily="34" charset="0"/>
                <a:ea typeface="Times New Roman" panose="02020603050405020304" pitchFamily="18" charset="0"/>
                <a:cs typeface="Arial" panose="020B0604020202020204" pitchFamily="34" charset="0"/>
              </a:rPr>
              <a:t>B. </a:t>
            </a:r>
            <a:r>
              <a:rPr lang="en-US" sz="1000" i="1" dirty="0" err="1">
                <a:effectLst/>
                <a:latin typeface="Arial" panose="020B0604020202020204" pitchFamily="34" charset="0"/>
                <a:ea typeface="Times New Roman" panose="02020603050405020304" pitchFamily="18" charset="0"/>
                <a:cs typeface="Arial" panose="020B0604020202020204" pitchFamily="34" charset="0"/>
              </a:rPr>
              <a:t>Lomanowski</a:t>
            </a:r>
            <a:r>
              <a:rPr lang="en-US" sz="1000" i="1" dirty="0">
                <a:effectLst/>
                <a:latin typeface="Arial" panose="020B0604020202020204" pitchFamily="34" charset="0"/>
                <a:ea typeface="Times New Roman" panose="02020603050405020304" pitchFamily="18" charset="0"/>
                <a:cs typeface="Arial" panose="020B0604020202020204" pitchFamily="34" charset="0"/>
              </a:rPr>
              <a:t>, </a:t>
            </a:r>
            <a:r>
              <a:rPr lang="en-US" sz="1000" i="1" dirty="0" err="1">
                <a:effectLst/>
                <a:latin typeface="Arial" panose="020B0604020202020204" pitchFamily="34" charset="0"/>
                <a:ea typeface="Times New Roman" panose="02020603050405020304" pitchFamily="18" charset="0"/>
                <a:cs typeface="Arial" panose="020B0604020202020204" pitchFamily="34" charset="0"/>
              </a:rPr>
              <a:t>Nucl</a:t>
            </a:r>
            <a:r>
              <a:rPr lang="en-US" sz="1000" i="1" dirty="0">
                <a:effectLst/>
                <a:latin typeface="Arial" panose="020B0604020202020204" pitchFamily="34" charset="0"/>
                <a:ea typeface="Times New Roman" panose="02020603050405020304" pitchFamily="18" charset="0"/>
                <a:cs typeface="Arial" panose="020B0604020202020204" pitchFamily="34" charset="0"/>
              </a:rPr>
              <a:t>. </a:t>
            </a:r>
            <a:r>
              <a:rPr lang="en-US" sz="1000" i="1" dirty="0" err="1">
                <a:effectLst/>
                <a:latin typeface="Arial" panose="020B0604020202020204" pitchFamily="34" charset="0"/>
                <a:ea typeface="Times New Roman" panose="02020603050405020304" pitchFamily="18" charset="0"/>
                <a:cs typeface="Arial" panose="020B0604020202020204" pitchFamily="34" charset="0"/>
              </a:rPr>
              <a:t>Fus</a:t>
            </a:r>
            <a:r>
              <a:rPr lang="en-US" sz="1000" i="1" dirty="0">
                <a:effectLst/>
                <a:latin typeface="Arial" panose="020B0604020202020204" pitchFamily="34" charset="0"/>
                <a:ea typeface="Times New Roman" panose="02020603050405020304" pitchFamily="18" charset="0"/>
                <a:cs typeface="Arial" panose="020B0604020202020204" pitchFamily="34" charset="0"/>
              </a:rPr>
              <a:t>. 2022</a:t>
            </a:r>
          </a:p>
        </p:txBody>
      </p:sp>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C3BB1DED-A472-B504-667E-540A5A0A56D8}"/>
                  </a:ext>
                </a:extLst>
              </p:cNvPr>
              <p:cNvSpPr txBox="1"/>
              <p:nvPr/>
            </p:nvSpPr>
            <p:spPr>
              <a:xfrm>
                <a:off x="9208892" y="3085939"/>
                <a:ext cx="2808782" cy="605615"/>
              </a:xfrm>
              <a:prstGeom prst="rect">
                <a:avLst/>
              </a:prstGeom>
              <a:noFill/>
              <a:ln w="19050">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sz="1000" b="0" i="1" smtClean="0">
                              <a:latin typeface="Cambria Math" panose="02040503050406030204" pitchFamily="18" charset="0"/>
                              <a:ea typeface="Times New Roman" panose="02020603050405020304" pitchFamily="18" charset="0"/>
                              <a:cs typeface="Arial" panose="020B0604020202020204" pitchFamily="34" charset="0"/>
                            </a:rPr>
                          </m:ctrlPr>
                        </m:sSubPr>
                        <m:e>
                          <m:r>
                            <a:rPr lang="it-IT" sz="1000" b="0" i="1" smtClean="0">
                              <a:latin typeface="Cambria Math" panose="02040503050406030204" pitchFamily="18" charset="0"/>
                              <a:ea typeface="Times New Roman" panose="02020603050405020304" pitchFamily="18" charset="0"/>
                              <a:cs typeface="Arial" panose="020B0604020202020204" pitchFamily="34" charset="0"/>
                            </a:rPr>
                            <m:t>𝑐</m:t>
                          </m:r>
                        </m:e>
                        <m:sub>
                          <m:r>
                            <a:rPr lang="it-IT" sz="1000" b="0" i="1" smtClean="0">
                              <a:latin typeface="Cambria Math" panose="02040503050406030204" pitchFamily="18" charset="0"/>
                              <a:ea typeface="Times New Roman" panose="02020603050405020304" pitchFamily="18" charset="0"/>
                              <a:cs typeface="Arial" panose="020B0604020202020204" pitchFamily="34" charset="0"/>
                            </a:rPr>
                            <m:t>𝐷</m:t>
                          </m:r>
                        </m:sub>
                      </m:sSub>
                      <m:r>
                        <a:rPr lang="it-IT" sz="1000" b="0" i="1" smtClean="0">
                          <a:latin typeface="Cambria Math" panose="02040503050406030204" pitchFamily="18" charset="0"/>
                          <a:ea typeface="Times New Roman" panose="02020603050405020304" pitchFamily="18" charset="0"/>
                          <a:cs typeface="Arial" panose="020B0604020202020204" pitchFamily="34" charset="0"/>
                        </a:rPr>
                        <m:t>=</m:t>
                      </m:r>
                      <m:f>
                        <m:fPr>
                          <m:ctrlPr>
                            <a:rPr lang="it-IT" sz="1000" b="0" i="1" smtClean="0">
                              <a:latin typeface="Cambria Math" panose="02040503050406030204" pitchFamily="18" charset="0"/>
                              <a:cs typeface="Arial" panose="020B0604020202020204" pitchFamily="34" charset="0"/>
                            </a:rPr>
                          </m:ctrlPr>
                        </m:fPr>
                        <m:num>
                          <m:sSubSup>
                            <m:sSubSupPr>
                              <m:ctrlPr>
                                <a:rPr lang="it-IT" sz="1000" i="1">
                                  <a:latin typeface="Cambria Math" panose="02040503050406030204" pitchFamily="18" charset="0"/>
                                  <a:ea typeface="Times New Roman" panose="02020603050405020304" pitchFamily="18" charset="0"/>
                                  <a:cs typeface="Arial" panose="020B0604020202020204" pitchFamily="34" charset="0"/>
                                </a:rPr>
                              </m:ctrlPr>
                            </m:sSubSupPr>
                            <m:e>
                              <m:r>
                                <a:rPr lang="it-IT" sz="1000" i="1">
                                  <a:latin typeface="Cambria Math" panose="02040503050406030204" pitchFamily="18" charset="0"/>
                                  <a:ea typeface="Times New Roman" panose="02020603050405020304" pitchFamily="18" charset="0"/>
                                  <a:cs typeface="Arial" panose="020B0604020202020204" pitchFamily="34" charset="0"/>
                                </a:rPr>
                                <m:t>𝑛</m:t>
                              </m:r>
                            </m:e>
                            <m:sub>
                              <m:r>
                                <a:rPr lang="it-IT" sz="1000" i="1">
                                  <a:latin typeface="Cambria Math" panose="02040503050406030204" pitchFamily="18" charset="0"/>
                                  <a:ea typeface="Times New Roman" panose="02020603050405020304" pitchFamily="18" charset="0"/>
                                  <a:cs typeface="Arial" panose="020B0604020202020204" pitchFamily="34" charset="0"/>
                                </a:rPr>
                                <m:t>𝑛</m:t>
                              </m:r>
                            </m:sub>
                            <m:sup>
                              <m:r>
                                <a:rPr lang="it-IT" sz="1000" i="1">
                                  <a:latin typeface="Cambria Math" panose="02040503050406030204" pitchFamily="18" charset="0"/>
                                  <a:ea typeface="Times New Roman" panose="02020603050405020304" pitchFamily="18" charset="0"/>
                                  <a:cs typeface="Arial" panose="020B0604020202020204" pitchFamily="34" charset="0"/>
                                </a:rPr>
                                <m:t>𝑑𝑖𝑣</m:t>
                              </m:r>
                            </m:sup>
                          </m:sSubSup>
                        </m:num>
                        <m:den>
                          <m:sSubSup>
                            <m:sSubSupPr>
                              <m:ctrlPr>
                                <a:rPr lang="it-IT" sz="1000" i="1">
                                  <a:latin typeface="Cambria Math" panose="02040503050406030204" pitchFamily="18" charset="0"/>
                                  <a:ea typeface="Times New Roman" panose="02020603050405020304" pitchFamily="18" charset="0"/>
                                  <a:cs typeface="Arial" panose="020B0604020202020204" pitchFamily="34" charset="0"/>
                                </a:rPr>
                              </m:ctrlPr>
                            </m:sSubSupPr>
                            <m:e>
                              <m:r>
                                <a:rPr lang="it-IT" sz="1000" i="1">
                                  <a:latin typeface="Cambria Math" panose="02040503050406030204" pitchFamily="18" charset="0"/>
                                  <a:ea typeface="Times New Roman" panose="02020603050405020304" pitchFamily="18" charset="0"/>
                                  <a:cs typeface="Arial" panose="020B0604020202020204" pitchFamily="34" charset="0"/>
                                </a:rPr>
                                <m:t>𝑛</m:t>
                              </m:r>
                            </m:e>
                            <m:sub>
                              <m:r>
                                <a:rPr lang="it-IT" sz="1000" i="1">
                                  <a:latin typeface="Cambria Math" panose="02040503050406030204" pitchFamily="18" charset="0"/>
                                  <a:ea typeface="Times New Roman" panose="02020603050405020304" pitchFamily="18" charset="0"/>
                                  <a:cs typeface="Arial" panose="020B0604020202020204" pitchFamily="34" charset="0"/>
                                </a:rPr>
                                <m:t>𝑛</m:t>
                              </m:r>
                            </m:sub>
                            <m:sup>
                              <m:r>
                                <a:rPr lang="it-IT" sz="1000" b="0" i="1" smtClean="0">
                                  <a:latin typeface="Cambria Math" panose="02040503050406030204" pitchFamily="18" charset="0"/>
                                  <a:ea typeface="Times New Roman" panose="02020603050405020304" pitchFamily="18" charset="0"/>
                                  <a:cs typeface="Arial" panose="020B0604020202020204" pitchFamily="34" charset="0"/>
                                </a:rPr>
                                <m:t>𝑚𝑎𝑖𝑛</m:t>
                              </m:r>
                            </m:sup>
                          </m:sSubSup>
                        </m:den>
                      </m:f>
                      <m:r>
                        <a:rPr lang="it-IT" sz="1000" b="0" i="1" smtClean="0">
                          <a:latin typeface="Cambria Math" panose="02040503050406030204" pitchFamily="18" charset="0"/>
                          <a:cs typeface="Arial" panose="020B0604020202020204" pitchFamily="34" charset="0"/>
                        </a:rPr>
                        <m:t>, </m:t>
                      </m:r>
                      <m:sSub>
                        <m:sSubPr>
                          <m:ctrlPr>
                            <a:rPr lang="it-IT" sz="1000" b="0" i="1" smtClean="0">
                              <a:latin typeface="Cambria Math" panose="02040503050406030204" pitchFamily="18" charset="0"/>
                              <a:cs typeface="Arial" panose="020B0604020202020204" pitchFamily="34" charset="0"/>
                            </a:rPr>
                          </m:ctrlPr>
                        </m:sSubPr>
                        <m:e>
                          <m:r>
                            <a:rPr lang="it-IT" sz="1000" b="0" i="1" smtClean="0">
                              <a:latin typeface="Cambria Math" panose="02040503050406030204" pitchFamily="18" charset="0"/>
                              <a:cs typeface="Arial" panose="020B0604020202020204" pitchFamily="34" charset="0"/>
                            </a:rPr>
                            <m:t>𝑛</m:t>
                          </m:r>
                        </m:e>
                        <m:sub>
                          <m:r>
                            <a:rPr lang="it-IT" sz="1000" b="0" i="1" smtClean="0">
                              <a:latin typeface="Cambria Math" panose="02040503050406030204" pitchFamily="18" charset="0"/>
                              <a:cs typeface="Arial" panose="020B0604020202020204" pitchFamily="34" charset="0"/>
                            </a:rPr>
                            <m:t>𝑛</m:t>
                          </m:r>
                        </m:sub>
                      </m:sSub>
                      <m:r>
                        <a:rPr lang="it-IT" sz="1000" b="0" i="1" smtClean="0">
                          <a:latin typeface="Cambria Math" panose="02040503050406030204" pitchFamily="18" charset="0"/>
                          <a:cs typeface="Arial" panose="020B0604020202020204" pitchFamily="34" charset="0"/>
                        </a:rPr>
                        <m:t>=</m:t>
                      </m:r>
                      <m:sSub>
                        <m:sSubPr>
                          <m:ctrlPr>
                            <a:rPr lang="it-IT" sz="1000" b="0" i="1" smtClean="0">
                              <a:latin typeface="Cambria Math" panose="02040503050406030204" pitchFamily="18" charset="0"/>
                              <a:cs typeface="Arial" panose="020B0604020202020204" pitchFamily="34" charset="0"/>
                            </a:rPr>
                          </m:ctrlPr>
                        </m:sSubPr>
                        <m:e>
                          <m:r>
                            <a:rPr lang="it-IT" sz="1000" b="0" i="1" smtClean="0">
                              <a:latin typeface="Cambria Math" panose="02040503050406030204" pitchFamily="18" charset="0"/>
                              <a:cs typeface="Arial" panose="020B0604020202020204" pitchFamily="34" charset="0"/>
                            </a:rPr>
                            <m:t>𝑛</m:t>
                          </m:r>
                        </m:e>
                        <m:sub>
                          <m:sSub>
                            <m:sSubPr>
                              <m:ctrlPr>
                                <a:rPr lang="it-IT" sz="1000" b="0" i="1" smtClean="0">
                                  <a:latin typeface="Cambria Math" panose="02040503050406030204" pitchFamily="18" charset="0"/>
                                  <a:cs typeface="Arial" panose="020B0604020202020204" pitchFamily="34" charset="0"/>
                                </a:rPr>
                              </m:ctrlPr>
                            </m:sSubPr>
                            <m:e>
                              <m:r>
                                <a:rPr lang="it-IT" sz="1000" b="0" i="1" smtClean="0">
                                  <a:latin typeface="Cambria Math" panose="02040503050406030204" pitchFamily="18" charset="0"/>
                                  <a:cs typeface="Arial" panose="020B0604020202020204" pitchFamily="34" charset="0"/>
                                </a:rPr>
                                <m:t>𝐷</m:t>
                              </m:r>
                            </m:e>
                            <m:sub>
                              <m:r>
                                <a:rPr lang="it-IT" sz="1000" b="0" i="1" smtClean="0">
                                  <a:latin typeface="Cambria Math" panose="02040503050406030204" pitchFamily="18" charset="0"/>
                                  <a:cs typeface="Arial" panose="020B0604020202020204" pitchFamily="34" charset="0"/>
                                </a:rPr>
                                <m:t>0</m:t>
                              </m:r>
                            </m:sub>
                          </m:sSub>
                          <m:r>
                            <a:rPr lang="it-IT" sz="1000" b="0" i="1" smtClean="0">
                              <a:latin typeface="Cambria Math" panose="02040503050406030204" pitchFamily="18" charset="0"/>
                              <a:cs typeface="Arial" panose="020B0604020202020204" pitchFamily="34" charset="0"/>
                            </a:rPr>
                            <m:t> </m:t>
                          </m:r>
                        </m:sub>
                      </m:sSub>
                      <m:r>
                        <a:rPr lang="it-IT" sz="1000" b="0" i="1" smtClean="0">
                          <a:latin typeface="Cambria Math" panose="02040503050406030204" pitchFamily="18" charset="0"/>
                          <a:cs typeface="Arial" panose="020B0604020202020204" pitchFamily="34" charset="0"/>
                        </a:rPr>
                        <m:t>+2</m:t>
                      </m:r>
                      <m:sSub>
                        <m:sSubPr>
                          <m:ctrlPr>
                            <a:rPr lang="it-IT" sz="1000" b="0" i="1" smtClean="0">
                              <a:latin typeface="Cambria Math" panose="02040503050406030204" pitchFamily="18" charset="0"/>
                              <a:cs typeface="Arial" panose="020B0604020202020204" pitchFamily="34" charset="0"/>
                            </a:rPr>
                          </m:ctrlPr>
                        </m:sSubPr>
                        <m:e>
                          <m:r>
                            <a:rPr lang="it-IT" sz="1000" b="0" i="1" smtClean="0">
                              <a:latin typeface="Cambria Math" panose="02040503050406030204" pitchFamily="18" charset="0"/>
                              <a:cs typeface="Arial" panose="020B0604020202020204" pitchFamily="34" charset="0"/>
                            </a:rPr>
                            <m:t>𝑛</m:t>
                          </m:r>
                        </m:e>
                        <m:sub>
                          <m:sSub>
                            <m:sSubPr>
                              <m:ctrlPr>
                                <a:rPr lang="it-IT" sz="1000" b="0" i="1" smtClean="0">
                                  <a:latin typeface="Cambria Math" panose="02040503050406030204" pitchFamily="18" charset="0"/>
                                  <a:cs typeface="Arial" panose="020B0604020202020204" pitchFamily="34" charset="0"/>
                                </a:rPr>
                              </m:ctrlPr>
                            </m:sSubPr>
                            <m:e>
                              <m:r>
                                <a:rPr lang="it-IT" sz="1000" b="0" i="1" smtClean="0">
                                  <a:latin typeface="Cambria Math" panose="02040503050406030204" pitchFamily="18" charset="0"/>
                                  <a:cs typeface="Arial" panose="020B0604020202020204" pitchFamily="34" charset="0"/>
                                </a:rPr>
                                <m:t>𝐷</m:t>
                              </m:r>
                            </m:e>
                            <m:sub>
                              <m:r>
                                <a:rPr lang="it-IT" sz="1000" b="0" i="1" smtClean="0">
                                  <a:latin typeface="Cambria Math" panose="02040503050406030204" pitchFamily="18" charset="0"/>
                                  <a:cs typeface="Arial" panose="020B0604020202020204" pitchFamily="34" charset="0"/>
                                </a:rPr>
                                <m:t>2</m:t>
                              </m:r>
                            </m:sub>
                          </m:sSub>
                        </m:sub>
                      </m:sSub>
                    </m:oMath>
                  </m:oMathPara>
                </a14:m>
                <a:endParaRPr lang="fr-FR" sz="1000" i="1" dirty="0">
                  <a:latin typeface="Arial" panose="020B0604020202020204" pitchFamily="34" charset="0"/>
                  <a:ea typeface="Times New Roman" panose="02020603050405020304" pitchFamily="18" charset="0"/>
                  <a:cs typeface="Arial" panose="020B0604020202020204" pitchFamily="34" charset="0"/>
                </a:endParaRPr>
              </a:p>
              <a:p>
                <a:r>
                  <a:rPr lang="fr-FR" sz="1000" i="1" dirty="0">
                    <a:latin typeface="Arial" panose="020B0604020202020204" pitchFamily="34" charset="0"/>
                    <a:ea typeface="Times New Roman" panose="02020603050405020304" pitchFamily="18" charset="0"/>
                    <a:cs typeface="Arial" panose="020B0604020202020204" pitchFamily="34" charset="0"/>
                  </a:rPr>
                  <a:t>D </a:t>
                </a:r>
                <a:r>
                  <a:rPr lang="fr-FR" sz="1000" i="1" dirty="0" err="1">
                    <a:latin typeface="Arial" panose="020B0604020202020204" pitchFamily="34" charset="0"/>
                    <a:ea typeface="Times New Roman" panose="02020603050405020304" pitchFamily="18" charset="0"/>
                    <a:cs typeface="Arial" panose="020B0604020202020204" pitchFamily="34" charset="0"/>
                  </a:rPr>
                  <a:t>Galassi</a:t>
                </a:r>
                <a:r>
                  <a:rPr lang="fr-FR" sz="1000" i="1" dirty="0">
                    <a:latin typeface="Arial" panose="020B0604020202020204" pitchFamily="34" charset="0"/>
                    <a:ea typeface="Times New Roman" panose="02020603050405020304" pitchFamily="18" charset="0"/>
                    <a:cs typeface="Arial" panose="020B0604020202020204" pitchFamily="34" charset="0"/>
                  </a:rPr>
                  <a:t>, Plasma Phys. Control. Fusion 2020</a:t>
                </a:r>
                <a:endParaRPr lang="en-US" sz="1000" i="1"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0" name="CasellaDiTesto 9">
                <a:extLst>
                  <a:ext uri="{FF2B5EF4-FFF2-40B4-BE49-F238E27FC236}">
                    <a16:creationId xmlns:a16="http://schemas.microsoft.com/office/drawing/2014/main" id="{4C350181-9FD9-D141-038E-D9B04AFF18DD}"/>
                  </a:ext>
                </a:extLst>
              </p:cNvPr>
              <p:cNvSpPr txBox="1">
                <a:spLocks noRot="1" noChangeAspect="1" noMove="1" noResize="1" noEditPoints="1" noAdjustHandles="1" noChangeArrowheads="1" noChangeShapeType="1" noTextEdit="1"/>
              </p:cNvSpPr>
              <p:nvPr/>
            </p:nvSpPr>
            <p:spPr>
              <a:xfrm>
                <a:off x="9208892" y="3085939"/>
                <a:ext cx="2808782" cy="605615"/>
              </a:xfrm>
              <a:prstGeom prst="rect">
                <a:avLst/>
              </a:prstGeom>
              <a:blipFill>
                <a:blip r:embed="rId5"/>
                <a:stretch>
                  <a:fillRect b="-971"/>
                </a:stretch>
              </a:blipFill>
              <a:ln w="19050">
                <a:solidFill>
                  <a:srgbClr val="FF0000"/>
                </a:solidFill>
              </a:ln>
            </p:spPr>
            <p:txBody>
              <a:bodyPr/>
              <a:lstStyle/>
              <a:p>
                <a:r>
                  <a:rPr lang="it-IT">
                    <a:noFill/>
                  </a:rPr>
                  <a:t> </a:t>
                </a:r>
              </a:p>
            </p:txBody>
          </p:sp>
        </mc:Fallback>
      </mc:AlternateContent>
      <p:sp>
        <p:nvSpPr>
          <p:cNvPr id="2" name="PlaceHolder 2">
            <a:extLst>
              <a:ext uri="{FF2B5EF4-FFF2-40B4-BE49-F238E27FC236}">
                <a16:creationId xmlns:a16="http://schemas.microsoft.com/office/drawing/2014/main" id="{AFE0EDB5-ED19-D97F-2A4D-71F1B73BD768}"/>
              </a:ext>
            </a:extLst>
          </p:cNvPr>
          <p:cNvSpPr txBox="1">
            <a:spLocks/>
          </p:cNvSpPr>
          <p:nvPr/>
        </p:nvSpPr>
        <p:spPr>
          <a:xfrm>
            <a:off x="825479" y="6556320"/>
            <a:ext cx="8716553" cy="328320"/>
          </a:xfrm>
          <a:prstGeom prst="rect">
            <a:avLst/>
          </a:prstGeom>
          <a:noFill/>
          <a:ln w="0">
            <a:noFill/>
          </a:ln>
        </p:spPr>
        <p:txBody>
          <a:bodyPr anchor="t">
            <a:noAutofit/>
          </a:bodyPr>
          <a:lstStyle>
            <a:defPPr>
              <a:defRPr lang="it-IT"/>
            </a:defPPr>
            <a:lvl1pPr marL="0" algn="l" defTabSz="914400" rtl="0" eaLnBrk="1" latinLnBrk="0" hangingPunct="1">
              <a:lnSpc>
                <a:spcPct val="100000"/>
              </a:lnSpc>
              <a:buNone/>
              <a:defRPr lang="en-GB" sz="1200" b="0" strike="noStrike" kern="1200" spc="-1">
                <a:solidFill>
                  <a:srgbClr val="FFFFFF"/>
                </a:solidFill>
                <a:latin typeface="Calibri"/>
                <a:ea typeface="Calibri"/>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 Rubino &amp; L. Balbinot | PSD meeting on the transition to W PFCs| 17 June 2025  </a:t>
            </a:r>
            <a:endParaRPr lang="en-US">
              <a:latin typeface="Times New Roman"/>
            </a:endParaRPr>
          </a:p>
          <a:p>
            <a:pPr>
              <a:tabLst>
                <a:tab pos="0" algn="l"/>
              </a:tabLst>
            </a:pPr>
            <a:endParaRPr lang="en-US" dirty="0">
              <a:latin typeface="Times New Roman"/>
            </a:endParaRPr>
          </a:p>
        </p:txBody>
      </p:sp>
    </p:spTree>
    <p:extLst>
      <p:ext uri="{BB962C8B-B14F-4D97-AF65-F5344CB8AC3E}">
        <p14:creationId xmlns:p14="http://schemas.microsoft.com/office/powerpoint/2010/main" val="172948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0">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0">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0">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0">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0">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0">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43B6D-7C37-7205-F0C0-8F23F259B527}"/>
            </a:ext>
          </a:extLst>
        </p:cNvPr>
        <p:cNvGrpSpPr/>
        <p:nvPr/>
      </p:nvGrpSpPr>
      <p:grpSpPr>
        <a:xfrm>
          <a:off x="0" y="0"/>
          <a:ext cx="0" cy="0"/>
          <a:chOff x="0" y="0"/>
          <a:chExt cx="0" cy="0"/>
        </a:xfrm>
      </p:grpSpPr>
      <p:sp>
        <p:nvSpPr>
          <p:cNvPr id="278" name="PlaceHolder 1">
            <a:extLst>
              <a:ext uri="{FF2B5EF4-FFF2-40B4-BE49-F238E27FC236}">
                <a16:creationId xmlns:a16="http://schemas.microsoft.com/office/drawing/2014/main" id="{1DBFFB84-C3D0-2E8D-0BEE-5769C4980245}"/>
              </a:ext>
            </a:extLst>
          </p:cNvPr>
          <p:cNvSpPr>
            <a:spLocks noGrp="1"/>
          </p:cNvSpPr>
          <p:nvPr>
            <p:ph type="title"/>
          </p:nvPr>
        </p:nvSpPr>
        <p:spPr>
          <a:xfrm>
            <a:off x="983520" y="192600"/>
            <a:ext cx="9451440" cy="456840"/>
          </a:xfrm>
          <a:prstGeom prst="rect">
            <a:avLst/>
          </a:prstGeom>
          <a:noFill/>
          <a:ln w="0">
            <a:noFill/>
          </a:ln>
        </p:spPr>
        <p:txBody>
          <a:bodyPr anchor="ctr">
            <a:noAutofit/>
          </a:bodyPr>
          <a:lstStyle/>
          <a:p>
            <a:pPr>
              <a:lnSpc>
                <a:spcPct val="85000"/>
              </a:lnSpc>
              <a:tabLst>
                <a:tab pos="0" algn="l"/>
              </a:tabLst>
            </a:pPr>
            <a:r>
              <a:rPr lang="en-GB" sz="2800" b="1" strike="noStrike" spc="-1" dirty="0">
                <a:solidFill>
                  <a:srgbClr val="1F497D"/>
                </a:solidFill>
                <a:latin typeface="Calibri"/>
                <a:ea typeface="Calibri"/>
              </a:rPr>
              <a:t>Effect on </a:t>
            </a:r>
            <a:r>
              <a:rPr lang="en-GB" sz="2800" b="1" spc="-1" dirty="0">
                <a:solidFill>
                  <a:srgbClr val="1F497D"/>
                </a:solidFill>
                <a:latin typeface="Calibri"/>
                <a:ea typeface="Calibri"/>
              </a:rPr>
              <a:t>neutral leakage</a:t>
            </a:r>
            <a:endParaRPr lang="en-GB" sz="2800" b="0" strike="noStrike" spc="-1" dirty="0">
              <a:solidFill>
                <a:srgbClr val="000000"/>
              </a:solidFill>
              <a:latin typeface="Arial"/>
            </a:endParaRPr>
          </a:p>
        </p:txBody>
      </p:sp>
      <p:sp>
        <p:nvSpPr>
          <p:cNvPr id="279" name="PlaceHolder 2">
            <a:extLst>
              <a:ext uri="{FF2B5EF4-FFF2-40B4-BE49-F238E27FC236}">
                <a16:creationId xmlns:a16="http://schemas.microsoft.com/office/drawing/2014/main" id="{E5B42B7E-6017-1E28-588A-5BD68840F9BA}"/>
              </a:ext>
            </a:extLst>
          </p:cNvPr>
          <p:cNvSpPr>
            <a:spLocks noGrp="1"/>
          </p:cNvSpPr>
          <p:nvPr>
            <p:ph type="sldNum" idx="41"/>
          </p:nvPr>
        </p:nvSpPr>
        <p:spPr>
          <a:xfrm>
            <a:off x="0" y="6590160"/>
            <a:ext cx="719640" cy="198720"/>
          </a:xfrm>
          <a:prstGeom prst="rect">
            <a:avLst/>
          </a:prstGeom>
          <a:noFill/>
          <a:ln w="0">
            <a:noFill/>
          </a:ln>
        </p:spPr>
        <p:txBody>
          <a:bodyPr anchor="ctr">
            <a:noAutofit/>
          </a:bodyPr>
          <a:lstStyle>
            <a:lvl1pPr algn="r">
              <a:lnSpc>
                <a:spcPct val="100000"/>
              </a:lnSpc>
              <a:buNone/>
              <a:tabLst>
                <a:tab pos="0" algn="l"/>
              </a:tabLst>
              <a:defRPr lang="en-GB" sz="1400" b="0" strike="noStrike" spc="-1">
                <a:solidFill>
                  <a:srgbClr val="FFFFFF"/>
                </a:solidFill>
                <a:latin typeface="Calibri"/>
                <a:ea typeface="Calibri"/>
              </a:defRPr>
            </a:lvl1pPr>
          </a:lstStyle>
          <a:p>
            <a:pPr algn="r">
              <a:lnSpc>
                <a:spcPct val="100000"/>
              </a:lnSpc>
              <a:buNone/>
              <a:tabLst>
                <a:tab pos="0" algn="l"/>
              </a:tabLst>
            </a:pPr>
            <a:fld id="{D1E76630-DA45-4440-9FD3-848BEEE0790F}" type="slidenum">
              <a:rPr lang="en-GB" sz="1400" b="0" strike="noStrike" spc="-1">
                <a:solidFill>
                  <a:srgbClr val="FFFFFF"/>
                </a:solidFill>
                <a:latin typeface="Calibri"/>
                <a:ea typeface="Calibri"/>
              </a:rPr>
              <a:t>11</a:t>
            </a:fld>
            <a:endParaRPr lang="en-GB" sz="1400" b="0" strike="noStrike" spc="-1">
              <a:latin typeface="Times New Roman"/>
            </a:endParaRPr>
          </a:p>
        </p:txBody>
      </p:sp>
      <p:sp>
        <p:nvSpPr>
          <p:cNvPr id="280" name="Google Shape;384;p27">
            <a:extLst>
              <a:ext uri="{FF2B5EF4-FFF2-40B4-BE49-F238E27FC236}">
                <a16:creationId xmlns:a16="http://schemas.microsoft.com/office/drawing/2014/main" id="{1F600CEE-87FA-6CA8-AF6B-0E21908CF2DE}"/>
              </a:ext>
            </a:extLst>
          </p:cNvPr>
          <p:cNvSpPr/>
          <p:nvPr/>
        </p:nvSpPr>
        <p:spPr>
          <a:xfrm>
            <a:off x="359820" y="1522564"/>
            <a:ext cx="4857639" cy="21967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431640" indent="-324000">
              <a:lnSpc>
                <a:spcPct val="100000"/>
              </a:lnSpc>
              <a:buClr>
                <a:srgbClr val="000000"/>
              </a:buClr>
              <a:buFont typeface="Symbol" charset="2"/>
              <a:buChar char=""/>
            </a:pPr>
            <a:r>
              <a:rPr lang="en-GB" b="0" strike="noStrike" spc="-1" dirty="0">
                <a:solidFill>
                  <a:srgbClr val="000000"/>
                </a:solidFill>
                <a:latin typeface="Calibri"/>
                <a:ea typeface="Calibri"/>
              </a:rPr>
              <a:t>Pure D scan in the different divertor geometry with fixed P</a:t>
            </a:r>
            <a:r>
              <a:rPr lang="en-GB" b="0" strike="noStrike" spc="-1" baseline="-25000" dirty="0">
                <a:solidFill>
                  <a:srgbClr val="000000"/>
                </a:solidFill>
                <a:latin typeface="Calibri"/>
                <a:ea typeface="Calibri"/>
              </a:rPr>
              <a:t>in</a:t>
            </a:r>
            <a:r>
              <a:rPr lang="en-GB" b="0" strike="noStrike" spc="-1" dirty="0">
                <a:solidFill>
                  <a:srgbClr val="000000"/>
                </a:solidFill>
                <a:latin typeface="Calibri"/>
                <a:ea typeface="Calibri"/>
              </a:rPr>
              <a:t> = 5MW (≈ power able to dissipate in impurity seeded cases)</a:t>
            </a:r>
            <a:endParaRPr lang="en-GB" b="0" strike="noStrike" spc="-1" baseline="-25000" dirty="0">
              <a:solidFill>
                <a:srgbClr val="000000"/>
              </a:solidFill>
              <a:latin typeface="Calibri"/>
              <a:ea typeface="Calibri"/>
            </a:endParaRPr>
          </a:p>
          <a:p>
            <a:pPr marL="431640" indent="-324000">
              <a:lnSpc>
                <a:spcPct val="100000"/>
              </a:lnSpc>
              <a:buClr>
                <a:srgbClr val="000000"/>
              </a:buClr>
              <a:buFont typeface="Symbol" charset="2"/>
              <a:buChar char=""/>
            </a:pPr>
            <a:endParaRPr lang="en-GB" b="0" strike="noStrike" spc="-1" dirty="0">
              <a:solidFill>
                <a:srgbClr val="000000"/>
              </a:solidFill>
              <a:latin typeface="Calibri"/>
              <a:ea typeface="Calibri"/>
            </a:endParaRPr>
          </a:p>
          <a:p>
            <a:pPr marL="431640" indent="-324000">
              <a:lnSpc>
                <a:spcPct val="100000"/>
              </a:lnSpc>
              <a:buClr>
                <a:srgbClr val="000000"/>
              </a:buClr>
              <a:buFont typeface="Symbol" charset="2"/>
              <a:buChar char=""/>
            </a:pPr>
            <a:r>
              <a:rPr lang="en-GB" spc="-1" dirty="0">
                <a:solidFill>
                  <a:srgbClr val="000000"/>
                </a:solidFill>
                <a:latin typeface="Calibri"/>
                <a:ea typeface="Calibri"/>
              </a:rPr>
              <a:t>The neutral pressure at OMP is higher in case of an upward shift of the OSP</a:t>
            </a:r>
            <a:endParaRPr lang="en-GB" sz="1600" spc="-1" dirty="0">
              <a:solidFill>
                <a:srgbClr val="000000"/>
              </a:solidFill>
              <a:latin typeface="Calibri"/>
              <a:ea typeface="Calibri"/>
            </a:endParaRPr>
          </a:p>
          <a:p>
            <a:pPr marL="431640" indent="-324000">
              <a:lnSpc>
                <a:spcPct val="100000"/>
              </a:lnSpc>
              <a:buClr>
                <a:srgbClr val="000000"/>
              </a:buClr>
              <a:buFont typeface="Symbol" charset="2"/>
              <a:buChar char=""/>
            </a:pPr>
            <a:endParaRPr lang="en-GB" spc="-1" dirty="0">
              <a:solidFill>
                <a:srgbClr val="000000"/>
              </a:solidFill>
              <a:latin typeface="Calibri"/>
              <a:ea typeface="Calibri"/>
            </a:endParaRPr>
          </a:p>
          <a:p>
            <a:pPr marL="431640" indent="-324000">
              <a:lnSpc>
                <a:spcPct val="100000"/>
              </a:lnSpc>
              <a:buClr>
                <a:srgbClr val="000000"/>
              </a:buClr>
              <a:buFont typeface="Symbol" charset="2"/>
              <a:buChar char=""/>
            </a:pPr>
            <a:r>
              <a:rPr lang="en-GB" spc="-1" dirty="0">
                <a:solidFill>
                  <a:srgbClr val="000000"/>
                </a:solidFill>
                <a:latin typeface="Calibri"/>
                <a:ea typeface="Calibri"/>
              </a:rPr>
              <a:t>At the roll-over point:</a:t>
            </a:r>
          </a:p>
          <a:p>
            <a:pPr marL="888840" lvl="1" indent="-324000">
              <a:buClr>
                <a:srgbClr val="000000"/>
              </a:buClr>
              <a:buFont typeface="Wingdings" panose="05000000000000000000" pitchFamily="2" charset="2"/>
              <a:buChar char="Ø"/>
            </a:pPr>
            <a:r>
              <a:rPr lang="en-GB" spc="-1" dirty="0">
                <a:solidFill>
                  <a:srgbClr val="000000"/>
                </a:solidFill>
                <a:latin typeface="Calibri"/>
                <a:ea typeface="Calibri"/>
              </a:rPr>
              <a:t>(p</a:t>
            </a:r>
            <a:r>
              <a:rPr lang="en-GB" spc="-1" baseline="-25000" dirty="0">
                <a:solidFill>
                  <a:srgbClr val="000000"/>
                </a:solidFill>
                <a:latin typeface="Calibri"/>
                <a:ea typeface="Calibri"/>
              </a:rPr>
              <a:t>neut,OMP</a:t>
            </a:r>
            <a:r>
              <a:rPr lang="en-GB" spc="-1" dirty="0">
                <a:solidFill>
                  <a:srgbClr val="000000"/>
                </a:solidFill>
                <a:latin typeface="Calibri"/>
                <a:ea typeface="Calibri"/>
              </a:rPr>
              <a:t>)</a:t>
            </a:r>
            <a:r>
              <a:rPr lang="en-GB" spc="-1" baseline="30000" dirty="0">
                <a:solidFill>
                  <a:srgbClr val="000000"/>
                </a:solidFill>
                <a:latin typeface="Calibri"/>
                <a:ea typeface="Calibri"/>
              </a:rPr>
              <a:t>Vshaped</a:t>
            </a:r>
            <a:r>
              <a:rPr lang="en-GB" spc="-1" dirty="0">
                <a:solidFill>
                  <a:srgbClr val="000000"/>
                </a:solidFill>
                <a:latin typeface="Calibri"/>
                <a:ea typeface="Calibri"/>
              </a:rPr>
              <a:t> / (p</a:t>
            </a:r>
            <a:r>
              <a:rPr lang="en-GB" spc="-1" baseline="-25000" dirty="0">
                <a:solidFill>
                  <a:srgbClr val="000000"/>
                </a:solidFill>
                <a:latin typeface="Calibri"/>
                <a:ea typeface="Calibri"/>
              </a:rPr>
              <a:t>neut,OMP</a:t>
            </a:r>
            <a:r>
              <a:rPr lang="en-GB" spc="-1" dirty="0">
                <a:solidFill>
                  <a:srgbClr val="000000"/>
                </a:solidFill>
                <a:latin typeface="Calibri"/>
                <a:ea typeface="Calibri"/>
              </a:rPr>
              <a:t>)</a:t>
            </a:r>
            <a:r>
              <a:rPr lang="en-GB" spc="-1" baseline="30000" dirty="0" err="1">
                <a:solidFill>
                  <a:srgbClr val="000000"/>
                </a:solidFill>
                <a:latin typeface="Calibri"/>
                <a:ea typeface="Calibri"/>
              </a:rPr>
              <a:t>VOpen</a:t>
            </a:r>
            <a:r>
              <a:rPr lang="en-GB" spc="-1" dirty="0">
                <a:solidFill>
                  <a:srgbClr val="000000"/>
                </a:solidFill>
                <a:latin typeface="Calibri"/>
                <a:ea typeface="Calibri"/>
              </a:rPr>
              <a:t> = 0.85</a:t>
            </a:r>
          </a:p>
          <a:p>
            <a:pPr marL="888840" lvl="1" indent="-324000">
              <a:buClr>
                <a:srgbClr val="000000"/>
              </a:buClr>
              <a:buFont typeface="Wingdings" panose="05000000000000000000" pitchFamily="2" charset="2"/>
              <a:buChar char="Ø"/>
            </a:pPr>
            <a:r>
              <a:rPr lang="en-GB" spc="-1" dirty="0">
                <a:solidFill>
                  <a:srgbClr val="000000"/>
                </a:solidFill>
                <a:latin typeface="Calibri"/>
                <a:ea typeface="Calibri"/>
              </a:rPr>
              <a:t>(p</a:t>
            </a:r>
            <a:r>
              <a:rPr lang="en-GB" spc="-1" baseline="-25000" dirty="0">
                <a:solidFill>
                  <a:srgbClr val="000000"/>
                </a:solidFill>
                <a:latin typeface="Calibri"/>
                <a:ea typeface="Calibri"/>
              </a:rPr>
              <a:t>neut,OMP</a:t>
            </a:r>
            <a:r>
              <a:rPr lang="en-GB" spc="-1" dirty="0">
                <a:solidFill>
                  <a:srgbClr val="000000"/>
                </a:solidFill>
                <a:latin typeface="Calibri"/>
                <a:ea typeface="Calibri"/>
              </a:rPr>
              <a:t>)</a:t>
            </a:r>
            <a:r>
              <a:rPr lang="en-GB" spc="-1" baseline="30000" dirty="0">
                <a:solidFill>
                  <a:srgbClr val="000000"/>
                </a:solidFill>
                <a:latin typeface="Calibri"/>
                <a:ea typeface="Calibri"/>
              </a:rPr>
              <a:t>Vshaped</a:t>
            </a:r>
            <a:r>
              <a:rPr lang="en-GB" spc="-1" dirty="0">
                <a:solidFill>
                  <a:srgbClr val="000000"/>
                </a:solidFill>
                <a:latin typeface="Calibri"/>
                <a:ea typeface="Calibri"/>
              </a:rPr>
              <a:t> / (p</a:t>
            </a:r>
            <a:r>
              <a:rPr lang="en-GB" spc="-1" baseline="-25000" dirty="0">
                <a:solidFill>
                  <a:srgbClr val="000000"/>
                </a:solidFill>
                <a:latin typeface="Calibri"/>
                <a:ea typeface="Calibri"/>
              </a:rPr>
              <a:t>neut,OMP</a:t>
            </a:r>
            <a:r>
              <a:rPr lang="en-GB" spc="-1" dirty="0">
                <a:solidFill>
                  <a:srgbClr val="000000"/>
                </a:solidFill>
                <a:latin typeface="Calibri"/>
                <a:ea typeface="Calibri"/>
              </a:rPr>
              <a:t>)</a:t>
            </a:r>
            <a:r>
              <a:rPr lang="en-GB" spc="-1" baseline="30000" dirty="0" err="1">
                <a:solidFill>
                  <a:srgbClr val="000000"/>
                </a:solidFill>
                <a:latin typeface="Calibri"/>
                <a:ea typeface="Calibri"/>
              </a:rPr>
              <a:t>HighOSP</a:t>
            </a:r>
            <a:r>
              <a:rPr lang="en-GB" spc="-1" dirty="0">
                <a:solidFill>
                  <a:srgbClr val="000000"/>
                </a:solidFill>
                <a:latin typeface="Calibri"/>
                <a:ea typeface="Calibri"/>
              </a:rPr>
              <a:t> = 0.7</a:t>
            </a:r>
          </a:p>
          <a:p>
            <a:pPr marL="107640">
              <a:lnSpc>
                <a:spcPct val="100000"/>
              </a:lnSpc>
              <a:buClr>
                <a:srgbClr val="000000"/>
              </a:buClr>
            </a:pPr>
            <a:endParaRPr lang="en-GB" spc="-1" dirty="0">
              <a:solidFill>
                <a:srgbClr val="000000"/>
              </a:solidFill>
              <a:latin typeface="Calibri"/>
              <a:ea typeface="Calibri"/>
            </a:endParaRPr>
          </a:p>
          <a:p>
            <a:pPr marL="431640" indent="-324000">
              <a:lnSpc>
                <a:spcPct val="100000"/>
              </a:lnSpc>
              <a:buClr>
                <a:srgbClr val="000000"/>
              </a:buClr>
              <a:buFont typeface="Symbol" charset="2"/>
              <a:buChar char=""/>
            </a:pPr>
            <a:r>
              <a:rPr lang="en-GB" sz="2000" b="1" strike="noStrike" spc="-1" dirty="0">
                <a:solidFill>
                  <a:srgbClr val="FF0000"/>
                </a:solidFill>
                <a:latin typeface="Calibri"/>
                <a:ea typeface="Calibri"/>
              </a:rPr>
              <a:t>V-shaped divertor confi</a:t>
            </a:r>
            <a:r>
              <a:rPr lang="en-GB" sz="2000" b="1" spc="-1" dirty="0">
                <a:solidFill>
                  <a:srgbClr val="FF0000"/>
                </a:solidFill>
                <a:latin typeface="Calibri"/>
                <a:ea typeface="Calibri"/>
              </a:rPr>
              <a:t>guration decrease the neutral leakage at the roll over </a:t>
            </a:r>
            <a:endParaRPr lang="en-GB" sz="2000" b="0" strike="noStrike" spc="-1" dirty="0">
              <a:latin typeface="Arial"/>
            </a:endParaRPr>
          </a:p>
        </p:txBody>
      </p:sp>
      <p:pic>
        <p:nvPicPr>
          <p:cNvPr id="4" name="Immagine 3">
            <a:extLst>
              <a:ext uri="{FF2B5EF4-FFF2-40B4-BE49-F238E27FC236}">
                <a16:creationId xmlns:a16="http://schemas.microsoft.com/office/drawing/2014/main" id="{5A32D387-5B7D-37C9-5E1C-A529F27D056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177472" y="537238"/>
            <a:ext cx="3052719" cy="2288133"/>
          </a:xfrm>
          <a:prstGeom prst="rect">
            <a:avLst/>
          </a:prstGeom>
        </p:spPr>
      </p:pic>
      <p:pic>
        <p:nvPicPr>
          <p:cNvPr id="7" name="Immagine 6">
            <a:extLst>
              <a:ext uri="{FF2B5EF4-FFF2-40B4-BE49-F238E27FC236}">
                <a16:creationId xmlns:a16="http://schemas.microsoft.com/office/drawing/2014/main" id="{E79A70B1-618B-521C-720C-F0EA19C7CC8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20255" y="3523686"/>
            <a:ext cx="3167152" cy="2421940"/>
          </a:xfrm>
          <a:prstGeom prst="rect">
            <a:avLst/>
          </a:prstGeom>
        </p:spPr>
      </p:pic>
      <p:sp>
        <p:nvSpPr>
          <p:cNvPr id="3" name="Ovale 2">
            <a:extLst>
              <a:ext uri="{FF2B5EF4-FFF2-40B4-BE49-F238E27FC236}">
                <a16:creationId xmlns:a16="http://schemas.microsoft.com/office/drawing/2014/main" id="{7CC7EB72-F1A9-EB94-CF31-28544AB605A9}"/>
              </a:ext>
            </a:extLst>
          </p:cNvPr>
          <p:cNvSpPr/>
          <p:nvPr/>
        </p:nvSpPr>
        <p:spPr>
          <a:xfrm>
            <a:off x="8283388" y="649440"/>
            <a:ext cx="365760" cy="26293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Ovale 5">
            <a:extLst>
              <a:ext uri="{FF2B5EF4-FFF2-40B4-BE49-F238E27FC236}">
                <a16:creationId xmlns:a16="http://schemas.microsoft.com/office/drawing/2014/main" id="{6B47B0C1-2494-0196-311A-06C7DC3165E8}"/>
              </a:ext>
            </a:extLst>
          </p:cNvPr>
          <p:cNvSpPr/>
          <p:nvPr/>
        </p:nvSpPr>
        <p:spPr>
          <a:xfrm>
            <a:off x="9498673" y="649440"/>
            <a:ext cx="365760" cy="262934"/>
          </a:xfrm>
          <a:prstGeom prst="ellipse">
            <a:avLst/>
          </a:prstGeom>
          <a:noFill/>
          <a:ln>
            <a:solidFill>
              <a:srgbClr val="08FB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Ovale 7">
            <a:extLst>
              <a:ext uri="{FF2B5EF4-FFF2-40B4-BE49-F238E27FC236}">
                <a16:creationId xmlns:a16="http://schemas.microsoft.com/office/drawing/2014/main" id="{DC421059-B27A-A82D-1798-C0B4CC5B397B}"/>
              </a:ext>
            </a:extLst>
          </p:cNvPr>
          <p:cNvSpPr/>
          <p:nvPr/>
        </p:nvSpPr>
        <p:spPr>
          <a:xfrm>
            <a:off x="9081246" y="640474"/>
            <a:ext cx="365760" cy="262934"/>
          </a:xfrm>
          <a:prstGeom prst="ellipse">
            <a:avLst/>
          </a:prstGeom>
          <a:noFill/>
          <a:ln>
            <a:solidFill>
              <a:srgbClr val="0B05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PlaceHolder 2">
            <a:extLst>
              <a:ext uri="{FF2B5EF4-FFF2-40B4-BE49-F238E27FC236}">
                <a16:creationId xmlns:a16="http://schemas.microsoft.com/office/drawing/2014/main" id="{355AEB42-F7F1-731D-4F37-7804492C7842}"/>
              </a:ext>
            </a:extLst>
          </p:cNvPr>
          <p:cNvSpPr txBox="1">
            <a:spLocks/>
          </p:cNvSpPr>
          <p:nvPr/>
        </p:nvSpPr>
        <p:spPr>
          <a:xfrm>
            <a:off x="825479" y="6556320"/>
            <a:ext cx="8716553" cy="328320"/>
          </a:xfrm>
          <a:prstGeom prst="rect">
            <a:avLst/>
          </a:prstGeom>
          <a:noFill/>
          <a:ln w="0">
            <a:noFill/>
          </a:ln>
        </p:spPr>
        <p:txBody>
          <a:bodyPr anchor="t">
            <a:noAutofit/>
          </a:bodyPr>
          <a:lstStyle>
            <a:defPPr>
              <a:defRPr lang="it-IT"/>
            </a:defPPr>
            <a:lvl1pPr marL="0" algn="l" defTabSz="914400" rtl="0" eaLnBrk="1" latinLnBrk="0" hangingPunct="1">
              <a:lnSpc>
                <a:spcPct val="100000"/>
              </a:lnSpc>
              <a:buNone/>
              <a:defRPr lang="en-GB" sz="1200" b="0" strike="noStrike" kern="1200" spc="-1">
                <a:solidFill>
                  <a:srgbClr val="FFFFFF"/>
                </a:solidFill>
                <a:latin typeface="Calibri"/>
                <a:ea typeface="Calibri"/>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 Rubino &amp; L. Balbinot | PSD meeting on the transition to W PFCs| 17 June 2025  </a:t>
            </a:r>
            <a:endParaRPr lang="en-US">
              <a:latin typeface="Times New Roman"/>
            </a:endParaRPr>
          </a:p>
          <a:p>
            <a:pPr>
              <a:tabLst>
                <a:tab pos="0" algn="l"/>
              </a:tabLst>
            </a:pPr>
            <a:endParaRPr lang="en-US" dirty="0">
              <a:latin typeface="Times New Roman"/>
            </a:endParaRPr>
          </a:p>
        </p:txBody>
      </p:sp>
    </p:spTree>
    <p:extLst>
      <p:ext uri="{BB962C8B-B14F-4D97-AF65-F5344CB8AC3E}">
        <p14:creationId xmlns:p14="http://schemas.microsoft.com/office/powerpoint/2010/main" val="2978733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49BF2-3AE8-F13C-35D7-3AC50E0E7E60}"/>
            </a:ext>
          </a:extLst>
        </p:cNvPr>
        <p:cNvGrpSpPr/>
        <p:nvPr/>
      </p:nvGrpSpPr>
      <p:grpSpPr>
        <a:xfrm>
          <a:off x="0" y="0"/>
          <a:ext cx="0" cy="0"/>
          <a:chOff x="0" y="0"/>
          <a:chExt cx="0" cy="0"/>
        </a:xfrm>
      </p:grpSpPr>
      <p:sp>
        <p:nvSpPr>
          <p:cNvPr id="278" name="PlaceHolder 1">
            <a:extLst>
              <a:ext uri="{FF2B5EF4-FFF2-40B4-BE49-F238E27FC236}">
                <a16:creationId xmlns:a16="http://schemas.microsoft.com/office/drawing/2014/main" id="{6B7808B7-AEF5-AF3D-5448-7F99DE5DD2A0}"/>
              </a:ext>
            </a:extLst>
          </p:cNvPr>
          <p:cNvSpPr>
            <a:spLocks noGrp="1"/>
          </p:cNvSpPr>
          <p:nvPr>
            <p:ph type="title"/>
          </p:nvPr>
        </p:nvSpPr>
        <p:spPr>
          <a:xfrm>
            <a:off x="983520" y="192600"/>
            <a:ext cx="9451440" cy="456840"/>
          </a:xfrm>
          <a:prstGeom prst="rect">
            <a:avLst/>
          </a:prstGeom>
          <a:noFill/>
          <a:ln w="0">
            <a:noFill/>
          </a:ln>
        </p:spPr>
        <p:txBody>
          <a:bodyPr anchor="ctr">
            <a:noAutofit/>
          </a:bodyPr>
          <a:lstStyle/>
          <a:p>
            <a:pPr>
              <a:lnSpc>
                <a:spcPct val="85000"/>
              </a:lnSpc>
              <a:buNone/>
              <a:tabLst>
                <a:tab pos="0" algn="l"/>
              </a:tabLst>
            </a:pPr>
            <a:r>
              <a:rPr lang="en-GB" sz="2800" b="1" strike="noStrike" spc="-1" dirty="0">
                <a:solidFill>
                  <a:srgbClr val="1F497D"/>
                </a:solidFill>
                <a:latin typeface="Calibri"/>
                <a:ea typeface="Calibri"/>
              </a:rPr>
              <a:t>Effect geometry on </a:t>
            </a:r>
            <a:r>
              <a:rPr lang="en-GB" sz="2800" b="1" spc="-1" dirty="0">
                <a:solidFill>
                  <a:srgbClr val="1F497D"/>
                </a:solidFill>
                <a:latin typeface="Calibri"/>
                <a:ea typeface="Calibri"/>
              </a:rPr>
              <a:t>pumping efficiency</a:t>
            </a:r>
            <a:endParaRPr lang="en-GB" sz="2800" b="0" strike="noStrike" spc="-1" dirty="0">
              <a:solidFill>
                <a:srgbClr val="000000"/>
              </a:solidFill>
              <a:latin typeface="Arial"/>
            </a:endParaRPr>
          </a:p>
        </p:txBody>
      </p:sp>
      <p:sp>
        <p:nvSpPr>
          <p:cNvPr id="279" name="PlaceHolder 2">
            <a:extLst>
              <a:ext uri="{FF2B5EF4-FFF2-40B4-BE49-F238E27FC236}">
                <a16:creationId xmlns:a16="http://schemas.microsoft.com/office/drawing/2014/main" id="{59B9AD40-D382-B6B7-D9D2-0D720B1C069A}"/>
              </a:ext>
            </a:extLst>
          </p:cNvPr>
          <p:cNvSpPr>
            <a:spLocks noGrp="1"/>
          </p:cNvSpPr>
          <p:nvPr>
            <p:ph type="sldNum" idx="41"/>
          </p:nvPr>
        </p:nvSpPr>
        <p:spPr>
          <a:xfrm>
            <a:off x="0" y="6590160"/>
            <a:ext cx="719640" cy="198720"/>
          </a:xfrm>
          <a:prstGeom prst="rect">
            <a:avLst/>
          </a:prstGeom>
          <a:noFill/>
          <a:ln w="0">
            <a:noFill/>
          </a:ln>
        </p:spPr>
        <p:txBody>
          <a:bodyPr anchor="ctr">
            <a:noAutofit/>
          </a:bodyPr>
          <a:lstStyle>
            <a:lvl1pPr algn="r">
              <a:lnSpc>
                <a:spcPct val="100000"/>
              </a:lnSpc>
              <a:buNone/>
              <a:tabLst>
                <a:tab pos="0" algn="l"/>
              </a:tabLst>
              <a:defRPr lang="en-GB" sz="1400" b="0" strike="noStrike" spc="-1">
                <a:solidFill>
                  <a:srgbClr val="FFFFFF"/>
                </a:solidFill>
                <a:latin typeface="Calibri"/>
                <a:ea typeface="Calibri"/>
              </a:defRPr>
            </a:lvl1pPr>
          </a:lstStyle>
          <a:p>
            <a:pPr algn="r">
              <a:lnSpc>
                <a:spcPct val="100000"/>
              </a:lnSpc>
              <a:buNone/>
              <a:tabLst>
                <a:tab pos="0" algn="l"/>
              </a:tabLst>
            </a:pPr>
            <a:fld id="{D1E76630-DA45-4440-9FD3-848BEEE0790F}" type="slidenum">
              <a:rPr lang="en-GB" sz="1400" b="0" strike="noStrike" spc="-1">
                <a:solidFill>
                  <a:srgbClr val="FFFFFF"/>
                </a:solidFill>
                <a:latin typeface="Calibri"/>
                <a:ea typeface="Calibri"/>
              </a:rPr>
              <a:t>12</a:t>
            </a:fld>
            <a:endParaRPr lang="en-GB" sz="1400" b="0" strike="noStrike" spc="-1">
              <a:latin typeface="Times New Roman"/>
            </a:endParaRPr>
          </a:p>
        </p:txBody>
      </p:sp>
      <p:sp>
        <p:nvSpPr>
          <p:cNvPr id="280" name="Google Shape;384;p27">
            <a:extLst>
              <a:ext uri="{FF2B5EF4-FFF2-40B4-BE49-F238E27FC236}">
                <a16:creationId xmlns:a16="http://schemas.microsoft.com/office/drawing/2014/main" id="{51212EF8-7242-024D-EDF2-1CC0AF1D2D41}"/>
              </a:ext>
            </a:extLst>
          </p:cNvPr>
          <p:cNvSpPr/>
          <p:nvPr/>
        </p:nvSpPr>
        <p:spPr>
          <a:xfrm>
            <a:off x="359820" y="1049226"/>
            <a:ext cx="4943700" cy="5271515"/>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431640" indent="-324000">
              <a:lnSpc>
                <a:spcPct val="100000"/>
              </a:lnSpc>
              <a:buClr>
                <a:srgbClr val="000000"/>
              </a:buClr>
              <a:buFont typeface="Symbol" charset="2"/>
              <a:buChar char=""/>
            </a:pPr>
            <a:r>
              <a:rPr lang="en-GB" b="0" strike="noStrike" spc="-1" dirty="0">
                <a:solidFill>
                  <a:srgbClr val="000000"/>
                </a:solidFill>
                <a:latin typeface="Calibri"/>
                <a:ea typeface="Calibri"/>
              </a:rPr>
              <a:t>Pure </a:t>
            </a:r>
            <a:r>
              <a:rPr lang="en-GB" spc="-1" dirty="0">
                <a:solidFill>
                  <a:srgbClr val="000000"/>
                </a:solidFill>
                <a:latin typeface="Calibri"/>
                <a:ea typeface="Calibri"/>
              </a:rPr>
              <a:t>D</a:t>
            </a:r>
            <a:r>
              <a:rPr lang="en-GB" b="0" strike="noStrike" spc="-1" dirty="0">
                <a:solidFill>
                  <a:srgbClr val="000000"/>
                </a:solidFill>
                <a:latin typeface="Calibri"/>
                <a:ea typeface="Calibri"/>
              </a:rPr>
              <a:t> scan in the different divertor geometry with fixed P</a:t>
            </a:r>
            <a:r>
              <a:rPr lang="en-GB" b="0" strike="noStrike" spc="-1" baseline="-25000" dirty="0">
                <a:solidFill>
                  <a:srgbClr val="000000"/>
                </a:solidFill>
                <a:latin typeface="Calibri"/>
                <a:ea typeface="Calibri"/>
              </a:rPr>
              <a:t>in</a:t>
            </a:r>
            <a:r>
              <a:rPr lang="en-GB" b="0" strike="noStrike" spc="-1" dirty="0">
                <a:solidFill>
                  <a:srgbClr val="000000"/>
                </a:solidFill>
                <a:latin typeface="Calibri"/>
                <a:ea typeface="Calibri"/>
              </a:rPr>
              <a:t> = 5MW (≈ power able to dissipate in impurity seeded cases)</a:t>
            </a:r>
            <a:endParaRPr lang="en-GB" b="0" strike="noStrike" spc="-1" baseline="-25000" dirty="0">
              <a:solidFill>
                <a:srgbClr val="000000"/>
              </a:solidFill>
              <a:latin typeface="Calibri"/>
              <a:ea typeface="Calibri"/>
            </a:endParaRPr>
          </a:p>
          <a:p>
            <a:pPr marL="431640" indent="-324000">
              <a:lnSpc>
                <a:spcPct val="100000"/>
              </a:lnSpc>
              <a:buClr>
                <a:srgbClr val="000000"/>
              </a:buClr>
              <a:buFont typeface="Symbol" charset="2"/>
              <a:buChar char=""/>
            </a:pPr>
            <a:endParaRPr lang="en-GB" b="0" strike="noStrike" spc="-1" dirty="0">
              <a:solidFill>
                <a:srgbClr val="000000"/>
              </a:solidFill>
              <a:latin typeface="Calibri"/>
              <a:ea typeface="Calibri"/>
            </a:endParaRPr>
          </a:p>
          <a:p>
            <a:pPr marL="431640" indent="-324000">
              <a:lnSpc>
                <a:spcPct val="100000"/>
              </a:lnSpc>
              <a:buClr>
                <a:srgbClr val="000000"/>
              </a:buClr>
              <a:buFont typeface="Symbol" charset="2"/>
              <a:buChar char=""/>
            </a:pPr>
            <a:r>
              <a:rPr lang="en-GB" spc="-1" dirty="0">
                <a:solidFill>
                  <a:srgbClr val="000000"/>
                </a:solidFill>
                <a:latin typeface="Calibri"/>
                <a:ea typeface="Calibri"/>
              </a:rPr>
              <a:t>Evaluation of pumping efficiency</a:t>
            </a:r>
          </a:p>
          <a:p>
            <a:pPr marL="907740" lvl="1" indent="-342900">
              <a:buClr>
                <a:srgbClr val="000000"/>
              </a:buClr>
              <a:buFont typeface="Wingdings" panose="05000000000000000000" pitchFamily="2" charset="2"/>
              <a:buChar char="Ø"/>
            </a:pPr>
            <a:r>
              <a:rPr lang="en-GB" sz="1600" b="1" spc="-1" dirty="0">
                <a:solidFill>
                  <a:srgbClr val="FF0000"/>
                </a:solidFill>
                <a:latin typeface="Calibri"/>
                <a:ea typeface="Calibri"/>
              </a:rPr>
              <a:t>V-shape geometry tends to reduced the pumping capability at low density, OT attached or semi-detached plasma condition </a:t>
            </a:r>
          </a:p>
          <a:p>
            <a:pPr marL="907740" lvl="1" indent="-342900">
              <a:buClr>
                <a:srgbClr val="000000"/>
              </a:buClr>
              <a:buFont typeface="Wingdings" panose="05000000000000000000" pitchFamily="2" charset="2"/>
              <a:buChar char="Ø"/>
            </a:pPr>
            <a:r>
              <a:rPr lang="en-GB" sz="1600" spc="-1" dirty="0">
                <a:solidFill>
                  <a:srgbClr val="000000"/>
                </a:solidFill>
                <a:latin typeface="Calibri"/>
                <a:ea typeface="Calibri"/>
              </a:rPr>
              <a:t>The low pumping capability (</a:t>
            </a:r>
            <a:r>
              <a:rPr lang="en-GB" sz="1600" spc="-1" dirty="0" err="1">
                <a:solidFill>
                  <a:srgbClr val="000000"/>
                </a:solidFill>
                <a:latin typeface="Calibri"/>
                <a:ea typeface="Calibri"/>
              </a:rPr>
              <a:t>subdivertor</a:t>
            </a:r>
            <a:r>
              <a:rPr lang="en-GB" sz="1600" spc="-1" dirty="0">
                <a:solidFill>
                  <a:srgbClr val="000000"/>
                </a:solidFill>
                <a:latin typeface="Calibri"/>
                <a:ea typeface="Calibri"/>
              </a:rPr>
              <a:t> neutral pressure) related to the neutral trapping</a:t>
            </a:r>
          </a:p>
          <a:p>
            <a:pPr marL="907740" lvl="1" indent="-342900">
              <a:buClr>
                <a:srgbClr val="000000"/>
              </a:buClr>
              <a:buFont typeface="Wingdings" panose="05000000000000000000" pitchFamily="2" charset="2"/>
              <a:buChar char="Ø"/>
            </a:pPr>
            <a:r>
              <a:rPr lang="en-GB" sz="1600" spc="-1" dirty="0">
                <a:solidFill>
                  <a:srgbClr val="000000"/>
                </a:solidFill>
                <a:latin typeface="Calibri"/>
                <a:ea typeface="Calibri"/>
              </a:rPr>
              <a:t>Best solution to increase the pumping rate at low density is the shift of SP, gain up to a factor 6 </a:t>
            </a:r>
          </a:p>
          <a:p>
            <a:pPr marL="107640">
              <a:lnSpc>
                <a:spcPct val="100000"/>
              </a:lnSpc>
              <a:buClr>
                <a:srgbClr val="000000"/>
              </a:buClr>
            </a:pPr>
            <a:endParaRPr lang="en-GB" spc="-1" dirty="0">
              <a:solidFill>
                <a:srgbClr val="000000"/>
              </a:solidFill>
              <a:latin typeface="Calibri"/>
              <a:ea typeface="Calibri"/>
            </a:endParaRPr>
          </a:p>
          <a:p>
            <a:pPr marL="431640" indent="-324000">
              <a:lnSpc>
                <a:spcPct val="100000"/>
              </a:lnSpc>
              <a:buClr>
                <a:srgbClr val="000000"/>
              </a:buClr>
              <a:buFont typeface="Symbol" charset="2"/>
              <a:buChar char=""/>
            </a:pPr>
            <a:r>
              <a:rPr lang="en-GB" spc="-1" dirty="0">
                <a:solidFill>
                  <a:srgbClr val="000000"/>
                </a:solidFill>
                <a:latin typeface="Calibri"/>
                <a:ea typeface="Calibri"/>
              </a:rPr>
              <a:t>Effect on puffing</a:t>
            </a:r>
          </a:p>
          <a:p>
            <a:pPr marL="907740" lvl="1" indent="-342900">
              <a:buClr>
                <a:srgbClr val="000000"/>
              </a:buClr>
              <a:buFont typeface="Wingdings" panose="05000000000000000000" pitchFamily="2" charset="2"/>
              <a:buChar char="Ø"/>
            </a:pPr>
            <a:r>
              <a:rPr lang="en-GB" b="1" spc="-1" dirty="0">
                <a:solidFill>
                  <a:srgbClr val="FF0000"/>
                </a:solidFill>
                <a:latin typeface="Calibri"/>
                <a:ea typeface="Calibri"/>
              </a:rPr>
              <a:t>In V-shaped very low Γ</a:t>
            </a:r>
            <a:r>
              <a:rPr lang="en-GB" b="1" spc="-1" baseline="-25000" dirty="0">
                <a:solidFill>
                  <a:srgbClr val="FF0000"/>
                </a:solidFill>
                <a:latin typeface="Calibri"/>
                <a:ea typeface="Calibri"/>
              </a:rPr>
              <a:t>puff</a:t>
            </a:r>
            <a:r>
              <a:rPr lang="en-GB" b="1" spc="-1" dirty="0">
                <a:solidFill>
                  <a:srgbClr val="FF0000"/>
                </a:solidFill>
                <a:latin typeface="Calibri"/>
                <a:ea typeface="Calibri"/>
              </a:rPr>
              <a:t> at low density (same order of magnitude of NBI injected particles)</a:t>
            </a:r>
          </a:p>
          <a:p>
            <a:pPr marL="907740" lvl="1" indent="-342900">
              <a:buClr>
                <a:srgbClr val="000000"/>
              </a:buClr>
              <a:buFont typeface="Wingdings" panose="05000000000000000000" pitchFamily="2" charset="2"/>
              <a:buChar char="Ø"/>
            </a:pPr>
            <a:r>
              <a:rPr lang="en-GB" spc="-1" dirty="0">
                <a:latin typeface="Calibri"/>
                <a:ea typeface="Calibri"/>
              </a:rPr>
              <a:t>At higher density similar values due to upstream movement of the ionization front</a:t>
            </a:r>
          </a:p>
          <a:p>
            <a:pPr marL="564840" lvl="1">
              <a:buClr>
                <a:srgbClr val="000000"/>
              </a:buClr>
            </a:pPr>
            <a:endParaRPr lang="en-GB" sz="2000" b="0" strike="noStrike" spc="-1" dirty="0">
              <a:solidFill>
                <a:srgbClr val="000000"/>
              </a:solidFill>
              <a:latin typeface="Calibri"/>
              <a:ea typeface="Calibri"/>
            </a:endParaRPr>
          </a:p>
          <a:p>
            <a:pPr marL="450540" indent="-342900">
              <a:buClr>
                <a:srgbClr val="000000"/>
              </a:buClr>
              <a:buFont typeface="Arial" panose="020B0604020202020204" pitchFamily="34" charset="0"/>
              <a:buChar char="•"/>
              <a:tabLst>
                <a:tab pos="2416175" algn="l"/>
              </a:tabLst>
            </a:pPr>
            <a:endParaRPr lang="en-GB" sz="2000" b="0" strike="noStrike" spc="-1" dirty="0">
              <a:latin typeface="Arial"/>
            </a:endParaRPr>
          </a:p>
        </p:txBody>
      </p:sp>
      <p:pic>
        <p:nvPicPr>
          <p:cNvPr id="3" name="Immagine 2">
            <a:extLst>
              <a:ext uri="{FF2B5EF4-FFF2-40B4-BE49-F238E27FC236}">
                <a16:creationId xmlns:a16="http://schemas.microsoft.com/office/drawing/2014/main" id="{2DBBF880-EA63-CCDE-7C6C-FDB7A39E89C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155743" y="3719259"/>
            <a:ext cx="3337633" cy="2601483"/>
          </a:xfrm>
          <a:prstGeom prst="rect">
            <a:avLst/>
          </a:prstGeom>
        </p:spPr>
      </p:pic>
      <p:pic>
        <p:nvPicPr>
          <p:cNvPr id="8" name="Immagine 7">
            <a:extLst>
              <a:ext uri="{FF2B5EF4-FFF2-40B4-BE49-F238E27FC236}">
                <a16:creationId xmlns:a16="http://schemas.microsoft.com/office/drawing/2014/main" id="{137DBD40-E4D6-AC61-0D23-EE2F0126B2A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40197" y="973480"/>
            <a:ext cx="3294123" cy="2531595"/>
          </a:xfrm>
          <a:prstGeom prst="rect">
            <a:avLst/>
          </a:prstGeom>
        </p:spPr>
      </p:pic>
      <p:sp>
        <p:nvSpPr>
          <p:cNvPr id="2" name="PlaceHolder 2">
            <a:extLst>
              <a:ext uri="{FF2B5EF4-FFF2-40B4-BE49-F238E27FC236}">
                <a16:creationId xmlns:a16="http://schemas.microsoft.com/office/drawing/2014/main" id="{B8BF0DCA-AB4C-D1E2-B0CD-9E6358EEFF7A}"/>
              </a:ext>
            </a:extLst>
          </p:cNvPr>
          <p:cNvSpPr txBox="1">
            <a:spLocks/>
          </p:cNvSpPr>
          <p:nvPr/>
        </p:nvSpPr>
        <p:spPr>
          <a:xfrm>
            <a:off x="825479" y="6556320"/>
            <a:ext cx="8716553" cy="328320"/>
          </a:xfrm>
          <a:prstGeom prst="rect">
            <a:avLst/>
          </a:prstGeom>
          <a:noFill/>
          <a:ln w="0">
            <a:noFill/>
          </a:ln>
        </p:spPr>
        <p:txBody>
          <a:bodyPr anchor="t">
            <a:noAutofit/>
          </a:bodyPr>
          <a:lstStyle>
            <a:defPPr>
              <a:defRPr lang="it-IT"/>
            </a:defPPr>
            <a:lvl1pPr marL="0" algn="l" defTabSz="914400" rtl="0" eaLnBrk="1" latinLnBrk="0" hangingPunct="1">
              <a:lnSpc>
                <a:spcPct val="100000"/>
              </a:lnSpc>
              <a:buNone/>
              <a:defRPr lang="en-GB" sz="1200" b="0" strike="noStrike" kern="1200" spc="-1">
                <a:solidFill>
                  <a:srgbClr val="FFFFFF"/>
                </a:solidFill>
                <a:latin typeface="Calibri"/>
                <a:ea typeface="Calibri"/>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 Rubino &amp; L. Balbinot | PSD meeting on the transition to W PFCs| 17 June 2025  </a:t>
            </a:r>
            <a:endParaRPr lang="en-US">
              <a:latin typeface="Times New Roman"/>
            </a:endParaRPr>
          </a:p>
          <a:p>
            <a:pPr>
              <a:tabLst>
                <a:tab pos="0" algn="l"/>
              </a:tabLst>
            </a:pPr>
            <a:endParaRPr lang="en-US" dirty="0">
              <a:latin typeface="Times New Roman"/>
            </a:endParaRPr>
          </a:p>
        </p:txBody>
      </p:sp>
    </p:spTree>
    <p:extLst>
      <p:ext uri="{BB962C8B-B14F-4D97-AF65-F5344CB8AC3E}">
        <p14:creationId xmlns:p14="http://schemas.microsoft.com/office/powerpoint/2010/main" val="425477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A91E5-03AC-097E-F44C-F7E70A823ACA}"/>
            </a:ext>
          </a:extLst>
        </p:cNvPr>
        <p:cNvGrpSpPr/>
        <p:nvPr/>
      </p:nvGrpSpPr>
      <p:grpSpPr>
        <a:xfrm>
          <a:off x="0" y="0"/>
          <a:ext cx="0" cy="0"/>
          <a:chOff x="0" y="0"/>
          <a:chExt cx="0" cy="0"/>
        </a:xfrm>
      </p:grpSpPr>
      <p:sp>
        <p:nvSpPr>
          <p:cNvPr id="278" name="PlaceHolder 1">
            <a:extLst>
              <a:ext uri="{FF2B5EF4-FFF2-40B4-BE49-F238E27FC236}">
                <a16:creationId xmlns:a16="http://schemas.microsoft.com/office/drawing/2014/main" id="{C0289D7C-BEEA-1272-F9C8-60156C1FCF42}"/>
              </a:ext>
            </a:extLst>
          </p:cNvPr>
          <p:cNvSpPr>
            <a:spLocks noGrp="1"/>
          </p:cNvSpPr>
          <p:nvPr>
            <p:ph type="title"/>
          </p:nvPr>
        </p:nvSpPr>
        <p:spPr>
          <a:xfrm>
            <a:off x="983520" y="192600"/>
            <a:ext cx="9451440" cy="456840"/>
          </a:xfrm>
          <a:prstGeom prst="rect">
            <a:avLst/>
          </a:prstGeom>
          <a:noFill/>
          <a:ln w="0">
            <a:noFill/>
          </a:ln>
        </p:spPr>
        <p:txBody>
          <a:bodyPr anchor="ctr">
            <a:noAutofit/>
          </a:bodyPr>
          <a:lstStyle/>
          <a:p>
            <a:pPr>
              <a:lnSpc>
                <a:spcPct val="85000"/>
              </a:lnSpc>
              <a:buNone/>
              <a:tabLst>
                <a:tab pos="0" algn="l"/>
              </a:tabLst>
            </a:pPr>
            <a:r>
              <a:rPr lang="en-GB" sz="2800" b="1" strike="noStrike" spc="-1" dirty="0">
                <a:solidFill>
                  <a:srgbClr val="1F497D"/>
                </a:solidFill>
                <a:latin typeface="Calibri"/>
                <a:ea typeface="Calibri"/>
              </a:rPr>
              <a:t>Conclusions and future work</a:t>
            </a:r>
            <a:endParaRPr lang="en-GB" sz="2800" b="0" strike="noStrike" spc="-1" dirty="0">
              <a:solidFill>
                <a:srgbClr val="000000"/>
              </a:solidFill>
              <a:latin typeface="Arial"/>
            </a:endParaRPr>
          </a:p>
        </p:txBody>
      </p:sp>
      <p:sp>
        <p:nvSpPr>
          <p:cNvPr id="279" name="PlaceHolder 2">
            <a:extLst>
              <a:ext uri="{FF2B5EF4-FFF2-40B4-BE49-F238E27FC236}">
                <a16:creationId xmlns:a16="http://schemas.microsoft.com/office/drawing/2014/main" id="{603B1EBA-DC50-919E-900F-C037DF34B2B3}"/>
              </a:ext>
            </a:extLst>
          </p:cNvPr>
          <p:cNvSpPr>
            <a:spLocks noGrp="1"/>
          </p:cNvSpPr>
          <p:nvPr>
            <p:ph type="sldNum" idx="41"/>
          </p:nvPr>
        </p:nvSpPr>
        <p:spPr>
          <a:xfrm>
            <a:off x="0" y="6590160"/>
            <a:ext cx="719640" cy="198720"/>
          </a:xfrm>
          <a:prstGeom prst="rect">
            <a:avLst/>
          </a:prstGeom>
          <a:noFill/>
          <a:ln w="0">
            <a:noFill/>
          </a:ln>
        </p:spPr>
        <p:txBody>
          <a:bodyPr anchor="ctr">
            <a:noAutofit/>
          </a:bodyPr>
          <a:lstStyle>
            <a:lvl1pPr algn="r">
              <a:lnSpc>
                <a:spcPct val="100000"/>
              </a:lnSpc>
              <a:buNone/>
              <a:tabLst>
                <a:tab pos="0" algn="l"/>
              </a:tabLst>
              <a:defRPr lang="en-GB" sz="1400" b="0" strike="noStrike" spc="-1">
                <a:solidFill>
                  <a:srgbClr val="FFFFFF"/>
                </a:solidFill>
                <a:latin typeface="Calibri"/>
                <a:ea typeface="Calibri"/>
              </a:defRPr>
            </a:lvl1pPr>
          </a:lstStyle>
          <a:p>
            <a:pPr algn="r">
              <a:lnSpc>
                <a:spcPct val="100000"/>
              </a:lnSpc>
              <a:buNone/>
              <a:tabLst>
                <a:tab pos="0" algn="l"/>
              </a:tabLst>
            </a:pPr>
            <a:fld id="{D1E76630-DA45-4440-9FD3-848BEEE0790F}" type="slidenum">
              <a:rPr lang="en-GB" sz="1400" b="0" strike="noStrike" spc="-1">
                <a:solidFill>
                  <a:srgbClr val="FFFFFF"/>
                </a:solidFill>
                <a:latin typeface="Calibri"/>
                <a:ea typeface="Calibri"/>
              </a:rPr>
              <a:t>13</a:t>
            </a:fld>
            <a:endParaRPr lang="en-GB" sz="1400" b="0" strike="noStrike" spc="-1">
              <a:latin typeface="Times New Roman"/>
            </a:endParaRPr>
          </a:p>
        </p:txBody>
      </p:sp>
      <p:sp>
        <p:nvSpPr>
          <p:cNvPr id="280" name="Google Shape;384;p27">
            <a:extLst>
              <a:ext uri="{FF2B5EF4-FFF2-40B4-BE49-F238E27FC236}">
                <a16:creationId xmlns:a16="http://schemas.microsoft.com/office/drawing/2014/main" id="{403FB336-6022-BFD3-7640-75AD99705344}"/>
              </a:ext>
            </a:extLst>
          </p:cNvPr>
          <p:cNvSpPr/>
          <p:nvPr/>
        </p:nvSpPr>
        <p:spPr>
          <a:xfrm>
            <a:off x="359819" y="881136"/>
            <a:ext cx="11075559" cy="5426878"/>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431640" indent="-324000">
              <a:lnSpc>
                <a:spcPct val="100000"/>
              </a:lnSpc>
              <a:buClr>
                <a:srgbClr val="000000"/>
              </a:buClr>
              <a:buFont typeface="Symbol" charset="2"/>
              <a:buChar char=""/>
            </a:pPr>
            <a:r>
              <a:rPr lang="en-GB" b="1" strike="noStrike" spc="-1" dirty="0">
                <a:solidFill>
                  <a:srgbClr val="000000"/>
                </a:solidFill>
                <a:latin typeface="Calibri"/>
                <a:ea typeface="Calibri"/>
              </a:rPr>
              <a:t>Impurity seeded simulations </a:t>
            </a:r>
            <a:r>
              <a:rPr lang="en-GB" b="1" spc="-1" dirty="0">
                <a:solidFill>
                  <a:srgbClr val="000000"/>
                </a:solidFill>
                <a:latin typeface="Calibri"/>
                <a:ea typeface="Calibri"/>
              </a:rPr>
              <a:t>with </a:t>
            </a:r>
            <a:r>
              <a:rPr lang="en-GB" b="1" strike="noStrike" spc="-1" dirty="0">
                <a:solidFill>
                  <a:srgbClr val="000000"/>
                </a:solidFill>
                <a:latin typeface="Calibri"/>
                <a:ea typeface="Calibri"/>
              </a:rPr>
              <a:t>Ne</a:t>
            </a:r>
          </a:p>
          <a:p>
            <a:pPr marL="888840" lvl="1" indent="-324000">
              <a:buClr>
                <a:srgbClr val="000000"/>
              </a:buClr>
              <a:buFont typeface="Wingdings" panose="05000000000000000000" pitchFamily="2" charset="2"/>
              <a:buChar char="Ø"/>
            </a:pPr>
            <a:r>
              <a:rPr lang="en-GB" b="0" strike="noStrike" spc="-1" dirty="0">
                <a:solidFill>
                  <a:srgbClr val="000000"/>
                </a:solidFill>
                <a:latin typeface="Calibri"/>
                <a:ea typeface="Calibri"/>
              </a:rPr>
              <a:t> </a:t>
            </a:r>
            <a:r>
              <a:rPr lang="en-GB" sz="1600" spc="-1" dirty="0">
                <a:solidFill>
                  <a:srgbClr val="000000"/>
                </a:solidFill>
                <a:latin typeface="Calibri"/>
                <a:ea typeface="Calibri"/>
              </a:rPr>
              <a:t>the necessity to operate at high radiation fraction</a:t>
            </a:r>
          </a:p>
          <a:p>
            <a:pPr marL="888840" lvl="1" indent="-324000">
              <a:buClr>
                <a:srgbClr val="000000"/>
              </a:buClr>
              <a:buFont typeface="Wingdings" panose="05000000000000000000" pitchFamily="2" charset="2"/>
              <a:buChar char="Ø"/>
            </a:pPr>
            <a:r>
              <a:rPr lang="en-GB" sz="1600" spc="-1" dirty="0">
                <a:solidFill>
                  <a:srgbClr val="000000"/>
                </a:solidFill>
                <a:latin typeface="Calibri"/>
                <a:ea typeface="Calibri"/>
              </a:rPr>
              <a:t>Strong core contamination at low density (high Zeff) </a:t>
            </a:r>
            <a:r>
              <a:rPr lang="en-GB" sz="1600" spc="-1" dirty="0">
                <a:solidFill>
                  <a:srgbClr val="000000"/>
                </a:solidFill>
                <a:latin typeface="Calibri"/>
                <a:ea typeface="Calibri"/>
                <a:sym typeface="Wingdings" panose="05000000000000000000" pitchFamily="2" charset="2"/>
              </a:rPr>
              <a:t> integrated modelling is ongoing (see L. Balbinot presentation)</a:t>
            </a:r>
            <a:endParaRPr lang="en-GB" sz="1600" spc="-1" dirty="0">
              <a:solidFill>
                <a:srgbClr val="000000"/>
              </a:solidFill>
              <a:latin typeface="Calibri"/>
              <a:ea typeface="Calibri"/>
            </a:endParaRPr>
          </a:p>
          <a:p>
            <a:pPr marL="888840" lvl="1" indent="-324000">
              <a:buClr>
                <a:srgbClr val="000000"/>
              </a:buClr>
              <a:buFont typeface="Wingdings" panose="05000000000000000000" pitchFamily="2" charset="2"/>
              <a:buChar char="Ø"/>
            </a:pPr>
            <a:r>
              <a:rPr lang="en-GB" sz="1600" b="0" strike="noStrike" spc="-1" dirty="0">
                <a:solidFill>
                  <a:srgbClr val="000000"/>
                </a:solidFill>
                <a:latin typeface="Calibri"/>
                <a:ea typeface="Calibri"/>
                <a:sym typeface="Wingdings" panose="05000000000000000000" pitchFamily="2" charset="2"/>
              </a:rPr>
              <a:t>Low pumping r</a:t>
            </a:r>
            <a:r>
              <a:rPr lang="en-GB" sz="1600" spc="-1" dirty="0">
                <a:solidFill>
                  <a:srgbClr val="000000"/>
                </a:solidFill>
                <a:latin typeface="Calibri"/>
                <a:ea typeface="Calibri"/>
                <a:sym typeface="Wingdings" panose="05000000000000000000" pitchFamily="2" charset="2"/>
              </a:rPr>
              <a:t>ate (</a:t>
            </a:r>
            <a:r>
              <a:rPr lang="en-US" sz="1600" b="0" strike="noStrike" spc="-1" dirty="0">
                <a:solidFill>
                  <a:srgbClr val="000000"/>
                </a:solidFill>
                <a:latin typeface="Calibri"/>
                <a:ea typeface="Calibri"/>
                <a:sym typeface="Wingdings" panose="05000000000000000000" pitchFamily="2" charset="2"/>
              </a:rPr>
              <a:t>same order of magnitude of NBI injected particles)</a:t>
            </a:r>
          </a:p>
          <a:p>
            <a:pPr marL="431640" indent="-324000">
              <a:lnSpc>
                <a:spcPct val="100000"/>
              </a:lnSpc>
              <a:buClr>
                <a:srgbClr val="000000"/>
              </a:buClr>
              <a:buFont typeface="Symbol" charset="2"/>
              <a:buChar char=""/>
            </a:pPr>
            <a:endParaRPr lang="en-GB" b="0" strike="noStrike" spc="-1" dirty="0">
              <a:solidFill>
                <a:srgbClr val="000000"/>
              </a:solidFill>
              <a:latin typeface="Calibri"/>
              <a:ea typeface="Calibri"/>
            </a:endParaRPr>
          </a:p>
          <a:p>
            <a:pPr marL="431640" indent="-324000">
              <a:lnSpc>
                <a:spcPct val="100000"/>
              </a:lnSpc>
              <a:buClr>
                <a:srgbClr val="000000"/>
              </a:buClr>
              <a:buFont typeface="Symbol" charset="2"/>
              <a:buChar char=""/>
            </a:pPr>
            <a:r>
              <a:rPr lang="en-GB" spc="-1" dirty="0">
                <a:solidFill>
                  <a:srgbClr val="000000"/>
                </a:solidFill>
                <a:latin typeface="Calibri"/>
                <a:ea typeface="Calibri"/>
              </a:rPr>
              <a:t> </a:t>
            </a:r>
            <a:r>
              <a:rPr lang="en-GB" b="1" spc="-1" dirty="0">
                <a:solidFill>
                  <a:srgbClr val="000000"/>
                </a:solidFill>
                <a:latin typeface="Calibri"/>
                <a:ea typeface="Calibri"/>
              </a:rPr>
              <a:t>Pure D simulation</a:t>
            </a:r>
          </a:p>
          <a:p>
            <a:pPr marL="907740" lvl="1" indent="-342900">
              <a:buClr>
                <a:srgbClr val="000000"/>
              </a:buClr>
              <a:buFont typeface="+mj-lt"/>
              <a:buAutoNum type="arabicPeriod"/>
            </a:pPr>
            <a:r>
              <a:rPr lang="en-GB" sz="1600" spc="-1" dirty="0">
                <a:solidFill>
                  <a:srgbClr val="000000"/>
                </a:solidFill>
                <a:latin typeface="Calibri"/>
                <a:ea typeface="Calibri"/>
              </a:rPr>
              <a:t>the albedo negligibly affects the pumping efficiency in attached divertor plasma</a:t>
            </a:r>
            <a:endParaRPr lang="en-GB" sz="1600" b="1" spc="-1" dirty="0">
              <a:solidFill>
                <a:srgbClr val="FF0000"/>
              </a:solidFill>
              <a:latin typeface="Calibri"/>
              <a:ea typeface="Calibri"/>
            </a:endParaRPr>
          </a:p>
          <a:p>
            <a:pPr marL="907740" lvl="1" indent="-342900">
              <a:buClr>
                <a:srgbClr val="000000"/>
              </a:buClr>
              <a:buFont typeface="+mj-lt"/>
              <a:buAutoNum type="arabicPeriod"/>
            </a:pPr>
            <a:r>
              <a:rPr lang="en-GB" sz="1600" b="1" spc="-1" dirty="0">
                <a:solidFill>
                  <a:srgbClr val="FF0000"/>
                </a:solidFill>
                <a:latin typeface="Calibri"/>
                <a:ea typeface="Calibri"/>
              </a:rPr>
              <a:t>V-shape geometry tends to reduce the pumping capability at low density, OT attached or semi-detached plasma condition </a:t>
            </a:r>
          </a:p>
          <a:p>
            <a:pPr marL="907740" lvl="1" indent="-342900">
              <a:buClr>
                <a:srgbClr val="000000"/>
              </a:buClr>
              <a:buFont typeface="+mj-lt"/>
              <a:buAutoNum type="arabicPeriod"/>
            </a:pPr>
            <a:r>
              <a:rPr lang="en-GB" sz="1600" spc="-1" dirty="0">
                <a:solidFill>
                  <a:srgbClr val="000000"/>
                </a:solidFill>
                <a:latin typeface="Calibri"/>
                <a:ea typeface="Calibri"/>
              </a:rPr>
              <a:t>The low pumping capability (</a:t>
            </a:r>
            <a:r>
              <a:rPr lang="en-GB" sz="1600" spc="-1" dirty="0" err="1">
                <a:solidFill>
                  <a:srgbClr val="000000"/>
                </a:solidFill>
                <a:latin typeface="Calibri"/>
                <a:ea typeface="Calibri"/>
              </a:rPr>
              <a:t>subdivertor</a:t>
            </a:r>
            <a:r>
              <a:rPr lang="en-GB" sz="1600" spc="-1" dirty="0">
                <a:solidFill>
                  <a:srgbClr val="000000"/>
                </a:solidFill>
                <a:latin typeface="Calibri"/>
                <a:ea typeface="Calibri"/>
              </a:rPr>
              <a:t> neutral pressure) related to the neutral trapping</a:t>
            </a:r>
          </a:p>
          <a:p>
            <a:pPr marL="907740" lvl="1" indent="-342900">
              <a:buClr>
                <a:srgbClr val="000000"/>
              </a:buClr>
              <a:buFont typeface="+mj-lt"/>
              <a:buAutoNum type="arabicPeriod"/>
            </a:pPr>
            <a:r>
              <a:rPr lang="en-GB" sz="1600" spc="-1" dirty="0">
                <a:solidFill>
                  <a:srgbClr val="000000"/>
                </a:solidFill>
                <a:latin typeface="Calibri"/>
                <a:ea typeface="Calibri"/>
              </a:rPr>
              <a:t>A change of the divertor geometry can increases the pumping capability of the system: Open V corner or move SP upward </a:t>
            </a:r>
            <a:endParaRPr lang="en-GB" spc="-1" dirty="0">
              <a:solidFill>
                <a:srgbClr val="000000"/>
              </a:solidFill>
              <a:latin typeface="Calibri"/>
              <a:ea typeface="Calibri"/>
            </a:endParaRPr>
          </a:p>
          <a:p>
            <a:pPr marL="907740" lvl="1" indent="-342900">
              <a:buClr>
                <a:srgbClr val="000000"/>
              </a:buClr>
              <a:buFont typeface="+mj-lt"/>
              <a:buAutoNum type="arabicPeriod"/>
            </a:pPr>
            <a:r>
              <a:rPr lang="en-GB" sz="1600" b="1" spc="-1" dirty="0">
                <a:solidFill>
                  <a:srgbClr val="FF0000"/>
                </a:solidFill>
                <a:latin typeface="Calibri"/>
                <a:ea typeface="Calibri"/>
              </a:rPr>
              <a:t>In V-shaped divertor the roll over is obtained at lower density level than in a V-open divertor and higher SP</a:t>
            </a:r>
          </a:p>
          <a:p>
            <a:pPr marL="907740" lvl="1" indent="-342900">
              <a:buClr>
                <a:srgbClr val="000000"/>
              </a:buClr>
              <a:buFont typeface="+mj-lt"/>
              <a:buAutoNum type="arabicPeriod"/>
            </a:pPr>
            <a:r>
              <a:rPr lang="en-GB" sz="1600" b="1" spc="-1" dirty="0">
                <a:solidFill>
                  <a:srgbClr val="FF0000"/>
                </a:solidFill>
                <a:latin typeface="Calibri"/>
                <a:ea typeface="Calibri"/>
              </a:rPr>
              <a:t>The V-shaped divertor increases the neutral compression</a:t>
            </a:r>
            <a:r>
              <a:rPr lang="en-GB" sz="1600" spc="-1" dirty="0">
                <a:latin typeface="Calibri"/>
                <a:ea typeface="Calibri"/>
              </a:rPr>
              <a:t>, especially in the Strike point region thus favouring the detachment   </a:t>
            </a:r>
          </a:p>
          <a:p>
            <a:pPr marL="907740" lvl="1" indent="-342900">
              <a:buClr>
                <a:srgbClr val="000000"/>
              </a:buClr>
              <a:buFont typeface="+mj-lt"/>
              <a:buAutoNum type="arabicPeriod"/>
            </a:pPr>
            <a:r>
              <a:rPr lang="en-GB" sz="1600" b="1" spc="-1" dirty="0">
                <a:solidFill>
                  <a:srgbClr val="FF0000"/>
                </a:solidFill>
                <a:latin typeface="Calibri"/>
                <a:ea typeface="Calibri"/>
              </a:rPr>
              <a:t>Lower neutral leakage and OMP neutral pressure in V-shaped at detachment onset</a:t>
            </a:r>
          </a:p>
          <a:p>
            <a:pPr marL="107640">
              <a:lnSpc>
                <a:spcPct val="100000"/>
              </a:lnSpc>
              <a:buClr>
                <a:srgbClr val="000000"/>
              </a:buClr>
            </a:pPr>
            <a:endParaRPr lang="en-GB" spc="-1" dirty="0">
              <a:solidFill>
                <a:srgbClr val="000000"/>
              </a:solidFill>
              <a:latin typeface="Calibri"/>
              <a:ea typeface="Calibri"/>
            </a:endParaRPr>
          </a:p>
          <a:p>
            <a:pPr marL="431640" indent="-324000">
              <a:lnSpc>
                <a:spcPct val="100000"/>
              </a:lnSpc>
              <a:buClr>
                <a:srgbClr val="000000"/>
              </a:buClr>
              <a:buFont typeface="Symbol" charset="2"/>
              <a:buChar char=""/>
            </a:pPr>
            <a:r>
              <a:rPr lang="en-GB" b="1" spc="-1" dirty="0">
                <a:solidFill>
                  <a:srgbClr val="000000"/>
                </a:solidFill>
                <a:latin typeface="Calibri"/>
                <a:ea typeface="Calibri"/>
              </a:rPr>
              <a:t>Future work</a:t>
            </a:r>
          </a:p>
          <a:p>
            <a:pPr marL="1307790" lvl="2" indent="-285750">
              <a:buClr>
                <a:srgbClr val="000000"/>
              </a:buClr>
              <a:buFont typeface="Wingdings" panose="05000000000000000000" pitchFamily="2" charset="2"/>
              <a:buChar char="à"/>
            </a:pPr>
            <a:r>
              <a:rPr lang="en-GB" spc="-1" dirty="0">
                <a:solidFill>
                  <a:srgbClr val="000000"/>
                </a:solidFill>
                <a:latin typeface="Calibri"/>
                <a:ea typeface="Calibri"/>
              </a:rPr>
              <a:t>Effect of gaps can be beneficial? (e.g. by assigning a R</a:t>
            </a:r>
            <a:r>
              <a:rPr lang="en-GB" spc="-1" baseline="-25000" dirty="0">
                <a:solidFill>
                  <a:srgbClr val="000000"/>
                </a:solidFill>
                <a:latin typeface="Calibri"/>
                <a:ea typeface="Calibri"/>
              </a:rPr>
              <a:t>c</a:t>
            </a:r>
            <a:r>
              <a:rPr lang="en-GB" spc="-1" dirty="0">
                <a:solidFill>
                  <a:srgbClr val="000000"/>
                </a:solidFill>
                <a:latin typeface="Calibri"/>
                <a:ea typeface="Calibri"/>
              </a:rPr>
              <a:t>&lt;1 at target) </a:t>
            </a:r>
          </a:p>
          <a:p>
            <a:pPr marL="1307790" lvl="2" indent="-285750">
              <a:buClr>
                <a:srgbClr val="000000"/>
              </a:buClr>
              <a:buFont typeface="Wingdings" panose="05000000000000000000" pitchFamily="2" charset="2"/>
              <a:buChar char="à"/>
            </a:pPr>
            <a:r>
              <a:rPr lang="en-GB" spc="-1" dirty="0">
                <a:solidFill>
                  <a:srgbClr val="000000"/>
                </a:solidFill>
                <a:latin typeface="Calibri"/>
                <a:ea typeface="Calibri"/>
              </a:rPr>
              <a:t>Effect of divertor geometry (V-shaped, Open corner High SP) in Ne seeded simulation at low densities  </a:t>
            </a:r>
          </a:p>
          <a:p>
            <a:pPr marL="907740" lvl="1" indent="-342900">
              <a:buClr>
                <a:srgbClr val="000000"/>
              </a:buClr>
              <a:buFont typeface="Wingdings" panose="05000000000000000000" pitchFamily="2" charset="2"/>
              <a:buChar char="Ø"/>
            </a:pPr>
            <a:endParaRPr lang="en-GB" spc="-1" dirty="0">
              <a:solidFill>
                <a:srgbClr val="000000"/>
              </a:solidFill>
              <a:latin typeface="Calibri"/>
              <a:ea typeface="Calibri"/>
            </a:endParaRPr>
          </a:p>
          <a:p>
            <a:pPr marL="450540" indent="-342900">
              <a:buClr>
                <a:srgbClr val="000000"/>
              </a:buClr>
              <a:buFont typeface="Arial" panose="020B0604020202020204" pitchFamily="34" charset="0"/>
              <a:buChar char="•"/>
              <a:tabLst>
                <a:tab pos="2416175" algn="l"/>
              </a:tabLst>
            </a:pPr>
            <a:endParaRPr lang="en-GB" sz="2000" b="0" strike="noStrike" spc="-1" dirty="0">
              <a:latin typeface="Arial"/>
            </a:endParaRPr>
          </a:p>
        </p:txBody>
      </p:sp>
      <p:sp>
        <p:nvSpPr>
          <p:cNvPr id="2" name="PlaceHolder 2">
            <a:extLst>
              <a:ext uri="{FF2B5EF4-FFF2-40B4-BE49-F238E27FC236}">
                <a16:creationId xmlns:a16="http://schemas.microsoft.com/office/drawing/2014/main" id="{5BD86A47-2DA7-2B6F-694B-5C50BA5715D5}"/>
              </a:ext>
            </a:extLst>
          </p:cNvPr>
          <p:cNvSpPr txBox="1">
            <a:spLocks/>
          </p:cNvSpPr>
          <p:nvPr/>
        </p:nvSpPr>
        <p:spPr>
          <a:xfrm>
            <a:off x="825479" y="6556320"/>
            <a:ext cx="8716553" cy="328320"/>
          </a:xfrm>
          <a:prstGeom prst="rect">
            <a:avLst/>
          </a:prstGeom>
          <a:noFill/>
          <a:ln w="0">
            <a:noFill/>
          </a:ln>
        </p:spPr>
        <p:txBody>
          <a:bodyPr anchor="t">
            <a:noAutofit/>
          </a:bodyPr>
          <a:lstStyle>
            <a:defPPr>
              <a:defRPr lang="it-IT"/>
            </a:defPPr>
            <a:lvl1pPr marL="0" algn="l" defTabSz="914400" rtl="0" eaLnBrk="1" latinLnBrk="0" hangingPunct="1">
              <a:lnSpc>
                <a:spcPct val="100000"/>
              </a:lnSpc>
              <a:buNone/>
              <a:defRPr lang="en-GB" sz="1200" b="0" strike="noStrike" kern="1200" spc="-1">
                <a:solidFill>
                  <a:srgbClr val="FFFFFF"/>
                </a:solidFill>
                <a:latin typeface="Calibri"/>
                <a:ea typeface="Calibri"/>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 Rubino &amp; L. Balbinot | PSD meeting on the transition to W PFCs| 17 June 2025  </a:t>
            </a:r>
            <a:endParaRPr lang="en-US" dirty="0">
              <a:latin typeface="Times New Roman"/>
            </a:endParaRPr>
          </a:p>
          <a:p>
            <a:pPr>
              <a:tabLst>
                <a:tab pos="0" algn="l"/>
              </a:tabLst>
            </a:pPr>
            <a:endParaRPr lang="en-US" dirty="0">
              <a:latin typeface="Times New Roman"/>
            </a:endParaRPr>
          </a:p>
        </p:txBody>
      </p:sp>
    </p:spTree>
    <p:extLst>
      <p:ext uri="{BB962C8B-B14F-4D97-AF65-F5344CB8AC3E}">
        <p14:creationId xmlns:p14="http://schemas.microsoft.com/office/powerpoint/2010/main" val="2640089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Diagramma 1"/>
          <p:cNvGrpSpPr/>
          <p:nvPr/>
        </p:nvGrpSpPr>
        <p:grpSpPr>
          <a:xfrm>
            <a:off x="599880" y="-1905226"/>
            <a:ext cx="10992240" cy="7130708"/>
            <a:chOff x="720000" y="719640"/>
            <a:chExt cx="10992240" cy="7130708"/>
          </a:xfrm>
        </p:grpSpPr>
        <p:sp>
          <p:nvSpPr>
            <p:cNvPr id="92" name="Rettangolo 91"/>
            <p:cNvSpPr/>
            <p:nvPr/>
          </p:nvSpPr>
          <p:spPr>
            <a:xfrm>
              <a:off x="720000" y="719640"/>
              <a:ext cx="10992240" cy="54183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it-IT"/>
            </a:p>
          </p:txBody>
        </p:sp>
        <p:sp>
          <p:nvSpPr>
            <p:cNvPr id="95" name="Rettangolo con angoli arrotondati 94"/>
            <p:cNvSpPr/>
            <p:nvPr/>
          </p:nvSpPr>
          <p:spPr>
            <a:xfrm>
              <a:off x="720000" y="6026002"/>
              <a:ext cx="10992240" cy="682200"/>
            </a:xfrm>
            <a:prstGeom prst="roundRect">
              <a:avLst>
                <a:gd name="adj" fmla="val 16667"/>
              </a:avLst>
            </a:prstGeom>
            <a:solidFill>
              <a:schemeClr val="accent1">
                <a:hueOff val="0"/>
                <a:satOff val="0"/>
                <a:lumOff val="0"/>
                <a:alphaOff val="0"/>
              </a:schemeClr>
            </a:solidFill>
            <a:ln>
              <a:solidFill>
                <a:srgbClr val="FFFFFF">
                  <a:hueOff val="0"/>
                  <a:satOff val="0"/>
                  <a:lumOff val="0"/>
                  <a:alphaOff val="0"/>
                </a:srgbClr>
              </a:solidFill>
              <a:round/>
            </a:ln>
          </p:spPr>
          <p:style>
            <a:lnRef idx="2">
              <a:scrgbClr r="0" g="0" b="0"/>
            </a:lnRef>
            <a:fillRef idx="0">
              <a:scrgbClr r="0" g="0" b="0"/>
            </a:fillRef>
            <a:effectRef idx="0">
              <a:scrgbClr r="0" g="0" b="0"/>
            </a:effectRef>
            <a:fontRef idx="minor"/>
          </p:style>
          <p:txBody>
            <a:bodyPr lIns="124920" tIns="124920" bIns="124560" numCol="1" spcCol="1440" anchor="ctr">
              <a:noAutofit/>
            </a:bodyPr>
            <a:lstStyle/>
            <a:p>
              <a:pPr>
                <a:lnSpc>
                  <a:spcPct val="90000"/>
                </a:lnSpc>
                <a:spcAft>
                  <a:spcPts val="839"/>
                </a:spcAft>
                <a:buNone/>
                <a:tabLst>
                  <a:tab pos="0" algn="l"/>
                </a:tabLst>
              </a:pPr>
              <a:r>
                <a:rPr lang="en-GB" sz="2400" b="0" strike="noStrike" spc="-1" dirty="0">
                  <a:solidFill>
                    <a:srgbClr val="FFFFFF"/>
                  </a:solidFill>
                  <a:latin typeface="Calibri"/>
                  <a:ea typeface="Arial"/>
                </a:rPr>
                <a:t>Evaluate the effect divertor geometry effect:</a:t>
              </a:r>
              <a:endParaRPr lang="en-GB" sz="2400" b="0" strike="noStrike" spc="-1" dirty="0">
                <a:latin typeface="Arial"/>
              </a:endParaRPr>
            </a:p>
          </p:txBody>
        </p:sp>
        <p:sp>
          <p:nvSpPr>
            <p:cNvPr id="96" name="Rettangolo 95"/>
            <p:cNvSpPr/>
            <p:nvPr/>
          </p:nvSpPr>
          <p:spPr>
            <a:xfrm>
              <a:off x="720000" y="6774308"/>
              <a:ext cx="10992240" cy="1076040"/>
            </a:xfrm>
            <a:prstGeom prst="rect">
              <a:avLst/>
            </a:prstGeom>
            <a:noFill/>
            <a:ln w="0">
              <a:noFill/>
            </a:ln>
          </p:spPr>
          <p:style>
            <a:lnRef idx="0">
              <a:scrgbClr r="0" g="0" b="0"/>
            </a:lnRef>
            <a:fillRef idx="0">
              <a:scrgbClr r="0" g="0" b="0"/>
            </a:fillRef>
            <a:effectRef idx="0">
              <a:scrgbClr r="0" g="0" b="0"/>
            </a:effectRef>
            <a:fontRef idx="minor"/>
          </p:style>
          <p:txBody>
            <a:bodyPr lIns="348840" tIns="25560" rIns="142200" bIns="25560" numCol="1" spcCol="1440" anchor="t">
              <a:noAutofit/>
            </a:bodyPr>
            <a:lstStyle/>
            <a:p>
              <a:pPr marL="228600" lvl="1" indent="-228600">
                <a:lnSpc>
                  <a:spcPct val="90000"/>
                </a:lnSpc>
                <a:spcAft>
                  <a:spcPts val="400"/>
                </a:spcAft>
                <a:buClr>
                  <a:srgbClr val="000000"/>
                </a:buClr>
                <a:buSzPct val="80000"/>
                <a:buFont typeface="Wingdings" charset="2"/>
                <a:buChar char=""/>
              </a:pPr>
              <a:r>
                <a:rPr lang="en-GB" sz="2000" b="0" strike="noStrike" spc="-1" dirty="0">
                  <a:solidFill>
                    <a:srgbClr val="000000"/>
                  </a:solidFill>
                  <a:latin typeface="Calibri"/>
                  <a:ea typeface="Calibri"/>
                </a:rPr>
                <a:t>Evaluate </a:t>
              </a:r>
              <a:r>
                <a:rPr lang="en-GB" sz="2000" b="1" strike="noStrike" spc="-1" dirty="0">
                  <a:solidFill>
                    <a:srgbClr val="2A6099"/>
                  </a:solidFill>
                  <a:latin typeface="Calibri"/>
                  <a:ea typeface="Calibri"/>
                </a:rPr>
                <a:t>pumping</a:t>
              </a:r>
              <a:r>
                <a:rPr lang="en-GB" sz="2000" b="0" strike="noStrike" spc="-1" dirty="0">
                  <a:solidFill>
                    <a:srgbClr val="000000"/>
                  </a:solidFill>
                  <a:latin typeface="Calibri"/>
                  <a:ea typeface="Calibri"/>
                </a:rPr>
                <a:t> efficiency </a:t>
              </a:r>
              <a:r>
                <a:rPr lang="en-GB" sz="2000" spc="-1" dirty="0">
                  <a:solidFill>
                    <a:srgbClr val="000000"/>
                  </a:solidFill>
                  <a:latin typeface="Calibri"/>
                  <a:ea typeface="Calibri"/>
                </a:rPr>
                <a:t>at low densities</a:t>
              </a:r>
            </a:p>
            <a:p>
              <a:pPr marL="228600" lvl="1" indent="-228600">
                <a:lnSpc>
                  <a:spcPct val="90000"/>
                </a:lnSpc>
                <a:spcAft>
                  <a:spcPts val="400"/>
                </a:spcAft>
                <a:buClr>
                  <a:srgbClr val="000000"/>
                </a:buClr>
                <a:buSzPct val="80000"/>
                <a:buFont typeface="Wingdings" charset="2"/>
                <a:buChar char=""/>
              </a:pPr>
              <a:r>
                <a:rPr lang="en-GB" sz="2000" spc="-1" dirty="0">
                  <a:solidFill>
                    <a:srgbClr val="000000"/>
                  </a:solidFill>
                  <a:latin typeface="Calibri"/>
                  <a:ea typeface="Calibri"/>
                </a:rPr>
                <a:t>Study the effect of V shaped corner on </a:t>
              </a:r>
              <a:r>
                <a:rPr lang="en-GB" sz="2000" spc="-1" dirty="0" err="1">
                  <a:solidFill>
                    <a:srgbClr val="000000"/>
                  </a:solidFill>
                  <a:latin typeface="Calibri"/>
                  <a:ea typeface="Calibri"/>
                </a:rPr>
                <a:t>subdivertor</a:t>
              </a:r>
              <a:r>
                <a:rPr lang="en-GB" sz="2000" spc="-1" dirty="0">
                  <a:solidFill>
                    <a:srgbClr val="000000"/>
                  </a:solidFill>
                  <a:latin typeface="Calibri"/>
                  <a:ea typeface="Calibri"/>
                </a:rPr>
                <a:t> neutral condition</a:t>
              </a:r>
            </a:p>
            <a:p>
              <a:pPr marL="228600" lvl="1" indent="-228600">
                <a:lnSpc>
                  <a:spcPct val="90000"/>
                </a:lnSpc>
                <a:spcAft>
                  <a:spcPts val="400"/>
                </a:spcAft>
                <a:buClr>
                  <a:srgbClr val="000000"/>
                </a:buClr>
                <a:buSzPct val="80000"/>
                <a:buFont typeface="Wingdings" charset="2"/>
                <a:buChar char=""/>
              </a:pPr>
              <a:r>
                <a:rPr lang="en-GB" sz="2000" b="0" strike="noStrike" spc="-1" dirty="0">
                  <a:solidFill>
                    <a:srgbClr val="000000"/>
                  </a:solidFill>
                  <a:latin typeface="Calibri"/>
                  <a:ea typeface="Calibri"/>
                </a:rPr>
                <a:t>Evaluate</a:t>
              </a:r>
              <a:r>
                <a:rPr lang="en-GB" sz="2000" spc="-1" dirty="0">
                  <a:solidFill>
                    <a:srgbClr val="000000"/>
                  </a:solidFill>
                  <a:latin typeface="Calibri"/>
                  <a:ea typeface="Calibri"/>
                </a:rPr>
                <a:t> the effect of a change in the divertor geometry on:</a:t>
              </a:r>
              <a:endParaRPr lang="en-GB" sz="2000" b="0" strike="noStrike" spc="-1" dirty="0">
                <a:latin typeface="Arial"/>
              </a:endParaRPr>
            </a:p>
            <a:p>
              <a:pPr marL="457200" lvl="2" indent="-228600">
                <a:lnSpc>
                  <a:spcPct val="90000"/>
                </a:lnSpc>
                <a:spcAft>
                  <a:spcPts val="400"/>
                </a:spcAft>
                <a:buClr>
                  <a:srgbClr val="000000"/>
                </a:buClr>
                <a:buFont typeface="Arial"/>
                <a:buChar char="•"/>
              </a:pPr>
              <a:r>
                <a:rPr lang="en-GB" sz="2000" spc="-1" dirty="0">
                  <a:solidFill>
                    <a:srgbClr val="000000"/>
                  </a:solidFill>
                  <a:latin typeface="Calibri"/>
                  <a:ea typeface="Calibri"/>
                </a:rPr>
                <a:t>Detachment achievement vs. upstream density</a:t>
              </a:r>
            </a:p>
            <a:p>
              <a:pPr marL="457200" lvl="2" indent="-228600">
                <a:lnSpc>
                  <a:spcPct val="90000"/>
                </a:lnSpc>
                <a:spcAft>
                  <a:spcPts val="400"/>
                </a:spcAft>
                <a:buClr>
                  <a:srgbClr val="000000"/>
                </a:buClr>
                <a:buFont typeface="Arial"/>
                <a:buChar char="•"/>
              </a:pPr>
              <a:r>
                <a:rPr lang="en-GB" sz="2000" spc="-1" dirty="0">
                  <a:solidFill>
                    <a:srgbClr val="000000"/>
                  </a:solidFill>
                  <a:latin typeface="Calibri"/>
                  <a:ea typeface="Calibri"/>
                </a:rPr>
                <a:t>Neutral trapping</a:t>
              </a:r>
            </a:p>
            <a:p>
              <a:pPr marL="457200" lvl="2" indent="-228600">
                <a:lnSpc>
                  <a:spcPct val="90000"/>
                </a:lnSpc>
                <a:spcAft>
                  <a:spcPts val="400"/>
                </a:spcAft>
                <a:buClr>
                  <a:srgbClr val="000000"/>
                </a:buClr>
                <a:buFont typeface="Arial"/>
                <a:buChar char="•"/>
              </a:pPr>
              <a:r>
                <a:rPr lang="en-GB" sz="2000" spc="-1" dirty="0">
                  <a:solidFill>
                    <a:srgbClr val="000000"/>
                  </a:solidFill>
                  <a:latin typeface="Calibri"/>
                  <a:ea typeface="Calibri"/>
                </a:rPr>
                <a:t>Pumping efficiency</a:t>
              </a:r>
            </a:p>
          </p:txBody>
        </p:sp>
      </p:grpSp>
      <p:sp>
        <p:nvSpPr>
          <p:cNvPr id="97" name="PlaceHolder 1"/>
          <p:cNvSpPr>
            <a:spLocks noGrp="1"/>
          </p:cNvSpPr>
          <p:nvPr>
            <p:ph type="title"/>
          </p:nvPr>
        </p:nvSpPr>
        <p:spPr>
          <a:xfrm>
            <a:off x="983520" y="192600"/>
            <a:ext cx="9451440" cy="456840"/>
          </a:xfrm>
          <a:prstGeom prst="rect">
            <a:avLst/>
          </a:prstGeom>
          <a:noFill/>
          <a:ln w="0">
            <a:noFill/>
          </a:ln>
        </p:spPr>
        <p:txBody>
          <a:bodyPr anchor="ctr">
            <a:noAutofit/>
          </a:bodyPr>
          <a:lstStyle/>
          <a:p>
            <a:pPr>
              <a:lnSpc>
                <a:spcPct val="85000"/>
              </a:lnSpc>
              <a:buNone/>
              <a:tabLst>
                <a:tab pos="0" algn="l"/>
              </a:tabLst>
            </a:pPr>
            <a:r>
              <a:rPr lang="en-GB" sz="2800" b="1" strike="noStrike" spc="-1">
                <a:solidFill>
                  <a:srgbClr val="1F497D"/>
                </a:solidFill>
                <a:latin typeface="Calibri"/>
                <a:ea typeface="Calibri"/>
              </a:rPr>
              <a:t>Scientific objectives</a:t>
            </a:r>
            <a:endParaRPr lang="en-GB" sz="2800" b="0" strike="noStrike" spc="-1">
              <a:solidFill>
                <a:srgbClr val="000000"/>
              </a:solidFill>
              <a:latin typeface="Arial"/>
            </a:endParaRPr>
          </a:p>
        </p:txBody>
      </p:sp>
      <p:sp>
        <p:nvSpPr>
          <p:cNvPr id="98" name="PlaceHolder 2"/>
          <p:cNvSpPr>
            <a:spLocks noGrp="1"/>
          </p:cNvSpPr>
          <p:nvPr>
            <p:ph type="ftr" idx="3"/>
          </p:nvPr>
        </p:nvSpPr>
        <p:spPr>
          <a:xfrm>
            <a:off x="825479" y="6556320"/>
            <a:ext cx="8716553" cy="328320"/>
          </a:xfrm>
          <a:prstGeom prst="rect">
            <a:avLst/>
          </a:prstGeom>
          <a:noFill/>
          <a:ln w="0">
            <a:noFill/>
          </a:ln>
        </p:spPr>
        <p:txBody>
          <a:bodyPr anchor="t">
            <a:noAutofit/>
          </a:bodyPr>
          <a:lstStyle>
            <a:lvl1pPr>
              <a:lnSpc>
                <a:spcPct val="100000"/>
              </a:lnSpc>
              <a:buNone/>
              <a:defRPr lang="en-GB" sz="1200" b="0" strike="noStrike" spc="-1">
                <a:solidFill>
                  <a:srgbClr val="FFFFFF"/>
                </a:solidFill>
                <a:latin typeface="Calibri"/>
                <a:ea typeface="Calibri"/>
              </a:defRPr>
            </a:lvl1pPr>
          </a:lstStyle>
          <a:p>
            <a:r>
              <a:rPr lang="en-GB" sz="1200" b="0" strike="noStrike" spc="-1" dirty="0">
                <a:solidFill>
                  <a:srgbClr val="FFFFFF"/>
                </a:solidFill>
                <a:latin typeface="Calibri"/>
                <a:ea typeface="Calibri"/>
              </a:rPr>
              <a:t>G. Rubino &amp; L. Balbinot | </a:t>
            </a:r>
            <a:r>
              <a:rPr lang="en-US" dirty="0"/>
              <a:t>PSD meeting on the transition to W PFCs</a:t>
            </a:r>
            <a:r>
              <a:rPr lang="en-GB" sz="1200" b="0" strike="noStrike" spc="-1" dirty="0">
                <a:solidFill>
                  <a:srgbClr val="FFFFFF"/>
                </a:solidFill>
                <a:latin typeface="Calibri"/>
                <a:ea typeface="Calibri"/>
              </a:rPr>
              <a:t>| </a:t>
            </a:r>
            <a:r>
              <a:rPr lang="en-GB" dirty="0"/>
              <a:t>17</a:t>
            </a:r>
            <a:r>
              <a:rPr lang="en-GB" sz="1200" b="0" strike="noStrike" spc="-1" dirty="0">
                <a:solidFill>
                  <a:srgbClr val="FFFFFF"/>
                </a:solidFill>
                <a:latin typeface="Calibri"/>
                <a:ea typeface="Calibri"/>
              </a:rPr>
              <a:t> June 2025  </a:t>
            </a:r>
            <a:endParaRPr lang="en-GB" sz="1200" b="0" strike="noStrike" spc="-1" dirty="0">
              <a:latin typeface="Times New Roman"/>
            </a:endParaRPr>
          </a:p>
          <a:p>
            <a:pPr>
              <a:lnSpc>
                <a:spcPct val="100000"/>
              </a:lnSpc>
              <a:buNone/>
              <a:tabLst>
                <a:tab pos="0" algn="l"/>
              </a:tabLst>
            </a:pPr>
            <a:endParaRPr lang="en-GB" sz="1200" b="0" strike="noStrike" spc="-1" dirty="0">
              <a:latin typeface="Times New Roman"/>
            </a:endParaRPr>
          </a:p>
        </p:txBody>
      </p:sp>
      <p:sp>
        <p:nvSpPr>
          <p:cNvPr id="99" name="PlaceHolder 3"/>
          <p:cNvSpPr>
            <a:spLocks noGrp="1"/>
          </p:cNvSpPr>
          <p:nvPr>
            <p:ph type="sldNum" idx="4"/>
          </p:nvPr>
        </p:nvSpPr>
        <p:spPr>
          <a:xfrm>
            <a:off x="0" y="6590160"/>
            <a:ext cx="719640" cy="198720"/>
          </a:xfrm>
          <a:prstGeom prst="rect">
            <a:avLst/>
          </a:prstGeom>
          <a:noFill/>
          <a:ln w="0">
            <a:noFill/>
          </a:ln>
        </p:spPr>
        <p:txBody>
          <a:bodyPr anchor="ctr">
            <a:noAutofit/>
          </a:bodyPr>
          <a:lstStyle>
            <a:lvl1pPr algn="r">
              <a:lnSpc>
                <a:spcPct val="100000"/>
              </a:lnSpc>
              <a:buNone/>
              <a:tabLst>
                <a:tab pos="0" algn="l"/>
              </a:tabLst>
              <a:defRPr lang="en-GB" sz="1400" b="0" strike="noStrike" spc="-1">
                <a:solidFill>
                  <a:srgbClr val="FFFFFF"/>
                </a:solidFill>
                <a:latin typeface="Calibri"/>
                <a:ea typeface="Calibri"/>
              </a:defRPr>
            </a:lvl1pPr>
          </a:lstStyle>
          <a:p>
            <a:pPr algn="r">
              <a:lnSpc>
                <a:spcPct val="100000"/>
              </a:lnSpc>
              <a:buNone/>
              <a:tabLst>
                <a:tab pos="0" algn="l"/>
              </a:tabLst>
            </a:pPr>
            <a:fld id="{EA3C65E8-E626-4EF7-88D4-C51F4623EC19}" type="slidenum">
              <a:rPr lang="en-GB" sz="1400" b="0" strike="noStrike" spc="-1">
                <a:solidFill>
                  <a:srgbClr val="FFFFFF"/>
                </a:solidFill>
                <a:latin typeface="Calibri"/>
                <a:ea typeface="Calibri"/>
              </a:rPr>
              <a:t>2</a:t>
            </a:fld>
            <a:endParaRPr lang="en-GB" sz="1400" b="0" strike="noStrike" spc="-1">
              <a:latin typeface="Times New Roman"/>
            </a:endParaRPr>
          </a:p>
        </p:txBody>
      </p:sp>
      <p:sp>
        <p:nvSpPr>
          <p:cNvPr id="2" name="Rettangolo con angoli arrotondati 1">
            <a:extLst>
              <a:ext uri="{FF2B5EF4-FFF2-40B4-BE49-F238E27FC236}">
                <a16:creationId xmlns:a16="http://schemas.microsoft.com/office/drawing/2014/main" id="{8FAB722F-B66E-D276-CDD9-58AA44898222}"/>
              </a:ext>
            </a:extLst>
          </p:cNvPr>
          <p:cNvSpPr/>
          <p:nvPr/>
        </p:nvSpPr>
        <p:spPr>
          <a:xfrm>
            <a:off x="623179" y="1050500"/>
            <a:ext cx="10992240" cy="1216440"/>
          </a:xfrm>
          <a:prstGeom prst="roundRect">
            <a:avLst>
              <a:gd name="adj" fmla="val 16667"/>
            </a:avLst>
          </a:prstGeom>
          <a:solidFill>
            <a:schemeClr val="accent1">
              <a:hueOff val="0"/>
              <a:satOff val="0"/>
              <a:lumOff val="0"/>
              <a:alphaOff val="0"/>
            </a:schemeClr>
          </a:solidFill>
          <a:ln>
            <a:solidFill>
              <a:srgbClr val="FFFFFF">
                <a:hueOff val="0"/>
                <a:satOff val="0"/>
                <a:lumOff val="0"/>
                <a:alphaOff val="0"/>
              </a:srgbClr>
            </a:solidFill>
            <a:round/>
          </a:ln>
        </p:spPr>
        <p:style>
          <a:lnRef idx="2">
            <a:scrgbClr r="0" g="0" b="0"/>
          </a:lnRef>
          <a:fillRef idx="0">
            <a:scrgbClr r="0" g="0" b="0"/>
          </a:fillRef>
          <a:effectRef idx="0">
            <a:scrgbClr r="0" g="0" b="0"/>
          </a:effectRef>
          <a:fontRef idx="minor"/>
        </p:style>
        <p:txBody>
          <a:bodyPr lIns="150840" tIns="150840" bIns="150840" numCol="1" spcCol="1440" anchor="ctr">
            <a:noAutofit/>
          </a:bodyPr>
          <a:lstStyle/>
          <a:p>
            <a:pPr>
              <a:lnSpc>
                <a:spcPct val="90000"/>
              </a:lnSpc>
              <a:spcAft>
                <a:spcPts val="839"/>
              </a:spcAft>
              <a:buNone/>
              <a:tabLst>
                <a:tab pos="0" algn="l"/>
              </a:tabLst>
            </a:pPr>
            <a:r>
              <a:rPr lang="en-GB" sz="2400" b="0" strike="noStrike" spc="-1" dirty="0">
                <a:solidFill>
                  <a:srgbClr val="FFFFFF"/>
                </a:solidFill>
                <a:latin typeface="Calibri"/>
                <a:ea typeface="Calibri"/>
              </a:rPr>
              <a:t>Evaluate </a:t>
            </a:r>
            <a:r>
              <a:rPr lang="en-GB" sz="2400" b="1" strike="noStrike" spc="-1" dirty="0">
                <a:solidFill>
                  <a:srgbClr val="FFFFFF"/>
                </a:solidFill>
                <a:latin typeface="Calibri"/>
                <a:ea typeface="Calibri"/>
              </a:rPr>
              <a:t>power exhaust</a:t>
            </a:r>
            <a:r>
              <a:rPr lang="en-GB" sz="2400" b="0" strike="noStrike" spc="-1" dirty="0">
                <a:solidFill>
                  <a:srgbClr val="FFFFFF"/>
                </a:solidFill>
                <a:latin typeface="Calibri"/>
                <a:ea typeface="Calibri"/>
              </a:rPr>
              <a:t> and impurity concentration of JT-60SA high performance scenario (scenario 2, the most demanding for the divertor) with W first wall</a:t>
            </a:r>
            <a:endParaRPr lang="en-GB" sz="2400" b="0" strike="noStrike" spc="-1" dirty="0">
              <a:latin typeface="Arial"/>
            </a:endParaRPr>
          </a:p>
        </p:txBody>
      </p:sp>
      <p:sp>
        <p:nvSpPr>
          <p:cNvPr id="4" name="CasellaDiTesto 3">
            <a:extLst>
              <a:ext uri="{FF2B5EF4-FFF2-40B4-BE49-F238E27FC236}">
                <a16:creationId xmlns:a16="http://schemas.microsoft.com/office/drawing/2014/main" id="{314AAB9F-9949-979F-336B-6E1CC1D17EEA}"/>
              </a:ext>
            </a:extLst>
          </p:cNvPr>
          <p:cNvSpPr txBox="1"/>
          <p:nvPr/>
        </p:nvSpPr>
        <p:spPr>
          <a:xfrm>
            <a:off x="825479" y="2254487"/>
            <a:ext cx="9878380" cy="1025922"/>
          </a:xfrm>
          <a:prstGeom prst="rect">
            <a:avLst/>
          </a:prstGeom>
          <a:noFill/>
        </p:spPr>
        <p:txBody>
          <a:bodyPr wrap="square">
            <a:spAutoFit/>
          </a:bodyPr>
          <a:lstStyle/>
          <a:p>
            <a:pPr marL="228600" lvl="1" indent="-228600">
              <a:lnSpc>
                <a:spcPct val="90000"/>
              </a:lnSpc>
              <a:spcAft>
                <a:spcPts val="400"/>
              </a:spcAft>
              <a:buClr>
                <a:srgbClr val="000000"/>
              </a:buClr>
              <a:buSzPct val="80000"/>
              <a:buFont typeface="Wingdings" charset="2"/>
              <a:buChar char=""/>
            </a:pPr>
            <a:r>
              <a:rPr lang="en-GB" sz="2000" b="0" strike="noStrike" spc="-1" dirty="0">
                <a:solidFill>
                  <a:srgbClr val="000000"/>
                </a:solidFill>
                <a:latin typeface="Calibri"/>
                <a:ea typeface="Calibri"/>
              </a:rPr>
              <a:t>Evaluate</a:t>
            </a:r>
            <a:r>
              <a:rPr lang="en-GB" sz="2000" b="1" strike="noStrike" spc="-1" dirty="0">
                <a:solidFill>
                  <a:srgbClr val="000000"/>
                </a:solidFill>
                <a:latin typeface="Calibri"/>
                <a:ea typeface="Calibri"/>
              </a:rPr>
              <a:t> power density fluxes</a:t>
            </a:r>
            <a:r>
              <a:rPr lang="en-GB" sz="2000" b="0" strike="noStrike" spc="-1" dirty="0">
                <a:solidFill>
                  <a:srgbClr val="000000"/>
                </a:solidFill>
                <a:latin typeface="Calibri"/>
                <a:ea typeface="Calibri"/>
              </a:rPr>
              <a:t> to the first wall in different plasma conditions</a:t>
            </a:r>
            <a:endParaRPr lang="en-GB" sz="2000" b="0" strike="noStrike" spc="-1" dirty="0">
              <a:latin typeface="Arial"/>
            </a:endParaRPr>
          </a:p>
          <a:p>
            <a:pPr marL="228600" lvl="1" indent="-228600">
              <a:lnSpc>
                <a:spcPct val="90000"/>
              </a:lnSpc>
              <a:spcAft>
                <a:spcPts val="400"/>
              </a:spcAft>
              <a:buClr>
                <a:srgbClr val="000000"/>
              </a:buClr>
              <a:buSzPct val="80000"/>
              <a:buFont typeface="Wingdings" charset="2"/>
              <a:buChar char=""/>
            </a:pPr>
            <a:r>
              <a:rPr lang="en-GB" sz="2000" b="0" strike="noStrike" spc="-1" dirty="0">
                <a:solidFill>
                  <a:srgbClr val="000000"/>
                </a:solidFill>
                <a:latin typeface="Calibri"/>
                <a:ea typeface="Calibri"/>
              </a:rPr>
              <a:t>Evaluate </a:t>
            </a:r>
            <a:r>
              <a:rPr lang="en-GB" sz="2000" b="1" strike="noStrike" spc="-1" dirty="0">
                <a:solidFill>
                  <a:srgbClr val="000000"/>
                </a:solidFill>
                <a:latin typeface="Calibri"/>
                <a:ea typeface="Calibri"/>
              </a:rPr>
              <a:t>detachment onset</a:t>
            </a:r>
            <a:r>
              <a:rPr lang="en-GB" sz="2000" b="0" strike="noStrike" spc="-1" dirty="0">
                <a:solidFill>
                  <a:srgbClr val="000000"/>
                </a:solidFill>
                <a:latin typeface="Calibri"/>
                <a:ea typeface="Calibri"/>
              </a:rPr>
              <a:t> conditions</a:t>
            </a:r>
            <a:endParaRPr lang="en-GB" sz="2000" b="0" strike="noStrike" spc="-1" dirty="0">
              <a:latin typeface="Arial"/>
            </a:endParaRPr>
          </a:p>
          <a:p>
            <a:pPr marL="457200" lvl="2" indent="-228600">
              <a:lnSpc>
                <a:spcPct val="90000"/>
              </a:lnSpc>
              <a:spcAft>
                <a:spcPts val="400"/>
              </a:spcAft>
              <a:buClr>
                <a:srgbClr val="000000"/>
              </a:buClr>
              <a:buFont typeface="Arial"/>
              <a:buChar char="•"/>
            </a:pPr>
            <a:r>
              <a:rPr lang="en-GB" sz="2000" b="0" strike="noStrike" spc="-1" dirty="0">
                <a:solidFill>
                  <a:srgbClr val="000000"/>
                </a:solidFill>
                <a:latin typeface="Calibri"/>
                <a:ea typeface="Calibri"/>
              </a:rPr>
              <a:t>Neon seeding (SOLPS)</a:t>
            </a:r>
            <a:endParaRPr lang="it-I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PlaceHolder 1"/>
          <p:cNvSpPr>
            <a:spLocks noGrp="1"/>
          </p:cNvSpPr>
          <p:nvPr>
            <p:ph type="title"/>
          </p:nvPr>
        </p:nvSpPr>
        <p:spPr>
          <a:xfrm>
            <a:off x="983520" y="192600"/>
            <a:ext cx="9451440" cy="456840"/>
          </a:xfrm>
          <a:prstGeom prst="rect">
            <a:avLst/>
          </a:prstGeom>
          <a:noFill/>
          <a:ln w="0">
            <a:noFill/>
          </a:ln>
        </p:spPr>
        <p:txBody>
          <a:bodyPr anchor="ctr">
            <a:noAutofit/>
          </a:bodyPr>
          <a:lstStyle/>
          <a:p>
            <a:pPr>
              <a:lnSpc>
                <a:spcPct val="85000"/>
              </a:lnSpc>
              <a:buNone/>
              <a:tabLst>
                <a:tab pos="0" algn="l"/>
              </a:tabLst>
            </a:pPr>
            <a:r>
              <a:rPr lang="en-GB" sz="2800" b="1" strike="noStrike" spc="-1" dirty="0">
                <a:solidFill>
                  <a:srgbClr val="1F497D"/>
                </a:solidFill>
                <a:latin typeface="Calibri"/>
                <a:ea typeface="Calibri"/>
              </a:rPr>
              <a:t>Scenario II parameters and modelling setup</a:t>
            </a:r>
            <a:endParaRPr lang="en-GB" sz="2800" b="0" strike="noStrike" spc="-1" dirty="0">
              <a:solidFill>
                <a:srgbClr val="000000"/>
              </a:solidFill>
              <a:latin typeface="Arial"/>
            </a:endParaRPr>
          </a:p>
        </p:txBody>
      </p:sp>
      <p:sp>
        <p:nvSpPr>
          <p:cNvPr id="102" name="PlaceHolder 3"/>
          <p:cNvSpPr>
            <a:spLocks noGrp="1"/>
          </p:cNvSpPr>
          <p:nvPr>
            <p:ph type="sldNum" idx="6"/>
          </p:nvPr>
        </p:nvSpPr>
        <p:spPr>
          <a:xfrm>
            <a:off x="0" y="6590160"/>
            <a:ext cx="719640" cy="198720"/>
          </a:xfrm>
          <a:prstGeom prst="rect">
            <a:avLst/>
          </a:prstGeom>
          <a:noFill/>
          <a:ln w="0">
            <a:noFill/>
          </a:ln>
        </p:spPr>
        <p:txBody>
          <a:bodyPr anchor="ctr">
            <a:noAutofit/>
          </a:bodyPr>
          <a:lstStyle>
            <a:lvl1pPr algn="r">
              <a:lnSpc>
                <a:spcPct val="100000"/>
              </a:lnSpc>
              <a:buNone/>
              <a:tabLst>
                <a:tab pos="0" algn="l"/>
              </a:tabLst>
              <a:defRPr lang="en-GB" sz="1400" b="0" strike="noStrike" spc="-1">
                <a:solidFill>
                  <a:srgbClr val="FFFFFF"/>
                </a:solidFill>
                <a:latin typeface="Calibri"/>
                <a:ea typeface="Calibri"/>
              </a:defRPr>
            </a:lvl1pPr>
          </a:lstStyle>
          <a:p>
            <a:pPr algn="r">
              <a:lnSpc>
                <a:spcPct val="100000"/>
              </a:lnSpc>
              <a:buNone/>
              <a:tabLst>
                <a:tab pos="0" algn="l"/>
              </a:tabLst>
            </a:pPr>
            <a:fld id="{E482731C-F3C0-4AC4-8D67-1858900793AC}" type="slidenum">
              <a:rPr lang="en-GB" sz="1400" b="0" strike="noStrike" spc="-1">
                <a:solidFill>
                  <a:srgbClr val="FFFFFF"/>
                </a:solidFill>
                <a:latin typeface="Calibri"/>
                <a:ea typeface="Calibri"/>
              </a:rPr>
              <a:t>3</a:t>
            </a:fld>
            <a:endParaRPr lang="en-GB" sz="1400" b="0" strike="noStrike" spc="-1">
              <a:latin typeface="Times New Roman"/>
            </a:endParaRPr>
          </a:p>
        </p:txBody>
      </p:sp>
      <p:graphicFrame>
        <p:nvGraphicFramePr>
          <p:cNvPr id="103" name="Google Shape;66;p3"/>
          <p:cNvGraphicFramePr/>
          <p:nvPr/>
        </p:nvGraphicFramePr>
        <p:xfrm>
          <a:off x="471600" y="1503000"/>
          <a:ext cx="3488040" cy="3870960"/>
        </p:xfrm>
        <a:graphic>
          <a:graphicData uri="http://schemas.openxmlformats.org/drawingml/2006/table">
            <a:tbl>
              <a:tblPr/>
              <a:tblGrid>
                <a:gridCol w="1179720">
                  <a:extLst>
                    <a:ext uri="{9D8B030D-6E8A-4147-A177-3AD203B41FA5}">
                      <a16:colId xmlns:a16="http://schemas.microsoft.com/office/drawing/2014/main" val="20000"/>
                    </a:ext>
                  </a:extLst>
                </a:gridCol>
                <a:gridCol w="2308320">
                  <a:extLst>
                    <a:ext uri="{9D8B030D-6E8A-4147-A177-3AD203B41FA5}">
                      <a16:colId xmlns:a16="http://schemas.microsoft.com/office/drawing/2014/main" val="20001"/>
                    </a:ext>
                  </a:extLst>
                </a:gridCol>
              </a:tblGrid>
              <a:tr h="216000">
                <a:tc gridSpan="2">
                  <a:txBody>
                    <a:bodyPr/>
                    <a:lstStyle/>
                    <a:p>
                      <a:pPr algn="ctr">
                        <a:lnSpc>
                          <a:spcPct val="100000"/>
                        </a:lnSpc>
                        <a:buNone/>
                        <a:tabLst>
                          <a:tab pos="0" algn="l"/>
                        </a:tabLst>
                      </a:pPr>
                      <a:r>
                        <a:rPr lang="en-GB" sz="1400" b="1" strike="noStrike" spc="-1">
                          <a:solidFill>
                            <a:srgbClr val="000000"/>
                          </a:solidFill>
                          <a:latin typeface="Arial"/>
                          <a:ea typeface="Arial"/>
                        </a:rPr>
                        <a:t>Scenario #2</a:t>
                      </a:r>
                      <a:endParaRPr lang="en-GB" sz="1400" b="0" strike="noStrike" spc="-1">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9999CC"/>
                    </a:solidFill>
                  </a:tcPr>
                </a:tc>
                <a:tc hMerge="1">
                  <a:txBody>
                    <a:bodyPr/>
                    <a:lstStyle/>
                    <a:p>
                      <a:endParaRPr lang="it-IT"/>
                    </a:p>
                  </a:txBody>
                  <a:tcPr marL="90000" marR="90000">
                    <a:lnL>
                      <a:noFill/>
                    </a:lnL>
                    <a:lnR>
                      <a:noFill/>
                    </a:lnR>
                    <a:lnT>
                      <a:noFill/>
                    </a:lnT>
                    <a:lnB>
                      <a:noFill/>
                    </a:lnB>
                    <a:solidFill>
                      <a:srgbClr val="729FCF"/>
                    </a:solidFill>
                  </a:tcPr>
                </a:tc>
                <a:extLst>
                  <a:ext uri="{0D108BD9-81ED-4DB2-BD59-A6C34878D82A}">
                    <a16:rowId xmlns:a16="http://schemas.microsoft.com/office/drawing/2014/main" val="10000"/>
                  </a:ext>
                </a:extLst>
              </a:tr>
              <a:tr h="216000">
                <a:tc>
                  <a:txBody>
                    <a:bodyPr/>
                    <a:lstStyle/>
                    <a:p>
                      <a:pPr algn="ctr">
                        <a:lnSpc>
                          <a:spcPct val="100000"/>
                        </a:lnSpc>
                        <a:buNone/>
                        <a:tabLst>
                          <a:tab pos="0" algn="l"/>
                        </a:tabLst>
                      </a:pPr>
                      <a:r>
                        <a:rPr lang="en-GB" sz="1400" b="0" strike="noStrike" spc="-1">
                          <a:solidFill>
                            <a:srgbClr val="000000"/>
                          </a:solidFill>
                          <a:latin typeface="Arial"/>
                          <a:ea typeface="Arial"/>
                        </a:rPr>
                        <a:t>R [m]</a:t>
                      </a:r>
                      <a:endParaRPr lang="en-GB" sz="1400" b="0" strike="noStrike" spc="-1">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E6E6FF"/>
                    </a:solidFill>
                  </a:tcPr>
                </a:tc>
                <a:tc>
                  <a:txBody>
                    <a:bodyPr/>
                    <a:lstStyle/>
                    <a:p>
                      <a:pPr algn="ctr">
                        <a:lnSpc>
                          <a:spcPct val="100000"/>
                        </a:lnSpc>
                        <a:buNone/>
                        <a:tabLst>
                          <a:tab pos="0" algn="l"/>
                        </a:tabLst>
                      </a:pPr>
                      <a:r>
                        <a:rPr lang="en-GB" sz="1400" b="0" strike="noStrike" spc="-1">
                          <a:solidFill>
                            <a:srgbClr val="000000"/>
                          </a:solidFill>
                          <a:latin typeface="Arial"/>
                          <a:ea typeface="Arial"/>
                        </a:rPr>
                        <a:t>2.96</a:t>
                      </a:r>
                      <a:endParaRPr lang="en-GB" sz="1400" b="0" strike="noStrike" spc="-1">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E6E6FF"/>
                    </a:solidFill>
                  </a:tcPr>
                </a:tc>
                <a:extLst>
                  <a:ext uri="{0D108BD9-81ED-4DB2-BD59-A6C34878D82A}">
                    <a16:rowId xmlns:a16="http://schemas.microsoft.com/office/drawing/2014/main" val="10001"/>
                  </a:ext>
                </a:extLst>
              </a:tr>
              <a:tr h="216000">
                <a:tc>
                  <a:txBody>
                    <a:bodyPr/>
                    <a:lstStyle/>
                    <a:p>
                      <a:pPr algn="ctr">
                        <a:lnSpc>
                          <a:spcPct val="100000"/>
                        </a:lnSpc>
                        <a:buNone/>
                        <a:tabLst>
                          <a:tab pos="0" algn="l"/>
                        </a:tabLst>
                      </a:pPr>
                      <a:r>
                        <a:rPr lang="en-GB" sz="1400" b="0" strike="noStrike" spc="-1">
                          <a:solidFill>
                            <a:srgbClr val="000000"/>
                          </a:solidFill>
                          <a:latin typeface="Arial"/>
                          <a:ea typeface="Arial"/>
                        </a:rPr>
                        <a:t>a [m]</a:t>
                      </a:r>
                      <a:endParaRPr lang="en-GB" sz="1400" b="0" strike="noStrike" spc="-1">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FFFFFF"/>
                    </a:solidFill>
                  </a:tcPr>
                </a:tc>
                <a:tc>
                  <a:txBody>
                    <a:bodyPr/>
                    <a:lstStyle/>
                    <a:p>
                      <a:pPr algn="ctr">
                        <a:lnSpc>
                          <a:spcPct val="100000"/>
                        </a:lnSpc>
                        <a:buNone/>
                        <a:tabLst>
                          <a:tab pos="0" algn="l"/>
                        </a:tabLst>
                      </a:pPr>
                      <a:r>
                        <a:rPr lang="en-GB" sz="1400" b="0" strike="noStrike" spc="-1">
                          <a:solidFill>
                            <a:srgbClr val="000000"/>
                          </a:solidFill>
                          <a:latin typeface="Arial"/>
                          <a:ea typeface="Arial"/>
                        </a:rPr>
                        <a:t>1.17</a:t>
                      </a:r>
                      <a:endParaRPr lang="en-GB" sz="1400" b="0" strike="noStrike" spc="-1">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FFFFFF"/>
                    </a:solidFill>
                  </a:tcPr>
                </a:tc>
                <a:extLst>
                  <a:ext uri="{0D108BD9-81ED-4DB2-BD59-A6C34878D82A}">
                    <a16:rowId xmlns:a16="http://schemas.microsoft.com/office/drawing/2014/main" val="10002"/>
                  </a:ext>
                </a:extLst>
              </a:tr>
              <a:tr h="216000">
                <a:tc>
                  <a:txBody>
                    <a:bodyPr/>
                    <a:lstStyle/>
                    <a:p>
                      <a:pPr algn="ctr">
                        <a:lnSpc>
                          <a:spcPct val="100000"/>
                        </a:lnSpc>
                        <a:buNone/>
                        <a:tabLst>
                          <a:tab pos="0" algn="l"/>
                        </a:tabLst>
                      </a:pPr>
                      <a:r>
                        <a:rPr lang="en-GB" sz="1400" b="0" strike="noStrike" spc="-1">
                          <a:solidFill>
                            <a:srgbClr val="000000"/>
                          </a:solidFill>
                          <a:latin typeface="Arial"/>
                          <a:ea typeface="Arial"/>
                        </a:rPr>
                        <a:t>I</a:t>
                      </a:r>
                      <a:r>
                        <a:rPr lang="en-GB" sz="1400" b="0" strike="noStrike" spc="-1" baseline="-25000">
                          <a:solidFill>
                            <a:srgbClr val="000000"/>
                          </a:solidFill>
                          <a:latin typeface="Arial"/>
                          <a:ea typeface="Arial"/>
                        </a:rPr>
                        <a:t>p</a:t>
                      </a:r>
                      <a:r>
                        <a:rPr lang="en-GB" sz="1400" b="0" strike="noStrike" spc="-1">
                          <a:solidFill>
                            <a:srgbClr val="000000"/>
                          </a:solidFill>
                          <a:latin typeface="Arial"/>
                          <a:ea typeface="Arial"/>
                        </a:rPr>
                        <a:t> [MA]</a:t>
                      </a:r>
                      <a:endParaRPr lang="en-GB" sz="1400" b="0" strike="noStrike" spc="-1">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E6E6FF"/>
                    </a:solidFill>
                  </a:tcPr>
                </a:tc>
                <a:tc>
                  <a:txBody>
                    <a:bodyPr/>
                    <a:lstStyle/>
                    <a:p>
                      <a:pPr algn="ctr">
                        <a:lnSpc>
                          <a:spcPct val="100000"/>
                        </a:lnSpc>
                        <a:buNone/>
                        <a:tabLst>
                          <a:tab pos="0" algn="l"/>
                        </a:tabLst>
                      </a:pPr>
                      <a:r>
                        <a:rPr lang="en-GB" sz="1400" b="0" strike="noStrike" spc="-1">
                          <a:solidFill>
                            <a:srgbClr val="000000"/>
                          </a:solidFill>
                          <a:latin typeface="Arial"/>
                          <a:ea typeface="Arial"/>
                        </a:rPr>
                        <a:t>5.5</a:t>
                      </a:r>
                      <a:endParaRPr lang="en-GB" sz="1400" b="0" strike="noStrike" spc="-1">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E6E6FF"/>
                    </a:solidFill>
                  </a:tcPr>
                </a:tc>
                <a:extLst>
                  <a:ext uri="{0D108BD9-81ED-4DB2-BD59-A6C34878D82A}">
                    <a16:rowId xmlns:a16="http://schemas.microsoft.com/office/drawing/2014/main" val="10003"/>
                  </a:ext>
                </a:extLst>
              </a:tr>
              <a:tr h="216000">
                <a:tc>
                  <a:txBody>
                    <a:bodyPr/>
                    <a:lstStyle/>
                    <a:p>
                      <a:pPr algn="ctr">
                        <a:lnSpc>
                          <a:spcPct val="100000"/>
                        </a:lnSpc>
                        <a:buNone/>
                        <a:tabLst>
                          <a:tab pos="0" algn="l"/>
                        </a:tabLst>
                      </a:pPr>
                      <a:r>
                        <a:rPr lang="en-GB" sz="1400" b="0" strike="noStrike" spc="-1">
                          <a:solidFill>
                            <a:srgbClr val="000000"/>
                          </a:solidFill>
                          <a:latin typeface="Arial"/>
                          <a:ea typeface="Arial"/>
                        </a:rPr>
                        <a:t>B [T]</a:t>
                      </a:r>
                      <a:endParaRPr lang="en-GB" sz="1400" b="0" strike="noStrike" spc="-1">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FFFFFF"/>
                    </a:solidFill>
                  </a:tcPr>
                </a:tc>
                <a:tc>
                  <a:txBody>
                    <a:bodyPr/>
                    <a:lstStyle/>
                    <a:p>
                      <a:pPr algn="ctr">
                        <a:lnSpc>
                          <a:spcPct val="100000"/>
                        </a:lnSpc>
                        <a:buNone/>
                        <a:tabLst>
                          <a:tab pos="0" algn="l"/>
                        </a:tabLst>
                      </a:pPr>
                      <a:r>
                        <a:rPr lang="en-GB" sz="1400" b="0" strike="noStrike" spc="-1">
                          <a:solidFill>
                            <a:srgbClr val="000000"/>
                          </a:solidFill>
                          <a:latin typeface="Arial"/>
                          <a:ea typeface="Arial"/>
                        </a:rPr>
                        <a:t>2.25 </a:t>
                      </a:r>
                      <a:endParaRPr lang="en-GB" sz="1400" b="0" strike="noStrike" spc="-1">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FFFFFF"/>
                    </a:solidFill>
                  </a:tcPr>
                </a:tc>
                <a:extLst>
                  <a:ext uri="{0D108BD9-81ED-4DB2-BD59-A6C34878D82A}">
                    <a16:rowId xmlns:a16="http://schemas.microsoft.com/office/drawing/2014/main" val="10004"/>
                  </a:ext>
                </a:extLst>
              </a:tr>
              <a:tr h="266040">
                <a:tc>
                  <a:txBody>
                    <a:bodyPr/>
                    <a:lstStyle/>
                    <a:p>
                      <a:pPr algn="ctr">
                        <a:lnSpc>
                          <a:spcPct val="100000"/>
                        </a:lnSpc>
                        <a:buNone/>
                        <a:tabLst>
                          <a:tab pos="0" algn="l"/>
                        </a:tabLst>
                      </a:pPr>
                      <a:r>
                        <a:rPr lang="en-GB" sz="1400" b="0" strike="noStrike" spc="-1">
                          <a:solidFill>
                            <a:srgbClr val="000000"/>
                          </a:solidFill>
                          <a:latin typeface="Arial"/>
                          <a:ea typeface="Arial"/>
                        </a:rPr>
                        <a:t>P</a:t>
                      </a:r>
                      <a:r>
                        <a:rPr lang="en-GB" sz="1400" b="0" strike="noStrike" spc="-1" baseline="-25000">
                          <a:solidFill>
                            <a:srgbClr val="000000"/>
                          </a:solidFill>
                          <a:latin typeface="Arial"/>
                          <a:ea typeface="Arial"/>
                        </a:rPr>
                        <a:t>aux</a:t>
                      </a:r>
                      <a:r>
                        <a:rPr lang="en-GB" sz="1400" b="0" strike="noStrike" spc="-1">
                          <a:solidFill>
                            <a:srgbClr val="000000"/>
                          </a:solidFill>
                          <a:latin typeface="Arial"/>
                          <a:ea typeface="Arial"/>
                        </a:rPr>
                        <a:t> [MW]</a:t>
                      </a:r>
                      <a:endParaRPr lang="en-GB" sz="1400" b="0" strike="noStrike" spc="-1">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E6E6FF"/>
                    </a:solidFill>
                  </a:tcPr>
                </a:tc>
                <a:tc>
                  <a:txBody>
                    <a:bodyPr/>
                    <a:lstStyle/>
                    <a:p>
                      <a:pPr algn="ctr">
                        <a:lnSpc>
                          <a:spcPct val="100000"/>
                        </a:lnSpc>
                        <a:buNone/>
                        <a:tabLst>
                          <a:tab pos="0" algn="l"/>
                        </a:tabLst>
                      </a:pPr>
                      <a:r>
                        <a:rPr lang="en-GB" sz="1400" b="1" strike="noStrike" spc="-1" dirty="0">
                          <a:solidFill>
                            <a:srgbClr val="000000"/>
                          </a:solidFill>
                          <a:latin typeface="Arial"/>
                          <a:ea typeface="Arial"/>
                        </a:rPr>
                        <a:t>41 MW</a:t>
                      </a:r>
                      <a:endParaRPr lang="en-GB" sz="1400" b="0" strike="noStrike" spc="-1" dirty="0">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E6E6FF"/>
                    </a:solidFill>
                  </a:tcPr>
                </a:tc>
                <a:extLst>
                  <a:ext uri="{0D108BD9-81ED-4DB2-BD59-A6C34878D82A}">
                    <a16:rowId xmlns:a16="http://schemas.microsoft.com/office/drawing/2014/main" val="10005"/>
                  </a:ext>
                </a:extLst>
              </a:tr>
              <a:tr h="266040">
                <a:tc>
                  <a:txBody>
                    <a:bodyPr/>
                    <a:lstStyle/>
                    <a:p>
                      <a:pPr algn="ctr">
                        <a:lnSpc>
                          <a:spcPct val="100000"/>
                        </a:lnSpc>
                        <a:buNone/>
                        <a:tabLst>
                          <a:tab pos="0" algn="l"/>
                        </a:tabLst>
                      </a:pPr>
                      <a:r>
                        <a:rPr lang="en-GB" sz="1400" b="0" strike="noStrike" spc="-1">
                          <a:solidFill>
                            <a:srgbClr val="000000"/>
                          </a:solidFill>
                          <a:latin typeface="Arial"/>
                          <a:ea typeface="Arial"/>
                        </a:rPr>
                        <a:t>P</a:t>
                      </a:r>
                      <a:r>
                        <a:rPr lang="en-GB" sz="1400" b="0" strike="noStrike" spc="-1" baseline="-25000">
                          <a:solidFill>
                            <a:srgbClr val="000000"/>
                          </a:solidFill>
                          <a:latin typeface="Arial"/>
                          <a:ea typeface="Arial"/>
                        </a:rPr>
                        <a:t>in</a:t>
                      </a:r>
                      <a:r>
                        <a:rPr lang="en-GB" sz="1400" b="0" strike="noStrike" spc="-1">
                          <a:solidFill>
                            <a:srgbClr val="000000"/>
                          </a:solidFill>
                          <a:latin typeface="Arial"/>
                          <a:ea typeface="Arial"/>
                        </a:rPr>
                        <a:t> [MW]</a:t>
                      </a:r>
                      <a:endParaRPr lang="en-GB" sz="1400" b="0" strike="noStrike" spc="-1">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FFFFFF"/>
                    </a:solidFill>
                  </a:tcPr>
                </a:tc>
                <a:tc>
                  <a:txBody>
                    <a:bodyPr/>
                    <a:lstStyle/>
                    <a:p>
                      <a:pPr algn="ctr">
                        <a:lnSpc>
                          <a:spcPct val="100000"/>
                        </a:lnSpc>
                        <a:buNone/>
                        <a:tabLst>
                          <a:tab pos="0" algn="l"/>
                        </a:tabLst>
                      </a:pPr>
                      <a:r>
                        <a:rPr lang="en-GB" sz="1400" b="1" strike="noStrike" spc="-1">
                          <a:solidFill>
                            <a:srgbClr val="000000"/>
                          </a:solidFill>
                          <a:latin typeface="Arial"/>
                          <a:ea typeface="Arial"/>
                        </a:rPr>
                        <a:t>20MW &lt; P</a:t>
                      </a:r>
                      <a:r>
                        <a:rPr lang="en-GB" sz="1400" b="1" strike="noStrike" spc="-1" baseline="-25000">
                          <a:solidFill>
                            <a:srgbClr val="000000"/>
                          </a:solidFill>
                          <a:latin typeface="Arial"/>
                          <a:ea typeface="Arial"/>
                        </a:rPr>
                        <a:t>in</a:t>
                      </a:r>
                      <a:r>
                        <a:rPr lang="en-GB" sz="1400" b="1" strike="noStrike" spc="-1">
                          <a:solidFill>
                            <a:srgbClr val="000000"/>
                          </a:solidFill>
                          <a:latin typeface="Arial"/>
                          <a:ea typeface="Arial"/>
                        </a:rPr>
                        <a:t> &lt;30MW</a:t>
                      </a:r>
                      <a:endParaRPr lang="en-GB" sz="1400" b="0" strike="noStrike" spc="-1">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FFFFFF"/>
                    </a:solidFill>
                  </a:tcPr>
                </a:tc>
                <a:extLst>
                  <a:ext uri="{0D108BD9-81ED-4DB2-BD59-A6C34878D82A}">
                    <a16:rowId xmlns:a16="http://schemas.microsoft.com/office/drawing/2014/main" val="10006"/>
                  </a:ext>
                </a:extLst>
              </a:tr>
              <a:tr h="216000">
                <a:tc>
                  <a:txBody>
                    <a:bodyPr/>
                    <a:lstStyle/>
                    <a:p>
                      <a:pPr algn="ctr">
                        <a:lnSpc>
                          <a:spcPct val="100000"/>
                        </a:lnSpc>
                        <a:buNone/>
                        <a:tabLst>
                          <a:tab pos="0" algn="l"/>
                        </a:tabLst>
                      </a:pPr>
                      <a:r>
                        <a:rPr lang="en-GB" sz="1400" b="0" strike="noStrike" spc="-1">
                          <a:solidFill>
                            <a:srgbClr val="000000"/>
                          </a:solidFill>
                          <a:latin typeface="Arial"/>
                          <a:ea typeface="Arial"/>
                        </a:rPr>
                        <a:t>&lt;n</a:t>
                      </a:r>
                      <a:r>
                        <a:rPr lang="en-GB" sz="1400" b="0" strike="noStrike" spc="-1" baseline="-25000">
                          <a:solidFill>
                            <a:srgbClr val="000000"/>
                          </a:solidFill>
                          <a:latin typeface="Arial"/>
                          <a:ea typeface="Arial"/>
                        </a:rPr>
                        <a:t>e</a:t>
                      </a:r>
                      <a:r>
                        <a:rPr lang="en-GB" sz="1400" b="0" strike="noStrike" spc="-1">
                          <a:solidFill>
                            <a:srgbClr val="000000"/>
                          </a:solidFill>
                          <a:latin typeface="Arial"/>
                          <a:ea typeface="Arial"/>
                        </a:rPr>
                        <a:t>&gt;</a:t>
                      </a:r>
                      <a:r>
                        <a:rPr lang="en-GB" sz="1400" b="0" strike="noStrike" spc="-1" baseline="-25000">
                          <a:solidFill>
                            <a:srgbClr val="000000"/>
                          </a:solidFill>
                          <a:latin typeface="Arial"/>
                          <a:ea typeface="Arial"/>
                        </a:rPr>
                        <a:t>sep</a:t>
                      </a:r>
                      <a:r>
                        <a:rPr lang="en-GB" sz="1400" b="0" strike="noStrike" spc="-1">
                          <a:solidFill>
                            <a:srgbClr val="000000"/>
                          </a:solidFill>
                          <a:latin typeface="Arial"/>
                          <a:ea typeface="Arial"/>
                        </a:rPr>
                        <a:t> [m</a:t>
                      </a:r>
                      <a:r>
                        <a:rPr lang="en-GB" sz="1400" b="0" strike="noStrike" spc="-1" baseline="30000">
                          <a:solidFill>
                            <a:srgbClr val="000000"/>
                          </a:solidFill>
                          <a:latin typeface="Arial"/>
                          <a:ea typeface="Arial"/>
                        </a:rPr>
                        <a:t>-3</a:t>
                      </a:r>
                      <a:r>
                        <a:rPr lang="en-GB" sz="1400" b="0" strike="noStrike" spc="-1">
                          <a:solidFill>
                            <a:srgbClr val="000000"/>
                          </a:solidFill>
                          <a:latin typeface="Arial"/>
                          <a:ea typeface="Arial"/>
                        </a:rPr>
                        <a:t>]</a:t>
                      </a:r>
                      <a:endParaRPr lang="en-GB" sz="1400" b="0" strike="noStrike" spc="-1">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E6E6FF"/>
                    </a:solidFill>
                  </a:tcPr>
                </a:tc>
                <a:tc>
                  <a:txBody>
                    <a:bodyPr/>
                    <a:lstStyle/>
                    <a:p>
                      <a:pPr algn="ctr">
                        <a:lnSpc>
                          <a:spcPct val="100000"/>
                        </a:lnSpc>
                        <a:buNone/>
                        <a:tabLst>
                          <a:tab pos="0" algn="l"/>
                        </a:tabLst>
                      </a:pPr>
                      <a:r>
                        <a:rPr lang="en-GB" sz="1400" b="1" strike="noStrike" spc="-1">
                          <a:solidFill>
                            <a:srgbClr val="000000"/>
                          </a:solidFill>
                          <a:latin typeface="Arial"/>
                          <a:ea typeface="Arial"/>
                        </a:rPr>
                        <a:t>2.0x10</a:t>
                      </a:r>
                      <a:r>
                        <a:rPr lang="en-GB" sz="1400" b="1" strike="noStrike" spc="-1" baseline="30000">
                          <a:solidFill>
                            <a:srgbClr val="000000"/>
                          </a:solidFill>
                          <a:latin typeface="Arial"/>
                          <a:ea typeface="Arial"/>
                        </a:rPr>
                        <a:t>19</a:t>
                      </a:r>
                      <a:r>
                        <a:rPr lang="en-GB" sz="1400" b="1" strike="noStrike" spc="-1">
                          <a:solidFill>
                            <a:srgbClr val="000000"/>
                          </a:solidFill>
                          <a:latin typeface="Arial"/>
                          <a:ea typeface="Arial"/>
                        </a:rPr>
                        <a:t>m</a:t>
                      </a:r>
                      <a:r>
                        <a:rPr lang="en-GB" sz="1400" b="1" strike="noStrike" spc="-1" baseline="30000">
                          <a:solidFill>
                            <a:srgbClr val="000000"/>
                          </a:solidFill>
                          <a:latin typeface="Arial"/>
                          <a:ea typeface="Arial"/>
                        </a:rPr>
                        <a:t>-3</a:t>
                      </a:r>
                      <a:endParaRPr lang="en-GB" sz="1400" b="0" strike="noStrike" spc="-1">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E6E6FF"/>
                    </a:solidFill>
                  </a:tcPr>
                </a:tc>
                <a:extLst>
                  <a:ext uri="{0D108BD9-81ED-4DB2-BD59-A6C34878D82A}">
                    <a16:rowId xmlns:a16="http://schemas.microsoft.com/office/drawing/2014/main" val="10007"/>
                  </a:ext>
                </a:extLst>
              </a:tr>
              <a:tr h="216000">
                <a:tc>
                  <a:txBody>
                    <a:bodyPr/>
                    <a:lstStyle/>
                    <a:p>
                      <a:pPr algn="ctr">
                        <a:lnSpc>
                          <a:spcPct val="100000"/>
                        </a:lnSpc>
                        <a:buNone/>
                        <a:tabLst>
                          <a:tab pos="0" algn="l"/>
                        </a:tabLst>
                      </a:pPr>
                      <a:r>
                        <a:rPr lang="en-GB" sz="1400" b="0" strike="noStrike" spc="-1">
                          <a:solidFill>
                            <a:srgbClr val="000000"/>
                          </a:solidFill>
                          <a:latin typeface="Arial"/>
                          <a:ea typeface="Arial"/>
                        </a:rPr>
                        <a:t>&lt;n</a:t>
                      </a:r>
                      <a:r>
                        <a:rPr lang="en-GB" sz="1400" b="0" strike="noStrike" spc="-1" baseline="-25000">
                          <a:solidFill>
                            <a:srgbClr val="000000"/>
                          </a:solidFill>
                          <a:latin typeface="Arial"/>
                          <a:ea typeface="Arial"/>
                        </a:rPr>
                        <a:t>e</a:t>
                      </a:r>
                      <a:r>
                        <a:rPr lang="en-GB" sz="1400" b="0" strike="noStrike" spc="-1">
                          <a:solidFill>
                            <a:srgbClr val="000000"/>
                          </a:solidFill>
                          <a:latin typeface="Arial"/>
                          <a:ea typeface="Arial"/>
                        </a:rPr>
                        <a:t>&gt;</a:t>
                      </a:r>
                      <a:r>
                        <a:rPr lang="en-GB" sz="1400" b="0" strike="noStrike" spc="-1" baseline="-25000">
                          <a:solidFill>
                            <a:srgbClr val="000000"/>
                          </a:solidFill>
                          <a:latin typeface="Arial"/>
                          <a:ea typeface="Arial"/>
                        </a:rPr>
                        <a:t>ped</a:t>
                      </a:r>
                      <a:r>
                        <a:rPr lang="en-GB" sz="1400" b="0" strike="noStrike" spc="-1">
                          <a:solidFill>
                            <a:srgbClr val="000000"/>
                          </a:solidFill>
                          <a:latin typeface="Arial"/>
                          <a:ea typeface="Arial"/>
                        </a:rPr>
                        <a:t> [m</a:t>
                      </a:r>
                      <a:r>
                        <a:rPr lang="en-GB" sz="1400" b="0" strike="noStrike" spc="-1" baseline="30000">
                          <a:solidFill>
                            <a:srgbClr val="000000"/>
                          </a:solidFill>
                          <a:latin typeface="Arial"/>
                          <a:ea typeface="Arial"/>
                        </a:rPr>
                        <a:t>-3</a:t>
                      </a:r>
                      <a:r>
                        <a:rPr lang="en-GB" sz="1400" b="0" strike="noStrike" spc="-1">
                          <a:solidFill>
                            <a:srgbClr val="000000"/>
                          </a:solidFill>
                          <a:latin typeface="Arial"/>
                          <a:ea typeface="Arial"/>
                        </a:rPr>
                        <a:t>]</a:t>
                      </a:r>
                      <a:endParaRPr lang="en-GB" sz="1400" b="0" strike="noStrike" spc="-1">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FFFFFF"/>
                    </a:solidFill>
                  </a:tcPr>
                </a:tc>
                <a:tc>
                  <a:txBody>
                    <a:bodyPr/>
                    <a:lstStyle/>
                    <a:p>
                      <a:pPr algn="ctr">
                        <a:lnSpc>
                          <a:spcPct val="100000"/>
                        </a:lnSpc>
                        <a:buNone/>
                        <a:tabLst>
                          <a:tab pos="0" algn="l"/>
                        </a:tabLst>
                      </a:pPr>
                      <a:r>
                        <a:rPr lang="en-GB" sz="1400" b="0" strike="noStrike" spc="-1">
                          <a:solidFill>
                            <a:srgbClr val="000000"/>
                          </a:solidFill>
                          <a:latin typeface="Arial"/>
                          <a:ea typeface="Arial"/>
                        </a:rPr>
                        <a:t>5.0x10</a:t>
                      </a:r>
                      <a:r>
                        <a:rPr lang="en-GB" sz="1400" b="0" strike="noStrike" spc="-1" baseline="30000">
                          <a:solidFill>
                            <a:srgbClr val="000000"/>
                          </a:solidFill>
                          <a:latin typeface="Arial"/>
                          <a:ea typeface="Arial"/>
                        </a:rPr>
                        <a:t>19</a:t>
                      </a:r>
                      <a:r>
                        <a:rPr lang="en-GB" sz="1400" b="0" strike="noStrike" spc="-1">
                          <a:solidFill>
                            <a:srgbClr val="000000"/>
                          </a:solidFill>
                          <a:latin typeface="Arial"/>
                          <a:ea typeface="Arial"/>
                        </a:rPr>
                        <a:t>m</a:t>
                      </a:r>
                      <a:r>
                        <a:rPr lang="en-GB" sz="1400" b="0" strike="noStrike" spc="-1" baseline="30000">
                          <a:solidFill>
                            <a:srgbClr val="000000"/>
                          </a:solidFill>
                          <a:latin typeface="Arial"/>
                          <a:ea typeface="Arial"/>
                        </a:rPr>
                        <a:t>-3</a:t>
                      </a:r>
                      <a:endParaRPr lang="en-GB" sz="1400" b="0" strike="noStrike" spc="-1">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FFFFFF"/>
                    </a:solidFill>
                  </a:tcPr>
                </a:tc>
                <a:extLst>
                  <a:ext uri="{0D108BD9-81ED-4DB2-BD59-A6C34878D82A}">
                    <a16:rowId xmlns:a16="http://schemas.microsoft.com/office/drawing/2014/main" val="10008"/>
                  </a:ext>
                </a:extLst>
              </a:tr>
              <a:tr h="216000">
                <a:tc>
                  <a:txBody>
                    <a:bodyPr/>
                    <a:lstStyle/>
                    <a:p>
                      <a:pPr algn="ctr">
                        <a:lnSpc>
                          <a:spcPct val="100000"/>
                        </a:lnSpc>
                        <a:buNone/>
                        <a:tabLst>
                          <a:tab pos="0" algn="l"/>
                        </a:tabLst>
                      </a:pPr>
                      <a:r>
                        <a:rPr lang="en-GB" sz="1400" b="0" strike="noStrike" spc="-1">
                          <a:solidFill>
                            <a:srgbClr val="000000"/>
                          </a:solidFill>
                          <a:latin typeface="Arial"/>
                          <a:ea typeface="Arial"/>
                        </a:rPr>
                        <a:t>&lt;n</a:t>
                      </a:r>
                      <a:r>
                        <a:rPr lang="en-GB" sz="1400" b="0" strike="noStrike" spc="-1" baseline="-25000">
                          <a:solidFill>
                            <a:srgbClr val="000000"/>
                          </a:solidFill>
                          <a:latin typeface="Arial"/>
                          <a:ea typeface="Arial"/>
                        </a:rPr>
                        <a:t>e</a:t>
                      </a:r>
                      <a:r>
                        <a:rPr lang="en-GB" sz="1400" b="0" strike="noStrike" spc="-1">
                          <a:solidFill>
                            <a:srgbClr val="000000"/>
                          </a:solidFill>
                          <a:latin typeface="Arial"/>
                          <a:ea typeface="Arial"/>
                        </a:rPr>
                        <a:t>&gt;</a:t>
                      </a:r>
                      <a:r>
                        <a:rPr lang="en-GB" sz="1400" b="0" strike="noStrike" spc="-1" baseline="-25000">
                          <a:solidFill>
                            <a:srgbClr val="000000"/>
                          </a:solidFill>
                          <a:latin typeface="Arial"/>
                          <a:ea typeface="Arial"/>
                        </a:rPr>
                        <a:t>l</a:t>
                      </a:r>
                      <a:r>
                        <a:rPr lang="en-GB" sz="1400" b="0" strike="noStrike" spc="-1">
                          <a:solidFill>
                            <a:srgbClr val="000000"/>
                          </a:solidFill>
                          <a:latin typeface="Arial"/>
                          <a:ea typeface="Arial"/>
                        </a:rPr>
                        <a:t> [m</a:t>
                      </a:r>
                      <a:r>
                        <a:rPr lang="en-GB" sz="1400" b="0" strike="noStrike" spc="-1" baseline="30000">
                          <a:solidFill>
                            <a:srgbClr val="000000"/>
                          </a:solidFill>
                          <a:latin typeface="Arial"/>
                          <a:ea typeface="Arial"/>
                        </a:rPr>
                        <a:t>-3</a:t>
                      </a:r>
                      <a:r>
                        <a:rPr lang="en-GB" sz="1400" b="0" strike="noStrike" spc="-1">
                          <a:solidFill>
                            <a:srgbClr val="000000"/>
                          </a:solidFill>
                          <a:latin typeface="Arial"/>
                          <a:ea typeface="Arial"/>
                        </a:rPr>
                        <a:t>]</a:t>
                      </a:r>
                      <a:endParaRPr lang="en-GB" sz="1400" b="0" strike="noStrike" spc="-1">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E6E6FF"/>
                    </a:solidFill>
                  </a:tcPr>
                </a:tc>
                <a:tc>
                  <a:txBody>
                    <a:bodyPr/>
                    <a:lstStyle/>
                    <a:p>
                      <a:pPr algn="ctr">
                        <a:lnSpc>
                          <a:spcPct val="100000"/>
                        </a:lnSpc>
                        <a:buNone/>
                        <a:tabLst>
                          <a:tab pos="0" algn="l"/>
                        </a:tabLst>
                      </a:pPr>
                      <a:r>
                        <a:rPr lang="en-GB" sz="1400" b="0" strike="noStrike" spc="-1">
                          <a:solidFill>
                            <a:srgbClr val="000000"/>
                          </a:solidFill>
                          <a:latin typeface="Arial"/>
                          <a:ea typeface="Arial"/>
                        </a:rPr>
                        <a:t>6.0x10</a:t>
                      </a:r>
                      <a:r>
                        <a:rPr lang="en-GB" sz="1400" b="0" strike="noStrike" spc="-1" baseline="30000">
                          <a:solidFill>
                            <a:srgbClr val="000000"/>
                          </a:solidFill>
                          <a:latin typeface="Arial"/>
                          <a:ea typeface="Arial"/>
                        </a:rPr>
                        <a:t>19</a:t>
                      </a:r>
                      <a:r>
                        <a:rPr lang="en-GB" sz="1400" b="0" strike="noStrike" spc="-1">
                          <a:solidFill>
                            <a:srgbClr val="000000"/>
                          </a:solidFill>
                          <a:latin typeface="Arial"/>
                          <a:ea typeface="Arial"/>
                        </a:rPr>
                        <a:t>m</a:t>
                      </a:r>
                      <a:r>
                        <a:rPr lang="en-GB" sz="1400" b="0" strike="noStrike" spc="-1" baseline="30000">
                          <a:solidFill>
                            <a:srgbClr val="000000"/>
                          </a:solidFill>
                          <a:latin typeface="Arial"/>
                          <a:ea typeface="Arial"/>
                        </a:rPr>
                        <a:t>-3</a:t>
                      </a:r>
                      <a:endParaRPr lang="en-GB" sz="1400" b="0" strike="noStrike" spc="-1">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E6E6FF"/>
                    </a:solidFill>
                  </a:tcPr>
                </a:tc>
                <a:extLst>
                  <a:ext uri="{0D108BD9-81ED-4DB2-BD59-A6C34878D82A}">
                    <a16:rowId xmlns:a16="http://schemas.microsoft.com/office/drawing/2014/main" val="10009"/>
                  </a:ext>
                </a:extLst>
              </a:tr>
              <a:tr h="216000">
                <a:tc>
                  <a:txBody>
                    <a:bodyPr/>
                    <a:lstStyle/>
                    <a:p>
                      <a:pPr algn="ctr">
                        <a:lnSpc>
                          <a:spcPct val="100000"/>
                        </a:lnSpc>
                        <a:buNone/>
                        <a:tabLst>
                          <a:tab pos="0" algn="l"/>
                        </a:tabLst>
                      </a:pPr>
                      <a:r>
                        <a:rPr lang="en-GB" sz="1400" b="0" strike="noStrike" spc="-1">
                          <a:solidFill>
                            <a:srgbClr val="000000"/>
                          </a:solidFill>
                          <a:latin typeface="Arial"/>
                          <a:ea typeface="Arial"/>
                        </a:rPr>
                        <a:t>D</a:t>
                      </a:r>
                      <a:r>
                        <a:rPr lang="en-GB" sz="1400" b="0" strike="noStrike" spc="-1" baseline="30000">
                          <a:solidFill>
                            <a:srgbClr val="000000"/>
                          </a:solidFill>
                          <a:latin typeface="Arial"/>
                          <a:ea typeface="Arial"/>
                        </a:rPr>
                        <a:t>+</a:t>
                      </a:r>
                      <a:r>
                        <a:rPr lang="en-GB" sz="1400" b="0" strike="noStrike" spc="-1">
                          <a:solidFill>
                            <a:srgbClr val="000000"/>
                          </a:solidFill>
                          <a:latin typeface="Arial"/>
                          <a:ea typeface="Arial"/>
                        </a:rPr>
                        <a:t> flux [s</a:t>
                      </a:r>
                      <a:r>
                        <a:rPr lang="en-GB" sz="1400" b="0" strike="noStrike" spc="-1" baseline="30000">
                          <a:solidFill>
                            <a:srgbClr val="000000"/>
                          </a:solidFill>
                          <a:latin typeface="Arial"/>
                          <a:ea typeface="Arial"/>
                        </a:rPr>
                        <a:t>-1</a:t>
                      </a:r>
                      <a:r>
                        <a:rPr lang="en-GB" sz="1400" b="0" strike="noStrike" spc="-1">
                          <a:solidFill>
                            <a:srgbClr val="000000"/>
                          </a:solidFill>
                          <a:latin typeface="Arial"/>
                          <a:ea typeface="Arial"/>
                        </a:rPr>
                        <a:t>]</a:t>
                      </a:r>
                      <a:endParaRPr lang="en-GB" sz="1400" b="0" strike="noStrike" spc="-1">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FFFFFF"/>
                    </a:solidFill>
                  </a:tcPr>
                </a:tc>
                <a:tc>
                  <a:txBody>
                    <a:bodyPr/>
                    <a:lstStyle/>
                    <a:p>
                      <a:pPr algn="ctr">
                        <a:lnSpc>
                          <a:spcPct val="100000"/>
                        </a:lnSpc>
                        <a:buNone/>
                        <a:tabLst>
                          <a:tab pos="0" algn="l"/>
                        </a:tabLst>
                      </a:pPr>
                      <a:r>
                        <a:rPr lang="en-GB" sz="1400" b="0" strike="noStrike" spc="-1">
                          <a:solidFill>
                            <a:srgbClr val="000000"/>
                          </a:solidFill>
                          <a:latin typeface="Arial"/>
                          <a:ea typeface="Arial"/>
                        </a:rPr>
                        <a:t>1.8x10</a:t>
                      </a:r>
                      <a:r>
                        <a:rPr lang="en-GB" sz="1400" b="0" strike="noStrike" spc="-1" baseline="30000">
                          <a:solidFill>
                            <a:srgbClr val="000000"/>
                          </a:solidFill>
                          <a:latin typeface="Arial"/>
                          <a:ea typeface="Arial"/>
                        </a:rPr>
                        <a:t>21 </a:t>
                      </a:r>
                      <a:r>
                        <a:rPr lang="en-GB" sz="1400" b="0" strike="noStrike" spc="-1">
                          <a:solidFill>
                            <a:srgbClr val="000000"/>
                          </a:solidFill>
                          <a:latin typeface="Arial"/>
                          <a:ea typeface="Arial"/>
                        </a:rPr>
                        <a:t>s</a:t>
                      </a:r>
                      <a:r>
                        <a:rPr lang="en-GB" sz="1400" b="0" strike="noStrike" spc="-1" baseline="30000">
                          <a:solidFill>
                            <a:srgbClr val="000000"/>
                          </a:solidFill>
                          <a:latin typeface="Arial"/>
                          <a:ea typeface="Arial"/>
                        </a:rPr>
                        <a:t>-1</a:t>
                      </a:r>
                      <a:r>
                        <a:rPr lang="en-GB" sz="1400" b="0" strike="noStrike" spc="-1">
                          <a:solidFill>
                            <a:srgbClr val="000000"/>
                          </a:solidFill>
                          <a:latin typeface="Arial"/>
                          <a:ea typeface="Arial"/>
                        </a:rPr>
                        <a:t> </a:t>
                      </a:r>
                      <a:endParaRPr lang="en-GB" sz="1400" b="0" strike="noStrike" spc="-1">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FFFFFF"/>
                    </a:solidFill>
                  </a:tcPr>
                </a:tc>
                <a:extLst>
                  <a:ext uri="{0D108BD9-81ED-4DB2-BD59-A6C34878D82A}">
                    <a16:rowId xmlns:a16="http://schemas.microsoft.com/office/drawing/2014/main" val="10010"/>
                  </a:ext>
                </a:extLst>
              </a:tr>
              <a:tr h="216000">
                <a:tc>
                  <a:txBody>
                    <a:bodyPr/>
                    <a:lstStyle/>
                    <a:p>
                      <a:pPr algn="ctr">
                        <a:lnSpc>
                          <a:spcPct val="100000"/>
                        </a:lnSpc>
                        <a:buNone/>
                        <a:tabLst>
                          <a:tab pos="0" algn="l"/>
                        </a:tabLst>
                      </a:pPr>
                      <a:r>
                        <a:rPr lang="en-GB" sz="1400" b="0" strike="noStrike" spc="-1">
                          <a:solidFill>
                            <a:srgbClr val="000000"/>
                          </a:solidFill>
                          <a:latin typeface="Arial"/>
                          <a:ea typeface="Arial"/>
                        </a:rPr>
                        <a:t>Transport parameters</a:t>
                      </a:r>
                      <a:endParaRPr lang="en-GB" sz="1400" b="0" strike="noStrike" spc="-1">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E6E6FF"/>
                    </a:solidFill>
                  </a:tcPr>
                </a:tc>
                <a:tc>
                  <a:txBody>
                    <a:bodyPr/>
                    <a:lstStyle/>
                    <a:p>
                      <a:pPr algn="ctr">
                        <a:lnSpc>
                          <a:spcPct val="100000"/>
                        </a:lnSpc>
                        <a:buNone/>
                        <a:tabLst>
                          <a:tab pos="0" algn="l"/>
                        </a:tabLst>
                      </a:pPr>
                      <a:r>
                        <a:rPr lang="en-GB" sz="1400" b="0" strike="noStrike" spc="-1" dirty="0">
                          <a:solidFill>
                            <a:srgbClr val="000000"/>
                          </a:solidFill>
                          <a:latin typeface="Arial"/>
                          <a:ea typeface="Arial"/>
                        </a:rPr>
                        <a:t>Derived from experiments and </a:t>
                      </a:r>
                      <a:r>
                        <a:rPr lang="en-GB" sz="1400" b="0" strike="noStrike" spc="-1" dirty="0" err="1">
                          <a:solidFill>
                            <a:srgbClr val="000000"/>
                          </a:solidFill>
                          <a:latin typeface="Arial"/>
                          <a:ea typeface="Arial"/>
                        </a:rPr>
                        <a:t>scalings</a:t>
                      </a:r>
                      <a:r>
                        <a:rPr lang="en-GB" sz="1400" b="0" strike="noStrike" spc="-1" dirty="0">
                          <a:solidFill>
                            <a:srgbClr val="000000"/>
                          </a:solidFill>
                          <a:latin typeface="Arial"/>
                          <a:ea typeface="Arial"/>
                        </a:rPr>
                        <a:t> (</a:t>
                      </a:r>
                      <a:r>
                        <a:rPr lang="en-GB" sz="1400" b="1" strike="noStrike" spc="-1" dirty="0" err="1">
                          <a:solidFill>
                            <a:srgbClr val="000000"/>
                          </a:solidFill>
                          <a:latin typeface="Arial"/>
                          <a:ea typeface="Arial"/>
                        </a:rPr>
                        <a:t>λ</a:t>
                      </a:r>
                      <a:r>
                        <a:rPr lang="en-GB" sz="1400" b="1" strike="noStrike" spc="-1" baseline="-25000" dirty="0" err="1">
                          <a:solidFill>
                            <a:srgbClr val="000000"/>
                          </a:solidFill>
                          <a:latin typeface="Arial"/>
                          <a:ea typeface="Arial"/>
                        </a:rPr>
                        <a:t>q</a:t>
                      </a:r>
                      <a:r>
                        <a:rPr lang="en-GB" sz="1400" b="0" strike="noStrike" spc="-1" dirty="0">
                          <a:solidFill>
                            <a:srgbClr val="000000"/>
                          </a:solidFill>
                          <a:latin typeface="Arial"/>
                          <a:ea typeface="Arial"/>
                        </a:rPr>
                        <a:t> ≈ 1.5 mm)</a:t>
                      </a:r>
                      <a:endParaRPr lang="en-GB" sz="1400" b="0" strike="noStrike" spc="-1" dirty="0">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E6E6FF"/>
                    </a:solidFill>
                  </a:tcPr>
                </a:tc>
                <a:extLst>
                  <a:ext uri="{0D108BD9-81ED-4DB2-BD59-A6C34878D82A}">
                    <a16:rowId xmlns:a16="http://schemas.microsoft.com/office/drawing/2014/main" val="10011"/>
                  </a:ext>
                </a:extLst>
              </a:tr>
            </a:tbl>
          </a:graphicData>
        </a:graphic>
      </p:graphicFrame>
      <p:pic>
        <p:nvPicPr>
          <p:cNvPr id="104" name="Google Shape;67;p3"/>
          <p:cNvPicPr/>
          <p:nvPr/>
        </p:nvPicPr>
        <p:blipFill>
          <a:blip r:embed="rId2"/>
          <a:stretch/>
        </p:blipFill>
        <p:spPr>
          <a:xfrm>
            <a:off x="4927320" y="1455480"/>
            <a:ext cx="2377800" cy="4052160"/>
          </a:xfrm>
          <a:prstGeom prst="rect">
            <a:avLst/>
          </a:prstGeom>
          <a:ln w="0">
            <a:noFill/>
          </a:ln>
        </p:spPr>
      </p:pic>
      <p:sp>
        <p:nvSpPr>
          <p:cNvPr id="105" name="Google Shape;68;p3"/>
          <p:cNvSpPr/>
          <p:nvPr/>
        </p:nvSpPr>
        <p:spPr>
          <a:xfrm>
            <a:off x="5944320" y="2941920"/>
            <a:ext cx="834480" cy="357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buNone/>
              <a:tabLst>
                <a:tab pos="0" algn="l"/>
              </a:tabLst>
            </a:pPr>
            <a:r>
              <a:rPr lang="en-GB" sz="1800" b="0" strike="noStrike" spc="-1">
                <a:solidFill>
                  <a:srgbClr val="000000"/>
                </a:solidFill>
                <a:latin typeface="Arial"/>
                <a:ea typeface="Arial"/>
              </a:rPr>
              <a:t>P</a:t>
            </a:r>
            <a:r>
              <a:rPr lang="en-GB" sz="1800" b="0" strike="noStrike" spc="-1" baseline="-25000">
                <a:solidFill>
                  <a:srgbClr val="000000"/>
                </a:solidFill>
                <a:latin typeface="Arial"/>
                <a:ea typeface="Arial"/>
              </a:rPr>
              <a:t>in </a:t>
            </a:r>
            <a:r>
              <a:rPr lang="en-GB" sz="1800" b="0" strike="noStrike" spc="-1" baseline="30000">
                <a:solidFill>
                  <a:srgbClr val="000000"/>
                </a:solidFill>
                <a:latin typeface="Arial"/>
                <a:ea typeface="Arial"/>
              </a:rPr>
              <a:t>(@ρ=0.9)</a:t>
            </a:r>
            <a:endParaRPr lang="en-GB" sz="1800" b="0" strike="noStrike" spc="-1">
              <a:latin typeface="Arial"/>
            </a:endParaRPr>
          </a:p>
        </p:txBody>
      </p:sp>
      <p:sp>
        <p:nvSpPr>
          <p:cNvPr id="106" name="Google Shape;69;p3"/>
          <p:cNvSpPr/>
          <p:nvPr/>
        </p:nvSpPr>
        <p:spPr>
          <a:xfrm>
            <a:off x="6622560" y="3150360"/>
            <a:ext cx="297000" cy="183960"/>
          </a:xfrm>
          <a:custGeom>
            <a:avLst/>
            <a:gdLst/>
            <a:ahLst/>
            <a:cxn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E6E905"/>
          </a:solidFill>
          <a:ln w="9525">
            <a:solidFill>
              <a:srgbClr val="FF8000"/>
            </a:solidFill>
            <a:round/>
          </a:ln>
        </p:spPr>
        <p:style>
          <a:lnRef idx="0">
            <a:scrgbClr r="0" g="0" b="0"/>
          </a:lnRef>
          <a:fillRef idx="0">
            <a:scrgbClr r="0" g="0" b="0"/>
          </a:fillRef>
          <a:effectRef idx="0">
            <a:scrgbClr r="0" g="0" b="0"/>
          </a:effectRef>
          <a:fontRef idx="minor"/>
        </p:style>
        <p:txBody>
          <a:bodyPr/>
          <a:lstStyle/>
          <a:p>
            <a:endParaRPr lang="it-IT"/>
          </a:p>
        </p:txBody>
      </p:sp>
      <p:sp>
        <p:nvSpPr>
          <p:cNvPr id="107" name="Google Shape;70;p3"/>
          <p:cNvSpPr/>
          <p:nvPr/>
        </p:nvSpPr>
        <p:spPr>
          <a:xfrm rot="16200000">
            <a:off x="6151680" y="2608560"/>
            <a:ext cx="297000" cy="183960"/>
          </a:xfrm>
          <a:custGeom>
            <a:avLst/>
            <a:gdLst/>
            <a:ahLst/>
            <a:cxn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E6E905"/>
          </a:solidFill>
          <a:ln w="9525">
            <a:solidFill>
              <a:srgbClr val="FF8000"/>
            </a:solidFill>
            <a:round/>
          </a:ln>
        </p:spPr>
        <p:style>
          <a:lnRef idx="0">
            <a:scrgbClr r="0" g="0" b="0"/>
          </a:lnRef>
          <a:fillRef idx="0">
            <a:scrgbClr r="0" g="0" b="0"/>
          </a:fillRef>
          <a:effectRef idx="0">
            <a:scrgbClr r="0" g="0" b="0"/>
          </a:effectRef>
          <a:fontRef idx="minor"/>
        </p:style>
        <p:txBody>
          <a:bodyPr/>
          <a:lstStyle/>
          <a:p>
            <a:endParaRPr lang="it-IT"/>
          </a:p>
        </p:txBody>
      </p:sp>
      <p:sp>
        <p:nvSpPr>
          <p:cNvPr id="108" name="Google Shape;71;p3"/>
          <p:cNvSpPr/>
          <p:nvPr/>
        </p:nvSpPr>
        <p:spPr>
          <a:xfrm rot="10800000">
            <a:off x="5741640" y="3135960"/>
            <a:ext cx="297000" cy="183960"/>
          </a:xfrm>
          <a:custGeom>
            <a:avLst/>
            <a:gdLst/>
            <a:ahLst/>
            <a:cxn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E6E905"/>
          </a:solidFill>
          <a:ln w="9525">
            <a:solidFill>
              <a:srgbClr val="FF8000"/>
            </a:solidFill>
            <a:round/>
          </a:ln>
        </p:spPr>
        <p:style>
          <a:lnRef idx="0">
            <a:scrgbClr r="0" g="0" b="0"/>
          </a:lnRef>
          <a:fillRef idx="0">
            <a:scrgbClr r="0" g="0" b="0"/>
          </a:fillRef>
          <a:effectRef idx="0">
            <a:scrgbClr r="0" g="0" b="0"/>
          </a:effectRef>
          <a:fontRef idx="minor"/>
        </p:style>
        <p:txBody>
          <a:bodyPr/>
          <a:lstStyle/>
          <a:p>
            <a:endParaRPr lang="it-IT"/>
          </a:p>
        </p:txBody>
      </p:sp>
      <p:sp>
        <p:nvSpPr>
          <p:cNvPr id="109" name="Google Shape;72;p3"/>
          <p:cNvSpPr/>
          <p:nvPr/>
        </p:nvSpPr>
        <p:spPr>
          <a:xfrm rot="5400000">
            <a:off x="6156000" y="3621240"/>
            <a:ext cx="297000" cy="183600"/>
          </a:xfrm>
          <a:custGeom>
            <a:avLst/>
            <a:gdLst/>
            <a:ahLst/>
            <a:cxn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E6E905"/>
          </a:solidFill>
          <a:ln w="9525">
            <a:solidFill>
              <a:srgbClr val="FF8000"/>
            </a:solidFill>
            <a:round/>
          </a:ln>
        </p:spPr>
        <p:style>
          <a:lnRef idx="0">
            <a:scrgbClr r="0" g="0" b="0"/>
          </a:lnRef>
          <a:fillRef idx="0">
            <a:scrgbClr r="0" g="0" b="0"/>
          </a:fillRef>
          <a:effectRef idx="0">
            <a:scrgbClr r="0" g="0" b="0"/>
          </a:effectRef>
          <a:fontRef idx="minor"/>
        </p:style>
        <p:txBody>
          <a:bodyPr/>
          <a:lstStyle/>
          <a:p>
            <a:endParaRPr lang="it-IT"/>
          </a:p>
        </p:txBody>
      </p:sp>
      <p:sp>
        <p:nvSpPr>
          <p:cNvPr id="110" name="Google Shape;73;p3"/>
          <p:cNvSpPr/>
          <p:nvPr/>
        </p:nvSpPr>
        <p:spPr>
          <a:xfrm rot="13682400">
            <a:off x="5843520" y="2752560"/>
            <a:ext cx="297000" cy="183960"/>
          </a:xfrm>
          <a:custGeom>
            <a:avLst/>
            <a:gdLst/>
            <a:ahLst/>
            <a:cxn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E6E905"/>
          </a:solidFill>
          <a:ln w="9525">
            <a:solidFill>
              <a:srgbClr val="FF8000"/>
            </a:solidFill>
            <a:round/>
          </a:ln>
        </p:spPr>
        <p:style>
          <a:lnRef idx="0">
            <a:scrgbClr r="0" g="0" b="0"/>
          </a:lnRef>
          <a:fillRef idx="0">
            <a:scrgbClr r="0" g="0" b="0"/>
          </a:fillRef>
          <a:effectRef idx="0">
            <a:scrgbClr r="0" g="0" b="0"/>
          </a:effectRef>
          <a:fontRef idx="minor"/>
        </p:style>
        <p:txBody>
          <a:bodyPr/>
          <a:lstStyle/>
          <a:p>
            <a:endParaRPr lang="it-IT"/>
          </a:p>
        </p:txBody>
      </p:sp>
      <p:sp>
        <p:nvSpPr>
          <p:cNvPr id="111" name="Google Shape;74;p3"/>
          <p:cNvSpPr/>
          <p:nvPr/>
        </p:nvSpPr>
        <p:spPr>
          <a:xfrm rot="8578800">
            <a:off x="5855400" y="3477960"/>
            <a:ext cx="296640" cy="183600"/>
          </a:xfrm>
          <a:custGeom>
            <a:avLst/>
            <a:gdLst/>
            <a:ahLst/>
            <a:cxn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E6E905"/>
          </a:solidFill>
          <a:ln w="9525">
            <a:solidFill>
              <a:srgbClr val="FF8000"/>
            </a:solidFill>
            <a:round/>
          </a:ln>
        </p:spPr>
        <p:style>
          <a:lnRef idx="0">
            <a:scrgbClr r="0" g="0" b="0"/>
          </a:lnRef>
          <a:fillRef idx="0">
            <a:scrgbClr r="0" g="0" b="0"/>
          </a:fillRef>
          <a:effectRef idx="0">
            <a:scrgbClr r="0" g="0" b="0"/>
          </a:effectRef>
          <a:fontRef idx="minor"/>
        </p:style>
        <p:txBody>
          <a:bodyPr/>
          <a:lstStyle/>
          <a:p>
            <a:endParaRPr lang="it-IT"/>
          </a:p>
        </p:txBody>
      </p:sp>
      <p:sp>
        <p:nvSpPr>
          <p:cNvPr id="112" name="Google Shape;75;p3"/>
          <p:cNvSpPr/>
          <p:nvPr/>
        </p:nvSpPr>
        <p:spPr>
          <a:xfrm rot="2700000">
            <a:off x="6468840" y="3508200"/>
            <a:ext cx="297000" cy="183960"/>
          </a:xfrm>
          <a:custGeom>
            <a:avLst/>
            <a:gdLst/>
            <a:ahLst/>
            <a:cxn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E6E905"/>
          </a:solidFill>
          <a:ln w="9525">
            <a:solidFill>
              <a:srgbClr val="FF8000"/>
            </a:solidFill>
            <a:round/>
          </a:ln>
        </p:spPr>
        <p:style>
          <a:lnRef idx="0">
            <a:scrgbClr r="0" g="0" b="0"/>
          </a:lnRef>
          <a:fillRef idx="0">
            <a:scrgbClr r="0" g="0" b="0"/>
          </a:fillRef>
          <a:effectRef idx="0">
            <a:scrgbClr r="0" g="0" b="0"/>
          </a:effectRef>
          <a:fontRef idx="minor"/>
        </p:style>
        <p:txBody>
          <a:bodyPr/>
          <a:lstStyle/>
          <a:p>
            <a:endParaRPr lang="it-IT"/>
          </a:p>
        </p:txBody>
      </p:sp>
      <p:sp>
        <p:nvSpPr>
          <p:cNvPr id="113" name="Google Shape;76;p3"/>
          <p:cNvSpPr/>
          <p:nvPr/>
        </p:nvSpPr>
        <p:spPr>
          <a:xfrm rot="19316400">
            <a:off x="6456240" y="2785680"/>
            <a:ext cx="297000" cy="183960"/>
          </a:xfrm>
          <a:custGeom>
            <a:avLst/>
            <a:gdLst/>
            <a:ahLst/>
            <a:cxn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E6E905"/>
          </a:solidFill>
          <a:ln w="9525">
            <a:solidFill>
              <a:srgbClr val="FF8000"/>
            </a:solidFill>
            <a:round/>
          </a:ln>
        </p:spPr>
        <p:style>
          <a:lnRef idx="0">
            <a:scrgbClr r="0" g="0" b="0"/>
          </a:lnRef>
          <a:fillRef idx="0">
            <a:scrgbClr r="0" g="0" b="0"/>
          </a:fillRef>
          <a:effectRef idx="0">
            <a:scrgbClr r="0" g="0" b="0"/>
          </a:effectRef>
          <a:fontRef idx="minor"/>
        </p:style>
        <p:txBody>
          <a:bodyPr/>
          <a:lstStyle/>
          <a:p>
            <a:endParaRPr lang="it-IT"/>
          </a:p>
        </p:txBody>
      </p:sp>
      <p:pic>
        <p:nvPicPr>
          <p:cNvPr id="114" name="Google Shape;77;p3"/>
          <p:cNvPicPr/>
          <p:nvPr/>
        </p:nvPicPr>
        <p:blipFill>
          <a:blip r:embed="rId3"/>
          <a:stretch/>
        </p:blipFill>
        <p:spPr>
          <a:xfrm>
            <a:off x="8101080" y="1512000"/>
            <a:ext cx="3587400" cy="3635640"/>
          </a:xfrm>
          <a:prstGeom prst="rect">
            <a:avLst/>
          </a:prstGeom>
          <a:ln w="0">
            <a:noFill/>
          </a:ln>
        </p:spPr>
      </p:pic>
      <p:sp>
        <p:nvSpPr>
          <p:cNvPr id="115" name="Google Shape;78;p3"/>
          <p:cNvSpPr/>
          <p:nvPr/>
        </p:nvSpPr>
        <p:spPr>
          <a:xfrm>
            <a:off x="8065080" y="5076000"/>
            <a:ext cx="3598560" cy="601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tabLst>
                <a:tab pos="0" algn="l"/>
              </a:tabLst>
            </a:pPr>
            <a:r>
              <a:rPr lang="en-GB" sz="1800" b="0" strike="noStrike" spc="-1">
                <a:solidFill>
                  <a:srgbClr val="000000"/>
                </a:solidFill>
                <a:latin typeface="Calibri"/>
                <a:ea typeface="Calibri"/>
              </a:rPr>
              <a:t>Realistic pumping and sub-divertor modelling</a:t>
            </a:r>
            <a:endParaRPr lang="en-GB" sz="1800" b="0" strike="noStrike" spc="-1">
              <a:latin typeface="Arial"/>
            </a:endParaRPr>
          </a:p>
        </p:txBody>
      </p:sp>
      <p:sp>
        <p:nvSpPr>
          <p:cNvPr id="116" name="Google Shape;79;p3"/>
          <p:cNvSpPr/>
          <p:nvPr/>
        </p:nvSpPr>
        <p:spPr>
          <a:xfrm>
            <a:off x="4501080" y="5517720"/>
            <a:ext cx="3598560" cy="345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tabLst>
                <a:tab pos="0" algn="l"/>
              </a:tabLst>
            </a:pPr>
            <a:r>
              <a:rPr lang="en-GB" sz="1800" b="0" strike="noStrike" spc="-1">
                <a:solidFill>
                  <a:srgbClr val="000000"/>
                </a:solidFill>
                <a:latin typeface="Calibri"/>
                <a:ea typeface="Calibri"/>
              </a:rPr>
              <a:t>SOLPS and SOLEDGE mesh</a:t>
            </a:r>
            <a:endParaRPr lang="en-GB" sz="1800" b="0" strike="noStrike" spc="-1">
              <a:latin typeface="Arial"/>
            </a:endParaRPr>
          </a:p>
        </p:txBody>
      </p:sp>
      <p:sp>
        <p:nvSpPr>
          <p:cNvPr id="117" name="Google Shape;80;p3"/>
          <p:cNvSpPr/>
          <p:nvPr/>
        </p:nvSpPr>
        <p:spPr>
          <a:xfrm>
            <a:off x="471600" y="3016800"/>
            <a:ext cx="3488040" cy="624240"/>
          </a:xfrm>
          <a:prstGeom prst="rect">
            <a:avLst/>
          </a:prstGeom>
          <a:noFill/>
          <a:ln w="38100">
            <a:solidFill>
              <a:srgbClr val="FF0000"/>
            </a:solidFill>
            <a:round/>
          </a:ln>
        </p:spPr>
        <p:style>
          <a:lnRef idx="0">
            <a:scrgbClr r="0" g="0" b="0"/>
          </a:lnRef>
          <a:fillRef idx="0">
            <a:scrgbClr r="0" g="0" b="0"/>
          </a:fillRef>
          <a:effectRef idx="0">
            <a:scrgbClr r="0" g="0" b="0"/>
          </a:effectRef>
          <a:fontRef idx="minor"/>
        </p:style>
        <p:txBody>
          <a:bodyPr/>
          <a:lstStyle/>
          <a:p>
            <a:endParaRPr lang="it-IT"/>
          </a:p>
        </p:txBody>
      </p:sp>
      <p:sp>
        <p:nvSpPr>
          <p:cNvPr id="118" name="Google Shape;81;p3"/>
          <p:cNvSpPr/>
          <p:nvPr/>
        </p:nvSpPr>
        <p:spPr>
          <a:xfrm>
            <a:off x="473400" y="3641400"/>
            <a:ext cx="3488040" cy="302400"/>
          </a:xfrm>
          <a:prstGeom prst="rect">
            <a:avLst/>
          </a:prstGeom>
          <a:noFill/>
          <a:ln w="38100">
            <a:solidFill>
              <a:srgbClr val="FF0000"/>
            </a:solidFill>
            <a:round/>
          </a:ln>
        </p:spPr>
        <p:style>
          <a:lnRef idx="0">
            <a:scrgbClr r="0" g="0" b="0"/>
          </a:lnRef>
          <a:fillRef idx="0">
            <a:scrgbClr r="0" g="0" b="0"/>
          </a:fillRef>
          <a:effectRef idx="0">
            <a:scrgbClr r="0" g="0" b="0"/>
          </a:effectRef>
          <a:fontRef idx="minor"/>
        </p:style>
        <p:txBody>
          <a:bodyPr/>
          <a:lstStyle/>
          <a:p>
            <a:endParaRPr lang="it-IT"/>
          </a:p>
        </p:txBody>
      </p:sp>
      <p:sp>
        <p:nvSpPr>
          <p:cNvPr id="119" name="Google Shape;82;p3"/>
          <p:cNvSpPr/>
          <p:nvPr/>
        </p:nvSpPr>
        <p:spPr>
          <a:xfrm>
            <a:off x="461880" y="4859280"/>
            <a:ext cx="3488040" cy="514440"/>
          </a:xfrm>
          <a:prstGeom prst="rect">
            <a:avLst/>
          </a:prstGeom>
          <a:noFill/>
          <a:ln w="38100">
            <a:solidFill>
              <a:srgbClr val="FF0000"/>
            </a:solidFill>
            <a:round/>
          </a:ln>
        </p:spPr>
        <p:style>
          <a:lnRef idx="0">
            <a:scrgbClr r="0" g="0" b="0"/>
          </a:lnRef>
          <a:fillRef idx="0">
            <a:scrgbClr r="0" g="0" b="0"/>
          </a:fillRef>
          <a:effectRef idx="0">
            <a:scrgbClr r="0" g="0" b="0"/>
          </a:effectRef>
          <a:fontRef idx="minor"/>
        </p:style>
        <p:txBody>
          <a:bodyPr/>
          <a:lstStyle/>
          <a:p>
            <a:endParaRPr lang="it-IT"/>
          </a:p>
        </p:txBody>
      </p:sp>
      <p:sp>
        <p:nvSpPr>
          <p:cNvPr id="3" name="PlaceHolder 2">
            <a:extLst>
              <a:ext uri="{FF2B5EF4-FFF2-40B4-BE49-F238E27FC236}">
                <a16:creationId xmlns:a16="http://schemas.microsoft.com/office/drawing/2014/main" id="{2B1B956E-DB40-D887-B957-1B49337A1B6C}"/>
              </a:ext>
            </a:extLst>
          </p:cNvPr>
          <p:cNvSpPr txBox="1">
            <a:spLocks/>
          </p:cNvSpPr>
          <p:nvPr/>
        </p:nvSpPr>
        <p:spPr>
          <a:xfrm>
            <a:off x="825479" y="6556320"/>
            <a:ext cx="8716553" cy="328320"/>
          </a:xfrm>
          <a:prstGeom prst="rect">
            <a:avLst/>
          </a:prstGeom>
          <a:noFill/>
          <a:ln w="0">
            <a:noFill/>
          </a:ln>
        </p:spPr>
        <p:txBody>
          <a:bodyPr anchor="t">
            <a:noAutofit/>
          </a:bodyPr>
          <a:lstStyle>
            <a:defPPr>
              <a:defRPr lang="it-IT"/>
            </a:defPPr>
            <a:lvl1pPr marL="0" algn="l" defTabSz="914400" rtl="0" eaLnBrk="1" latinLnBrk="0" hangingPunct="1">
              <a:lnSpc>
                <a:spcPct val="100000"/>
              </a:lnSpc>
              <a:buNone/>
              <a:defRPr lang="en-GB" sz="1200" b="0" strike="noStrike" kern="1200" spc="-1">
                <a:solidFill>
                  <a:srgbClr val="FFFFFF"/>
                </a:solidFill>
                <a:latin typeface="Calibri"/>
                <a:ea typeface="Calibri"/>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 Rubino &amp; L. Balbinot | PSD meeting on the transition to W PFCs| 17 June 2025  </a:t>
            </a:r>
            <a:endParaRPr lang="en-US" dirty="0">
              <a:latin typeface="Times New Roman"/>
            </a:endParaRPr>
          </a:p>
          <a:p>
            <a:pPr>
              <a:tabLst>
                <a:tab pos="0" algn="l"/>
              </a:tabLst>
            </a:pPr>
            <a:endParaRPr lang="en-US" dirty="0">
              <a:latin typeface="Times New Roman"/>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18"/>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4"/>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105"/>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106"/>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107"/>
                                        </p:tgtEl>
                                        <p:attrNameLst>
                                          <p:attrName>style.visibility</p:attrName>
                                        </p:attrNameLst>
                                      </p:cBhvr>
                                      <p:to>
                                        <p:strVal val="visible"/>
                                      </p:to>
                                    </p:set>
                                  </p:childTnLst>
                                </p:cTn>
                              </p:par>
                              <p:par>
                                <p:cTn id="21" presetID="1" presetClass="entr" fill="hold" nodeType="withEffect">
                                  <p:stCondLst>
                                    <p:cond delay="0"/>
                                  </p:stCondLst>
                                  <p:childTnLst>
                                    <p:set>
                                      <p:cBhvr>
                                        <p:cTn id="22" dur="1" fill="hold">
                                          <p:stCondLst>
                                            <p:cond delay="0"/>
                                          </p:stCondLst>
                                        </p:cTn>
                                        <p:tgtEl>
                                          <p:spTgt spid="108"/>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109"/>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110"/>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111"/>
                                        </p:tgtEl>
                                        <p:attrNameLst>
                                          <p:attrName>style.visibility</p:attrName>
                                        </p:attrNameLst>
                                      </p:cBhvr>
                                      <p:to>
                                        <p:strVal val="visible"/>
                                      </p:to>
                                    </p:set>
                                  </p:childTnLst>
                                </p:cTn>
                              </p:par>
                              <p:par>
                                <p:cTn id="29" presetID="1" presetClass="entr" fill="hold" nodeType="withEffect">
                                  <p:stCondLst>
                                    <p:cond delay="0"/>
                                  </p:stCondLst>
                                  <p:childTnLst>
                                    <p:set>
                                      <p:cBhvr>
                                        <p:cTn id="30" dur="1" fill="hold">
                                          <p:stCondLst>
                                            <p:cond delay="0"/>
                                          </p:stCondLst>
                                        </p:cTn>
                                        <p:tgtEl>
                                          <p:spTgt spid="112"/>
                                        </p:tgtEl>
                                        <p:attrNameLst>
                                          <p:attrName>style.visibility</p:attrName>
                                        </p:attrNameLst>
                                      </p:cBhvr>
                                      <p:to>
                                        <p:strVal val="visible"/>
                                      </p:to>
                                    </p:set>
                                  </p:childTnLst>
                                </p:cTn>
                              </p:par>
                              <p:par>
                                <p:cTn id="31" presetID="1" presetClass="entr" fill="hold" nodeType="withEffect">
                                  <p:stCondLst>
                                    <p:cond delay="0"/>
                                  </p:stCondLst>
                                  <p:childTnLst>
                                    <p:set>
                                      <p:cBhvr>
                                        <p:cTn id="32" dur="1" fill="hold">
                                          <p:stCondLst>
                                            <p:cond delay="0"/>
                                          </p:stCondLst>
                                        </p:cTn>
                                        <p:tgtEl>
                                          <p:spTgt spid="113"/>
                                        </p:tgtEl>
                                        <p:attrNameLst>
                                          <p:attrName>style.visibility</p:attrName>
                                        </p:attrNameLst>
                                      </p:cBhvr>
                                      <p:to>
                                        <p:strVal val="visible"/>
                                      </p:to>
                                    </p:set>
                                  </p:childTnLst>
                                </p:cTn>
                              </p:par>
                              <p:par>
                                <p:cTn id="33" presetID="1" presetClass="entr" fill="hold" nodeType="withEffect">
                                  <p:stCondLst>
                                    <p:cond delay="0"/>
                                  </p:stCondLst>
                                  <p:childTnLst>
                                    <p:set>
                                      <p:cBhvr>
                                        <p:cTn id="34" dur="1" fill="hold">
                                          <p:stCondLst>
                                            <p:cond delay="0"/>
                                          </p:stCondLst>
                                        </p:cTn>
                                        <p:tgtEl>
                                          <p:spTgt spid="1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14"/>
                                        </p:tgtEl>
                                        <p:attrNameLst>
                                          <p:attrName>style.visibility</p:attrName>
                                        </p:attrNameLst>
                                      </p:cBhvr>
                                      <p:to>
                                        <p:strVal val="visible"/>
                                      </p:to>
                                    </p:set>
                                  </p:childTnLst>
                                </p:cTn>
                              </p:par>
                              <p:par>
                                <p:cTn id="39" presetID="1" presetClass="entr" fill="hold" nodeType="withEffect">
                                  <p:stCondLst>
                                    <p:cond delay="0"/>
                                  </p:stCondLst>
                                  <p:childTnLst>
                                    <p:set>
                                      <p:cBhvr>
                                        <p:cTn id="40"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PlaceHolder 1"/>
          <p:cNvSpPr>
            <a:spLocks noGrp="1"/>
          </p:cNvSpPr>
          <p:nvPr>
            <p:ph type="title"/>
          </p:nvPr>
        </p:nvSpPr>
        <p:spPr>
          <a:xfrm>
            <a:off x="983520" y="192600"/>
            <a:ext cx="9451440" cy="456840"/>
          </a:xfrm>
          <a:prstGeom prst="rect">
            <a:avLst/>
          </a:prstGeom>
          <a:noFill/>
          <a:ln w="0">
            <a:noFill/>
          </a:ln>
        </p:spPr>
        <p:txBody>
          <a:bodyPr anchor="ctr">
            <a:noAutofit/>
          </a:bodyPr>
          <a:lstStyle/>
          <a:p>
            <a:pPr>
              <a:lnSpc>
                <a:spcPct val="85000"/>
              </a:lnSpc>
              <a:buNone/>
              <a:tabLst>
                <a:tab pos="0" algn="l"/>
              </a:tabLst>
            </a:pPr>
            <a:r>
              <a:rPr lang="en-GB" sz="2800" b="1" strike="noStrike" spc="-1" dirty="0">
                <a:solidFill>
                  <a:srgbClr val="1F497D"/>
                </a:solidFill>
                <a:latin typeface="Calibri"/>
                <a:ea typeface="Calibri"/>
              </a:rPr>
              <a:t>Ne seeding – main results</a:t>
            </a:r>
            <a:endParaRPr lang="en-GB" sz="2800" b="0" strike="noStrike" spc="-1" dirty="0">
              <a:solidFill>
                <a:srgbClr val="000000"/>
              </a:solidFill>
              <a:latin typeface="Arial"/>
            </a:endParaRPr>
          </a:p>
        </p:txBody>
      </p:sp>
      <p:sp>
        <p:nvSpPr>
          <p:cNvPr id="178" name="PlaceHolder 2"/>
          <p:cNvSpPr>
            <a:spLocks noGrp="1"/>
          </p:cNvSpPr>
          <p:nvPr>
            <p:ph type="sldNum" idx="25"/>
          </p:nvPr>
        </p:nvSpPr>
        <p:spPr>
          <a:xfrm>
            <a:off x="0" y="6590160"/>
            <a:ext cx="719640" cy="198720"/>
          </a:xfrm>
          <a:prstGeom prst="rect">
            <a:avLst/>
          </a:prstGeom>
          <a:noFill/>
          <a:ln w="0">
            <a:noFill/>
          </a:ln>
        </p:spPr>
        <p:txBody>
          <a:bodyPr anchor="ctr">
            <a:noAutofit/>
          </a:bodyPr>
          <a:lstStyle>
            <a:lvl1pPr algn="r">
              <a:lnSpc>
                <a:spcPct val="100000"/>
              </a:lnSpc>
              <a:buNone/>
              <a:tabLst>
                <a:tab pos="0" algn="l"/>
              </a:tabLst>
              <a:defRPr lang="en-GB" sz="1400" b="0" strike="noStrike" spc="-1">
                <a:solidFill>
                  <a:srgbClr val="FFFFFF"/>
                </a:solidFill>
                <a:latin typeface="Calibri"/>
                <a:ea typeface="Calibri"/>
              </a:defRPr>
            </a:lvl1pPr>
          </a:lstStyle>
          <a:p>
            <a:pPr algn="r">
              <a:lnSpc>
                <a:spcPct val="100000"/>
              </a:lnSpc>
              <a:buNone/>
              <a:tabLst>
                <a:tab pos="0" algn="l"/>
              </a:tabLst>
            </a:pPr>
            <a:fld id="{DA882156-81B6-41DF-8F7F-A256183489F6}" type="slidenum">
              <a:rPr lang="en-GB" sz="1400" b="0" strike="noStrike" spc="-1">
                <a:solidFill>
                  <a:srgbClr val="FFFFFF"/>
                </a:solidFill>
                <a:latin typeface="Calibri"/>
                <a:ea typeface="Calibri"/>
              </a:rPr>
              <a:t>4</a:t>
            </a:fld>
            <a:endParaRPr lang="en-GB" sz="1400" b="0" strike="noStrike" spc="-1">
              <a:latin typeface="Times New Roman"/>
            </a:endParaRPr>
          </a:p>
        </p:txBody>
      </p:sp>
      <p:pic>
        <p:nvPicPr>
          <p:cNvPr id="181" name="Google Shape;228;p16"/>
          <p:cNvPicPr/>
          <p:nvPr/>
        </p:nvPicPr>
        <p:blipFill>
          <a:blip r:embed="rId2"/>
          <a:stretch/>
        </p:blipFill>
        <p:spPr>
          <a:xfrm>
            <a:off x="5149260" y="4346268"/>
            <a:ext cx="2680294" cy="1937711"/>
          </a:xfrm>
          <a:prstGeom prst="rect">
            <a:avLst/>
          </a:prstGeom>
          <a:ln w="0">
            <a:noFill/>
          </a:ln>
        </p:spPr>
      </p:pic>
      <p:pic>
        <p:nvPicPr>
          <p:cNvPr id="183" name="Google Shape;230;p16"/>
          <p:cNvPicPr/>
          <p:nvPr/>
        </p:nvPicPr>
        <p:blipFill>
          <a:blip r:embed="rId3"/>
          <a:stretch/>
        </p:blipFill>
        <p:spPr>
          <a:xfrm>
            <a:off x="5084593" y="2449620"/>
            <a:ext cx="2680295" cy="1830600"/>
          </a:xfrm>
          <a:prstGeom prst="rect">
            <a:avLst/>
          </a:prstGeom>
          <a:ln w="0">
            <a:noFill/>
          </a:ln>
        </p:spPr>
      </p:pic>
      <p:sp>
        <p:nvSpPr>
          <p:cNvPr id="187" name="Google Shape;234;p16"/>
          <p:cNvSpPr/>
          <p:nvPr/>
        </p:nvSpPr>
        <p:spPr>
          <a:xfrm>
            <a:off x="10798560" y="6084000"/>
            <a:ext cx="1292040" cy="3042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nSpc>
                <a:spcPct val="100000"/>
              </a:lnSpc>
              <a:buNone/>
              <a:tabLst>
                <a:tab pos="0" algn="l"/>
              </a:tabLst>
            </a:pPr>
            <a:r>
              <a:rPr lang="en-GB" sz="1400" b="0" strike="noStrike" spc="-1">
                <a:solidFill>
                  <a:srgbClr val="000000"/>
                </a:solidFill>
                <a:latin typeface="Arial"/>
                <a:ea typeface="Arial"/>
              </a:rPr>
              <a:t>SOLPS-ITER</a:t>
            </a:r>
            <a:endParaRPr lang="en-GB" sz="1400" b="0" strike="noStrike" spc="-1">
              <a:latin typeface="Arial"/>
            </a:endParaRPr>
          </a:p>
        </p:txBody>
      </p:sp>
      <p:sp>
        <p:nvSpPr>
          <p:cNvPr id="3" name="Google Shape;190;p13">
            <a:extLst>
              <a:ext uri="{FF2B5EF4-FFF2-40B4-BE49-F238E27FC236}">
                <a16:creationId xmlns:a16="http://schemas.microsoft.com/office/drawing/2014/main" id="{7DB50E82-9287-A5F0-311D-B22A65E62344}"/>
              </a:ext>
            </a:extLst>
          </p:cNvPr>
          <p:cNvSpPr/>
          <p:nvPr/>
        </p:nvSpPr>
        <p:spPr>
          <a:xfrm>
            <a:off x="522360" y="1062180"/>
            <a:ext cx="10618200" cy="1256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63680" indent="-343080">
              <a:lnSpc>
                <a:spcPct val="80000"/>
              </a:lnSpc>
              <a:buClr>
                <a:srgbClr val="000000"/>
              </a:buClr>
              <a:buSzPct val="80000"/>
              <a:buFont typeface="Arial"/>
              <a:buChar char="•"/>
            </a:pPr>
            <a:r>
              <a:rPr lang="en-GB" sz="1900" b="1" strike="noStrike" spc="-1" dirty="0">
                <a:solidFill>
                  <a:srgbClr val="000000"/>
                </a:solidFill>
                <a:latin typeface="Calibri"/>
                <a:ea typeface="Calibri"/>
              </a:rPr>
              <a:t>Input power scan</a:t>
            </a:r>
            <a:r>
              <a:rPr lang="en-GB" sz="1900" b="0" strike="noStrike" spc="-1" dirty="0">
                <a:solidFill>
                  <a:srgbClr val="000000"/>
                </a:solidFill>
                <a:latin typeface="Calibri"/>
                <a:ea typeface="Calibri"/>
              </a:rPr>
              <a:t> (22, 26 and 30MW)</a:t>
            </a:r>
            <a:endParaRPr lang="en-GB" sz="1900" b="0" strike="noStrike" spc="-1" dirty="0">
              <a:latin typeface="Arial"/>
            </a:endParaRPr>
          </a:p>
          <a:p>
            <a:pPr marL="463680" indent="-343080">
              <a:lnSpc>
                <a:spcPct val="80000"/>
              </a:lnSpc>
              <a:spcBef>
                <a:spcPts val="567"/>
              </a:spcBef>
              <a:buClr>
                <a:srgbClr val="000000"/>
              </a:buClr>
              <a:buSzPct val="80000"/>
              <a:buFont typeface="Arial"/>
              <a:buChar char="•"/>
            </a:pPr>
            <a:r>
              <a:rPr lang="en-GB" sz="1900" b="1" strike="noStrike" spc="-1" dirty="0">
                <a:solidFill>
                  <a:srgbClr val="000000"/>
                </a:solidFill>
                <a:latin typeface="Calibri"/>
                <a:ea typeface="Calibri"/>
              </a:rPr>
              <a:t>Seeding control</a:t>
            </a:r>
            <a:r>
              <a:rPr lang="en-GB" sz="1900" b="0" strike="noStrike" spc="-1" dirty="0">
                <a:solidFill>
                  <a:srgbClr val="000000"/>
                </a:solidFill>
                <a:latin typeface="Calibri"/>
                <a:ea typeface="Calibri"/>
              </a:rPr>
              <a:t> to obtain:</a:t>
            </a:r>
            <a:endParaRPr lang="en-GB" sz="1900" b="0" strike="noStrike" spc="-1" dirty="0">
              <a:latin typeface="Arial"/>
            </a:endParaRPr>
          </a:p>
          <a:p>
            <a:pPr marL="647640" lvl="2" indent="-203040">
              <a:lnSpc>
                <a:spcPct val="80000"/>
              </a:lnSpc>
              <a:spcBef>
                <a:spcPts val="567"/>
              </a:spcBef>
              <a:buClr>
                <a:srgbClr val="000000"/>
              </a:buClr>
              <a:buFont typeface="Calibri"/>
              <a:buAutoNum type="arabicParenR"/>
            </a:pPr>
            <a:r>
              <a:rPr lang="en-GB" sz="1900" b="0" strike="noStrike" spc="-1" dirty="0">
                <a:solidFill>
                  <a:srgbClr val="000000"/>
                </a:solidFill>
                <a:latin typeface="Calibri"/>
                <a:ea typeface="Calibri"/>
              </a:rPr>
              <a:t> </a:t>
            </a:r>
            <a:r>
              <a:rPr lang="en-GB" sz="1900" b="1" strike="noStrike" spc="-1" dirty="0">
                <a:solidFill>
                  <a:srgbClr val="00B050"/>
                </a:solidFill>
                <a:latin typeface="Calibri"/>
                <a:ea typeface="Calibri"/>
              </a:rPr>
              <a:t>power flux</a:t>
            </a:r>
            <a:r>
              <a:rPr lang="en-GB" sz="1900" b="0" strike="noStrike" spc="-1" dirty="0">
                <a:solidFill>
                  <a:srgbClr val="000000"/>
                </a:solidFill>
                <a:latin typeface="Calibri"/>
                <a:ea typeface="Calibri"/>
              </a:rPr>
              <a:t> peak compatible with technological constraints </a:t>
            </a:r>
            <a:r>
              <a:rPr lang="en-GB" sz="1900" b="1" strike="noStrike" spc="-1" dirty="0">
                <a:solidFill>
                  <a:srgbClr val="00B050"/>
                </a:solidFill>
                <a:latin typeface="Calibri"/>
                <a:ea typeface="Calibri"/>
              </a:rPr>
              <a:t>(~10MW/m</a:t>
            </a:r>
            <a:r>
              <a:rPr lang="en-GB" sz="1900" b="1" strike="noStrike" spc="-1" baseline="30000" dirty="0">
                <a:solidFill>
                  <a:srgbClr val="00B050"/>
                </a:solidFill>
                <a:latin typeface="Calibri"/>
                <a:ea typeface="Calibri"/>
              </a:rPr>
              <a:t>2</a:t>
            </a:r>
            <a:r>
              <a:rPr lang="en-GB" sz="1900" b="1" strike="noStrike" spc="-1" dirty="0">
                <a:solidFill>
                  <a:srgbClr val="00B050"/>
                </a:solidFill>
                <a:latin typeface="Calibri"/>
                <a:ea typeface="Calibri"/>
              </a:rPr>
              <a:t>)</a:t>
            </a:r>
            <a:endParaRPr lang="en-GB" sz="1900" b="0" strike="noStrike" spc="-1" dirty="0">
              <a:latin typeface="Arial"/>
            </a:endParaRPr>
          </a:p>
          <a:p>
            <a:pPr marL="647640" lvl="2" indent="-203040">
              <a:lnSpc>
                <a:spcPct val="80000"/>
              </a:lnSpc>
              <a:spcBef>
                <a:spcPts val="567"/>
              </a:spcBef>
              <a:buClr>
                <a:srgbClr val="000000"/>
              </a:buClr>
              <a:buFont typeface="Noto Sans Symbols"/>
              <a:buAutoNum type="arabicParenR"/>
            </a:pPr>
            <a:r>
              <a:rPr lang="en-GB" sz="1900" b="0" strike="noStrike" spc="-1" dirty="0">
                <a:solidFill>
                  <a:srgbClr val="000000"/>
                </a:solidFill>
                <a:latin typeface="Calibri"/>
                <a:ea typeface="Calibri"/>
              </a:rPr>
              <a:t> </a:t>
            </a:r>
            <a:r>
              <a:rPr lang="en-GB" sz="1900" b="1" strike="noStrike" spc="-1" dirty="0">
                <a:solidFill>
                  <a:srgbClr val="E46C0A"/>
                </a:solidFill>
                <a:latin typeface="Calibri"/>
                <a:ea typeface="Calibri"/>
              </a:rPr>
              <a:t>detachment onset</a:t>
            </a:r>
            <a:r>
              <a:rPr lang="en-GB" sz="1900" b="0" strike="noStrike" spc="-1" dirty="0">
                <a:solidFill>
                  <a:srgbClr val="E46C0A"/>
                </a:solidFill>
                <a:latin typeface="Calibri"/>
                <a:ea typeface="Calibri"/>
              </a:rPr>
              <a:t> </a:t>
            </a:r>
            <a:r>
              <a:rPr lang="en-GB" sz="1900" b="0" strike="noStrike" spc="-1" dirty="0">
                <a:solidFill>
                  <a:srgbClr val="000000"/>
                </a:solidFill>
                <a:latin typeface="Calibri"/>
                <a:ea typeface="Calibri"/>
              </a:rPr>
              <a:t>(Technological/physical constraint on </a:t>
            </a:r>
            <a:r>
              <a:rPr lang="en-GB" sz="1900" b="1" strike="noStrike" spc="-1" dirty="0">
                <a:solidFill>
                  <a:srgbClr val="E46C0A"/>
                </a:solidFill>
                <a:latin typeface="Calibri"/>
                <a:ea typeface="Calibri"/>
              </a:rPr>
              <a:t>W sputtering</a:t>
            </a:r>
            <a:r>
              <a:rPr lang="en-GB" sz="1900" b="0" strike="noStrike" spc="-1" dirty="0">
                <a:solidFill>
                  <a:srgbClr val="000000"/>
                </a:solidFill>
                <a:latin typeface="Calibri"/>
                <a:ea typeface="Calibri"/>
              </a:rPr>
              <a:t>)</a:t>
            </a:r>
            <a:endParaRPr lang="en-GB" sz="1900" b="0" strike="noStrike" spc="-1" dirty="0">
              <a:latin typeface="Arial"/>
            </a:endParaRPr>
          </a:p>
        </p:txBody>
      </p:sp>
      <p:pic>
        <p:nvPicPr>
          <p:cNvPr id="4" name="Google Shape;228;p16">
            <a:extLst>
              <a:ext uri="{FF2B5EF4-FFF2-40B4-BE49-F238E27FC236}">
                <a16:creationId xmlns:a16="http://schemas.microsoft.com/office/drawing/2014/main" id="{2E2E0BB4-03D1-1913-5CC5-C80A224472B6}"/>
              </a:ext>
            </a:extLst>
          </p:cNvPr>
          <p:cNvPicPr/>
          <p:nvPr/>
        </p:nvPicPr>
        <p:blipFill>
          <a:blip r:embed="rId4">
            <a:extLst>
              <a:ext uri="{28A0092B-C50C-407E-A947-70E740481C1C}">
                <a14:useLocalDpi xmlns:a14="http://schemas.microsoft.com/office/drawing/2010/main" val="0"/>
              </a:ext>
            </a:extLst>
          </a:blip>
          <a:srcRect/>
          <a:stretch/>
        </p:blipFill>
        <p:spPr>
          <a:xfrm>
            <a:off x="1353603" y="4392800"/>
            <a:ext cx="2680294" cy="1844646"/>
          </a:xfrm>
          <a:prstGeom prst="rect">
            <a:avLst/>
          </a:prstGeom>
          <a:ln w="0">
            <a:noFill/>
          </a:ln>
        </p:spPr>
      </p:pic>
      <p:pic>
        <p:nvPicPr>
          <p:cNvPr id="5" name="Google Shape;230;p16">
            <a:extLst>
              <a:ext uri="{FF2B5EF4-FFF2-40B4-BE49-F238E27FC236}">
                <a16:creationId xmlns:a16="http://schemas.microsoft.com/office/drawing/2014/main" id="{A106C787-5953-17F1-12F3-94827734C5B8}"/>
              </a:ext>
            </a:extLst>
          </p:cNvPr>
          <p:cNvPicPr/>
          <p:nvPr/>
        </p:nvPicPr>
        <p:blipFill>
          <a:blip r:embed="rId5">
            <a:extLst>
              <a:ext uri="{28A0092B-C50C-407E-A947-70E740481C1C}">
                <a14:useLocalDpi xmlns:a14="http://schemas.microsoft.com/office/drawing/2010/main" val="0"/>
              </a:ext>
            </a:extLst>
          </a:blip>
          <a:srcRect/>
          <a:stretch/>
        </p:blipFill>
        <p:spPr>
          <a:xfrm>
            <a:off x="1403063" y="2449620"/>
            <a:ext cx="2452040" cy="1830600"/>
          </a:xfrm>
          <a:prstGeom prst="rect">
            <a:avLst/>
          </a:prstGeom>
          <a:ln w="0">
            <a:noFill/>
          </a:ln>
        </p:spPr>
      </p:pic>
      <p:sp>
        <p:nvSpPr>
          <p:cNvPr id="6" name="Google Shape;243;p17">
            <a:extLst>
              <a:ext uri="{FF2B5EF4-FFF2-40B4-BE49-F238E27FC236}">
                <a16:creationId xmlns:a16="http://schemas.microsoft.com/office/drawing/2014/main" id="{2D812D1E-71D0-8CA0-C943-0F7527091123}"/>
              </a:ext>
            </a:extLst>
          </p:cNvPr>
          <p:cNvSpPr/>
          <p:nvPr/>
        </p:nvSpPr>
        <p:spPr>
          <a:xfrm>
            <a:off x="7982309" y="2431588"/>
            <a:ext cx="3958679" cy="1791720"/>
          </a:xfrm>
          <a:prstGeom prst="rect">
            <a:avLst/>
          </a:prstGeom>
          <a:solidFill>
            <a:srgbClr val="FFFFFF">
              <a:alpha val="91000"/>
            </a:srgb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16000" indent="-216000">
              <a:lnSpc>
                <a:spcPct val="100000"/>
              </a:lnSpc>
              <a:buClr>
                <a:srgbClr val="000000"/>
              </a:buClr>
              <a:buSzPct val="45000"/>
              <a:buFont typeface="Wingdings" charset="2"/>
              <a:buChar char=""/>
              <a:tabLst>
                <a:tab pos="0" algn="l"/>
              </a:tabLst>
            </a:pPr>
            <a:r>
              <a:rPr lang="en-GB" sz="2000" b="0" strike="noStrike" spc="-1" dirty="0">
                <a:solidFill>
                  <a:srgbClr val="000000"/>
                </a:solidFill>
                <a:latin typeface="Arial"/>
                <a:ea typeface="Arial"/>
              </a:rPr>
              <a:t>High power scenarios will be operated with high radiated power fraction: </a:t>
            </a:r>
            <a:r>
              <a:rPr lang="en-GB" sz="2000" b="1" strike="noStrike" spc="-1" dirty="0" err="1">
                <a:solidFill>
                  <a:srgbClr val="000000"/>
                </a:solidFill>
                <a:latin typeface="Arial"/>
                <a:ea typeface="Arial"/>
              </a:rPr>
              <a:t>f</a:t>
            </a:r>
            <a:r>
              <a:rPr lang="en-GB" sz="2000" b="1" strike="noStrike" spc="-1" baseline="-25000" dirty="0" err="1">
                <a:solidFill>
                  <a:srgbClr val="000000"/>
                </a:solidFill>
                <a:latin typeface="Arial"/>
                <a:ea typeface="Arial"/>
              </a:rPr>
              <a:t>RAD,TOT</a:t>
            </a:r>
            <a:r>
              <a:rPr lang="en-GB" sz="2000" b="1" strike="noStrike" spc="-1" dirty="0">
                <a:solidFill>
                  <a:srgbClr val="000000"/>
                </a:solidFill>
                <a:latin typeface="Arial"/>
                <a:ea typeface="Arial"/>
              </a:rPr>
              <a:t>&gt;80%</a:t>
            </a:r>
            <a:endParaRPr lang="en-GB" sz="2000" b="0" strike="noStrike" spc="-1" dirty="0">
              <a:latin typeface="Arial"/>
            </a:endParaRPr>
          </a:p>
          <a:p>
            <a:pPr marL="216000" indent="-216000">
              <a:lnSpc>
                <a:spcPct val="100000"/>
              </a:lnSpc>
              <a:buClr>
                <a:srgbClr val="000000"/>
              </a:buClr>
              <a:buSzPct val="45000"/>
              <a:buFont typeface="Wingdings" charset="2"/>
              <a:buChar char=""/>
              <a:tabLst>
                <a:tab pos="0" algn="l"/>
              </a:tabLst>
            </a:pPr>
            <a:r>
              <a:rPr lang="en-GB" sz="2000" b="0" strike="noStrike" spc="-1" dirty="0">
                <a:solidFill>
                  <a:srgbClr val="000000"/>
                </a:solidFill>
                <a:latin typeface="Arial"/>
                <a:ea typeface="Arial"/>
              </a:rPr>
              <a:t>Power flux peak is not a major concern (easiest limit to achieve)</a:t>
            </a:r>
            <a:endParaRPr lang="en-GB" sz="2000" b="0" strike="noStrike" spc="-1" dirty="0">
              <a:latin typeface="Arial"/>
            </a:endParaRPr>
          </a:p>
          <a:p>
            <a:pPr marL="216000" indent="-216000">
              <a:lnSpc>
                <a:spcPct val="100000"/>
              </a:lnSpc>
              <a:buClr>
                <a:srgbClr val="000000"/>
              </a:buClr>
              <a:buSzPct val="45000"/>
              <a:buFont typeface="Wingdings" charset="2"/>
              <a:buChar char=""/>
              <a:tabLst>
                <a:tab pos="0" algn="l"/>
              </a:tabLst>
            </a:pPr>
            <a:r>
              <a:rPr lang="en-GB" sz="2000" b="0" strike="noStrike" spc="-1" dirty="0">
                <a:solidFill>
                  <a:srgbClr val="000000"/>
                </a:solidFill>
                <a:latin typeface="Arial"/>
                <a:ea typeface="Arial"/>
              </a:rPr>
              <a:t>W erosion is a major concern: </a:t>
            </a:r>
            <a:r>
              <a:rPr lang="en-GB" sz="2000" b="1" strike="noStrike" spc="-1" dirty="0">
                <a:solidFill>
                  <a:srgbClr val="E46C0A"/>
                </a:solidFill>
                <a:latin typeface="Arial"/>
                <a:ea typeface="Arial"/>
              </a:rPr>
              <a:t>detachment threshold is most stringent limit</a:t>
            </a:r>
            <a:endParaRPr lang="en-GB" sz="2000" b="0" strike="noStrike" spc="-1" dirty="0">
              <a:latin typeface="Arial"/>
            </a:endParaRPr>
          </a:p>
          <a:p>
            <a:pPr marL="216000" indent="-216000">
              <a:lnSpc>
                <a:spcPct val="100000"/>
              </a:lnSpc>
              <a:buClr>
                <a:srgbClr val="000000"/>
              </a:buClr>
              <a:buSzPct val="45000"/>
              <a:buFont typeface="Wingdings" charset="2"/>
              <a:buChar char=""/>
              <a:tabLst>
                <a:tab pos="0" algn="l"/>
              </a:tabLst>
            </a:pPr>
            <a:r>
              <a:rPr lang="en-US" sz="2000" b="1" strike="noStrike" spc="-1" dirty="0">
                <a:solidFill>
                  <a:srgbClr val="FF0000"/>
                </a:solidFill>
                <a:latin typeface="Arial"/>
                <a:ea typeface="Arial"/>
              </a:rPr>
              <a:t>Not feasible at low density level (n</a:t>
            </a:r>
            <a:r>
              <a:rPr lang="en-US" sz="2000" b="1" strike="noStrike" spc="-1" baseline="-25000" dirty="0">
                <a:solidFill>
                  <a:srgbClr val="FF0000"/>
                </a:solidFill>
                <a:latin typeface="Arial"/>
                <a:ea typeface="Arial"/>
              </a:rPr>
              <a:t>e,sep</a:t>
            </a:r>
            <a:r>
              <a:rPr lang="en-US" sz="2000" b="1" strike="noStrike" spc="-1" dirty="0">
                <a:solidFill>
                  <a:srgbClr val="FF0000"/>
                </a:solidFill>
                <a:latin typeface="Arial"/>
                <a:ea typeface="Arial"/>
              </a:rPr>
              <a:t>~2x10</a:t>
            </a:r>
            <a:r>
              <a:rPr lang="en-US" sz="2000" b="1" strike="noStrike" spc="-1" baseline="30000" dirty="0">
                <a:solidFill>
                  <a:srgbClr val="FF0000"/>
                </a:solidFill>
                <a:latin typeface="Arial"/>
                <a:ea typeface="Arial"/>
              </a:rPr>
              <a:t>19</a:t>
            </a:r>
            <a:r>
              <a:rPr lang="en-US" sz="2000" b="1" strike="noStrike" spc="-1" dirty="0">
                <a:solidFill>
                  <a:srgbClr val="FF0000"/>
                </a:solidFill>
                <a:latin typeface="Arial"/>
                <a:ea typeface="Arial"/>
              </a:rPr>
              <a:t>m</a:t>
            </a:r>
            <a:r>
              <a:rPr lang="en-US" sz="2000" b="1" strike="noStrike" spc="-1" baseline="30000" dirty="0">
                <a:solidFill>
                  <a:srgbClr val="FF0000"/>
                </a:solidFill>
                <a:latin typeface="Arial"/>
                <a:ea typeface="Arial"/>
              </a:rPr>
              <a:t>-3</a:t>
            </a:r>
            <a:r>
              <a:rPr lang="en-US" sz="2000" b="1" strike="noStrike" spc="-1" dirty="0">
                <a:solidFill>
                  <a:srgbClr val="FF0000"/>
                </a:solidFill>
                <a:latin typeface="Arial"/>
                <a:ea typeface="Arial"/>
              </a:rPr>
              <a:t>) 	</a:t>
            </a:r>
            <a:r>
              <a:rPr lang="en-US" sz="2000" b="1" strike="noStrike" spc="-1" dirty="0">
                <a:solidFill>
                  <a:srgbClr val="FF0000"/>
                </a:solidFill>
                <a:latin typeface="Arial"/>
                <a:ea typeface="Arial"/>
                <a:sym typeface="Wingdings" panose="05000000000000000000" pitchFamily="2" charset="2"/>
              </a:rPr>
              <a:t> Z</a:t>
            </a:r>
            <a:r>
              <a:rPr lang="en-US" sz="2000" b="1" strike="noStrike" spc="-1" baseline="-25000" dirty="0">
                <a:solidFill>
                  <a:srgbClr val="FF0000"/>
                </a:solidFill>
                <a:latin typeface="Arial"/>
                <a:ea typeface="Arial"/>
                <a:sym typeface="Wingdings" panose="05000000000000000000" pitchFamily="2" charset="2"/>
              </a:rPr>
              <a:t>eff</a:t>
            </a:r>
            <a:r>
              <a:rPr lang="en-US" sz="2000" b="1" strike="noStrike" spc="-1" dirty="0">
                <a:solidFill>
                  <a:srgbClr val="FF0000"/>
                </a:solidFill>
                <a:latin typeface="Arial"/>
                <a:ea typeface="Arial"/>
                <a:sym typeface="Wingdings" panose="05000000000000000000" pitchFamily="2" charset="2"/>
              </a:rPr>
              <a:t> ≈ 6-7 </a:t>
            </a:r>
            <a:endParaRPr lang="en-GB" sz="2000" b="0" strike="noStrike" spc="-1" dirty="0">
              <a:latin typeface="Arial"/>
            </a:endParaRPr>
          </a:p>
          <a:p>
            <a:pPr>
              <a:lnSpc>
                <a:spcPct val="100000"/>
              </a:lnSpc>
              <a:buNone/>
              <a:tabLst>
                <a:tab pos="0" algn="l"/>
              </a:tabLst>
            </a:pPr>
            <a:endParaRPr lang="en-GB" sz="2000" b="0" strike="noStrike" spc="-1" dirty="0">
              <a:latin typeface="Arial"/>
            </a:endParaRPr>
          </a:p>
        </p:txBody>
      </p:sp>
      <p:sp>
        <p:nvSpPr>
          <p:cNvPr id="7" name="PlaceHolder 2">
            <a:extLst>
              <a:ext uri="{FF2B5EF4-FFF2-40B4-BE49-F238E27FC236}">
                <a16:creationId xmlns:a16="http://schemas.microsoft.com/office/drawing/2014/main" id="{9783259D-0545-A07F-6638-0320B826BCFC}"/>
              </a:ext>
            </a:extLst>
          </p:cNvPr>
          <p:cNvSpPr txBox="1">
            <a:spLocks/>
          </p:cNvSpPr>
          <p:nvPr/>
        </p:nvSpPr>
        <p:spPr>
          <a:xfrm>
            <a:off x="825479" y="6556320"/>
            <a:ext cx="8716553" cy="328320"/>
          </a:xfrm>
          <a:prstGeom prst="rect">
            <a:avLst/>
          </a:prstGeom>
          <a:noFill/>
          <a:ln w="0">
            <a:noFill/>
          </a:ln>
        </p:spPr>
        <p:txBody>
          <a:bodyPr anchor="t">
            <a:noAutofit/>
          </a:bodyPr>
          <a:lstStyle>
            <a:defPPr>
              <a:defRPr lang="it-IT"/>
            </a:defPPr>
            <a:lvl1pPr marL="0" algn="l" defTabSz="914400" rtl="0" eaLnBrk="1" latinLnBrk="0" hangingPunct="1">
              <a:lnSpc>
                <a:spcPct val="100000"/>
              </a:lnSpc>
              <a:buNone/>
              <a:defRPr lang="en-GB" sz="1200" b="0" strike="noStrike" kern="1200" spc="-1">
                <a:solidFill>
                  <a:srgbClr val="FFFFFF"/>
                </a:solidFill>
                <a:latin typeface="Calibri"/>
                <a:ea typeface="Calibri"/>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 Rubino &amp; L. Balbinot | PSD meeting on the transition to W PFCs| 17 June 2025  </a:t>
            </a:r>
            <a:endParaRPr lang="en-US" dirty="0">
              <a:latin typeface="Times New Roman"/>
            </a:endParaRPr>
          </a:p>
          <a:p>
            <a:pPr>
              <a:tabLst>
                <a:tab pos="0" algn="l"/>
              </a:tabLst>
            </a:pPr>
            <a:endParaRPr lang="en-US" dirty="0">
              <a:latin typeface="Times New Roman"/>
            </a:endParaRPr>
          </a:p>
        </p:txBody>
      </p:sp>
    </p:spTree>
  </p:cSld>
  <p:clrMapOvr>
    <a:masterClrMapping/>
  </p:clrMapOvr>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181"/>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83"/>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PlaceHolder 1"/>
          <p:cNvSpPr>
            <a:spLocks noGrp="1"/>
          </p:cNvSpPr>
          <p:nvPr>
            <p:ph type="title"/>
          </p:nvPr>
        </p:nvSpPr>
        <p:spPr>
          <a:xfrm>
            <a:off x="983520" y="192600"/>
            <a:ext cx="9451440" cy="456840"/>
          </a:xfrm>
          <a:prstGeom prst="rect">
            <a:avLst/>
          </a:prstGeom>
          <a:noFill/>
          <a:ln w="0">
            <a:noFill/>
          </a:ln>
        </p:spPr>
        <p:txBody>
          <a:bodyPr anchor="ctr">
            <a:noAutofit/>
          </a:bodyPr>
          <a:lstStyle/>
          <a:p>
            <a:pPr>
              <a:lnSpc>
                <a:spcPct val="85000"/>
              </a:lnSpc>
              <a:buNone/>
              <a:tabLst>
                <a:tab pos="0" algn="l"/>
              </a:tabLst>
            </a:pPr>
            <a:r>
              <a:rPr lang="en-GB" sz="2800" b="1" strike="noStrike" spc="-1" dirty="0">
                <a:solidFill>
                  <a:srgbClr val="1F497D"/>
                </a:solidFill>
                <a:latin typeface="Calibri"/>
                <a:ea typeface="Calibri"/>
              </a:rPr>
              <a:t>Pumping in low density cases</a:t>
            </a:r>
            <a:endParaRPr lang="en-GB" sz="2800" b="0" strike="noStrike" spc="-1" dirty="0">
              <a:solidFill>
                <a:srgbClr val="000000"/>
              </a:solidFill>
              <a:latin typeface="Arial"/>
            </a:endParaRPr>
          </a:p>
        </p:txBody>
      </p:sp>
      <p:sp>
        <p:nvSpPr>
          <p:cNvPr id="224" name="PlaceHolder 2"/>
          <p:cNvSpPr>
            <a:spLocks noGrp="1"/>
          </p:cNvSpPr>
          <p:nvPr>
            <p:ph type="sldNum" idx="33"/>
          </p:nvPr>
        </p:nvSpPr>
        <p:spPr>
          <a:xfrm>
            <a:off x="0" y="6590160"/>
            <a:ext cx="719640" cy="198720"/>
          </a:xfrm>
          <a:prstGeom prst="rect">
            <a:avLst/>
          </a:prstGeom>
          <a:noFill/>
          <a:ln w="0">
            <a:noFill/>
          </a:ln>
        </p:spPr>
        <p:txBody>
          <a:bodyPr anchor="ctr">
            <a:noAutofit/>
          </a:bodyPr>
          <a:lstStyle>
            <a:lvl1pPr algn="r">
              <a:lnSpc>
                <a:spcPct val="100000"/>
              </a:lnSpc>
              <a:buNone/>
              <a:tabLst>
                <a:tab pos="0" algn="l"/>
              </a:tabLst>
              <a:defRPr lang="en-GB" sz="1400" b="0" strike="noStrike" spc="-1">
                <a:solidFill>
                  <a:srgbClr val="FFFFFF"/>
                </a:solidFill>
                <a:latin typeface="Calibri"/>
                <a:ea typeface="Calibri"/>
              </a:defRPr>
            </a:lvl1pPr>
          </a:lstStyle>
          <a:p>
            <a:pPr algn="r">
              <a:lnSpc>
                <a:spcPct val="100000"/>
              </a:lnSpc>
              <a:buNone/>
              <a:tabLst>
                <a:tab pos="0" algn="l"/>
              </a:tabLst>
            </a:pPr>
            <a:fld id="{FC6285B4-112B-4C0E-9231-140A567B72ED}" type="slidenum">
              <a:rPr lang="en-GB" sz="1400" b="0" strike="noStrike" spc="-1">
                <a:solidFill>
                  <a:srgbClr val="FFFFFF"/>
                </a:solidFill>
                <a:latin typeface="Calibri"/>
                <a:ea typeface="Calibri"/>
              </a:rPr>
              <a:t>5</a:t>
            </a:fld>
            <a:endParaRPr lang="en-GB" sz="1400" b="0" strike="noStrike" spc="-1">
              <a:latin typeface="Times New Roman"/>
            </a:endParaRPr>
          </a:p>
        </p:txBody>
      </p:sp>
      <p:sp>
        <p:nvSpPr>
          <p:cNvPr id="225" name="Google Shape;306;p22"/>
          <p:cNvSpPr/>
          <p:nvPr/>
        </p:nvSpPr>
        <p:spPr>
          <a:xfrm>
            <a:off x="504360" y="1254600"/>
            <a:ext cx="11374200" cy="1084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tabLst>
                <a:tab pos="0" algn="l"/>
              </a:tabLst>
            </a:pPr>
            <a:r>
              <a:rPr lang="en-GB" sz="2200" b="0" strike="noStrike" spc="-1" dirty="0">
                <a:solidFill>
                  <a:srgbClr val="000000"/>
                </a:solidFill>
                <a:latin typeface="Calibri"/>
                <a:ea typeface="Calibri"/>
              </a:rPr>
              <a:t>Both codes showed a very low pumping rate ~3x10</a:t>
            </a:r>
            <a:r>
              <a:rPr lang="en-GB" sz="2200" b="0" strike="noStrike" spc="-1" baseline="30000" dirty="0">
                <a:solidFill>
                  <a:srgbClr val="000000"/>
                </a:solidFill>
                <a:latin typeface="Calibri"/>
                <a:ea typeface="Calibri"/>
              </a:rPr>
              <a:t>21</a:t>
            </a:r>
            <a:r>
              <a:rPr lang="en-GB" sz="2200" b="0" strike="noStrike" spc="-1" dirty="0">
                <a:solidFill>
                  <a:srgbClr val="000000"/>
                </a:solidFill>
                <a:latin typeface="Calibri"/>
                <a:ea typeface="Calibri"/>
              </a:rPr>
              <a:t> D/s</a:t>
            </a:r>
            <a:endParaRPr lang="en-GB" sz="2200" b="0" strike="noStrike" spc="-1" dirty="0">
              <a:latin typeface="Arial"/>
            </a:endParaRPr>
          </a:p>
          <a:p>
            <a:pPr marL="343080" indent="-343080">
              <a:lnSpc>
                <a:spcPct val="100000"/>
              </a:lnSpc>
              <a:buClr>
                <a:srgbClr val="000000"/>
              </a:buClr>
              <a:buFont typeface="Noto Sans Symbols"/>
              <a:buChar char="⮚"/>
              <a:tabLst>
                <a:tab pos="0" algn="l"/>
              </a:tabLst>
            </a:pPr>
            <a:r>
              <a:rPr lang="en-GB" sz="2200" b="0" strike="noStrike" spc="-1" dirty="0">
                <a:solidFill>
                  <a:srgbClr val="000000"/>
                </a:solidFill>
                <a:latin typeface="Calibri"/>
                <a:ea typeface="Calibri"/>
              </a:rPr>
              <a:t>We wanted to prove that low pumping throughput was given by neutral trapping </a:t>
            </a:r>
            <a:endParaRPr lang="en-GB" sz="2200" b="0" strike="noStrike" spc="-1" dirty="0">
              <a:latin typeface="Arial"/>
            </a:endParaRPr>
          </a:p>
          <a:p>
            <a:pPr marL="343080" indent="-343080">
              <a:lnSpc>
                <a:spcPct val="100000"/>
              </a:lnSpc>
              <a:buClr>
                <a:srgbClr val="000000"/>
              </a:buClr>
              <a:buFont typeface="Noto Sans Symbols"/>
              <a:buChar char="⮚"/>
              <a:tabLst>
                <a:tab pos="0" algn="l"/>
              </a:tabLst>
            </a:pPr>
            <a:r>
              <a:rPr lang="en-GB" sz="2200" b="0" strike="noStrike" spc="-1" dirty="0">
                <a:solidFill>
                  <a:srgbClr val="000000"/>
                </a:solidFill>
                <a:latin typeface="Calibri"/>
                <a:ea typeface="Calibri"/>
              </a:rPr>
              <a:t>study </a:t>
            </a:r>
            <a:r>
              <a:rPr lang="en-GB" sz="2200" b="1" strike="noStrike" spc="-1" dirty="0">
                <a:solidFill>
                  <a:srgbClr val="0070C0"/>
                </a:solidFill>
                <a:latin typeface="Calibri"/>
                <a:ea typeface="Calibri"/>
              </a:rPr>
              <a:t>divertor pumping rate in different regimes and how it could be increased</a:t>
            </a:r>
            <a:endParaRPr lang="en-GB" sz="2200" b="0" strike="noStrike" spc="-1" dirty="0">
              <a:latin typeface="Arial"/>
            </a:endParaRPr>
          </a:p>
        </p:txBody>
      </p:sp>
      <p:pic>
        <p:nvPicPr>
          <p:cNvPr id="226" name="Google Shape;307;p22"/>
          <p:cNvPicPr/>
          <p:nvPr/>
        </p:nvPicPr>
        <p:blipFill>
          <a:blip r:embed="rId2">
            <a:extLst>
              <a:ext uri="{28A0092B-C50C-407E-A947-70E740481C1C}">
                <a14:useLocalDpi xmlns:a14="http://schemas.microsoft.com/office/drawing/2010/main" val="0"/>
              </a:ext>
            </a:extLst>
          </a:blip>
          <a:srcRect/>
          <a:stretch/>
        </p:blipFill>
        <p:spPr>
          <a:xfrm>
            <a:off x="8040600" y="2863712"/>
            <a:ext cx="3814560" cy="3291927"/>
          </a:xfrm>
          <a:prstGeom prst="rect">
            <a:avLst/>
          </a:prstGeom>
          <a:ln w="0">
            <a:noFill/>
          </a:ln>
        </p:spPr>
      </p:pic>
      <p:sp>
        <p:nvSpPr>
          <p:cNvPr id="227" name="Google Shape;308;p22"/>
          <p:cNvSpPr/>
          <p:nvPr/>
        </p:nvSpPr>
        <p:spPr>
          <a:xfrm>
            <a:off x="387000" y="2556000"/>
            <a:ext cx="7892640" cy="3382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tabLst>
                <a:tab pos="0" algn="l"/>
              </a:tabLst>
            </a:pPr>
            <a:r>
              <a:rPr lang="en-GB" sz="2200" b="1" strike="noStrike" spc="-1" dirty="0">
                <a:solidFill>
                  <a:srgbClr val="000000"/>
                </a:solidFill>
                <a:latin typeface="Calibri"/>
                <a:ea typeface="Calibri"/>
              </a:rPr>
              <a:t>Methodology</a:t>
            </a:r>
            <a:endParaRPr lang="en-GB" sz="2200" b="0" strike="noStrike" spc="-1" dirty="0">
              <a:latin typeface="Arial"/>
            </a:endParaRPr>
          </a:p>
          <a:p>
            <a:pPr>
              <a:lnSpc>
                <a:spcPct val="100000"/>
              </a:lnSpc>
              <a:buNone/>
              <a:tabLst>
                <a:tab pos="0" algn="l"/>
              </a:tabLst>
            </a:pPr>
            <a:r>
              <a:rPr lang="en-GB" sz="2200" b="1" strike="noStrike" spc="-1" dirty="0">
                <a:solidFill>
                  <a:srgbClr val="0070C0"/>
                </a:solidFill>
                <a:latin typeface="Calibri"/>
                <a:ea typeface="Calibri"/>
              </a:rPr>
              <a:t>Assess the effect of the V-shape geometry on neutral D leakage</a:t>
            </a:r>
            <a:endParaRPr lang="en-GB" sz="2200" b="0" strike="noStrike" spc="-1" dirty="0">
              <a:latin typeface="Arial"/>
            </a:endParaRPr>
          </a:p>
          <a:p>
            <a:pPr marL="216000" indent="-216000">
              <a:lnSpc>
                <a:spcPct val="100000"/>
              </a:lnSpc>
              <a:spcBef>
                <a:spcPts val="567"/>
              </a:spcBef>
              <a:buClr>
                <a:srgbClr val="000000"/>
              </a:buClr>
              <a:buFont typeface="Symbol" charset="2"/>
              <a:buChar char=""/>
              <a:tabLst>
                <a:tab pos="0" algn="l"/>
              </a:tabLst>
            </a:pPr>
            <a:r>
              <a:rPr lang="en-GB" sz="2200" b="0" strike="noStrike" spc="-1" dirty="0">
                <a:solidFill>
                  <a:srgbClr val="000000"/>
                </a:solidFill>
                <a:latin typeface="Calibri"/>
                <a:ea typeface="Calibri"/>
              </a:rPr>
              <a:t>Pure D case</a:t>
            </a:r>
            <a:endParaRPr lang="en-GB" sz="2200" b="0" strike="noStrike" spc="-1" dirty="0">
              <a:latin typeface="Arial"/>
            </a:endParaRPr>
          </a:p>
          <a:p>
            <a:pPr marL="216000" indent="-216000">
              <a:lnSpc>
                <a:spcPct val="100000"/>
              </a:lnSpc>
              <a:spcBef>
                <a:spcPts val="567"/>
              </a:spcBef>
              <a:buClr>
                <a:srgbClr val="000000"/>
              </a:buClr>
              <a:buFont typeface="Symbol" charset="2"/>
              <a:buChar char=""/>
              <a:tabLst>
                <a:tab pos="0" algn="l"/>
              </a:tabLst>
            </a:pPr>
            <a:r>
              <a:rPr lang="en-GB" sz="2200" b="0" strike="noStrike" spc="-1" dirty="0">
                <a:solidFill>
                  <a:srgbClr val="000000"/>
                </a:solidFill>
                <a:uFillTx/>
                <a:latin typeface="Calibri"/>
                <a:ea typeface="Calibri"/>
              </a:rPr>
              <a:t>Scan in P</a:t>
            </a:r>
            <a:r>
              <a:rPr lang="en-GB" sz="2200" b="0" strike="noStrike" spc="-1" baseline="-25000" dirty="0">
                <a:solidFill>
                  <a:srgbClr val="000000"/>
                </a:solidFill>
                <a:uFillTx/>
                <a:latin typeface="Calibri"/>
                <a:ea typeface="Calibri"/>
              </a:rPr>
              <a:t>in</a:t>
            </a:r>
            <a:r>
              <a:rPr lang="en-GB" sz="2200" b="0" strike="noStrike" spc="-1" dirty="0">
                <a:solidFill>
                  <a:srgbClr val="000000"/>
                </a:solidFill>
                <a:uFillTx/>
                <a:latin typeface="Calibri"/>
                <a:ea typeface="Calibri"/>
              </a:rPr>
              <a:t> from 2 to 10 MW to cope a wide range of divertor plasma conditions at f</a:t>
            </a:r>
            <a:r>
              <a:rPr lang="en-GB" sz="2200" b="0" strike="noStrike" spc="-1" dirty="0">
                <a:solidFill>
                  <a:srgbClr val="000000"/>
                </a:solidFill>
                <a:latin typeface="Calibri"/>
                <a:ea typeface="Calibri"/>
              </a:rPr>
              <a:t>ixed upstream density </a:t>
            </a:r>
            <a:r>
              <a:rPr lang="en-GB" sz="2200" b="0" strike="noStrike" spc="-1" dirty="0" err="1">
                <a:solidFill>
                  <a:srgbClr val="000000"/>
                </a:solidFill>
                <a:latin typeface="Calibri"/>
                <a:ea typeface="Calibri"/>
              </a:rPr>
              <a:t>n</a:t>
            </a:r>
            <a:r>
              <a:rPr lang="en-GB" sz="2200" b="0" strike="noStrike" spc="-1" baseline="-25000" dirty="0" err="1">
                <a:solidFill>
                  <a:srgbClr val="000000"/>
                </a:solidFill>
                <a:latin typeface="Calibri"/>
                <a:ea typeface="Calibri"/>
              </a:rPr>
              <a:t>e,sep</a:t>
            </a:r>
            <a:r>
              <a:rPr lang="en-GB" sz="2200" b="0" strike="noStrike" spc="-1" dirty="0">
                <a:solidFill>
                  <a:srgbClr val="000000"/>
                </a:solidFill>
                <a:latin typeface="Calibri"/>
                <a:ea typeface="Calibri"/>
              </a:rPr>
              <a:t> = 2x10</a:t>
            </a:r>
            <a:r>
              <a:rPr lang="en-GB" sz="2200" b="0" strike="noStrike" spc="-1" baseline="30000" dirty="0">
                <a:solidFill>
                  <a:srgbClr val="000000"/>
                </a:solidFill>
                <a:latin typeface="Calibri"/>
                <a:ea typeface="Calibri"/>
              </a:rPr>
              <a:t>19</a:t>
            </a:r>
            <a:r>
              <a:rPr lang="en-GB" sz="2200" b="0" strike="noStrike" spc="-1" dirty="0">
                <a:solidFill>
                  <a:srgbClr val="000000"/>
                </a:solidFill>
                <a:latin typeface="Calibri"/>
                <a:ea typeface="Calibri"/>
              </a:rPr>
              <a:t> m</a:t>
            </a:r>
            <a:r>
              <a:rPr lang="en-GB" sz="2200" b="0" strike="noStrike" spc="-1" baseline="30000" dirty="0">
                <a:solidFill>
                  <a:srgbClr val="000000"/>
                </a:solidFill>
                <a:latin typeface="Calibri"/>
                <a:ea typeface="Calibri"/>
              </a:rPr>
              <a:t>-3</a:t>
            </a:r>
            <a:r>
              <a:rPr lang="en-GB" sz="2200" b="0" strike="noStrike" spc="-1" dirty="0">
                <a:solidFill>
                  <a:srgbClr val="000000"/>
                </a:solidFill>
                <a:latin typeface="Calibri"/>
                <a:ea typeface="Calibri"/>
              </a:rPr>
              <a:t> (feedback controlled)</a:t>
            </a:r>
          </a:p>
          <a:p>
            <a:pPr>
              <a:spcBef>
                <a:spcPts val="567"/>
              </a:spcBef>
              <a:buClr>
                <a:srgbClr val="000000"/>
              </a:buClr>
              <a:tabLst>
                <a:tab pos="0" algn="l"/>
              </a:tabLst>
            </a:pPr>
            <a:r>
              <a:rPr lang="en-GB" sz="2200" b="1" spc="-1" dirty="0">
                <a:solidFill>
                  <a:srgbClr val="0070C0"/>
                </a:solidFill>
                <a:latin typeface="Calibri"/>
                <a:ea typeface="Calibri"/>
              </a:rPr>
              <a:t>Assess the effect of the V-shape geometry on detachment achievement and neutral trapping</a:t>
            </a:r>
            <a:endParaRPr lang="en-GB" sz="2200" spc="-1" dirty="0"/>
          </a:p>
          <a:p>
            <a:pPr marL="216000" indent="-216000">
              <a:lnSpc>
                <a:spcPct val="100000"/>
              </a:lnSpc>
              <a:spcBef>
                <a:spcPts val="567"/>
              </a:spcBef>
              <a:buClr>
                <a:srgbClr val="000000"/>
              </a:buClr>
              <a:buFont typeface="Symbol" charset="2"/>
              <a:buChar char=""/>
              <a:tabLst>
                <a:tab pos="0" algn="l"/>
              </a:tabLst>
            </a:pPr>
            <a:r>
              <a:rPr lang="en-GB" sz="2200" spc="-1" dirty="0">
                <a:solidFill>
                  <a:srgbClr val="000000"/>
                </a:solidFill>
                <a:latin typeface="Calibri"/>
                <a:ea typeface="Calibri"/>
              </a:rPr>
              <a:t>Scan in </a:t>
            </a:r>
            <a:r>
              <a:rPr lang="en-GB" sz="2200" spc="-1" dirty="0" err="1">
                <a:solidFill>
                  <a:srgbClr val="000000"/>
                </a:solidFill>
                <a:latin typeface="Calibri"/>
                <a:ea typeface="Calibri"/>
              </a:rPr>
              <a:t>n</a:t>
            </a:r>
            <a:r>
              <a:rPr lang="en-GB" sz="2200" spc="-1" baseline="-25000" dirty="0" err="1">
                <a:solidFill>
                  <a:srgbClr val="000000"/>
                </a:solidFill>
                <a:latin typeface="Calibri"/>
                <a:ea typeface="Calibri"/>
              </a:rPr>
              <a:t>e,sep</a:t>
            </a:r>
            <a:r>
              <a:rPr lang="en-GB" sz="2200" spc="-1" dirty="0">
                <a:solidFill>
                  <a:srgbClr val="000000"/>
                </a:solidFill>
                <a:latin typeface="Calibri"/>
                <a:ea typeface="Calibri"/>
              </a:rPr>
              <a:t> to study the effect on detachment achievement</a:t>
            </a:r>
            <a:endParaRPr lang="en-GB" sz="2200" b="0" strike="noStrike" spc="-1" dirty="0">
              <a:latin typeface="Arial"/>
            </a:endParaRPr>
          </a:p>
          <a:p>
            <a:pPr marL="216000" indent="-216000">
              <a:lnSpc>
                <a:spcPct val="100000"/>
              </a:lnSpc>
              <a:spcBef>
                <a:spcPts val="567"/>
              </a:spcBef>
              <a:buClr>
                <a:srgbClr val="000000"/>
              </a:buClr>
              <a:buFont typeface="Symbol" charset="2"/>
              <a:buChar char=""/>
              <a:tabLst>
                <a:tab pos="0" algn="l"/>
              </a:tabLst>
            </a:pPr>
            <a:r>
              <a:rPr lang="en-GB" sz="2200" b="0" strike="noStrike" spc="-1" dirty="0">
                <a:solidFill>
                  <a:srgbClr val="000000"/>
                </a:solidFill>
                <a:latin typeface="Calibri"/>
                <a:ea typeface="Calibri"/>
              </a:rPr>
              <a:t>Albedo set at 0.95 (v</a:t>
            </a:r>
            <a:r>
              <a:rPr lang="en-GB" sz="2200" b="0" strike="noStrike" spc="-1" baseline="-25000" dirty="0">
                <a:solidFill>
                  <a:srgbClr val="000000"/>
                </a:solidFill>
                <a:latin typeface="Calibri"/>
                <a:ea typeface="Calibri"/>
              </a:rPr>
              <a:t>pump</a:t>
            </a:r>
            <a:r>
              <a:rPr lang="en-GB" sz="2200" b="0" strike="noStrike" spc="-1" dirty="0">
                <a:solidFill>
                  <a:srgbClr val="000000"/>
                </a:solidFill>
                <a:latin typeface="Calibri"/>
                <a:ea typeface="Calibri"/>
              </a:rPr>
              <a:t>~100m</a:t>
            </a:r>
            <a:r>
              <a:rPr lang="en-GB" sz="2200" b="0" strike="noStrike" spc="-1" baseline="30000" dirty="0">
                <a:solidFill>
                  <a:srgbClr val="000000"/>
                </a:solidFill>
                <a:latin typeface="Calibri"/>
                <a:ea typeface="Calibri"/>
              </a:rPr>
              <a:t>3</a:t>
            </a:r>
            <a:r>
              <a:rPr lang="en-GB" sz="2200" b="0" strike="noStrike" spc="-1" dirty="0">
                <a:solidFill>
                  <a:srgbClr val="000000"/>
                </a:solidFill>
                <a:latin typeface="Calibri"/>
                <a:ea typeface="Calibri"/>
              </a:rPr>
              <a:t>/s)</a:t>
            </a:r>
            <a:endParaRPr lang="en-GB" sz="2200" b="0" strike="noStrike" spc="-1" dirty="0">
              <a:latin typeface="Arial"/>
            </a:endParaRPr>
          </a:p>
        </p:txBody>
      </p:sp>
      <p:sp>
        <p:nvSpPr>
          <p:cNvPr id="3" name="PlaceHolder 2">
            <a:extLst>
              <a:ext uri="{FF2B5EF4-FFF2-40B4-BE49-F238E27FC236}">
                <a16:creationId xmlns:a16="http://schemas.microsoft.com/office/drawing/2014/main" id="{42F12A86-9F69-4C09-1132-2CD9728CA41E}"/>
              </a:ext>
            </a:extLst>
          </p:cNvPr>
          <p:cNvSpPr txBox="1">
            <a:spLocks/>
          </p:cNvSpPr>
          <p:nvPr/>
        </p:nvSpPr>
        <p:spPr>
          <a:xfrm>
            <a:off x="825479" y="6556320"/>
            <a:ext cx="8716553" cy="328320"/>
          </a:xfrm>
          <a:prstGeom prst="rect">
            <a:avLst/>
          </a:prstGeom>
          <a:noFill/>
          <a:ln w="0">
            <a:noFill/>
          </a:ln>
        </p:spPr>
        <p:txBody>
          <a:bodyPr anchor="t">
            <a:noAutofit/>
          </a:bodyPr>
          <a:lstStyle>
            <a:defPPr>
              <a:defRPr lang="it-IT"/>
            </a:defPPr>
            <a:lvl1pPr marL="0" algn="l" defTabSz="914400" rtl="0" eaLnBrk="1" latinLnBrk="0" hangingPunct="1">
              <a:lnSpc>
                <a:spcPct val="100000"/>
              </a:lnSpc>
              <a:buNone/>
              <a:defRPr lang="en-GB" sz="1200" b="0" strike="noStrike" kern="1200" spc="-1">
                <a:solidFill>
                  <a:srgbClr val="FFFFFF"/>
                </a:solidFill>
                <a:latin typeface="Calibri"/>
                <a:ea typeface="Calibri"/>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 Rubino &amp; L. Balbinot | PSD meeting on the transition to W PFCs| 17 June 2025  </a:t>
            </a:r>
            <a:endParaRPr lang="en-US">
              <a:latin typeface="Times New Roman"/>
            </a:endParaRPr>
          </a:p>
          <a:p>
            <a:pPr>
              <a:tabLst>
                <a:tab pos="0" algn="l"/>
              </a:tabLst>
            </a:pPr>
            <a:endParaRPr lang="en-US" dirty="0">
              <a:latin typeface="Times New Roman"/>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27">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227">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227">
                                            <p:txEl>
                                              <p:pRg st="2" end="2"/>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227">
                                            <p:txEl>
                                              <p:pRg st="3" end="3"/>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227">
                                            <p:txEl>
                                              <p:pRg st="4" end="4"/>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227">
                                            <p:txEl>
                                              <p:pRg st="5" end="5"/>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2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PlaceHolder 1"/>
          <p:cNvSpPr>
            <a:spLocks noGrp="1"/>
          </p:cNvSpPr>
          <p:nvPr>
            <p:ph type="title"/>
          </p:nvPr>
        </p:nvSpPr>
        <p:spPr>
          <a:xfrm>
            <a:off x="983520" y="192600"/>
            <a:ext cx="9451440" cy="456840"/>
          </a:xfrm>
          <a:prstGeom prst="rect">
            <a:avLst/>
          </a:prstGeom>
          <a:noFill/>
          <a:ln w="0">
            <a:noFill/>
          </a:ln>
        </p:spPr>
        <p:txBody>
          <a:bodyPr anchor="ctr">
            <a:noAutofit/>
          </a:bodyPr>
          <a:lstStyle/>
          <a:p>
            <a:pPr>
              <a:lnSpc>
                <a:spcPct val="85000"/>
              </a:lnSpc>
              <a:buNone/>
              <a:tabLst>
                <a:tab pos="0" algn="l"/>
              </a:tabLst>
            </a:pPr>
            <a:r>
              <a:rPr lang="en-GB" sz="2800" b="1" spc="-1" dirty="0">
                <a:solidFill>
                  <a:srgbClr val="1F497D"/>
                </a:solidFill>
                <a:latin typeface="Calibri"/>
                <a:ea typeface="Calibri"/>
              </a:rPr>
              <a:t>Effect of pump albedo</a:t>
            </a:r>
            <a:r>
              <a:rPr lang="en-GB" sz="2800" b="1" strike="noStrike" spc="-1" dirty="0">
                <a:solidFill>
                  <a:srgbClr val="1F497D"/>
                </a:solidFill>
                <a:latin typeface="Calibri"/>
                <a:ea typeface="Calibri"/>
              </a:rPr>
              <a:t>  </a:t>
            </a:r>
            <a:endParaRPr lang="en-GB" sz="2800" b="0" strike="noStrike" spc="-1" dirty="0">
              <a:solidFill>
                <a:srgbClr val="000000"/>
              </a:solidFill>
              <a:latin typeface="Arial"/>
            </a:endParaRPr>
          </a:p>
        </p:txBody>
      </p:sp>
      <p:sp>
        <p:nvSpPr>
          <p:cNvPr id="372" name="Google Shape;474;p35"/>
          <p:cNvSpPr/>
          <p:nvPr/>
        </p:nvSpPr>
        <p:spPr>
          <a:xfrm>
            <a:off x="360000" y="1290600"/>
            <a:ext cx="5396040" cy="3385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432000" indent="-324000" algn="just">
              <a:lnSpc>
                <a:spcPct val="100000"/>
              </a:lnSpc>
              <a:buClr>
                <a:srgbClr val="000000"/>
              </a:buClr>
              <a:buFont typeface="Noto Sans Symbols"/>
              <a:buChar char="●"/>
            </a:pPr>
            <a:r>
              <a:rPr lang="en-GB" sz="2200" b="0" strike="noStrike" spc="-1" dirty="0">
                <a:solidFill>
                  <a:srgbClr val="000000"/>
                </a:solidFill>
                <a:latin typeface="Calibri"/>
                <a:ea typeface="Calibri"/>
              </a:rPr>
              <a:t>Scan in D pumping albedo 0.8-0.85-0.9-0.95</a:t>
            </a:r>
            <a:endParaRPr lang="en-GB" sz="2200" b="0" strike="noStrike" spc="-1" dirty="0">
              <a:latin typeface="Arial"/>
            </a:endParaRPr>
          </a:p>
          <a:p>
            <a:pPr marL="432000" indent="-324000" algn="just">
              <a:lnSpc>
                <a:spcPct val="100000"/>
              </a:lnSpc>
              <a:spcBef>
                <a:spcPts val="567"/>
              </a:spcBef>
              <a:buClr>
                <a:srgbClr val="000000"/>
              </a:buClr>
              <a:buFont typeface="Noto Sans Symbols"/>
              <a:buChar char="●"/>
            </a:pPr>
            <a:r>
              <a:rPr lang="en-GB" sz="2200" b="0" strike="noStrike" spc="-1" dirty="0">
                <a:solidFill>
                  <a:srgbClr val="000000"/>
                </a:solidFill>
                <a:latin typeface="Calibri"/>
                <a:ea typeface="Calibri"/>
              </a:rPr>
              <a:t>Pure D plasma (for fast scan)</a:t>
            </a:r>
            <a:endParaRPr lang="en-GB" sz="2200" b="0" strike="noStrike" spc="-1" dirty="0">
              <a:latin typeface="Arial"/>
            </a:endParaRPr>
          </a:p>
          <a:p>
            <a:pPr marL="432000" indent="-324000" algn="just">
              <a:lnSpc>
                <a:spcPct val="100000"/>
              </a:lnSpc>
              <a:spcBef>
                <a:spcPts val="567"/>
              </a:spcBef>
              <a:buClr>
                <a:srgbClr val="000000"/>
              </a:buClr>
              <a:buFont typeface="Noto Sans Symbols"/>
              <a:buChar char="●"/>
            </a:pPr>
            <a:r>
              <a:rPr lang="en-GB" sz="2200" b="1" strike="noStrike" spc="-1" dirty="0">
                <a:solidFill>
                  <a:srgbClr val="000000"/>
                </a:solidFill>
                <a:latin typeface="Calibri"/>
                <a:ea typeface="Calibri"/>
              </a:rPr>
              <a:t>Attached condition</a:t>
            </a:r>
            <a:r>
              <a:rPr lang="en-GB" sz="2200" b="0" strike="noStrike" spc="-1" dirty="0">
                <a:solidFill>
                  <a:srgbClr val="000000"/>
                </a:solidFill>
                <a:latin typeface="Calibri"/>
                <a:ea typeface="Calibri"/>
              </a:rPr>
              <a:t> on OT (P</a:t>
            </a:r>
            <a:r>
              <a:rPr lang="en-GB" sz="2200" b="0" strike="noStrike" spc="-1" baseline="-25000" dirty="0">
                <a:solidFill>
                  <a:srgbClr val="000000"/>
                </a:solidFill>
                <a:latin typeface="Calibri"/>
                <a:ea typeface="Calibri"/>
              </a:rPr>
              <a:t>in</a:t>
            </a:r>
            <a:r>
              <a:rPr lang="en-GB" sz="2200" b="0" strike="noStrike" spc="-1" dirty="0">
                <a:solidFill>
                  <a:srgbClr val="000000"/>
                </a:solidFill>
                <a:latin typeface="Calibri"/>
                <a:ea typeface="Calibri"/>
              </a:rPr>
              <a:t> = 10 MW)</a:t>
            </a:r>
            <a:endParaRPr lang="en-GB" sz="2200" b="0" strike="noStrike" spc="-1" dirty="0">
              <a:latin typeface="Arial"/>
            </a:endParaRPr>
          </a:p>
          <a:p>
            <a:pPr marL="432000" indent="-324000" algn="just">
              <a:lnSpc>
                <a:spcPct val="100000"/>
              </a:lnSpc>
              <a:spcBef>
                <a:spcPts val="567"/>
              </a:spcBef>
              <a:buClr>
                <a:srgbClr val="000000"/>
              </a:buClr>
              <a:buFont typeface="Noto Sans Symbols"/>
              <a:buChar char="●"/>
            </a:pPr>
            <a:r>
              <a:rPr lang="en-GB" sz="2200" b="0" strike="noStrike" spc="-1" dirty="0" err="1">
                <a:solidFill>
                  <a:srgbClr val="000000"/>
                </a:solidFill>
                <a:latin typeface="Calibri"/>
                <a:ea typeface="Calibri"/>
              </a:rPr>
              <a:t>n</a:t>
            </a:r>
            <a:r>
              <a:rPr lang="en-GB" sz="2200" b="0" strike="noStrike" spc="-1" baseline="-25000" dirty="0" err="1">
                <a:solidFill>
                  <a:srgbClr val="000000"/>
                </a:solidFill>
                <a:latin typeface="Calibri"/>
                <a:ea typeface="Calibri"/>
              </a:rPr>
              <a:t>esep,OMP</a:t>
            </a:r>
            <a:r>
              <a:rPr lang="en-GB" sz="2200" b="0" strike="noStrike" spc="-1" dirty="0">
                <a:solidFill>
                  <a:srgbClr val="000000"/>
                </a:solidFill>
                <a:latin typeface="Calibri"/>
                <a:ea typeface="Calibri"/>
              </a:rPr>
              <a:t> = 2e19 m</a:t>
            </a:r>
            <a:r>
              <a:rPr lang="en-GB" sz="2200" b="0" strike="noStrike" spc="-1" baseline="30000" dirty="0">
                <a:solidFill>
                  <a:srgbClr val="000000"/>
                </a:solidFill>
                <a:latin typeface="Calibri"/>
                <a:ea typeface="Calibri"/>
              </a:rPr>
              <a:t>-3</a:t>
            </a:r>
            <a:r>
              <a:rPr lang="en-GB" sz="2200" b="0" strike="noStrike" spc="-1" dirty="0">
                <a:solidFill>
                  <a:srgbClr val="000000"/>
                </a:solidFill>
                <a:latin typeface="Calibri"/>
                <a:ea typeface="Calibri"/>
              </a:rPr>
              <a:t> </a:t>
            </a:r>
            <a:r>
              <a:rPr lang="en-GB" sz="2200" b="1" strike="noStrike" spc="-1" dirty="0">
                <a:solidFill>
                  <a:srgbClr val="000000"/>
                </a:solidFill>
                <a:latin typeface="Calibri"/>
                <a:ea typeface="Calibri"/>
              </a:rPr>
              <a:t>feedback controlled by </a:t>
            </a:r>
            <a:r>
              <a:rPr lang="en-GB" sz="2200" b="1" strike="noStrike" spc="-1" dirty="0">
                <a:solidFill>
                  <a:srgbClr val="000000"/>
                </a:solidFill>
                <a:latin typeface="Arial"/>
                <a:ea typeface="Arial"/>
              </a:rPr>
              <a:t>Γ</a:t>
            </a:r>
            <a:r>
              <a:rPr lang="en-GB" sz="2200" b="1" strike="noStrike" spc="-1" baseline="-25000" dirty="0">
                <a:solidFill>
                  <a:srgbClr val="000000"/>
                </a:solidFill>
                <a:latin typeface="Arial"/>
                <a:ea typeface="Arial"/>
              </a:rPr>
              <a:t>puff</a:t>
            </a:r>
            <a:endParaRPr lang="en-GB" sz="2200" b="0" strike="noStrike" spc="-1" dirty="0">
              <a:latin typeface="Arial"/>
            </a:endParaRPr>
          </a:p>
          <a:p>
            <a:pPr marL="432000" indent="-324000" algn="just">
              <a:lnSpc>
                <a:spcPct val="100000"/>
              </a:lnSpc>
              <a:spcBef>
                <a:spcPts val="567"/>
              </a:spcBef>
              <a:buClr>
                <a:srgbClr val="000000"/>
              </a:buClr>
              <a:buFont typeface="Noto Sans Symbols"/>
              <a:buChar char="●"/>
            </a:pPr>
            <a:r>
              <a:rPr lang="en-GB" sz="2200" b="0" strike="noStrike" spc="-1" dirty="0">
                <a:solidFill>
                  <a:srgbClr val="000000"/>
                </a:solidFill>
                <a:latin typeface="Arial"/>
                <a:ea typeface="Arial"/>
              </a:rPr>
              <a:t>Same OT plasma conditions</a:t>
            </a:r>
            <a:endParaRPr lang="en-GB" sz="2200" b="0" strike="noStrike" spc="-1" dirty="0">
              <a:latin typeface="Arial"/>
            </a:endParaRPr>
          </a:p>
          <a:p>
            <a:pPr marL="432000" indent="-324000" algn="just">
              <a:lnSpc>
                <a:spcPct val="100000"/>
              </a:lnSpc>
              <a:spcBef>
                <a:spcPts val="567"/>
              </a:spcBef>
              <a:buClr>
                <a:srgbClr val="000000"/>
              </a:buClr>
              <a:buFont typeface="Noto Sans Symbols"/>
              <a:buChar char="●"/>
            </a:pPr>
            <a:r>
              <a:rPr lang="en-GB" sz="2200" b="0" strike="noStrike" spc="-1" dirty="0">
                <a:solidFill>
                  <a:srgbClr val="000000"/>
                </a:solidFill>
                <a:latin typeface="Arial"/>
                <a:ea typeface="Arial"/>
              </a:rPr>
              <a:t>Pressure averaged in front of the pump (both P</a:t>
            </a:r>
            <a:r>
              <a:rPr lang="en-GB" sz="2200" b="0" strike="noStrike" spc="-1" baseline="-25000" dirty="0">
                <a:solidFill>
                  <a:srgbClr val="000000"/>
                </a:solidFill>
                <a:latin typeface="Arial"/>
                <a:ea typeface="Arial"/>
              </a:rPr>
              <a:t>D</a:t>
            </a:r>
            <a:r>
              <a:rPr lang="en-GB" sz="2200" b="0" strike="noStrike" spc="-1" dirty="0">
                <a:solidFill>
                  <a:srgbClr val="000000"/>
                </a:solidFill>
                <a:latin typeface="Arial"/>
                <a:ea typeface="Arial"/>
              </a:rPr>
              <a:t> and P</a:t>
            </a:r>
            <a:r>
              <a:rPr lang="en-GB" sz="2200" b="0" strike="noStrike" spc="-1" baseline="-25000" dirty="0">
                <a:solidFill>
                  <a:srgbClr val="000000"/>
                </a:solidFill>
                <a:latin typeface="Arial"/>
                <a:ea typeface="Arial"/>
              </a:rPr>
              <a:t>D2</a:t>
            </a:r>
            <a:r>
              <a:rPr lang="en-GB" sz="2200" b="0" strike="noStrike" spc="-1" dirty="0">
                <a:solidFill>
                  <a:srgbClr val="000000"/>
                </a:solidFill>
                <a:latin typeface="Arial"/>
                <a:ea typeface="Arial"/>
              </a:rPr>
              <a:t>)</a:t>
            </a:r>
            <a:endParaRPr lang="en-GB" sz="2200" b="0" strike="noStrike" spc="-1" dirty="0">
              <a:latin typeface="Arial"/>
            </a:endParaRPr>
          </a:p>
        </p:txBody>
      </p:sp>
      <p:pic>
        <p:nvPicPr>
          <p:cNvPr id="373" name="Google Shape;475;p35"/>
          <p:cNvPicPr/>
          <p:nvPr/>
        </p:nvPicPr>
        <p:blipFill>
          <a:blip r:embed="rId2"/>
          <a:stretch/>
        </p:blipFill>
        <p:spPr>
          <a:xfrm>
            <a:off x="5976000" y="1116000"/>
            <a:ext cx="3107160" cy="2299680"/>
          </a:xfrm>
          <a:prstGeom prst="rect">
            <a:avLst/>
          </a:prstGeom>
          <a:ln w="0">
            <a:noFill/>
          </a:ln>
        </p:spPr>
      </p:pic>
      <p:sp>
        <p:nvSpPr>
          <p:cNvPr id="374" name="Google Shape;476;p35"/>
          <p:cNvSpPr/>
          <p:nvPr/>
        </p:nvSpPr>
        <p:spPr>
          <a:xfrm>
            <a:off x="8964000" y="864000"/>
            <a:ext cx="2839680" cy="311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tabLst>
                <a:tab pos="0" algn="l"/>
              </a:tabLst>
            </a:pPr>
            <a:r>
              <a:rPr lang="en-GB" sz="1600" b="0" strike="noStrike" spc="-1" dirty="0">
                <a:solidFill>
                  <a:srgbClr val="000000"/>
                </a:solidFill>
                <a:latin typeface="Arial"/>
                <a:ea typeface="Arial"/>
              </a:rPr>
              <a:t>No power exhaust effect</a:t>
            </a:r>
            <a:endParaRPr lang="en-GB" sz="1600" b="0" strike="noStrike" spc="-1" dirty="0">
              <a:latin typeface="Arial"/>
            </a:endParaRPr>
          </a:p>
        </p:txBody>
      </p:sp>
      <p:sp>
        <p:nvSpPr>
          <p:cNvPr id="375" name="Google Shape;477;p35"/>
          <p:cNvSpPr/>
          <p:nvPr/>
        </p:nvSpPr>
        <p:spPr>
          <a:xfrm>
            <a:off x="396000" y="4824000"/>
            <a:ext cx="6619680" cy="1112040"/>
          </a:xfrm>
          <a:prstGeom prst="rect">
            <a:avLst/>
          </a:prstGeom>
          <a:noFill/>
          <a:ln w="9525">
            <a:solidFill>
              <a:srgbClr val="2A6099"/>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buNone/>
              <a:tabLst>
                <a:tab pos="0" algn="l"/>
              </a:tabLst>
            </a:pPr>
            <a:r>
              <a:rPr lang="en-GB" sz="2100" b="0" strike="noStrike" spc="-1">
                <a:solidFill>
                  <a:srgbClr val="000000"/>
                </a:solidFill>
                <a:latin typeface="Arial"/>
                <a:ea typeface="Arial"/>
              </a:rPr>
              <a:t>Sub-divertor pressure doesn’t change drastically even if the albedo il changed → </a:t>
            </a:r>
            <a:r>
              <a:rPr lang="en-GB" sz="2100" b="1" strike="noStrike" spc="-1">
                <a:solidFill>
                  <a:srgbClr val="2A6099"/>
                </a:solidFill>
                <a:latin typeface="Arial"/>
                <a:ea typeface="Arial"/>
              </a:rPr>
              <a:t>this is the pumping system working range in attached regime</a:t>
            </a:r>
            <a:endParaRPr lang="en-GB" sz="2100" b="0" strike="noStrike" spc="-1">
              <a:latin typeface="Arial"/>
            </a:endParaRPr>
          </a:p>
        </p:txBody>
      </p:sp>
      <p:pic>
        <p:nvPicPr>
          <p:cNvPr id="377" name="Google Shape;479;p35"/>
          <p:cNvPicPr/>
          <p:nvPr/>
        </p:nvPicPr>
        <p:blipFill>
          <a:blip r:embed="rId3"/>
          <a:stretch/>
        </p:blipFill>
        <p:spPr>
          <a:xfrm>
            <a:off x="9036000" y="1233720"/>
            <a:ext cx="2875680" cy="2143080"/>
          </a:xfrm>
          <a:prstGeom prst="rect">
            <a:avLst/>
          </a:prstGeom>
          <a:ln w="0">
            <a:noFill/>
          </a:ln>
        </p:spPr>
      </p:pic>
      <p:pic>
        <p:nvPicPr>
          <p:cNvPr id="378" name="Google Shape;480;p35"/>
          <p:cNvPicPr/>
          <p:nvPr/>
        </p:nvPicPr>
        <p:blipFill>
          <a:blip r:embed="rId4"/>
          <a:stretch/>
        </p:blipFill>
        <p:spPr>
          <a:xfrm>
            <a:off x="7632000" y="3600000"/>
            <a:ext cx="4171680" cy="2311200"/>
          </a:xfrm>
          <a:prstGeom prst="rect">
            <a:avLst/>
          </a:prstGeom>
          <a:ln w="0">
            <a:noFill/>
          </a:ln>
        </p:spPr>
      </p:pic>
      <p:sp>
        <p:nvSpPr>
          <p:cNvPr id="379" name="Google Shape;481;p35"/>
          <p:cNvSpPr/>
          <p:nvPr/>
        </p:nvSpPr>
        <p:spPr>
          <a:xfrm>
            <a:off x="10332000" y="4464000"/>
            <a:ext cx="715680" cy="1447200"/>
          </a:xfrm>
          <a:prstGeom prst="ellipse">
            <a:avLst/>
          </a:prstGeom>
          <a:noFill/>
          <a:ln w="38150">
            <a:solidFill>
              <a:srgbClr val="000000"/>
            </a:solidFill>
            <a:round/>
          </a:ln>
        </p:spPr>
        <p:style>
          <a:lnRef idx="0">
            <a:scrgbClr r="0" g="0" b="0"/>
          </a:lnRef>
          <a:fillRef idx="0">
            <a:scrgbClr r="0" g="0" b="0"/>
          </a:fillRef>
          <a:effectRef idx="0">
            <a:scrgbClr r="0" g="0" b="0"/>
          </a:effectRef>
          <a:fontRef idx="minor"/>
        </p:style>
        <p:txBody>
          <a:bodyPr/>
          <a:lstStyle/>
          <a:p>
            <a:endParaRPr lang="it-IT"/>
          </a:p>
        </p:txBody>
      </p:sp>
      <p:sp>
        <p:nvSpPr>
          <p:cNvPr id="381" name="PlaceHolder 3"/>
          <p:cNvSpPr>
            <a:spLocks noGrp="1"/>
          </p:cNvSpPr>
          <p:nvPr>
            <p:ph type="sldNum" idx="64"/>
          </p:nvPr>
        </p:nvSpPr>
        <p:spPr>
          <a:xfrm>
            <a:off x="0" y="6590160"/>
            <a:ext cx="719640" cy="198720"/>
          </a:xfrm>
          <a:prstGeom prst="rect">
            <a:avLst/>
          </a:prstGeom>
          <a:noFill/>
          <a:ln w="0">
            <a:noFill/>
          </a:ln>
        </p:spPr>
        <p:txBody>
          <a:bodyPr anchor="ctr">
            <a:noAutofit/>
          </a:bodyPr>
          <a:lstStyle>
            <a:lvl1pPr algn="r">
              <a:lnSpc>
                <a:spcPct val="100000"/>
              </a:lnSpc>
              <a:buNone/>
              <a:tabLst>
                <a:tab pos="0" algn="l"/>
              </a:tabLst>
              <a:defRPr lang="en-GB" sz="1400" b="0" strike="noStrike" spc="-1">
                <a:solidFill>
                  <a:srgbClr val="FFFFFF"/>
                </a:solidFill>
                <a:latin typeface="Calibri"/>
                <a:ea typeface="Calibri"/>
              </a:defRPr>
            </a:lvl1pPr>
          </a:lstStyle>
          <a:p>
            <a:pPr algn="r">
              <a:lnSpc>
                <a:spcPct val="100000"/>
              </a:lnSpc>
              <a:buNone/>
              <a:tabLst>
                <a:tab pos="0" algn="l"/>
              </a:tabLst>
            </a:pPr>
            <a:fld id="{7D407453-217E-4AE5-B5E7-0DA44A2A2994}" type="slidenum">
              <a:rPr lang="en-GB" sz="1400" b="0" strike="noStrike" spc="-1">
                <a:solidFill>
                  <a:srgbClr val="FFFFFF"/>
                </a:solidFill>
                <a:latin typeface="Calibri"/>
                <a:ea typeface="Calibri"/>
              </a:rPr>
              <a:t>6</a:t>
            </a:fld>
            <a:endParaRPr lang="en-GB" sz="1400" b="0" strike="noStrike" spc="-1">
              <a:latin typeface="Times New Roman"/>
            </a:endParaRPr>
          </a:p>
        </p:txBody>
      </p:sp>
      <p:sp>
        <p:nvSpPr>
          <p:cNvPr id="2" name="PlaceHolder 2">
            <a:extLst>
              <a:ext uri="{FF2B5EF4-FFF2-40B4-BE49-F238E27FC236}">
                <a16:creationId xmlns:a16="http://schemas.microsoft.com/office/drawing/2014/main" id="{73B45F17-DC7C-7A9E-60F3-D637D81B8876}"/>
              </a:ext>
            </a:extLst>
          </p:cNvPr>
          <p:cNvSpPr txBox="1">
            <a:spLocks/>
          </p:cNvSpPr>
          <p:nvPr/>
        </p:nvSpPr>
        <p:spPr>
          <a:xfrm>
            <a:off x="825479" y="6556320"/>
            <a:ext cx="8716553" cy="328320"/>
          </a:xfrm>
          <a:prstGeom prst="rect">
            <a:avLst/>
          </a:prstGeom>
          <a:noFill/>
          <a:ln w="0">
            <a:noFill/>
          </a:ln>
        </p:spPr>
        <p:txBody>
          <a:bodyPr anchor="t">
            <a:noAutofit/>
          </a:bodyPr>
          <a:lstStyle>
            <a:defPPr>
              <a:defRPr lang="it-IT"/>
            </a:defPPr>
            <a:lvl1pPr marL="0" algn="l" defTabSz="914400" rtl="0" eaLnBrk="1" latinLnBrk="0" hangingPunct="1">
              <a:lnSpc>
                <a:spcPct val="100000"/>
              </a:lnSpc>
              <a:buNone/>
              <a:defRPr lang="en-GB" sz="1200" b="0" strike="noStrike" kern="1200" spc="-1">
                <a:solidFill>
                  <a:srgbClr val="FFFFFF"/>
                </a:solidFill>
                <a:latin typeface="Calibri"/>
                <a:ea typeface="Calibri"/>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 Rubino &amp; L. Balbinot | PSD meeting on the transition to W PFCs| 17 June 2025  </a:t>
            </a:r>
            <a:endParaRPr lang="en-US" dirty="0">
              <a:latin typeface="Times New Roman"/>
            </a:endParaRPr>
          </a:p>
          <a:p>
            <a:pPr>
              <a:tabLst>
                <a:tab pos="0" algn="l"/>
              </a:tabLst>
            </a:pPr>
            <a:endParaRPr lang="en-US" dirty="0">
              <a:latin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p:cNvSpPr>
          <p:nvPr>
            <p:ph type="title"/>
          </p:nvPr>
        </p:nvSpPr>
        <p:spPr>
          <a:xfrm>
            <a:off x="983520" y="192600"/>
            <a:ext cx="9451440" cy="456840"/>
          </a:xfrm>
          <a:prstGeom prst="rect">
            <a:avLst/>
          </a:prstGeom>
          <a:noFill/>
          <a:ln w="0">
            <a:noFill/>
          </a:ln>
        </p:spPr>
        <p:txBody>
          <a:bodyPr anchor="ctr">
            <a:noAutofit/>
          </a:bodyPr>
          <a:lstStyle/>
          <a:p>
            <a:pPr>
              <a:lnSpc>
                <a:spcPct val="85000"/>
              </a:lnSpc>
              <a:buNone/>
            </a:pPr>
            <a:r>
              <a:rPr lang="en-GB" sz="2800" b="1" strike="noStrike" spc="-1" dirty="0">
                <a:solidFill>
                  <a:srgbClr val="1F497D"/>
                </a:solidFill>
                <a:latin typeface="Calibri"/>
                <a:ea typeface="Calibri"/>
              </a:rPr>
              <a:t>V-shape effect</a:t>
            </a:r>
            <a:endParaRPr lang="en-GB" sz="2800" b="0" strike="noStrike" spc="-1" dirty="0">
              <a:solidFill>
                <a:srgbClr val="000000"/>
              </a:solidFill>
              <a:latin typeface="Arial"/>
            </a:endParaRPr>
          </a:p>
        </p:txBody>
      </p:sp>
      <p:sp>
        <p:nvSpPr>
          <p:cNvPr id="253" name="PlaceHolder 2"/>
          <p:cNvSpPr>
            <a:spLocks noGrp="1"/>
          </p:cNvSpPr>
          <p:nvPr>
            <p:ph type="sldNum" idx="37"/>
          </p:nvPr>
        </p:nvSpPr>
        <p:spPr>
          <a:xfrm>
            <a:off x="0" y="6590160"/>
            <a:ext cx="719640" cy="198720"/>
          </a:xfrm>
          <a:prstGeom prst="rect">
            <a:avLst/>
          </a:prstGeom>
          <a:noFill/>
          <a:ln w="0">
            <a:noFill/>
          </a:ln>
        </p:spPr>
        <p:txBody>
          <a:bodyPr anchor="ctr">
            <a:noAutofit/>
          </a:bodyPr>
          <a:lstStyle>
            <a:lvl1pPr algn="r">
              <a:lnSpc>
                <a:spcPct val="100000"/>
              </a:lnSpc>
              <a:buNone/>
              <a:tabLst>
                <a:tab pos="0" algn="l"/>
              </a:tabLst>
              <a:defRPr lang="en-GB" sz="1400" b="0" strike="noStrike" spc="-1">
                <a:solidFill>
                  <a:srgbClr val="FFFFFF"/>
                </a:solidFill>
                <a:latin typeface="Calibri"/>
                <a:ea typeface="Calibri"/>
              </a:defRPr>
            </a:lvl1pPr>
          </a:lstStyle>
          <a:p>
            <a:pPr algn="r">
              <a:lnSpc>
                <a:spcPct val="100000"/>
              </a:lnSpc>
              <a:buNone/>
              <a:tabLst>
                <a:tab pos="0" algn="l"/>
              </a:tabLst>
            </a:pPr>
            <a:fld id="{979ED9C2-297B-415D-A919-B2E13467C91C}" type="slidenum">
              <a:rPr lang="en-GB" sz="1400" b="0" strike="noStrike" spc="-1">
                <a:solidFill>
                  <a:srgbClr val="FFFFFF"/>
                </a:solidFill>
                <a:latin typeface="Calibri"/>
                <a:ea typeface="Calibri"/>
              </a:rPr>
              <a:t>7</a:t>
            </a:fld>
            <a:endParaRPr lang="en-GB" sz="1400" b="0" strike="noStrike" spc="-1">
              <a:latin typeface="Times New Roman"/>
            </a:endParaRPr>
          </a:p>
        </p:txBody>
      </p:sp>
      <p:sp>
        <p:nvSpPr>
          <p:cNvPr id="254" name="Google Shape;355;p25"/>
          <p:cNvSpPr/>
          <p:nvPr/>
        </p:nvSpPr>
        <p:spPr>
          <a:xfrm>
            <a:off x="3647160" y="2441520"/>
            <a:ext cx="749520" cy="1296720"/>
          </a:xfrm>
          <a:custGeom>
            <a:avLst/>
            <a:gdLst/>
            <a:ahLst/>
            <a:cxnLst/>
            <a:rect l="l" t="t" r="r" b="b"/>
            <a:pathLst>
              <a:path w="21600" h="21600">
                <a:moveTo>
                  <a:pt x="0" y="0"/>
                </a:moveTo>
                <a:lnTo>
                  <a:pt x="21600" y="21600"/>
                </a:lnTo>
              </a:path>
            </a:pathLst>
          </a:custGeom>
          <a:noFill/>
          <a:ln w="9525">
            <a:solidFill>
              <a:srgbClr val="3465A4"/>
            </a:solidFill>
            <a:round/>
            <a:tailEnd type="triangle" w="med" len="med"/>
          </a:ln>
        </p:spPr>
        <p:style>
          <a:lnRef idx="0">
            <a:scrgbClr r="0" g="0" b="0"/>
          </a:lnRef>
          <a:fillRef idx="0">
            <a:scrgbClr r="0" g="0" b="0"/>
          </a:fillRef>
          <a:effectRef idx="0">
            <a:scrgbClr r="0" g="0" b="0"/>
          </a:effectRef>
          <a:fontRef idx="minor"/>
        </p:style>
        <p:txBody>
          <a:bodyPr/>
          <a:lstStyle/>
          <a:p>
            <a:endParaRPr lang="it-IT"/>
          </a:p>
        </p:txBody>
      </p:sp>
      <p:pic>
        <p:nvPicPr>
          <p:cNvPr id="255" name="Google Shape;356;p25"/>
          <p:cNvPicPr/>
          <p:nvPr/>
        </p:nvPicPr>
        <p:blipFill>
          <a:blip r:embed="rId2"/>
          <a:stretch/>
        </p:blipFill>
        <p:spPr>
          <a:xfrm>
            <a:off x="648000" y="1966680"/>
            <a:ext cx="4390560" cy="3301200"/>
          </a:xfrm>
          <a:prstGeom prst="rect">
            <a:avLst/>
          </a:prstGeom>
          <a:ln w="0">
            <a:noFill/>
          </a:ln>
        </p:spPr>
      </p:pic>
      <p:sp>
        <p:nvSpPr>
          <p:cNvPr id="256" name="Google Shape;357;p25"/>
          <p:cNvSpPr/>
          <p:nvPr/>
        </p:nvSpPr>
        <p:spPr>
          <a:xfrm>
            <a:off x="792000" y="1363320"/>
            <a:ext cx="4606560" cy="471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108000">
              <a:lnSpc>
                <a:spcPct val="100000"/>
              </a:lnSpc>
              <a:buNone/>
              <a:tabLst>
                <a:tab pos="0" algn="l"/>
              </a:tabLst>
            </a:pPr>
            <a:r>
              <a:rPr lang="en-GB" sz="1800" b="0" strike="noStrike" spc="-1">
                <a:solidFill>
                  <a:srgbClr val="000000"/>
                </a:solidFill>
                <a:latin typeface="Calibri"/>
                <a:ea typeface="Calibri"/>
              </a:rPr>
              <a:t>Position of the ionization front where f</a:t>
            </a:r>
            <a:r>
              <a:rPr lang="en-GB" sz="1800" b="0" strike="noStrike" spc="-1" baseline="-25000">
                <a:solidFill>
                  <a:srgbClr val="000000"/>
                </a:solidFill>
                <a:latin typeface="Calibri"/>
                <a:ea typeface="Calibri"/>
              </a:rPr>
              <a:t>ionz</a:t>
            </a:r>
            <a:r>
              <a:rPr lang="en-GB" sz="1800" b="0" strike="noStrike" spc="-1">
                <a:solidFill>
                  <a:srgbClr val="000000"/>
                </a:solidFill>
                <a:latin typeface="Calibri"/>
                <a:ea typeface="Calibri"/>
              </a:rPr>
              <a:t> &gt; 0.8 </a:t>
            </a:r>
            <a:endParaRPr lang="en-GB" sz="1800" b="0" strike="noStrike" spc="-1">
              <a:latin typeface="Arial"/>
            </a:endParaRPr>
          </a:p>
        </p:txBody>
      </p:sp>
      <p:pic>
        <p:nvPicPr>
          <p:cNvPr id="257" name="Google Shape;358;p25"/>
          <p:cNvPicPr/>
          <p:nvPr/>
        </p:nvPicPr>
        <p:blipFill>
          <a:blip r:embed="rId3"/>
          <a:stretch/>
        </p:blipFill>
        <p:spPr>
          <a:xfrm>
            <a:off x="5627600" y="1424880"/>
            <a:ext cx="3044880" cy="2280600"/>
          </a:xfrm>
          <a:prstGeom prst="rect">
            <a:avLst/>
          </a:prstGeom>
          <a:ln w="0">
            <a:noFill/>
          </a:ln>
        </p:spPr>
      </p:pic>
      <p:pic>
        <p:nvPicPr>
          <p:cNvPr id="258" name="Google Shape;359;p25"/>
          <p:cNvPicPr/>
          <p:nvPr/>
        </p:nvPicPr>
        <p:blipFill>
          <a:blip r:embed="rId4"/>
          <a:stretch/>
        </p:blipFill>
        <p:spPr>
          <a:xfrm>
            <a:off x="5587280" y="3997080"/>
            <a:ext cx="3021120" cy="2372760"/>
          </a:xfrm>
          <a:prstGeom prst="rect">
            <a:avLst/>
          </a:prstGeom>
          <a:ln w="0">
            <a:noFill/>
          </a:ln>
        </p:spPr>
      </p:pic>
      <p:sp>
        <p:nvSpPr>
          <p:cNvPr id="259" name="Google Shape;360;p25"/>
          <p:cNvSpPr/>
          <p:nvPr/>
        </p:nvSpPr>
        <p:spPr>
          <a:xfrm>
            <a:off x="9037271" y="1424160"/>
            <a:ext cx="2629414" cy="9867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431640" indent="-324000">
              <a:lnSpc>
                <a:spcPct val="100000"/>
              </a:lnSpc>
              <a:buClr>
                <a:srgbClr val="000000"/>
              </a:buClr>
              <a:buFont typeface="Noto Sans Symbols"/>
              <a:buChar char="●"/>
            </a:pPr>
            <a:r>
              <a:rPr lang="en-GB" sz="1750" b="0" strike="noStrike" spc="-1">
                <a:solidFill>
                  <a:srgbClr val="000000"/>
                </a:solidFill>
                <a:latin typeface="Calibri"/>
                <a:ea typeface="Calibri"/>
              </a:rPr>
              <a:t>A slight increase when detachment starts (P= 5MW)</a:t>
            </a:r>
            <a:endParaRPr lang="en-GB" sz="1750" b="0" strike="noStrike" spc="-1">
              <a:latin typeface="Arial"/>
            </a:endParaRPr>
          </a:p>
          <a:p>
            <a:pPr>
              <a:lnSpc>
                <a:spcPct val="100000"/>
              </a:lnSpc>
              <a:buNone/>
            </a:pPr>
            <a:endParaRPr lang="en-GB" sz="1750" b="0" strike="noStrike" spc="-1">
              <a:latin typeface="Arial"/>
            </a:endParaRPr>
          </a:p>
        </p:txBody>
      </p:sp>
      <p:sp>
        <p:nvSpPr>
          <p:cNvPr id="260" name="Oval 1"/>
          <p:cNvSpPr/>
          <p:nvPr/>
        </p:nvSpPr>
        <p:spPr>
          <a:xfrm>
            <a:off x="7253360" y="1425960"/>
            <a:ext cx="1470240" cy="822600"/>
          </a:xfrm>
          <a:prstGeom prst="ellipse">
            <a:avLst/>
          </a:prstGeom>
          <a:noFill/>
          <a:ln>
            <a:solidFill>
              <a:srgbClr val="4F81BD"/>
            </a:solidFill>
            <a:round/>
          </a:ln>
        </p:spPr>
        <p:style>
          <a:lnRef idx="2">
            <a:schemeClr val="accent1">
              <a:shade val="15000"/>
            </a:schemeClr>
          </a:lnRef>
          <a:fillRef idx="1">
            <a:schemeClr val="accent1"/>
          </a:fillRef>
          <a:effectRef idx="0">
            <a:schemeClr val="accent1"/>
          </a:effectRef>
          <a:fontRef idx="minor"/>
        </p:style>
        <p:txBody>
          <a:bodyPr/>
          <a:lstStyle/>
          <a:p>
            <a:endParaRPr lang="it-IT"/>
          </a:p>
        </p:txBody>
      </p:sp>
      <p:sp>
        <p:nvSpPr>
          <p:cNvPr id="261" name="Oval 2"/>
          <p:cNvSpPr/>
          <p:nvPr/>
        </p:nvSpPr>
        <p:spPr>
          <a:xfrm>
            <a:off x="6267320" y="2535480"/>
            <a:ext cx="618840" cy="676800"/>
          </a:xfrm>
          <a:prstGeom prst="ellipse">
            <a:avLst/>
          </a:prstGeom>
          <a:noFill/>
          <a:ln>
            <a:solidFill>
              <a:srgbClr val="000000"/>
            </a:solidFill>
            <a:round/>
          </a:ln>
        </p:spPr>
        <p:style>
          <a:lnRef idx="2">
            <a:schemeClr val="accent1">
              <a:shade val="15000"/>
            </a:schemeClr>
          </a:lnRef>
          <a:fillRef idx="1">
            <a:schemeClr val="accent1"/>
          </a:fillRef>
          <a:effectRef idx="0">
            <a:schemeClr val="accent1"/>
          </a:effectRef>
          <a:fontRef idx="minor"/>
        </p:style>
        <p:txBody>
          <a:bodyPr/>
          <a:lstStyle/>
          <a:p>
            <a:endParaRPr lang="it-IT"/>
          </a:p>
        </p:txBody>
      </p:sp>
      <p:sp>
        <p:nvSpPr>
          <p:cNvPr id="262" name="TextBox 3"/>
          <p:cNvSpPr/>
          <p:nvPr/>
        </p:nvSpPr>
        <p:spPr>
          <a:xfrm>
            <a:off x="8951231" y="2483280"/>
            <a:ext cx="3065570" cy="2192908"/>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wrap="square" numCol="1" spcCol="0" anchor="t">
            <a:spAutoFit/>
          </a:bodyPr>
          <a:lstStyle/>
          <a:p>
            <a:pPr marL="431640" indent="-324000">
              <a:lnSpc>
                <a:spcPct val="100000"/>
              </a:lnSpc>
              <a:buClr>
                <a:srgbClr val="000000"/>
              </a:buClr>
              <a:buFont typeface="Noto Sans Symbols,Sans-Serif"/>
              <a:buChar char="●"/>
            </a:pPr>
            <a:r>
              <a:rPr lang="en-GB" sz="1750" b="0" strike="noStrike" spc="-1" dirty="0">
                <a:solidFill>
                  <a:srgbClr val="0070C0"/>
                </a:solidFill>
                <a:latin typeface="Calibri"/>
                <a:ea typeface="Arial"/>
              </a:rPr>
              <a:t>Strong increase when the ionization front is well above the V corner</a:t>
            </a:r>
            <a:r>
              <a:rPr lang="en-US" sz="1750" b="0" strike="noStrike" spc="-1" dirty="0">
                <a:solidFill>
                  <a:srgbClr val="0070C0"/>
                </a:solidFill>
                <a:latin typeface="Calibri"/>
                <a:ea typeface="Arial"/>
              </a:rPr>
              <a:t>​</a:t>
            </a:r>
            <a:endParaRPr lang="en-GB" sz="1750" b="0" strike="noStrike" spc="-1" dirty="0">
              <a:latin typeface="Arial"/>
            </a:endParaRPr>
          </a:p>
          <a:p>
            <a:pPr>
              <a:lnSpc>
                <a:spcPct val="100000"/>
              </a:lnSpc>
              <a:buNone/>
            </a:pPr>
            <a:r>
              <a:rPr lang="en-US" sz="1750" b="0" strike="noStrike" spc="-1" dirty="0">
                <a:solidFill>
                  <a:srgbClr val="0070C0"/>
                </a:solidFill>
                <a:latin typeface="Calibri"/>
                <a:ea typeface="Arial"/>
              </a:rPr>
              <a:t>​</a:t>
            </a:r>
            <a:endParaRPr lang="en-GB" sz="1750" b="0" strike="noStrike" spc="-1" dirty="0">
              <a:latin typeface="Arial"/>
            </a:endParaRPr>
          </a:p>
          <a:p>
            <a:pPr marL="431640" indent="-324000">
              <a:lnSpc>
                <a:spcPct val="100000"/>
              </a:lnSpc>
              <a:buClr>
                <a:srgbClr val="000000"/>
              </a:buClr>
              <a:buFont typeface="Noto Sans Symbols,Sans-Serif"/>
              <a:buChar char="●"/>
            </a:pPr>
            <a:r>
              <a:rPr lang="en-GB" sz="1750" b="0" strike="noStrike" spc="-1" dirty="0" err="1">
                <a:solidFill>
                  <a:srgbClr val="0070C0"/>
                </a:solidFill>
                <a:latin typeface="Calibri"/>
                <a:ea typeface="Arial"/>
              </a:rPr>
              <a:t>Γ</a:t>
            </a:r>
            <a:r>
              <a:rPr lang="en-GB" sz="1150" b="0" strike="noStrike" spc="-1" baseline="-25000" dirty="0" err="1">
                <a:solidFill>
                  <a:srgbClr val="0070C0"/>
                </a:solidFill>
                <a:latin typeface="Calibri"/>
                <a:ea typeface="Arial"/>
              </a:rPr>
              <a:t>pump</a:t>
            </a:r>
            <a:r>
              <a:rPr lang="en-GB" sz="1750" b="0" strike="noStrike" spc="-1" dirty="0">
                <a:solidFill>
                  <a:srgbClr val="0070C0"/>
                </a:solidFill>
                <a:latin typeface="Calibri"/>
                <a:ea typeface="Arial"/>
              </a:rPr>
              <a:t> ~ 1.5e22 D/s, and P</a:t>
            </a:r>
            <a:r>
              <a:rPr lang="en-GB" sz="1150" b="0" strike="noStrike" spc="-1" baseline="-25000" dirty="0">
                <a:solidFill>
                  <a:srgbClr val="0070C0"/>
                </a:solidFill>
                <a:latin typeface="Calibri"/>
                <a:ea typeface="Arial"/>
              </a:rPr>
              <a:t>sub-div</a:t>
            </a:r>
            <a:r>
              <a:rPr lang="en-GB" sz="1750" b="0" strike="noStrike" spc="-1" dirty="0">
                <a:solidFill>
                  <a:srgbClr val="0070C0"/>
                </a:solidFill>
                <a:latin typeface="Calibri"/>
                <a:ea typeface="Arial"/>
              </a:rPr>
              <a:t>~1Pa in line with current experiments</a:t>
            </a:r>
            <a:r>
              <a:rPr lang="en-US" sz="1750" b="0" strike="noStrike" spc="-1" dirty="0">
                <a:solidFill>
                  <a:srgbClr val="0070C0"/>
                </a:solidFill>
                <a:latin typeface="Calibri"/>
                <a:ea typeface="Arial"/>
              </a:rPr>
              <a:t>​</a:t>
            </a:r>
            <a:endParaRPr lang="en-GB" sz="1750" b="0" strike="noStrike" spc="-1" dirty="0">
              <a:latin typeface="Arial"/>
            </a:endParaRPr>
          </a:p>
          <a:p>
            <a:pPr>
              <a:lnSpc>
                <a:spcPct val="100000"/>
              </a:lnSpc>
              <a:buNone/>
            </a:pPr>
            <a:endParaRPr lang="en-GB" sz="1400" b="0" strike="noStrike" spc="-1" dirty="0">
              <a:latin typeface="Arial"/>
            </a:endParaRPr>
          </a:p>
        </p:txBody>
      </p:sp>
      <p:sp>
        <p:nvSpPr>
          <p:cNvPr id="263" name="Oval 4"/>
          <p:cNvSpPr/>
          <p:nvPr/>
        </p:nvSpPr>
        <p:spPr>
          <a:xfrm>
            <a:off x="7242200" y="4115520"/>
            <a:ext cx="1470240" cy="822600"/>
          </a:xfrm>
          <a:prstGeom prst="ellipse">
            <a:avLst/>
          </a:prstGeom>
          <a:noFill/>
          <a:ln>
            <a:solidFill>
              <a:srgbClr val="4F81BD"/>
            </a:solidFill>
            <a:round/>
          </a:ln>
        </p:spPr>
        <p:style>
          <a:lnRef idx="2">
            <a:schemeClr val="accent1">
              <a:shade val="15000"/>
            </a:schemeClr>
          </a:lnRef>
          <a:fillRef idx="1">
            <a:schemeClr val="accent1"/>
          </a:fillRef>
          <a:effectRef idx="0">
            <a:schemeClr val="accent1"/>
          </a:effectRef>
          <a:fontRef idx="minor"/>
        </p:style>
        <p:txBody>
          <a:bodyPr/>
          <a:lstStyle/>
          <a:p>
            <a:endParaRPr lang="it-IT"/>
          </a:p>
        </p:txBody>
      </p:sp>
      <p:sp>
        <p:nvSpPr>
          <p:cNvPr id="264" name="Oval 6"/>
          <p:cNvSpPr/>
          <p:nvPr/>
        </p:nvSpPr>
        <p:spPr>
          <a:xfrm>
            <a:off x="6263000" y="5018760"/>
            <a:ext cx="618840" cy="676800"/>
          </a:xfrm>
          <a:prstGeom prst="ellipse">
            <a:avLst/>
          </a:prstGeom>
          <a:noFill/>
          <a:ln>
            <a:solidFill>
              <a:srgbClr val="000000"/>
            </a:solidFill>
            <a:round/>
          </a:ln>
        </p:spPr>
        <p:style>
          <a:lnRef idx="2">
            <a:schemeClr val="accent1">
              <a:shade val="15000"/>
            </a:schemeClr>
          </a:lnRef>
          <a:fillRef idx="1">
            <a:schemeClr val="accent1"/>
          </a:fillRef>
          <a:effectRef idx="0">
            <a:schemeClr val="accent1"/>
          </a:effectRef>
          <a:fontRef idx="minor"/>
        </p:style>
        <p:txBody>
          <a:bodyPr/>
          <a:lstStyle/>
          <a:p>
            <a:endParaRPr lang="it-IT"/>
          </a:p>
        </p:txBody>
      </p:sp>
      <p:sp>
        <p:nvSpPr>
          <p:cNvPr id="2" name="Google Shape;346;p24">
            <a:extLst>
              <a:ext uri="{FF2B5EF4-FFF2-40B4-BE49-F238E27FC236}">
                <a16:creationId xmlns:a16="http://schemas.microsoft.com/office/drawing/2014/main" id="{8609AB8C-7784-EB75-DDE9-54BC7071C7CB}"/>
              </a:ext>
            </a:extLst>
          </p:cNvPr>
          <p:cNvSpPr/>
          <p:nvPr/>
        </p:nvSpPr>
        <p:spPr>
          <a:xfrm>
            <a:off x="8951230" y="4679577"/>
            <a:ext cx="2860666" cy="1489447"/>
          </a:xfrm>
          <a:prstGeom prst="rect">
            <a:avLst/>
          </a:prstGeom>
          <a:noFill/>
          <a:ln w="36000">
            <a:solidFill>
              <a:srgbClr val="FF0000"/>
            </a:solidFill>
            <a:round/>
          </a:ln>
        </p:spPr>
        <p:style>
          <a:lnRef idx="0">
            <a:scrgbClr r="0" g="0" b="0"/>
          </a:lnRef>
          <a:fillRef idx="0">
            <a:scrgbClr r="0" g="0" b="0"/>
          </a:fillRef>
          <a:effectRef idx="0">
            <a:scrgbClr r="0" g="0" b="0"/>
          </a:effectRef>
          <a:fontRef idx="minor"/>
        </p:style>
        <p:txBody>
          <a:bodyPr lIns="108000" tIns="63000" rIns="108000" bIns="63000" anchor="t">
            <a:noAutofit/>
          </a:bodyPr>
          <a:lstStyle/>
          <a:p>
            <a:pPr>
              <a:lnSpc>
                <a:spcPct val="100000"/>
              </a:lnSpc>
              <a:buNone/>
              <a:tabLst>
                <a:tab pos="0" algn="l"/>
              </a:tabLst>
            </a:pPr>
            <a:r>
              <a:rPr lang="en-GB" sz="1800" b="0" strike="noStrike" spc="-1" dirty="0">
                <a:solidFill>
                  <a:srgbClr val="000000"/>
                </a:solidFill>
                <a:latin typeface="Arial"/>
                <a:ea typeface="Arial"/>
              </a:rPr>
              <a:t>Only when ionization front is above the corner D</a:t>
            </a:r>
            <a:r>
              <a:rPr lang="en-GB" sz="1800" b="0" strike="noStrike" spc="-1" baseline="-25000" dirty="0">
                <a:solidFill>
                  <a:srgbClr val="000000"/>
                </a:solidFill>
                <a:latin typeface="Arial"/>
                <a:ea typeface="Arial"/>
              </a:rPr>
              <a:t>2</a:t>
            </a:r>
            <a:r>
              <a:rPr lang="en-GB" sz="1800" b="0" strike="noStrike" spc="-1" dirty="0">
                <a:solidFill>
                  <a:srgbClr val="000000"/>
                </a:solidFill>
                <a:latin typeface="Arial"/>
                <a:ea typeface="Arial"/>
              </a:rPr>
              <a:t> molecules are able to escape </a:t>
            </a:r>
          </a:p>
          <a:p>
            <a:pPr>
              <a:lnSpc>
                <a:spcPct val="100000"/>
              </a:lnSpc>
              <a:buNone/>
              <a:tabLst>
                <a:tab pos="0" algn="l"/>
              </a:tabLst>
            </a:pPr>
            <a:r>
              <a:rPr lang="en-GB" sz="1800" b="0" strike="noStrike" spc="-1" dirty="0">
                <a:solidFill>
                  <a:srgbClr val="000000"/>
                </a:solidFill>
                <a:latin typeface="Wingdings"/>
                <a:ea typeface="Arial"/>
              </a:rPr>
              <a:t></a:t>
            </a:r>
            <a:r>
              <a:rPr lang="en-GB" sz="1800" b="0" strike="noStrike" spc="-1" dirty="0">
                <a:solidFill>
                  <a:srgbClr val="000000"/>
                </a:solidFill>
                <a:latin typeface="Arial"/>
                <a:ea typeface="Arial"/>
              </a:rPr>
              <a:t> p</a:t>
            </a:r>
            <a:r>
              <a:rPr lang="en-GB" sz="1800" b="0" strike="noStrike" spc="-1" baseline="-25000" dirty="0">
                <a:solidFill>
                  <a:srgbClr val="000000"/>
                </a:solidFill>
                <a:latin typeface="Arial"/>
                <a:ea typeface="Arial"/>
              </a:rPr>
              <a:t>neut,subdivertor</a:t>
            </a:r>
            <a:r>
              <a:rPr lang="en-GB" sz="1800" b="0" strike="noStrike" spc="-1" dirty="0">
                <a:solidFill>
                  <a:srgbClr val="000000"/>
                </a:solidFill>
                <a:latin typeface="Arial"/>
                <a:ea typeface="Arial"/>
              </a:rPr>
              <a:t>≈ of 1Pa</a:t>
            </a:r>
            <a:endParaRPr lang="en-GB" sz="1800" b="0" strike="noStrike" spc="-1" dirty="0">
              <a:latin typeface="Arial"/>
            </a:endParaRPr>
          </a:p>
        </p:txBody>
      </p:sp>
      <p:sp>
        <p:nvSpPr>
          <p:cNvPr id="5" name="PlaceHolder 2">
            <a:extLst>
              <a:ext uri="{FF2B5EF4-FFF2-40B4-BE49-F238E27FC236}">
                <a16:creationId xmlns:a16="http://schemas.microsoft.com/office/drawing/2014/main" id="{1E4D7FE3-8626-EFFD-531D-2E8CD79B2E68}"/>
              </a:ext>
            </a:extLst>
          </p:cNvPr>
          <p:cNvSpPr txBox="1">
            <a:spLocks/>
          </p:cNvSpPr>
          <p:nvPr/>
        </p:nvSpPr>
        <p:spPr>
          <a:xfrm>
            <a:off x="825479" y="6556320"/>
            <a:ext cx="8716553" cy="328320"/>
          </a:xfrm>
          <a:prstGeom prst="rect">
            <a:avLst/>
          </a:prstGeom>
          <a:noFill/>
          <a:ln w="0">
            <a:noFill/>
          </a:ln>
        </p:spPr>
        <p:txBody>
          <a:bodyPr anchor="t">
            <a:noAutofit/>
          </a:bodyPr>
          <a:lstStyle>
            <a:defPPr>
              <a:defRPr lang="it-IT"/>
            </a:defPPr>
            <a:lvl1pPr marL="0" algn="l" defTabSz="914400" rtl="0" eaLnBrk="1" latinLnBrk="0" hangingPunct="1">
              <a:lnSpc>
                <a:spcPct val="100000"/>
              </a:lnSpc>
              <a:buNone/>
              <a:defRPr lang="en-GB" sz="1200" b="0" strike="noStrike" kern="1200" spc="-1">
                <a:solidFill>
                  <a:srgbClr val="FFFFFF"/>
                </a:solidFill>
                <a:latin typeface="Calibri"/>
                <a:ea typeface="Calibri"/>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 Rubino &amp; L. Balbinot | PSD meeting on the transition to W PFCs| 17 June 2025  </a:t>
            </a:r>
            <a:endParaRPr lang="en-US">
              <a:latin typeface="Times New Roman"/>
            </a:endParaRPr>
          </a:p>
          <a:p>
            <a:pPr>
              <a:tabLst>
                <a:tab pos="0" algn="l"/>
              </a:tabLst>
            </a:pPr>
            <a:endParaRPr lang="en-US" dirty="0">
              <a:latin typeface="Times New Roman"/>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2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259"/>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261"/>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26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262"/>
                                        </p:tgtEl>
                                        <p:attrNameLst>
                                          <p:attrName>style.visibility</p:attrName>
                                        </p:attrNameLst>
                                      </p:cBhvr>
                                      <p:to>
                                        <p:strVal val="visible"/>
                                      </p:to>
                                    </p:set>
                                  </p:childTnLst>
                                </p:cTn>
                              </p:par>
                              <p:par>
                                <p:cTn id="21" presetID="1" presetClass="entr" fill="hold" nodeType="withEffect">
                                  <p:stCondLst>
                                    <p:cond delay="0"/>
                                  </p:stCondLst>
                                  <p:childTnLst>
                                    <p:set>
                                      <p:cBhvr>
                                        <p:cTn id="22" dur="1" fill="hold">
                                          <p:stCondLst>
                                            <p:cond delay="0"/>
                                          </p:stCondLst>
                                        </p:cTn>
                                        <p:tgtEl>
                                          <p:spTgt spid="260"/>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26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PlaceHolder 1"/>
          <p:cNvSpPr>
            <a:spLocks noGrp="1"/>
          </p:cNvSpPr>
          <p:nvPr>
            <p:ph type="title"/>
          </p:nvPr>
        </p:nvSpPr>
        <p:spPr>
          <a:xfrm>
            <a:off x="983520" y="192600"/>
            <a:ext cx="9451440" cy="456840"/>
          </a:xfrm>
          <a:prstGeom prst="rect">
            <a:avLst/>
          </a:prstGeom>
          <a:noFill/>
          <a:ln w="0">
            <a:noFill/>
          </a:ln>
        </p:spPr>
        <p:txBody>
          <a:bodyPr anchor="ctr">
            <a:noAutofit/>
          </a:bodyPr>
          <a:lstStyle/>
          <a:p>
            <a:pPr>
              <a:lnSpc>
                <a:spcPct val="85000"/>
              </a:lnSpc>
              <a:buNone/>
              <a:tabLst>
                <a:tab pos="0" algn="l"/>
              </a:tabLst>
            </a:pPr>
            <a:r>
              <a:rPr lang="en-GB" sz="2800" b="1" strike="noStrike" spc="-1" dirty="0">
                <a:solidFill>
                  <a:srgbClr val="1F497D"/>
                </a:solidFill>
                <a:latin typeface="Calibri"/>
                <a:ea typeface="Calibri"/>
              </a:rPr>
              <a:t>How can pumping rate be increased?</a:t>
            </a:r>
            <a:endParaRPr lang="en-GB" sz="2800" b="0" strike="noStrike" spc="-1" dirty="0">
              <a:solidFill>
                <a:srgbClr val="000000"/>
              </a:solidFill>
              <a:latin typeface="Arial"/>
            </a:endParaRPr>
          </a:p>
        </p:txBody>
      </p:sp>
      <p:sp>
        <p:nvSpPr>
          <p:cNvPr id="267" name="PlaceHolder 2"/>
          <p:cNvSpPr>
            <a:spLocks noGrp="1"/>
          </p:cNvSpPr>
          <p:nvPr>
            <p:ph type="sldNum" idx="39"/>
          </p:nvPr>
        </p:nvSpPr>
        <p:spPr>
          <a:xfrm>
            <a:off x="0" y="6590160"/>
            <a:ext cx="719640" cy="198720"/>
          </a:xfrm>
          <a:prstGeom prst="rect">
            <a:avLst/>
          </a:prstGeom>
          <a:noFill/>
          <a:ln w="0">
            <a:noFill/>
          </a:ln>
        </p:spPr>
        <p:txBody>
          <a:bodyPr anchor="ctr">
            <a:noAutofit/>
          </a:bodyPr>
          <a:lstStyle>
            <a:lvl1pPr algn="r">
              <a:lnSpc>
                <a:spcPct val="100000"/>
              </a:lnSpc>
              <a:buNone/>
              <a:tabLst>
                <a:tab pos="0" algn="l"/>
              </a:tabLst>
              <a:defRPr lang="en-GB" sz="1400" b="0" strike="noStrike" spc="-1">
                <a:solidFill>
                  <a:srgbClr val="FFFFFF"/>
                </a:solidFill>
                <a:latin typeface="Calibri"/>
                <a:ea typeface="Calibri"/>
              </a:defRPr>
            </a:lvl1pPr>
          </a:lstStyle>
          <a:p>
            <a:pPr algn="r">
              <a:lnSpc>
                <a:spcPct val="100000"/>
              </a:lnSpc>
              <a:buNone/>
              <a:tabLst>
                <a:tab pos="0" algn="l"/>
              </a:tabLst>
            </a:pPr>
            <a:fld id="{4D84CB9D-A2E4-4A1C-9C72-062E73A7994E}" type="slidenum">
              <a:rPr lang="en-GB" sz="1400" b="0" strike="noStrike" spc="-1">
                <a:solidFill>
                  <a:srgbClr val="FFFFFF"/>
                </a:solidFill>
                <a:latin typeface="Calibri"/>
                <a:ea typeface="Calibri"/>
              </a:rPr>
              <a:t>8</a:t>
            </a:fld>
            <a:endParaRPr lang="en-GB" sz="1400" b="0" strike="noStrike" spc="-1">
              <a:latin typeface="Times New Roman"/>
            </a:endParaRPr>
          </a:p>
        </p:txBody>
      </p:sp>
      <p:pic>
        <p:nvPicPr>
          <p:cNvPr id="268" name="Google Shape;368;p26"/>
          <p:cNvPicPr/>
          <p:nvPr/>
        </p:nvPicPr>
        <p:blipFill>
          <a:blip r:embed="rId2"/>
          <a:stretch/>
        </p:blipFill>
        <p:spPr>
          <a:xfrm>
            <a:off x="7734748" y="3095520"/>
            <a:ext cx="2700212" cy="2055960"/>
          </a:xfrm>
          <a:prstGeom prst="rect">
            <a:avLst/>
          </a:prstGeom>
          <a:ln w="0">
            <a:noFill/>
          </a:ln>
        </p:spPr>
      </p:pic>
      <p:pic>
        <p:nvPicPr>
          <p:cNvPr id="269" name="Google Shape;369;p26"/>
          <p:cNvPicPr/>
          <p:nvPr/>
        </p:nvPicPr>
        <p:blipFill>
          <a:blip r:embed="rId3"/>
          <a:stretch/>
        </p:blipFill>
        <p:spPr>
          <a:xfrm>
            <a:off x="7791808" y="816600"/>
            <a:ext cx="2341080" cy="2265840"/>
          </a:xfrm>
          <a:prstGeom prst="rect">
            <a:avLst/>
          </a:prstGeom>
          <a:ln w="0">
            <a:noFill/>
          </a:ln>
        </p:spPr>
      </p:pic>
      <p:sp>
        <p:nvSpPr>
          <p:cNvPr id="270" name="Google Shape;370;p26"/>
          <p:cNvSpPr/>
          <p:nvPr/>
        </p:nvSpPr>
        <p:spPr>
          <a:xfrm>
            <a:off x="4860000" y="1404000"/>
            <a:ext cx="2875680" cy="752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tabLst>
                <a:tab pos="0" algn="l"/>
              </a:tabLst>
            </a:pPr>
            <a:r>
              <a:rPr lang="en-GB" sz="2000" b="1" strike="noStrike" spc="-1">
                <a:solidFill>
                  <a:srgbClr val="000000"/>
                </a:solidFill>
                <a:latin typeface="Calibri"/>
                <a:ea typeface="Calibri"/>
              </a:rPr>
              <a:t>Change divertor shape</a:t>
            </a:r>
            <a:endParaRPr lang="en-GB" sz="2000" b="0" strike="noStrike" spc="-1">
              <a:latin typeface="Arial"/>
            </a:endParaRPr>
          </a:p>
          <a:p>
            <a:pPr>
              <a:lnSpc>
                <a:spcPct val="100000"/>
              </a:lnSpc>
              <a:spcBef>
                <a:spcPts val="1417"/>
              </a:spcBef>
              <a:buNone/>
              <a:tabLst>
                <a:tab pos="0" algn="l"/>
              </a:tabLst>
            </a:pPr>
            <a:endParaRPr lang="en-GB" sz="2700" b="0" strike="noStrike" spc="-1">
              <a:latin typeface="Arial"/>
            </a:endParaRPr>
          </a:p>
          <a:p>
            <a:pPr>
              <a:lnSpc>
                <a:spcPct val="100000"/>
              </a:lnSpc>
              <a:spcBef>
                <a:spcPts val="1417"/>
              </a:spcBef>
              <a:buNone/>
              <a:tabLst>
                <a:tab pos="0" algn="l"/>
              </a:tabLst>
            </a:pPr>
            <a:endParaRPr lang="en-GB" sz="2700" b="0" strike="noStrike" spc="-1">
              <a:latin typeface="Arial"/>
            </a:endParaRPr>
          </a:p>
          <a:p>
            <a:pPr>
              <a:lnSpc>
                <a:spcPct val="100000"/>
              </a:lnSpc>
              <a:spcBef>
                <a:spcPts val="1417"/>
              </a:spcBef>
              <a:buNone/>
              <a:tabLst>
                <a:tab pos="0" algn="l"/>
              </a:tabLst>
            </a:pPr>
            <a:endParaRPr lang="en-GB" sz="2700" b="0" strike="noStrike" spc="-1">
              <a:latin typeface="Arial"/>
            </a:endParaRPr>
          </a:p>
          <a:p>
            <a:pPr>
              <a:lnSpc>
                <a:spcPct val="100000"/>
              </a:lnSpc>
              <a:buNone/>
              <a:tabLst>
                <a:tab pos="0" algn="l"/>
              </a:tabLst>
            </a:pPr>
            <a:endParaRPr lang="en-GB" sz="2400" b="0" strike="noStrike" spc="-1">
              <a:latin typeface="Arial"/>
            </a:endParaRPr>
          </a:p>
        </p:txBody>
      </p:sp>
      <p:sp>
        <p:nvSpPr>
          <p:cNvPr id="271" name="Google Shape;371;p26"/>
          <p:cNvSpPr/>
          <p:nvPr/>
        </p:nvSpPr>
        <p:spPr>
          <a:xfrm>
            <a:off x="360000" y="4388760"/>
            <a:ext cx="3127680" cy="1411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buNone/>
            </a:pPr>
            <a:r>
              <a:rPr lang="en-GB" sz="1800" b="0" strike="noStrike" spc="-1">
                <a:solidFill>
                  <a:srgbClr val="000000"/>
                </a:solidFill>
                <a:latin typeface="Calibri"/>
                <a:ea typeface="Calibri"/>
              </a:rPr>
              <a:t>Pumping thruoughput and sub-divertor pressure increases when ionization front is located above the horizontal plate.</a:t>
            </a:r>
            <a:endParaRPr lang="en-GB" sz="1800" b="0" strike="noStrike" spc="-1">
              <a:latin typeface="Arial"/>
            </a:endParaRPr>
          </a:p>
          <a:p>
            <a:pPr algn="just">
              <a:lnSpc>
                <a:spcPct val="100000"/>
              </a:lnSpc>
              <a:buNone/>
            </a:pPr>
            <a:r>
              <a:rPr lang="en-GB" sz="1800" b="0" strike="noStrike" spc="-1">
                <a:solidFill>
                  <a:srgbClr val="000000"/>
                </a:solidFill>
                <a:latin typeface="Calibri"/>
                <a:ea typeface="Calibri"/>
              </a:rPr>
              <a:t>Can we do it without deep detachment?</a:t>
            </a:r>
            <a:endParaRPr lang="en-GB" sz="1800" b="0" strike="noStrike" spc="-1">
              <a:latin typeface="Arial"/>
            </a:endParaRPr>
          </a:p>
        </p:txBody>
      </p:sp>
      <p:sp>
        <p:nvSpPr>
          <p:cNvPr id="272" name="Google Shape;372;p26"/>
          <p:cNvSpPr/>
          <p:nvPr/>
        </p:nvSpPr>
        <p:spPr>
          <a:xfrm rot="10800000" flipH="1">
            <a:off x="3995640" y="1620360"/>
            <a:ext cx="719640" cy="719640"/>
          </a:xfrm>
          <a:custGeom>
            <a:avLst/>
            <a:gdLst/>
            <a:ahLst/>
            <a:cxnLst/>
            <a:rect l="l" t="t" r="r" b="b"/>
            <a:pathLst>
              <a:path w="21600" h="21600">
                <a:moveTo>
                  <a:pt x="0" y="0"/>
                </a:moveTo>
                <a:lnTo>
                  <a:pt x="21600" y="21600"/>
                </a:lnTo>
              </a:path>
            </a:pathLst>
          </a:custGeom>
          <a:noFill/>
          <a:ln w="38100">
            <a:solidFill>
              <a:srgbClr val="3465A4"/>
            </a:solidFill>
            <a:round/>
            <a:tailEnd type="triangle" w="med" len="med"/>
          </a:ln>
        </p:spPr>
        <p:style>
          <a:lnRef idx="0">
            <a:scrgbClr r="0" g="0" b="0"/>
          </a:lnRef>
          <a:fillRef idx="0">
            <a:scrgbClr r="0" g="0" b="0"/>
          </a:fillRef>
          <a:effectRef idx="0">
            <a:scrgbClr r="0" g="0" b="0"/>
          </a:effectRef>
          <a:fontRef idx="minor"/>
        </p:style>
        <p:txBody>
          <a:bodyPr/>
          <a:lstStyle/>
          <a:p>
            <a:endParaRPr lang="it-IT"/>
          </a:p>
        </p:txBody>
      </p:sp>
      <p:sp>
        <p:nvSpPr>
          <p:cNvPr id="273" name="Google Shape;373;p26"/>
          <p:cNvSpPr/>
          <p:nvPr/>
        </p:nvSpPr>
        <p:spPr>
          <a:xfrm>
            <a:off x="3996000" y="2340000"/>
            <a:ext cx="881280" cy="1295160"/>
          </a:xfrm>
          <a:custGeom>
            <a:avLst/>
            <a:gdLst/>
            <a:ahLst/>
            <a:cxnLst/>
            <a:rect l="l" t="t" r="r" b="b"/>
            <a:pathLst>
              <a:path w="21600" h="21600">
                <a:moveTo>
                  <a:pt x="0" y="0"/>
                </a:moveTo>
                <a:lnTo>
                  <a:pt x="21600" y="21600"/>
                </a:lnTo>
              </a:path>
            </a:pathLst>
          </a:custGeom>
          <a:noFill/>
          <a:ln w="38100">
            <a:solidFill>
              <a:srgbClr val="3465A4"/>
            </a:solidFill>
            <a:round/>
            <a:tailEnd type="triangle" w="med" len="med"/>
          </a:ln>
        </p:spPr>
        <p:style>
          <a:lnRef idx="0">
            <a:scrgbClr r="0" g="0" b="0"/>
          </a:lnRef>
          <a:fillRef idx="0">
            <a:scrgbClr r="0" g="0" b="0"/>
          </a:fillRef>
          <a:effectRef idx="0">
            <a:scrgbClr r="0" g="0" b="0"/>
          </a:effectRef>
          <a:fontRef idx="minor"/>
        </p:style>
        <p:txBody>
          <a:bodyPr/>
          <a:lstStyle/>
          <a:p>
            <a:endParaRPr lang="it-IT"/>
          </a:p>
        </p:txBody>
      </p:sp>
      <p:sp>
        <p:nvSpPr>
          <p:cNvPr id="274" name="Google Shape;374;p26"/>
          <p:cNvSpPr/>
          <p:nvPr/>
        </p:nvSpPr>
        <p:spPr>
          <a:xfrm>
            <a:off x="4787640" y="3502620"/>
            <a:ext cx="3269160" cy="135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en-GB" sz="2000" b="1" strike="noStrike" spc="-1" dirty="0">
                <a:solidFill>
                  <a:srgbClr val="000000"/>
                </a:solidFill>
                <a:latin typeface="Calibri"/>
                <a:ea typeface="Calibri"/>
              </a:rPr>
              <a:t>Change strike point location</a:t>
            </a:r>
            <a:r>
              <a:rPr lang="en-GB" sz="2400" b="0" strike="noStrike" spc="-1" dirty="0">
                <a:solidFill>
                  <a:srgbClr val="000000"/>
                </a:solidFill>
                <a:latin typeface="Calibri"/>
                <a:ea typeface="Calibri"/>
              </a:rPr>
              <a:t> </a:t>
            </a:r>
            <a:r>
              <a:rPr lang="en-GB" sz="1800" b="0" strike="noStrike" spc="-1" dirty="0">
                <a:solidFill>
                  <a:srgbClr val="000000"/>
                </a:solidFill>
                <a:latin typeface="Calibri"/>
                <a:ea typeface="Calibri"/>
              </a:rPr>
              <a:t>obtained by changing the relative position of equilibrium and first wall</a:t>
            </a:r>
            <a:endParaRPr lang="en-GB" sz="1800" b="0" strike="noStrike" spc="-1" dirty="0">
              <a:latin typeface="Arial"/>
            </a:endParaRPr>
          </a:p>
        </p:txBody>
      </p:sp>
      <p:pic>
        <p:nvPicPr>
          <p:cNvPr id="276" name="Google Shape;376;p26"/>
          <p:cNvPicPr/>
          <p:nvPr/>
        </p:nvPicPr>
        <p:blipFill>
          <a:blip r:embed="rId4"/>
          <a:stretch/>
        </p:blipFill>
        <p:spPr>
          <a:xfrm>
            <a:off x="268920" y="1440000"/>
            <a:ext cx="3564720" cy="2948760"/>
          </a:xfrm>
          <a:prstGeom prst="rect">
            <a:avLst/>
          </a:prstGeom>
          <a:ln w="0">
            <a:noFill/>
          </a:ln>
        </p:spPr>
      </p:pic>
      <p:graphicFrame>
        <p:nvGraphicFramePr>
          <p:cNvPr id="281" name="Google Shape;385;p27"/>
          <p:cNvGraphicFramePr/>
          <p:nvPr>
            <p:extLst>
              <p:ext uri="{D42A27DB-BD31-4B8C-83A1-F6EECF244321}">
                <p14:modId xmlns:p14="http://schemas.microsoft.com/office/powerpoint/2010/main" val="3045356517"/>
              </p:ext>
            </p:extLst>
          </p:nvPr>
        </p:nvGraphicFramePr>
        <p:xfrm>
          <a:off x="4026971" y="5325720"/>
          <a:ext cx="6902285" cy="1005840"/>
        </p:xfrm>
        <a:graphic>
          <a:graphicData uri="http://schemas.openxmlformats.org/drawingml/2006/table">
            <a:tbl>
              <a:tblPr/>
              <a:tblGrid>
                <a:gridCol w="1602661">
                  <a:extLst>
                    <a:ext uri="{9D8B030D-6E8A-4147-A177-3AD203B41FA5}">
                      <a16:colId xmlns:a16="http://schemas.microsoft.com/office/drawing/2014/main" val="20000"/>
                    </a:ext>
                  </a:extLst>
                </a:gridCol>
                <a:gridCol w="1692806">
                  <a:extLst>
                    <a:ext uri="{9D8B030D-6E8A-4147-A177-3AD203B41FA5}">
                      <a16:colId xmlns:a16="http://schemas.microsoft.com/office/drawing/2014/main" val="20001"/>
                    </a:ext>
                  </a:extLst>
                </a:gridCol>
                <a:gridCol w="1698461">
                  <a:extLst>
                    <a:ext uri="{9D8B030D-6E8A-4147-A177-3AD203B41FA5}">
                      <a16:colId xmlns:a16="http://schemas.microsoft.com/office/drawing/2014/main" val="20002"/>
                    </a:ext>
                  </a:extLst>
                </a:gridCol>
                <a:gridCol w="1908357">
                  <a:extLst>
                    <a:ext uri="{9D8B030D-6E8A-4147-A177-3AD203B41FA5}">
                      <a16:colId xmlns:a16="http://schemas.microsoft.com/office/drawing/2014/main" val="20003"/>
                    </a:ext>
                  </a:extLst>
                </a:gridCol>
              </a:tblGrid>
              <a:tr h="263278">
                <a:tc>
                  <a:txBody>
                    <a:bodyPr/>
                    <a:lstStyle/>
                    <a:p>
                      <a:endParaRPr lang="it-IT" sz="1600"/>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9999FF"/>
                    </a:solidFill>
                  </a:tcPr>
                </a:tc>
                <a:tc>
                  <a:txBody>
                    <a:bodyPr/>
                    <a:lstStyle/>
                    <a:p>
                      <a:pPr>
                        <a:lnSpc>
                          <a:spcPct val="100000"/>
                        </a:lnSpc>
                        <a:buNone/>
                        <a:tabLst>
                          <a:tab pos="0" algn="l"/>
                        </a:tabLst>
                      </a:pPr>
                      <a:r>
                        <a:rPr lang="en-GB" sz="1600" b="0" strike="noStrike" spc="-1">
                          <a:solidFill>
                            <a:srgbClr val="000000"/>
                          </a:solidFill>
                          <a:latin typeface="Arial"/>
                          <a:ea typeface="Arial"/>
                        </a:rPr>
                        <a:t>Std. case</a:t>
                      </a:r>
                      <a:endParaRPr lang="en-GB" sz="1600" b="0" strike="noStrike" spc="-1">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9999FF"/>
                    </a:solidFill>
                  </a:tcPr>
                </a:tc>
                <a:tc>
                  <a:txBody>
                    <a:bodyPr/>
                    <a:lstStyle/>
                    <a:p>
                      <a:pPr>
                        <a:lnSpc>
                          <a:spcPct val="100000"/>
                        </a:lnSpc>
                        <a:buNone/>
                        <a:tabLst>
                          <a:tab pos="0" algn="l"/>
                        </a:tabLst>
                      </a:pPr>
                      <a:r>
                        <a:rPr lang="en-GB" sz="1600" b="0" strike="noStrike" spc="-1" dirty="0">
                          <a:solidFill>
                            <a:srgbClr val="000000"/>
                          </a:solidFill>
                          <a:latin typeface="Arial"/>
                          <a:ea typeface="Arial"/>
                        </a:rPr>
                        <a:t>No-corner</a:t>
                      </a:r>
                      <a:endParaRPr lang="en-GB" sz="1600" b="0" strike="noStrike" spc="-1" dirty="0">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9999FF"/>
                    </a:solidFill>
                  </a:tcPr>
                </a:tc>
                <a:tc>
                  <a:txBody>
                    <a:bodyPr/>
                    <a:lstStyle/>
                    <a:p>
                      <a:pPr>
                        <a:lnSpc>
                          <a:spcPct val="100000"/>
                        </a:lnSpc>
                        <a:buNone/>
                        <a:tabLst>
                          <a:tab pos="0" algn="l"/>
                        </a:tabLst>
                      </a:pPr>
                      <a:r>
                        <a:rPr lang="en-GB" sz="1600" b="0" strike="noStrike" spc="-1">
                          <a:solidFill>
                            <a:srgbClr val="000000"/>
                          </a:solidFill>
                          <a:latin typeface="Arial"/>
                          <a:ea typeface="Arial"/>
                        </a:rPr>
                        <a:t>High strike point</a:t>
                      </a:r>
                      <a:endParaRPr lang="en-GB" sz="1600" b="0" strike="noStrike" spc="-1">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9999FF"/>
                    </a:solidFill>
                  </a:tcPr>
                </a:tc>
                <a:extLst>
                  <a:ext uri="{0D108BD9-81ED-4DB2-BD59-A6C34878D82A}">
                    <a16:rowId xmlns:a16="http://schemas.microsoft.com/office/drawing/2014/main" val="10000"/>
                  </a:ext>
                </a:extLst>
              </a:tr>
              <a:tr h="297779">
                <a:tc>
                  <a:txBody>
                    <a:bodyPr/>
                    <a:lstStyle/>
                    <a:p>
                      <a:pPr>
                        <a:lnSpc>
                          <a:spcPct val="100000"/>
                        </a:lnSpc>
                        <a:buNone/>
                        <a:tabLst>
                          <a:tab pos="0" algn="l"/>
                        </a:tabLst>
                      </a:pPr>
                      <a:r>
                        <a:rPr lang="en-GB" sz="1600" b="0" strike="noStrike" spc="-1">
                          <a:solidFill>
                            <a:srgbClr val="000000"/>
                          </a:solidFill>
                          <a:latin typeface="Arial"/>
                          <a:ea typeface="Arial"/>
                        </a:rPr>
                        <a:t>Pumping rate</a:t>
                      </a:r>
                      <a:endParaRPr lang="en-GB" sz="1600" b="0" strike="noStrike" spc="-1">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CCCCFF"/>
                    </a:solidFill>
                  </a:tcPr>
                </a:tc>
                <a:tc>
                  <a:txBody>
                    <a:bodyPr/>
                    <a:lstStyle/>
                    <a:p>
                      <a:pPr>
                        <a:lnSpc>
                          <a:spcPct val="100000"/>
                        </a:lnSpc>
                        <a:buNone/>
                        <a:tabLst>
                          <a:tab pos="0" algn="l"/>
                        </a:tabLst>
                      </a:pPr>
                      <a:r>
                        <a:rPr lang="en-GB" sz="1600" b="0" strike="noStrike" spc="-1" dirty="0">
                          <a:solidFill>
                            <a:srgbClr val="000000"/>
                          </a:solidFill>
                          <a:latin typeface="Arial"/>
                          <a:ea typeface="Arial"/>
                        </a:rPr>
                        <a:t>4.1x10</a:t>
                      </a:r>
                      <a:r>
                        <a:rPr lang="en-GB" sz="1600" b="0" strike="noStrike" spc="-1" baseline="30000" dirty="0">
                          <a:solidFill>
                            <a:srgbClr val="000000"/>
                          </a:solidFill>
                          <a:latin typeface="Arial"/>
                          <a:ea typeface="Arial"/>
                        </a:rPr>
                        <a:t>21</a:t>
                      </a:r>
                      <a:r>
                        <a:rPr lang="en-GB" sz="1600" b="0" strike="noStrike" spc="-1" dirty="0">
                          <a:solidFill>
                            <a:srgbClr val="000000"/>
                          </a:solidFill>
                          <a:latin typeface="Arial"/>
                          <a:ea typeface="Arial"/>
                        </a:rPr>
                        <a:t> D/s</a:t>
                      </a:r>
                      <a:endParaRPr lang="en-GB" sz="1600" b="0" strike="noStrike" spc="-1" dirty="0">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CCCCFF"/>
                    </a:solidFill>
                  </a:tcPr>
                </a:tc>
                <a:tc>
                  <a:txBody>
                    <a:bodyPr/>
                    <a:lstStyle/>
                    <a:p>
                      <a:pPr>
                        <a:lnSpc>
                          <a:spcPct val="100000"/>
                        </a:lnSpc>
                        <a:buNone/>
                        <a:tabLst>
                          <a:tab pos="0" algn="l"/>
                        </a:tabLst>
                      </a:pPr>
                      <a:r>
                        <a:rPr lang="en-GB" sz="1600" b="0" strike="noStrike" spc="-1">
                          <a:solidFill>
                            <a:srgbClr val="000000"/>
                          </a:solidFill>
                          <a:latin typeface="Arial"/>
                          <a:ea typeface="Arial"/>
                        </a:rPr>
                        <a:t>5.62x10</a:t>
                      </a:r>
                      <a:r>
                        <a:rPr lang="en-GB" sz="1600" b="0" strike="noStrike" spc="-1" baseline="30000">
                          <a:solidFill>
                            <a:srgbClr val="000000"/>
                          </a:solidFill>
                          <a:latin typeface="Arial"/>
                          <a:ea typeface="Arial"/>
                        </a:rPr>
                        <a:t>21</a:t>
                      </a:r>
                      <a:r>
                        <a:rPr lang="en-GB" sz="1600" b="0" strike="noStrike" spc="-1">
                          <a:solidFill>
                            <a:srgbClr val="000000"/>
                          </a:solidFill>
                          <a:latin typeface="Arial"/>
                          <a:ea typeface="Arial"/>
                        </a:rPr>
                        <a:t> D/s</a:t>
                      </a:r>
                      <a:endParaRPr lang="en-GB" sz="1600" b="0" strike="noStrike" spc="-1">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CCCCFF"/>
                    </a:solidFill>
                  </a:tcPr>
                </a:tc>
                <a:tc>
                  <a:txBody>
                    <a:bodyPr/>
                    <a:lstStyle/>
                    <a:p>
                      <a:pPr>
                        <a:lnSpc>
                          <a:spcPct val="100000"/>
                        </a:lnSpc>
                        <a:buNone/>
                        <a:tabLst>
                          <a:tab pos="0" algn="l"/>
                        </a:tabLst>
                      </a:pPr>
                      <a:r>
                        <a:rPr lang="en-GB" sz="1600" b="0" strike="noStrike" spc="-1" dirty="0">
                          <a:solidFill>
                            <a:srgbClr val="000000"/>
                          </a:solidFill>
                          <a:latin typeface="Arial"/>
                          <a:ea typeface="Arial"/>
                        </a:rPr>
                        <a:t>9.56x10</a:t>
                      </a:r>
                      <a:r>
                        <a:rPr lang="en-GB" sz="1600" b="0" strike="noStrike" spc="-1" baseline="30000" dirty="0">
                          <a:solidFill>
                            <a:srgbClr val="000000"/>
                          </a:solidFill>
                          <a:latin typeface="Arial"/>
                          <a:ea typeface="Arial"/>
                        </a:rPr>
                        <a:t>21</a:t>
                      </a:r>
                      <a:r>
                        <a:rPr lang="en-GB" sz="1600" b="0" strike="noStrike" spc="-1" dirty="0">
                          <a:solidFill>
                            <a:srgbClr val="000000"/>
                          </a:solidFill>
                          <a:latin typeface="Arial"/>
                          <a:ea typeface="Arial"/>
                        </a:rPr>
                        <a:t> D/s</a:t>
                      </a:r>
                      <a:endParaRPr lang="en-GB" sz="1600" b="0" strike="noStrike" spc="-1" dirty="0">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CCCCFF"/>
                    </a:solidFill>
                  </a:tcPr>
                </a:tc>
                <a:extLst>
                  <a:ext uri="{0D108BD9-81ED-4DB2-BD59-A6C34878D82A}">
                    <a16:rowId xmlns:a16="http://schemas.microsoft.com/office/drawing/2014/main" val="10001"/>
                  </a:ext>
                </a:extLst>
              </a:tr>
              <a:tr h="263523">
                <a:tc>
                  <a:txBody>
                    <a:bodyPr/>
                    <a:lstStyle/>
                    <a:p>
                      <a:pPr>
                        <a:lnSpc>
                          <a:spcPct val="100000"/>
                        </a:lnSpc>
                        <a:buNone/>
                        <a:tabLst>
                          <a:tab pos="0" algn="l"/>
                        </a:tabLst>
                      </a:pPr>
                      <a:r>
                        <a:rPr lang="en-GB" sz="1600" b="0" strike="noStrike" spc="-1">
                          <a:solidFill>
                            <a:srgbClr val="000000"/>
                          </a:solidFill>
                          <a:latin typeface="Arial"/>
                          <a:ea typeface="Arial"/>
                        </a:rPr>
                        <a:t>Crio press.</a:t>
                      </a:r>
                      <a:endParaRPr lang="en-GB" sz="1600" b="0" strike="noStrike" spc="-1">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E6E6FF"/>
                    </a:solidFill>
                  </a:tcPr>
                </a:tc>
                <a:tc>
                  <a:txBody>
                    <a:bodyPr/>
                    <a:lstStyle/>
                    <a:p>
                      <a:pPr>
                        <a:lnSpc>
                          <a:spcPct val="100000"/>
                        </a:lnSpc>
                        <a:buNone/>
                        <a:tabLst>
                          <a:tab pos="0" algn="l"/>
                        </a:tabLst>
                      </a:pPr>
                      <a:r>
                        <a:rPr lang="en-GB" sz="1600" b="0" strike="noStrike" spc="-1">
                          <a:solidFill>
                            <a:srgbClr val="000000"/>
                          </a:solidFill>
                          <a:latin typeface="Arial"/>
                          <a:ea typeface="Arial"/>
                        </a:rPr>
                        <a:t>0.25 Pa</a:t>
                      </a:r>
                      <a:endParaRPr lang="en-GB" sz="1600" b="0" strike="noStrike" spc="-1">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E6E6FF"/>
                    </a:solidFill>
                  </a:tcPr>
                </a:tc>
                <a:tc>
                  <a:txBody>
                    <a:bodyPr/>
                    <a:lstStyle/>
                    <a:p>
                      <a:pPr>
                        <a:lnSpc>
                          <a:spcPct val="100000"/>
                        </a:lnSpc>
                        <a:buNone/>
                        <a:tabLst>
                          <a:tab pos="0" algn="l"/>
                        </a:tabLst>
                      </a:pPr>
                      <a:r>
                        <a:rPr lang="en-GB" sz="1600" b="0" strike="noStrike" spc="-1">
                          <a:solidFill>
                            <a:srgbClr val="000000"/>
                          </a:solidFill>
                          <a:latin typeface="Arial"/>
                          <a:ea typeface="Arial"/>
                        </a:rPr>
                        <a:t>0.45 Pa</a:t>
                      </a:r>
                      <a:endParaRPr lang="en-GB" sz="1600" b="0" strike="noStrike" spc="-1">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E6E6FF"/>
                    </a:solidFill>
                  </a:tcPr>
                </a:tc>
                <a:tc>
                  <a:txBody>
                    <a:bodyPr/>
                    <a:lstStyle/>
                    <a:p>
                      <a:pPr>
                        <a:lnSpc>
                          <a:spcPct val="100000"/>
                        </a:lnSpc>
                        <a:buNone/>
                        <a:tabLst>
                          <a:tab pos="0" algn="l"/>
                        </a:tabLst>
                      </a:pPr>
                      <a:r>
                        <a:rPr lang="en-GB" sz="1600" b="0" strike="noStrike" spc="-1" dirty="0">
                          <a:solidFill>
                            <a:srgbClr val="000000"/>
                          </a:solidFill>
                          <a:latin typeface="Arial"/>
                          <a:ea typeface="Arial"/>
                        </a:rPr>
                        <a:t>1.0 Pa</a:t>
                      </a:r>
                      <a:endParaRPr lang="en-GB" sz="1600" b="0" strike="noStrike" spc="-1" dirty="0">
                        <a:latin typeface="Arial"/>
                      </a:endParaRPr>
                    </a:p>
                  </a:txBody>
                  <a:tcPr marL="90000" marR="90000">
                    <a:lnL w="9360">
                      <a:solidFill>
                        <a:srgbClr val="FFFFFF"/>
                      </a:solidFill>
                    </a:lnL>
                    <a:lnR w="9360">
                      <a:solidFill>
                        <a:srgbClr val="FFFFFF"/>
                      </a:solidFill>
                    </a:lnR>
                    <a:lnT w="9360">
                      <a:solidFill>
                        <a:srgbClr val="FFFFFF"/>
                      </a:solidFill>
                    </a:lnT>
                    <a:lnB w="9360">
                      <a:solidFill>
                        <a:srgbClr val="FFFFFF"/>
                      </a:solidFill>
                    </a:lnB>
                    <a:solidFill>
                      <a:srgbClr val="E6E6FF"/>
                    </a:solidFill>
                  </a:tcPr>
                </a:tc>
                <a:extLst>
                  <a:ext uri="{0D108BD9-81ED-4DB2-BD59-A6C34878D82A}">
                    <a16:rowId xmlns:a16="http://schemas.microsoft.com/office/drawing/2014/main" val="10002"/>
                  </a:ext>
                </a:extLst>
              </a:tr>
            </a:tbl>
          </a:graphicData>
        </a:graphic>
      </p:graphicFrame>
      <p:sp>
        <p:nvSpPr>
          <p:cNvPr id="2" name="PlaceHolder 2">
            <a:extLst>
              <a:ext uri="{FF2B5EF4-FFF2-40B4-BE49-F238E27FC236}">
                <a16:creationId xmlns:a16="http://schemas.microsoft.com/office/drawing/2014/main" id="{7B8B56A1-7B0E-F809-B69F-9E4E8C9D4B44}"/>
              </a:ext>
            </a:extLst>
          </p:cNvPr>
          <p:cNvSpPr txBox="1">
            <a:spLocks/>
          </p:cNvSpPr>
          <p:nvPr/>
        </p:nvSpPr>
        <p:spPr>
          <a:xfrm>
            <a:off x="825479" y="6556320"/>
            <a:ext cx="8716553" cy="328320"/>
          </a:xfrm>
          <a:prstGeom prst="rect">
            <a:avLst/>
          </a:prstGeom>
          <a:noFill/>
          <a:ln w="0">
            <a:noFill/>
          </a:ln>
        </p:spPr>
        <p:txBody>
          <a:bodyPr anchor="t">
            <a:noAutofit/>
          </a:bodyPr>
          <a:lstStyle>
            <a:defPPr>
              <a:defRPr lang="it-IT"/>
            </a:defPPr>
            <a:lvl1pPr marL="0" algn="l" defTabSz="914400" rtl="0" eaLnBrk="1" latinLnBrk="0" hangingPunct="1">
              <a:lnSpc>
                <a:spcPct val="100000"/>
              </a:lnSpc>
              <a:buNone/>
              <a:defRPr lang="en-GB" sz="1200" b="0" strike="noStrike" kern="1200" spc="-1">
                <a:solidFill>
                  <a:srgbClr val="FFFFFF"/>
                </a:solidFill>
                <a:latin typeface="Calibri"/>
                <a:ea typeface="Calibri"/>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 Rubino &amp; L. Balbinot | PSD meeting on the transition to W PFCs| 17 June 2025  </a:t>
            </a:r>
            <a:endParaRPr lang="en-US">
              <a:latin typeface="Times New Roman"/>
            </a:endParaRPr>
          </a:p>
          <a:p>
            <a:pPr>
              <a:tabLst>
                <a:tab pos="0" algn="l"/>
              </a:tabLst>
            </a:pPr>
            <a:endParaRPr lang="en-US" dirty="0">
              <a:latin typeface="Times New Roman"/>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270"/>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2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68"/>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273"/>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2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348C7758-E105-841C-A600-BA334BFFCCA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4375" y="2499537"/>
            <a:ext cx="3167535" cy="3167535"/>
          </a:xfrm>
          <a:prstGeom prst="rect">
            <a:avLst/>
          </a:prstGeom>
        </p:spPr>
      </p:pic>
      <p:sp>
        <p:nvSpPr>
          <p:cNvPr id="285" name="PlaceHolder 1"/>
          <p:cNvSpPr>
            <a:spLocks noGrp="1"/>
          </p:cNvSpPr>
          <p:nvPr>
            <p:ph type="title"/>
          </p:nvPr>
        </p:nvSpPr>
        <p:spPr>
          <a:xfrm>
            <a:off x="983520" y="192600"/>
            <a:ext cx="9451440" cy="456840"/>
          </a:xfrm>
          <a:prstGeom prst="rect">
            <a:avLst/>
          </a:prstGeom>
          <a:noFill/>
          <a:ln w="0">
            <a:noFill/>
          </a:ln>
        </p:spPr>
        <p:txBody>
          <a:bodyPr anchor="ctr">
            <a:noAutofit/>
          </a:bodyPr>
          <a:lstStyle/>
          <a:p>
            <a:pPr>
              <a:lnSpc>
                <a:spcPct val="85000"/>
              </a:lnSpc>
              <a:buNone/>
              <a:tabLst>
                <a:tab pos="0" algn="l"/>
              </a:tabLst>
            </a:pPr>
            <a:r>
              <a:rPr lang="en-GB" sz="2800" b="1" strike="noStrike" spc="-1" dirty="0">
                <a:solidFill>
                  <a:srgbClr val="1F497D"/>
                </a:solidFill>
                <a:latin typeface="Calibri"/>
                <a:ea typeface="Calibri"/>
              </a:rPr>
              <a:t>Effect of divertor geometry on detachment </a:t>
            </a:r>
            <a:endParaRPr lang="en-GB" sz="2800" b="0" strike="noStrike" spc="-1" dirty="0">
              <a:solidFill>
                <a:srgbClr val="000000"/>
              </a:solidFill>
              <a:latin typeface="Arial"/>
            </a:endParaRPr>
          </a:p>
        </p:txBody>
      </p:sp>
      <p:sp>
        <p:nvSpPr>
          <p:cNvPr id="286" name="PlaceHolder 2"/>
          <p:cNvSpPr>
            <a:spLocks noGrp="1"/>
          </p:cNvSpPr>
          <p:nvPr>
            <p:ph type="sldNum" idx="43"/>
          </p:nvPr>
        </p:nvSpPr>
        <p:spPr>
          <a:xfrm>
            <a:off x="0" y="6590160"/>
            <a:ext cx="719640" cy="198720"/>
          </a:xfrm>
          <a:prstGeom prst="rect">
            <a:avLst/>
          </a:prstGeom>
          <a:noFill/>
          <a:ln w="0">
            <a:noFill/>
          </a:ln>
        </p:spPr>
        <p:txBody>
          <a:bodyPr anchor="ctr">
            <a:noAutofit/>
          </a:bodyPr>
          <a:lstStyle>
            <a:lvl1pPr algn="r">
              <a:lnSpc>
                <a:spcPct val="100000"/>
              </a:lnSpc>
              <a:buNone/>
              <a:tabLst>
                <a:tab pos="0" algn="l"/>
              </a:tabLst>
              <a:defRPr lang="en-GB" sz="1400" b="0" strike="noStrike" spc="-1">
                <a:solidFill>
                  <a:srgbClr val="FFFFFF"/>
                </a:solidFill>
                <a:latin typeface="Calibri"/>
                <a:ea typeface="Calibri"/>
              </a:defRPr>
            </a:lvl1pPr>
          </a:lstStyle>
          <a:p>
            <a:pPr algn="r">
              <a:lnSpc>
                <a:spcPct val="100000"/>
              </a:lnSpc>
              <a:buNone/>
              <a:tabLst>
                <a:tab pos="0" algn="l"/>
              </a:tabLst>
            </a:pPr>
            <a:fld id="{7B0DECF2-EF08-40BD-92B4-2A8D396D92BB}" type="slidenum">
              <a:rPr lang="en-GB" sz="1400" b="0" strike="noStrike" spc="-1">
                <a:solidFill>
                  <a:srgbClr val="FFFFFF"/>
                </a:solidFill>
                <a:latin typeface="Calibri"/>
                <a:ea typeface="Calibri"/>
              </a:rPr>
              <a:t>9</a:t>
            </a:fld>
            <a:endParaRPr lang="en-GB" sz="1400" b="0" strike="noStrike" spc="-1">
              <a:latin typeface="Times New Roman"/>
            </a:endParaRPr>
          </a:p>
        </p:txBody>
      </p:sp>
      <p:sp>
        <p:nvSpPr>
          <p:cNvPr id="287" name="Google Shape;395;p28"/>
          <p:cNvSpPr/>
          <p:nvPr/>
        </p:nvSpPr>
        <p:spPr>
          <a:xfrm>
            <a:off x="504360" y="918720"/>
            <a:ext cx="10834200" cy="53877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431640" indent="-324000">
              <a:lnSpc>
                <a:spcPct val="100000"/>
              </a:lnSpc>
              <a:buClr>
                <a:srgbClr val="000000"/>
              </a:buClr>
              <a:buFont typeface="Noto Sans Symbols"/>
              <a:buChar char="●"/>
            </a:pPr>
            <a:r>
              <a:rPr lang="en-GB" sz="2000" spc="-1" dirty="0">
                <a:latin typeface="Arial"/>
              </a:rPr>
              <a:t>3 different geometry configurations:</a:t>
            </a:r>
          </a:p>
          <a:p>
            <a:pPr marL="1022040" lvl="1" indent="-457200">
              <a:buClr>
                <a:srgbClr val="000000"/>
              </a:buClr>
              <a:buFont typeface="+mj-lt"/>
              <a:buAutoNum type="arabicPeriod"/>
            </a:pPr>
            <a:r>
              <a:rPr lang="en-GB" sz="2000" spc="-1" dirty="0">
                <a:latin typeface="Arial"/>
              </a:rPr>
              <a:t>V-Shaped: reference</a:t>
            </a:r>
          </a:p>
          <a:p>
            <a:pPr marL="1022040" lvl="1" indent="-457200">
              <a:buClr>
                <a:srgbClr val="000000"/>
              </a:buClr>
              <a:buFont typeface="+mj-lt"/>
              <a:buAutoNum type="arabicPeriod"/>
            </a:pPr>
            <a:r>
              <a:rPr lang="en-GB" sz="2000" spc="-1" dirty="0">
                <a:latin typeface="Arial"/>
              </a:rPr>
              <a:t>V-open: open the V-corner</a:t>
            </a:r>
          </a:p>
          <a:p>
            <a:pPr marL="1022040" lvl="1" indent="-457200">
              <a:buClr>
                <a:srgbClr val="000000"/>
              </a:buClr>
              <a:buFont typeface="+mj-lt"/>
              <a:buAutoNum type="arabicPeriod"/>
            </a:pPr>
            <a:r>
              <a:rPr lang="en-GB" sz="2000" spc="-1" dirty="0">
                <a:latin typeface="Arial"/>
              </a:rPr>
              <a:t>High OSP: V-shaped but the strike point located above the corner</a:t>
            </a:r>
          </a:p>
          <a:p>
            <a:pPr marL="1022040" lvl="1" indent="-457200">
              <a:buClr>
                <a:srgbClr val="000000"/>
              </a:buClr>
              <a:buFont typeface="+mj-lt"/>
              <a:buAutoNum type="arabicPeriod"/>
            </a:pPr>
            <a:endParaRPr lang="en-GB" sz="2000" spc="-1" dirty="0">
              <a:latin typeface="Arial"/>
            </a:endParaRPr>
          </a:p>
          <a:p>
            <a:pPr marL="888840" lvl="1" indent="-324000">
              <a:buClr>
                <a:srgbClr val="000000"/>
              </a:buClr>
              <a:buFont typeface="Noto Sans Symbols"/>
              <a:buChar char="●"/>
            </a:pPr>
            <a:endParaRPr lang="en-GB" sz="2000" spc="-1" dirty="0">
              <a:latin typeface="Arial"/>
            </a:endParaRPr>
          </a:p>
          <a:p>
            <a:pPr marL="431640" indent="-324000">
              <a:lnSpc>
                <a:spcPct val="100000"/>
              </a:lnSpc>
              <a:buClr>
                <a:srgbClr val="000000"/>
              </a:buClr>
              <a:buFont typeface="Noto Sans Symbols"/>
              <a:buChar char="●"/>
            </a:pPr>
            <a:endParaRPr lang="en-GB" sz="2000" b="0" strike="noStrike" spc="-1" dirty="0">
              <a:latin typeface="Arial"/>
            </a:endParaRPr>
          </a:p>
        </p:txBody>
      </p:sp>
      <p:pic>
        <p:nvPicPr>
          <p:cNvPr id="4" name="Immagine 3">
            <a:extLst>
              <a:ext uri="{FF2B5EF4-FFF2-40B4-BE49-F238E27FC236}">
                <a16:creationId xmlns:a16="http://schemas.microsoft.com/office/drawing/2014/main" id="{F81080E7-AA4E-DE6A-CCA1-BD08B5991C2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04265" y="2550436"/>
            <a:ext cx="3167535" cy="3186278"/>
          </a:xfrm>
          <a:prstGeom prst="rect">
            <a:avLst/>
          </a:prstGeom>
        </p:spPr>
      </p:pic>
      <p:pic>
        <p:nvPicPr>
          <p:cNvPr id="5" name="Immagine 4">
            <a:extLst>
              <a:ext uri="{FF2B5EF4-FFF2-40B4-BE49-F238E27FC236}">
                <a16:creationId xmlns:a16="http://schemas.microsoft.com/office/drawing/2014/main" id="{8AA585EF-1423-1C2B-FA84-9822BF4F6C1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12232" y="2553705"/>
            <a:ext cx="3167535" cy="3179741"/>
          </a:xfrm>
          <a:prstGeom prst="rect">
            <a:avLst/>
          </a:prstGeom>
        </p:spPr>
      </p:pic>
      <p:sp>
        <p:nvSpPr>
          <p:cNvPr id="8" name="CasellaDiTesto 7">
            <a:extLst>
              <a:ext uri="{FF2B5EF4-FFF2-40B4-BE49-F238E27FC236}">
                <a16:creationId xmlns:a16="http://schemas.microsoft.com/office/drawing/2014/main" id="{2A18242C-1635-CE57-D2AF-0358603130DA}"/>
              </a:ext>
            </a:extLst>
          </p:cNvPr>
          <p:cNvSpPr txBox="1"/>
          <p:nvPr/>
        </p:nvSpPr>
        <p:spPr>
          <a:xfrm>
            <a:off x="9844908" y="2499537"/>
            <a:ext cx="1237267" cy="369332"/>
          </a:xfrm>
          <a:prstGeom prst="rect">
            <a:avLst/>
          </a:prstGeom>
          <a:noFill/>
        </p:spPr>
        <p:txBody>
          <a:bodyPr wrap="square">
            <a:spAutoFit/>
          </a:bodyPr>
          <a:lstStyle/>
          <a:p>
            <a:r>
              <a:rPr lang="en-GB" sz="1800" spc="-1" dirty="0">
                <a:latin typeface="Arial"/>
              </a:rPr>
              <a:t>High OSP</a:t>
            </a:r>
            <a:endParaRPr lang="it-IT" dirty="0"/>
          </a:p>
        </p:txBody>
      </p:sp>
      <p:sp>
        <p:nvSpPr>
          <p:cNvPr id="10" name="CasellaDiTesto 9">
            <a:extLst>
              <a:ext uri="{FF2B5EF4-FFF2-40B4-BE49-F238E27FC236}">
                <a16:creationId xmlns:a16="http://schemas.microsoft.com/office/drawing/2014/main" id="{39EE894E-BCE2-9ECC-C218-2146A145CC7D}"/>
              </a:ext>
            </a:extLst>
          </p:cNvPr>
          <p:cNvSpPr txBox="1"/>
          <p:nvPr/>
        </p:nvSpPr>
        <p:spPr>
          <a:xfrm>
            <a:off x="6095999" y="2499537"/>
            <a:ext cx="981635" cy="369332"/>
          </a:xfrm>
          <a:prstGeom prst="rect">
            <a:avLst/>
          </a:prstGeom>
          <a:noFill/>
        </p:spPr>
        <p:txBody>
          <a:bodyPr wrap="square">
            <a:spAutoFit/>
          </a:bodyPr>
          <a:lstStyle/>
          <a:p>
            <a:r>
              <a:rPr lang="en-GB" sz="1800" spc="-1" dirty="0">
                <a:latin typeface="Arial"/>
              </a:rPr>
              <a:t>V-open</a:t>
            </a:r>
            <a:endParaRPr lang="it-IT" dirty="0"/>
          </a:p>
        </p:txBody>
      </p:sp>
      <p:sp>
        <p:nvSpPr>
          <p:cNvPr id="12" name="CasellaDiTesto 11">
            <a:extLst>
              <a:ext uri="{FF2B5EF4-FFF2-40B4-BE49-F238E27FC236}">
                <a16:creationId xmlns:a16="http://schemas.microsoft.com/office/drawing/2014/main" id="{C9E34612-40BE-7408-F6BA-B21A1582D6CB}"/>
              </a:ext>
            </a:extLst>
          </p:cNvPr>
          <p:cNvSpPr txBox="1"/>
          <p:nvPr/>
        </p:nvSpPr>
        <p:spPr>
          <a:xfrm>
            <a:off x="2060027" y="2499537"/>
            <a:ext cx="1237267" cy="369332"/>
          </a:xfrm>
          <a:prstGeom prst="rect">
            <a:avLst/>
          </a:prstGeom>
          <a:noFill/>
        </p:spPr>
        <p:txBody>
          <a:bodyPr wrap="square">
            <a:spAutoFit/>
          </a:bodyPr>
          <a:lstStyle/>
          <a:p>
            <a:r>
              <a:rPr lang="en-GB" sz="1800" spc="-1" dirty="0">
                <a:latin typeface="Arial"/>
              </a:rPr>
              <a:t>V-Shaped</a:t>
            </a:r>
            <a:endParaRPr lang="it-IT" dirty="0"/>
          </a:p>
        </p:txBody>
      </p:sp>
      <p:sp>
        <p:nvSpPr>
          <p:cNvPr id="2" name="PlaceHolder 2">
            <a:extLst>
              <a:ext uri="{FF2B5EF4-FFF2-40B4-BE49-F238E27FC236}">
                <a16:creationId xmlns:a16="http://schemas.microsoft.com/office/drawing/2014/main" id="{4D35C531-A731-A306-9D5A-BBCC72855029}"/>
              </a:ext>
            </a:extLst>
          </p:cNvPr>
          <p:cNvSpPr txBox="1">
            <a:spLocks/>
          </p:cNvSpPr>
          <p:nvPr/>
        </p:nvSpPr>
        <p:spPr>
          <a:xfrm>
            <a:off x="825479" y="6556320"/>
            <a:ext cx="8716553" cy="328320"/>
          </a:xfrm>
          <a:prstGeom prst="rect">
            <a:avLst/>
          </a:prstGeom>
          <a:noFill/>
          <a:ln w="0">
            <a:noFill/>
          </a:ln>
        </p:spPr>
        <p:txBody>
          <a:bodyPr anchor="t">
            <a:noAutofit/>
          </a:bodyPr>
          <a:lstStyle>
            <a:defPPr>
              <a:defRPr lang="it-IT"/>
            </a:defPPr>
            <a:lvl1pPr marL="0" algn="l" defTabSz="914400" rtl="0" eaLnBrk="1" latinLnBrk="0" hangingPunct="1">
              <a:lnSpc>
                <a:spcPct val="100000"/>
              </a:lnSpc>
              <a:buNone/>
              <a:defRPr lang="en-GB" sz="1200" b="0" strike="noStrike" kern="1200" spc="-1">
                <a:solidFill>
                  <a:srgbClr val="FFFFFF"/>
                </a:solidFill>
                <a:latin typeface="Calibri"/>
                <a:ea typeface="Calibri"/>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 Rubino &amp; L. Balbinot | PSD meeting on the transition to W PFCs| 17 June 2025  </a:t>
            </a:r>
            <a:endParaRPr lang="en-US">
              <a:latin typeface="Times New Roman"/>
            </a:endParaRPr>
          </a:p>
          <a:p>
            <a:pPr>
              <a:tabLst>
                <a:tab pos="0" algn="l"/>
              </a:tabLst>
            </a:pPr>
            <a:endParaRPr lang="en-US" dirty="0">
              <a:latin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1568</Words>
  <Application>Microsoft Office PowerPoint</Application>
  <PresentationFormat>Widescreen</PresentationFormat>
  <Paragraphs>187</Paragraphs>
  <Slides>13</Slides>
  <Notes>0</Notes>
  <HiddenSlides>0</HiddenSlides>
  <MMClips>0</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13</vt:i4>
      </vt:variant>
    </vt:vector>
  </HeadingPairs>
  <TitlesOfParts>
    <vt:vector size="23" baseType="lpstr">
      <vt:lpstr>Arial</vt:lpstr>
      <vt:lpstr>Calibri</vt:lpstr>
      <vt:lpstr>Cambria Math</vt:lpstr>
      <vt:lpstr>Noto Sans Symbols</vt:lpstr>
      <vt:lpstr>Noto Sans Symbols,Sans-Serif</vt:lpstr>
      <vt:lpstr>Symbol</vt:lpstr>
      <vt:lpstr>Times New Roman</vt:lpstr>
      <vt:lpstr>Wingdings</vt:lpstr>
      <vt:lpstr>Office Theme</vt:lpstr>
      <vt:lpstr>Office Theme</vt:lpstr>
      <vt:lpstr> SOLPS-ITER simulations of Ne seeded scenario 2 and effect of closed geometry</vt:lpstr>
      <vt:lpstr>Scientific objectives</vt:lpstr>
      <vt:lpstr>Scenario II parameters and modelling setup</vt:lpstr>
      <vt:lpstr>Ne seeding – main results</vt:lpstr>
      <vt:lpstr>Pumping in low density cases</vt:lpstr>
      <vt:lpstr>Effect of pump albedo  </vt:lpstr>
      <vt:lpstr>V-shape effect</vt:lpstr>
      <vt:lpstr>How can pumping rate be increased?</vt:lpstr>
      <vt:lpstr>Effect of divertor geometry on detachment </vt:lpstr>
      <vt:lpstr>Effect on detachment achievement</vt:lpstr>
      <vt:lpstr>Effect on neutral leakage</vt:lpstr>
      <vt:lpstr>Effect geometry on pumping efficiency</vt:lpstr>
      <vt:lpstr>Conclusions and future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Fabio Vinagre</dc:creator>
  <dc:description/>
  <cp:lastModifiedBy>GIULIO RUBINO</cp:lastModifiedBy>
  <cp:revision>138</cp:revision>
  <dcterms:created xsi:type="dcterms:W3CDTF">2023-11-15T09:40:03Z</dcterms:created>
  <dcterms:modified xsi:type="dcterms:W3CDTF">2025-06-17T11:12:37Z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y fmtid="{D5CDD505-2E9C-101B-9397-08002B2CF9AE}" pid="3" name="Notes">
    <vt:i4>36</vt:i4>
  </property>
  <property fmtid="{D5CDD505-2E9C-101B-9397-08002B2CF9AE}" pid="4" name="PresentationFormat">
    <vt:lpwstr>Widescreen</vt:lpwstr>
  </property>
  <property fmtid="{D5CDD505-2E9C-101B-9397-08002B2CF9AE}" pid="5" name="Slides">
    <vt:i4>36</vt:i4>
  </property>
</Properties>
</file>