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6"/>
  </p:notesMasterIdLst>
  <p:sldIdLst>
    <p:sldId id="260" r:id="rId5"/>
    <p:sldId id="262" r:id="rId6"/>
    <p:sldId id="261" r:id="rId7"/>
    <p:sldId id="268" r:id="rId8"/>
    <p:sldId id="269" r:id="rId9"/>
    <p:sldId id="263" r:id="rId10"/>
    <p:sldId id="266" r:id="rId11"/>
    <p:sldId id="264" r:id="rId12"/>
    <p:sldId id="265" r:id="rId13"/>
    <p:sldId id="267"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e Cicioni" initials="RC" lastIdx="1" clrIdx="0">
    <p:extLst>
      <p:ext uri="{19B8F6BF-5375-455C-9EA6-DF929625EA0E}">
        <p15:presenceInfo xmlns:p15="http://schemas.microsoft.com/office/powerpoint/2012/main" userId="Rachele Cici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4F81BD"/>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F82D-39AF-2F97-3CD1-1742504E6FCB}" v="7" dt="2024-12-02T09:45:10.70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99" d="100"/>
          <a:sy n="99" d="100"/>
        </p:scale>
        <p:origin x="90" y="7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05/29/2025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dirty="0"/>
          </a:p>
        </p:txBody>
      </p:sp>
      <p:sp>
        <p:nvSpPr>
          <p:cNvPr id="4" name="Segnaposto numero diapositiva 3"/>
          <p:cNvSpPr>
            <a:spLocks noGrp="1"/>
          </p:cNvSpPr>
          <p:nvPr>
            <p:ph type="sldNum" sz="quarter" idx="5"/>
          </p:nvPr>
        </p:nvSpPr>
        <p:spPr/>
        <p:txBody>
          <a:bodyPr/>
          <a:lstStyle/>
          <a:p>
            <a:fld id="{BBC3A324-DFA8-D040-9055-3D6CD64BF146}" type="slidenum">
              <a:rPr lang="en-HU" smtClean="0"/>
              <a:t>2</a:t>
            </a:fld>
            <a:endParaRPr lang="en-HU"/>
          </a:p>
        </p:txBody>
      </p:sp>
    </p:spTree>
    <p:extLst>
      <p:ext uri="{BB962C8B-B14F-4D97-AF65-F5344CB8AC3E}">
        <p14:creationId xmlns:p14="http://schemas.microsoft.com/office/powerpoint/2010/main" val="224303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BC3A324-DFA8-D040-9055-3D6CD64BF146}" type="slidenum">
              <a:rPr lang="en-HU" smtClean="0"/>
              <a:t>3</a:t>
            </a:fld>
            <a:endParaRPr lang="en-HU"/>
          </a:p>
        </p:txBody>
      </p:sp>
    </p:spTree>
    <p:extLst>
      <p:ext uri="{BB962C8B-B14F-4D97-AF65-F5344CB8AC3E}">
        <p14:creationId xmlns:p14="http://schemas.microsoft.com/office/powerpoint/2010/main" val="84175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BC3A324-DFA8-D040-9055-3D6CD64BF146}" type="slidenum">
              <a:rPr lang="en-HU" smtClean="0"/>
              <a:t>6</a:t>
            </a:fld>
            <a:endParaRPr lang="en-HU"/>
          </a:p>
        </p:txBody>
      </p:sp>
    </p:spTree>
    <p:extLst>
      <p:ext uri="{BB962C8B-B14F-4D97-AF65-F5344CB8AC3E}">
        <p14:creationId xmlns:p14="http://schemas.microsoft.com/office/powerpoint/2010/main" val="77577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BC3A324-DFA8-D040-9055-3D6CD64BF146}" type="slidenum">
              <a:rPr lang="en-HU" smtClean="0"/>
              <a:t>7</a:t>
            </a:fld>
            <a:endParaRPr lang="en-HU"/>
          </a:p>
        </p:txBody>
      </p:sp>
    </p:spTree>
    <p:extLst>
      <p:ext uri="{BB962C8B-B14F-4D97-AF65-F5344CB8AC3E}">
        <p14:creationId xmlns:p14="http://schemas.microsoft.com/office/powerpoint/2010/main" val="240529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BC3A324-DFA8-D040-9055-3D6CD64BF146}" type="slidenum">
              <a:rPr lang="en-HU" smtClean="0"/>
              <a:t>8</a:t>
            </a:fld>
            <a:endParaRPr lang="en-HU"/>
          </a:p>
        </p:txBody>
      </p:sp>
    </p:spTree>
    <p:extLst>
      <p:ext uri="{BB962C8B-B14F-4D97-AF65-F5344CB8AC3E}">
        <p14:creationId xmlns:p14="http://schemas.microsoft.com/office/powerpoint/2010/main" val="2367413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6.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2713C-E65D-4C8E-A371-FE2F59864A37}"/>
              </a:ext>
            </a:extLst>
          </p:cNvPr>
          <p:cNvSpPr>
            <a:spLocks noGrp="1"/>
          </p:cNvSpPr>
          <p:nvPr>
            <p:ph type="title"/>
          </p:nvPr>
        </p:nvSpPr>
        <p:spPr>
          <a:xfrm>
            <a:off x="407368" y="2074188"/>
            <a:ext cx="8697555" cy="833135"/>
          </a:xfrm>
        </p:spPr>
        <p:txBody>
          <a:bodyPr>
            <a:normAutofit fontScale="90000"/>
          </a:bodyPr>
          <a:lstStyle/>
          <a:p>
            <a:r>
              <a:rPr lang="it-IT" dirty="0" err="1"/>
              <a:t>Integrated</a:t>
            </a:r>
            <a:r>
              <a:rPr lang="it-IT" dirty="0"/>
              <a:t> W modelling for JT60-SA with JINTRAC</a:t>
            </a:r>
            <a:endParaRPr lang="en-US" dirty="0"/>
          </a:p>
        </p:txBody>
      </p:sp>
      <p:sp>
        <p:nvSpPr>
          <p:cNvPr id="3" name="Segnaposto testo 2">
            <a:extLst>
              <a:ext uri="{FF2B5EF4-FFF2-40B4-BE49-F238E27FC236}">
                <a16:creationId xmlns:a16="http://schemas.microsoft.com/office/drawing/2014/main" id="{5AD584F4-1DDB-4440-A302-6E949BEA0DCB}"/>
              </a:ext>
            </a:extLst>
          </p:cNvPr>
          <p:cNvSpPr>
            <a:spLocks noGrp="1"/>
          </p:cNvSpPr>
          <p:nvPr>
            <p:ph type="body" sz="quarter" idx="10"/>
          </p:nvPr>
        </p:nvSpPr>
        <p:spPr>
          <a:xfrm>
            <a:off x="407367" y="3417751"/>
            <a:ext cx="8799156" cy="733171"/>
          </a:xfrm>
        </p:spPr>
        <p:txBody>
          <a:bodyPr>
            <a:normAutofit fontScale="85000" lnSpcReduction="10000"/>
          </a:bodyPr>
          <a:lstStyle/>
          <a:p>
            <a:r>
              <a:rPr lang="it-IT" sz="2100" dirty="0" err="1"/>
              <a:t>Ph.D</a:t>
            </a:r>
            <a:r>
              <a:rPr lang="it-IT" sz="2100" dirty="0"/>
              <a:t>.  </a:t>
            </a:r>
            <a:r>
              <a:rPr lang="it-IT" u="sng" dirty="0"/>
              <a:t>R. Cicioni </a:t>
            </a:r>
            <a:r>
              <a:rPr lang="it-IT" b="0" dirty="0"/>
              <a:t>(Consorzio RFX / University of Padova)</a:t>
            </a:r>
          </a:p>
          <a:p>
            <a:r>
              <a:rPr lang="it-IT" b="0" dirty="0"/>
              <a:t>in </a:t>
            </a:r>
            <a:r>
              <a:rPr lang="it-IT" b="0" dirty="0" err="1"/>
              <a:t>collaboration</a:t>
            </a:r>
            <a:r>
              <a:rPr lang="it-IT" b="0" dirty="0"/>
              <a:t> with:</a:t>
            </a:r>
            <a:r>
              <a:rPr lang="it-IT" dirty="0"/>
              <a:t> L. </a:t>
            </a:r>
            <a:r>
              <a:rPr lang="it-IT" dirty="0" err="1"/>
              <a:t>Garzotti</a:t>
            </a:r>
            <a:r>
              <a:rPr lang="it-IT" dirty="0"/>
              <a:t>, L. Balbinot, G. Rubino, S. </a:t>
            </a:r>
            <a:r>
              <a:rPr lang="it-IT" dirty="0" err="1"/>
              <a:t>Gabriellini</a:t>
            </a:r>
            <a:r>
              <a:rPr lang="it-IT" dirty="0"/>
              <a:t>, V. K. Zotta </a:t>
            </a:r>
            <a:endParaRPr lang="en-US" dirty="0"/>
          </a:p>
        </p:txBody>
      </p:sp>
      <p:sp>
        <p:nvSpPr>
          <p:cNvPr id="5" name="Segnaposto testo 4">
            <a:extLst>
              <a:ext uri="{FF2B5EF4-FFF2-40B4-BE49-F238E27FC236}">
                <a16:creationId xmlns:a16="http://schemas.microsoft.com/office/drawing/2014/main" id="{D863D7AA-4726-44CB-A3C8-41618A9B73FA}"/>
              </a:ext>
            </a:extLst>
          </p:cNvPr>
          <p:cNvSpPr>
            <a:spLocks noGrp="1"/>
          </p:cNvSpPr>
          <p:nvPr>
            <p:ph type="body" sz="quarter" idx="12"/>
          </p:nvPr>
        </p:nvSpPr>
        <p:spPr/>
        <p:txBody>
          <a:bodyPr/>
          <a:lstStyle/>
          <a:p>
            <a:r>
              <a:rPr lang="en-US" b="0" i="0" dirty="0">
                <a:solidFill>
                  <a:srgbClr val="222222"/>
                </a:solidFill>
                <a:effectLst/>
                <a:latin typeface="Google Sans"/>
              </a:rPr>
              <a:t>JT-60SA T&amp;C, ORD, </a:t>
            </a:r>
            <a:r>
              <a:rPr lang="en-US" b="0" i="0" dirty="0" err="1">
                <a:solidFill>
                  <a:srgbClr val="222222"/>
                </a:solidFill>
                <a:effectLst/>
                <a:latin typeface="Google Sans"/>
              </a:rPr>
              <a:t>DivSOL</a:t>
            </a:r>
            <a:r>
              <a:rPr lang="en-US" b="0" i="0" dirty="0">
                <a:solidFill>
                  <a:srgbClr val="222222"/>
                </a:solidFill>
                <a:effectLst/>
                <a:latin typeface="Google Sans"/>
              </a:rPr>
              <a:t> meeting</a:t>
            </a:r>
            <a:endParaRPr lang="en-US" dirty="0"/>
          </a:p>
        </p:txBody>
      </p:sp>
      <p:sp>
        <p:nvSpPr>
          <p:cNvPr id="7" name="CasellaDiTesto 6">
            <a:extLst>
              <a:ext uri="{FF2B5EF4-FFF2-40B4-BE49-F238E27FC236}">
                <a16:creationId xmlns:a16="http://schemas.microsoft.com/office/drawing/2014/main" id="{0660F5E5-2D48-4DA6-9D10-E41927D59556}"/>
              </a:ext>
            </a:extLst>
          </p:cNvPr>
          <p:cNvSpPr txBox="1"/>
          <p:nvPr/>
        </p:nvSpPr>
        <p:spPr>
          <a:xfrm>
            <a:off x="336061" y="5427257"/>
            <a:ext cx="11676185" cy="461665"/>
          </a:xfrm>
          <a:prstGeom prst="rect">
            <a:avLst/>
          </a:prstGeom>
          <a:noFill/>
        </p:spPr>
        <p:txBody>
          <a:bodyPr wrap="square">
            <a:spAutoFit/>
          </a:bodyPr>
          <a:lstStyle/>
          <a:p>
            <a:pPr marL="0" indent="0">
              <a:buFont typeface="Arial" panose="020B0604020202020204" pitchFamily="34" charset="0"/>
              <a:buNone/>
            </a:pPr>
            <a:r>
              <a:rPr lang="en-US" sz="1200" b="1" dirty="0"/>
              <a:t>Funding Acknowledgement</a:t>
            </a:r>
            <a:br>
              <a:rPr lang="en-US" sz="1200" dirty="0"/>
            </a:br>
            <a:r>
              <a:rPr lang="en-US" sz="1200" dirty="0"/>
              <a:t>This work was carried out under the JT-60SA A&amp;M activities in 2024 and is currently supported under the WPTE 2025 experimental campaigns.</a:t>
            </a:r>
          </a:p>
        </p:txBody>
      </p:sp>
    </p:spTree>
    <p:extLst>
      <p:ext uri="{BB962C8B-B14F-4D97-AF65-F5344CB8AC3E}">
        <p14:creationId xmlns:p14="http://schemas.microsoft.com/office/powerpoint/2010/main" val="3688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FFE0B-9E81-4F5F-B60F-D81DE3D59F16}"/>
              </a:ext>
            </a:extLst>
          </p:cNvPr>
          <p:cNvSpPr>
            <a:spLocks noGrp="1"/>
          </p:cNvSpPr>
          <p:nvPr>
            <p:ph type="title"/>
          </p:nvPr>
        </p:nvSpPr>
        <p:spPr/>
        <p:txBody>
          <a:bodyPr/>
          <a:lstStyle/>
          <a:p>
            <a:r>
              <a:rPr lang="it-IT" dirty="0"/>
              <a:t>Background slide</a:t>
            </a:r>
            <a:endParaRPr lang="en-US" dirty="0"/>
          </a:p>
        </p:txBody>
      </p:sp>
      <p:sp>
        <p:nvSpPr>
          <p:cNvPr id="4" name="Segnaposto numero diapositiva 3">
            <a:extLst>
              <a:ext uri="{FF2B5EF4-FFF2-40B4-BE49-F238E27FC236}">
                <a16:creationId xmlns:a16="http://schemas.microsoft.com/office/drawing/2014/main" id="{214DAF99-B4DF-4E3A-AEE1-3220488F1217}"/>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pic>
        <p:nvPicPr>
          <p:cNvPr id="8" name="Immagine 7">
            <a:extLst>
              <a:ext uri="{FF2B5EF4-FFF2-40B4-BE49-F238E27FC236}">
                <a16:creationId xmlns:a16="http://schemas.microsoft.com/office/drawing/2014/main" id="{5592A652-74A6-4367-9B40-39E3602EB968}"/>
              </a:ext>
            </a:extLst>
          </p:cNvPr>
          <p:cNvPicPr>
            <a:picLocks noChangeAspect="1"/>
          </p:cNvPicPr>
          <p:nvPr/>
        </p:nvPicPr>
        <p:blipFill rotWithShape="1">
          <a:blip r:embed="rId2">
            <a:extLst>
              <a:ext uri="{28A0092B-C50C-407E-A947-70E740481C1C}">
                <a14:useLocalDpi xmlns:a14="http://schemas.microsoft.com/office/drawing/2010/main" val="0"/>
              </a:ext>
            </a:extLst>
          </a:blip>
          <a:srcRect t="6899"/>
          <a:stretch/>
        </p:blipFill>
        <p:spPr>
          <a:xfrm>
            <a:off x="475098" y="1181100"/>
            <a:ext cx="4487427" cy="2668544"/>
          </a:xfrm>
          <a:prstGeom prst="rect">
            <a:avLst/>
          </a:prstGeom>
        </p:spPr>
      </p:pic>
      <p:sp>
        <p:nvSpPr>
          <p:cNvPr id="6" name="Titolo 1">
            <a:extLst>
              <a:ext uri="{FF2B5EF4-FFF2-40B4-BE49-F238E27FC236}">
                <a16:creationId xmlns:a16="http://schemas.microsoft.com/office/drawing/2014/main" id="{801C5637-DEDB-4AED-8AD6-50DB8325B4A9}"/>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sp>
        <p:nvSpPr>
          <p:cNvPr id="7" name="Segnaposto piè di pagina 3">
            <a:extLst>
              <a:ext uri="{FF2B5EF4-FFF2-40B4-BE49-F238E27FC236}">
                <a16:creationId xmlns:a16="http://schemas.microsoft.com/office/drawing/2014/main" id="{B0C237B1-C0BB-4F8F-A79C-B92C0D8B977A}"/>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Tree>
    <p:extLst>
      <p:ext uri="{BB962C8B-B14F-4D97-AF65-F5344CB8AC3E}">
        <p14:creationId xmlns:p14="http://schemas.microsoft.com/office/powerpoint/2010/main" val="386325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it-IT" dirty="0"/>
              <a:t>Status of W </a:t>
            </a:r>
            <a:r>
              <a:rPr lang="it-IT" dirty="0" err="1"/>
              <a:t>Integrated</a:t>
            </a:r>
            <a:r>
              <a:rPr lang="it-IT" dirty="0"/>
              <a:t> </a:t>
            </a:r>
            <a:r>
              <a:rPr lang="it-IT" dirty="0" err="1"/>
              <a:t>simulation</a:t>
            </a:r>
            <a:r>
              <a:rPr lang="it-IT" dirty="0"/>
              <a:t> with JINTRAC</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4" y="6555770"/>
            <a:ext cx="6423074" cy="329614"/>
          </a:xfrm>
        </p:spPr>
        <p:txBody>
          <a:bodyPr/>
          <a:lstStyle/>
          <a:p>
            <a:r>
              <a:rPr lang="en-GB" dirty="0">
                <a:solidFill>
                  <a:prstClr val="white"/>
                </a:solidFill>
              </a:rPr>
              <a:t>R. Cicioni | 12 May 2025 | Update for work in progress W modelling</a:t>
            </a:r>
          </a:p>
        </p:txBody>
      </p:sp>
      <p:sp>
        <p:nvSpPr>
          <p:cNvPr id="6" name="Text Placeholder 2">
            <a:extLst>
              <a:ext uri="{FF2B5EF4-FFF2-40B4-BE49-F238E27FC236}">
                <a16:creationId xmlns:a16="http://schemas.microsoft.com/office/drawing/2014/main" id="{4EE635AF-D8A0-4482-9728-1AD2E58020F9}"/>
              </a:ext>
            </a:extLst>
          </p:cNvPr>
          <p:cNvSpPr txBox="1">
            <a:spLocks/>
          </p:cNvSpPr>
          <p:nvPr/>
        </p:nvSpPr>
        <p:spPr>
          <a:xfrm>
            <a:off x="983431" y="649715"/>
            <a:ext cx="9656859" cy="1004518"/>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it-IT" sz="2000" b="1" dirty="0" err="1"/>
              <a:t>Ph.D</a:t>
            </a:r>
            <a:r>
              <a:rPr lang="it-IT" sz="2000" b="1" dirty="0"/>
              <a:t>. </a:t>
            </a:r>
            <a:r>
              <a:rPr lang="it-IT" sz="2000" b="1" u="sng" dirty="0"/>
              <a:t>Rachele Cicioni </a:t>
            </a:r>
            <a:r>
              <a:rPr lang="it-IT" sz="2000" dirty="0"/>
              <a:t>(Consorzio RFX, University of Padova)</a:t>
            </a:r>
            <a:br>
              <a:rPr lang="it-IT" sz="2000" dirty="0"/>
            </a:br>
            <a:r>
              <a:rPr lang="en-US" sz="1800" b="1" i="1" dirty="0"/>
              <a:t>Work carried out in collaboration with: </a:t>
            </a:r>
            <a:r>
              <a:rPr lang="en-US" sz="1800" dirty="0"/>
              <a:t>L. </a:t>
            </a:r>
            <a:r>
              <a:rPr lang="en-US" sz="1800" dirty="0" err="1"/>
              <a:t>Garzotti</a:t>
            </a:r>
            <a:r>
              <a:rPr lang="en-US" sz="1800" dirty="0"/>
              <a:t>, L. </a:t>
            </a:r>
            <a:r>
              <a:rPr lang="en-US" sz="1800" dirty="0" err="1"/>
              <a:t>Balbinot</a:t>
            </a:r>
            <a:r>
              <a:rPr lang="en-US" sz="1800" dirty="0"/>
              <a:t>, G. </a:t>
            </a:r>
            <a:r>
              <a:rPr lang="en-US" sz="1800" dirty="0" err="1"/>
              <a:t>Rubino</a:t>
            </a:r>
            <a:r>
              <a:rPr lang="en-US" sz="1800" dirty="0"/>
              <a:t>, S. </a:t>
            </a:r>
            <a:r>
              <a:rPr lang="en-US" sz="1800" dirty="0" err="1"/>
              <a:t>Gabriellini</a:t>
            </a:r>
            <a:r>
              <a:rPr lang="en-US" sz="1800" dirty="0"/>
              <a:t>, V. </a:t>
            </a:r>
            <a:r>
              <a:rPr lang="en-US" sz="1800" dirty="0" err="1"/>
              <a:t>Zotta</a:t>
            </a:r>
            <a:endParaRPr lang="it-IT" sz="1800" dirty="0"/>
          </a:p>
          <a:p>
            <a:pPr marL="0" indent="0">
              <a:buNone/>
            </a:pPr>
            <a:endParaRPr lang="en-US" sz="2000" b="1" dirty="0"/>
          </a:p>
        </p:txBody>
      </p:sp>
      <p:sp>
        <p:nvSpPr>
          <p:cNvPr id="9" name="Content Placeholder 2">
            <a:extLst>
              <a:ext uri="{FF2B5EF4-FFF2-40B4-BE49-F238E27FC236}">
                <a16:creationId xmlns:a16="http://schemas.microsoft.com/office/drawing/2014/main" id="{7E341715-BC4A-4D8F-901E-557B766E6FCD}"/>
              </a:ext>
            </a:extLst>
          </p:cNvPr>
          <p:cNvSpPr txBox="1">
            <a:spLocks/>
          </p:cNvSpPr>
          <p:nvPr/>
        </p:nvSpPr>
        <p:spPr>
          <a:xfrm>
            <a:off x="119082" y="1341211"/>
            <a:ext cx="11953836" cy="5248826"/>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2000" b="1" dirty="0"/>
              <a:t>Objectives of the work</a:t>
            </a:r>
          </a:p>
          <a:p>
            <a:pPr marL="0" indent="0">
              <a:buFont typeface="Arial" panose="020B0604020202020204" pitchFamily="34" charset="0"/>
              <a:buNone/>
            </a:pPr>
            <a:r>
              <a:rPr lang="en-US" sz="1600" dirty="0"/>
              <a:t>Assess the plasma performance for scenario 2 with W wall and W divertor with integrated plasma simulations. Simulation planning and input parameters are selected based on results from previous studies and coordinated activities </a:t>
            </a:r>
            <a:r>
              <a:rPr lang="en-US" sz="1600" i="1" dirty="0"/>
              <a:t>(see the collaboration).</a:t>
            </a:r>
            <a:r>
              <a:rPr lang="en-US" sz="1600" dirty="0"/>
              <a:t> The simulations are performed with COCONUT.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2000" b="1" dirty="0"/>
              <a:t>Ongoing work</a:t>
            </a:r>
          </a:p>
          <a:p>
            <a:r>
              <a:rPr lang="en-US" sz="1600" dirty="0"/>
              <a:t> Extension of JETTO core simulations (</a:t>
            </a:r>
            <a:r>
              <a:rPr lang="en-US" sz="1600" i="1" dirty="0"/>
              <a:t>by S. </a:t>
            </a:r>
            <a:r>
              <a:rPr lang="en-US" sz="1600" i="1" dirty="0" err="1"/>
              <a:t>Gabriellini</a:t>
            </a:r>
            <a:r>
              <a:rPr lang="en-US" sz="1600" dirty="0"/>
              <a:t>)</a:t>
            </a:r>
            <a:r>
              <a:rPr lang="en-US" sz="1600" i="1" dirty="0"/>
              <a:t> </a:t>
            </a:r>
            <a:r>
              <a:rPr lang="en-US" sz="1600" dirty="0"/>
              <a:t>to COCONUT (JETTO+EDGE2D) considering:</a:t>
            </a:r>
          </a:p>
          <a:p>
            <a:pPr lvl="1"/>
            <a:r>
              <a:rPr lang="en-US" sz="1600" dirty="0"/>
              <a:t>integration of </a:t>
            </a:r>
            <a:r>
              <a:rPr lang="en-US" sz="1600" dirty="0" err="1"/>
              <a:t>dicrete</a:t>
            </a:r>
            <a:r>
              <a:rPr lang="en-US" sz="1600" dirty="0"/>
              <a:t> model for the ELMs into the simulations (replacing the previous continuous model).</a:t>
            </a:r>
          </a:p>
          <a:p>
            <a:pPr lvl="1"/>
            <a:r>
              <a:rPr lang="en-US" sz="1600" dirty="0"/>
              <a:t>Adding the </a:t>
            </a:r>
            <a:r>
              <a:rPr lang="en-US" sz="1600" dirty="0" err="1"/>
              <a:t>Ar</a:t>
            </a:r>
            <a:r>
              <a:rPr lang="en-US" sz="1600" dirty="0"/>
              <a:t> puffing according to the edge simulations, with control on radiated power. </a:t>
            </a:r>
          </a:p>
          <a:p>
            <a:pPr lvl="1"/>
            <a:r>
              <a:rPr lang="en-US" sz="1600" dirty="0"/>
              <a:t>Parameter scans including: </a:t>
            </a:r>
            <a:r>
              <a:rPr lang="en-US" sz="1600" dirty="0" err="1"/>
              <a:t>Ar</a:t>
            </a:r>
            <a:r>
              <a:rPr lang="en-US" sz="1600" dirty="0"/>
              <a:t> puffing rate, core impurity content, D puffing rate.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2000" b="1" dirty="0"/>
              <a:t>Planned work</a:t>
            </a:r>
          </a:p>
          <a:p>
            <a:r>
              <a:rPr lang="en-US" sz="1600" dirty="0"/>
              <a:t>Assess the plasma performance and compare with parameters of scenario 2.</a:t>
            </a:r>
          </a:p>
          <a:p>
            <a:r>
              <a:rPr lang="en-US" sz="1600" dirty="0"/>
              <a:t>Extension of the same simulations to the Ne seeding case, once </a:t>
            </a:r>
            <a:r>
              <a:rPr lang="en-US" sz="1600" dirty="0" err="1"/>
              <a:t>Ar</a:t>
            </a:r>
            <a:r>
              <a:rPr lang="en-US" sz="1600" dirty="0"/>
              <a:t> seeding results are consistent.</a:t>
            </a:r>
          </a:p>
          <a:p>
            <a:pPr marL="0" indent="0">
              <a:buFont typeface="Arial" panose="020B0604020202020204" pitchFamily="34" charset="0"/>
              <a:buNone/>
            </a:pPr>
            <a:endParaRPr lang="en-US" sz="1400" b="1" dirty="0"/>
          </a:p>
          <a:p>
            <a:pPr marL="0" indent="0">
              <a:buFont typeface="Arial" panose="020B0604020202020204" pitchFamily="34" charset="0"/>
              <a:buNone/>
            </a:pPr>
            <a:r>
              <a:rPr lang="en-US" sz="1600" b="1" dirty="0"/>
              <a:t>Funding Acknowledgement</a:t>
            </a:r>
            <a:br>
              <a:rPr lang="en-US" sz="1600" dirty="0"/>
            </a:br>
            <a:r>
              <a:rPr lang="en-US" sz="1600" dirty="0"/>
              <a:t>This work was carried out under the JT-60SA A&amp;M activities (Task RT06) in 2024 and is currently supported under the WPTE 2025 experimental campaign (Task RT14).</a:t>
            </a:r>
          </a:p>
          <a:p>
            <a:pPr marL="0" indent="0">
              <a:buFont typeface="Arial" panose="020B0604020202020204" pitchFamily="34" charset="0"/>
              <a:buNone/>
            </a:pPr>
            <a:br>
              <a:rPr lang="en-US" sz="1600" dirty="0"/>
            </a:br>
            <a:endParaRPr lang="en-HU" sz="1600" dirty="0"/>
          </a:p>
        </p:txBody>
      </p:sp>
      <p:pic>
        <p:nvPicPr>
          <p:cNvPr id="13" name="Picture 2">
            <a:extLst>
              <a:ext uri="{FF2B5EF4-FFF2-40B4-BE49-F238E27FC236}">
                <a16:creationId xmlns:a16="http://schemas.microsoft.com/office/drawing/2014/main" id="{802CD3EF-051C-4D4F-A120-6A39F4F35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136" y="101030"/>
            <a:ext cx="1217828" cy="62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1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B5AAF-85B4-4A4C-8335-4C40D02D558C}"/>
              </a:ext>
            </a:extLst>
          </p:cNvPr>
          <p:cNvSpPr>
            <a:spLocks noGrp="1"/>
          </p:cNvSpPr>
          <p:nvPr>
            <p:ph type="title"/>
          </p:nvPr>
        </p:nvSpPr>
        <p:spPr>
          <a:xfrm>
            <a:off x="825624" y="192515"/>
            <a:ext cx="11518740" cy="457200"/>
          </a:xfrm>
        </p:spPr>
        <p:txBody>
          <a:bodyPr/>
          <a:lstStyle/>
          <a:p>
            <a:r>
              <a:rPr lang="it-IT" sz="2700" dirty="0"/>
              <a:t>Self-</a:t>
            </a:r>
            <a:r>
              <a:rPr lang="it-IT" sz="2700" dirty="0" err="1"/>
              <a:t>consistent</a:t>
            </a:r>
            <a:r>
              <a:rPr lang="it-IT" sz="2700" dirty="0"/>
              <a:t> </a:t>
            </a:r>
            <a:r>
              <a:rPr lang="it-IT" sz="2700" dirty="0" err="1"/>
              <a:t>integration</a:t>
            </a:r>
            <a:r>
              <a:rPr lang="it-IT" sz="2700" dirty="0"/>
              <a:t> of CORE and EDGE/SOL </a:t>
            </a:r>
            <a:r>
              <a:rPr lang="it-IT" sz="2700" dirty="0" err="1"/>
              <a:t>simulations</a:t>
            </a:r>
            <a:r>
              <a:rPr lang="it-IT" sz="2700" dirty="0"/>
              <a:t> with JINTRAC</a:t>
            </a:r>
            <a:endParaRPr lang="en-US" sz="2700" dirty="0"/>
          </a:p>
        </p:txBody>
      </p:sp>
      <p:sp>
        <p:nvSpPr>
          <p:cNvPr id="3" name="Segnaposto contenuto 2">
            <a:extLst>
              <a:ext uri="{FF2B5EF4-FFF2-40B4-BE49-F238E27FC236}">
                <a16:creationId xmlns:a16="http://schemas.microsoft.com/office/drawing/2014/main" id="{D5083811-BD45-4366-886D-0A43A126784E}"/>
              </a:ext>
            </a:extLst>
          </p:cNvPr>
          <p:cNvSpPr>
            <a:spLocks noGrp="1"/>
          </p:cNvSpPr>
          <p:nvPr>
            <p:ph idx="1"/>
          </p:nvPr>
        </p:nvSpPr>
        <p:spPr>
          <a:xfrm>
            <a:off x="351692" y="836712"/>
            <a:ext cx="11360932" cy="5688632"/>
          </a:xfrm>
        </p:spPr>
        <p:txBody>
          <a:bodyPr>
            <a:normAutofit/>
          </a:bodyPr>
          <a:lstStyle/>
          <a:p>
            <a:pPr marL="0" indent="0">
              <a:buNone/>
            </a:pPr>
            <a:r>
              <a:rPr lang="it-IT" sz="1600" b="1" dirty="0" err="1">
                <a:highlight>
                  <a:srgbClr val="DCE6F2"/>
                </a:highlight>
              </a:rPr>
              <a:t>Objective</a:t>
            </a:r>
            <a:r>
              <a:rPr lang="it-IT" sz="1600" b="1" dirty="0">
                <a:highlight>
                  <a:srgbClr val="DCE6F2"/>
                </a:highlight>
              </a:rPr>
              <a:t> of the Work: </a:t>
            </a:r>
            <a:r>
              <a:rPr lang="it-IT" sz="1600" dirty="0">
                <a:highlight>
                  <a:srgbClr val="DCE6F2"/>
                </a:highlight>
              </a:rPr>
              <a:t>a</a:t>
            </a:r>
            <a:r>
              <a:rPr lang="en-US" sz="1600" dirty="0" err="1">
                <a:highlight>
                  <a:srgbClr val="DCE6F2"/>
                </a:highlight>
              </a:rPr>
              <a:t>ssess</a:t>
            </a:r>
            <a:r>
              <a:rPr lang="en-US" sz="1600" dirty="0">
                <a:highlight>
                  <a:srgbClr val="DCE6F2"/>
                </a:highlight>
              </a:rPr>
              <a:t> the impact and feasibility of a </a:t>
            </a:r>
            <a:r>
              <a:rPr lang="en-US" sz="1600" b="1" dirty="0">
                <a:highlight>
                  <a:srgbClr val="DCE6F2"/>
                </a:highlight>
              </a:rPr>
              <a:t>W wall + W divertor </a:t>
            </a:r>
            <a:r>
              <a:rPr lang="en-US" sz="1600" dirty="0">
                <a:highlight>
                  <a:srgbClr val="DCE6F2"/>
                </a:highlight>
              </a:rPr>
              <a:t>in </a:t>
            </a:r>
            <a:r>
              <a:rPr lang="en-US" sz="1600" b="1" dirty="0">
                <a:highlight>
                  <a:srgbClr val="DCE6F2"/>
                </a:highlight>
              </a:rPr>
              <a:t>Scenario #2</a:t>
            </a:r>
            <a:r>
              <a:rPr lang="en-US" sz="1600" dirty="0">
                <a:highlight>
                  <a:srgbClr val="DCE6F2"/>
                </a:highlight>
              </a:rPr>
              <a:t> of JT-60SA with </a:t>
            </a:r>
            <a:r>
              <a:rPr lang="en-US" sz="1600" b="1" dirty="0">
                <a:highlight>
                  <a:srgbClr val="DCE6F2"/>
                </a:highlight>
              </a:rPr>
              <a:t>integrated plasma simulations</a:t>
            </a:r>
            <a:r>
              <a:rPr lang="en-US" sz="1600" dirty="0">
                <a:highlight>
                  <a:srgbClr val="DCE6F2"/>
                </a:highlight>
              </a:rPr>
              <a:t> performed with JINTRAC, focusing on the </a:t>
            </a:r>
            <a:r>
              <a:rPr lang="en-US" sz="1600" b="1" dirty="0" err="1">
                <a:highlight>
                  <a:srgbClr val="DCE6F2"/>
                </a:highlight>
              </a:rPr>
              <a:t>Ar</a:t>
            </a:r>
            <a:r>
              <a:rPr lang="en-US" sz="1600" b="1" dirty="0">
                <a:highlight>
                  <a:srgbClr val="DCE6F2"/>
                </a:highlight>
              </a:rPr>
              <a:t> seeding case</a:t>
            </a:r>
            <a:r>
              <a:rPr lang="en-US" sz="1600" dirty="0">
                <a:highlight>
                  <a:srgbClr val="DCE6F2"/>
                </a:highlight>
              </a:rPr>
              <a:t>. </a:t>
            </a:r>
            <a:br>
              <a:rPr lang="en-US" sz="1600" dirty="0"/>
            </a:br>
            <a:endParaRPr lang="en-US" sz="1600" dirty="0"/>
          </a:p>
          <a:p>
            <a:r>
              <a:rPr lang="it-IT" sz="1600" dirty="0"/>
              <a:t>Collaboration with:</a:t>
            </a:r>
          </a:p>
          <a:p>
            <a:pPr lvl="1"/>
            <a:r>
              <a:rPr lang="it-IT" sz="1600" dirty="0"/>
              <a:t>L. Balbinot &amp; G. Rubino (SOLEDGE </a:t>
            </a:r>
            <a:r>
              <a:rPr lang="it-IT" sz="1600" dirty="0" err="1"/>
              <a:t>simulations</a:t>
            </a:r>
            <a:r>
              <a:rPr lang="it-IT" sz="1600" dirty="0"/>
              <a:t> → </a:t>
            </a:r>
            <a:r>
              <a:rPr lang="it-IT" sz="1600" dirty="0" err="1"/>
              <a:t>boundary</a:t>
            </a:r>
            <a:r>
              <a:rPr lang="it-IT" sz="1600" dirty="0"/>
              <a:t> </a:t>
            </a:r>
            <a:r>
              <a:rPr lang="it-IT" sz="1600" dirty="0" err="1"/>
              <a:t>constraints</a:t>
            </a:r>
            <a:r>
              <a:rPr lang="it-IT" sz="1600" dirty="0"/>
              <a:t> for </a:t>
            </a:r>
            <a:r>
              <a:rPr lang="it-IT" sz="1600" dirty="0" err="1"/>
              <a:t>integrated</a:t>
            </a:r>
            <a:r>
              <a:rPr lang="it-IT" sz="1600" dirty="0"/>
              <a:t> modelling)</a:t>
            </a:r>
          </a:p>
          <a:p>
            <a:pPr lvl="1"/>
            <a:r>
              <a:rPr lang="it-IT" sz="1600" dirty="0"/>
              <a:t>S. </a:t>
            </a:r>
            <a:r>
              <a:rPr lang="it-IT" sz="1600" dirty="0" err="1"/>
              <a:t>Gabriellini</a:t>
            </a:r>
            <a:r>
              <a:rPr lang="it-IT" sz="1600" dirty="0"/>
              <a:t> (JETTO core </a:t>
            </a:r>
            <a:r>
              <a:rPr lang="it-IT" sz="1600" dirty="0" err="1"/>
              <a:t>simulations</a:t>
            </a:r>
            <a:r>
              <a:rPr lang="it-IT" sz="1600" dirty="0"/>
              <a:t> → </a:t>
            </a:r>
            <a:r>
              <a:rPr lang="it-IT" sz="1600" dirty="0" err="1"/>
              <a:t>starting</a:t>
            </a:r>
            <a:r>
              <a:rPr lang="it-IT" sz="1600" dirty="0"/>
              <a:t> point for </a:t>
            </a:r>
            <a:r>
              <a:rPr lang="it-IT" sz="1600" dirty="0" err="1"/>
              <a:t>integrated</a:t>
            </a:r>
            <a:r>
              <a:rPr lang="it-IT" sz="1600" dirty="0"/>
              <a:t> modelling)</a:t>
            </a:r>
            <a:br>
              <a:rPr lang="it-IT" sz="1600" dirty="0"/>
            </a:br>
            <a:endParaRPr lang="it-IT" sz="1600" dirty="0"/>
          </a:p>
          <a:p>
            <a:r>
              <a:rPr lang="en-US" sz="1600" dirty="0"/>
              <a:t>Integrated simulations are performed using the</a:t>
            </a:r>
            <a:r>
              <a:rPr lang="en-US" sz="1600" b="1" dirty="0"/>
              <a:t> COCONUT </a:t>
            </a:r>
            <a:r>
              <a:rPr lang="en-US" sz="1600" dirty="0"/>
              <a:t>coupling of JETTO (core) + EDGE2D (SOL), through the JINTRAC suite. The core and edge are solved together, with coupling at the separatrix via plasma parameters as boundary conditions.</a:t>
            </a:r>
            <a:br>
              <a:rPr lang="en-US" sz="1600" dirty="0"/>
            </a:br>
            <a:endParaRPr lang="it-IT" sz="1600" dirty="0"/>
          </a:p>
          <a:p>
            <a:pPr marL="0" indent="0" algn="just">
              <a:buNone/>
            </a:pPr>
            <a:r>
              <a:rPr lang="it-IT" sz="1600" b="1" dirty="0" err="1">
                <a:highlight>
                  <a:srgbClr val="DCE6F2"/>
                </a:highlight>
              </a:rPr>
              <a:t>Outline</a:t>
            </a:r>
            <a:r>
              <a:rPr lang="it-IT" sz="1600" b="1" dirty="0">
                <a:highlight>
                  <a:srgbClr val="DCE6F2"/>
                </a:highlight>
              </a:rPr>
              <a:t> of the </a:t>
            </a:r>
            <a:r>
              <a:rPr lang="it-IT" sz="1600" b="1" dirty="0" err="1">
                <a:highlight>
                  <a:srgbClr val="DCE6F2"/>
                </a:highlight>
              </a:rPr>
              <a:t>presentation</a:t>
            </a:r>
            <a:r>
              <a:rPr lang="it-IT" sz="1600" dirty="0">
                <a:highlight>
                  <a:srgbClr val="DCE6F2"/>
                </a:highlight>
              </a:rPr>
              <a:t>:</a:t>
            </a:r>
          </a:p>
          <a:p>
            <a:pPr marL="342900" indent="-342900">
              <a:buFont typeface="+mj-lt"/>
              <a:buAutoNum type="arabicPeriod"/>
            </a:pPr>
            <a:r>
              <a:rPr lang="en-US" sz="1600" dirty="0"/>
              <a:t>Constraints and setup for the integrated simulations </a:t>
            </a:r>
            <a:r>
              <a:rPr lang="en-US" sz="1600" dirty="0">
                <a:sym typeface="Wingdings" panose="05000000000000000000" pitchFamily="2" charset="2"/>
              </a:rPr>
              <a:t> </a:t>
            </a:r>
            <a:r>
              <a:rPr lang="en-US" sz="1600" i="1" dirty="0">
                <a:sym typeface="Wingdings" panose="05000000000000000000" pitchFamily="2" charset="2"/>
              </a:rPr>
              <a:t>discrepancy in the radiated power between the core (JETTO) simulations and the edge/SOL (SOLEDGE) simulations.</a:t>
            </a:r>
          </a:p>
          <a:p>
            <a:pPr marL="342900" indent="-342900">
              <a:buFont typeface="+mj-lt"/>
              <a:buAutoNum type="arabicPeriod"/>
            </a:pPr>
            <a:r>
              <a:rPr lang="en-US" sz="1600" dirty="0">
                <a:sym typeface="Wingdings" panose="05000000000000000000" pitchFamily="2" charset="2"/>
              </a:rPr>
              <a:t>Discussion about two possible strategies to investigate this discrepancy in radiated power.</a:t>
            </a:r>
          </a:p>
          <a:p>
            <a:pPr marL="0" indent="0">
              <a:buNone/>
            </a:pPr>
            <a:endParaRPr lang="en-US" sz="1600" dirty="0">
              <a:sym typeface="Wingdings" panose="05000000000000000000" pitchFamily="2" charset="2"/>
            </a:endParaRPr>
          </a:p>
          <a:p>
            <a:pPr marL="0" indent="0">
              <a:buNone/>
            </a:pPr>
            <a:r>
              <a:rPr lang="en-US" sz="1600" dirty="0">
                <a:sym typeface="Wingdings" panose="05000000000000000000" pitchFamily="2" charset="2"/>
              </a:rPr>
              <a:t> This study is developed within a collaborative modelling framework, aiming to achieve consistency between core and edge simulations through coordinated constraints and cross-validation of results.</a:t>
            </a:r>
          </a:p>
          <a:p>
            <a:pPr lvl="1"/>
            <a:endParaRPr lang="en-US" sz="1000" dirty="0"/>
          </a:p>
        </p:txBody>
      </p:sp>
      <p:sp>
        <p:nvSpPr>
          <p:cNvPr id="5" name="Segnaposto numero diapositiva 4">
            <a:extLst>
              <a:ext uri="{FF2B5EF4-FFF2-40B4-BE49-F238E27FC236}">
                <a16:creationId xmlns:a16="http://schemas.microsoft.com/office/drawing/2014/main" id="{DD0F8464-9A27-4258-9141-FCEAE554E08C}"/>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6" name="Segnaposto piè di pagina 3">
            <a:extLst>
              <a:ext uri="{FF2B5EF4-FFF2-40B4-BE49-F238E27FC236}">
                <a16:creationId xmlns:a16="http://schemas.microsoft.com/office/drawing/2014/main" id="{0F5E17AB-DA8A-487A-8659-3E8A59914210}"/>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
        <p:nvSpPr>
          <p:cNvPr id="8" name="Titolo 1">
            <a:extLst>
              <a:ext uri="{FF2B5EF4-FFF2-40B4-BE49-F238E27FC236}">
                <a16:creationId xmlns:a16="http://schemas.microsoft.com/office/drawing/2014/main" id="{4C8DFDB4-3D07-4011-B711-B3A03E849EDE}"/>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spTree>
    <p:extLst>
      <p:ext uri="{BB962C8B-B14F-4D97-AF65-F5344CB8AC3E}">
        <p14:creationId xmlns:p14="http://schemas.microsoft.com/office/powerpoint/2010/main" val="192171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F84266-1468-4CF8-AB03-D6A6C7B459AB}"/>
              </a:ext>
            </a:extLst>
          </p:cNvPr>
          <p:cNvSpPr>
            <a:spLocks noGrp="1"/>
          </p:cNvSpPr>
          <p:nvPr>
            <p:ph type="title"/>
          </p:nvPr>
        </p:nvSpPr>
        <p:spPr/>
        <p:txBody>
          <a:bodyPr/>
          <a:lstStyle/>
          <a:p>
            <a:r>
              <a:rPr lang="it-IT" dirty="0" err="1"/>
              <a:t>Objective</a:t>
            </a:r>
            <a:r>
              <a:rPr lang="it-IT" dirty="0"/>
              <a:t> of the work </a:t>
            </a:r>
            <a:endParaRPr lang="en-US" dirty="0"/>
          </a:p>
        </p:txBody>
      </p:sp>
      <p:sp>
        <p:nvSpPr>
          <p:cNvPr id="3" name="Segnaposto contenuto 2">
            <a:extLst>
              <a:ext uri="{FF2B5EF4-FFF2-40B4-BE49-F238E27FC236}">
                <a16:creationId xmlns:a16="http://schemas.microsoft.com/office/drawing/2014/main" id="{5DB897F3-797E-4809-81BA-3EA2B8E209DE}"/>
              </a:ext>
            </a:extLst>
          </p:cNvPr>
          <p:cNvSpPr>
            <a:spLocks noGrp="1"/>
          </p:cNvSpPr>
          <p:nvPr>
            <p:ph idx="1"/>
          </p:nvPr>
        </p:nvSpPr>
        <p:spPr>
          <a:xfrm>
            <a:off x="373718" y="685085"/>
            <a:ext cx="11607725" cy="5688632"/>
          </a:xfrm>
        </p:spPr>
        <p:txBody>
          <a:bodyPr>
            <a:normAutofit/>
          </a:bodyPr>
          <a:lstStyle/>
          <a:p>
            <a:r>
              <a:rPr lang="it-IT" sz="1600" dirty="0"/>
              <a:t>The </a:t>
            </a:r>
            <a:r>
              <a:rPr lang="it-IT" sz="1600" b="1" dirty="0" err="1">
                <a:highlight>
                  <a:srgbClr val="DCE6F2"/>
                </a:highlight>
              </a:rPr>
              <a:t>constraints</a:t>
            </a:r>
            <a:r>
              <a:rPr lang="it-IT" sz="1600" b="1" dirty="0"/>
              <a:t> </a:t>
            </a:r>
            <a:r>
              <a:rPr lang="it-IT" sz="1600" dirty="0"/>
              <a:t>for </a:t>
            </a:r>
            <a:r>
              <a:rPr lang="it-IT" sz="1600" dirty="0" err="1"/>
              <a:t>integrated</a:t>
            </a:r>
            <a:r>
              <a:rPr lang="it-IT" sz="1600" dirty="0"/>
              <a:t> modelling are </a:t>
            </a:r>
            <a:r>
              <a:rPr lang="it-IT" sz="1600" dirty="0" err="1"/>
              <a:t>given</a:t>
            </a:r>
            <a:r>
              <a:rPr lang="it-IT" sz="1600" dirty="0"/>
              <a:t> from:</a:t>
            </a:r>
            <a:endParaRPr lang="it-IT" sz="1800" dirty="0"/>
          </a:p>
          <a:p>
            <a:endParaRPr lang="it-IT" sz="1800" dirty="0"/>
          </a:p>
          <a:p>
            <a:endParaRPr lang="it-IT" sz="1800" dirty="0"/>
          </a:p>
          <a:p>
            <a:endParaRPr lang="it-IT" sz="1800" dirty="0"/>
          </a:p>
          <a:p>
            <a:endParaRPr lang="it-IT" sz="1800" dirty="0"/>
          </a:p>
          <a:p>
            <a:endParaRPr lang="it-IT" sz="1800" dirty="0"/>
          </a:p>
          <a:p>
            <a:endParaRPr lang="it-IT" sz="1800" dirty="0"/>
          </a:p>
          <a:p>
            <a:pPr marL="0" indent="0">
              <a:buNone/>
            </a:pPr>
            <a:endParaRPr lang="it-IT" sz="1800" dirty="0"/>
          </a:p>
          <a:p>
            <a:r>
              <a:rPr lang="it-IT" sz="1600" b="1" dirty="0">
                <a:solidFill>
                  <a:srgbClr val="C00000"/>
                </a:solidFill>
              </a:rPr>
              <a:t>PROBLEM</a:t>
            </a:r>
            <a:r>
              <a:rPr lang="it-IT" sz="1600" dirty="0"/>
              <a:t>: </a:t>
            </a:r>
            <a:r>
              <a:rPr lang="it-IT" sz="1600" b="1" dirty="0" err="1"/>
              <a:t>discrepancy</a:t>
            </a:r>
            <a:r>
              <a:rPr lang="it-IT" sz="1600" b="1" dirty="0"/>
              <a:t> </a:t>
            </a:r>
            <a:r>
              <a:rPr lang="it-IT" sz="1600" dirty="0"/>
              <a:t>for the power crossing </a:t>
            </a:r>
            <a:r>
              <a:rPr lang="el-GR" sz="1600" dirty="0">
                <a:latin typeface="Times New Roman" panose="02020603050405020304" pitchFamily="18" charset="0"/>
                <a:cs typeface="Times New Roman" panose="02020603050405020304" pitchFamily="18" charset="0"/>
              </a:rPr>
              <a:t>ρ</a:t>
            </a:r>
            <a:r>
              <a:rPr lang="it-IT" sz="1600" dirty="0">
                <a:latin typeface="Times New Roman" panose="02020603050405020304" pitchFamily="18" charset="0"/>
                <a:cs typeface="Times New Roman" panose="02020603050405020304" pitchFamily="18" charset="0"/>
              </a:rPr>
              <a:t>=0.9 </a:t>
            </a:r>
            <a:r>
              <a:rPr lang="it-IT" sz="1600" dirty="0" err="1">
                <a:cs typeface="Times New Roman" panose="02020603050405020304" pitchFamily="18" charset="0"/>
              </a:rPr>
              <a:t>surface</a:t>
            </a:r>
            <a:r>
              <a:rPr lang="it-IT" sz="1600" dirty="0"/>
              <a:t>  </a:t>
            </a:r>
            <a:r>
              <a:rPr lang="it-IT" sz="1600" b="1" baseline="0" dirty="0">
                <a:latin typeface="Times New Roman" panose="02020603050405020304" pitchFamily="18" charset="0"/>
                <a:cs typeface="Times New Roman" panose="02020603050405020304" pitchFamily="18" charset="0"/>
              </a:rPr>
              <a:t>P</a:t>
            </a:r>
            <a:r>
              <a:rPr lang="el-GR" sz="1600" b="1" baseline="-25000" dirty="0">
                <a:latin typeface="Times New Roman" panose="02020603050405020304" pitchFamily="18" charset="0"/>
                <a:cs typeface="Times New Roman" panose="02020603050405020304" pitchFamily="18" charset="0"/>
              </a:rPr>
              <a:t>ρ</a:t>
            </a:r>
            <a:r>
              <a:rPr lang="it-IT" sz="1600" b="1" baseline="-25000" dirty="0">
                <a:latin typeface="Times New Roman" panose="02020603050405020304" pitchFamily="18" charset="0"/>
                <a:cs typeface="Times New Roman" panose="02020603050405020304" pitchFamily="18" charset="0"/>
              </a:rPr>
              <a:t>=0.9</a:t>
            </a:r>
            <a:r>
              <a:rPr lang="it-IT" sz="1600" b="1" baseline="0" dirty="0">
                <a:latin typeface="Times New Roman" panose="02020603050405020304" pitchFamily="18" charset="0"/>
                <a:cs typeface="Times New Roman" panose="02020603050405020304" pitchFamily="18" charset="0"/>
              </a:rPr>
              <a:t> </a:t>
            </a:r>
            <a:r>
              <a:rPr lang="it-IT" sz="1600" b="1" dirty="0"/>
              <a:t> </a:t>
            </a:r>
            <a:r>
              <a:rPr lang="it-IT" sz="1600" dirty="0"/>
              <a:t>:</a:t>
            </a:r>
          </a:p>
          <a:p>
            <a:pPr lvl="1"/>
            <a:r>
              <a:rPr lang="it-IT" sz="1600" dirty="0"/>
              <a:t>from JETTO core </a:t>
            </a:r>
            <a:r>
              <a:rPr lang="it-IT" sz="1600" dirty="0" err="1"/>
              <a:t>simulations</a:t>
            </a:r>
            <a:r>
              <a:rPr lang="it-IT" sz="1600" dirty="0"/>
              <a:t> (by S. </a:t>
            </a:r>
            <a:r>
              <a:rPr lang="it-IT" sz="1600" dirty="0" err="1"/>
              <a:t>Gabriellini</a:t>
            </a:r>
            <a:r>
              <a:rPr lang="it-IT" sz="1600" dirty="0"/>
              <a:t>) </a:t>
            </a:r>
            <a:r>
              <a:rPr lang="it-IT" sz="1600" b="1" baseline="0" dirty="0" err="1">
                <a:latin typeface="Times New Roman" panose="02020603050405020304" pitchFamily="18" charset="0"/>
                <a:cs typeface="Times New Roman" panose="02020603050405020304" pitchFamily="18" charset="0"/>
              </a:rPr>
              <a:t>P</a:t>
            </a:r>
            <a:r>
              <a:rPr lang="it-IT" sz="1600" b="1" baseline="-25000" dirty="0" err="1">
                <a:latin typeface="Times New Roman" panose="02020603050405020304" pitchFamily="18" charset="0"/>
                <a:cs typeface="Times New Roman" panose="02020603050405020304" pitchFamily="18" charset="0"/>
              </a:rPr>
              <a:t>rad</a:t>
            </a:r>
            <a:r>
              <a:rPr lang="it-IT" sz="1600" b="1" baseline="-25000" dirty="0">
                <a:latin typeface="Times New Roman" panose="02020603050405020304" pitchFamily="18" charset="0"/>
                <a:cs typeface="Times New Roman" panose="02020603050405020304" pitchFamily="18" charset="0"/>
              </a:rPr>
              <a:t>,</a:t>
            </a:r>
            <a:r>
              <a:rPr lang="el-GR" sz="1600" b="1" baseline="-25000" dirty="0">
                <a:latin typeface="Times New Roman" panose="02020603050405020304" pitchFamily="18" charset="0"/>
                <a:cs typeface="Times New Roman" panose="02020603050405020304" pitchFamily="18" charset="0"/>
              </a:rPr>
              <a:t>ρ</a:t>
            </a:r>
            <a:r>
              <a:rPr lang="it-IT" sz="1600" b="1" baseline="-25000" dirty="0">
                <a:latin typeface="Times New Roman" panose="02020603050405020304" pitchFamily="18" charset="0"/>
                <a:cs typeface="Times New Roman" panose="02020603050405020304" pitchFamily="18" charset="0"/>
              </a:rPr>
              <a:t>&lt;0.9</a:t>
            </a:r>
            <a:r>
              <a:rPr lang="it-IT" sz="1600" b="1" baseline="0" dirty="0">
                <a:latin typeface="Times New Roman" panose="02020603050405020304" pitchFamily="18" charset="0"/>
                <a:cs typeface="Times New Roman" panose="02020603050405020304" pitchFamily="18" charset="0"/>
              </a:rPr>
              <a:t> ~ </a:t>
            </a:r>
            <a:r>
              <a:rPr lang="it-IT" sz="1600" baseline="0" dirty="0">
                <a:cs typeface="Times New Roman" panose="02020603050405020304" pitchFamily="18" charset="0"/>
              </a:rPr>
              <a:t>6</a:t>
            </a:r>
            <a:r>
              <a:rPr lang="it-IT" sz="1600" dirty="0">
                <a:solidFill>
                  <a:schemeClr val="tx1"/>
                </a:solidFill>
              </a:rPr>
              <a:t> MW </a:t>
            </a:r>
            <a:r>
              <a:rPr lang="it-IT" sz="1600" dirty="0">
                <a:solidFill>
                  <a:schemeClr val="tx1"/>
                </a:solidFill>
                <a:sym typeface="Wingdings" panose="05000000000000000000" pitchFamily="2" charset="2"/>
              </a:rPr>
              <a:t> </a:t>
            </a:r>
            <a:r>
              <a:rPr lang="it-IT" sz="1600" b="1" baseline="0" dirty="0">
                <a:latin typeface="Times New Roman" panose="02020603050405020304" pitchFamily="18" charset="0"/>
                <a:cs typeface="Times New Roman" panose="02020603050405020304" pitchFamily="18" charset="0"/>
              </a:rPr>
              <a:t>P</a:t>
            </a:r>
            <a:r>
              <a:rPr lang="el-GR" sz="1600" b="1" baseline="-25000" dirty="0">
                <a:latin typeface="Times New Roman" panose="02020603050405020304" pitchFamily="18" charset="0"/>
                <a:cs typeface="Times New Roman" panose="02020603050405020304" pitchFamily="18" charset="0"/>
              </a:rPr>
              <a:t>ρ</a:t>
            </a:r>
            <a:r>
              <a:rPr lang="it-IT" sz="1600" b="1" baseline="-25000" dirty="0">
                <a:latin typeface="Times New Roman" panose="02020603050405020304" pitchFamily="18" charset="0"/>
                <a:cs typeface="Times New Roman" panose="02020603050405020304" pitchFamily="18" charset="0"/>
              </a:rPr>
              <a:t>=0.9</a:t>
            </a:r>
            <a:r>
              <a:rPr lang="it-IT" sz="1600" b="1" baseline="0" dirty="0">
                <a:latin typeface="Times New Roman" panose="02020603050405020304" pitchFamily="18" charset="0"/>
                <a:cs typeface="Times New Roman" panose="02020603050405020304" pitchFamily="18" charset="0"/>
              </a:rPr>
              <a:t> = </a:t>
            </a:r>
            <a:r>
              <a:rPr lang="it-IT" sz="1600" b="1" baseline="0" dirty="0" err="1">
                <a:latin typeface="Times New Roman" panose="02020603050405020304" pitchFamily="18" charset="0"/>
                <a:cs typeface="Times New Roman" panose="02020603050405020304" pitchFamily="18" charset="0"/>
              </a:rPr>
              <a:t>P</a:t>
            </a:r>
            <a:r>
              <a:rPr lang="it-IT" sz="1600" b="1" baseline="-25000" dirty="0" err="1">
                <a:latin typeface="Times New Roman" panose="02020603050405020304" pitchFamily="18" charset="0"/>
                <a:cs typeface="Times New Roman" panose="02020603050405020304" pitchFamily="18" charset="0"/>
              </a:rPr>
              <a:t>aux</a:t>
            </a:r>
            <a:r>
              <a:rPr lang="it-IT" sz="1600" b="1" dirty="0">
                <a:latin typeface="Times New Roman" panose="02020603050405020304" pitchFamily="18" charset="0"/>
                <a:cs typeface="Times New Roman" panose="02020603050405020304" pitchFamily="18" charset="0"/>
              </a:rPr>
              <a:t> - </a:t>
            </a:r>
            <a:r>
              <a:rPr lang="it-IT" sz="1600" b="1" baseline="0" dirty="0" err="1">
                <a:latin typeface="Times New Roman" panose="02020603050405020304" pitchFamily="18" charset="0"/>
                <a:cs typeface="Times New Roman" panose="02020603050405020304" pitchFamily="18" charset="0"/>
              </a:rPr>
              <a:t>P</a:t>
            </a:r>
            <a:r>
              <a:rPr lang="it-IT" sz="1600" b="1" baseline="-25000" dirty="0" err="1">
                <a:latin typeface="Times New Roman" panose="02020603050405020304" pitchFamily="18" charset="0"/>
                <a:cs typeface="Times New Roman" panose="02020603050405020304" pitchFamily="18" charset="0"/>
              </a:rPr>
              <a:t>rad</a:t>
            </a:r>
            <a:r>
              <a:rPr lang="it-IT" sz="1600" b="1" baseline="-25000" dirty="0">
                <a:latin typeface="Times New Roman" panose="02020603050405020304" pitchFamily="18" charset="0"/>
                <a:cs typeface="Times New Roman" panose="02020603050405020304" pitchFamily="18" charset="0"/>
              </a:rPr>
              <a:t>,</a:t>
            </a:r>
            <a:r>
              <a:rPr lang="el-GR" sz="1600" b="1" baseline="-25000" dirty="0">
                <a:latin typeface="Times New Roman" panose="02020603050405020304" pitchFamily="18" charset="0"/>
                <a:cs typeface="Times New Roman" panose="02020603050405020304" pitchFamily="18" charset="0"/>
              </a:rPr>
              <a:t>ρ</a:t>
            </a:r>
            <a:r>
              <a:rPr lang="it-IT" sz="1600" b="1" baseline="-25000" dirty="0">
                <a:latin typeface="Times New Roman" panose="02020603050405020304" pitchFamily="18" charset="0"/>
                <a:cs typeface="Times New Roman" panose="02020603050405020304" pitchFamily="18" charset="0"/>
              </a:rPr>
              <a:t>&lt;0.9</a:t>
            </a:r>
            <a:r>
              <a:rPr lang="it-IT" sz="1600" b="1" baseline="0" dirty="0">
                <a:latin typeface="Times New Roman" panose="02020603050405020304" pitchFamily="18" charset="0"/>
                <a:cs typeface="Times New Roman" panose="02020603050405020304" pitchFamily="18" charset="0"/>
              </a:rPr>
              <a:t> ~ </a:t>
            </a:r>
            <a:r>
              <a:rPr lang="it-IT" sz="1600" baseline="0" dirty="0">
                <a:cs typeface="Times New Roman" panose="02020603050405020304" pitchFamily="18" charset="0"/>
              </a:rPr>
              <a:t>35 </a:t>
            </a:r>
            <a:r>
              <a:rPr lang="it-IT" sz="1600" dirty="0">
                <a:solidFill>
                  <a:schemeClr val="tx1"/>
                </a:solidFill>
              </a:rPr>
              <a:t>MW </a:t>
            </a:r>
          </a:p>
          <a:p>
            <a:pPr lvl="1"/>
            <a:r>
              <a:rPr lang="it-IT" sz="1600" dirty="0"/>
              <a:t>for SOLEDGE </a:t>
            </a:r>
            <a:r>
              <a:rPr lang="it-IT" sz="1600" dirty="0" err="1"/>
              <a:t>simulations</a:t>
            </a:r>
            <a:r>
              <a:rPr lang="it-IT" sz="1600" dirty="0"/>
              <a:t> (by L. Balbinot) </a:t>
            </a:r>
            <a:r>
              <a:rPr lang="it-IT" sz="1600" b="1" baseline="0" dirty="0">
                <a:latin typeface="Times New Roman" panose="02020603050405020304" pitchFamily="18" charset="0"/>
                <a:cs typeface="Times New Roman" panose="02020603050405020304" pitchFamily="18" charset="0"/>
              </a:rPr>
              <a:t>P</a:t>
            </a:r>
            <a:r>
              <a:rPr lang="el-GR" sz="1600" b="1" baseline="-25000" dirty="0">
                <a:latin typeface="Times New Roman" panose="02020603050405020304" pitchFamily="18" charset="0"/>
                <a:cs typeface="Times New Roman" panose="02020603050405020304" pitchFamily="18" charset="0"/>
              </a:rPr>
              <a:t>ρ</a:t>
            </a:r>
            <a:r>
              <a:rPr lang="it-IT" sz="1600" b="1" baseline="-25000" dirty="0">
                <a:latin typeface="Times New Roman" panose="02020603050405020304" pitchFamily="18" charset="0"/>
                <a:cs typeface="Times New Roman" panose="02020603050405020304" pitchFamily="18" charset="0"/>
              </a:rPr>
              <a:t>=0.9</a:t>
            </a:r>
            <a:r>
              <a:rPr lang="it-IT" sz="1600" b="1" baseline="0" dirty="0">
                <a:latin typeface="Times New Roman" panose="02020603050405020304" pitchFamily="18" charset="0"/>
                <a:cs typeface="Times New Roman" panose="02020603050405020304" pitchFamily="18" charset="0"/>
              </a:rPr>
              <a:t> = </a:t>
            </a:r>
            <a:r>
              <a:rPr lang="it-IT" sz="1600" dirty="0">
                <a:solidFill>
                  <a:schemeClr val="tx1"/>
                </a:solidFill>
              </a:rPr>
              <a:t>22 ÷ 30 MW</a:t>
            </a:r>
            <a:br>
              <a:rPr lang="it-IT" sz="1600" dirty="0">
                <a:solidFill>
                  <a:schemeClr val="tx1"/>
                </a:solidFill>
              </a:rPr>
            </a:br>
            <a:endParaRPr lang="en-US" sz="1600" dirty="0">
              <a:solidFill>
                <a:schemeClr val="tx1"/>
              </a:solidFill>
            </a:endParaRPr>
          </a:p>
          <a:p>
            <a:r>
              <a:rPr lang="en-US" sz="1600" b="1" dirty="0">
                <a:solidFill>
                  <a:schemeClr val="tx2"/>
                </a:solidFill>
              </a:rPr>
              <a:t>INTEGRATED MODELLING STRATEGIES:</a:t>
            </a:r>
          </a:p>
          <a:p>
            <a:pPr marL="571500" lvl="1" indent="-228600">
              <a:buFont typeface="+mj-lt"/>
              <a:buAutoNum type="alphaUcPeriod"/>
            </a:pPr>
            <a:r>
              <a:rPr lang="en-US" sz="1600" dirty="0"/>
              <a:t>Investigate the power losses associated with ELMs (using a discrete model).</a:t>
            </a:r>
          </a:p>
          <a:p>
            <a:pPr marL="571500" lvl="1" indent="-228600">
              <a:buFont typeface="+mj-lt"/>
              <a:buAutoNum type="alphaUcPeriod"/>
            </a:pPr>
            <a:r>
              <a:rPr lang="en-US" sz="1600" dirty="0"/>
              <a:t>Increase the impurity content in the core to enhance the radiated power.</a:t>
            </a:r>
          </a:p>
          <a:p>
            <a:pPr marL="571500" lvl="1" indent="-228600">
              <a:buFont typeface="+mj-lt"/>
              <a:buAutoNum type="alphaUcPeriod"/>
            </a:pPr>
            <a:r>
              <a:rPr lang="en-US" sz="1600" strike="sngStrike" dirty="0"/>
              <a:t>Increase of main gas puffing.</a:t>
            </a:r>
            <a:br>
              <a:rPr lang="en-US" sz="1600" strike="sngStrike" dirty="0"/>
            </a:br>
            <a:endParaRPr lang="en-US" sz="1600" strike="sngStrike" dirty="0"/>
          </a:p>
          <a:p>
            <a:r>
              <a:rPr lang="en-US" sz="1600" b="1" i="1" dirty="0"/>
              <a:t>Integrated simulations are still ongoing </a:t>
            </a:r>
            <a:r>
              <a:rPr lang="en-US" sz="1600" dirty="0">
                <a:sym typeface="Wingdings" panose="05000000000000000000" pitchFamily="2" charset="2"/>
              </a:rPr>
              <a:t> partial results will be shown. </a:t>
            </a:r>
            <a:endParaRPr lang="en-US" sz="1600" b="1" dirty="0"/>
          </a:p>
        </p:txBody>
      </p:sp>
      <p:sp>
        <p:nvSpPr>
          <p:cNvPr id="5" name="Segnaposto numero diapositiva 4">
            <a:extLst>
              <a:ext uri="{FF2B5EF4-FFF2-40B4-BE49-F238E27FC236}">
                <a16:creationId xmlns:a16="http://schemas.microsoft.com/office/drawing/2014/main" id="{A97A09BD-B56C-48C9-B611-92796E68242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graphicFrame>
        <p:nvGraphicFramePr>
          <p:cNvPr id="7" name="Tabella 7">
            <a:extLst>
              <a:ext uri="{FF2B5EF4-FFF2-40B4-BE49-F238E27FC236}">
                <a16:creationId xmlns:a16="http://schemas.microsoft.com/office/drawing/2014/main" id="{5CABA88F-4A65-4F14-AD81-F848C6A45420}"/>
              </a:ext>
            </a:extLst>
          </p:cNvPr>
          <p:cNvGraphicFramePr>
            <a:graphicFrameLocks noGrp="1"/>
          </p:cNvGraphicFramePr>
          <p:nvPr>
            <p:extLst>
              <p:ext uri="{D42A27DB-BD31-4B8C-83A1-F6EECF244321}">
                <p14:modId xmlns:p14="http://schemas.microsoft.com/office/powerpoint/2010/main" val="2343785337"/>
              </p:ext>
            </p:extLst>
          </p:nvPr>
        </p:nvGraphicFramePr>
        <p:xfrm>
          <a:off x="715704" y="1024151"/>
          <a:ext cx="4599888" cy="2225040"/>
        </p:xfrm>
        <a:graphic>
          <a:graphicData uri="http://schemas.openxmlformats.org/drawingml/2006/table">
            <a:tbl>
              <a:tblPr firstRow="1" bandRow="1">
                <a:tableStyleId>{5C22544A-7EE6-4342-B048-85BDC9FD1C3A}</a:tableStyleId>
              </a:tblPr>
              <a:tblGrid>
                <a:gridCol w="3517157">
                  <a:extLst>
                    <a:ext uri="{9D8B030D-6E8A-4147-A177-3AD203B41FA5}">
                      <a16:colId xmlns:a16="http://schemas.microsoft.com/office/drawing/2014/main" val="626259346"/>
                    </a:ext>
                  </a:extLst>
                </a:gridCol>
                <a:gridCol w="1082731">
                  <a:extLst>
                    <a:ext uri="{9D8B030D-6E8A-4147-A177-3AD203B41FA5}">
                      <a16:colId xmlns:a16="http://schemas.microsoft.com/office/drawing/2014/main" val="3877971228"/>
                    </a:ext>
                  </a:extLst>
                </a:gridCol>
              </a:tblGrid>
              <a:tr h="370840">
                <a:tc gridSpan="2">
                  <a:txBody>
                    <a:bodyPr/>
                    <a:lstStyle/>
                    <a:p>
                      <a:pPr algn="ctr"/>
                      <a:r>
                        <a:rPr lang="it-IT" dirty="0"/>
                        <a:t>JT-60SA Scenario #2 </a:t>
                      </a:r>
                      <a:r>
                        <a:rPr lang="it-IT" sz="900" dirty="0"/>
                        <a:t>[1]</a:t>
                      </a:r>
                      <a:endParaRPr lang="en-US" sz="900" dirty="0"/>
                    </a:p>
                  </a:txBody>
                  <a:tcPr/>
                </a:tc>
                <a:tc hMerge="1">
                  <a:txBody>
                    <a:bodyPr/>
                    <a:lstStyle/>
                    <a:p>
                      <a:endParaRPr lang="en-US" dirty="0"/>
                    </a:p>
                  </a:txBody>
                  <a:tcPr/>
                </a:tc>
                <a:extLst>
                  <a:ext uri="{0D108BD9-81ED-4DB2-BD59-A6C34878D82A}">
                    <a16:rowId xmlns:a16="http://schemas.microsoft.com/office/drawing/2014/main" val="1083176658"/>
                  </a:ext>
                </a:extLst>
              </a:tr>
              <a:tr h="370840">
                <a:tc>
                  <a:txBody>
                    <a:bodyPr/>
                    <a:lstStyle/>
                    <a:p>
                      <a:r>
                        <a:rPr lang="it-IT" dirty="0"/>
                        <a:t>Plasma </a:t>
                      </a:r>
                      <a:r>
                        <a:rPr lang="it-IT" dirty="0" err="1"/>
                        <a:t>current</a:t>
                      </a:r>
                      <a:r>
                        <a:rPr lang="it-IT" dirty="0"/>
                        <a:t>, </a:t>
                      </a:r>
                      <a:r>
                        <a:rPr lang="it-IT" b="1" dirty="0">
                          <a:latin typeface="Times New Roman" panose="02020603050405020304" pitchFamily="18" charset="0"/>
                          <a:cs typeface="Times New Roman" panose="02020603050405020304" pitchFamily="18" charset="0"/>
                        </a:rPr>
                        <a:t>I</a:t>
                      </a:r>
                      <a:r>
                        <a:rPr lang="it-IT" b="1" baseline="-25000" dirty="0">
                          <a:latin typeface="Times New Roman" panose="02020603050405020304" pitchFamily="18" charset="0"/>
                          <a:cs typeface="Times New Roman" panose="02020603050405020304" pitchFamily="18" charset="0"/>
                        </a:rPr>
                        <a:t>P</a:t>
                      </a:r>
                      <a:r>
                        <a:rPr lang="it-IT" baseline="-25000" dirty="0"/>
                        <a:t> </a:t>
                      </a:r>
                      <a:r>
                        <a:rPr lang="it-IT" baseline="0" dirty="0"/>
                        <a:t> (MA) </a:t>
                      </a:r>
                      <a:endParaRPr lang="en-US" dirty="0"/>
                    </a:p>
                  </a:txBody>
                  <a:tcPr>
                    <a:solidFill>
                      <a:schemeClr val="accent1">
                        <a:lumMod val="20000"/>
                        <a:lumOff val="80000"/>
                      </a:schemeClr>
                    </a:solidFill>
                  </a:tcPr>
                </a:tc>
                <a:tc>
                  <a:txBody>
                    <a:bodyPr/>
                    <a:lstStyle/>
                    <a:p>
                      <a:r>
                        <a:rPr lang="it-IT" dirty="0"/>
                        <a:t>5.5 MA</a:t>
                      </a:r>
                      <a:endParaRPr lang="en-US" dirty="0"/>
                    </a:p>
                  </a:txBody>
                  <a:tcPr>
                    <a:solidFill>
                      <a:schemeClr val="accent1">
                        <a:lumMod val="20000"/>
                        <a:lumOff val="80000"/>
                      </a:schemeClr>
                    </a:solidFill>
                  </a:tcPr>
                </a:tc>
                <a:extLst>
                  <a:ext uri="{0D108BD9-81ED-4DB2-BD59-A6C34878D82A}">
                    <a16:rowId xmlns:a16="http://schemas.microsoft.com/office/drawing/2014/main" val="2338666488"/>
                  </a:ext>
                </a:extLst>
              </a:tr>
              <a:tr h="370840">
                <a:tc>
                  <a:txBody>
                    <a:bodyPr/>
                    <a:lstStyle/>
                    <a:p>
                      <a:r>
                        <a:rPr lang="it-IT" dirty="0" err="1"/>
                        <a:t>Toroidal</a:t>
                      </a:r>
                      <a:r>
                        <a:rPr lang="it-IT" dirty="0"/>
                        <a:t> </a:t>
                      </a:r>
                      <a:r>
                        <a:rPr lang="it-IT" dirty="0" err="1"/>
                        <a:t>magnetic</a:t>
                      </a:r>
                      <a:r>
                        <a:rPr lang="it-IT" dirty="0"/>
                        <a:t> field, </a:t>
                      </a:r>
                      <a:r>
                        <a:rPr lang="it-IT" b="1" dirty="0">
                          <a:latin typeface="Times New Roman" panose="02020603050405020304" pitchFamily="18" charset="0"/>
                          <a:cs typeface="Times New Roman" panose="02020603050405020304" pitchFamily="18" charset="0"/>
                        </a:rPr>
                        <a:t>B</a:t>
                      </a:r>
                      <a:r>
                        <a:rPr lang="it-IT" b="1" baseline="-25000" dirty="0">
                          <a:latin typeface="Times New Roman" panose="02020603050405020304" pitchFamily="18" charset="0"/>
                          <a:cs typeface="Times New Roman" panose="02020603050405020304" pitchFamily="18" charset="0"/>
                        </a:rPr>
                        <a:t>T</a:t>
                      </a:r>
                      <a:r>
                        <a:rPr lang="it-IT" baseline="-25000" dirty="0"/>
                        <a:t> </a:t>
                      </a:r>
                      <a:r>
                        <a:rPr lang="it-IT" baseline="0" dirty="0"/>
                        <a:t> (T) </a:t>
                      </a:r>
                      <a:endParaRPr lang="en-US" dirty="0"/>
                    </a:p>
                  </a:txBody>
                  <a:tcPr>
                    <a:solidFill>
                      <a:schemeClr val="accent1">
                        <a:lumMod val="20000"/>
                        <a:lumOff val="80000"/>
                      </a:schemeClr>
                    </a:solidFill>
                  </a:tcPr>
                </a:tc>
                <a:tc>
                  <a:txBody>
                    <a:bodyPr/>
                    <a:lstStyle/>
                    <a:p>
                      <a:r>
                        <a:rPr lang="it-IT" dirty="0"/>
                        <a:t>2.25 T</a:t>
                      </a:r>
                      <a:endParaRPr lang="en-US" dirty="0"/>
                    </a:p>
                  </a:txBody>
                  <a:tcPr>
                    <a:solidFill>
                      <a:schemeClr val="accent1">
                        <a:lumMod val="20000"/>
                        <a:lumOff val="80000"/>
                      </a:schemeClr>
                    </a:solidFill>
                  </a:tcPr>
                </a:tc>
                <a:extLst>
                  <a:ext uri="{0D108BD9-81ED-4DB2-BD59-A6C34878D82A}">
                    <a16:rowId xmlns:a16="http://schemas.microsoft.com/office/drawing/2014/main" val="1188641391"/>
                  </a:ext>
                </a:extLst>
              </a:tr>
              <a:tr h="370840">
                <a:tc>
                  <a:txBody>
                    <a:bodyPr/>
                    <a:lstStyle/>
                    <a:p>
                      <a:r>
                        <a:rPr lang="it-IT" dirty="0"/>
                        <a:t>Major </a:t>
                      </a:r>
                      <a:r>
                        <a:rPr lang="it-IT" dirty="0" err="1"/>
                        <a:t>radius</a:t>
                      </a:r>
                      <a:r>
                        <a:rPr lang="it-IT" dirty="0"/>
                        <a:t>, </a:t>
                      </a:r>
                      <a:r>
                        <a:rPr lang="it-IT" b="1" dirty="0">
                          <a:latin typeface="Times New Roman" panose="02020603050405020304" pitchFamily="18" charset="0"/>
                          <a:cs typeface="Times New Roman" panose="02020603050405020304" pitchFamily="18" charset="0"/>
                        </a:rPr>
                        <a:t>R</a:t>
                      </a:r>
                      <a:r>
                        <a:rPr lang="it-IT" b="1" baseline="-25000" dirty="0">
                          <a:latin typeface="Times New Roman" panose="02020603050405020304" pitchFamily="18" charset="0"/>
                          <a:cs typeface="Times New Roman" panose="02020603050405020304" pitchFamily="18" charset="0"/>
                        </a:rPr>
                        <a:t>0</a:t>
                      </a:r>
                      <a:r>
                        <a:rPr lang="it-IT" baseline="-25000" dirty="0"/>
                        <a:t> </a:t>
                      </a:r>
                      <a:r>
                        <a:rPr lang="it-IT" baseline="0" dirty="0"/>
                        <a:t> (m) </a:t>
                      </a:r>
                      <a:endParaRPr lang="en-US" dirty="0"/>
                    </a:p>
                  </a:txBody>
                  <a:tcPr>
                    <a:solidFill>
                      <a:schemeClr val="accent1">
                        <a:lumMod val="20000"/>
                        <a:lumOff val="80000"/>
                      </a:schemeClr>
                    </a:solidFill>
                  </a:tcPr>
                </a:tc>
                <a:tc>
                  <a:txBody>
                    <a:bodyPr/>
                    <a:lstStyle/>
                    <a:p>
                      <a:r>
                        <a:rPr lang="it-IT" dirty="0"/>
                        <a:t>2.96 m</a:t>
                      </a:r>
                      <a:endParaRPr lang="en-US" dirty="0"/>
                    </a:p>
                  </a:txBody>
                  <a:tcPr>
                    <a:solidFill>
                      <a:schemeClr val="accent1">
                        <a:lumMod val="20000"/>
                        <a:lumOff val="80000"/>
                      </a:schemeClr>
                    </a:solidFill>
                  </a:tcPr>
                </a:tc>
                <a:extLst>
                  <a:ext uri="{0D108BD9-81ED-4DB2-BD59-A6C34878D82A}">
                    <a16:rowId xmlns:a16="http://schemas.microsoft.com/office/drawing/2014/main" val="1302072823"/>
                  </a:ext>
                </a:extLst>
              </a:tr>
              <a:tr h="370840">
                <a:tc>
                  <a:txBody>
                    <a:bodyPr/>
                    <a:lstStyle/>
                    <a:p>
                      <a:r>
                        <a:rPr lang="it-IT" dirty="0"/>
                        <a:t>Minor </a:t>
                      </a:r>
                      <a:r>
                        <a:rPr lang="it-IT" dirty="0" err="1"/>
                        <a:t>radius</a:t>
                      </a:r>
                      <a:r>
                        <a:rPr lang="it-IT" dirty="0"/>
                        <a:t>, </a:t>
                      </a:r>
                      <a:r>
                        <a:rPr lang="it-IT" b="1" dirty="0">
                          <a:latin typeface="Times New Roman" panose="02020603050405020304" pitchFamily="18" charset="0"/>
                          <a:cs typeface="Times New Roman" panose="02020603050405020304" pitchFamily="18" charset="0"/>
                        </a:rPr>
                        <a:t>a</a:t>
                      </a:r>
                      <a:r>
                        <a:rPr lang="it-IT" baseline="-25000" dirty="0"/>
                        <a:t> </a:t>
                      </a:r>
                      <a:r>
                        <a:rPr lang="it-IT" baseline="0" dirty="0"/>
                        <a:t> (m) </a:t>
                      </a:r>
                    </a:p>
                  </a:txBody>
                  <a:tcPr>
                    <a:solidFill>
                      <a:schemeClr val="accent1">
                        <a:lumMod val="20000"/>
                        <a:lumOff val="80000"/>
                      </a:schemeClr>
                    </a:solidFill>
                  </a:tcPr>
                </a:tc>
                <a:tc>
                  <a:txBody>
                    <a:bodyPr/>
                    <a:lstStyle/>
                    <a:p>
                      <a:r>
                        <a:rPr lang="it-IT" dirty="0"/>
                        <a:t>1.18 m</a:t>
                      </a:r>
                      <a:endParaRPr lang="en-US" dirty="0"/>
                    </a:p>
                  </a:txBody>
                  <a:tcPr>
                    <a:solidFill>
                      <a:schemeClr val="accent1">
                        <a:lumMod val="20000"/>
                        <a:lumOff val="80000"/>
                      </a:schemeClr>
                    </a:solidFill>
                  </a:tcPr>
                </a:tc>
                <a:extLst>
                  <a:ext uri="{0D108BD9-81ED-4DB2-BD59-A6C34878D82A}">
                    <a16:rowId xmlns:a16="http://schemas.microsoft.com/office/drawing/2014/main" val="2423672298"/>
                  </a:ext>
                </a:extLst>
              </a:tr>
              <a:tr h="370840">
                <a:tc>
                  <a:txBody>
                    <a:bodyPr/>
                    <a:lstStyle/>
                    <a:p>
                      <a:r>
                        <a:rPr lang="it-IT" baseline="0" dirty="0" err="1"/>
                        <a:t>Heating</a:t>
                      </a:r>
                      <a:r>
                        <a:rPr lang="it-IT" baseline="0" dirty="0"/>
                        <a:t> power, </a:t>
                      </a:r>
                      <a:r>
                        <a:rPr lang="it-IT" b="1" baseline="0" dirty="0" err="1">
                          <a:latin typeface="Times New Roman" panose="02020603050405020304" pitchFamily="18" charset="0"/>
                          <a:cs typeface="Times New Roman" panose="02020603050405020304" pitchFamily="18" charset="0"/>
                        </a:rPr>
                        <a:t>P</a:t>
                      </a:r>
                      <a:r>
                        <a:rPr lang="it-IT" b="1" baseline="-25000" dirty="0" err="1">
                          <a:latin typeface="Times New Roman" panose="02020603050405020304" pitchFamily="18" charset="0"/>
                          <a:cs typeface="Times New Roman" panose="02020603050405020304" pitchFamily="18" charset="0"/>
                        </a:rPr>
                        <a:t>aux</a:t>
                      </a:r>
                      <a:r>
                        <a:rPr lang="it-IT" baseline="-25000" dirty="0"/>
                        <a:t> </a:t>
                      </a:r>
                      <a:r>
                        <a:rPr lang="it-IT" baseline="0" dirty="0"/>
                        <a:t> (MW) </a:t>
                      </a:r>
                    </a:p>
                  </a:txBody>
                  <a:tcPr>
                    <a:solidFill>
                      <a:schemeClr val="accent1">
                        <a:lumMod val="20000"/>
                        <a:lumOff val="80000"/>
                      </a:schemeClr>
                    </a:solidFill>
                  </a:tcPr>
                </a:tc>
                <a:tc>
                  <a:txBody>
                    <a:bodyPr/>
                    <a:lstStyle/>
                    <a:p>
                      <a:r>
                        <a:rPr lang="it-IT" dirty="0"/>
                        <a:t>41 MW</a:t>
                      </a:r>
                      <a:endParaRPr lang="en-US" dirty="0"/>
                    </a:p>
                  </a:txBody>
                  <a:tcPr>
                    <a:solidFill>
                      <a:schemeClr val="accent1">
                        <a:lumMod val="20000"/>
                        <a:lumOff val="80000"/>
                      </a:schemeClr>
                    </a:solidFill>
                  </a:tcPr>
                </a:tc>
                <a:extLst>
                  <a:ext uri="{0D108BD9-81ED-4DB2-BD59-A6C34878D82A}">
                    <a16:rowId xmlns:a16="http://schemas.microsoft.com/office/drawing/2014/main" val="1758012807"/>
                  </a:ext>
                </a:extLst>
              </a:tr>
            </a:tbl>
          </a:graphicData>
        </a:graphic>
      </p:graphicFrame>
      <p:sp>
        <p:nvSpPr>
          <p:cNvPr id="8" name="CasellaDiTesto 7">
            <a:extLst>
              <a:ext uri="{FF2B5EF4-FFF2-40B4-BE49-F238E27FC236}">
                <a16:creationId xmlns:a16="http://schemas.microsoft.com/office/drawing/2014/main" id="{C0489F75-7A90-4E8B-AB36-B0237A2FEEC6}"/>
              </a:ext>
            </a:extLst>
          </p:cNvPr>
          <p:cNvSpPr txBox="1"/>
          <p:nvPr/>
        </p:nvSpPr>
        <p:spPr>
          <a:xfrm>
            <a:off x="0" y="6216113"/>
            <a:ext cx="11818282" cy="338554"/>
          </a:xfrm>
          <a:prstGeom prst="rect">
            <a:avLst/>
          </a:prstGeom>
          <a:noFill/>
        </p:spPr>
        <p:txBody>
          <a:bodyPr wrap="square" rtlCol="0">
            <a:spAutoFit/>
          </a:bodyPr>
          <a:lstStyle/>
          <a:p>
            <a:pPr algn="l"/>
            <a:r>
              <a:rPr lang="it-IT" sz="800" dirty="0"/>
              <a:t>[1] JT-60SA </a:t>
            </a:r>
            <a:r>
              <a:rPr lang="it-IT" sz="800" dirty="0" err="1"/>
              <a:t>Research</a:t>
            </a:r>
            <a:r>
              <a:rPr lang="it-IT" sz="800" dirty="0"/>
              <a:t> Unit, </a:t>
            </a:r>
            <a:r>
              <a:rPr lang="it-IT" sz="800" i="1" dirty="0"/>
              <a:t>JT-60SA </a:t>
            </a:r>
            <a:r>
              <a:rPr lang="it-IT" sz="800" i="1" dirty="0" err="1"/>
              <a:t>Research</a:t>
            </a:r>
            <a:r>
              <a:rPr lang="it-IT" sz="800" i="1" dirty="0"/>
              <a:t> Plan, </a:t>
            </a:r>
            <a:r>
              <a:rPr lang="it-IT" sz="800" i="1" dirty="0" err="1"/>
              <a:t>Research</a:t>
            </a:r>
            <a:r>
              <a:rPr lang="it-IT" sz="800" i="1" dirty="0"/>
              <a:t> </a:t>
            </a:r>
            <a:r>
              <a:rPr lang="it-IT" sz="800" i="1" dirty="0" err="1"/>
              <a:t>Objectives</a:t>
            </a:r>
            <a:r>
              <a:rPr lang="it-IT" sz="800" i="1" dirty="0"/>
              <a:t> and Strategy, Version 4.0 </a:t>
            </a:r>
            <a:r>
              <a:rPr lang="it-IT" sz="800" dirty="0"/>
              <a:t>(2018)</a:t>
            </a:r>
          </a:p>
          <a:p>
            <a:pPr algn="l"/>
            <a:r>
              <a:rPr lang="it-IT" sz="800" dirty="0"/>
              <a:t>[2] </a:t>
            </a:r>
            <a:r>
              <a:rPr lang="en-US" sz="800" dirty="0"/>
              <a:t>L. </a:t>
            </a:r>
            <a:r>
              <a:rPr lang="en-US" sz="800" dirty="0" err="1"/>
              <a:t>Balbinot</a:t>
            </a:r>
            <a:r>
              <a:rPr lang="en-US" sz="800" dirty="0"/>
              <a:t>, G. </a:t>
            </a:r>
            <a:r>
              <a:rPr lang="en-US" sz="800" dirty="0" err="1"/>
              <a:t>Rubino</a:t>
            </a:r>
            <a:r>
              <a:rPr lang="en-US" sz="800" dirty="0"/>
              <a:t>, et al., </a:t>
            </a:r>
            <a:r>
              <a:rPr lang="en-US" sz="800" i="1" dirty="0"/>
              <a:t>Assessment of SOL and divertor plasma conditions in JT-60SA with W wall in high performance scenarios</a:t>
            </a:r>
            <a:r>
              <a:rPr lang="en-US" sz="800" dirty="0"/>
              <a:t>, WPSA Code Management Area Progress Meeting</a:t>
            </a:r>
            <a:r>
              <a:rPr lang="it-IT" sz="800" dirty="0"/>
              <a:t> </a:t>
            </a:r>
            <a:endParaRPr lang="en-US" sz="800" dirty="0"/>
          </a:p>
        </p:txBody>
      </p:sp>
      <p:graphicFrame>
        <p:nvGraphicFramePr>
          <p:cNvPr id="9" name="Tabella 8">
            <a:extLst>
              <a:ext uri="{FF2B5EF4-FFF2-40B4-BE49-F238E27FC236}">
                <a16:creationId xmlns:a16="http://schemas.microsoft.com/office/drawing/2014/main" id="{C9599786-028A-4EA4-A716-1AF944D455AB}"/>
              </a:ext>
            </a:extLst>
          </p:cNvPr>
          <p:cNvGraphicFramePr>
            <a:graphicFrameLocks noGrp="1"/>
          </p:cNvGraphicFramePr>
          <p:nvPr>
            <p:extLst>
              <p:ext uri="{D42A27DB-BD31-4B8C-83A1-F6EECF244321}">
                <p14:modId xmlns:p14="http://schemas.microsoft.com/office/powerpoint/2010/main" val="3267802560"/>
              </p:ext>
            </p:extLst>
          </p:nvPr>
        </p:nvGraphicFramePr>
        <p:xfrm>
          <a:off x="5657578" y="1005684"/>
          <a:ext cx="4599888" cy="1854200"/>
        </p:xfrm>
        <a:graphic>
          <a:graphicData uri="http://schemas.openxmlformats.org/drawingml/2006/table">
            <a:tbl>
              <a:tblPr firstRow="1" bandRow="1">
                <a:tableStyleId>{5C22544A-7EE6-4342-B048-85BDC9FD1C3A}</a:tableStyleId>
              </a:tblPr>
              <a:tblGrid>
                <a:gridCol w="3517157">
                  <a:extLst>
                    <a:ext uri="{9D8B030D-6E8A-4147-A177-3AD203B41FA5}">
                      <a16:colId xmlns:a16="http://schemas.microsoft.com/office/drawing/2014/main" val="2209957146"/>
                    </a:ext>
                  </a:extLst>
                </a:gridCol>
                <a:gridCol w="1082731">
                  <a:extLst>
                    <a:ext uri="{9D8B030D-6E8A-4147-A177-3AD203B41FA5}">
                      <a16:colId xmlns:a16="http://schemas.microsoft.com/office/drawing/2014/main" val="637727136"/>
                    </a:ext>
                  </a:extLst>
                </a:gridCol>
              </a:tblGrid>
              <a:tr h="370840">
                <a:tc gridSpan="2">
                  <a:txBody>
                    <a:bodyPr/>
                    <a:lstStyle/>
                    <a:p>
                      <a:pPr algn="ctr"/>
                      <a:r>
                        <a:rPr lang="it-IT" b="1" baseline="0" dirty="0">
                          <a:solidFill>
                            <a:schemeClr val="bg1"/>
                          </a:solidFill>
                        </a:rPr>
                        <a:t>SOLEDGE </a:t>
                      </a:r>
                      <a:r>
                        <a:rPr lang="it-IT" b="1" baseline="0" dirty="0" err="1">
                          <a:solidFill>
                            <a:schemeClr val="bg1"/>
                          </a:solidFill>
                        </a:rPr>
                        <a:t>simulation</a:t>
                      </a:r>
                      <a:r>
                        <a:rPr lang="it-IT" b="1" baseline="0" dirty="0">
                          <a:solidFill>
                            <a:schemeClr val="bg1"/>
                          </a:solidFill>
                        </a:rPr>
                        <a:t> </a:t>
                      </a:r>
                      <a:r>
                        <a:rPr lang="it-IT" b="1" baseline="0" dirty="0" err="1">
                          <a:solidFill>
                            <a:schemeClr val="bg1"/>
                          </a:solidFill>
                        </a:rPr>
                        <a:t>results</a:t>
                      </a:r>
                      <a:r>
                        <a:rPr lang="it-IT" b="1" baseline="0" dirty="0">
                          <a:solidFill>
                            <a:schemeClr val="bg1"/>
                          </a:solidFill>
                        </a:rPr>
                        <a:t> </a:t>
                      </a:r>
                      <a:r>
                        <a:rPr lang="it-IT" sz="900" b="1" baseline="0" dirty="0">
                          <a:solidFill>
                            <a:schemeClr val="bg1"/>
                          </a:solidFill>
                        </a:rPr>
                        <a:t>[2]</a:t>
                      </a:r>
                    </a:p>
                  </a:txBody>
                  <a:tcPr>
                    <a:solidFill>
                      <a:srgbClr val="4F81BD"/>
                    </a:solidFill>
                  </a:tcPr>
                </a:tc>
                <a:tc hMerge="1">
                  <a:txBody>
                    <a:bodyPr/>
                    <a:lstStyle/>
                    <a:p>
                      <a:endParaRPr lang="en-US" dirty="0"/>
                    </a:p>
                  </a:txBody>
                  <a:tcPr>
                    <a:solidFill>
                      <a:srgbClr val="4F81BD"/>
                    </a:solidFill>
                  </a:tcPr>
                </a:tc>
                <a:extLst>
                  <a:ext uri="{0D108BD9-81ED-4DB2-BD59-A6C34878D82A}">
                    <a16:rowId xmlns:a16="http://schemas.microsoft.com/office/drawing/2014/main" val="4126115241"/>
                  </a:ext>
                </a:extLst>
              </a:tr>
              <a:tr h="370840">
                <a:tc>
                  <a:txBody>
                    <a:bodyPr/>
                    <a:lstStyle/>
                    <a:p>
                      <a:pPr algn="l"/>
                      <a:r>
                        <a:rPr lang="it-IT" b="0" baseline="0" dirty="0" err="1">
                          <a:solidFill>
                            <a:schemeClr val="tx1"/>
                          </a:solidFill>
                        </a:rPr>
                        <a:t>Separatrix</a:t>
                      </a:r>
                      <a:r>
                        <a:rPr lang="it-IT" b="0" baseline="0" dirty="0">
                          <a:solidFill>
                            <a:schemeClr val="tx1"/>
                          </a:solidFill>
                        </a:rPr>
                        <a:t> electron </a:t>
                      </a:r>
                      <a:r>
                        <a:rPr lang="it-IT" b="0" baseline="0" dirty="0" err="1">
                          <a:solidFill>
                            <a:schemeClr val="tx1"/>
                          </a:solidFill>
                        </a:rPr>
                        <a:t>density</a:t>
                      </a:r>
                      <a:r>
                        <a:rPr lang="it-IT" b="0" baseline="0" dirty="0">
                          <a:solidFill>
                            <a:schemeClr val="tx1"/>
                          </a:solidFill>
                        </a:rPr>
                        <a:t>, &lt;</a:t>
                      </a:r>
                      <a:r>
                        <a:rPr lang="it-IT" b="1" baseline="0" dirty="0">
                          <a:solidFill>
                            <a:schemeClr val="tx1"/>
                          </a:solidFill>
                          <a:latin typeface="Times New Roman" panose="02020603050405020304" pitchFamily="18" charset="0"/>
                          <a:cs typeface="Times New Roman" panose="02020603050405020304" pitchFamily="18" charset="0"/>
                        </a:rPr>
                        <a:t>n</a:t>
                      </a:r>
                      <a:r>
                        <a:rPr lang="it-IT" b="1" baseline="-25000" dirty="0">
                          <a:latin typeface="Times New Roman" panose="02020603050405020304" pitchFamily="18" charset="0"/>
                          <a:cs typeface="Times New Roman" panose="02020603050405020304" pitchFamily="18" charset="0"/>
                        </a:rPr>
                        <a:t>e</a:t>
                      </a:r>
                      <a:r>
                        <a:rPr lang="it-IT" b="1" baseline="0" dirty="0">
                          <a:latin typeface="Times New Roman" panose="02020603050405020304" pitchFamily="18" charset="0"/>
                          <a:cs typeface="Times New Roman" panose="02020603050405020304" pitchFamily="18" charset="0"/>
                        </a:rPr>
                        <a:t>&gt;</a:t>
                      </a:r>
                      <a:r>
                        <a:rPr lang="it-IT" b="1" baseline="-25000" dirty="0" err="1">
                          <a:latin typeface="Times New Roman" panose="02020603050405020304" pitchFamily="18" charset="0"/>
                          <a:cs typeface="Times New Roman" panose="02020603050405020304" pitchFamily="18" charset="0"/>
                        </a:rPr>
                        <a:t>sep</a:t>
                      </a:r>
                      <a:r>
                        <a:rPr lang="it-IT" b="1" baseline="0" dirty="0">
                          <a:latin typeface="Times New Roman" panose="02020603050405020304" pitchFamily="18" charset="0"/>
                          <a:cs typeface="Times New Roman" panose="02020603050405020304" pitchFamily="18" charset="0"/>
                        </a:rPr>
                        <a:t> </a:t>
                      </a:r>
                      <a:r>
                        <a:rPr lang="it-IT" b="0" baseline="0" dirty="0">
                          <a:latin typeface="+mn-lt"/>
                          <a:cs typeface="Times New Roman" panose="02020603050405020304" pitchFamily="18" charset="0"/>
                        </a:rPr>
                        <a:t>(m</a:t>
                      </a:r>
                      <a:r>
                        <a:rPr lang="it-IT" b="0" baseline="30000" dirty="0">
                          <a:latin typeface="+mn-lt"/>
                          <a:cs typeface="Times New Roman" panose="02020603050405020304" pitchFamily="18" charset="0"/>
                        </a:rPr>
                        <a:t>-3</a:t>
                      </a:r>
                      <a:r>
                        <a:rPr lang="it-IT" b="0" baseline="0" dirty="0">
                          <a:latin typeface="+mn-lt"/>
                          <a:cs typeface="Times New Roman" panose="02020603050405020304" pitchFamily="18" charset="0"/>
                        </a:rPr>
                        <a:t>)</a:t>
                      </a:r>
                      <a:endParaRPr lang="it-IT" b="0" baseline="0" dirty="0">
                        <a:solidFill>
                          <a:schemeClr val="tx1"/>
                        </a:solidFill>
                        <a:latin typeface="+mn-lt"/>
                      </a:endParaRPr>
                    </a:p>
                  </a:txBody>
                  <a:tcPr>
                    <a:solidFill>
                      <a:srgbClr val="DCE6F2"/>
                    </a:solidFill>
                  </a:tcPr>
                </a:tc>
                <a:tc>
                  <a:txBody>
                    <a:bodyPr/>
                    <a:lstStyle/>
                    <a:p>
                      <a:pPr algn="l"/>
                      <a:r>
                        <a:rPr lang="it-IT">
                          <a:solidFill>
                            <a:schemeClr val="tx1"/>
                          </a:solidFill>
                        </a:rPr>
                        <a:t>3E+19 m</a:t>
                      </a:r>
                      <a:r>
                        <a:rPr lang="it-IT" baseline="30000">
                          <a:solidFill>
                            <a:schemeClr val="tx1"/>
                          </a:solidFill>
                        </a:rPr>
                        <a:t>-3</a:t>
                      </a:r>
                      <a:endParaRPr lang="en-US" dirty="0">
                        <a:solidFill>
                          <a:schemeClr val="tx1"/>
                        </a:solidFill>
                      </a:endParaRPr>
                    </a:p>
                  </a:txBody>
                  <a:tcPr>
                    <a:solidFill>
                      <a:srgbClr val="DCE6F2"/>
                    </a:solidFill>
                  </a:tcPr>
                </a:tc>
                <a:extLst>
                  <a:ext uri="{0D108BD9-81ED-4DB2-BD59-A6C34878D82A}">
                    <a16:rowId xmlns:a16="http://schemas.microsoft.com/office/drawing/2014/main" val="1124980053"/>
                  </a:ext>
                </a:extLst>
              </a:tr>
              <a:tr h="370840">
                <a:tc>
                  <a:txBody>
                    <a:bodyPr/>
                    <a:lstStyle/>
                    <a:p>
                      <a:pPr algn="l"/>
                      <a:r>
                        <a:rPr lang="it-IT" b="0" baseline="0" dirty="0" err="1">
                          <a:solidFill>
                            <a:schemeClr val="tx1"/>
                          </a:solidFill>
                        </a:rPr>
                        <a:t>Separatrix</a:t>
                      </a:r>
                      <a:r>
                        <a:rPr lang="it-IT" b="0" baseline="0" dirty="0">
                          <a:solidFill>
                            <a:schemeClr val="tx1"/>
                          </a:solidFill>
                        </a:rPr>
                        <a:t> electron temperature, &lt;</a:t>
                      </a:r>
                      <a:r>
                        <a:rPr lang="it-IT" b="1" baseline="0" dirty="0">
                          <a:solidFill>
                            <a:schemeClr val="tx1"/>
                          </a:solidFill>
                          <a:latin typeface="Times New Roman" panose="02020603050405020304" pitchFamily="18" charset="0"/>
                          <a:cs typeface="Times New Roman" panose="02020603050405020304" pitchFamily="18" charset="0"/>
                        </a:rPr>
                        <a:t>T</a:t>
                      </a:r>
                      <a:r>
                        <a:rPr lang="it-IT" b="1" baseline="-25000" dirty="0">
                          <a:latin typeface="Times New Roman" panose="02020603050405020304" pitchFamily="18" charset="0"/>
                          <a:cs typeface="Times New Roman" panose="02020603050405020304" pitchFamily="18" charset="0"/>
                        </a:rPr>
                        <a:t>e</a:t>
                      </a:r>
                      <a:r>
                        <a:rPr lang="it-IT" b="1" baseline="0" dirty="0">
                          <a:latin typeface="Times New Roman" panose="02020603050405020304" pitchFamily="18" charset="0"/>
                          <a:cs typeface="Times New Roman" panose="02020603050405020304" pitchFamily="18" charset="0"/>
                        </a:rPr>
                        <a:t>&gt;</a:t>
                      </a:r>
                      <a:r>
                        <a:rPr lang="it-IT" b="1" baseline="-25000" dirty="0" err="1">
                          <a:latin typeface="Times New Roman" panose="02020603050405020304" pitchFamily="18" charset="0"/>
                          <a:cs typeface="Times New Roman" panose="02020603050405020304" pitchFamily="18" charset="0"/>
                        </a:rPr>
                        <a:t>sep</a:t>
                      </a:r>
                      <a:r>
                        <a:rPr lang="it-IT" b="1" baseline="0" dirty="0">
                          <a:latin typeface="Times New Roman" panose="02020603050405020304" pitchFamily="18" charset="0"/>
                          <a:cs typeface="Times New Roman" panose="02020603050405020304" pitchFamily="18" charset="0"/>
                        </a:rPr>
                        <a:t> </a:t>
                      </a:r>
                      <a:r>
                        <a:rPr lang="it-IT" b="0" baseline="0" dirty="0">
                          <a:latin typeface="+mn-lt"/>
                          <a:cs typeface="Times New Roman" panose="02020603050405020304" pitchFamily="18" charset="0"/>
                        </a:rPr>
                        <a:t>(eV)</a:t>
                      </a:r>
                      <a:endParaRPr lang="it-IT" b="0" baseline="0" dirty="0">
                        <a:solidFill>
                          <a:schemeClr val="tx1"/>
                        </a:solidFill>
                        <a:latin typeface="+mn-lt"/>
                      </a:endParaRPr>
                    </a:p>
                  </a:txBody>
                  <a:tcPr>
                    <a:solidFill>
                      <a:srgbClr val="DCE6F2"/>
                    </a:solidFill>
                  </a:tcPr>
                </a:tc>
                <a:tc>
                  <a:txBody>
                    <a:bodyPr/>
                    <a:lstStyle/>
                    <a:p>
                      <a:pPr algn="l"/>
                      <a:r>
                        <a:rPr lang="it-IT" dirty="0">
                          <a:solidFill>
                            <a:schemeClr val="tx1"/>
                          </a:solidFill>
                        </a:rPr>
                        <a:t>150 eV</a:t>
                      </a:r>
                      <a:endParaRPr lang="en-US" dirty="0">
                        <a:solidFill>
                          <a:schemeClr val="tx1"/>
                        </a:solidFill>
                      </a:endParaRPr>
                    </a:p>
                  </a:txBody>
                  <a:tcPr>
                    <a:solidFill>
                      <a:srgbClr val="DCE6F2"/>
                    </a:solidFill>
                  </a:tcPr>
                </a:tc>
                <a:extLst>
                  <a:ext uri="{0D108BD9-81ED-4DB2-BD59-A6C34878D82A}">
                    <a16:rowId xmlns:a16="http://schemas.microsoft.com/office/drawing/2014/main" val="3287162175"/>
                  </a:ext>
                </a:extLst>
              </a:tr>
              <a:tr h="370840">
                <a:tc>
                  <a:txBody>
                    <a:bodyPr/>
                    <a:lstStyle/>
                    <a:p>
                      <a:pPr algn="l"/>
                      <a:r>
                        <a:rPr lang="it-IT" b="0" baseline="0" dirty="0" err="1">
                          <a:solidFill>
                            <a:schemeClr val="tx1"/>
                          </a:solidFill>
                        </a:rPr>
                        <a:t>Separatrix</a:t>
                      </a:r>
                      <a:r>
                        <a:rPr lang="it-IT" b="0" baseline="0" dirty="0">
                          <a:solidFill>
                            <a:schemeClr val="tx1"/>
                          </a:solidFill>
                        </a:rPr>
                        <a:t> </a:t>
                      </a:r>
                      <a:r>
                        <a:rPr lang="it-IT" b="0" baseline="0" dirty="0" err="1">
                          <a:solidFill>
                            <a:schemeClr val="tx1"/>
                          </a:solidFill>
                        </a:rPr>
                        <a:t>ion</a:t>
                      </a:r>
                      <a:r>
                        <a:rPr lang="it-IT" b="0" baseline="0" dirty="0">
                          <a:solidFill>
                            <a:schemeClr val="tx1"/>
                          </a:solidFill>
                        </a:rPr>
                        <a:t> temperature, &lt;</a:t>
                      </a:r>
                      <a:r>
                        <a:rPr lang="it-IT" b="1" baseline="0" dirty="0">
                          <a:solidFill>
                            <a:schemeClr val="tx1"/>
                          </a:solidFill>
                          <a:latin typeface="Times New Roman" panose="02020603050405020304" pitchFamily="18" charset="0"/>
                          <a:cs typeface="Times New Roman" panose="02020603050405020304" pitchFamily="18" charset="0"/>
                        </a:rPr>
                        <a:t>T</a:t>
                      </a:r>
                      <a:r>
                        <a:rPr lang="it-IT" b="1" baseline="-25000" dirty="0">
                          <a:solidFill>
                            <a:schemeClr val="tx1"/>
                          </a:solidFill>
                          <a:latin typeface="Times New Roman" panose="02020603050405020304" pitchFamily="18" charset="0"/>
                          <a:cs typeface="Times New Roman" panose="02020603050405020304" pitchFamily="18" charset="0"/>
                        </a:rPr>
                        <a:t>i</a:t>
                      </a:r>
                      <a:r>
                        <a:rPr lang="it-IT" b="1" baseline="0" dirty="0">
                          <a:latin typeface="Times New Roman" panose="02020603050405020304" pitchFamily="18" charset="0"/>
                          <a:cs typeface="Times New Roman" panose="02020603050405020304" pitchFamily="18" charset="0"/>
                        </a:rPr>
                        <a:t>&gt;</a:t>
                      </a:r>
                      <a:r>
                        <a:rPr lang="it-IT" b="1" baseline="-25000" dirty="0" err="1">
                          <a:latin typeface="Times New Roman" panose="02020603050405020304" pitchFamily="18" charset="0"/>
                          <a:cs typeface="Times New Roman" panose="02020603050405020304" pitchFamily="18" charset="0"/>
                        </a:rPr>
                        <a:t>sep</a:t>
                      </a:r>
                      <a:r>
                        <a:rPr lang="it-IT" b="1" baseline="0" dirty="0">
                          <a:latin typeface="Times New Roman" panose="02020603050405020304" pitchFamily="18" charset="0"/>
                          <a:cs typeface="Times New Roman" panose="02020603050405020304" pitchFamily="18" charset="0"/>
                        </a:rPr>
                        <a:t> </a:t>
                      </a:r>
                      <a:r>
                        <a:rPr lang="it-IT" b="0" baseline="0" dirty="0">
                          <a:latin typeface="+mn-lt"/>
                          <a:cs typeface="Times New Roman" panose="02020603050405020304" pitchFamily="18" charset="0"/>
                        </a:rPr>
                        <a:t>(eV)</a:t>
                      </a:r>
                    </a:p>
                  </a:txBody>
                  <a:tcPr>
                    <a:solidFill>
                      <a:srgbClr val="DCE6F2"/>
                    </a:solidFill>
                  </a:tcPr>
                </a:tc>
                <a:tc>
                  <a:txBody>
                    <a:bodyPr/>
                    <a:lstStyle/>
                    <a:p>
                      <a:pPr algn="l"/>
                      <a:r>
                        <a:rPr lang="it-IT" dirty="0">
                          <a:solidFill>
                            <a:schemeClr val="tx1"/>
                          </a:solidFill>
                        </a:rPr>
                        <a:t>230 eV</a:t>
                      </a:r>
                      <a:endParaRPr lang="en-US" dirty="0">
                        <a:solidFill>
                          <a:schemeClr val="tx1"/>
                        </a:solidFill>
                      </a:endParaRPr>
                    </a:p>
                  </a:txBody>
                  <a:tcPr>
                    <a:solidFill>
                      <a:srgbClr val="DCE6F2"/>
                    </a:solidFill>
                  </a:tcPr>
                </a:tc>
                <a:extLst>
                  <a:ext uri="{0D108BD9-81ED-4DB2-BD59-A6C34878D82A}">
                    <a16:rowId xmlns:a16="http://schemas.microsoft.com/office/drawing/2014/main" val="729095631"/>
                  </a:ext>
                </a:extLst>
              </a:tr>
              <a:tr h="370840">
                <a:tc>
                  <a:txBody>
                    <a:bodyPr/>
                    <a:lstStyle/>
                    <a:p>
                      <a:pPr algn="l"/>
                      <a:r>
                        <a:rPr lang="it-IT" b="0" baseline="0" dirty="0">
                          <a:latin typeface="+mn-lt"/>
                          <a:cs typeface="Times New Roman" panose="02020603050405020304" pitchFamily="18" charset="0"/>
                        </a:rPr>
                        <a:t>Power </a:t>
                      </a:r>
                      <a:r>
                        <a:rPr lang="it-IT" b="0" baseline="0" dirty="0" err="1">
                          <a:latin typeface="+mn-lt"/>
                          <a:cs typeface="Times New Roman" panose="02020603050405020304" pitchFamily="18" charset="0"/>
                        </a:rPr>
                        <a:t>across</a:t>
                      </a:r>
                      <a:r>
                        <a:rPr lang="it-IT" b="0" baseline="0" dirty="0">
                          <a:latin typeface="+mn-lt"/>
                          <a:cs typeface="Times New Roman" panose="02020603050405020304" pitchFamily="18" charset="0"/>
                        </a:rPr>
                        <a:t> </a:t>
                      </a:r>
                      <a:r>
                        <a:rPr lang="el-GR" b="0" baseline="0" dirty="0">
                          <a:latin typeface="+mn-lt"/>
                          <a:cs typeface="Times New Roman" panose="02020603050405020304" pitchFamily="18" charset="0"/>
                        </a:rPr>
                        <a:t>ρ</a:t>
                      </a:r>
                      <a:r>
                        <a:rPr lang="it-IT" b="0" baseline="0" dirty="0">
                          <a:latin typeface="+mn-lt"/>
                          <a:cs typeface="Times New Roman" panose="02020603050405020304" pitchFamily="18" charset="0"/>
                        </a:rPr>
                        <a:t>=0.9, </a:t>
                      </a:r>
                      <a:r>
                        <a:rPr lang="it-IT" b="1" baseline="0" dirty="0">
                          <a:latin typeface="Times New Roman" panose="02020603050405020304" pitchFamily="18" charset="0"/>
                          <a:cs typeface="Times New Roman" panose="02020603050405020304" pitchFamily="18" charset="0"/>
                        </a:rPr>
                        <a:t>P</a:t>
                      </a:r>
                      <a:r>
                        <a:rPr lang="el-GR" b="1" baseline="-25000" dirty="0">
                          <a:latin typeface="Times New Roman" panose="02020603050405020304" pitchFamily="18" charset="0"/>
                          <a:cs typeface="Times New Roman" panose="02020603050405020304" pitchFamily="18" charset="0"/>
                        </a:rPr>
                        <a:t>ρ</a:t>
                      </a:r>
                      <a:r>
                        <a:rPr lang="it-IT" b="1" baseline="-25000" dirty="0">
                          <a:latin typeface="Times New Roman" panose="02020603050405020304" pitchFamily="18" charset="0"/>
                          <a:cs typeface="Times New Roman" panose="02020603050405020304" pitchFamily="18" charset="0"/>
                        </a:rPr>
                        <a:t>=0.9</a:t>
                      </a:r>
                      <a:r>
                        <a:rPr lang="it-IT" b="1" baseline="0" dirty="0">
                          <a:latin typeface="Times New Roman" panose="02020603050405020304" pitchFamily="18" charset="0"/>
                          <a:cs typeface="Times New Roman" panose="02020603050405020304" pitchFamily="18" charset="0"/>
                        </a:rPr>
                        <a:t> </a:t>
                      </a:r>
                      <a:r>
                        <a:rPr lang="it-IT" b="0" baseline="0" dirty="0">
                          <a:latin typeface="+mn-lt"/>
                          <a:cs typeface="Times New Roman" panose="02020603050405020304" pitchFamily="18" charset="0"/>
                        </a:rPr>
                        <a:t>(MW)</a:t>
                      </a:r>
                      <a:endParaRPr lang="it-IT" b="0" baseline="-25000" dirty="0">
                        <a:latin typeface="+mn-lt"/>
                        <a:cs typeface="Times New Roman" panose="02020603050405020304" pitchFamily="18" charset="0"/>
                      </a:endParaRPr>
                    </a:p>
                  </a:txBody>
                  <a:tcPr>
                    <a:solidFill>
                      <a:srgbClr val="DCE6F2"/>
                    </a:solidFill>
                  </a:tcPr>
                </a:tc>
                <a:tc>
                  <a:txBody>
                    <a:bodyPr/>
                    <a:lstStyle/>
                    <a:p>
                      <a:pPr algn="l"/>
                      <a:r>
                        <a:rPr lang="it-IT" dirty="0">
                          <a:solidFill>
                            <a:schemeClr val="tx1"/>
                          </a:solidFill>
                        </a:rPr>
                        <a:t>22 ÷ 30 MW</a:t>
                      </a:r>
                      <a:endParaRPr lang="en-US" dirty="0">
                        <a:solidFill>
                          <a:schemeClr val="tx1"/>
                        </a:solidFill>
                      </a:endParaRPr>
                    </a:p>
                  </a:txBody>
                  <a:tcPr>
                    <a:solidFill>
                      <a:srgbClr val="DCE6F2"/>
                    </a:solidFill>
                  </a:tcPr>
                </a:tc>
                <a:extLst>
                  <a:ext uri="{0D108BD9-81ED-4DB2-BD59-A6C34878D82A}">
                    <a16:rowId xmlns:a16="http://schemas.microsoft.com/office/drawing/2014/main" val="1909549652"/>
                  </a:ext>
                </a:extLst>
              </a:tr>
            </a:tbl>
          </a:graphicData>
        </a:graphic>
      </p:graphicFrame>
      <p:sp>
        <p:nvSpPr>
          <p:cNvPr id="10" name="Rettangolo 9">
            <a:extLst>
              <a:ext uri="{FF2B5EF4-FFF2-40B4-BE49-F238E27FC236}">
                <a16:creationId xmlns:a16="http://schemas.microsoft.com/office/drawing/2014/main" id="{5587ECE0-08E5-4E5C-81E7-651AFEA92438}"/>
              </a:ext>
            </a:extLst>
          </p:cNvPr>
          <p:cNvSpPr/>
          <p:nvPr/>
        </p:nvSpPr>
        <p:spPr>
          <a:xfrm>
            <a:off x="9227130" y="2494007"/>
            <a:ext cx="906585" cy="289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olo 1">
            <a:extLst>
              <a:ext uri="{FF2B5EF4-FFF2-40B4-BE49-F238E27FC236}">
                <a16:creationId xmlns:a16="http://schemas.microsoft.com/office/drawing/2014/main" id="{619FED52-8BC3-492B-A672-0805FCF47DE1}"/>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sp>
        <p:nvSpPr>
          <p:cNvPr id="12" name="Rettangolo 11">
            <a:extLst>
              <a:ext uri="{FF2B5EF4-FFF2-40B4-BE49-F238E27FC236}">
                <a16:creationId xmlns:a16="http://schemas.microsoft.com/office/drawing/2014/main" id="{ED94D56F-0533-4392-AC1B-428C5AC12931}"/>
              </a:ext>
            </a:extLst>
          </p:cNvPr>
          <p:cNvSpPr/>
          <p:nvPr/>
        </p:nvSpPr>
        <p:spPr>
          <a:xfrm>
            <a:off x="8583290" y="3613396"/>
            <a:ext cx="643840" cy="289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gnaposto piè di pagina 3">
            <a:extLst>
              <a:ext uri="{FF2B5EF4-FFF2-40B4-BE49-F238E27FC236}">
                <a16:creationId xmlns:a16="http://schemas.microsoft.com/office/drawing/2014/main" id="{00E65989-8D79-4B48-A8DC-014F3B9BD486}"/>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Tree>
    <p:extLst>
      <p:ext uri="{BB962C8B-B14F-4D97-AF65-F5344CB8AC3E}">
        <p14:creationId xmlns:p14="http://schemas.microsoft.com/office/powerpoint/2010/main" val="408704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4663F-6CBE-4D8A-B92C-AAB54212CDCB}"/>
              </a:ext>
            </a:extLst>
          </p:cNvPr>
          <p:cNvSpPr>
            <a:spLocks noGrp="1"/>
          </p:cNvSpPr>
          <p:nvPr>
            <p:ph type="title"/>
          </p:nvPr>
        </p:nvSpPr>
        <p:spPr/>
        <p:txBody>
          <a:bodyPr/>
          <a:lstStyle/>
          <a:p>
            <a:r>
              <a:rPr lang="en-US" i="1" dirty="0"/>
              <a:t>Insights from Previous Modelling*</a:t>
            </a:r>
          </a:p>
        </p:txBody>
      </p:sp>
      <p:sp>
        <p:nvSpPr>
          <p:cNvPr id="3" name="Segnaposto contenuto 2">
            <a:extLst>
              <a:ext uri="{FF2B5EF4-FFF2-40B4-BE49-F238E27FC236}">
                <a16:creationId xmlns:a16="http://schemas.microsoft.com/office/drawing/2014/main" id="{89674530-2703-4E20-BB38-40D087C033EC}"/>
              </a:ext>
            </a:extLst>
          </p:cNvPr>
          <p:cNvSpPr>
            <a:spLocks noGrp="1"/>
          </p:cNvSpPr>
          <p:nvPr>
            <p:ph idx="1"/>
          </p:nvPr>
        </p:nvSpPr>
        <p:spPr>
          <a:xfrm>
            <a:off x="359507" y="836712"/>
            <a:ext cx="11566769" cy="5688632"/>
          </a:xfrm>
        </p:spPr>
        <p:txBody>
          <a:bodyPr>
            <a:normAutofit/>
          </a:bodyPr>
          <a:lstStyle/>
          <a:p>
            <a:pPr marL="0" indent="0">
              <a:buNone/>
            </a:pPr>
            <a:r>
              <a:rPr lang="en-US" sz="1200" i="1" dirty="0"/>
              <a:t>*Previous integrated simulations [3] used different settings (no ELMs, lower impurity content).</a:t>
            </a:r>
            <a:r>
              <a:rPr lang="en-US" sz="1200" dirty="0"/>
              <a:t> </a:t>
            </a:r>
            <a:r>
              <a:rPr lang="en-US" sz="1200" i="1" dirty="0"/>
              <a:t>Quantitative results not reliable </a:t>
            </a:r>
            <a:r>
              <a:rPr lang="en-US" sz="1200" i="1" dirty="0">
                <a:sym typeface="Wingdings" panose="05000000000000000000" pitchFamily="2" charset="2"/>
              </a:rPr>
              <a:t></a:t>
            </a:r>
            <a:r>
              <a:rPr lang="en-US" sz="1200" i="1" dirty="0"/>
              <a:t> used only as qualitative reference.</a:t>
            </a:r>
          </a:p>
          <a:p>
            <a:pPr marL="0" indent="0">
              <a:buNone/>
            </a:pPr>
            <a:r>
              <a:rPr lang="it-IT" sz="1600" dirty="0"/>
              <a:t>Qualitative </a:t>
            </a:r>
            <a:r>
              <a:rPr lang="it-IT" sz="1600" dirty="0" err="1"/>
              <a:t>results</a:t>
            </a:r>
            <a:r>
              <a:rPr lang="it-IT" sz="1600" dirty="0"/>
              <a:t> to be </a:t>
            </a:r>
            <a:r>
              <a:rPr lang="it-IT" sz="1600" dirty="0" err="1"/>
              <a:t>considered</a:t>
            </a:r>
            <a:r>
              <a:rPr lang="it-IT" sz="1600" dirty="0"/>
              <a:t> in future </a:t>
            </a:r>
            <a:r>
              <a:rPr lang="it-IT" sz="1600" dirty="0" err="1"/>
              <a:t>simulations</a:t>
            </a:r>
            <a:r>
              <a:rPr lang="it-IT" sz="1600" dirty="0"/>
              <a:t>:</a:t>
            </a:r>
          </a:p>
          <a:p>
            <a:pPr marL="385762" indent="-342900">
              <a:buAutoNum type="arabicParenR"/>
            </a:pPr>
            <a:r>
              <a:rPr lang="en-US" sz="1600" dirty="0"/>
              <a:t>A small increase in Z</a:t>
            </a:r>
            <a:r>
              <a:rPr lang="en-US" sz="1600" baseline="-25000" dirty="0"/>
              <a:t>eff</a:t>
            </a:r>
            <a:r>
              <a:rPr lang="en-US" sz="1600" dirty="0"/>
              <a:t> via initial </a:t>
            </a:r>
            <a:r>
              <a:rPr lang="en-US" sz="1600" dirty="0" err="1"/>
              <a:t>Ar</a:t>
            </a:r>
            <a:r>
              <a:rPr lang="en-US" sz="1600" dirty="0"/>
              <a:t> content leads to a significant increase in core radiated power </a:t>
            </a:r>
            <a:r>
              <a:rPr lang="en-US" sz="1600" dirty="0">
                <a:sym typeface="Wingdings" panose="05000000000000000000" pitchFamily="2" charset="2"/>
              </a:rPr>
              <a:t></a:t>
            </a:r>
            <a:r>
              <a:rPr lang="en-US" sz="1600" i="1" dirty="0">
                <a:sym typeface="Wingdings" panose="05000000000000000000" pitchFamily="2" charset="2"/>
              </a:rPr>
              <a:t> higher Z</a:t>
            </a:r>
            <a:r>
              <a:rPr lang="en-US" sz="1600" i="1" baseline="-25000" dirty="0">
                <a:sym typeface="Wingdings" panose="05000000000000000000" pitchFamily="2" charset="2"/>
              </a:rPr>
              <a:t>eff</a:t>
            </a:r>
            <a:r>
              <a:rPr lang="en-US" sz="1600" i="1" dirty="0">
                <a:sym typeface="Wingdings" panose="05000000000000000000" pitchFamily="2" charset="2"/>
              </a:rPr>
              <a:t> in the core can be an effective strategy to enhance core radiation.</a:t>
            </a:r>
            <a:endParaRPr lang="en-US" sz="1600" i="1" dirty="0"/>
          </a:p>
          <a:p>
            <a:pPr marL="685800" lvl="1" indent="-342900">
              <a:buAutoNum type="arabicParenR"/>
            </a:pPr>
            <a:endParaRPr lang="en-US" sz="1600" dirty="0"/>
          </a:p>
          <a:p>
            <a:pPr marL="685800" lvl="1" indent="-342900">
              <a:buAutoNum type="arabicParenR"/>
            </a:pPr>
            <a:endParaRPr lang="en-US" sz="1600" dirty="0"/>
          </a:p>
          <a:p>
            <a:pPr marL="685800" lvl="1" indent="-342900">
              <a:buAutoNum type="arabicParenR"/>
            </a:pPr>
            <a:endParaRPr lang="en-US" sz="1600" dirty="0"/>
          </a:p>
          <a:p>
            <a:pPr marL="685800" lvl="1" indent="-342900">
              <a:buAutoNum type="arabicParenR"/>
            </a:pPr>
            <a:endParaRPr lang="en-US" sz="1600" dirty="0"/>
          </a:p>
          <a:p>
            <a:pPr marL="685800" lvl="1" indent="-342900">
              <a:buAutoNum type="arabicParenR"/>
            </a:pPr>
            <a:endParaRPr lang="en-US" sz="1600" dirty="0"/>
          </a:p>
          <a:p>
            <a:pPr marL="685800" lvl="1" indent="-342900">
              <a:buAutoNum type="arabicParenR"/>
            </a:pPr>
            <a:endParaRPr lang="en-US" sz="1600" dirty="0"/>
          </a:p>
          <a:p>
            <a:pPr marL="685800" lvl="1" indent="-342900">
              <a:buAutoNum type="arabicParenR"/>
            </a:pPr>
            <a:endParaRPr lang="en-US" sz="1600" dirty="0"/>
          </a:p>
        </p:txBody>
      </p:sp>
      <p:sp>
        <p:nvSpPr>
          <p:cNvPr id="5" name="Segnaposto numero diapositiva 4">
            <a:extLst>
              <a:ext uri="{FF2B5EF4-FFF2-40B4-BE49-F238E27FC236}">
                <a16:creationId xmlns:a16="http://schemas.microsoft.com/office/drawing/2014/main" id="{FD2A17E5-357B-4603-AC15-543FD82652D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57" name="CasellaDiTesto 56">
            <a:extLst>
              <a:ext uri="{FF2B5EF4-FFF2-40B4-BE49-F238E27FC236}">
                <a16:creationId xmlns:a16="http://schemas.microsoft.com/office/drawing/2014/main" id="{C38C8570-BF7F-4828-97BA-B7CF6687259F}"/>
              </a:ext>
            </a:extLst>
          </p:cNvPr>
          <p:cNvSpPr txBox="1"/>
          <p:nvPr/>
        </p:nvSpPr>
        <p:spPr>
          <a:xfrm>
            <a:off x="14211" y="6224064"/>
            <a:ext cx="11818282" cy="215444"/>
          </a:xfrm>
          <a:prstGeom prst="rect">
            <a:avLst/>
          </a:prstGeom>
          <a:noFill/>
        </p:spPr>
        <p:txBody>
          <a:bodyPr wrap="square" rtlCol="0">
            <a:spAutoFit/>
          </a:bodyPr>
          <a:lstStyle/>
          <a:p>
            <a:pPr algn="l"/>
            <a:r>
              <a:rPr lang="it-IT" sz="800" dirty="0"/>
              <a:t>[3] R. Cicioni, L. </a:t>
            </a:r>
            <a:r>
              <a:rPr lang="it-IT" sz="800" dirty="0" err="1"/>
              <a:t>Garzotti</a:t>
            </a:r>
            <a:r>
              <a:rPr lang="it-IT" sz="800" dirty="0"/>
              <a:t>, </a:t>
            </a:r>
            <a:r>
              <a:rPr lang="en-US" sz="800" i="1" dirty="0"/>
              <a:t>Integrated </a:t>
            </a:r>
            <a:r>
              <a:rPr lang="en-US" sz="800" i="1" dirty="0" err="1"/>
              <a:t>core+SOL</a:t>
            </a:r>
            <a:r>
              <a:rPr lang="en-US" sz="800" i="1" dirty="0"/>
              <a:t> modelling for scenario #2 W wall and W divertor</a:t>
            </a:r>
            <a:r>
              <a:rPr lang="en-US" sz="800" dirty="0"/>
              <a:t>, TCM-42 Meeting, Nov. 2024</a:t>
            </a:r>
            <a:endParaRPr lang="en-US" sz="800" i="1" dirty="0"/>
          </a:p>
        </p:txBody>
      </p:sp>
      <p:pic>
        <p:nvPicPr>
          <p:cNvPr id="58" name="Elemento grafico 57">
            <a:extLst>
              <a:ext uri="{FF2B5EF4-FFF2-40B4-BE49-F238E27FC236}">
                <a16:creationId xmlns:a16="http://schemas.microsoft.com/office/drawing/2014/main" id="{7611F306-B453-452C-BEFB-486CE397B37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41"/>
          <a:stretch/>
        </p:blipFill>
        <p:spPr>
          <a:xfrm>
            <a:off x="1400513" y="2147785"/>
            <a:ext cx="3099119" cy="2784822"/>
          </a:xfrm>
          <a:prstGeom prst="rect">
            <a:avLst/>
          </a:prstGeom>
        </p:spPr>
      </p:pic>
      <p:sp>
        <p:nvSpPr>
          <p:cNvPr id="59" name="Rettangolo 58">
            <a:extLst>
              <a:ext uri="{FF2B5EF4-FFF2-40B4-BE49-F238E27FC236}">
                <a16:creationId xmlns:a16="http://schemas.microsoft.com/office/drawing/2014/main" id="{4E601E7E-57A8-451E-9EAE-F8B6E2C1D3B6}"/>
              </a:ext>
            </a:extLst>
          </p:cNvPr>
          <p:cNvSpPr/>
          <p:nvPr/>
        </p:nvSpPr>
        <p:spPr>
          <a:xfrm>
            <a:off x="2486628" y="2012328"/>
            <a:ext cx="7810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Z</a:t>
            </a:r>
            <a:r>
              <a:rPr lang="it-IT" sz="1200" baseline="-25000" dirty="0" err="1">
                <a:solidFill>
                  <a:schemeClr val="tx1"/>
                </a:solidFill>
              </a:rPr>
              <a:t>eff,core</a:t>
            </a:r>
            <a:endParaRPr lang="en-US" sz="1200" dirty="0">
              <a:solidFill>
                <a:schemeClr val="tx1"/>
              </a:solidFill>
            </a:endParaRPr>
          </a:p>
        </p:txBody>
      </p:sp>
      <p:pic>
        <p:nvPicPr>
          <p:cNvPr id="60" name="Elemento grafico 59">
            <a:extLst>
              <a:ext uri="{FF2B5EF4-FFF2-40B4-BE49-F238E27FC236}">
                <a16:creationId xmlns:a16="http://schemas.microsoft.com/office/drawing/2014/main" id="{AA3B8800-3E6F-4616-A1FC-231B276A9C3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40"/>
          <a:stretch/>
        </p:blipFill>
        <p:spPr>
          <a:xfrm>
            <a:off x="4587097" y="2012328"/>
            <a:ext cx="3309105" cy="2984527"/>
          </a:xfrm>
          <a:prstGeom prst="rect">
            <a:avLst/>
          </a:prstGeom>
        </p:spPr>
      </p:pic>
      <p:sp>
        <p:nvSpPr>
          <p:cNvPr id="61" name="Rettangolo 60">
            <a:extLst>
              <a:ext uri="{FF2B5EF4-FFF2-40B4-BE49-F238E27FC236}">
                <a16:creationId xmlns:a16="http://schemas.microsoft.com/office/drawing/2014/main" id="{E87141F8-3A82-49D9-9DFE-9EDBC91E4378}"/>
              </a:ext>
            </a:extLst>
          </p:cNvPr>
          <p:cNvSpPr/>
          <p:nvPr/>
        </p:nvSpPr>
        <p:spPr>
          <a:xfrm>
            <a:off x="5795733" y="1854040"/>
            <a:ext cx="781050" cy="223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a:t>
            </a:r>
            <a:r>
              <a:rPr lang="it-IT" sz="1200" baseline="-25000" dirty="0" err="1">
                <a:solidFill>
                  <a:schemeClr val="tx1"/>
                </a:solidFill>
              </a:rPr>
              <a:t>rad,core</a:t>
            </a:r>
            <a:r>
              <a:rPr lang="it-IT" sz="1200" baseline="-25000" dirty="0">
                <a:solidFill>
                  <a:schemeClr val="tx1"/>
                </a:solidFill>
              </a:rPr>
              <a:t> </a:t>
            </a:r>
            <a:endParaRPr lang="en-US" sz="1200" dirty="0">
              <a:solidFill>
                <a:schemeClr val="tx1"/>
              </a:solidFill>
            </a:endParaRPr>
          </a:p>
        </p:txBody>
      </p:sp>
      <p:sp>
        <p:nvSpPr>
          <p:cNvPr id="62" name="Segnaposto piè di pagina 3">
            <a:extLst>
              <a:ext uri="{FF2B5EF4-FFF2-40B4-BE49-F238E27FC236}">
                <a16:creationId xmlns:a16="http://schemas.microsoft.com/office/drawing/2014/main" id="{35DA5CB2-9E2D-4DB2-A579-116B6734F423}"/>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
        <p:nvSpPr>
          <p:cNvPr id="63" name="Titolo 1">
            <a:extLst>
              <a:ext uri="{FF2B5EF4-FFF2-40B4-BE49-F238E27FC236}">
                <a16:creationId xmlns:a16="http://schemas.microsoft.com/office/drawing/2014/main" id="{782ECFAD-CA4E-4D5F-8BC0-605D9B3FBE36}"/>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spTree>
    <p:extLst>
      <p:ext uri="{BB962C8B-B14F-4D97-AF65-F5344CB8AC3E}">
        <p14:creationId xmlns:p14="http://schemas.microsoft.com/office/powerpoint/2010/main" val="85029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4663F-6CBE-4D8A-B92C-AAB54212CDCB}"/>
              </a:ext>
            </a:extLst>
          </p:cNvPr>
          <p:cNvSpPr>
            <a:spLocks noGrp="1"/>
          </p:cNvSpPr>
          <p:nvPr>
            <p:ph type="title"/>
          </p:nvPr>
        </p:nvSpPr>
        <p:spPr/>
        <p:txBody>
          <a:bodyPr/>
          <a:lstStyle/>
          <a:p>
            <a:r>
              <a:rPr lang="en-US" i="1" dirty="0"/>
              <a:t>Insights from Previous Modelling*</a:t>
            </a:r>
          </a:p>
        </p:txBody>
      </p:sp>
      <p:sp>
        <p:nvSpPr>
          <p:cNvPr id="3" name="Segnaposto contenuto 2">
            <a:extLst>
              <a:ext uri="{FF2B5EF4-FFF2-40B4-BE49-F238E27FC236}">
                <a16:creationId xmlns:a16="http://schemas.microsoft.com/office/drawing/2014/main" id="{89674530-2703-4E20-BB38-40D087C033EC}"/>
              </a:ext>
            </a:extLst>
          </p:cNvPr>
          <p:cNvSpPr>
            <a:spLocks noGrp="1"/>
          </p:cNvSpPr>
          <p:nvPr>
            <p:ph idx="1"/>
          </p:nvPr>
        </p:nvSpPr>
        <p:spPr>
          <a:xfrm>
            <a:off x="359507" y="836712"/>
            <a:ext cx="11566769" cy="5688632"/>
          </a:xfrm>
        </p:spPr>
        <p:txBody>
          <a:bodyPr>
            <a:normAutofit/>
          </a:bodyPr>
          <a:lstStyle/>
          <a:p>
            <a:pPr marL="0" indent="0">
              <a:buNone/>
            </a:pPr>
            <a:r>
              <a:rPr lang="en-US" sz="1200" i="1" dirty="0"/>
              <a:t>*Previous integrated simulations used different settings (no ELMs, lower impurity content).</a:t>
            </a:r>
            <a:r>
              <a:rPr lang="en-US" sz="1200" dirty="0"/>
              <a:t> </a:t>
            </a:r>
            <a:r>
              <a:rPr lang="en-US" sz="1200" i="1" dirty="0"/>
              <a:t>Quantitative results not reliable </a:t>
            </a:r>
            <a:r>
              <a:rPr lang="en-US" sz="1200" i="1" dirty="0">
                <a:sym typeface="Wingdings" panose="05000000000000000000" pitchFamily="2" charset="2"/>
              </a:rPr>
              <a:t></a:t>
            </a:r>
            <a:r>
              <a:rPr lang="en-US" sz="1200" i="1" dirty="0"/>
              <a:t> used only as qualitative reference.</a:t>
            </a:r>
          </a:p>
          <a:p>
            <a:pPr marL="0" indent="0">
              <a:buNone/>
            </a:pPr>
            <a:r>
              <a:rPr lang="it-IT" sz="1600" dirty="0"/>
              <a:t>Qualitative </a:t>
            </a:r>
            <a:r>
              <a:rPr lang="it-IT" sz="1600" dirty="0" err="1"/>
              <a:t>results</a:t>
            </a:r>
            <a:r>
              <a:rPr lang="it-IT" sz="1600" dirty="0"/>
              <a:t> to be </a:t>
            </a:r>
            <a:r>
              <a:rPr lang="it-IT" sz="1600" dirty="0" err="1"/>
              <a:t>considered</a:t>
            </a:r>
            <a:r>
              <a:rPr lang="it-IT" sz="1600" dirty="0"/>
              <a:t> in future </a:t>
            </a:r>
            <a:r>
              <a:rPr lang="it-IT" sz="1600" dirty="0" err="1"/>
              <a:t>simulations</a:t>
            </a:r>
            <a:r>
              <a:rPr lang="it-IT" sz="1600" dirty="0"/>
              <a:t>:</a:t>
            </a:r>
          </a:p>
          <a:p>
            <a:pPr marL="42862" indent="0">
              <a:buNone/>
            </a:pPr>
            <a:r>
              <a:rPr lang="en-US" sz="1600" dirty="0"/>
              <a:t>2)   Varying D puffing did not significantly impact core radiation </a:t>
            </a:r>
            <a:r>
              <a:rPr lang="en-US" sz="1600" dirty="0">
                <a:sym typeface="Wingdings" panose="05000000000000000000" pitchFamily="2" charset="2"/>
              </a:rPr>
              <a:t> </a:t>
            </a:r>
            <a:r>
              <a:rPr lang="en-US" sz="1600" i="1" dirty="0"/>
              <a:t>D puffing is not an effective strategy to enhance core radiation.</a:t>
            </a:r>
            <a:endParaRPr lang="it-IT" sz="1600" i="1" dirty="0"/>
          </a:p>
        </p:txBody>
      </p:sp>
      <p:sp>
        <p:nvSpPr>
          <p:cNvPr id="5" name="Segnaposto numero diapositiva 4">
            <a:extLst>
              <a:ext uri="{FF2B5EF4-FFF2-40B4-BE49-F238E27FC236}">
                <a16:creationId xmlns:a16="http://schemas.microsoft.com/office/drawing/2014/main" id="{FD2A17E5-357B-4603-AC15-543FD82652DE}"/>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6" name="CasellaDiTesto 5">
            <a:extLst>
              <a:ext uri="{FF2B5EF4-FFF2-40B4-BE49-F238E27FC236}">
                <a16:creationId xmlns:a16="http://schemas.microsoft.com/office/drawing/2014/main" id="{CED4EE1D-E208-4211-B772-D87F8A1C78EF}"/>
              </a:ext>
            </a:extLst>
          </p:cNvPr>
          <p:cNvSpPr txBox="1"/>
          <p:nvPr/>
        </p:nvSpPr>
        <p:spPr>
          <a:xfrm>
            <a:off x="14211" y="6224064"/>
            <a:ext cx="11818282" cy="215444"/>
          </a:xfrm>
          <a:prstGeom prst="rect">
            <a:avLst/>
          </a:prstGeom>
          <a:noFill/>
        </p:spPr>
        <p:txBody>
          <a:bodyPr wrap="square" rtlCol="0">
            <a:spAutoFit/>
          </a:bodyPr>
          <a:lstStyle/>
          <a:p>
            <a:pPr algn="l"/>
            <a:r>
              <a:rPr lang="it-IT" sz="800" dirty="0"/>
              <a:t>[3] R. Cicioni, L. </a:t>
            </a:r>
            <a:r>
              <a:rPr lang="it-IT" sz="800" dirty="0" err="1"/>
              <a:t>Garzotti</a:t>
            </a:r>
            <a:r>
              <a:rPr lang="it-IT" sz="800" dirty="0"/>
              <a:t>, </a:t>
            </a:r>
            <a:r>
              <a:rPr lang="en-US" sz="800" i="1" dirty="0"/>
              <a:t>Integrated </a:t>
            </a:r>
            <a:r>
              <a:rPr lang="en-US" sz="800" i="1" dirty="0" err="1"/>
              <a:t>core+SOL</a:t>
            </a:r>
            <a:r>
              <a:rPr lang="en-US" sz="800" i="1" dirty="0"/>
              <a:t> modelling for scenario #2 W wall and W divertor</a:t>
            </a:r>
            <a:r>
              <a:rPr lang="en-US" sz="800" dirty="0"/>
              <a:t>, TCM-42 Meeting, Nov. 2024</a:t>
            </a:r>
            <a:endParaRPr lang="en-US" sz="800" i="1" dirty="0"/>
          </a:p>
        </p:txBody>
      </p:sp>
      <p:pic>
        <p:nvPicPr>
          <p:cNvPr id="11" name="Elemento grafico 10">
            <a:extLst>
              <a:ext uri="{FF2B5EF4-FFF2-40B4-BE49-F238E27FC236}">
                <a16:creationId xmlns:a16="http://schemas.microsoft.com/office/drawing/2014/main" id="{848B586E-2A16-40D8-B5C0-A397DEF4CE3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9851"/>
          <a:stretch/>
        </p:blipFill>
        <p:spPr>
          <a:xfrm>
            <a:off x="265724" y="2287405"/>
            <a:ext cx="3441544" cy="3102525"/>
          </a:xfrm>
          <a:prstGeom prst="rect">
            <a:avLst/>
          </a:prstGeom>
        </p:spPr>
      </p:pic>
      <p:sp>
        <p:nvSpPr>
          <p:cNvPr id="12" name="Rettangolo 11">
            <a:extLst>
              <a:ext uri="{FF2B5EF4-FFF2-40B4-BE49-F238E27FC236}">
                <a16:creationId xmlns:a16="http://schemas.microsoft.com/office/drawing/2014/main" id="{5C25B9EB-D1B7-4B43-B66F-533BDDAAD129}"/>
              </a:ext>
            </a:extLst>
          </p:cNvPr>
          <p:cNvSpPr/>
          <p:nvPr/>
        </p:nvSpPr>
        <p:spPr>
          <a:xfrm>
            <a:off x="1303743" y="2129779"/>
            <a:ext cx="7810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a:t>
            </a:r>
            <a:r>
              <a:rPr lang="it-IT" sz="1200" baseline="-25000" dirty="0" err="1">
                <a:solidFill>
                  <a:schemeClr val="tx1"/>
                </a:solidFill>
              </a:rPr>
              <a:t>rad,core</a:t>
            </a:r>
            <a:r>
              <a:rPr lang="it-IT" sz="1200" baseline="-25000" dirty="0">
                <a:solidFill>
                  <a:schemeClr val="tx1"/>
                </a:solidFill>
              </a:rPr>
              <a:t> </a:t>
            </a:r>
            <a:endParaRPr lang="en-US" sz="1200" dirty="0">
              <a:solidFill>
                <a:schemeClr val="tx1"/>
              </a:solidFill>
            </a:endParaRPr>
          </a:p>
        </p:txBody>
      </p:sp>
      <p:sp>
        <p:nvSpPr>
          <p:cNvPr id="13" name="Rettangolo 12">
            <a:extLst>
              <a:ext uri="{FF2B5EF4-FFF2-40B4-BE49-F238E27FC236}">
                <a16:creationId xmlns:a16="http://schemas.microsoft.com/office/drawing/2014/main" id="{3E77EFBD-B3F9-411C-B21D-0AA4E41233BC}"/>
              </a:ext>
            </a:extLst>
          </p:cNvPr>
          <p:cNvSpPr/>
          <p:nvPr/>
        </p:nvSpPr>
        <p:spPr>
          <a:xfrm>
            <a:off x="310676" y="2026259"/>
            <a:ext cx="3688164" cy="3400688"/>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4C20345B-732A-4F67-AA33-31565A0C1F5B}"/>
              </a:ext>
            </a:extLst>
          </p:cNvPr>
          <p:cNvSpPr/>
          <p:nvPr/>
        </p:nvSpPr>
        <p:spPr>
          <a:xfrm>
            <a:off x="2489843" y="2031842"/>
            <a:ext cx="1511934" cy="358663"/>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Puff</a:t>
            </a:r>
            <a:r>
              <a:rPr lang="it-IT" sz="1200" dirty="0">
                <a:solidFill>
                  <a:schemeClr val="tx1"/>
                </a:solidFill>
              </a:rPr>
              <a:t> rate </a:t>
            </a:r>
            <a:r>
              <a:rPr lang="it-IT" sz="1200" dirty="0" err="1">
                <a:solidFill>
                  <a:schemeClr val="tx1"/>
                </a:solidFill>
              </a:rPr>
              <a:t>Deuterium</a:t>
            </a:r>
            <a:r>
              <a:rPr lang="it-IT" sz="1200" dirty="0">
                <a:solidFill>
                  <a:schemeClr val="tx1"/>
                </a:solidFill>
              </a:rPr>
              <a:t> </a:t>
            </a:r>
            <a:r>
              <a:rPr lang="it-IT" sz="1200" b="1" dirty="0">
                <a:solidFill>
                  <a:schemeClr val="tx1"/>
                </a:solidFill>
              </a:rPr>
              <a:t>5e18 s-1 </a:t>
            </a:r>
            <a:endParaRPr lang="en-US" sz="1200" b="1" dirty="0">
              <a:solidFill>
                <a:schemeClr val="tx1"/>
              </a:solidFill>
            </a:endParaRPr>
          </a:p>
        </p:txBody>
      </p:sp>
      <p:sp>
        <p:nvSpPr>
          <p:cNvPr id="15" name="Rettangolo 14">
            <a:extLst>
              <a:ext uri="{FF2B5EF4-FFF2-40B4-BE49-F238E27FC236}">
                <a16:creationId xmlns:a16="http://schemas.microsoft.com/office/drawing/2014/main" id="{9ED8D476-BCB7-4A96-AF2F-88735B67E5E1}"/>
              </a:ext>
            </a:extLst>
          </p:cNvPr>
          <p:cNvSpPr/>
          <p:nvPr/>
        </p:nvSpPr>
        <p:spPr>
          <a:xfrm>
            <a:off x="4180393" y="2040311"/>
            <a:ext cx="3695024" cy="338663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a:extLst>
              <a:ext uri="{FF2B5EF4-FFF2-40B4-BE49-F238E27FC236}">
                <a16:creationId xmlns:a16="http://schemas.microsoft.com/office/drawing/2014/main" id="{D6F313C8-B7F6-4E79-9151-7C735C48D32E}"/>
              </a:ext>
            </a:extLst>
          </p:cNvPr>
          <p:cNvSpPr/>
          <p:nvPr/>
        </p:nvSpPr>
        <p:spPr>
          <a:xfrm>
            <a:off x="6351740" y="2040903"/>
            <a:ext cx="1523677" cy="35866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Puff</a:t>
            </a:r>
            <a:r>
              <a:rPr lang="it-IT" sz="1200" dirty="0">
                <a:solidFill>
                  <a:schemeClr val="tx1"/>
                </a:solidFill>
              </a:rPr>
              <a:t> rate </a:t>
            </a:r>
            <a:r>
              <a:rPr lang="it-IT" sz="1200" dirty="0" err="1">
                <a:solidFill>
                  <a:schemeClr val="tx1"/>
                </a:solidFill>
              </a:rPr>
              <a:t>Deuterium</a:t>
            </a:r>
            <a:r>
              <a:rPr lang="it-IT" sz="1200" dirty="0">
                <a:solidFill>
                  <a:schemeClr val="tx1"/>
                </a:solidFill>
              </a:rPr>
              <a:t> </a:t>
            </a:r>
            <a:r>
              <a:rPr lang="it-IT" sz="1200" b="1" dirty="0">
                <a:solidFill>
                  <a:schemeClr val="tx1"/>
                </a:solidFill>
              </a:rPr>
              <a:t>1e19 s-1 </a:t>
            </a:r>
            <a:endParaRPr lang="en-US" sz="1200" b="1" dirty="0">
              <a:solidFill>
                <a:schemeClr val="tx1"/>
              </a:solidFill>
            </a:endParaRPr>
          </a:p>
        </p:txBody>
      </p:sp>
      <p:sp>
        <p:nvSpPr>
          <p:cNvPr id="17" name="Rettangolo 16">
            <a:extLst>
              <a:ext uri="{FF2B5EF4-FFF2-40B4-BE49-F238E27FC236}">
                <a16:creationId xmlns:a16="http://schemas.microsoft.com/office/drawing/2014/main" id="{DFF084C0-81DE-449C-B13E-0D87F79242C6}"/>
              </a:ext>
            </a:extLst>
          </p:cNvPr>
          <p:cNvSpPr/>
          <p:nvPr/>
        </p:nvSpPr>
        <p:spPr>
          <a:xfrm>
            <a:off x="8036742" y="2026258"/>
            <a:ext cx="3695024" cy="340068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a:extLst>
              <a:ext uri="{FF2B5EF4-FFF2-40B4-BE49-F238E27FC236}">
                <a16:creationId xmlns:a16="http://schemas.microsoft.com/office/drawing/2014/main" id="{595418C0-2CEF-41F3-9949-D83D81BE3C19}"/>
              </a:ext>
            </a:extLst>
          </p:cNvPr>
          <p:cNvSpPr/>
          <p:nvPr/>
        </p:nvSpPr>
        <p:spPr>
          <a:xfrm>
            <a:off x="10254824" y="2029488"/>
            <a:ext cx="1476941" cy="358663"/>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Puff</a:t>
            </a:r>
            <a:r>
              <a:rPr lang="it-IT" sz="1200" dirty="0">
                <a:solidFill>
                  <a:schemeClr val="tx1"/>
                </a:solidFill>
              </a:rPr>
              <a:t> rate </a:t>
            </a:r>
            <a:r>
              <a:rPr lang="it-IT" sz="1200" dirty="0" err="1">
                <a:solidFill>
                  <a:schemeClr val="tx1"/>
                </a:solidFill>
              </a:rPr>
              <a:t>Deuterium</a:t>
            </a:r>
            <a:r>
              <a:rPr lang="it-IT" sz="1200" dirty="0">
                <a:solidFill>
                  <a:schemeClr val="tx1"/>
                </a:solidFill>
              </a:rPr>
              <a:t> </a:t>
            </a:r>
            <a:r>
              <a:rPr lang="it-IT" sz="1200" b="1" dirty="0">
                <a:solidFill>
                  <a:schemeClr val="tx1"/>
                </a:solidFill>
              </a:rPr>
              <a:t>5e19 s-1 </a:t>
            </a:r>
            <a:endParaRPr lang="en-US" sz="1200" b="1" dirty="0">
              <a:solidFill>
                <a:schemeClr val="tx1"/>
              </a:solidFill>
            </a:endParaRPr>
          </a:p>
        </p:txBody>
      </p:sp>
      <p:pic>
        <p:nvPicPr>
          <p:cNvPr id="19" name="Elemento grafico 18">
            <a:extLst>
              <a:ext uri="{FF2B5EF4-FFF2-40B4-BE49-F238E27FC236}">
                <a16:creationId xmlns:a16="http://schemas.microsoft.com/office/drawing/2014/main" id="{F2F99B42-12B5-43E4-973F-1D1EA3AF279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352"/>
          <a:stretch/>
        </p:blipFill>
        <p:spPr>
          <a:xfrm>
            <a:off x="4295496" y="2438198"/>
            <a:ext cx="3307143" cy="2964777"/>
          </a:xfrm>
          <a:prstGeom prst="rect">
            <a:avLst/>
          </a:prstGeom>
        </p:spPr>
      </p:pic>
      <p:sp>
        <p:nvSpPr>
          <p:cNvPr id="20" name="Rettangolo 19">
            <a:extLst>
              <a:ext uri="{FF2B5EF4-FFF2-40B4-BE49-F238E27FC236}">
                <a16:creationId xmlns:a16="http://schemas.microsoft.com/office/drawing/2014/main" id="{FBB7613B-A42C-493F-8ACB-FEFF524987F7}"/>
              </a:ext>
            </a:extLst>
          </p:cNvPr>
          <p:cNvSpPr/>
          <p:nvPr/>
        </p:nvSpPr>
        <p:spPr>
          <a:xfrm>
            <a:off x="5318961" y="2219125"/>
            <a:ext cx="781050" cy="223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a:t>
            </a:r>
            <a:r>
              <a:rPr lang="it-IT" sz="1200" baseline="-25000" dirty="0" err="1">
                <a:solidFill>
                  <a:schemeClr val="tx1"/>
                </a:solidFill>
              </a:rPr>
              <a:t>rad,core</a:t>
            </a:r>
            <a:r>
              <a:rPr lang="it-IT" sz="1200" baseline="-25000" dirty="0">
                <a:solidFill>
                  <a:schemeClr val="tx1"/>
                </a:solidFill>
              </a:rPr>
              <a:t> </a:t>
            </a:r>
            <a:endParaRPr lang="en-US" sz="1200" dirty="0">
              <a:solidFill>
                <a:schemeClr val="tx1"/>
              </a:solidFill>
            </a:endParaRPr>
          </a:p>
        </p:txBody>
      </p:sp>
      <p:pic>
        <p:nvPicPr>
          <p:cNvPr id="21" name="Elemento grafico 20">
            <a:extLst>
              <a:ext uri="{FF2B5EF4-FFF2-40B4-BE49-F238E27FC236}">
                <a16:creationId xmlns:a16="http://schemas.microsoft.com/office/drawing/2014/main" id="{09CE3155-20B4-432F-9255-5B8BA3BED49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840"/>
          <a:stretch/>
        </p:blipFill>
        <p:spPr>
          <a:xfrm>
            <a:off x="8137339" y="2405403"/>
            <a:ext cx="3309105" cy="2984527"/>
          </a:xfrm>
          <a:prstGeom prst="rect">
            <a:avLst/>
          </a:prstGeom>
        </p:spPr>
      </p:pic>
      <p:sp>
        <p:nvSpPr>
          <p:cNvPr id="22" name="Rettangolo 21">
            <a:extLst>
              <a:ext uri="{FF2B5EF4-FFF2-40B4-BE49-F238E27FC236}">
                <a16:creationId xmlns:a16="http://schemas.microsoft.com/office/drawing/2014/main" id="{0C903C09-900D-4FB7-8BB5-52D3AF183E47}"/>
              </a:ext>
            </a:extLst>
          </p:cNvPr>
          <p:cNvSpPr/>
          <p:nvPr/>
        </p:nvSpPr>
        <p:spPr>
          <a:xfrm>
            <a:off x="9345975" y="2247115"/>
            <a:ext cx="781050" cy="223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P</a:t>
            </a:r>
            <a:r>
              <a:rPr lang="it-IT" sz="1200" baseline="-25000" dirty="0" err="1">
                <a:solidFill>
                  <a:schemeClr val="tx1"/>
                </a:solidFill>
              </a:rPr>
              <a:t>rad,core</a:t>
            </a:r>
            <a:r>
              <a:rPr lang="it-IT" sz="1200" baseline="-25000" dirty="0">
                <a:solidFill>
                  <a:schemeClr val="tx1"/>
                </a:solidFill>
              </a:rPr>
              <a:t> </a:t>
            </a:r>
            <a:endParaRPr lang="en-US" sz="1200" dirty="0">
              <a:solidFill>
                <a:schemeClr val="tx1"/>
              </a:solidFill>
            </a:endParaRPr>
          </a:p>
        </p:txBody>
      </p:sp>
      <p:sp>
        <p:nvSpPr>
          <p:cNvPr id="23" name="Segnaposto piè di pagina 3">
            <a:extLst>
              <a:ext uri="{FF2B5EF4-FFF2-40B4-BE49-F238E27FC236}">
                <a16:creationId xmlns:a16="http://schemas.microsoft.com/office/drawing/2014/main" id="{485C449A-9F34-4514-99F9-5922B3975118}"/>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
        <p:nvSpPr>
          <p:cNvPr id="24" name="Titolo 1">
            <a:extLst>
              <a:ext uri="{FF2B5EF4-FFF2-40B4-BE49-F238E27FC236}">
                <a16:creationId xmlns:a16="http://schemas.microsoft.com/office/drawing/2014/main" id="{11B5A2B3-29BF-4CD9-A38B-4B0A546AD868}"/>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spTree>
    <p:extLst>
      <p:ext uri="{BB962C8B-B14F-4D97-AF65-F5344CB8AC3E}">
        <p14:creationId xmlns:p14="http://schemas.microsoft.com/office/powerpoint/2010/main" val="402612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Elemento grafico 42">
            <a:extLst>
              <a:ext uri="{FF2B5EF4-FFF2-40B4-BE49-F238E27FC236}">
                <a16:creationId xmlns:a16="http://schemas.microsoft.com/office/drawing/2014/main" id="{A74C355F-E3E6-4DED-827F-0C47C51ABAB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0" t="10612" r="7657" b="5038"/>
          <a:stretch/>
        </p:blipFill>
        <p:spPr>
          <a:xfrm>
            <a:off x="8342321" y="979515"/>
            <a:ext cx="3846916" cy="2687809"/>
          </a:xfrm>
          <a:prstGeom prst="rect">
            <a:avLst/>
          </a:prstGeom>
        </p:spPr>
      </p:pic>
      <p:sp>
        <p:nvSpPr>
          <p:cNvPr id="2" name="Titolo 1">
            <a:extLst>
              <a:ext uri="{FF2B5EF4-FFF2-40B4-BE49-F238E27FC236}">
                <a16:creationId xmlns:a16="http://schemas.microsoft.com/office/drawing/2014/main" id="{C5DD4583-8538-4D57-9825-AC6ABC91EAA6}"/>
              </a:ext>
            </a:extLst>
          </p:cNvPr>
          <p:cNvSpPr>
            <a:spLocks noGrp="1"/>
          </p:cNvSpPr>
          <p:nvPr>
            <p:ph type="title"/>
          </p:nvPr>
        </p:nvSpPr>
        <p:spPr/>
        <p:txBody>
          <a:bodyPr/>
          <a:lstStyle/>
          <a:p>
            <a:r>
              <a:rPr lang="it-IT" dirty="0"/>
              <a:t>ELMs modelling (1/2)</a:t>
            </a:r>
            <a:endParaRPr lang="en-US" dirty="0"/>
          </a:p>
        </p:txBody>
      </p:sp>
      <p:sp>
        <p:nvSpPr>
          <p:cNvPr id="3" name="Segnaposto contenuto 2">
            <a:extLst>
              <a:ext uri="{FF2B5EF4-FFF2-40B4-BE49-F238E27FC236}">
                <a16:creationId xmlns:a16="http://schemas.microsoft.com/office/drawing/2014/main" id="{3809A99C-9F43-46B3-B03F-B2D5AC0FBAB8}"/>
              </a:ext>
            </a:extLst>
          </p:cNvPr>
          <p:cNvSpPr>
            <a:spLocks noGrp="1"/>
          </p:cNvSpPr>
          <p:nvPr>
            <p:ph idx="1"/>
          </p:nvPr>
        </p:nvSpPr>
        <p:spPr/>
        <p:txBody>
          <a:bodyPr>
            <a:normAutofit/>
          </a:bodyPr>
          <a:lstStyle/>
          <a:p>
            <a:r>
              <a:rPr lang="it-IT" sz="1600" dirty="0">
                <a:sym typeface="Wingdings" panose="05000000000000000000" pitchFamily="2" charset="2"/>
              </a:rPr>
              <a:t>Two </a:t>
            </a:r>
            <a:r>
              <a:rPr lang="it-IT" sz="1600" dirty="0" err="1">
                <a:sym typeface="Wingdings" panose="05000000000000000000" pitchFamily="2" charset="2"/>
              </a:rPr>
              <a:t>approaches</a:t>
            </a:r>
            <a:r>
              <a:rPr lang="it-IT" sz="1600" dirty="0">
                <a:sym typeface="Wingdings" panose="05000000000000000000" pitchFamily="2" charset="2"/>
              </a:rPr>
              <a:t> for </a:t>
            </a:r>
            <a:r>
              <a:rPr lang="it-IT" sz="1600" b="1" dirty="0">
                <a:sym typeface="Wingdings" panose="05000000000000000000" pitchFamily="2" charset="2"/>
              </a:rPr>
              <a:t>ELMs modelling </a:t>
            </a:r>
            <a:r>
              <a:rPr lang="it-IT" sz="1600" dirty="0">
                <a:sym typeface="Wingdings" panose="05000000000000000000" pitchFamily="2" charset="2"/>
              </a:rPr>
              <a:t>in COCONUT: </a:t>
            </a:r>
            <a:r>
              <a:rPr lang="it-IT" sz="1600" i="1" dirty="0" err="1">
                <a:sym typeface="Wingdings" panose="05000000000000000000" pitchFamily="2" charset="2"/>
              </a:rPr>
              <a:t>continuous</a:t>
            </a:r>
            <a:r>
              <a:rPr lang="it-IT" sz="1600" i="1" dirty="0">
                <a:sym typeface="Wingdings" panose="05000000000000000000" pitchFamily="2" charset="2"/>
              </a:rPr>
              <a:t> model / </a:t>
            </a:r>
            <a:r>
              <a:rPr lang="it-IT" sz="1600" i="1" u="sng" dirty="0">
                <a:sym typeface="Wingdings" panose="05000000000000000000" pitchFamily="2" charset="2"/>
              </a:rPr>
              <a:t>discrete model</a:t>
            </a:r>
          </a:p>
          <a:p>
            <a:r>
              <a:rPr lang="it-IT" sz="1600" dirty="0">
                <a:sym typeface="Wingdings" panose="05000000000000000000" pitchFamily="2" charset="2"/>
              </a:rPr>
              <a:t>In </a:t>
            </a:r>
            <a:r>
              <a:rPr lang="it-IT" sz="1600" i="1" u="sng" dirty="0">
                <a:sym typeface="Wingdings" panose="05000000000000000000" pitchFamily="2" charset="2"/>
              </a:rPr>
              <a:t>discrete model </a:t>
            </a:r>
            <a:r>
              <a:rPr lang="it-IT" sz="1600" dirty="0">
                <a:sym typeface="Wingdings" panose="05000000000000000000" pitchFamily="2" charset="2"/>
              </a:rPr>
              <a:t>for </a:t>
            </a:r>
            <a:r>
              <a:rPr lang="it-IT" sz="1600" dirty="0" err="1">
                <a:sym typeface="Wingdings" panose="05000000000000000000" pitchFamily="2" charset="2"/>
              </a:rPr>
              <a:t>type</a:t>
            </a:r>
            <a:r>
              <a:rPr lang="it-IT" sz="1600" dirty="0">
                <a:sym typeface="Wingdings" panose="05000000000000000000" pitchFamily="2" charset="2"/>
              </a:rPr>
              <a:t>-I ELMs (pressure </a:t>
            </a:r>
            <a:r>
              <a:rPr lang="it-IT" sz="1600" dirty="0" err="1">
                <a:sym typeface="Wingdings" panose="05000000000000000000" pitchFamily="2" charset="2"/>
              </a:rPr>
              <a:t>driven</a:t>
            </a:r>
            <a:r>
              <a:rPr lang="it-IT" sz="1600" dirty="0">
                <a:sym typeface="Wingdings" panose="05000000000000000000" pitchFamily="2" charset="2"/>
              </a:rPr>
              <a:t>) </a:t>
            </a:r>
            <a:r>
              <a:rPr lang="it-IT" sz="1600" dirty="0" err="1">
                <a:sym typeface="Wingdings" panose="05000000000000000000" pitchFamily="2" charset="2"/>
              </a:rPr>
              <a:t>two</a:t>
            </a:r>
            <a:r>
              <a:rPr lang="it-IT" sz="1600" dirty="0">
                <a:sym typeface="Wingdings" panose="05000000000000000000" pitchFamily="2" charset="2"/>
              </a:rPr>
              <a:t> key </a:t>
            </a:r>
            <a:r>
              <a:rPr lang="it-IT" sz="1600" dirty="0" err="1">
                <a:sym typeface="Wingdings" panose="05000000000000000000" pitchFamily="2" charset="2"/>
              </a:rPr>
              <a:t>parameters</a:t>
            </a:r>
            <a:r>
              <a:rPr lang="it-IT" sz="1600" dirty="0">
                <a:sym typeface="Wingdings" panose="05000000000000000000" pitchFamily="2" charset="2"/>
              </a:rPr>
              <a:t>:</a:t>
            </a: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r>
              <a:rPr lang="it-IT" sz="1600" dirty="0">
                <a:sym typeface="Wingdings" panose="05000000000000000000" pitchFamily="2" charset="2"/>
              </a:rPr>
              <a:t>The power </a:t>
            </a:r>
            <a:r>
              <a:rPr lang="it-IT" sz="1600" dirty="0" err="1">
                <a:sym typeface="Wingdings" panose="05000000000000000000" pitchFamily="2" charset="2"/>
              </a:rPr>
              <a:t>losses</a:t>
            </a:r>
            <a:r>
              <a:rPr lang="it-IT" sz="1600" dirty="0">
                <a:sym typeface="Wingdings" panose="05000000000000000000" pitchFamily="2" charset="2"/>
              </a:rPr>
              <a:t> with ELMs </a:t>
            </a:r>
            <a:r>
              <a:rPr lang="it-IT" sz="1600" b="1" dirty="0">
                <a:latin typeface="Times New Roman" panose="02020603050405020304" pitchFamily="18" charset="0"/>
                <a:cs typeface="Times New Roman" panose="02020603050405020304" pitchFamily="18" charset="0"/>
                <a:sym typeface="Wingdings" panose="05000000000000000000" pitchFamily="2" charset="2"/>
              </a:rPr>
              <a:t>P</a:t>
            </a:r>
            <a:r>
              <a:rPr lang="it-IT" sz="1600" b="1" baseline="-25000" dirty="0">
                <a:latin typeface="Times New Roman" panose="02020603050405020304" pitchFamily="18" charset="0"/>
                <a:cs typeface="Times New Roman" panose="02020603050405020304" pitchFamily="18" charset="0"/>
                <a:sym typeface="Wingdings" panose="05000000000000000000" pitchFamily="2" charset="2"/>
              </a:rPr>
              <a:t>ELM</a:t>
            </a:r>
            <a:r>
              <a:rPr lang="it-IT" sz="1600" dirty="0">
                <a:sym typeface="Wingdings" panose="05000000000000000000" pitchFamily="2" charset="2"/>
              </a:rPr>
              <a:t> </a:t>
            </a:r>
            <a:r>
              <a:rPr lang="it-IT" sz="1600" dirty="0" err="1">
                <a:sym typeface="Wingdings" panose="05000000000000000000" pitchFamily="2" charset="2"/>
              </a:rPr>
              <a:t>depend</a:t>
            </a:r>
            <a:r>
              <a:rPr lang="it-IT" sz="1600" dirty="0">
                <a:sym typeface="Wingdings" panose="05000000000000000000" pitchFamily="2" charset="2"/>
              </a:rPr>
              <a:t> on </a:t>
            </a:r>
            <a:r>
              <a:rPr lang="it-IT" sz="1600" dirty="0" err="1">
                <a:sym typeface="Wingdings" panose="05000000000000000000" pitchFamily="2" charset="2"/>
              </a:rPr>
              <a:t>both</a:t>
            </a:r>
            <a:r>
              <a:rPr lang="it-IT" sz="1600" dirty="0">
                <a:sym typeface="Wingdings" panose="05000000000000000000" pitchFamily="2" charset="2"/>
              </a:rPr>
              <a:t> </a:t>
            </a:r>
            <a:r>
              <a:rPr lang="it-IT" sz="1600" dirty="0" err="1">
                <a:sym typeface="Wingdings" panose="05000000000000000000" pitchFamily="2" charset="2"/>
              </a:rPr>
              <a:t>parameters</a:t>
            </a:r>
            <a:endParaRPr lang="it-IT" sz="1600" dirty="0">
              <a:sym typeface="Wingdings" panose="05000000000000000000" pitchFamily="2" charset="2"/>
            </a:endParaRPr>
          </a:p>
          <a:p>
            <a:pPr marL="0" indent="0">
              <a:buNone/>
            </a:pPr>
            <a:endParaRPr lang="it-IT" sz="1600" dirty="0">
              <a:sym typeface="Wingdings" panose="05000000000000000000" pitchFamily="2" charset="2"/>
            </a:endParaRPr>
          </a:p>
          <a:p>
            <a:pPr marL="0" indent="0">
              <a:buNone/>
            </a:pPr>
            <a:endParaRPr lang="it-IT" sz="1600" dirty="0">
              <a:sym typeface="Wingdings" panose="05000000000000000000" pitchFamily="2" charset="2"/>
            </a:endParaRPr>
          </a:p>
          <a:p>
            <a:pPr marL="0" indent="0">
              <a:buNone/>
            </a:pPr>
            <a:r>
              <a:rPr lang="it-IT" sz="1600" dirty="0">
                <a:sym typeface="Wingdings" panose="05000000000000000000" pitchFamily="2" charset="2"/>
              </a:rPr>
              <a:t> </a:t>
            </a:r>
            <a:r>
              <a:rPr lang="en-US" sz="1600" i="1" dirty="0">
                <a:sym typeface="Wingdings" panose="05000000000000000000" pitchFamily="2" charset="2"/>
              </a:rPr>
              <a:t>What is the best strategy to set these two parameters (</a:t>
            </a:r>
            <a:r>
              <a:rPr lang="el-GR" sz="1600" i="1" dirty="0">
                <a:sym typeface="Wingdings" panose="05000000000000000000" pitchFamily="2" charset="2"/>
              </a:rPr>
              <a:t>α</a:t>
            </a:r>
            <a:r>
              <a:rPr lang="it-IT" sz="1600" i="1" baseline="-25000" dirty="0">
                <a:sym typeface="Wingdings" panose="05000000000000000000" pitchFamily="2" charset="2"/>
              </a:rPr>
              <a:t>C</a:t>
            </a:r>
            <a:r>
              <a:rPr lang="it-IT" sz="1600" i="1" dirty="0">
                <a:sym typeface="Wingdings" panose="05000000000000000000" pitchFamily="2" charset="2"/>
              </a:rPr>
              <a:t> and  </a:t>
            </a:r>
            <a:r>
              <a:rPr lang="el-GR" sz="1600" i="1" dirty="0">
                <a:sym typeface="Wingdings" panose="05000000000000000000" pitchFamily="2" charset="2"/>
              </a:rPr>
              <a:t>χ</a:t>
            </a:r>
            <a:r>
              <a:rPr lang="it-IT" sz="1600" i="1" baseline="-25000" dirty="0">
                <a:sym typeface="Wingdings" panose="05000000000000000000" pitchFamily="2" charset="2"/>
              </a:rPr>
              <a:t>ELM</a:t>
            </a:r>
            <a:r>
              <a:rPr lang="en-US" sz="1600" i="1" dirty="0">
                <a:sym typeface="Wingdings" panose="05000000000000000000" pitchFamily="2" charset="2"/>
              </a:rPr>
              <a:t> ) to then evaluate </a:t>
            </a:r>
            <a:r>
              <a:rPr lang="it-IT" sz="1600" b="1" i="1" dirty="0">
                <a:latin typeface="Times New Roman" panose="02020603050405020304" pitchFamily="18" charset="0"/>
                <a:cs typeface="Times New Roman" panose="02020603050405020304" pitchFamily="18" charset="0"/>
                <a:sym typeface="Wingdings" panose="05000000000000000000" pitchFamily="2" charset="2"/>
              </a:rPr>
              <a:t> P</a:t>
            </a:r>
            <a:r>
              <a:rPr lang="it-IT" sz="1600" b="1" i="1" baseline="-25000" dirty="0">
                <a:latin typeface="Times New Roman" panose="02020603050405020304" pitchFamily="18" charset="0"/>
                <a:cs typeface="Times New Roman" panose="02020603050405020304" pitchFamily="18" charset="0"/>
                <a:sym typeface="Wingdings" panose="05000000000000000000" pitchFamily="2" charset="2"/>
              </a:rPr>
              <a:t>ELM</a:t>
            </a:r>
            <a:r>
              <a:rPr lang="it-IT" sz="1600" i="1" dirty="0">
                <a:sym typeface="Wingdings" panose="05000000000000000000" pitchFamily="2" charset="2"/>
              </a:rPr>
              <a:t>?</a:t>
            </a:r>
          </a:p>
        </p:txBody>
      </p:sp>
      <p:sp>
        <p:nvSpPr>
          <p:cNvPr id="5" name="Segnaposto numero diapositiva 4">
            <a:extLst>
              <a:ext uri="{FF2B5EF4-FFF2-40B4-BE49-F238E27FC236}">
                <a16:creationId xmlns:a16="http://schemas.microsoft.com/office/drawing/2014/main" id="{D88F54D3-BA1C-4921-998C-7A693E052B88}"/>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7" name="Titolo 1">
            <a:extLst>
              <a:ext uri="{FF2B5EF4-FFF2-40B4-BE49-F238E27FC236}">
                <a16:creationId xmlns:a16="http://schemas.microsoft.com/office/drawing/2014/main" id="{D16E6018-9C69-4C6E-8A2D-E84AD7507D26}"/>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pic>
        <p:nvPicPr>
          <p:cNvPr id="9" name="Immagine 8">
            <a:extLst>
              <a:ext uri="{FF2B5EF4-FFF2-40B4-BE49-F238E27FC236}">
                <a16:creationId xmlns:a16="http://schemas.microsoft.com/office/drawing/2014/main" id="{74A9D4AD-6454-4AB9-A45D-293B8BC19FA9}"/>
              </a:ext>
            </a:extLst>
          </p:cNvPr>
          <p:cNvPicPr>
            <a:picLocks noChangeAspect="1"/>
          </p:cNvPicPr>
          <p:nvPr/>
        </p:nvPicPr>
        <p:blipFill>
          <a:blip r:embed="rId5"/>
          <a:stretch>
            <a:fillRect/>
          </a:stretch>
        </p:blipFill>
        <p:spPr>
          <a:xfrm>
            <a:off x="1291181" y="2587933"/>
            <a:ext cx="1980112" cy="723075"/>
          </a:xfrm>
          <a:prstGeom prst="rect">
            <a:avLst/>
          </a:prstGeom>
        </p:spPr>
      </p:pic>
      <p:pic>
        <p:nvPicPr>
          <p:cNvPr id="11" name="Immagine 10">
            <a:extLst>
              <a:ext uri="{FF2B5EF4-FFF2-40B4-BE49-F238E27FC236}">
                <a16:creationId xmlns:a16="http://schemas.microsoft.com/office/drawing/2014/main" id="{C5F62FF4-7563-4125-B016-2C8A4083BE29}"/>
              </a:ext>
            </a:extLst>
          </p:cNvPr>
          <p:cNvPicPr>
            <a:picLocks noChangeAspect="1"/>
          </p:cNvPicPr>
          <p:nvPr/>
        </p:nvPicPr>
        <p:blipFill>
          <a:blip r:embed="rId6"/>
          <a:stretch>
            <a:fillRect/>
          </a:stretch>
        </p:blipFill>
        <p:spPr>
          <a:xfrm>
            <a:off x="2048110" y="1900854"/>
            <a:ext cx="500494" cy="375371"/>
          </a:xfrm>
          <a:prstGeom prst="rect">
            <a:avLst/>
          </a:prstGeom>
        </p:spPr>
      </p:pic>
      <p:pic>
        <p:nvPicPr>
          <p:cNvPr id="13" name="Immagine 12">
            <a:extLst>
              <a:ext uri="{FF2B5EF4-FFF2-40B4-BE49-F238E27FC236}">
                <a16:creationId xmlns:a16="http://schemas.microsoft.com/office/drawing/2014/main" id="{1300ACBD-7146-4934-9205-6C4F25DA3DA9}"/>
              </a:ext>
            </a:extLst>
          </p:cNvPr>
          <p:cNvPicPr>
            <a:picLocks noChangeAspect="1"/>
          </p:cNvPicPr>
          <p:nvPr/>
        </p:nvPicPr>
        <p:blipFill>
          <a:blip r:embed="rId7"/>
          <a:stretch>
            <a:fillRect/>
          </a:stretch>
        </p:blipFill>
        <p:spPr>
          <a:xfrm>
            <a:off x="3750201" y="1820189"/>
            <a:ext cx="1056386" cy="456036"/>
          </a:xfrm>
          <a:prstGeom prst="rect">
            <a:avLst/>
          </a:prstGeom>
        </p:spPr>
      </p:pic>
      <p:sp>
        <p:nvSpPr>
          <p:cNvPr id="14" name="Rettangolo 13">
            <a:extLst>
              <a:ext uri="{FF2B5EF4-FFF2-40B4-BE49-F238E27FC236}">
                <a16:creationId xmlns:a16="http://schemas.microsoft.com/office/drawing/2014/main" id="{B32B870F-9BED-4EB7-B782-BF8BC57E0EFC}"/>
              </a:ext>
            </a:extLst>
          </p:cNvPr>
          <p:cNvSpPr/>
          <p:nvPr/>
        </p:nvSpPr>
        <p:spPr>
          <a:xfrm>
            <a:off x="1891748" y="1883718"/>
            <a:ext cx="842216"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a:extLst>
              <a:ext uri="{FF2B5EF4-FFF2-40B4-BE49-F238E27FC236}">
                <a16:creationId xmlns:a16="http://schemas.microsoft.com/office/drawing/2014/main" id="{131163E2-C34D-4E95-BBAB-4C1884D9C7B5}"/>
              </a:ext>
            </a:extLst>
          </p:cNvPr>
          <p:cNvSpPr/>
          <p:nvPr/>
        </p:nvSpPr>
        <p:spPr>
          <a:xfrm>
            <a:off x="3750200" y="1820188"/>
            <a:ext cx="1056385" cy="5207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a:extLst>
              <a:ext uri="{FF2B5EF4-FFF2-40B4-BE49-F238E27FC236}">
                <a16:creationId xmlns:a16="http://schemas.microsoft.com/office/drawing/2014/main" id="{798699C3-926D-4D22-9588-8BB49686E956}"/>
              </a:ext>
            </a:extLst>
          </p:cNvPr>
          <p:cNvCxnSpPr>
            <a:cxnSpLocks/>
          </p:cNvCxnSpPr>
          <p:nvPr/>
        </p:nvCxnSpPr>
        <p:spPr>
          <a:xfrm flipV="1">
            <a:off x="5283200" y="2112318"/>
            <a:ext cx="2763520" cy="13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1FBA3CD7-907E-4D90-A10C-9AC0F146F092}"/>
              </a:ext>
            </a:extLst>
          </p:cNvPr>
          <p:cNvCxnSpPr>
            <a:cxnSpLocks/>
          </p:cNvCxnSpPr>
          <p:nvPr/>
        </p:nvCxnSpPr>
        <p:spPr>
          <a:xfrm flipV="1">
            <a:off x="9828069" y="3140075"/>
            <a:ext cx="1011381" cy="299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D3C72449-592B-485F-BE04-30F277B89B8B}"/>
              </a:ext>
            </a:extLst>
          </p:cNvPr>
          <p:cNvCxnSpPr>
            <a:cxnSpLocks/>
          </p:cNvCxnSpPr>
          <p:nvPr/>
        </p:nvCxnSpPr>
        <p:spPr>
          <a:xfrm>
            <a:off x="9797906" y="3007390"/>
            <a:ext cx="0" cy="162590"/>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CCAF7C64-17EF-473A-9D1E-F10DCDDE43B6}"/>
              </a:ext>
            </a:extLst>
          </p:cNvPr>
          <p:cNvSpPr txBox="1"/>
          <p:nvPr/>
        </p:nvSpPr>
        <p:spPr>
          <a:xfrm>
            <a:off x="9332408" y="2850006"/>
            <a:ext cx="684717" cy="253916"/>
          </a:xfrm>
          <a:prstGeom prst="rect">
            <a:avLst/>
          </a:prstGeom>
          <a:noFill/>
        </p:spPr>
        <p:txBody>
          <a:bodyPr wrap="square" rtlCol="0">
            <a:spAutoFit/>
          </a:bodyPr>
          <a:lstStyle/>
          <a:p>
            <a:pPr algn="l"/>
            <a:r>
              <a:rPr lang="it-IT" sz="1050" b="1" dirty="0" err="1">
                <a:solidFill>
                  <a:schemeClr val="accent4">
                    <a:lumMod val="75000"/>
                  </a:schemeClr>
                </a:solidFill>
              </a:rPr>
              <a:t>ΔW</a:t>
            </a:r>
            <a:r>
              <a:rPr lang="it-IT" sz="1050" b="1" baseline="-25000" dirty="0" err="1">
                <a:solidFill>
                  <a:schemeClr val="accent4">
                    <a:lumMod val="75000"/>
                  </a:schemeClr>
                </a:solidFill>
              </a:rPr>
              <a:t>th</a:t>
            </a:r>
            <a:endParaRPr lang="en-US" sz="1050" b="1" dirty="0">
              <a:solidFill>
                <a:schemeClr val="accent4">
                  <a:lumMod val="75000"/>
                </a:schemeClr>
              </a:solidFill>
            </a:endParaRPr>
          </a:p>
        </p:txBody>
      </p:sp>
      <p:sp>
        <p:nvSpPr>
          <p:cNvPr id="36" name="CasellaDiTesto 35">
            <a:extLst>
              <a:ext uri="{FF2B5EF4-FFF2-40B4-BE49-F238E27FC236}">
                <a16:creationId xmlns:a16="http://schemas.microsoft.com/office/drawing/2014/main" id="{727169FA-6BF5-492B-ADC9-0470576D6C26}"/>
              </a:ext>
            </a:extLst>
          </p:cNvPr>
          <p:cNvSpPr txBox="1"/>
          <p:nvPr/>
        </p:nvSpPr>
        <p:spPr>
          <a:xfrm>
            <a:off x="10070777" y="3103922"/>
            <a:ext cx="435335" cy="253916"/>
          </a:xfrm>
          <a:prstGeom prst="rect">
            <a:avLst/>
          </a:prstGeom>
          <a:noFill/>
        </p:spPr>
        <p:txBody>
          <a:bodyPr wrap="square" rtlCol="0">
            <a:spAutoFit/>
          </a:bodyPr>
          <a:lstStyle/>
          <a:p>
            <a:pPr algn="l"/>
            <a:r>
              <a:rPr lang="it-IT" sz="1050" b="1" dirty="0" err="1">
                <a:solidFill>
                  <a:srgbClr val="4F81BD"/>
                </a:solidFill>
              </a:rPr>
              <a:t>τ</a:t>
            </a:r>
            <a:r>
              <a:rPr lang="it-IT" sz="1050" b="1" baseline="-25000" dirty="0" err="1">
                <a:solidFill>
                  <a:srgbClr val="4F81BD"/>
                </a:solidFill>
              </a:rPr>
              <a:t>ELM</a:t>
            </a:r>
            <a:endParaRPr lang="en-US" sz="1050" b="1" dirty="0">
              <a:solidFill>
                <a:srgbClr val="4F81BD"/>
              </a:solidFill>
            </a:endParaRPr>
          </a:p>
        </p:txBody>
      </p:sp>
      <p:pic>
        <p:nvPicPr>
          <p:cNvPr id="39" name="Immagine 38">
            <a:extLst>
              <a:ext uri="{FF2B5EF4-FFF2-40B4-BE49-F238E27FC236}">
                <a16:creationId xmlns:a16="http://schemas.microsoft.com/office/drawing/2014/main" id="{A75C602D-6F57-472C-9006-B1A54CD6F0F8}"/>
              </a:ext>
            </a:extLst>
          </p:cNvPr>
          <p:cNvPicPr>
            <a:picLocks noChangeAspect="1"/>
          </p:cNvPicPr>
          <p:nvPr/>
        </p:nvPicPr>
        <p:blipFill>
          <a:blip r:embed="rId8"/>
          <a:stretch>
            <a:fillRect/>
          </a:stretch>
        </p:blipFill>
        <p:spPr>
          <a:xfrm>
            <a:off x="6348681" y="3539558"/>
            <a:ext cx="1616169" cy="680750"/>
          </a:xfrm>
          <a:prstGeom prst="rect">
            <a:avLst/>
          </a:prstGeom>
          <a:ln>
            <a:solidFill>
              <a:srgbClr val="C00000"/>
            </a:solidFill>
          </a:ln>
        </p:spPr>
      </p:pic>
      <p:sp>
        <p:nvSpPr>
          <p:cNvPr id="20" name="Segnaposto piè di pagina 3">
            <a:extLst>
              <a:ext uri="{FF2B5EF4-FFF2-40B4-BE49-F238E27FC236}">
                <a16:creationId xmlns:a16="http://schemas.microsoft.com/office/drawing/2014/main" id="{34441A6F-E9FB-4CE3-A908-3A7A73D98FEE}"/>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
        <p:nvSpPr>
          <p:cNvPr id="21" name="CasellaDiTesto 20">
            <a:extLst>
              <a:ext uri="{FF2B5EF4-FFF2-40B4-BE49-F238E27FC236}">
                <a16:creationId xmlns:a16="http://schemas.microsoft.com/office/drawing/2014/main" id="{6BB3FF29-4130-40ED-B9ED-FA2BACEBA147}"/>
              </a:ext>
            </a:extLst>
          </p:cNvPr>
          <p:cNvSpPr txBox="1"/>
          <p:nvPr/>
        </p:nvSpPr>
        <p:spPr>
          <a:xfrm>
            <a:off x="8451900" y="3718192"/>
            <a:ext cx="3627758" cy="461665"/>
          </a:xfrm>
          <a:prstGeom prst="rect">
            <a:avLst/>
          </a:prstGeom>
          <a:noFill/>
        </p:spPr>
        <p:txBody>
          <a:bodyPr wrap="square" rtlCol="0">
            <a:spAutoFit/>
          </a:bodyPr>
          <a:lstStyle/>
          <a:p>
            <a:pPr algn="l"/>
            <a:r>
              <a:rPr lang="en-US" sz="800" dirty="0"/>
              <a:t> [4] R. Cicioni. et al, </a:t>
            </a:r>
            <a:r>
              <a:rPr lang="en-US" sz="800" i="1" dirty="0"/>
              <a:t>Integrated core-SOL modelling of JET baseline plasmas: the role of ELMs on Tungsten sputtering</a:t>
            </a:r>
            <a:r>
              <a:rPr lang="en-US" sz="800" dirty="0"/>
              <a:t>, Poster presented at the 66th APS DPP Conference, October 2024.</a:t>
            </a:r>
            <a:endParaRPr lang="en-US" sz="800" i="1" dirty="0"/>
          </a:p>
        </p:txBody>
      </p:sp>
    </p:spTree>
    <p:extLst>
      <p:ext uri="{BB962C8B-B14F-4D97-AF65-F5344CB8AC3E}">
        <p14:creationId xmlns:p14="http://schemas.microsoft.com/office/powerpoint/2010/main" val="149348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D4583-8538-4D57-9825-AC6ABC91EAA6}"/>
              </a:ext>
            </a:extLst>
          </p:cNvPr>
          <p:cNvSpPr>
            <a:spLocks noGrp="1"/>
          </p:cNvSpPr>
          <p:nvPr>
            <p:ph type="title"/>
          </p:nvPr>
        </p:nvSpPr>
        <p:spPr/>
        <p:txBody>
          <a:bodyPr/>
          <a:lstStyle/>
          <a:p>
            <a:r>
              <a:rPr lang="it-IT" dirty="0"/>
              <a:t>ELMs modelling (2/2)</a:t>
            </a:r>
            <a:endParaRPr lang="en-US" dirty="0"/>
          </a:p>
        </p:txBody>
      </p:sp>
      <p:sp>
        <p:nvSpPr>
          <p:cNvPr id="3" name="Segnaposto contenuto 2">
            <a:extLst>
              <a:ext uri="{FF2B5EF4-FFF2-40B4-BE49-F238E27FC236}">
                <a16:creationId xmlns:a16="http://schemas.microsoft.com/office/drawing/2014/main" id="{3809A99C-9F43-46B3-B03F-B2D5AC0FBAB8}"/>
              </a:ext>
            </a:extLst>
          </p:cNvPr>
          <p:cNvSpPr>
            <a:spLocks noGrp="1"/>
          </p:cNvSpPr>
          <p:nvPr>
            <p:ph idx="1"/>
          </p:nvPr>
        </p:nvSpPr>
        <p:spPr>
          <a:xfrm>
            <a:off x="297851" y="754280"/>
            <a:ext cx="11333933" cy="5688632"/>
          </a:xfrm>
        </p:spPr>
        <p:txBody>
          <a:bodyPr>
            <a:noAutofit/>
          </a:bodyPr>
          <a:lstStyle/>
          <a:p>
            <a:r>
              <a:rPr lang="it-IT" sz="1600" dirty="0">
                <a:sym typeface="Wingdings" panose="05000000000000000000" pitchFamily="2" charset="2"/>
              </a:rPr>
              <a:t>To set the </a:t>
            </a:r>
            <a:r>
              <a:rPr lang="it-IT" sz="1600" dirty="0" err="1">
                <a:sym typeface="Wingdings" panose="05000000000000000000" pitchFamily="2" charset="2"/>
              </a:rPr>
              <a:t>two</a:t>
            </a:r>
            <a:r>
              <a:rPr lang="it-IT" sz="1600" dirty="0">
                <a:sym typeface="Wingdings" panose="05000000000000000000" pitchFamily="2" charset="2"/>
              </a:rPr>
              <a:t> </a:t>
            </a:r>
            <a:r>
              <a:rPr lang="it-IT" sz="1600" dirty="0" err="1">
                <a:sym typeface="Wingdings" panose="05000000000000000000" pitchFamily="2" charset="2"/>
              </a:rPr>
              <a:t>parameters</a:t>
            </a:r>
            <a:r>
              <a:rPr lang="it-IT" sz="1600" dirty="0">
                <a:sym typeface="Wingdings" panose="05000000000000000000" pitchFamily="2" charset="2"/>
              </a:rPr>
              <a:t>  </a:t>
            </a:r>
            <a:r>
              <a:rPr lang="it-IT" sz="1600" dirty="0" err="1">
                <a:sym typeface="Wingdings" panose="05000000000000000000" pitchFamily="2" charset="2"/>
              </a:rPr>
              <a:t>two</a:t>
            </a:r>
            <a:r>
              <a:rPr lang="it-IT" sz="1600" dirty="0">
                <a:sym typeface="Wingdings" panose="05000000000000000000" pitchFamily="2" charset="2"/>
              </a:rPr>
              <a:t> </a:t>
            </a:r>
            <a:r>
              <a:rPr lang="it-IT" sz="1600" dirty="0" err="1">
                <a:sym typeface="Wingdings" panose="05000000000000000000" pitchFamily="2" charset="2"/>
              </a:rPr>
              <a:t>possible</a:t>
            </a:r>
            <a:r>
              <a:rPr lang="it-IT" sz="1600" dirty="0">
                <a:sym typeface="Wingdings" panose="05000000000000000000" pitchFamily="2" charset="2"/>
              </a:rPr>
              <a:t> </a:t>
            </a:r>
            <a:r>
              <a:rPr lang="it-IT" sz="1600" dirty="0" err="1">
                <a:sym typeface="Wingdings" panose="05000000000000000000" pitchFamily="2" charset="2"/>
              </a:rPr>
              <a:t>approaches</a:t>
            </a:r>
            <a:r>
              <a:rPr lang="it-IT" sz="1600" dirty="0">
                <a:sym typeface="Wingdings" panose="05000000000000000000" pitchFamily="2" charset="2"/>
              </a:rPr>
              <a:t>:</a:t>
            </a:r>
          </a:p>
          <a:p>
            <a:pPr marL="685800" lvl="1" indent="-342900">
              <a:buFont typeface="+mj-lt"/>
              <a:buAutoNum type="alphaUcPeriod"/>
            </a:pPr>
            <a:r>
              <a:rPr lang="it-IT" sz="1600" dirty="0" err="1">
                <a:sym typeface="Wingdings" panose="05000000000000000000" pitchFamily="2" charset="2"/>
              </a:rPr>
              <a:t>Predictive</a:t>
            </a:r>
            <a:r>
              <a:rPr lang="it-IT" sz="1600" dirty="0">
                <a:sym typeface="Wingdings" panose="05000000000000000000" pitchFamily="2" charset="2"/>
              </a:rPr>
              <a:t> modelling: </a:t>
            </a:r>
            <a:r>
              <a:rPr lang="en-US" sz="1600" dirty="0">
                <a:solidFill>
                  <a:srgbClr val="000000"/>
                </a:solidFill>
                <a:sym typeface="Wingdings" panose="05000000000000000000" pitchFamily="2" charset="2"/>
              </a:rPr>
              <a:t>u</a:t>
            </a:r>
            <a:r>
              <a:rPr lang="en-US" sz="1600" b="0" i="0" u="none" strike="noStrike" dirty="0">
                <a:solidFill>
                  <a:srgbClr val="000000"/>
                </a:solidFill>
                <a:effectLst/>
              </a:rPr>
              <a:t>se the results from other transport codes to set α</a:t>
            </a:r>
            <a:r>
              <a:rPr lang="en-US" sz="1600" b="0" i="0" u="none" strike="noStrike" baseline="-25000" dirty="0">
                <a:solidFill>
                  <a:srgbClr val="000000"/>
                </a:solidFill>
                <a:effectLst/>
              </a:rPr>
              <a:t>C</a:t>
            </a:r>
            <a:r>
              <a:rPr lang="en-US" sz="1600" b="0" i="0" u="none" strike="noStrike" dirty="0">
                <a:solidFill>
                  <a:srgbClr val="000000"/>
                </a:solidFill>
                <a:effectLst/>
              </a:rPr>
              <a:t> and </a:t>
            </a:r>
            <a:r>
              <a:rPr lang="el-GR" sz="1600" b="0" i="0" u="none" strike="noStrike" dirty="0">
                <a:solidFill>
                  <a:srgbClr val="000000"/>
                </a:solidFill>
                <a:effectLst/>
              </a:rPr>
              <a:t>χ</a:t>
            </a:r>
            <a:r>
              <a:rPr lang="it-IT" sz="1600" b="0" i="0" u="none" strike="noStrike" baseline="-25000" dirty="0">
                <a:solidFill>
                  <a:srgbClr val="000000"/>
                </a:solidFill>
                <a:effectLst/>
              </a:rPr>
              <a:t>ELM</a:t>
            </a:r>
            <a:r>
              <a:rPr lang="en-US" sz="1600" b="0" i="0" u="none" strike="noStrike" dirty="0">
                <a:solidFill>
                  <a:srgbClr val="000000"/>
                </a:solidFill>
                <a:effectLst/>
              </a:rPr>
              <a:t>.</a:t>
            </a:r>
            <a:br>
              <a:rPr lang="en-US" sz="1600" b="0" i="0" u="none" strike="noStrike" dirty="0">
                <a:solidFill>
                  <a:srgbClr val="000000"/>
                </a:solidFill>
                <a:effectLst/>
              </a:rPr>
            </a:br>
            <a:r>
              <a:rPr lang="en-US" sz="800" i="1" dirty="0">
                <a:solidFill>
                  <a:srgbClr val="000000"/>
                </a:solidFill>
                <a:effectLst/>
                <a:latin typeface="Arial" panose="020B0604020202020204" pitchFamily="34" charset="0"/>
                <a:ea typeface="Times New Roman" panose="02020603050405020304" pitchFamily="18" charset="0"/>
              </a:rPr>
              <a:t>If anyone has suggestions for how to predict these values, please let me know.</a:t>
            </a:r>
            <a:endParaRPr lang="en-US" sz="800" b="0" i="1" u="none" strike="noStrike" dirty="0">
              <a:solidFill>
                <a:srgbClr val="000000"/>
              </a:solidFill>
              <a:effectLst/>
            </a:endParaRPr>
          </a:p>
          <a:p>
            <a:pPr marL="685800" lvl="1" indent="-342900">
              <a:buFont typeface="+mj-lt"/>
              <a:buAutoNum type="alphaUcPeriod"/>
            </a:pPr>
            <a:r>
              <a:rPr lang="en-US" sz="1600" dirty="0">
                <a:solidFill>
                  <a:srgbClr val="000000"/>
                </a:solidFill>
              </a:rPr>
              <a:t>P</a:t>
            </a:r>
            <a:r>
              <a:rPr lang="en-US" sz="1600" b="0" i="0" u="none" strike="noStrike" dirty="0">
                <a:solidFill>
                  <a:srgbClr val="000000"/>
                </a:solidFill>
                <a:effectLst/>
              </a:rPr>
              <a:t>arametric scan: if no predictive method is available, we scan the parameters to match the desired power loss.</a:t>
            </a:r>
            <a:br>
              <a:rPr lang="en-US" sz="1600" b="0" i="0" u="none" strike="noStrike" dirty="0">
                <a:solidFill>
                  <a:srgbClr val="000000"/>
                </a:solidFill>
                <a:effectLst/>
              </a:rPr>
            </a:br>
            <a:endParaRPr lang="it-IT" sz="1600" dirty="0">
              <a:solidFill>
                <a:srgbClr val="000000"/>
              </a:solidFill>
              <a:sym typeface="Wingdings" panose="05000000000000000000" pitchFamily="2" charset="2"/>
            </a:endParaRPr>
          </a:p>
          <a:p>
            <a:pPr marL="385762" indent="-342900"/>
            <a:r>
              <a:rPr lang="it-IT" sz="1600" dirty="0" err="1">
                <a:solidFill>
                  <a:srgbClr val="000000"/>
                </a:solidFill>
                <a:sym typeface="Wingdings" panose="05000000000000000000" pitchFamily="2" charset="2"/>
              </a:rPr>
              <a:t>Used</a:t>
            </a:r>
            <a:r>
              <a:rPr lang="it-IT" sz="1600" dirty="0">
                <a:solidFill>
                  <a:srgbClr val="000000"/>
                </a:solidFill>
                <a:sym typeface="Wingdings" panose="05000000000000000000" pitchFamily="2" charset="2"/>
              </a:rPr>
              <a:t> </a:t>
            </a:r>
            <a:r>
              <a:rPr lang="it-IT" sz="1600" dirty="0" err="1">
                <a:solidFill>
                  <a:srgbClr val="000000"/>
                </a:solidFill>
                <a:sym typeface="Wingdings" panose="05000000000000000000" pitchFamily="2" charset="2"/>
              </a:rPr>
              <a:t>previous</a:t>
            </a:r>
            <a:r>
              <a:rPr lang="it-IT" sz="1600" dirty="0">
                <a:solidFill>
                  <a:srgbClr val="000000"/>
                </a:solidFill>
                <a:sym typeface="Wingdings" panose="05000000000000000000" pitchFamily="2" charset="2"/>
              </a:rPr>
              <a:t> expertise </a:t>
            </a:r>
            <a:r>
              <a:rPr lang="it-IT" sz="1600" dirty="0" err="1">
                <a:solidFill>
                  <a:srgbClr val="000000"/>
                </a:solidFill>
                <a:sym typeface="Wingdings" panose="05000000000000000000" pitchFamily="2" charset="2"/>
              </a:rPr>
              <a:t>obtained</a:t>
            </a:r>
            <a:r>
              <a:rPr lang="it-IT" sz="1600" dirty="0">
                <a:solidFill>
                  <a:srgbClr val="000000"/>
                </a:solidFill>
                <a:sym typeface="Wingdings" panose="05000000000000000000" pitchFamily="2" charset="2"/>
              </a:rPr>
              <a:t> in other machines and in </a:t>
            </a:r>
            <a:r>
              <a:rPr lang="it-IT" sz="1600" dirty="0" err="1">
                <a:solidFill>
                  <a:srgbClr val="000000"/>
                </a:solidFill>
                <a:sym typeface="Wingdings" panose="05000000000000000000" pitchFamily="2" charset="2"/>
              </a:rPr>
              <a:t>similar</a:t>
            </a:r>
            <a:r>
              <a:rPr lang="it-IT" sz="1600" dirty="0">
                <a:solidFill>
                  <a:srgbClr val="000000"/>
                </a:solidFill>
                <a:sym typeface="Wingdings" panose="05000000000000000000" pitchFamily="2" charset="2"/>
              </a:rPr>
              <a:t> scenario (e.g. JET [4]) to set the ELMs modelling.</a:t>
            </a:r>
          </a:p>
          <a:p>
            <a:pPr marL="385762" indent="-342900"/>
            <a:endParaRPr lang="it-IT" sz="1600" dirty="0">
              <a:solidFill>
                <a:srgbClr val="000000"/>
              </a:solidFill>
              <a:sym typeface="Wingdings" panose="05000000000000000000" pitchFamily="2" charset="2"/>
            </a:endParaRPr>
          </a:p>
          <a:p>
            <a:pPr marL="385762" indent="-342900"/>
            <a:endParaRPr lang="it-IT" sz="1600" dirty="0">
              <a:solidFill>
                <a:srgbClr val="000000"/>
              </a:solidFill>
              <a:sym typeface="Wingdings" panose="05000000000000000000" pitchFamily="2" charset="2"/>
            </a:endParaRPr>
          </a:p>
          <a:p>
            <a:pPr marL="385762" indent="-342900"/>
            <a:endParaRPr lang="it-IT" sz="1600" dirty="0">
              <a:solidFill>
                <a:srgbClr val="000000"/>
              </a:solidFill>
              <a:sym typeface="Wingdings" panose="05000000000000000000" pitchFamily="2" charset="2"/>
            </a:endParaRPr>
          </a:p>
          <a:p>
            <a:pPr marL="385762" indent="-342900"/>
            <a:endParaRPr lang="it-IT" sz="1600" dirty="0">
              <a:solidFill>
                <a:srgbClr val="000000"/>
              </a:solidFill>
              <a:sym typeface="Wingdings" panose="05000000000000000000" pitchFamily="2" charset="2"/>
            </a:endParaRPr>
          </a:p>
          <a:p>
            <a:pPr marL="385762" indent="-342900"/>
            <a:endParaRPr lang="it-IT" sz="1600" dirty="0">
              <a:solidFill>
                <a:srgbClr val="000000"/>
              </a:solidFill>
              <a:sym typeface="Wingdings" panose="05000000000000000000" pitchFamily="2" charset="2"/>
            </a:endParaRPr>
          </a:p>
          <a:p>
            <a:pPr marL="42862" indent="0">
              <a:buNone/>
            </a:pPr>
            <a:endParaRPr lang="it-IT" sz="1600" dirty="0">
              <a:solidFill>
                <a:srgbClr val="000000"/>
              </a:solidFill>
              <a:sym typeface="Wingdings" panose="05000000000000000000" pitchFamily="2" charset="2"/>
            </a:endParaRPr>
          </a:p>
          <a:p>
            <a:pPr marL="42862" indent="0">
              <a:buNone/>
            </a:pPr>
            <a:endParaRPr lang="it-IT" sz="1600" dirty="0">
              <a:solidFill>
                <a:srgbClr val="000000"/>
              </a:solidFill>
              <a:sym typeface="Wingdings" panose="05000000000000000000" pitchFamily="2" charset="2"/>
            </a:endParaRPr>
          </a:p>
          <a:p>
            <a:pPr marL="42862" indent="0">
              <a:buNone/>
            </a:pPr>
            <a:endParaRPr lang="it-IT" sz="1600" dirty="0">
              <a:solidFill>
                <a:srgbClr val="000000"/>
              </a:solidFill>
              <a:sym typeface="Wingdings" panose="05000000000000000000" pitchFamily="2" charset="2"/>
            </a:endParaRPr>
          </a:p>
          <a:p>
            <a:pPr marL="42862" indent="0">
              <a:buNone/>
            </a:pPr>
            <a:endParaRPr lang="it-IT" sz="1600" dirty="0">
              <a:solidFill>
                <a:srgbClr val="000000"/>
              </a:solidFill>
              <a:sym typeface="Wingdings" panose="05000000000000000000" pitchFamily="2" charset="2"/>
            </a:endParaRPr>
          </a:p>
          <a:p>
            <a:pPr marL="42862" indent="0">
              <a:buNone/>
            </a:pPr>
            <a:endParaRPr lang="it-IT" sz="1600" dirty="0">
              <a:solidFill>
                <a:srgbClr val="000000"/>
              </a:solidFill>
              <a:sym typeface="Wingdings" panose="05000000000000000000" pitchFamily="2" charset="2"/>
            </a:endParaRPr>
          </a:p>
          <a:p>
            <a:pPr marL="42862" indent="0">
              <a:buNone/>
            </a:pPr>
            <a:endParaRPr lang="it-IT" sz="1600" dirty="0">
              <a:solidFill>
                <a:srgbClr val="000000"/>
              </a:solidFill>
              <a:sym typeface="Wingdings" panose="05000000000000000000" pitchFamily="2" charset="2"/>
            </a:endParaRPr>
          </a:p>
          <a:p>
            <a:pPr marL="42862" indent="0">
              <a:buNone/>
            </a:pPr>
            <a:r>
              <a:rPr lang="it-IT" sz="1600" dirty="0">
                <a:solidFill>
                  <a:srgbClr val="000000"/>
                </a:solidFill>
                <a:sym typeface="Wingdings" panose="05000000000000000000" pitchFamily="2" charset="2"/>
              </a:rPr>
              <a:t> </a:t>
            </a:r>
            <a:r>
              <a:rPr lang="en-US" sz="1600" b="0" i="0" u="none" strike="noStrike" dirty="0">
                <a:solidFill>
                  <a:srgbClr val="000000"/>
                </a:solidFill>
                <a:effectLst/>
              </a:rPr>
              <a:t>Increasing the α threshold not only changes the ELM period, it also increases the edge temperature. This may impact impurity transport in the core </a:t>
            </a:r>
            <a:r>
              <a:rPr lang="en-US" sz="1600" b="0" i="0" u="none" strike="noStrike" dirty="0">
                <a:solidFill>
                  <a:srgbClr val="000000"/>
                </a:solidFill>
                <a:effectLst/>
                <a:sym typeface="Wingdings" panose="05000000000000000000" pitchFamily="2" charset="2"/>
              </a:rPr>
              <a:t> t</a:t>
            </a:r>
            <a:r>
              <a:rPr lang="en-US" sz="1600" b="0" i="0" u="none" strike="noStrike" dirty="0">
                <a:solidFill>
                  <a:srgbClr val="000000"/>
                </a:solidFill>
                <a:effectLst/>
              </a:rPr>
              <a:t>his effect still needs further investigation.</a:t>
            </a:r>
            <a:endParaRPr lang="en-US" sz="1600" dirty="0">
              <a:solidFill>
                <a:srgbClr val="000000"/>
              </a:solidFill>
              <a:sym typeface="Wingdings" panose="05000000000000000000" pitchFamily="2" charset="2"/>
            </a:endParaRPr>
          </a:p>
        </p:txBody>
      </p:sp>
      <p:sp>
        <p:nvSpPr>
          <p:cNvPr id="5" name="Segnaposto numero diapositiva 4">
            <a:extLst>
              <a:ext uri="{FF2B5EF4-FFF2-40B4-BE49-F238E27FC236}">
                <a16:creationId xmlns:a16="http://schemas.microsoft.com/office/drawing/2014/main" id="{D88F54D3-BA1C-4921-998C-7A693E052B88}"/>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7" name="Titolo 1">
            <a:extLst>
              <a:ext uri="{FF2B5EF4-FFF2-40B4-BE49-F238E27FC236}">
                <a16:creationId xmlns:a16="http://schemas.microsoft.com/office/drawing/2014/main" id="{E9550C4C-C4CF-4A38-8CD8-7893BBA2BBDB}"/>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graphicFrame>
        <p:nvGraphicFramePr>
          <p:cNvPr id="10" name="Tabella 10">
            <a:extLst>
              <a:ext uri="{FF2B5EF4-FFF2-40B4-BE49-F238E27FC236}">
                <a16:creationId xmlns:a16="http://schemas.microsoft.com/office/drawing/2014/main" id="{4C1CB29F-B273-4B67-90EB-3F07C0C83352}"/>
              </a:ext>
            </a:extLst>
          </p:cNvPr>
          <p:cNvGraphicFramePr>
            <a:graphicFrameLocks noGrp="1"/>
          </p:cNvGraphicFramePr>
          <p:nvPr>
            <p:extLst>
              <p:ext uri="{D42A27DB-BD31-4B8C-83A1-F6EECF244321}">
                <p14:modId xmlns:p14="http://schemas.microsoft.com/office/powerpoint/2010/main" val="1655752459"/>
              </p:ext>
            </p:extLst>
          </p:nvPr>
        </p:nvGraphicFramePr>
        <p:xfrm>
          <a:off x="471333" y="2500948"/>
          <a:ext cx="3496995" cy="1340235"/>
        </p:xfrm>
        <a:graphic>
          <a:graphicData uri="http://schemas.openxmlformats.org/drawingml/2006/table">
            <a:tbl>
              <a:tblPr firstRow="1" bandRow="1">
                <a:tableStyleId>{5C22544A-7EE6-4342-B048-85BDC9FD1C3A}</a:tableStyleId>
              </a:tblPr>
              <a:tblGrid>
                <a:gridCol w="2142666">
                  <a:extLst>
                    <a:ext uri="{9D8B030D-6E8A-4147-A177-3AD203B41FA5}">
                      <a16:colId xmlns:a16="http://schemas.microsoft.com/office/drawing/2014/main" val="2363546430"/>
                    </a:ext>
                  </a:extLst>
                </a:gridCol>
                <a:gridCol w="1354329">
                  <a:extLst>
                    <a:ext uri="{9D8B030D-6E8A-4147-A177-3AD203B41FA5}">
                      <a16:colId xmlns:a16="http://schemas.microsoft.com/office/drawing/2014/main" val="217299104"/>
                    </a:ext>
                  </a:extLst>
                </a:gridCol>
              </a:tblGrid>
              <a:tr h="268047">
                <a:tc gridSpan="2">
                  <a:txBody>
                    <a:bodyPr/>
                    <a:lstStyle/>
                    <a:p>
                      <a:pPr algn="ctr"/>
                      <a:r>
                        <a:rPr lang="it-IT" sz="1100" dirty="0"/>
                        <a:t>JET baseline scenario DTE2 #96745</a:t>
                      </a:r>
                      <a:endParaRPr lang="en-US" sz="1100" dirty="0"/>
                    </a:p>
                  </a:txBody>
                  <a:tcPr/>
                </a:tc>
                <a:tc hMerge="1">
                  <a:txBody>
                    <a:bodyPr/>
                    <a:lstStyle/>
                    <a:p>
                      <a:endParaRPr lang="en-US" dirty="0"/>
                    </a:p>
                  </a:txBody>
                  <a:tcPr/>
                </a:tc>
                <a:extLst>
                  <a:ext uri="{0D108BD9-81ED-4DB2-BD59-A6C34878D82A}">
                    <a16:rowId xmlns:a16="http://schemas.microsoft.com/office/drawing/2014/main" val="3155542895"/>
                  </a:ext>
                </a:extLst>
              </a:tr>
              <a:tr h="268047">
                <a:tc>
                  <a:txBody>
                    <a:bodyPr/>
                    <a:lstStyle/>
                    <a:p>
                      <a:r>
                        <a:rPr lang="it-IT" sz="1100" dirty="0"/>
                        <a:t>Plasma </a:t>
                      </a:r>
                      <a:r>
                        <a:rPr lang="it-IT" sz="1100" dirty="0" err="1"/>
                        <a:t>current</a:t>
                      </a:r>
                      <a:r>
                        <a:rPr lang="it-IT" sz="1100" dirty="0"/>
                        <a:t>, </a:t>
                      </a:r>
                      <a:r>
                        <a:rPr lang="it-IT" sz="1100" b="1" dirty="0">
                          <a:latin typeface="Times New Roman" panose="02020603050405020304" pitchFamily="18" charset="0"/>
                          <a:cs typeface="Times New Roman" panose="02020603050405020304" pitchFamily="18" charset="0"/>
                        </a:rPr>
                        <a:t>I</a:t>
                      </a:r>
                      <a:r>
                        <a:rPr lang="it-IT" sz="1100" b="1" baseline="-25000" dirty="0">
                          <a:latin typeface="Times New Roman" panose="02020603050405020304" pitchFamily="18" charset="0"/>
                          <a:cs typeface="Times New Roman" panose="02020603050405020304" pitchFamily="18" charset="0"/>
                        </a:rPr>
                        <a:t>P</a:t>
                      </a:r>
                      <a:r>
                        <a:rPr lang="it-IT" sz="1100" baseline="-25000" dirty="0"/>
                        <a:t> </a:t>
                      </a:r>
                      <a:r>
                        <a:rPr lang="it-IT" sz="1100" baseline="0" dirty="0"/>
                        <a:t> (MA) </a:t>
                      </a:r>
                      <a:endParaRPr lang="en-US" sz="1100" dirty="0"/>
                    </a:p>
                  </a:txBody>
                  <a:tcPr/>
                </a:tc>
                <a:tc>
                  <a:txBody>
                    <a:bodyPr/>
                    <a:lstStyle/>
                    <a:p>
                      <a:r>
                        <a:rPr lang="it-IT" sz="1100" dirty="0"/>
                        <a:t>3.5 MA</a:t>
                      </a:r>
                      <a:endParaRPr lang="en-US" sz="1100" dirty="0"/>
                    </a:p>
                  </a:txBody>
                  <a:tcPr/>
                </a:tc>
                <a:extLst>
                  <a:ext uri="{0D108BD9-81ED-4DB2-BD59-A6C34878D82A}">
                    <a16:rowId xmlns:a16="http://schemas.microsoft.com/office/drawing/2014/main" val="4156041156"/>
                  </a:ext>
                </a:extLst>
              </a:tr>
              <a:tr h="268047">
                <a:tc>
                  <a:txBody>
                    <a:bodyPr/>
                    <a:lstStyle/>
                    <a:p>
                      <a:r>
                        <a:rPr lang="it-IT" sz="1100" dirty="0" err="1"/>
                        <a:t>Toroidal</a:t>
                      </a:r>
                      <a:r>
                        <a:rPr lang="it-IT" sz="1100" dirty="0"/>
                        <a:t> </a:t>
                      </a:r>
                      <a:r>
                        <a:rPr lang="it-IT" sz="1100" dirty="0" err="1"/>
                        <a:t>magnetic</a:t>
                      </a:r>
                      <a:r>
                        <a:rPr lang="it-IT" sz="1100" dirty="0"/>
                        <a:t> field, </a:t>
                      </a:r>
                      <a:r>
                        <a:rPr lang="it-IT" sz="1100" b="1" dirty="0">
                          <a:latin typeface="Times New Roman" panose="02020603050405020304" pitchFamily="18" charset="0"/>
                          <a:cs typeface="Times New Roman" panose="02020603050405020304" pitchFamily="18" charset="0"/>
                        </a:rPr>
                        <a:t>B</a:t>
                      </a:r>
                      <a:r>
                        <a:rPr lang="it-IT" sz="1100" b="1" baseline="-25000" dirty="0">
                          <a:latin typeface="Times New Roman" panose="02020603050405020304" pitchFamily="18" charset="0"/>
                          <a:cs typeface="Times New Roman" panose="02020603050405020304" pitchFamily="18" charset="0"/>
                        </a:rPr>
                        <a:t>T</a:t>
                      </a:r>
                      <a:r>
                        <a:rPr lang="it-IT" sz="1100" baseline="-25000" dirty="0"/>
                        <a:t> </a:t>
                      </a:r>
                      <a:r>
                        <a:rPr lang="it-IT" sz="1100" baseline="0" dirty="0"/>
                        <a:t> (T) </a:t>
                      </a:r>
                      <a:endParaRPr lang="en-US" sz="1100" dirty="0"/>
                    </a:p>
                  </a:txBody>
                  <a:tcPr/>
                </a:tc>
                <a:tc>
                  <a:txBody>
                    <a:bodyPr/>
                    <a:lstStyle/>
                    <a:p>
                      <a:r>
                        <a:rPr lang="it-IT" sz="1100" dirty="0"/>
                        <a:t>3.3 T</a:t>
                      </a:r>
                      <a:endParaRPr lang="en-US" sz="1100" dirty="0"/>
                    </a:p>
                  </a:txBody>
                  <a:tcPr/>
                </a:tc>
                <a:extLst>
                  <a:ext uri="{0D108BD9-81ED-4DB2-BD59-A6C34878D82A}">
                    <a16:rowId xmlns:a16="http://schemas.microsoft.com/office/drawing/2014/main" val="2212352541"/>
                  </a:ext>
                </a:extLst>
              </a:tr>
              <a:tr h="268047">
                <a:tc>
                  <a:txBody>
                    <a:bodyPr/>
                    <a:lstStyle/>
                    <a:p>
                      <a:r>
                        <a:rPr lang="it-IT" sz="1100" baseline="0" dirty="0" err="1"/>
                        <a:t>Heating</a:t>
                      </a:r>
                      <a:r>
                        <a:rPr lang="it-IT" sz="1100" baseline="0" dirty="0"/>
                        <a:t> power, </a:t>
                      </a:r>
                      <a:r>
                        <a:rPr lang="it-IT" sz="1100" b="1" baseline="0" dirty="0" err="1">
                          <a:latin typeface="Times New Roman" panose="02020603050405020304" pitchFamily="18" charset="0"/>
                          <a:cs typeface="Times New Roman" panose="02020603050405020304" pitchFamily="18" charset="0"/>
                        </a:rPr>
                        <a:t>P</a:t>
                      </a:r>
                      <a:r>
                        <a:rPr lang="it-IT" sz="1100" b="1" baseline="-25000" dirty="0" err="1">
                          <a:latin typeface="Times New Roman" panose="02020603050405020304" pitchFamily="18" charset="0"/>
                          <a:cs typeface="Times New Roman" panose="02020603050405020304" pitchFamily="18" charset="0"/>
                        </a:rPr>
                        <a:t>aux</a:t>
                      </a:r>
                      <a:r>
                        <a:rPr lang="it-IT" sz="1100" baseline="-25000" dirty="0"/>
                        <a:t> </a:t>
                      </a:r>
                      <a:r>
                        <a:rPr lang="it-IT" sz="1100" baseline="0" dirty="0"/>
                        <a:t> (MW) </a:t>
                      </a:r>
                    </a:p>
                  </a:txBody>
                  <a:tcPr/>
                </a:tc>
                <a:tc>
                  <a:txBody>
                    <a:bodyPr/>
                    <a:lstStyle/>
                    <a:p>
                      <a:r>
                        <a:rPr lang="it-IT" sz="1100" dirty="0"/>
                        <a:t>35 MW</a:t>
                      </a:r>
                    </a:p>
                  </a:txBody>
                  <a:tcPr/>
                </a:tc>
                <a:extLst>
                  <a:ext uri="{0D108BD9-81ED-4DB2-BD59-A6C34878D82A}">
                    <a16:rowId xmlns:a16="http://schemas.microsoft.com/office/drawing/2014/main" val="2673368387"/>
                  </a:ext>
                </a:extLst>
              </a:tr>
              <a:tr h="268047">
                <a:tc>
                  <a:txBody>
                    <a:bodyPr/>
                    <a:lstStyle/>
                    <a:p>
                      <a:r>
                        <a:rPr lang="it-IT" sz="1100" baseline="0" dirty="0" err="1"/>
                        <a:t>Main</a:t>
                      </a:r>
                      <a:r>
                        <a:rPr lang="it-IT" sz="1100" baseline="0" dirty="0"/>
                        <a:t> gas</a:t>
                      </a:r>
                    </a:p>
                  </a:txBody>
                  <a:tcPr/>
                </a:tc>
                <a:tc>
                  <a:txBody>
                    <a:bodyPr/>
                    <a:lstStyle/>
                    <a:p>
                      <a:r>
                        <a:rPr lang="it-IT" sz="1100" dirty="0"/>
                        <a:t>D</a:t>
                      </a:r>
                    </a:p>
                  </a:txBody>
                  <a:tcPr/>
                </a:tc>
                <a:extLst>
                  <a:ext uri="{0D108BD9-81ED-4DB2-BD59-A6C34878D82A}">
                    <a16:rowId xmlns:a16="http://schemas.microsoft.com/office/drawing/2014/main" val="2031455793"/>
                  </a:ext>
                </a:extLst>
              </a:tr>
            </a:tbl>
          </a:graphicData>
        </a:graphic>
      </p:graphicFrame>
      <p:pic>
        <p:nvPicPr>
          <p:cNvPr id="12" name="Immagine 11">
            <a:extLst>
              <a:ext uri="{FF2B5EF4-FFF2-40B4-BE49-F238E27FC236}">
                <a16:creationId xmlns:a16="http://schemas.microsoft.com/office/drawing/2014/main" id="{AFEB64AB-FC3E-4C01-8EAA-266FA760FD57}"/>
              </a:ext>
            </a:extLst>
          </p:cNvPr>
          <p:cNvPicPr>
            <a:picLocks noChangeAspect="1"/>
          </p:cNvPicPr>
          <p:nvPr/>
        </p:nvPicPr>
        <p:blipFill>
          <a:blip r:embed="rId3"/>
          <a:stretch>
            <a:fillRect/>
          </a:stretch>
        </p:blipFill>
        <p:spPr>
          <a:xfrm>
            <a:off x="560216" y="3925966"/>
            <a:ext cx="3171989" cy="1688559"/>
          </a:xfrm>
          <a:prstGeom prst="rect">
            <a:avLst/>
          </a:prstGeom>
        </p:spPr>
      </p:pic>
      <p:cxnSp>
        <p:nvCxnSpPr>
          <p:cNvPr id="14" name="Connettore 2 13">
            <a:extLst>
              <a:ext uri="{FF2B5EF4-FFF2-40B4-BE49-F238E27FC236}">
                <a16:creationId xmlns:a16="http://schemas.microsoft.com/office/drawing/2014/main" id="{9AFBCBD4-DC79-4FE1-A763-1BED499A6FCB}"/>
              </a:ext>
            </a:extLst>
          </p:cNvPr>
          <p:cNvCxnSpPr>
            <a:cxnSpLocks/>
          </p:cNvCxnSpPr>
          <p:nvPr/>
        </p:nvCxnSpPr>
        <p:spPr>
          <a:xfrm>
            <a:off x="7256557" y="4002029"/>
            <a:ext cx="333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ella 15">
            <a:extLst>
              <a:ext uri="{FF2B5EF4-FFF2-40B4-BE49-F238E27FC236}">
                <a16:creationId xmlns:a16="http://schemas.microsoft.com/office/drawing/2014/main" id="{F1604D74-D7A5-4138-9582-B6200B3D56E6}"/>
              </a:ext>
            </a:extLst>
          </p:cNvPr>
          <p:cNvGraphicFramePr>
            <a:graphicFrameLocks noGrp="1"/>
          </p:cNvGraphicFramePr>
          <p:nvPr>
            <p:extLst>
              <p:ext uri="{D42A27DB-BD31-4B8C-83A1-F6EECF244321}">
                <p14:modId xmlns:p14="http://schemas.microsoft.com/office/powerpoint/2010/main" val="2417441802"/>
              </p:ext>
            </p:extLst>
          </p:nvPr>
        </p:nvGraphicFramePr>
        <p:xfrm>
          <a:off x="7701658" y="3510352"/>
          <a:ext cx="1724242" cy="831228"/>
        </p:xfrm>
        <a:graphic>
          <a:graphicData uri="http://schemas.openxmlformats.org/drawingml/2006/table">
            <a:tbl>
              <a:tblPr firstRow="1" bandRow="1">
                <a:tableStyleId>{5C22544A-7EE6-4342-B048-85BDC9FD1C3A}</a:tableStyleId>
              </a:tblPr>
              <a:tblGrid>
                <a:gridCol w="862121">
                  <a:extLst>
                    <a:ext uri="{9D8B030D-6E8A-4147-A177-3AD203B41FA5}">
                      <a16:colId xmlns:a16="http://schemas.microsoft.com/office/drawing/2014/main" val="2027227713"/>
                    </a:ext>
                  </a:extLst>
                </a:gridCol>
                <a:gridCol w="862121">
                  <a:extLst>
                    <a:ext uri="{9D8B030D-6E8A-4147-A177-3AD203B41FA5}">
                      <a16:colId xmlns:a16="http://schemas.microsoft.com/office/drawing/2014/main" val="758606725"/>
                    </a:ext>
                  </a:extLst>
                </a:gridCol>
              </a:tblGrid>
              <a:tr h="173688">
                <a:tc gridSpan="2">
                  <a:txBody>
                    <a:bodyPr/>
                    <a:lstStyle/>
                    <a:p>
                      <a:r>
                        <a:rPr lang="it-IT" sz="1100" dirty="0"/>
                        <a:t>COCONUT ELMs #96745</a:t>
                      </a:r>
                      <a:endParaRPr lang="en-US" sz="1100" dirty="0"/>
                    </a:p>
                  </a:txBody>
                  <a:tcPr/>
                </a:tc>
                <a:tc hMerge="1">
                  <a:txBody>
                    <a:bodyPr/>
                    <a:lstStyle/>
                    <a:p>
                      <a:endParaRPr lang="en-US" dirty="0"/>
                    </a:p>
                  </a:txBody>
                  <a:tcPr/>
                </a:tc>
                <a:extLst>
                  <a:ext uri="{0D108BD9-81ED-4DB2-BD59-A6C34878D82A}">
                    <a16:rowId xmlns:a16="http://schemas.microsoft.com/office/drawing/2014/main" val="197509490"/>
                  </a:ext>
                </a:extLst>
              </a:tr>
              <a:tr h="2860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100" b="0" dirty="0" err="1">
                          <a:solidFill>
                            <a:schemeClr val="tx1"/>
                          </a:solidFill>
                        </a:rPr>
                        <a:t>ΔW</a:t>
                      </a:r>
                      <a:r>
                        <a:rPr lang="it-IT" sz="1100" b="0" baseline="-25000" dirty="0" err="1">
                          <a:solidFill>
                            <a:schemeClr val="tx1"/>
                          </a:solidFill>
                        </a:rPr>
                        <a:t>th</a:t>
                      </a:r>
                      <a:r>
                        <a:rPr lang="it-IT" sz="1100" b="0" baseline="-25000" dirty="0">
                          <a:solidFill>
                            <a:schemeClr val="tx1"/>
                          </a:solidFill>
                        </a:rPr>
                        <a:t> </a:t>
                      </a:r>
                      <a:r>
                        <a:rPr lang="it-IT" sz="1100" b="0" baseline="0" dirty="0">
                          <a:solidFill>
                            <a:schemeClr val="tx1"/>
                          </a:solidFill>
                        </a:rPr>
                        <a:t>(J)</a:t>
                      </a:r>
                      <a:endParaRPr lang="en-US" sz="1100" dirty="0"/>
                    </a:p>
                  </a:txBody>
                  <a:tcPr/>
                </a:tc>
                <a:tc>
                  <a:txBody>
                    <a:bodyPr/>
                    <a:lstStyle/>
                    <a:p>
                      <a:r>
                        <a:rPr lang="it-IT" sz="1100" dirty="0"/>
                        <a:t>76729 J</a:t>
                      </a:r>
                    </a:p>
                  </a:txBody>
                  <a:tcPr/>
                </a:tc>
                <a:extLst>
                  <a:ext uri="{0D108BD9-81ED-4DB2-BD59-A6C34878D82A}">
                    <a16:rowId xmlns:a16="http://schemas.microsoft.com/office/drawing/2014/main" val="4184189585"/>
                  </a:ext>
                </a:extLst>
              </a:tr>
              <a:tr h="2860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100" b="0" dirty="0" err="1">
                          <a:solidFill>
                            <a:schemeClr val="tx1"/>
                          </a:solidFill>
                        </a:rPr>
                        <a:t>τ</a:t>
                      </a:r>
                      <a:r>
                        <a:rPr lang="it-IT" sz="1100" b="0" baseline="-25000" dirty="0" err="1">
                          <a:solidFill>
                            <a:schemeClr val="tx1"/>
                          </a:solidFill>
                        </a:rPr>
                        <a:t>ELM</a:t>
                      </a:r>
                      <a:r>
                        <a:rPr lang="it-IT" sz="1100" b="0" baseline="-25000" dirty="0">
                          <a:solidFill>
                            <a:schemeClr val="tx1"/>
                          </a:solidFill>
                        </a:rPr>
                        <a:t> </a:t>
                      </a:r>
                      <a:r>
                        <a:rPr lang="it-IT" sz="1100" b="0" baseline="0" dirty="0">
                          <a:solidFill>
                            <a:schemeClr val="tx1"/>
                          </a:solidFill>
                        </a:rPr>
                        <a:t>(</a:t>
                      </a:r>
                      <a:r>
                        <a:rPr lang="it-IT" sz="1100" b="0" baseline="0" dirty="0" err="1">
                          <a:solidFill>
                            <a:schemeClr val="tx1"/>
                          </a:solidFill>
                        </a:rPr>
                        <a:t>ms</a:t>
                      </a:r>
                      <a:r>
                        <a:rPr lang="it-IT" sz="1100" b="0" baseline="0" dirty="0">
                          <a:solidFill>
                            <a:schemeClr val="tx1"/>
                          </a:solidFill>
                        </a:rPr>
                        <a:t>)</a:t>
                      </a:r>
                      <a:endParaRPr lang="en-US" sz="1100" dirty="0"/>
                    </a:p>
                  </a:txBody>
                  <a:tcPr/>
                </a:tc>
                <a:tc>
                  <a:txBody>
                    <a:bodyPr/>
                    <a:lstStyle/>
                    <a:p>
                      <a:r>
                        <a:rPr lang="it-IT" sz="1100" dirty="0"/>
                        <a:t>30 </a:t>
                      </a:r>
                      <a:r>
                        <a:rPr lang="it-IT" sz="1100" dirty="0" err="1"/>
                        <a:t>ms</a:t>
                      </a:r>
                      <a:endParaRPr lang="it-IT" sz="1100" dirty="0"/>
                    </a:p>
                  </a:txBody>
                  <a:tcPr/>
                </a:tc>
                <a:extLst>
                  <a:ext uri="{0D108BD9-81ED-4DB2-BD59-A6C34878D82A}">
                    <a16:rowId xmlns:a16="http://schemas.microsoft.com/office/drawing/2014/main" val="3658136420"/>
                  </a:ext>
                </a:extLst>
              </a:tr>
            </a:tbl>
          </a:graphicData>
        </a:graphic>
      </p:graphicFrame>
      <p:sp>
        <p:nvSpPr>
          <p:cNvPr id="17" name="CasellaDiTesto 16">
            <a:extLst>
              <a:ext uri="{FF2B5EF4-FFF2-40B4-BE49-F238E27FC236}">
                <a16:creationId xmlns:a16="http://schemas.microsoft.com/office/drawing/2014/main" id="{401AD6BF-0EEA-4047-9B2B-9BE2B4916EE4}"/>
              </a:ext>
            </a:extLst>
          </p:cNvPr>
          <p:cNvSpPr txBox="1"/>
          <p:nvPr/>
        </p:nvSpPr>
        <p:spPr>
          <a:xfrm>
            <a:off x="10086929" y="3777152"/>
            <a:ext cx="1574470" cy="369332"/>
          </a:xfrm>
          <a:prstGeom prst="rect">
            <a:avLst/>
          </a:prstGeom>
          <a:noFill/>
        </p:spPr>
        <p:txBody>
          <a:bodyPr wrap="none" rtlCol="0">
            <a:spAutoFit/>
          </a:bodyPr>
          <a:lstStyle/>
          <a:p>
            <a:pPr algn="l"/>
            <a:r>
              <a:rPr lang="it-IT" b="1" dirty="0">
                <a:latin typeface="Times New Roman" panose="02020603050405020304" pitchFamily="18" charset="0"/>
                <a:cs typeface="Times New Roman" panose="02020603050405020304" pitchFamily="18" charset="0"/>
              </a:rPr>
              <a:t>P</a:t>
            </a:r>
            <a:r>
              <a:rPr lang="it-IT" b="1" baseline="-25000" dirty="0">
                <a:latin typeface="Times New Roman" panose="02020603050405020304" pitchFamily="18" charset="0"/>
                <a:cs typeface="Times New Roman" panose="02020603050405020304" pitchFamily="18" charset="0"/>
              </a:rPr>
              <a:t>ELM</a:t>
            </a:r>
            <a:r>
              <a:rPr lang="it-IT" baseline="-25000" dirty="0"/>
              <a:t> </a:t>
            </a:r>
            <a:r>
              <a:rPr lang="it-IT" dirty="0"/>
              <a:t>~2.6 MW</a:t>
            </a:r>
            <a:endParaRPr lang="en-US" dirty="0"/>
          </a:p>
        </p:txBody>
      </p:sp>
      <p:pic>
        <p:nvPicPr>
          <p:cNvPr id="20" name="Elemento grafico 19">
            <a:extLst>
              <a:ext uri="{FF2B5EF4-FFF2-40B4-BE49-F238E27FC236}">
                <a16:creationId xmlns:a16="http://schemas.microsoft.com/office/drawing/2014/main" id="{71837516-A836-484E-B139-E09C04904DC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00" t="10612" r="7657" b="5038"/>
          <a:stretch/>
        </p:blipFill>
        <p:spPr>
          <a:xfrm>
            <a:off x="4141810" y="3010696"/>
            <a:ext cx="3002782" cy="2098019"/>
          </a:xfrm>
          <a:prstGeom prst="rect">
            <a:avLst/>
          </a:prstGeom>
        </p:spPr>
      </p:pic>
      <p:sp>
        <p:nvSpPr>
          <p:cNvPr id="21" name="Freccia a destra 20">
            <a:extLst>
              <a:ext uri="{FF2B5EF4-FFF2-40B4-BE49-F238E27FC236}">
                <a16:creationId xmlns:a16="http://schemas.microsoft.com/office/drawing/2014/main" id="{65A77D65-F949-4524-A672-3835363CF973}"/>
              </a:ext>
            </a:extLst>
          </p:cNvPr>
          <p:cNvSpPr/>
          <p:nvPr/>
        </p:nvSpPr>
        <p:spPr>
          <a:xfrm>
            <a:off x="9537865" y="3917332"/>
            <a:ext cx="482432" cy="169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gnaposto piè di pagina 3">
            <a:extLst>
              <a:ext uri="{FF2B5EF4-FFF2-40B4-BE49-F238E27FC236}">
                <a16:creationId xmlns:a16="http://schemas.microsoft.com/office/drawing/2014/main" id="{76AA50F9-89EB-477F-B055-5757377F6487}"/>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
        <p:nvSpPr>
          <p:cNvPr id="18" name="CasellaDiTesto 17">
            <a:extLst>
              <a:ext uri="{FF2B5EF4-FFF2-40B4-BE49-F238E27FC236}">
                <a16:creationId xmlns:a16="http://schemas.microsoft.com/office/drawing/2014/main" id="{42693DCC-B704-40C9-9140-4C39247B946F}"/>
              </a:ext>
            </a:extLst>
          </p:cNvPr>
          <p:cNvSpPr txBox="1"/>
          <p:nvPr/>
        </p:nvSpPr>
        <p:spPr>
          <a:xfrm>
            <a:off x="14211" y="6224064"/>
            <a:ext cx="11818282" cy="215444"/>
          </a:xfrm>
          <a:prstGeom prst="rect">
            <a:avLst/>
          </a:prstGeom>
          <a:noFill/>
        </p:spPr>
        <p:txBody>
          <a:bodyPr wrap="square" rtlCol="0">
            <a:spAutoFit/>
          </a:bodyPr>
          <a:lstStyle/>
          <a:p>
            <a:pPr algn="l"/>
            <a:r>
              <a:rPr lang="en-US" sz="800" dirty="0"/>
              <a:t> [4] R. Cicioni. et al, </a:t>
            </a:r>
            <a:r>
              <a:rPr lang="en-US" sz="800" i="1" dirty="0"/>
              <a:t>Integrated core-SOL modelling of JET baseline plasmas: the role of ELMs on Tungsten sputtering</a:t>
            </a:r>
            <a:r>
              <a:rPr lang="en-US" sz="800" dirty="0"/>
              <a:t>, Poster presented at the 66th APS DPP Conference, October 2024.</a:t>
            </a:r>
            <a:endParaRPr lang="en-US" sz="800" i="1" dirty="0"/>
          </a:p>
        </p:txBody>
      </p:sp>
    </p:spTree>
    <p:extLst>
      <p:ext uri="{BB962C8B-B14F-4D97-AF65-F5344CB8AC3E}">
        <p14:creationId xmlns:p14="http://schemas.microsoft.com/office/powerpoint/2010/main" val="262391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1D8E2-6B39-43B7-9108-58AB6792B16B}"/>
              </a:ext>
            </a:extLst>
          </p:cNvPr>
          <p:cNvSpPr>
            <a:spLocks noGrp="1"/>
          </p:cNvSpPr>
          <p:nvPr>
            <p:ph type="title"/>
          </p:nvPr>
        </p:nvSpPr>
        <p:spPr/>
        <p:txBody>
          <a:bodyPr/>
          <a:lstStyle/>
          <a:p>
            <a:r>
              <a:rPr lang="it-IT" dirty="0"/>
              <a:t>Enhancement of </a:t>
            </a:r>
            <a:r>
              <a:rPr lang="it-IT" dirty="0" err="1"/>
              <a:t>Z</a:t>
            </a:r>
            <a:r>
              <a:rPr lang="it-IT" baseline="-25000" dirty="0" err="1"/>
              <a:t>eff</a:t>
            </a:r>
            <a:r>
              <a:rPr lang="it-IT" dirty="0"/>
              <a:t> in the core</a:t>
            </a:r>
            <a:endParaRPr lang="en-US" dirty="0"/>
          </a:p>
        </p:txBody>
      </p:sp>
      <p:sp>
        <p:nvSpPr>
          <p:cNvPr id="3" name="Segnaposto contenuto 2">
            <a:extLst>
              <a:ext uri="{FF2B5EF4-FFF2-40B4-BE49-F238E27FC236}">
                <a16:creationId xmlns:a16="http://schemas.microsoft.com/office/drawing/2014/main" id="{E1EA3514-6E2A-4BCD-BC70-4778B119143A}"/>
              </a:ext>
            </a:extLst>
          </p:cNvPr>
          <p:cNvSpPr>
            <a:spLocks noGrp="1"/>
          </p:cNvSpPr>
          <p:nvPr>
            <p:ph idx="1"/>
          </p:nvPr>
        </p:nvSpPr>
        <p:spPr>
          <a:xfrm>
            <a:off x="429846" y="836712"/>
            <a:ext cx="11282778" cy="5688632"/>
          </a:xfrm>
        </p:spPr>
        <p:txBody>
          <a:bodyPr/>
          <a:lstStyle/>
          <a:p>
            <a:r>
              <a:rPr lang="en-US" sz="1600" dirty="0"/>
              <a:t>Another strategy to increase the radiated power </a:t>
            </a:r>
            <a:r>
              <a:rPr lang="en-US" sz="1600" dirty="0">
                <a:sym typeface="Wingdings" panose="05000000000000000000" pitchFamily="2" charset="2"/>
              </a:rPr>
              <a:t></a:t>
            </a:r>
            <a:r>
              <a:rPr lang="en-US" sz="1600" dirty="0"/>
              <a:t> </a:t>
            </a:r>
            <a:r>
              <a:rPr lang="en-US" sz="1600" dirty="0" err="1"/>
              <a:t>increse</a:t>
            </a:r>
            <a:r>
              <a:rPr lang="en-US" sz="1600" dirty="0"/>
              <a:t> Z</a:t>
            </a:r>
            <a:r>
              <a:rPr lang="en-US" sz="1600" baseline="-25000" dirty="0"/>
              <a:t>eff</a:t>
            </a:r>
            <a:r>
              <a:rPr lang="en-US" sz="1600" dirty="0"/>
              <a:t> in the core by increasing initial impurity content (e.g., Argon).</a:t>
            </a:r>
          </a:p>
          <a:p>
            <a:pPr>
              <a:buFont typeface="Arial" panose="020B0604020202020204" pitchFamily="34" charset="0"/>
              <a:buChar char="•"/>
            </a:pPr>
            <a:r>
              <a:rPr lang="en-US" sz="1600" dirty="0"/>
              <a:t>Simulations show a clear trend → small increase in Z</a:t>
            </a:r>
            <a:r>
              <a:rPr lang="en-US" sz="1600" baseline="-25000" dirty="0"/>
              <a:t>eff </a:t>
            </a:r>
            <a:r>
              <a:rPr lang="en-US" sz="1600" dirty="0"/>
              <a:t> leads to notable increasing of core radiated power.</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r>
              <a:rPr lang="en-US" sz="1600" dirty="0">
                <a:sym typeface="Wingdings" panose="05000000000000000000" pitchFamily="2" charset="2"/>
              </a:rPr>
              <a:t>  </a:t>
            </a:r>
            <a:r>
              <a:rPr lang="en-US" sz="1600" dirty="0"/>
              <a:t>Open Question: </a:t>
            </a:r>
            <a:r>
              <a:rPr lang="en-US" sz="1600" i="1" dirty="0"/>
              <a:t>what is the maximum sustainable Z</a:t>
            </a:r>
            <a:r>
              <a:rPr lang="en-US" sz="1600" i="1" baseline="-25000" dirty="0"/>
              <a:t>eff</a:t>
            </a:r>
            <a:r>
              <a:rPr lang="en-US" sz="1600" i="1" dirty="0"/>
              <a:t> in this scenario?</a:t>
            </a:r>
            <a:br>
              <a:rPr lang="en-US" sz="1600" dirty="0"/>
            </a:br>
            <a:endParaRPr lang="en-US" dirty="0"/>
          </a:p>
        </p:txBody>
      </p:sp>
      <p:sp>
        <p:nvSpPr>
          <p:cNvPr id="5" name="Segnaposto numero diapositiva 4">
            <a:extLst>
              <a:ext uri="{FF2B5EF4-FFF2-40B4-BE49-F238E27FC236}">
                <a16:creationId xmlns:a16="http://schemas.microsoft.com/office/drawing/2014/main" id="{39508436-E221-4444-B502-FC96B4321B27}"/>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7" name="Titolo 1">
            <a:extLst>
              <a:ext uri="{FF2B5EF4-FFF2-40B4-BE49-F238E27FC236}">
                <a16:creationId xmlns:a16="http://schemas.microsoft.com/office/drawing/2014/main" id="{E5F0EF5B-F700-4E03-BE6C-76C5742A1389}"/>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pic>
        <p:nvPicPr>
          <p:cNvPr id="9" name="Elemento grafico 8">
            <a:extLst>
              <a:ext uri="{FF2B5EF4-FFF2-40B4-BE49-F238E27FC236}">
                <a16:creationId xmlns:a16="http://schemas.microsoft.com/office/drawing/2014/main" id="{1128B759-CCE7-4F51-8ACC-0C76150AA5F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141"/>
          <a:stretch/>
        </p:blipFill>
        <p:spPr>
          <a:xfrm>
            <a:off x="1400513" y="2147785"/>
            <a:ext cx="3099119" cy="2784822"/>
          </a:xfrm>
          <a:prstGeom prst="rect">
            <a:avLst/>
          </a:prstGeom>
        </p:spPr>
      </p:pic>
      <p:sp>
        <p:nvSpPr>
          <p:cNvPr id="10" name="Rettangolo 9">
            <a:extLst>
              <a:ext uri="{FF2B5EF4-FFF2-40B4-BE49-F238E27FC236}">
                <a16:creationId xmlns:a16="http://schemas.microsoft.com/office/drawing/2014/main" id="{F1F061BB-0C1D-4532-8B55-2157618CB490}"/>
              </a:ext>
            </a:extLst>
          </p:cNvPr>
          <p:cNvSpPr/>
          <p:nvPr/>
        </p:nvSpPr>
        <p:spPr>
          <a:xfrm>
            <a:off x="2486628" y="2012328"/>
            <a:ext cx="7810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Z</a:t>
            </a:r>
            <a:r>
              <a:rPr lang="it-IT" sz="1200" baseline="-25000" dirty="0" err="1">
                <a:solidFill>
                  <a:schemeClr val="tx1"/>
                </a:solidFill>
              </a:rPr>
              <a:t>eff,core</a:t>
            </a:r>
            <a:endParaRPr lang="en-US" sz="1200" dirty="0">
              <a:solidFill>
                <a:schemeClr val="tx1"/>
              </a:solidFill>
            </a:endParaRPr>
          </a:p>
        </p:txBody>
      </p:sp>
      <p:pic>
        <p:nvPicPr>
          <p:cNvPr id="12" name="Elemento grafico 11">
            <a:extLst>
              <a:ext uri="{FF2B5EF4-FFF2-40B4-BE49-F238E27FC236}">
                <a16:creationId xmlns:a16="http://schemas.microsoft.com/office/drawing/2014/main" id="{EE86583D-FB49-4D8B-9169-878F59B524A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8840"/>
          <a:stretch/>
        </p:blipFill>
        <p:spPr>
          <a:xfrm>
            <a:off x="4587097" y="2012328"/>
            <a:ext cx="3309105" cy="2984527"/>
          </a:xfrm>
          <a:prstGeom prst="rect">
            <a:avLst/>
          </a:prstGeom>
        </p:spPr>
      </p:pic>
      <p:sp>
        <p:nvSpPr>
          <p:cNvPr id="14" name="Segnaposto piè di pagina 3">
            <a:extLst>
              <a:ext uri="{FF2B5EF4-FFF2-40B4-BE49-F238E27FC236}">
                <a16:creationId xmlns:a16="http://schemas.microsoft.com/office/drawing/2014/main" id="{D6516BC5-8AB8-4677-8CA6-708FD1B4F8D6}"/>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Tree>
    <p:extLst>
      <p:ext uri="{BB962C8B-B14F-4D97-AF65-F5344CB8AC3E}">
        <p14:creationId xmlns:p14="http://schemas.microsoft.com/office/powerpoint/2010/main" val="238349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052073-8BD3-4F73-A1C1-2530B33B96D6}"/>
              </a:ext>
            </a:extLst>
          </p:cNvPr>
          <p:cNvSpPr>
            <a:spLocks noGrp="1"/>
          </p:cNvSpPr>
          <p:nvPr>
            <p:ph type="title"/>
          </p:nvPr>
        </p:nvSpPr>
        <p:spPr/>
        <p:txBody>
          <a:bodyPr/>
          <a:lstStyle/>
          <a:p>
            <a:r>
              <a:rPr lang="it-IT" dirty="0" err="1"/>
              <a:t>Conclusions</a:t>
            </a:r>
            <a:r>
              <a:rPr lang="it-IT" dirty="0"/>
              <a:t> &amp; Next Steps</a:t>
            </a:r>
            <a:endParaRPr lang="en-US" dirty="0"/>
          </a:p>
        </p:txBody>
      </p:sp>
      <p:sp>
        <p:nvSpPr>
          <p:cNvPr id="5" name="Segnaposto numero diapositiva 4">
            <a:extLst>
              <a:ext uri="{FF2B5EF4-FFF2-40B4-BE49-F238E27FC236}">
                <a16:creationId xmlns:a16="http://schemas.microsoft.com/office/drawing/2014/main" id="{34830FD1-D3E5-4BE0-B8C8-5A7C7796083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7" name="Segnaposto contenuto 6">
            <a:extLst>
              <a:ext uri="{FF2B5EF4-FFF2-40B4-BE49-F238E27FC236}">
                <a16:creationId xmlns:a16="http://schemas.microsoft.com/office/drawing/2014/main" id="{919AE22E-C29A-4945-9980-E6A1143305E3}"/>
              </a:ext>
            </a:extLst>
          </p:cNvPr>
          <p:cNvSpPr>
            <a:spLocks noGrp="1"/>
          </p:cNvSpPr>
          <p:nvPr>
            <p:ph idx="1"/>
          </p:nvPr>
        </p:nvSpPr>
        <p:spPr>
          <a:xfrm>
            <a:off x="249382" y="836712"/>
            <a:ext cx="11463242" cy="5688632"/>
          </a:xfrm>
        </p:spPr>
        <p:txBody>
          <a:bodyPr>
            <a:normAutofit/>
          </a:bodyPr>
          <a:lstStyle/>
          <a:p>
            <a:pPr lvl="1" fontAlgn="base">
              <a:spcBef>
                <a:spcPts val="0"/>
              </a:spcBef>
              <a:spcAft>
                <a:spcPts val="1200"/>
              </a:spcAft>
            </a:pPr>
            <a:r>
              <a:rPr lang="en-US" sz="1700" dirty="0"/>
              <a:t>The main goal of this integrated modelling activity is to combine core and edge/SOL simulations in a </a:t>
            </a:r>
            <a:r>
              <a:rPr lang="en-US" sz="1700" b="1" dirty="0"/>
              <a:t>self-consistent way</a:t>
            </a:r>
            <a:r>
              <a:rPr lang="en-US" sz="1700" dirty="0"/>
              <a:t>, for Scenario 2 with a full W wall and W divertor.</a:t>
            </a:r>
          </a:p>
          <a:p>
            <a:pPr lvl="1" fontAlgn="base">
              <a:spcBef>
                <a:spcPts val="0"/>
              </a:spcBef>
              <a:spcAft>
                <a:spcPts val="1200"/>
              </a:spcAft>
            </a:pPr>
            <a:r>
              <a:rPr lang="en-US" sz="1700" dirty="0"/>
              <a:t>Actually, the main challenge is that the </a:t>
            </a:r>
            <a:r>
              <a:rPr lang="en-US" sz="1700" b="1" dirty="0"/>
              <a:t>radiated power in the core is too low </a:t>
            </a:r>
            <a:r>
              <a:rPr lang="en-US" sz="1700" dirty="0"/>
              <a:t>to ensure sustainable conditions at the divertor targets:</a:t>
            </a:r>
          </a:p>
          <a:p>
            <a:pPr lvl="2" fontAlgn="base">
              <a:spcBef>
                <a:spcPts val="0"/>
              </a:spcBef>
              <a:spcAft>
                <a:spcPts val="1200"/>
              </a:spcAft>
              <a:buFont typeface="Wingdings" panose="05000000000000000000" pitchFamily="2" charset="2"/>
              <a:buChar char="Ø"/>
            </a:pPr>
            <a:r>
              <a:rPr lang="en-US" sz="1700" dirty="0"/>
              <a:t>evaluate the contribution of ELMs to the radiated power.</a:t>
            </a:r>
          </a:p>
          <a:p>
            <a:pPr lvl="2" fontAlgn="base">
              <a:spcBef>
                <a:spcPts val="0"/>
              </a:spcBef>
              <a:spcAft>
                <a:spcPts val="1200"/>
              </a:spcAft>
              <a:buFont typeface="Wingdings" panose="05000000000000000000" pitchFamily="2" charset="2"/>
              <a:buChar char="Ø"/>
            </a:pPr>
            <a:r>
              <a:rPr lang="en-US" sz="1700" dirty="0"/>
              <a:t>increase the impurity content in the plasma core.</a:t>
            </a:r>
          </a:p>
          <a:p>
            <a:pPr lvl="1" fontAlgn="base">
              <a:spcBef>
                <a:spcPts val="0"/>
              </a:spcBef>
              <a:spcAft>
                <a:spcPts val="1200"/>
              </a:spcAft>
            </a:pPr>
            <a:r>
              <a:rPr lang="en-US" sz="1700" dirty="0"/>
              <a:t>These two approaches are not independent </a:t>
            </a:r>
            <a:r>
              <a:rPr lang="en-US" sz="1700" dirty="0">
                <a:sym typeface="Wingdings" panose="05000000000000000000" pitchFamily="2" charset="2"/>
              </a:rPr>
              <a:t> </a:t>
            </a:r>
            <a:r>
              <a:rPr lang="en-US" sz="1700" dirty="0"/>
              <a:t>it might be necessary to explore both directions in parallel.</a:t>
            </a:r>
          </a:p>
          <a:p>
            <a:pPr lvl="1" fontAlgn="base">
              <a:spcBef>
                <a:spcPts val="0"/>
              </a:spcBef>
              <a:spcAft>
                <a:spcPts val="1200"/>
              </a:spcAft>
            </a:pPr>
            <a:r>
              <a:rPr lang="en-US" sz="1700" b="0" i="0" u="none" strike="noStrike" dirty="0">
                <a:solidFill>
                  <a:srgbClr val="000000"/>
                </a:solidFill>
                <a:effectLst/>
              </a:rPr>
              <a:t>Third options (if the first two don't work) </a:t>
            </a:r>
            <a:r>
              <a:rPr lang="en-US" sz="1700" b="0" i="0" u="none" strike="noStrike" dirty="0">
                <a:solidFill>
                  <a:srgbClr val="000000"/>
                </a:solidFill>
                <a:effectLst/>
                <a:sym typeface="Wingdings" panose="05000000000000000000" pitchFamily="2" charset="2"/>
              </a:rPr>
              <a:t> </a:t>
            </a:r>
            <a:r>
              <a:rPr lang="en-US" sz="1700" b="0" i="0" u="none" strike="noStrike" dirty="0">
                <a:solidFill>
                  <a:srgbClr val="000000"/>
                </a:solidFill>
                <a:effectLst/>
              </a:rPr>
              <a:t>evaluating the effect of </a:t>
            </a:r>
            <a:r>
              <a:rPr lang="en-US" sz="1700" b="1" i="0" u="none" strike="noStrike" dirty="0" err="1">
                <a:solidFill>
                  <a:srgbClr val="000000"/>
                </a:solidFill>
                <a:effectLst/>
              </a:rPr>
              <a:t>Ar</a:t>
            </a:r>
            <a:r>
              <a:rPr lang="en-US" sz="1700" b="1" i="0" u="none" strike="noStrike" dirty="0">
                <a:solidFill>
                  <a:srgbClr val="000000"/>
                </a:solidFill>
                <a:effectLst/>
              </a:rPr>
              <a:t> puffing rate.</a:t>
            </a:r>
          </a:p>
          <a:p>
            <a:pPr lvl="2" fontAlgn="base">
              <a:spcBef>
                <a:spcPts val="0"/>
              </a:spcBef>
              <a:spcAft>
                <a:spcPts val="1200"/>
              </a:spcAft>
              <a:buFont typeface="Wingdings" panose="05000000000000000000" pitchFamily="2" charset="2"/>
              <a:buChar char="Ø"/>
            </a:pPr>
            <a:r>
              <a:rPr lang="en-US" sz="1700" b="0" i="0" u="none" strike="noStrike" dirty="0">
                <a:solidFill>
                  <a:srgbClr val="000000"/>
                </a:solidFill>
                <a:effectLst/>
              </a:rPr>
              <a:t>EDGE2D allows the implementation of a feedback control on the </a:t>
            </a:r>
            <a:r>
              <a:rPr lang="en-US" sz="1700" b="0" i="0" u="none" strike="noStrike" dirty="0" err="1">
                <a:solidFill>
                  <a:srgbClr val="000000"/>
                </a:solidFill>
                <a:effectLst/>
              </a:rPr>
              <a:t>Ar</a:t>
            </a:r>
            <a:r>
              <a:rPr lang="en-US" sz="1700" b="0" i="0" u="none" strike="noStrike" dirty="0">
                <a:solidFill>
                  <a:srgbClr val="000000"/>
                </a:solidFill>
                <a:effectLst/>
              </a:rPr>
              <a:t> puffing.</a:t>
            </a:r>
          </a:p>
          <a:p>
            <a:pPr lvl="1" fontAlgn="base">
              <a:spcBef>
                <a:spcPts val="0"/>
              </a:spcBef>
              <a:spcAft>
                <a:spcPts val="1200"/>
              </a:spcAft>
            </a:pPr>
            <a:r>
              <a:rPr lang="en-US" sz="1700" dirty="0"/>
              <a:t>Extend the study to </a:t>
            </a:r>
            <a:r>
              <a:rPr lang="en-US" sz="1700" b="1" i="1" dirty="0"/>
              <a:t>Ne seeding </a:t>
            </a:r>
            <a:r>
              <a:rPr lang="en-US" sz="1700" dirty="0"/>
              <a:t>once </a:t>
            </a:r>
            <a:r>
              <a:rPr lang="en-US" sz="1700" dirty="0" err="1"/>
              <a:t>Ar</a:t>
            </a:r>
            <a:r>
              <a:rPr lang="en-US" sz="1700" dirty="0"/>
              <a:t> seeding results are consistent.</a:t>
            </a:r>
          </a:p>
          <a:p>
            <a:pPr lvl="2" fontAlgn="base">
              <a:spcBef>
                <a:spcPts val="0"/>
              </a:spcBef>
              <a:spcAft>
                <a:spcPts val="1200"/>
              </a:spcAft>
              <a:buFont typeface="Wingdings" panose="05000000000000000000" pitchFamily="2" charset="2"/>
              <a:buChar char="Ø"/>
            </a:pPr>
            <a:endParaRPr lang="en-US" b="0" i="0" u="none" strike="noStrike" dirty="0">
              <a:solidFill>
                <a:srgbClr val="000000"/>
              </a:solidFill>
              <a:effectLst/>
            </a:endParaRPr>
          </a:p>
          <a:p>
            <a:pPr marL="685800" lvl="2" indent="0" fontAlgn="base">
              <a:spcBef>
                <a:spcPts val="0"/>
              </a:spcBef>
              <a:spcAft>
                <a:spcPts val="1200"/>
              </a:spcAft>
              <a:buNone/>
            </a:pPr>
            <a:endParaRPr lang="en-US" dirty="0">
              <a:solidFill>
                <a:srgbClr val="000000"/>
              </a:solidFill>
            </a:endParaRPr>
          </a:p>
          <a:p>
            <a:pPr marL="685800" lvl="2" indent="0" fontAlgn="base">
              <a:spcBef>
                <a:spcPts val="0"/>
              </a:spcBef>
              <a:spcAft>
                <a:spcPts val="1200"/>
              </a:spcAft>
              <a:buNone/>
            </a:pPr>
            <a:endParaRPr lang="en-US" b="0" i="0" u="none" strike="noStrike" dirty="0">
              <a:solidFill>
                <a:srgbClr val="000000"/>
              </a:solidFill>
              <a:effectLst/>
            </a:endParaRPr>
          </a:p>
          <a:p>
            <a:pPr marL="0" indent="0">
              <a:buNone/>
            </a:pPr>
            <a:endParaRPr lang="en-US" dirty="0"/>
          </a:p>
        </p:txBody>
      </p:sp>
      <p:sp>
        <p:nvSpPr>
          <p:cNvPr id="9" name="Titolo 1">
            <a:extLst>
              <a:ext uri="{FF2B5EF4-FFF2-40B4-BE49-F238E27FC236}">
                <a16:creationId xmlns:a16="http://schemas.microsoft.com/office/drawing/2014/main" id="{E8F8322F-06B2-4BDB-9777-67CA29B14473}"/>
              </a:ext>
            </a:extLst>
          </p:cNvPr>
          <p:cNvSpPr txBox="1">
            <a:spLocks/>
          </p:cNvSpPr>
          <p:nvPr/>
        </p:nvSpPr>
        <p:spPr>
          <a:xfrm>
            <a:off x="8572315" y="6492099"/>
            <a:ext cx="3370303" cy="284196"/>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it-IT" sz="1200" b="0" dirty="0" err="1">
                <a:solidFill>
                  <a:schemeClr val="bg1"/>
                </a:solidFill>
                <a:latin typeface="Google Sans"/>
              </a:rPr>
              <a:t>Integrated</a:t>
            </a:r>
            <a:r>
              <a:rPr lang="it-IT" sz="1200" b="0" dirty="0">
                <a:solidFill>
                  <a:schemeClr val="bg1"/>
                </a:solidFill>
                <a:latin typeface="Google Sans"/>
              </a:rPr>
              <a:t> W modelling for JT60-SA with JINTRAC</a:t>
            </a:r>
            <a:endParaRPr lang="en-US" sz="1200" b="0" dirty="0">
              <a:solidFill>
                <a:schemeClr val="bg1"/>
              </a:solidFill>
              <a:latin typeface="Google Sans"/>
            </a:endParaRPr>
          </a:p>
        </p:txBody>
      </p:sp>
      <p:sp>
        <p:nvSpPr>
          <p:cNvPr id="10" name="Segnaposto piè di pagina 3">
            <a:extLst>
              <a:ext uri="{FF2B5EF4-FFF2-40B4-BE49-F238E27FC236}">
                <a16:creationId xmlns:a16="http://schemas.microsoft.com/office/drawing/2014/main" id="{ED3F84CE-6EB4-45E9-B634-5D03B6DD45DE}"/>
              </a:ext>
            </a:extLst>
          </p:cNvPr>
          <p:cNvSpPr>
            <a:spLocks noGrp="1"/>
          </p:cNvSpPr>
          <p:nvPr>
            <p:ph type="ftr" sz="quarter" idx="11"/>
          </p:nvPr>
        </p:nvSpPr>
        <p:spPr>
          <a:xfrm>
            <a:off x="825624" y="6555770"/>
            <a:ext cx="5584412" cy="329614"/>
          </a:xfrm>
        </p:spPr>
        <p:txBody>
          <a:bodyPr/>
          <a:lstStyle/>
          <a:p>
            <a:r>
              <a:rPr lang="en-GB" dirty="0">
                <a:solidFill>
                  <a:prstClr val="white"/>
                </a:solidFill>
              </a:rPr>
              <a:t>R. Cicioni | </a:t>
            </a:r>
            <a:r>
              <a:rPr lang="en-US" b="0" i="0" dirty="0">
                <a:effectLst/>
                <a:latin typeface="Google Sans"/>
              </a:rPr>
              <a:t>JT-60SA T&amp;C, ORD, </a:t>
            </a:r>
            <a:r>
              <a:rPr lang="en-US" b="0" i="0" dirty="0" err="1">
                <a:effectLst/>
                <a:latin typeface="Google Sans"/>
              </a:rPr>
              <a:t>DivSOL</a:t>
            </a:r>
            <a:r>
              <a:rPr lang="en-US" b="0" i="0" dirty="0">
                <a:effectLst/>
                <a:latin typeface="Google Sans"/>
              </a:rPr>
              <a:t> meeting</a:t>
            </a:r>
            <a:r>
              <a:rPr lang="en-GB" dirty="0"/>
              <a:t> | 29 May 2025</a:t>
            </a:r>
          </a:p>
        </p:txBody>
      </p:sp>
      <p:sp>
        <p:nvSpPr>
          <p:cNvPr id="11" name="Titolo 1">
            <a:extLst>
              <a:ext uri="{FF2B5EF4-FFF2-40B4-BE49-F238E27FC236}">
                <a16:creationId xmlns:a16="http://schemas.microsoft.com/office/drawing/2014/main" id="{17CDFC1D-7A67-41D7-91F6-30FEF633879A}"/>
              </a:ext>
            </a:extLst>
          </p:cNvPr>
          <p:cNvSpPr txBox="1">
            <a:spLocks/>
          </p:cNvSpPr>
          <p:nvPr/>
        </p:nvSpPr>
        <p:spPr>
          <a:xfrm>
            <a:off x="1042155" y="5217520"/>
            <a:ext cx="945177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pPr algn="ctr"/>
            <a:r>
              <a:rPr lang="it-IT"/>
              <a:t>Thank you for your attention.</a:t>
            </a:r>
            <a:endParaRPr lang="en-US" dirty="0"/>
          </a:p>
        </p:txBody>
      </p:sp>
    </p:spTree>
    <p:extLst>
      <p:ext uri="{BB962C8B-B14F-4D97-AF65-F5344CB8AC3E}">
        <p14:creationId xmlns:p14="http://schemas.microsoft.com/office/powerpoint/2010/main" val="296670856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D49AD-6A3B-49D0-B154-A3C5A5485D0C}">
  <ds:schemaRefs>
    <ds:schemaRef ds:uri="http://purl.org/dc/terms/"/>
    <ds:schemaRef ds:uri="http://purl.org/dc/dcmitype/"/>
    <ds:schemaRef ds:uri="http://purl.org/dc/elements/1.1/"/>
    <ds:schemaRef ds:uri="http://schemas.microsoft.com/office/2006/documentManagement/types"/>
    <ds:schemaRef ds:uri="e5ba6352-0726-4226-96e7-82f7f1c59ac0"/>
    <ds:schemaRef ds:uri="http://schemas.microsoft.com/office/infopath/2007/PartnerControls"/>
    <ds:schemaRef ds:uri="http://schemas.microsoft.com/office/2006/metadata/properties"/>
    <ds:schemaRef ds:uri="http://schemas.openxmlformats.org/package/2006/metadata/core-properties"/>
    <ds:schemaRef ds:uri="cbbfa1f3-60c2-42de-b5b6-3ee8cb87d964"/>
    <ds:schemaRef ds:uri="http://www.w3.org/XML/1998/namespace"/>
  </ds:schemaRefs>
</ds:datastoreItem>
</file>

<file path=customXml/itemProps2.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3.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1383</TotalTime>
  <Words>1869</Words>
  <Application>Microsoft Office PowerPoint</Application>
  <PresentationFormat>Widescreen</PresentationFormat>
  <Paragraphs>210</Paragraphs>
  <Slides>11</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Aptos</vt:lpstr>
      <vt:lpstr>Arial</vt:lpstr>
      <vt:lpstr>Calibri</vt:lpstr>
      <vt:lpstr>Google Sans</vt:lpstr>
      <vt:lpstr>Poppins</vt:lpstr>
      <vt:lpstr>Times New Roman</vt:lpstr>
      <vt:lpstr>Wingdings</vt:lpstr>
      <vt:lpstr>EUROfusion.1line_5_3_2019</vt:lpstr>
      <vt:lpstr>Integrated W modelling for JT60-SA with JINTRAC</vt:lpstr>
      <vt:lpstr>Self-consistent integration of CORE and EDGE/SOL simulations with JINTRAC</vt:lpstr>
      <vt:lpstr>Objective of the work </vt:lpstr>
      <vt:lpstr>Insights from Previous Modelling*</vt:lpstr>
      <vt:lpstr>Insights from Previous Modelling*</vt:lpstr>
      <vt:lpstr>ELMs modelling (1/2)</vt:lpstr>
      <vt:lpstr>ELMs modelling (2/2)</vt:lpstr>
      <vt:lpstr>Enhancement of Zeff in the core</vt:lpstr>
      <vt:lpstr>Conclusions &amp; Next Steps</vt:lpstr>
      <vt:lpstr>Background slide</vt:lpstr>
      <vt:lpstr>Status of W Integrated simulation with JINTRAC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Rachele Cicioni</cp:lastModifiedBy>
  <cp:revision>79</cp:revision>
  <dcterms:created xsi:type="dcterms:W3CDTF">2023-11-15T09:40:03Z</dcterms:created>
  <dcterms:modified xsi:type="dcterms:W3CDTF">2025-05-29T07:14:05Z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