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 id="2147483671" r:id="rId5"/>
  </p:sldMasterIdLst>
  <p:notesMasterIdLst>
    <p:notesMasterId r:id="rId7"/>
  </p:notesMasterIdLst>
  <p:sldIdLst>
    <p:sldId id="17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A14B21-FBF0-A8AA-9B3C-19BB6CA4D0E3}" name="Gloria Falchetto" initials="GF" userId="S::gloria.falchetto_gmail.com#ext#@eurofusionpilot.onmicrosoft.com::6db4edd4-9c18-4362-92dc-42a37d37f423" providerId="AD"/>
  <p188:author id="{139ABAFA-15B7-3A8E-9C48-9750B52D5D81}" name="Carlo Sozzi" initials="CS" userId="S::carlo.sozzi_istp.cnr.it#ext#@eurofusionpilot.onmicrosoft.com::f4978114-4d46-4dda-a37a-a7762c07bc6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napToGrid="0">
      <p:cViewPr varScale="1">
        <p:scale>
          <a:sx n="121" d="100"/>
          <a:sy n="121" d="100"/>
        </p:scale>
        <p:origin x="204" y="9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 userId="7afb9819-80e0-4104-aeac-525ba7aaeaad" providerId="ADAL" clId="{F03FDC13-2F58-456C-AFCB-21D2C3888460}"/>
    <pc:docChg chg="delSld">
      <pc:chgData name="Carlo" userId="7afb9819-80e0-4104-aeac-525ba7aaeaad" providerId="ADAL" clId="{F03FDC13-2F58-456C-AFCB-21D2C3888460}" dt="2025-06-17T11:44:05.091" v="1" actId="47"/>
      <pc:docMkLst>
        <pc:docMk/>
      </pc:docMkLst>
      <pc:sldChg chg="del">
        <pc:chgData name="Carlo" userId="7afb9819-80e0-4104-aeac-525ba7aaeaad" providerId="ADAL" clId="{F03FDC13-2F58-456C-AFCB-21D2C3888460}" dt="2025-06-17T11:44:01.123" v="0" actId="47"/>
        <pc:sldMkLst>
          <pc:docMk/>
          <pc:sldMk cId="247106485" sldId="256"/>
        </pc:sldMkLst>
      </pc:sldChg>
      <pc:sldChg chg="del">
        <pc:chgData name="Carlo" userId="7afb9819-80e0-4104-aeac-525ba7aaeaad" providerId="ADAL" clId="{F03FDC13-2F58-456C-AFCB-21D2C3888460}" dt="2025-06-17T11:44:01.123" v="0" actId="47"/>
        <pc:sldMkLst>
          <pc:docMk/>
          <pc:sldMk cId="2628364922" sldId="521"/>
        </pc:sldMkLst>
      </pc:sldChg>
      <pc:sldChg chg="del">
        <pc:chgData name="Carlo" userId="7afb9819-80e0-4104-aeac-525ba7aaeaad" providerId="ADAL" clId="{F03FDC13-2F58-456C-AFCB-21D2C3888460}" dt="2025-06-17T11:44:01.123" v="0" actId="47"/>
        <pc:sldMkLst>
          <pc:docMk/>
          <pc:sldMk cId="459527622" sldId="522"/>
        </pc:sldMkLst>
      </pc:sldChg>
      <pc:sldChg chg="del">
        <pc:chgData name="Carlo" userId="7afb9819-80e0-4104-aeac-525ba7aaeaad" providerId="ADAL" clId="{F03FDC13-2F58-456C-AFCB-21D2C3888460}" dt="2025-06-17T11:44:01.123" v="0" actId="47"/>
        <pc:sldMkLst>
          <pc:docMk/>
          <pc:sldMk cId="2175474905" sldId="526"/>
        </pc:sldMkLst>
      </pc:sldChg>
      <pc:sldChg chg="del">
        <pc:chgData name="Carlo" userId="7afb9819-80e0-4104-aeac-525ba7aaeaad" providerId="ADAL" clId="{F03FDC13-2F58-456C-AFCB-21D2C3888460}" dt="2025-06-17T11:44:05.091" v="1" actId="47"/>
        <pc:sldMkLst>
          <pc:docMk/>
          <pc:sldMk cId="3808326212" sldId="548"/>
        </pc:sldMkLst>
      </pc:sldChg>
      <pc:sldChg chg="del">
        <pc:chgData name="Carlo" userId="7afb9819-80e0-4104-aeac-525ba7aaeaad" providerId="ADAL" clId="{F03FDC13-2F58-456C-AFCB-21D2C3888460}" dt="2025-06-17T11:44:01.123" v="0" actId="47"/>
        <pc:sldMkLst>
          <pc:docMk/>
          <pc:sldMk cId="1594587258" sldId="1781"/>
        </pc:sldMkLst>
      </pc:sldChg>
      <pc:sldChg chg="del">
        <pc:chgData name="Carlo" userId="7afb9819-80e0-4104-aeac-525ba7aaeaad" providerId="ADAL" clId="{F03FDC13-2F58-456C-AFCB-21D2C3888460}" dt="2025-06-17T11:44:01.123" v="0" actId="47"/>
        <pc:sldMkLst>
          <pc:docMk/>
          <pc:sldMk cId="2497185938" sldId="1782"/>
        </pc:sldMkLst>
      </pc:sldChg>
      <pc:sldChg chg="del">
        <pc:chgData name="Carlo" userId="7afb9819-80e0-4104-aeac-525ba7aaeaad" providerId="ADAL" clId="{F03FDC13-2F58-456C-AFCB-21D2C3888460}" dt="2025-06-17T11:44:05.091" v="1" actId="47"/>
        <pc:sldMkLst>
          <pc:docMk/>
          <pc:sldMk cId="4174529576" sldId="17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66603C-3497-4153-ACE6-A8274B2A362A}" type="datetimeFigureOut">
              <a:rPr lang="en-US" smtClean="0"/>
              <a:t>6/17/2025</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433CE-82F9-4BAD-BAD5-4169175F183D}" type="slidenum">
              <a:rPr lang="en-US" smtClean="0"/>
              <a:t>‹#›</a:t>
            </a:fld>
            <a:endParaRPr lang="en-US"/>
          </a:p>
        </p:txBody>
      </p:sp>
    </p:spTree>
    <p:extLst>
      <p:ext uri="{BB962C8B-B14F-4D97-AF65-F5344CB8AC3E}">
        <p14:creationId xmlns:p14="http://schemas.microsoft.com/office/powerpoint/2010/main" val="3492678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a:t>Click to edit Master title style</a:t>
            </a:r>
            <a:endParaRPr lang="en-DE"/>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ACD7-DE28-425E-A53A-AC88CA38F2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8A261B-2206-4BC2-ABFA-A24F34086211}"/>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3D21A1AB-D34A-4FAB-991B-668269A78C26}"/>
              </a:ext>
            </a:extLst>
          </p:cNvPr>
          <p:cNvSpPr>
            <a:spLocks noGrp="1"/>
          </p:cNvSpPr>
          <p:nvPr>
            <p:ph type="ftr" sz="quarter" idx="11"/>
          </p:nvPr>
        </p:nvSpPr>
        <p:spPr/>
        <p:txBody>
          <a:bodyPr/>
          <a:lstStyle/>
          <a:p>
            <a:r>
              <a:rPr lang="en-US"/>
              <a:t>C.Sozzi | PSD Meeting on the transition of JT-60SA to W | 17/06/2025</a:t>
            </a:r>
          </a:p>
        </p:txBody>
      </p:sp>
      <p:sp>
        <p:nvSpPr>
          <p:cNvPr id="5" name="Slide Number Placeholder 4">
            <a:extLst>
              <a:ext uri="{FF2B5EF4-FFF2-40B4-BE49-F238E27FC236}">
                <a16:creationId xmlns:a16="http://schemas.microsoft.com/office/drawing/2014/main" id="{A3FAA826-8A9F-4E8E-82E1-2B33B816B80E}"/>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132478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88AFB1-69AC-40F4-801C-15AF18C4EE16}"/>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9FA0182F-3BD1-4524-9A7E-579CEB4E6C14}"/>
              </a:ext>
            </a:extLst>
          </p:cNvPr>
          <p:cNvSpPr>
            <a:spLocks noGrp="1"/>
          </p:cNvSpPr>
          <p:nvPr>
            <p:ph type="ftr" sz="quarter" idx="11"/>
          </p:nvPr>
        </p:nvSpPr>
        <p:spPr/>
        <p:txBody>
          <a:bodyPr/>
          <a:lstStyle/>
          <a:p>
            <a:r>
              <a:rPr lang="en-US"/>
              <a:t>C.Sozzi | PSD Meeting on the transition of JT-60SA to W | 17/06/2025</a:t>
            </a:r>
          </a:p>
        </p:txBody>
      </p:sp>
      <p:sp>
        <p:nvSpPr>
          <p:cNvPr id="4" name="Slide Number Placeholder 3">
            <a:extLst>
              <a:ext uri="{FF2B5EF4-FFF2-40B4-BE49-F238E27FC236}">
                <a16:creationId xmlns:a16="http://schemas.microsoft.com/office/drawing/2014/main" id="{7AD49619-26B6-4D71-ADBA-CF424E232E48}"/>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237847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95E6-5F24-4D62-8C56-FF7237682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4869FF-ACDF-433E-809A-8C82DB3772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CC163F-01D2-4AEE-90E7-3BD68140D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5F345-4645-4D51-9B06-6C269D371C4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ED4662D-1F07-4690-8AF9-228A6BF22A1F}"/>
              </a:ext>
            </a:extLst>
          </p:cNvPr>
          <p:cNvSpPr>
            <a:spLocks noGrp="1"/>
          </p:cNvSpPr>
          <p:nvPr>
            <p:ph type="ftr" sz="quarter" idx="11"/>
          </p:nvPr>
        </p:nvSpPr>
        <p:spPr/>
        <p:txBody>
          <a:bodyPr/>
          <a:lstStyle/>
          <a:p>
            <a:r>
              <a:rPr lang="en-US"/>
              <a:t>C.Sozzi | PSD Meeting on the transition of JT-60SA to W | 17/06/2025</a:t>
            </a:r>
          </a:p>
        </p:txBody>
      </p:sp>
      <p:sp>
        <p:nvSpPr>
          <p:cNvPr id="7" name="Slide Number Placeholder 6">
            <a:extLst>
              <a:ext uri="{FF2B5EF4-FFF2-40B4-BE49-F238E27FC236}">
                <a16:creationId xmlns:a16="http://schemas.microsoft.com/office/drawing/2014/main" id="{C92CB19E-47A9-4094-A1DF-AB2488C13AD7}"/>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580264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F31F-BC8F-4677-8BF8-3F5FE57E6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1FE514-0CA8-42CF-A603-1285E415A6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3EA894-F999-4556-AF45-7F7CD6924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FF118-C2B9-4D4F-8047-812A031D36D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A9BC3EA-7D23-4697-B118-52E1D21DC3B3}"/>
              </a:ext>
            </a:extLst>
          </p:cNvPr>
          <p:cNvSpPr>
            <a:spLocks noGrp="1"/>
          </p:cNvSpPr>
          <p:nvPr>
            <p:ph type="ftr" sz="quarter" idx="11"/>
          </p:nvPr>
        </p:nvSpPr>
        <p:spPr/>
        <p:txBody>
          <a:bodyPr/>
          <a:lstStyle/>
          <a:p>
            <a:r>
              <a:rPr lang="en-US"/>
              <a:t>C.Sozzi | PSD Meeting on the transition of JT-60SA to W | 17/06/2025</a:t>
            </a:r>
          </a:p>
        </p:txBody>
      </p:sp>
      <p:sp>
        <p:nvSpPr>
          <p:cNvPr id="7" name="Slide Number Placeholder 6">
            <a:extLst>
              <a:ext uri="{FF2B5EF4-FFF2-40B4-BE49-F238E27FC236}">
                <a16:creationId xmlns:a16="http://schemas.microsoft.com/office/drawing/2014/main" id="{05AB84A9-105B-4F15-B31C-AA9B651A41B6}"/>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2661453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1A2E2-290F-484E-B930-19B3B12E28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B1D8EA-7A7F-4B05-B90C-BA413AF0AC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C0DCB-49DC-4896-A20E-377031ED668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C1BBEE4-07EA-4891-A16E-C9787A145C53}"/>
              </a:ext>
            </a:extLst>
          </p:cNvPr>
          <p:cNvSpPr>
            <a:spLocks noGrp="1"/>
          </p:cNvSpPr>
          <p:nvPr>
            <p:ph type="ftr" sz="quarter" idx="11"/>
          </p:nvPr>
        </p:nvSpPr>
        <p:spPr/>
        <p:txBody>
          <a:bodyPr/>
          <a:lstStyle/>
          <a:p>
            <a:r>
              <a:rPr lang="en-US"/>
              <a:t>C.Sozzi | PSD Meeting on the transition of JT-60SA to W | 17/06/2025</a:t>
            </a:r>
          </a:p>
        </p:txBody>
      </p:sp>
      <p:sp>
        <p:nvSpPr>
          <p:cNvPr id="6" name="Slide Number Placeholder 5">
            <a:extLst>
              <a:ext uri="{FF2B5EF4-FFF2-40B4-BE49-F238E27FC236}">
                <a16:creationId xmlns:a16="http://schemas.microsoft.com/office/drawing/2014/main" id="{FDAFCE0F-CF2F-40C9-9235-CC3CDFCE6811}"/>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3125828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EC4F81-05F7-4096-B1B6-5DC3B202B4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E8E339-C8F8-4FA7-A16C-117D2BC8B0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541E7-4B42-4133-9575-4589EE97BC7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923CF5F-1466-4CA4-9837-424C3B205D3E}"/>
              </a:ext>
            </a:extLst>
          </p:cNvPr>
          <p:cNvSpPr>
            <a:spLocks noGrp="1"/>
          </p:cNvSpPr>
          <p:nvPr>
            <p:ph type="ftr" sz="quarter" idx="11"/>
          </p:nvPr>
        </p:nvSpPr>
        <p:spPr/>
        <p:txBody>
          <a:bodyPr/>
          <a:lstStyle/>
          <a:p>
            <a:r>
              <a:rPr lang="en-US"/>
              <a:t>C.Sozzi | PSD Meeting on the transition of JT-60SA to W | 17/06/2025</a:t>
            </a:r>
          </a:p>
        </p:txBody>
      </p:sp>
      <p:sp>
        <p:nvSpPr>
          <p:cNvPr id="6" name="Slide Number Placeholder 5">
            <a:extLst>
              <a:ext uri="{FF2B5EF4-FFF2-40B4-BE49-F238E27FC236}">
                <a16:creationId xmlns:a16="http://schemas.microsoft.com/office/drawing/2014/main" id="{3F6639DC-4F8E-4481-A12A-F3B121FC898A}"/>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17257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a:t>Click to edit Master text styles</a:t>
            </a:r>
          </a:p>
          <a:p>
            <a:pPr lvl="1"/>
            <a:r>
              <a:rPr lang="en-US"/>
              <a:t>Second level</a:t>
            </a:r>
          </a:p>
          <a:p>
            <a:pPr lvl="2"/>
            <a:r>
              <a:rPr lang="en-US"/>
              <a:t>Third level</a:t>
            </a:r>
          </a:p>
        </p:txBody>
      </p:sp>
      <p:sp>
        <p:nvSpPr>
          <p:cNvPr id="8" name="Footer Placeholder 7"/>
          <p:cNvSpPr>
            <a:spLocks noGrp="1"/>
          </p:cNvSpPr>
          <p:nvPr>
            <p:ph type="ftr" sz="quarter" idx="11"/>
          </p:nvPr>
        </p:nvSpPr>
        <p:spPr>
          <a:xfrm>
            <a:off x="825623" y="6555770"/>
            <a:ext cx="5379233" cy="329614"/>
          </a:xfrm>
          <a:prstGeom prst="rect">
            <a:avLst/>
          </a:prstGeom>
        </p:spPr>
        <p:txBody>
          <a:bodyPr anchor="t"/>
          <a:lstStyle>
            <a:lvl1pPr>
              <a:defRPr sz="1200">
                <a:solidFill>
                  <a:schemeClr val="bg1"/>
                </a:solidFill>
              </a:defRPr>
            </a:lvl1pPr>
          </a:lstStyle>
          <a:p>
            <a:r>
              <a:rPr lang="en-US">
                <a:solidFill>
                  <a:prstClr val="white"/>
                </a:solidFill>
              </a:rPr>
              <a:t>C.Sozzi | PSD Meeting on the transition of JT-60SA to W | 17/06/2025</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pic>
        <p:nvPicPr>
          <p:cNvPr id="10" name="Picture 4">
            <a:extLst>
              <a:ext uri="{FF2B5EF4-FFF2-40B4-BE49-F238E27FC236}">
                <a16:creationId xmlns:a16="http://schemas.microsoft.com/office/drawing/2014/main" id="{C70F5BA9-1F78-4710-B7CE-C2A41402A48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07869" y="116918"/>
            <a:ext cx="1907084" cy="527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a:t>Click to edit Master title style</a:t>
            </a:r>
            <a:endParaRPr lang="en-GB"/>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US">
                <a:solidFill>
                  <a:prstClr val="white"/>
                </a:solidFill>
              </a:rPr>
              <a:t>C.Sozzi | PSD Meeting on the transition of JT-60SA to W | 17/06/2025</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pic>
        <p:nvPicPr>
          <p:cNvPr id="10" name="Picture 4">
            <a:extLst>
              <a:ext uri="{FF2B5EF4-FFF2-40B4-BE49-F238E27FC236}">
                <a16:creationId xmlns:a16="http://schemas.microsoft.com/office/drawing/2014/main" id="{8FBF1221-89A0-4012-B30B-6BBFB4C7C1C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68214" y="129520"/>
            <a:ext cx="1880707" cy="520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a:t>EUROfusion Values</a:t>
            </a:r>
            <a:endParaRPr lang="en-GB"/>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US">
                <a:solidFill>
                  <a:prstClr val="white"/>
                </a:solidFill>
              </a:rPr>
              <a:t>C.Sozzi | PSD Meeting on the transition of JT-60SA to W | 17/06/2025</a:t>
            </a:r>
            <a:endParaRPr lang="en-GB">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3A1D-1D7F-422C-87C8-E7C39B7AA2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6F9964-7248-4189-ACCD-1E64651B3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1E47D1-AFD2-4373-AF66-AD840C1B345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03C4E6C-8FC1-4F2F-A522-E374AACEE234}"/>
              </a:ext>
            </a:extLst>
          </p:cNvPr>
          <p:cNvSpPr>
            <a:spLocks noGrp="1"/>
          </p:cNvSpPr>
          <p:nvPr>
            <p:ph type="ftr" sz="quarter" idx="11"/>
          </p:nvPr>
        </p:nvSpPr>
        <p:spPr/>
        <p:txBody>
          <a:bodyPr/>
          <a:lstStyle/>
          <a:p>
            <a:r>
              <a:rPr lang="en-US"/>
              <a:t>C.Sozzi | PSD Meeting on the transition of JT-60SA to W | 17/06/2025</a:t>
            </a:r>
          </a:p>
        </p:txBody>
      </p:sp>
      <p:sp>
        <p:nvSpPr>
          <p:cNvPr id="6" name="Slide Number Placeholder 5">
            <a:extLst>
              <a:ext uri="{FF2B5EF4-FFF2-40B4-BE49-F238E27FC236}">
                <a16:creationId xmlns:a16="http://schemas.microsoft.com/office/drawing/2014/main" id="{56A5ADB7-8BF1-419D-953E-4CED699890C4}"/>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274006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FC2AB-7057-4A55-8A69-52B42399E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DF0187-0F9C-4791-AA83-E57CFDDB35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A4149-B7BB-4D0C-A394-CBF9F217843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F02F2B7-DFA5-4771-9060-738859C7356E}"/>
              </a:ext>
            </a:extLst>
          </p:cNvPr>
          <p:cNvSpPr>
            <a:spLocks noGrp="1"/>
          </p:cNvSpPr>
          <p:nvPr>
            <p:ph type="ftr" sz="quarter" idx="11"/>
          </p:nvPr>
        </p:nvSpPr>
        <p:spPr/>
        <p:txBody>
          <a:bodyPr/>
          <a:lstStyle/>
          <a:p>
            <a:r>
              <a:rPr lang="en-US"/>
              <a:t>C.Sozzi | PSD Meeting on the transition of JT-60SA to W | 17/06/2025</a:t>
            </a:r>
          </a:p>
        </p:txBody>
      </p:sp>
      <p:sp>
        <p:nvSpPr>
          <p:cNvPr id="6" name="Slide Number Placeholder 5">
            <a:extLst>
              <a:ext uri="{FF2B5EF4-FFF2-40B4-BE49-F238E27FC236}">
                <a16:creationId xmlns:a16="http://schemas.microsoft.com/office/drawing/2014/main" id="{25AA9A87-1E3B-4635-A9DD-3245F7E24493}"/>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160293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799F2-F5B1-4A34-A8B9-A2A2EAD04D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DA0B99-B8A7-40F6-A864-42803ADCB2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7583F2-7438-4F36-9058-68ED3AFBC2D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FD36BBA-ABAB-4483-B71D-DA17B95DDC91}"/>
              </a:ext>
            </a:extLst>
          </p:cNvPr>
          <p:cNvSpPr>
            <a:spLocks noGrp="1"/>
          </p:cNvSpPr>
          <p:nvPr>
            <p:ph type="ftr" sz="quarter" idx="11"/>
          </p:nvPr>
        </p:nvSpPr>
        <p:spPr/>
        <p:txBody>
          <a:bodyPr/>
          <a:lstStyle/>
          <a:p>
            <a:r>
              <a:rPr lang="en-US"/>
              <a:t>C.Sozzi | PSD Meeting on the transition of JT-60SA to W | 17/06/2025</a:t>
            </a:r>
          </a:p>
        </p:txBody>
      </p:sp>
      <p:sp>
        <p:nvSpPr>
          <p:cNvPr id="6" name="Slide Number Placeholder 5">
            <a:extLst>
              <a:ext uri="{FF2B5EF4-FFF2-40B4-BE49-F238E27FC236}">
                <a16:creationId xmlns:a16="http://schemas.microsoft.com/office/drawing/2014/main" id="{8A1F9185-D85E-4811-A027-4F2BE6E416BB}"/>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1170107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C7B9-3380-4D56-A1F5-73AA0A1C1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ABE8C2-91C3-4F54-99E6-7D500EE299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765FF7-A61A-4BC5-B2B5-8B74598080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033489-EC90-415D-886C-F42CBAE3A57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D283876-2D54-4F56-952C-61394B370ECA}"/>
              </a:ext>
            </a:extLst>
          </p:cNvPr>
          <p:cNvSpPr>
            <a:spLocks noGrp="1"/>
          </p:cNvSpPr>
          <p:nvPr>
            <p:ph type="ftr" sz="quarter" idx="11"/>
          </p:nvPr>
        </p:nvSpPr>
        <p:spPr/>
        <p:txBody>
          <a:bodyPr/>
          <a:lstStyle/>
          <a:p>
            <a:r>
              <a:rPr lang="en-US"/>
              <a:t>C.Sozzi | PSD Meeting on the transition of JT-60SA to W | 17/06/2025</a:t>
            </a:r>
          </a:p>
        </p:txBody>
      </p:sp>
      <p:sp>
        <p:nvSpPr>
          <p:cNvPr id="7" name="Slide Number Placeholder 6">
            <a:extLst>
              <a:ext uri="{FF2B5EF4-FFF2-40B4-BE49-F238E27FC236}">
                <a16:creationId xmlns:a16="http://schemas.microsoft.com/office/drawing/2014/main" id="{126EDE85-E2D1-42CA-AEFA-DFEDE1DE8286}"/>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166845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50C2A-ACB7-4573-97A0-E206513CC2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0A0E0D-A490-480F-8BC9-3691BB69C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F2BB23-17D1-4782-9CF8-1D329A714F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FA3850-38DC-48C9-90E8-9EBE382F46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479235-0538-4393-A2DC-89C812F213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B20BBF-1AE3-4F7B-8736-07857DADFB33}"/>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6ABB16EA-CFCB-4345-BDC0-7E0746F69B09}"/>
              </a:ext>
            </a:extLst>
          </p:cNvPr>
          <p:cNvSpPr>
            <a:spLocks noGrp="1"/>
          </p:cNvSpPr>
          <p:nvPr>
            <p:ph type="ftr" sz="quarter" idx="11"/>
          </p:nvPr>
        </p:nvSpPr>
        <p:spPr/>
        <p:txBody>
          <a:bodyPr/>
          <a:lstStyle/>
          <a:p>
            <a:r>
              <a:rPr lang="en-US"/>
              <a:t>C.Sozzi | PSD Meeting on the transition of JT-60SA to W | 17/06/2025</a:t>
            </a:r>
          </a:p>
        </p:txBody>
      </p:sp>
      <p:sp>
        <p:nvSpPr>
          <p:cNvPr id="9" name="Slide Number Placeholder 8">
            <a:extLst>
              <a:ext uri="{FF2B5EF4-FFF2-40B4-BE49-F238E27FC236}">
                <a16:creationId xmlns:a16="http://schemas.microsoft.com/office/drawing/2014/main" id="{1EE881F2-6FFA-4870-BFC8-665B1D0337C6}"/>
              </a:ext>
            </a:extLst>
          </p:cNvPr>
          <p:cNvSpPr>
            <a:spLocks noGrp="1"/>
          </p:cNvSpPr>
          <p:nvPr>
            <p:ph type="sldNum" sz="quarter" idx="12"/>
          </p:nvPr>
        </p:nvSpPr>
        <p:spPr/>
        <p:txBody>
          <a:bodyPr/>
          <a:lstStyle/>
          <a:p>
            <a:fld id="{8B59151D-E73D-452D-89D3-09B072178FA6}" type="slidenum">
              <a:rPr lang="en-US" smtClean="0"/>
              <a:t>‹#›</a:t>
            </a:fld>
            <a:endParaRPr lang="en-US"/>
          </a:p>
        </p:txBody>
      </p:sp>
    </p:spTree>
    <p:extLst>
      <p:ext uri="{BB962C8B-B14F-4D97-AF65-F5344CB8AC3E}">
        <p14:creationId xmlns:p14="http://schemas.microsoft.com/office/powerpoint/2010/main" val="2626112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657071-7D89-4015-98AD-1DFA2D6468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D8A553-6963-4D50-B8AA-DA847726EA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7D66B-86F5-4E15-9E94-B09BC1BC44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73232829-145D-482F-B031-54B9E2825D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C.Sozzi | PSD Meeting on the transition of JT-60SA to W | 17/06/2025</a:t>
            </a:r>
          </a:p>
        </p:txBody>
      </p:sp>
      <p:sp>
        <p:nvSpPr>
          <p:cNvPr id="6" name="Slide Number Placeholder 5">
            <a:extLst>
              <a:ext uri="{FF2B5EF4-FFF2-40B4-BE49-F238E27FC236}">
                <a16:creationId xmlns:a16="http://schemas.microsoft.com/office/drawing/2014/main" id="{E3D64370-B6DA-4B74-AB25-6987BB1F9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9151D-E73D-452D-89D3-09B072178FA6}" type="slidenum">
              <a:rPr lang="en-US" smtClean="0"/>
              <a:t>‹#›</a:t>
            </a:fld>
            <a:endParaRPr lang="en-US"/>
          </a:p>
        </p:txBody>
      </p:sp>
    </p:spTree>
    <p:extLst>
      <p:ext uri="{BB962C8B-B14F-4D97-AF65-F5344CB8AC3E}">
        <p14:creationId xmlns:p14="http://schemas.microsoft.com/office/powerpoint/2010/main" val="355796041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245FE5-F631-4D78-A3FA-C44BEFBAE0A4}"/>
              </a:ext>
            </a:extLst>
          </p:cNvPr>
          <p:cNvSpPr>
            <a:spLocks noGrp="1"/>
          </p:cNvSpPr>
          <p:nvPr>
            <p:ph type="title"/>
          </p:nvPr>
        </p:nvSpPr>
        <p:spPr/>
        <p:txBody>
          <a:bodyPr/>
          <a:lstStyle/>
          <a:p>
            <a:r>
              <a:rPr lang="en-US" dirty="0"/>
              <a:t>Planning for W transition</a:t>
            </a:r>
          </a:p>
        </p:txBody>
      </p:sp>
      <p:sp>
        <p:nvSpPr>
          <p:cNvPr id="4" name="Segnaposto piè di pagina 3">
            <a:extLst>
              <a:ext uri="{FF2B5EF4-FFF2-40B4-BE49-F238E27FC236}">
                <a16:creationId xmlns:a16="http://schemas.microsoft.com/office/drawing/2014/main" id="{B3BBC6DC-AF6F-4FF6-8524-ABD4846CEB32}"/>
              </a:ext>
            </a:extLst>
          </p:cNvPr>
          <p:cNvSpPr>
            <a:spLocks noGrp="1"/>
          </p:cNvSpPr>
          <p:nvPr>
            <p:ph type="ftr" sz="quarter" idx="11"/>
          </p:nvPr>
        </p:nvSpPr>
        <p:spPr/>
        <p:txBody>
          <a:bodyPr/>
          <a:lstStyle/>
          <a:p>
            <a:r>
              <a:rPr lang="en-US" dirty="0" err="1" smtClean="0">
                <a:solidFill>
                  <a:prstClr val="white"/>
                </a:solidFill>
              </a:rPr>
              <a:t>C.Sozzi</a:t>
            </a:r>
            <a:r>
              <a:rPr lang="en-US" dirty="0" smtClean="0">
                <a:solidFill>
                  <a:prstClr val="white"/>
                </a:solidFill>
              </a:rPr>
              <a:t>, D. Douai </a:t>
            </a:r>
            <a:r>
              <a:rPr lang="en-US" dirty="0">
                <a:solidFill>
                  <a:prstClr val="white"/>
                </a:solidFill>
              </a:rPr>
              <a:t>| PSD Meeting on the transition of JT-60SA to W | 17/06/2025</a:t>
            </a:r>
            <a:endParaRPr lang="en-GB" dirty="0">
              <a:solidFill>
                <a:prstClr val="white"/>
              </a:solidFill>
            </a:endParaRPr>
          </a:p>
        </p:txBody>
      </p:sp>
      <p:sp>
        <p:nvSpPr>
          <p:cNvPr id="5" name="Segnaposto numero diapositiva 4">
            <a:extLst>
              <a:ext uri="{FF2B5EF4-FFF2-40B4-BE49-F238E27FC236}">
                <a16:creationId xmlns:a16="http://schemas.microsoft.com/office/drawing/2014/main" id="{C427A192-6296-4AB3-A7B0-08EF7C82F69C}"/>
              </a:ext>
            </a:extLst>
          </p:cNvPr>
          <p:cNvSpPr>
            <a:spLocks noGrp="1"/>
          </p:cNvSpPr>
          <p:nvPr>
            <p:ph type="sldNum" sz="quarter" idx="12"/>
          </p:nvPr>
        </p:nvSpPr>
        <p:spPr/>
        <p:txBody>
          <a:bodyPr/>
          <a:lstStyle/>
          <a:p>
            <a:fld id="{6A6D9FA1-99C7-4910-8E32-B85D378B0060}" type="slidenum">
              <a:rPr lang="en-GB" smtClean="0">
                <a:solidFill>
                  <a:prstClr val="white"/>
                </a:solidFill>
              </a:rPr>
              <a:pPr/>
              <a:t>1</a:t>
            </a:fld>
            <a:endParaRPr lang="en-GB">
              <a:solidFill>
                <a:prstClr val="white"/>
              </a:solidFill>
            </a:endParaRPr>
          </a:p>
        </p:txBody>
      </p:sp>
      <mc:AlternateContent xmlns:mc="http://schemas.openxmlformats.org/markup-compatibility/2006">
        <mc:Choice xmlns:a14="http://schemas.microsoft.com/office/drawing/2010/main" Requires="a14">
          <p:graphicFrame>
            <p:nvGraphicFramePr>
              <p:cNvPr id="9" name="Tabella 9">
                <a:extLst>
                  <a:ext uri="{FF2B5EF4-FFF2-40B4-BE49-F238E27FC236}">
                    <a16:creationId xmlns:a16="http://schemas.microsoft.com/office/drawing/2014/main" id="{1264358E-BC26-4298-B033-B4C1E18C6BA4}"/>
                  </a:ext>
                </a:extLst>
              </p:cNvPr>
              <p:cNvGraphicFramePr>
                <a:graphicFrameLocks noGrp="1"/>
              </p:cNvGraphicFramePr>
              <p:nvPr>
                <p:extLst>
                  <p:ext uri="{D42A27DB-BD31-4B8C-83A1-F6EECF244321}">
                    <p14:modId xmlns:p14="http://schemas.microsoft.com/office/powerpoint/2010/main" val="2299238259"/>
                  </p:ext>
                </p:extLst>
              </p:nvPr>
            </p:nvGraphicFramePr>
            <p:xfrm>
              <a:off x="315311" y="653161"/>
              <a:ext cx="11745310" cy="5828636"/>
            </p:xfrm>
            <a:graphic>
              <a:graphicData uri="http://schemas.openxmlformats.org/drawingml/2006/table">
                <a:tbl>
                  <a:tblPr firstRow="1" bandRow="1">
                    <a:tableStyleId>{5C22544A-7EE6-4342-B048-85BDC9FD1C3A}</a:tableStyleId>
                  </a:tblPr>
                  <a:tblGrid>
                    <a:gridCol w="584768">
                      <a:extLst>
                        <a:ext uri="{9D8B030D-6E8A-4147-A177-3AD203B41FA5}">
                          <a16:colId xmlns:a16="http://schemas.microsoft.com/office/drawing/2014/main" val="3093146909"/>
                        </a:ext>
                      </a:extLst>
                    </a:gridCol>
                    <a:gridCol w="6220244">
                      <a:extLst>
                        <a:ext uri="{9D8B030D-6E8A-4147-A177-3AD203B41FA5}">
                          <a16:colId xmlns:a16="http://schemas.microsoft.com/office/drawing/2014/main" val="3995619507"/>
                        </a:ext>
                      </a:extLst>
                    </a:gridCol>
                    <a:gridCol w="4940298">
                      <a:extLst>
                        <a:ext uri="{9D8B030D-6E8A-4147-A177-3AD203B41FA5}">
                          <a16:colId xmlns:a16="http://schemas.microsoft.com/office/drawing/2014/main" val="3706134248"/>
                        </a:ext>
                      </a:extLst>
                    </a:gridCol>
                  </a:tblGrid>
                  <a:tr h="321862">
                    <a:tc>
                      <a:txBody>
                        <a:bodyPr/>
                        <a:lstStyle/>
                        <a:p>
                          <a:r>
                            <a:rPr lang="en-US" sz="1050" dirty="0"/>
                            <a:t>#</a:t>
                          </a:r>
                        </a:p>
                      </a:txBody>
                      <a:tcPr/>
                    </a:tc>
                    <a:tc>
                      <a:txBody>
                        <a:bodyPr/>
                        <a:lstStyle/>
                        <a:p>
                          <a:r>
                            <a:rPr lang="en-US" sz="1050" dirty="0"/>
                            <a:t>Topics</a:t>
                          </a:r>
                        </a:p>
                      </a:txBody>
                      <a:tcPr/>
                    </a:tc>
                    <a:tc>
                      <a:txBody>
                        <a:bodyPr/>
                        <a:lstStyle/>
                        <a:p>
                          <a:r>
                            <a:rPr lang="en-US" sz="1050" dirty="0"/>
                            <a:t>Comment/status</a:t>
                          </a:r>
                        </a:p>
                      </a:txBody>
                      <a:tcPr/>
                    </a:tc>
                    <a:extLst>
                      <a:ext uri="{0D108BD9-81ED-4DB2-BD59-A6C34878D82A}">
                        <a16:rowId xmlns:a16="http://schemas.microsoft.com/office/drawing/2014/main" val="3907256517"/>
                      </a:ext>
                    </a:extLst>
                  </a:tr>
                  <a:tr h="3807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Definition of the scientific priorities for the C phase and for the W phase and W-related preparation experiments in the C phase of JT-60SA (ET)</a:t>
                          </a:r>
                        </a:p>
                      </a:txBody>
                      <a:tcPr/>
                    </a:tc>
                    <a:tc>
                      <a:txBody>
                        <a:bodyPr/>
                        <a:lstStyle/>
                        <a:p>
                          <a:r>
                            <a:rPr lang="en-US" sz="1050" dirty="0"/>
                            <a:t>done</a:t>
                          </a:r>
                        </a:p>
                      </a:txBody>
                      <a:tcPr/>
                    </a:tc>
                    <a:extLst>
                      <a:ext uri="{0D108BD9-81ED-4DB2-BD59-A6C34878D82A}">
                        <a16:rowId xmlns:a16="http://schemas.microsoft.com/office/drawing/2014/main" val="2568137457"/>
                      </a:ext>
                    </a:extLst>
                  </a:tr>
                  <a:tr h="54915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Definition of plasma scenarios and corresponding magnetic configuration (ET), supported by WPTE and Theory and Simulation developments </a:t>
                          </a:r>
                        </a:p>
                      </a:txBody>
                      <a:tcPr/>
                    </a:tc>
                    <a:tc>
                      <a:txBody>
                        <a:bodyPr/>
                        <a:lstStyle/>
                        <a:p>
                          <a:r>
                            <a:rPr lang="en-US" sz="1050" dirty="0"/>
                            <a:t>new equilibrium </a:t>
                          </a:r>
                          <a:r>
                            <a:rPr lang="en-US" sz="1050" dirty="0" smtClean="0"/>
                            <a:t>required</a:t>
                          </a:r>
                        </a:p>
                        <a:p>
                          <a:pPr marL="171450" indent="-171450">
                            <a:buFont typeface="Wingdings" panose="05000000000000000000" pitchFamily="2" charset="2"/>
                            <a:buChar char="à"/>
                          </a:pPr>
                          <a:r>
                            <a:rPr lang="en-US" sz="1050" dirty="0" smtClean="0"/>
                            <a:t>need coordination for proper definition (ET, TE, edge </a:t>
                          </a:r>
                          <a:r>
                            <a:rPr lang="en-US" sz="1050" dirty="0" err="1" smtClean="0"/>
                            <a:t>modellers</a:t>
                          </a:r>
                          <a:r>
                            <a:rPr lang="en-US" sz="1050" dirty="0" smtClean="0"/>
                            <a:t>). </a:t>
                          </a:r>
                        </a:p>
                        <a:p>
                          <a:pPr marL="0" indent="0">
                            <a:buFont typeface="Wingdings" panose="05000000000000000000" pitchFamily="2" charset="2"/>
                            <a:buNone/>
                          </a:pPr>
                          <a:r>
                            <a:rPr lang="en-US" sz="1050" dirty="0" smtClean="0"/>
                            <a:t>Possibly done by EU instead of QST?</a:t>
                          </a:r>
                          <a:endParaRPr lang="en-US" sz="1050" dirty="0"/>
                        </a:p>
                      </a:txBody>
                      <a:tcPr/>
                    </a:tc>
                    <a:extLst>
                      <a:ext uri="{0D108BD9-81ED-4DB2-BD59-A6C34878D82A}">
                        <a16:rowId xmlns:a16="http://schemas.microsoft.com/office/drawing/2014/main" val="150296855"/>
                      </a:ext>
                    </a:extLst>
                  </a:tr>
                  <a:tr h="54915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Modeling of heat load (WPTE)</a:t>
                          </a:r>
                        </a:p>
                      </a:txBody>
                      <a:tcPr/>
                    </a:tc>
                    <a:tc>
                      <a:txBody>
                        <a:bodyPr/>
                        <a:lstStyle/>
                        <a:p>
                          <a:r>
                            <a:rPr lang="en-US" sz="1050" dirty="0"/>
                            <a:t>Divertor, done (TBC with core</a:t>
                          </a:r>
                          <a:r>
                            <a:rPr lang="en-US" sz="1050" dirty="0" smtClean="0"/>
                            <a:t>), OT temperatures too high. Alternative</a:t>
                          </a:r>
                          <a:r>
                            <a:rPr lang="en-US" sz="1050" baseline="0" dirty="0" smtClean="0"/>
                            <a:t> to baseline under investigation (X-point shifted upwards, asymmetric legs, OVT inclined…): need for equilibria</a:t>
                          </a:r>
                          <a:endParaRPr lang="en-US" sz="1050" dirty="0"/>
                        </a:p>
                      </a:txBody>
                      <a:tcPr/>
                    </a:tc>
                    <a:extLst>
                      <a:ext uri="{0D108BD9-81ED-4DB2-BD59-A6C34878D82A}">
                        <a16:rowId xmlns:a16="http://schemas.microsoft.com/office/drawing/2014/main" val="2081647333"/>
                      </a:ext>
                    </a:extLst>
                  </a:tr>
                  <a:tr h="54915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Core and impurity transport (WPTE)</a:t>
                          </a:r>
                        </a:p>
                      </a:txBody>
                      <a:tcPr/>
                    </a:tc>
                    <a:tc>
                      <a:txBody>
                        <a:bodyPr/>
                        <a:lstStyle/>
                        <a:p>
                          <a:r>
                            <a:rPr lang="en-US" sz="1050" dirty="0" smtClean="0"/>
                            <a:t>Core+edge</a:t>
                          </a:r>
                          <a:r>
                            <a:rPr lang="en-US" sz="1050" dirty="0"/>
                            <a:t> </a:t>
                          </a:r>
                          <a:r>
                            <a:rPr lang="en-US" sz="1050" dirty="0" smtClean="0"/>
                            <a:t>ongoing</a:t>
                          </a:r>
                          <a:endParaRPr lang="en-US" sz="1050" dirty="0"/>
                        </a:p>
                        <a:p>
                          <a:r>
                            <a:rPr lang="en-US" sz="1050" dirty="0" smtClean="0"/>
                            <a:t>W </a:t>
                          </a:r>
                          <a:r>
                            <a:rPr lang="en-US" sz="1050" dirty="0"/>
                            <a:t>transport </a:t>
                          </a:r>
                          <a:r>
                            <a:rPr lang="en-US" sz="1050" dirty="0" smtClean="0"/>
                            <a:t>started</a:t>
                          </a:r>
                          <a:r>
                            <a:rPr lang="en-US" sz="1050" dirty="0" smtClean="0">
                              <a:sym typeface="Wingdings" panose="05000000000000000000" pitchFamily="2" charset="2"/>
                            </a:rPr>
                            <a:t>, </a:t>
                          </a:r>
                          <a:r>
                            <a:rPr lang="en-US" sz="1050" dirty="0" smtClean="0"/>
                            <a:t>required ECRH power to avoid core W accumulation</a:t>
                          </a:r>
                        </a:p>
                        <a:p>
                          <a:r>
                            <a:rPr lang="en-US" sz="1050" dirty="0" smtClean="0"/>
                            <a:t>max </a:t>
                          </a:r>
                          <a14:m>
                            <m:oMath xmlns:m="http://schemas.openxmlformats.org/officeDocument/2006/math">
                              <m:sSubSup>
                                <m:sSubSupPr>
                                  <m:ctrlPr>
                                    <a:rPr lang="en-US" sz="1050" i="1" smtClean="0">
                                      <a:latin typeface="Cambria Math" panose="02040503050406030204" pitchFamily="18" charset="0"/>
                                    </a:rPr>
                                  </m:ctrlPr>
                                </m:sSubSupPr>
                                <m:e>
                                  <m:r>
                                    <a:rPr lang="en-US" sz="1050" b="0" i="1" smtClean="0">
                                      <a:latin typeface="Cambria Math" panose="02040503050406030204" pitchFamily="18" charset="0"/>
                                    </a:rPr>
                                    <m:t>𝑐</m:t>
                                  </m:r>
                                </m:e>
                                <m:sub>
                                  <m:r>
                                    <a:rPr lang="en-US" sz="1050" b="0" i="1" smtClean="0">
                                      <a:latin typeface="Cambria Math" panose="02040503050406030204" pitchFamily="18" charset="0"/>
                                    </a:rPr>
                                    <m:t>𝑤</m:t>
                                  </m:r>
                                </m:sub>
                                <m:sup>
                                  <m:r>
                                    <a:rPr lang="en-US" sz="1050" b="0" i="1" smtClean="0">
                                      <a:latin typeface="Cambria Math" panose="02040503050406030204" pitchFamily="18" charset="0"/>
                                    </a:rPr>
                                    <m:t>𝑐𝑜𝑟𝑒</m:t>
                                  </m:r>
                                </m:sup>
                              </m:sSubSup>
                            </m:oMath>
                          </a14:m>
                          <a:r>
                            <a:rPr lang="en-US" sz="1050" dirty="0" smtClean="0"/>
                            <a:t> to be assessed</a:t>
                          </a:r>
                          <a:endParaRPr lang="en-US" sz="1050" dirty="0"/>
                        </a:p>
                      </a:txBody>
                      <a:tcPr/>
                    </a:tc>
                    <a:extLst>
                      <a:ext uri="{0D108BD9-81ED-4DB2-BD59-A6C34878D82A}">
                        <a16:rowId xmlns:a16="http://schemas.microsoft.com/office/drawing/2014/main" val="611379126"/>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5</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Modeling of heat load and bevel shaping on divertor PFCs – Short term study  on PFCs (WPDIV)</a:t>
                          </a:r>
                        </a:p>
                      </a:txBody>
                      <a:tcPr/>
                    </a:tc>
                    <a:tc>
                      <a:txBody>
                        <a:bodyPr/>
                        <a:lstStyle/>
                        <a:p>
                          <a:endParaRPr lang="en-US" sz="1050"/>
                        </a:p>
                      </a:txBody>
                      <a:tcPr/>
                    </a:tc>
                    <a:extLst>
                      <a:ext uri="{0D108BD9-81ED-4DB2-BD59-A6C34878D82A}">
                        <a16:rowId xmlns:a16="http://schemas.microsoft.com/office/drawing/2014/main" val="3263919119"/>
                      </a:ext>
                    </a:extLst>
                  </a:tr>
                  <a:tr h="7029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Modeling for divertor PFCs shape optimization (WPPWIE): transfer from C towards W PFCs | power handling |material migration (ERO-2?)| divertor functionality| long-pulse operation simulation</a:t>
                          </a:r>
                        </a:p>
                      </a:txBody>
                      <a:tcPr/>
                    </a:tc>
                    <a:tc>
                      <a:txBody>
                        <a:bodyPr/>
                        <a:lstStyle/>
                        <a:p>
                          <a:r>
                            <a:rPr lang="en-US" sz="1050" dirty="0"/>
                            <a:t>shape: ongoing</a:t>
                          </a:r>
                        </a:p>
                        <a:p>
                          <a:r>
                            <a:rPr lang="en-US" sz="1050" dirty="0"/>
                            <a:t>erosion/migration: </a:t>
                          </a:r>
                          <a:r>
                            <a:rPr lang="en-US" sz="1050" dirty="0" smtClean="0"/>
                            <a:t>Need to take main chamber W sources into account. Assumptions on transport parameters decisive</a:t>
                          </a:r>
                        </a:p>
                        <a:p>
                          <a:r>
                            <a:rPr lang="en-US" sz="1050" dirty="0" smtClean="0">
                              <a:sym typeface="Wingdings" panose="05000000000000000000" pitchFamily="2" charset="2"/>
                            </a:rPr>
                            <a:t> </a:t>
                          </a:r>
                          <a:r>
                            <a:rPr lang="en-US" sz="1050" dirty="0" smtClean="0"/>
                            <a:t>When </a:t>
                          </a:r>
                          <a:r>
                            <a:rPr lang="en-US" sz="1050" dirty="0"/>
                            <a:t>boundary condition reasonably fixed</a:t>
                          </a:r>
                        </a:p>
                      </a:txBody>
                      <a:tcPr/>
                    </a:tc>
                    <a:extLst>
                      <a:ext uri="{0D108BD9-81ED-4DB2-BD59-A6C34878D82A}">
                        <a16:rowId xmlns:a16="http://schemas.microsoft.com/office/drawing/2014/main" val="1668954997"/>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7</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Development and test/qualification of divertor PFCs (WPDIV)</a:t>
                          </a:r>
                        </a:p>
                      </a:txBody>
                      <a:tcPr/>
                    </a:tc>
                    <a:tc>
                      <a:txBody>
                        <a:bodyPr/>
                        <a:lstStyle/>
                        <a:p>
                          <a:r>
                            <a:rPr lang="en-US" sz="1050" dirty="0"/>
                            <a:t>done</a:t>
                          </a:r>
                        </a:p>
                      </a:txBody>
                      <a:tcPr/>
                    </a:tc>
                    <a:extLst>
                      <a:ext uri="{0D108BD9-81ED-4DB2-BD59-A6C34878D82A}">
                        <a16:rowId xmlns:a16="http://schemas.microsoft.com/office/drawing/2014/main" val="1652636655"/>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8</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Test of materials with linear plasma devices (WPPWIE)</a:t>
                          </a:r>
                        </a:p>
                      </a:txBody>
                      <a:tcPr/>
                    </a:tc>
                    <a:tc>
                      <a:txBody>
                        <a:bodyPr/>
                        <a:lstStyle/>
                        <a:p>
                          <a:r>
                            <a:rPr lang="en-US" sz="1050" dirty="0"/>
                            <a:t>ongoing</a:t>
                          </a:r>
                        </a:p>
                      </a:txBody>
                      <a:tcPr/>
                    </a:tc>
                    <a:extLst>
                      <a:ext uri="{0D108BD9-81ED-4DB2-BD59-A6C34878D82A}">
                        <a16:rowId xmlns:a16="http://schemas.microsoft.com/office/drawing/2014/main" val="1027776521"/>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Upgrade of diagnostics for W monitoring, wall and divertor protection (WPSA)</a:t>
                          </a:r>
                        </a:p>
                      </a:txBody>
                      <a:tcPr/>
                    </a:tc>
                    <a:tc>
                      <a:txBody>
                        <a:bodyPr/>
                        <a:lstStyle/>
                        <a:p>
                          <a:r>
                            <a:rPr lang="en-US" sz="1050" dirty="0"/>
                            <a:t>Proposals collected, feasibility to start</a:t>
                          </a:r>
                        </a:p>
                      </a:txBody>
                      <a:tcPr/>
                    </a:tc>
                    <a:extLst>
                      <a:ext uri="{0D108BD9-81ED-4DB2-BD59-A6C34878D82A}">
                        <a16:rowId xmlns:a16="http://schemas.microsoft.com/office/drawing/2014/main" val="834371050"/>
                      </a:ext>
                    </a:extLst>
                  </a:tr>
                  <a:tr h="3953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Upgrade of the heating systems (WPSA)</a:t>
                          </a:r>
                        </a:p>
                      </a:txBody>
                      <a:tcPr/>
                    </a:tc>
                    <a:tc>
                      <a:txBody>
                        <a:bodyPr/>
                        <a:lstStyle/>
                        <a:p>
                          <a:r>
                            <a:rPr lang="en-US" sz="1050" dirty="0"/>
                            <a:t>Preliminary work started (achievable ECRF power 12 MW at source; and access to the machine</a:t>
                          </a:r>
                          <a:r>
                            <a:rPr lang="en-US" sz="1050" dirty="0" smtClean="0"/>
                            <a:t>). </a:t>
                          </a:r>
                          <a:endParaRPr lang="en-US" sz="1050" dirty="0"/>
                        </a:p>
                      </a:txBody>
                      <a:tcPr/>
                    </a:tc>
                    <a:extLst>
                      <a:ext uri="{0D108BD9-81ED-4DB2-BD59-A6C34878D82A}">
                        <a16:rowId xmlns:a16="http://schemas.microsoft.com/office/drawing/2014/main" val="2213710073"/>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Upgrade of the protection system (WPSA)</a:t>
                          </a:r>
                        </a:p>
                      </a:txBody>
                      <a:tcPr/>
                    </a:tc>
                    <a:tc>
                      <a:txBody>
                        <a:bodyPr/>
                        <a:lstStyle/>
                        <a:p>
                          <a:r>
                            <a:rPr lang="en-US" sz="1050" dirty="0"/>
                            <a:t>Some input collected (WEST)</a:t>
                          </a:r>
                        </a:p>
                      </a:txBody>
                      <a:tcPr/>
                    </a:tc>
                    <a:extLst>
                      <a:ext uri="{0D108BD9-81ED-4DB2-BD59-A6C34878D82A}">
                        <a16:rowId xmlns:a16="http://schemas.microsoft.com/office/drawing/2014/main" val="2287655023"/>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Review of the wall cleaning systems and procedures (WPSA)</a:t>
                          </a:r>
                        </a:p>
                      </a:txBody>
                      <a:tcPr/>
                    </a:tc>
                    <a:tc>
                      <a:txBody>
                        <a:bodyPr/>
                        <a:lstStyle/>
                        <a:p>
                          <a:r>
                            <a:rPr lang="en-US" sz="1050" dirty="0"/>
                            <a:t>Not started</a:t>
                          </a:r>
                        </a:p>
                      </a:txBody>
                      <a:tcPr/>
                    </a:tc>
                    <a:extLst>
                      <a:ext uri="{0D108BD9-81ED-4DB2-BD59-A6C34878D82A}">
                        <a16:rowId xmlns:a16="http://schemas.microsoft.com/office/drawing/2014/main" val="4112175143"/>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Review of the gas injection system (WPSA)</a:t>
                          </a:r>
                        </a:p>
                      </a:txBody>
                      <a:tcPr/>
                    </a:tc>
                    <a:tc>
                      <a:txBody>
                        <a:bodyPr/>
                        <a:lstStyle/>
                        <a:p>
                          <a:r>
                            <a:rPr lang="en-US" sz="1050" dirty="0"/>
                            <a:t>Not started</a:t>
                          </a:r>
                        </a:p>
                      </a:txBody>
                      <a:tcPr/>
                    </a:tc>
                    <a:extLst>
                      <a:ext uri="{0D108BD9-81ED-4DB2-BD59-A6C34878D82A}">
                        <a16:rowId xmlns:a16="http://schemas.microsoft.com/office/drawing/2014/main" val="1444244674"/>
                      </a:ext>
                    </a:extLst>
                  </a:tr>
                </a:tbl>
              </a:graphicData>
            </a:graphic>
          </p:graphicFrame>
        </mc:Choice>
        <mc:Fallback>
          <p:graphicFrame>
            <p:nvGraphicFramePr>
              <p:cNvPr id="9" name="Tabella 9">
                <a:extLst>
                  <a:ext uri="{FF2B5EF4-FFF2-40B4-BE49-F238E27FC236}">
                    <a16:creationId xmlns:a16="http://schemas.microsoft.com/office/drawing/2014/main" id="{1264358E-BC26-4298-B033-B4C1E18C6BA4}"/>
                  </a:ext>
                </a:extLst>
              </p:cNvPr>
              <p:cNvGraphicFramePr>
                <a:graphicFrameLocks noGrp="1"/>
              </p:cNvGraphicFramePr>
              <p:nvPr>
                <p:extLst>
                  <p:ext uri="{D42A27DB-BD31-4B8C-83A1-F6EECF244321}">
                    <p14:modId xmlns:p14="http://schemas.microsoft.com/office/powerpoint/2010/main" val="2299238259"/>
                  </p:ext>
                </p:extLst>
              </p:nvPr>
            </p:nvGraphicFramePr>
            <p:xfrm>
              <a:off x="315311" y="653161"/>
              <a:ext cx="11745310" cy="5828636"/>
            </p:xfrm>
            <a:graphic>
              <a:graphicData uri="http://schemas.openxmlformats.org/drawingml/2006/table">
                <a:tbl>
                  <a:tblPr firstRow="1" bandRow="1">
                    <a:tableStyleId>{5C22544A-7EE6-4342-B048-85BDC9FD1C3A}</a:tableStyleId>
                  </a:tblPr>
                  <a:tblGrid>
                    <a:gridCol w="584768">
                      <a:extLst>
                        <a:ext uri="{9D8B030D-6E8A-4147-A177-3AD203B41FA5}">
                          <a16:colId xmlns:a16="http://schemas.microsoft.com/office/drawing/2014/main" val="3093146909"/>
                        </a:ext>
                      </a:extLst>
                    </a:gridCol>
                    <a:gridCol w="6220244">
                      <a:extLst>
                        <a:ext uri="{9D8B030D-6E8A-4147-A177-3AD203B41FA5}">
                          <a16:colId xmlns:a16="http://schemas.microsoft.com/office/drawing/2014/main" val="3995619507"/>
                        </a:ext>
                      </a:extLst>
                    </a:gridCol>
                    <a:gridCol w="4940298">
                      <a:extLst>
                        <a:ext uri="{9D8B030D-6E8A-4147-A177-3AD203B41FA5}">
                          <a16:colId xmlns:a16="http://schemas.microsoft.com/office/drawing/2014/main" val="3706134248"/>
                        </a:ext>
                      </a:extLst>
                    </a:gridCol>
                  </a:tblGrid>
                  <a:tr h="321862">
                    <a:tc>
                      <a:txBody>
                        <a:bodyPr/>
                        <a:lstStyle/>
                        <a:p>
                          <a:r>
                            <a:rPr lang="en-US" sz="1050" dirty="0"/>
                            <a:t>#</a:t>
                          </a:r>
                        </a:p>
                      </a:txBody>
                      <a:tcPr/>
                    </a:tc>
                    <a:tc>
                      <a:txBody>
                        <a:bodyPr/>
                        <a:lstStyle/>
                        <a:p>
                          <a:r>
                            <a:rPr lang="en-US" sz="1050" dirty="0"/>
                            <a:t>Topics</a:t>
                          </a:r>
                        </a:p>
                      </a:txBody>
                      <a:tcPr/>
                    </a:tc>
                    <a:tc>
                      <a:txBody>
                        <a:bodyPr/>
                        <a:lstStyle/>
                        <a:p>
                          <a:r>
                            <a:rPr lang="en-US" sz="1050" dirty="0"/>
                            <a:t>Comment/status</a:t>
                          </a:r>
                        </a:p>
                      </a:txBody>
                      <a:tcPr/>
                    </a:tc>
                    <a:extLst>
                      <a:ext uri="{0D108BD9-81ED-4DB2-BD59-A6C34878D82A}">
                        <a16:rowId xmlns:a16="http://schemas.microsoft.com/office/drawing/2014/main" val="3907256517"/>
                      </a:ext>
                    </a:extLst>
                  </a:tr>
                  <a:tr h="3962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Definition of the scientific priorities for the C phase and for the W phase and W-related preparation experiments in the C phase of JT-60SA (ET)</a:t>
                          </a:r>
                        </a:p>
                      </a:txBody>
                      <a:tcPr/>
                    </a:tc>
                    <a:tc>
                      <a:txBody>
                        <a:bodyPr/>
                        <a:lstStyle/>
                        <a:p>
                          <a:r>
                            <a:rPr lang="en-US" sz="1050" dirty="0"/>
                            <a:t>done</a:t>
                          </a:r>
                        </a:p>
                      </a:txBody>
                      <a:tcPr/>
                    </a:tc>
                    <a:extLst>
                      <a:ext uri="{0D108BD9-81ED-4DB2-BD59-A6C34878D82A}">
                        <a16:rowId xmlns:a16="http://schemas.microsoft.com/office/drawing/2014/main" val="2568137457"/>
                      </a:ext>
                    </a:extLst>
                  </a:tr>
                  <a:tr h="5715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Definition of plasma scenarios and corresponding magnetic configuration (ET), supported by WPTE and Theory and Simulation developments </a:t>
                          </a:r>
                        </a:p>
                      </a:txBody>
                      <a:tcPr/>
                    </a:tc>
                    <a:tc>
                      <a:txBody>
                        <a:bodyPr/>
                        <a:lstStyle/>
                        <a:p>
                          <a:r>
                            <a:rPr lang="en-US" sz="1050" dirty="0"/>
                            <a:t>new equilibrium </a:t>
                          </a:r>
                          <a:r>
                            <a:rPr lang="en-US" sz="1050" dirty="0" smtClean="0"/>
                            <a:t>required</a:t>
                          </a:r>
                        </a:p>
                        <a:p>
                          <a:pPr marL="171450" indent="-171450">
                            <a:buFont typeface="Wingdings" panose="05000000000000000000" pitchFamily="2" charset="2"/>
                            <a:buChar char="à"/>
                          </a:pPr>
                          <a:r>
                            <a:rPr lang="en-US" sz="1050" dirty="0" smtClean="0"/>
                            <a:t>need coordination for proper definition (ET, TE, edge </a:t>
                          </a:r>
                          <a:r>
                            <a:rPr lang="en-US" sz="1050" dirty="0" err="1" smtClean="0"/>
                            <a:t>modellers</a:t>
                          </a:r>
                          <a:r>
                            <a:rPr lang="en-US" sz="1050" dirty="0" smtClean="0"/>
                            <a:t>). </a:t>
                          </a:r>
                        </a:p>
                        <a:p>
                          <a:pPr marL="0" indent="0">
                            <a:buFont typeface="Wingdings" panose="05000000000000000000" pitchFamily="2" charset="2"/>
                            <a:buNone/>
                          </a:pPr>
                          <a:r>
                            <a:rPr lang="en-US" sz="1050" dirty="0" smtClean="0"/>
                            <a:t>Possibly done by EU instead of QST?</a:t>
                          </a:r>
                          <a:endParaRPr lang="en-US" sz="1050" dirty="0"/>
                        </a:p>
                      </a:txBody>
                      <a:tcPr/>
                    </a:tc>
                    <a:extLst>
                      <a:ext uri="{0D108BD9-81ED-4DB2-BD59-A6C34878D82A}">
                        <a16:rowId xmlns:a16="http://schemas.microsoft.com/office/drawing/2014/main" val="150296855"/>
                      </a:ext>
                    </a:extLst>
                  </a:tr>
                  <a:tr h="5715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Modeling of heat load (WPTE)</a:t>
                          </a:r>
                        </a:p>
                      </a:txBody>
                      <a:tcPr/>
                    </a:tc>
                    <a:tc>
                      <a:txBody>
                        <a:bodyPr/>
                        <a:lstStyle/>
                        <a:p>
                          <a:r>
                            <a:rPr lang="en-US" sz="1050" dirty="0"/>
                            <a:t>Divertor, done (TBC with core</a:t>
                          </a:r>
                          <a:r>
                            <a:rPr lang="en-US" sz="1050" dirty="0" smtClean="0"/>
                            <a:t>), OT temperatures too high. Alternative</a:t>
                          </a:r>
                          <a:r>
                            <a:rPr lang="en-US" sz="1050" baseline="0" dirty="0" smtClean="0"/>
                            <a:t> to baseline under investigation (X-point shifted upwards, asymmetric legs, OVT inclined…): need for equilibria</a:t>
                          </a:r>
                          <a:endParaRPr lang="en-US" sz="1050" dirty="0"/>
                        </a:p>
                      </a:txBody>
                      <a:tcPr/>
                    </a:tc>
                    <a:extLst>
                      <a:ext uri="{0D108BD9-81ED-4DB2-BD59-A6C34878D82A}">
                        <a16:rowId xmlns:a16="http://schemas.microsoft.com/office/drawing/2014/main" val="2081647333"/>
                      </a:ext>
                    </a:extLst>
                  </a:tr>
                  <a:tr h="5715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70C0"/>
                              </a:solidFill>
                              <a:effectLst/>
                            </a:rPr>
                            <a:t>Core and impurity transport (WPTE)</a:t>
                          </a:r>
                        </a:p>
                      </a:txBody>
                      <a:tcPr/>
                    </a:tc>
                    <a:tc>
                      <a:txBody>
                        <a:bodyPr/>
                        <a:lstStyle/>
                        <a:p>
                          <a:endParaRPr lang="en-US"/>
                        </a:p>
                      </a:txBody>
                      <a:tcPr>
                        <a:blipFill>
                          <a:blip r:embed="rId2"/>
                          <a:stretch>
                            <a:fillRect l="-137855" t="-330108" r="-493" b="-602151"/>
                          </a:stretch>
                        </a:blipFill>
                      </a:tcPr>
                    </a:tc>
                    <a:extLst>
                      <a:ext uri="{0D108BD9-81ED-4DB2-BD59-A6C34878D82A}">
                        <a16:rowId xmlns:a16="http://schemas.microsoft.com/office/drawing/2014/main" val="611379126"/>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5</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Modeling of heat load and bevel shaping on divertor PFCs – Short term study  on PFCs (WPDIV)</a:t>
                          </a:r>
                        </a:p>
                      </a:txBody>
                      <a:tcPr/>
                    </a:tc>
                    <a:tc>
                      <a:txBody>
                        <a:bodyPr/>
                        <a:lstStyle/>
                        <a:p>
                          <a:endParaRPr lang="en-US" sz="1050"/>
                        </a:p>
                      </a:txBody>
                      <a:tcPr/>
                    </a:tc>
                    <a:extLst>
                      <a:ext uri="{0D108BD9-81ED-4DB2-BD59-A6C34878D82A}">
                        <a16:rowId xmlns:a16="http://schemas.microsoft.com/office/drawing/2014/main" val="3263919119"/>
                      </a:ext>
                    </a:extLst>
                  </a:tr>
                  <a:tr h="7315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Modeling for divertor PFCs shape optimization (WPPWIE): transfer from C towards W PFCs | power handling |material migration (ERO-2?)| divertor functionality| long-pulse operation simulation</a:t>
                          </a:r>
                        </a:p>
                      </a:txBody>
                      <a:tcPr/>
                    </a:tc>
                    <a:tc>
                      <a:txBody>
                        <a:bodyPr/>
                        <a:lstStyle/>
                        <a:p>
                          <a:r>
                            <a:rPr lang="en-US" sz="1050" dirty="0"/>
                            <a:t>shape: ongoing</a:t>
                          </a:r>
                        </a:p>
                        <a:p>
                          <a:r>
                            <a:rPr lang="en-US" sz="1050" dirty="0"/>
                            <a:t>erosion/migration: </a:t>
                          </a:r>
                          <a:r>
                            <a:rPr lang="en-US" sz="1050" dirty="0" smtClean="0"/>
                            <a:t>Need to take main chamber W sources into account. Assumptions on transport parameters decisive</a:t>
                          </a:r>
                        </a:p>
                        <a:p>
                          <a:r>
                            <a:rPr lang="en-US" sz="1050" dirty="0" smtClean="0">
                              <a:sym typeface="Wingdings" panose="05000000000000000000" pitchFamily="2" charset="2"/>
                            </a:rPr>
                            <a:t> </a:t>
                          </a:r>
                          <a:r>
                            <a:rPr lang="en-US" sz="1050" dirty="0" smtClean="0"/>
                            <a:t>When </a:t>
                          </a:r>
                          <a:r>
                            <a:rPr lang="en-US" sz="1050" dirty="0"/>
                            <a:t>boundary condition reasonably fixed</a:t>
                          </a:r>
                        </a:p>
                      </a:txBody>
                      <a:tcPr/>
                    </a:tc>
                    <a:extLst>
                      <a:ext uri="{0D108BD9-81ED-4DB2-BD59-A6C34878D82A}">
                        <a16:rowId xmlns:a16="http://schemas.microsoft.com/office/drawing/2014/main" val="1668954997"/>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7</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B050"/>
                              </a:solidFill>
                              <a:effectLst/>
                            </a:rPr>
                            <a:t>Development and test/qualification of divertor PFCs (WPDIV)</a:t>
                          </a:r>
                        </a:p>
                      </a:txBody>
                      <a:tcPr/>
                    </a:tc>
                    <a:tc>
                      <a:txBody>
                        <a:bodyPr/>
                        <a:lstStyle/>
                        <a:p>
                          <a:r>
                            <a:rPr lang="en-US" sz="1050" dirty="0"/>
                            <a:t>done</a:t>
                          </a:r>
                        </a:p>
                      </a:txBody>
                      <a:tcPr/>
                    </a:tc>
                    <a:extLst>
                      <a:ext uri="{0D108BD9-81ED-4DB2-BD59-A6C34878D82A}">
                        <a16:rowId xmlns:a16="http://schemas.microsoft.com/office/drawing/2014/main" val="1652636655"/>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8</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C00000"/>
                              </a:solidFill>
                              <a:effectLst/>
                            </a:rPr>
                            <a:t>Test of materials with linear plasma devices (WPPWIE)</a:t>
                          </a:r>
                        </a:p>
                      </a:txBody>
                      <a:tcPr/>
                    </a:tc>
                    <a:tc>
                      <a:txBody>
                        <a:bodyPr/>
                        <a:lstStyle/>
                        <a:p>
                          <a:r>
                            <a:rPr lang="en-US" sz="1050" dirty="0"/>
                            <a:t>ongoing</a:t>
                          </a:r>
                        </a:p>
                      </a:txBody>
                      <a:tcPr/>
                    </a:tc>
                    <a:extLst>
                      <a:ext uri="{0D108BD9-81ED-4DB2-BD59-A6C34878D82A}">
                        <a16:rowId xmlns:a16="http://schemas.microsoft.com/office/drawing/2014/main" val="1027776521"/>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Upgrade of diagnostics for W monitoring, wall and divertor protection (WPSA)</a:t>
                          </a:r>
                        </a:p>
                      </a:txBody>
                      <a:tcPr/>
                    </a:tc>
                    <a:tc>
                      <a:txBody>
                        <a:bodyPr/>
                        <a:lstStyle/>
                        <a:p>
                          <a:r>
                            <a:rPr lang="en-US" sz="1050" dirty="0"/>
                            <a:t>Proposals collected, feasibility to start</a:t>
                          </a:r>
                        </a:p>
                      </a:txBody>
                      <a:tcPr/>
                    </a:tc>
                    <a:extLst>
                      <a:ext uri="{0D108BD9-81ED-4DB2-BD59-A6C34878D82A}">
                        <a16:rowId xmlns:a16="http://schemas.microsoft.com/office/drawing/2014/main" val="834371050"/>
                      </a:ext>
                    </a:extLst>
                  </a:tr>
                  <a:tr h="41148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Upgrade of the heating systems (WPSA)</a:t>
                          </a:r>
                        </a:p>
                      </a:txBody>
                      <a:tcPr/>
                    </a:tc>
                    <a:tc>
                      <a:txBody>
                        <a:bodyPr/>
                        <a:lstStyle/>
                        <a:p>
                          <a:r>
                            <a:rPr lang="en-US" sz="1050" dirty="0"/>
                            <a:t>Preliminary work started (achievable ECRF power 12 MW at source; and access to the machine</a:t>
                          </a:r>
                          <a:r>
                            <a:rPr lang="en-US" sz="1050" dirty="0" smtClean="0"/>
                            <a:t>). </a:t>
                          </a:r>
                          <a:endParaRPr lang="en-US" sz="1050" dirty="0"/>
                        </a:p>
                      </a:txBody>
                      <a:tcPr/>
                    </a:tc>
                    <a:extLst>
                      <a:ext uri="{0D108BD9-81ED-4DB2-BD59-A6C34878D82A}">
                        <a16:rowId xmlns:a16="http://schemas.microsoft.com/office/drawing/2014/main" val="2213710073"/>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Upgrade of the protection system (WPSA)</a:t>
                          </a:r>
                        </a:p>
                      </a:txBody>
                      <a:tcPr/>
                    </a:tc>
                    <a:tc>
                      <a:txBody>
                        <a:bodyPr/>
                        <a:lstStyle/>
                        <a:p>
                          <a:r>
                            <a:rPr lang="en-US" sz="1050" dirty="0"/>
                            <a:t>Some input collected (WEST)</a:t>
                          </a:r>
                        </a:p>
                      </a:txBody>
                      <a:tcPr/>
                    </a:tc>
                    <a:extLst>
                      <a:ext uri="{0D108BD9-81ED-4DB2-BD59-A6C34878D82A}">
                        <a16:rowId xmlns:a16="http://schemas.microsoft.com/office/drawing/2014/main" val="2287655023"/>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Review of the wall cleaning systems and procedures (WPSA)</a:t>
                          </a:r>
                        </a:p>
                      </a:txBody>
                      <a:tcPr/>
                    </a:tc>
                    <a:tc>
                      <a:txBody>
                        <a:bodyPr/>
                        <a:lstStyle/>
                        <a:p>
                          <a:r>
                            <a:rPr lang="en-US" sz="1050" dirty="0"/>
                            <a:t>Not started</a:t>
                          </a:r>
                        </a:p>
                      </a:txBody>
                      <a:tcPr/>
                    </a:tc>
                    <a:extLst>
                      <a:ext uri="{0D108BD9-81ED-4DB2-BD59-A6C34878D82A}">
                        <a16:rowId xmlns:a16="http://schemas.microsoft.com/office/drawing/2014/main" val="4112175143"/>
                      </a:ext>
                    </a:extLst>
                  </a:tr>
                  <a:tr h="32186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13</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rgbClr val="000000"/>
                              </a:solidFill>
                              <a:effectLst/>
                            </a:rPr>
                            <a:t>Review of the gas injection system (WPSA)</a:t>
                          </a:r>
                        </a:p>
                      </a:txBody>
                      <a:tcPr/>
                    </a:tc>
                    <a:tc>
                      <a:txBody>
                        <a:bodyPr/>
                        <a:lstStyle/>
                        <a:p>
                          <a:r>
                            <a:rPr lang="en-US" sz="1050" dirty="0"/>
                            <a:t>Not started</a:t>
                          </a:r>
                        </a:p>
                      </a:txBody>
                      <a:tcPr/>
                    </a:tc>
                    <a:extLst>
                      <a:ext uri="{0D108BD9-81ED-4DB2-BD59-A6C34878D82A}">
                        <a16:rowId xmlns:a16="http://schemas.microsoft.com/office/drawing/2014/main" val="1444244674"/>
                      </a:ext>
                    </a:extLst>
                  </a:tr>
                </a:tbl>
              </a:graphicData>
            </a:graphic>
          </p:graphicFrame>
        </mc:Fallback>
      </mc:AlternateContent>
    </p:spTree>
    <p:extLst>
      <p:ext uri="{BB962C8B-B14F-4D97-AF65-F5344CB8AC3E}">
        <p14:creationId xmlns:p14="http://schemas.microsoft.com/office/powerpoint/2010/main" val="2456861047"/>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4de2cbe4-641e-4230-a502-24cd6be6f8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477B57286E2F45AE622D1ABD335538" ma:contentTypeVersion="18" ma:contentTypeDescription="Create a new document." ma:contentTypeScope="" ma:versionID="de7127b78639818ef6236d37911c10fe">
  <xsd:schema xmlns:xsd="http://www.w3.org/2001/XMLSchema" xmlns:xs="http://www.w3.org/2001/XMLSchema" xmlns:p="http://schemas.microsoft.com/office/2006/metadata/properties" xmlns:ns3="4de2cbe4-641e-4230-a502-24cd6be6f8e4" xmlns:ns4="b998f90d-d15c-4619-a3c8-639869d21aba" targetNamespace="http://schemas.microsoft.com/office/2006/metadata/properties" ma:root="true" ma:fieldsID="492cacaf35f9806e1d61737bea48e808" ns3:_="" ns4:_="">
    <xsd:import namespace="4de2cbe4-641e-4230-a502-24cd6be6f8e4"/>
    <xsd:import namespace="b998f90d-d15c-4619-a3c8-639869d21ab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SearchProperties" minOccurs="0"/>
                <xsd:element ref="ns3:MediaServiceObjectDetectorVersions" minOccurs="0"/>
                <xsd:element ref="ns3:MediaServiceSystemTag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e2cbe4-641e-4230-a502-24cd6be6f8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_activity" ma:index="2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98f90d-d15c-4619-a3c8-639869d21ab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2.xml><?xml version="1.0" encoding="utf-8"?>
<ds:datastoreItem xmlns:ds="http://schemas.openxmlformats.org/officeDocument/2006/customXml" ds:itemID="{E1581EFF-75CA-400B-8B14-07B3BB5FE4A6}">
  <ds:schemaRefs>
    <ds:schemaRef ds:uri="4de2cbe4-641e-4230-a502-24cd6be6f8e4"/>
    <ds:schemaRef ds:uri="http://schemas.microsoft.com/office/2006/metadata/properties"/>
    <ds:schemaRef ds:uri="http://www.w3.org/XML/1998/namespace"/>
    <ds:schemaRef ds:uri="http://purl.org/dc/dcmitype/"/>
    <ds:schemaRef ds:uri="http://schemas.microsoft.com/office/2006/documentManagement/types"/>
    <ds:schemaRef ds:uri="http://purl.org/dc/terms/"/>
    <ds:schemaRef ds:uri="b998f90d-d15c-4619-a3c8-639869d21aba"/>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CF7138D3-04C0-4FC6-9601-E7493F38C9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e2cbe4-641e-4230-a502-24cd6be6f8e4"/>
    <ds:schemaRef ds:uri="b998f90d-d15c-4619-a3c8-639869d21a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4050</TotalTime>
  <Words>361</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Calibri Light</vt:lpstr>
      <vt:lpstr>Cambria Math</vt:lpstr>
      <vt:lpstr>Wingdings</vt:lpstr>
      <vt:lpstr>EUROfusion.1line_5_3_2019</vt:lpstr>
      <vt:lpstr>Custom Design</vt:lpstr>
      <vt:lpstr>Planning for W transition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David Douai</cp:lastModifiedBy>
  <cp:revision>222</cp:revision>
  <dcterms:created xsi:type="dcterms:W3CDTF">2023-11-15T09:40:03Z</dcterms:created>
  <dcterms:modified xsi:type="dcterms:W3CDTF">2025-06-17T13:12:25Z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0x01010034477B57286E2F45AE622D1ABD335538</vt:lpwstr>
  </property>
</Properties>
</file>