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 id="2147483671" r:id="rId5"/>
  </p:sldMasterIdLst>
  <p:notesMasterIdLst>
    <p:notesMasterId r:id="rId7"/>
  </p:notesMasterIdLst>
  <p:sldIdLst>
    <p:sldId id="178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3A14B21-FBF0-A8AA-9B3C-19BB6CA4D0E3}" name="Gloria Falchetto" initials="GF" userId="S::gloria.falchetto_gmail.com#ext#@eurofusionpilot.onmicrosoft.com::6db4edd4-9c18-4362-92dc-42a37d37f423" providerId="AD"/>
  <p188:author id="{139ABAFA-15B7-3A8E-9C48-9750B52D5D81}" name="Carlo Sozzi" initials="CS" userId="S::carlo.sozzi_istp.cnr.it#ext#@eurofusionpilot.onmicrosoft.com::f4978114-4d46-4dda-a37a-a7762c07bc6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75" autoAdjust="0"/>
    <p:restoredTop sz="94660"/>
  </p:normalViewPr>
  <p:slideViewPr>
    <p:cSldViewPr snapToGrid="0">
      <p:cViewPr varScale="1">
        <p:scale>
          <a:sx n="121" d="100"/>
          <a:sy n="121" d="100"/>
        </p:scale>
        <p:origin x="204" y="90"/>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lo" userId="7afb9819-80e0-4104-aeac-525ba7aaeaad" providerId="ADAL" clId="{F03FDC13-2F58-456C-AFCB-21D2C3888460}"/>
    <pc:docChg chg="delSld">
      <pc:chgData name="Carlo" userId="7afb9819-80e0-4104-aeac-525ba7aaeaad" providerId="ADAL" clId="{F03FDC13-2F58-456C-AFCB-21D2C3888460}" dt="2025-06-17T11:44:05.091" v="1" actId="47"/>
      <pc:docMkLst>
        <pc:docMk/>
      </pc:docMkLst>
      <pc:sldChg chg="del">
        <pc:chgData name="Carlo" userId="7afb9819-80e0-4104-aeac-525ba7aaeaad" providerId="ADAL" clId="{F03FDC13-2F58-456C-AFCB-21D2C3888460}" dt="2025-06-17T11:44:01.123" v="0" actId="47"/>
        <pc:sldMkLst>
          <pc:docMk/>
          <pc:sldMk cId="247106485" sldId="256"/>
        </pc:sldMkLst>
      </pc:sldChg>
      <pc:sldChg chg="del">
        <pc:chgData name="Carlo" userId="7afb9819-80e0-4104-aeac-525ba7aaeaad" providerId="ADAL" clId="{F03FDC13-2F58-456C-AFCB-21D2C3888460}" dt="2025-06-17T11:44:01.123" v="0" actId="47"/>
        <pc:sldMkLst>
          <pc:docMk/>
          <pc:sldMk cId="2628364922" sldId="521"/>
        </pc:sldMkLst>
      </pc:sldChg>
      <pc:sldChg chg="del">
        <pc:chgData name="Carlo" userId="7afb9819-80e0-4104-aeac-525ba7aaeaad" providerId="ADAL" clId="{F03FDC13-2F58-456C-AFCB-21D2C3888460}" dt="2025-06-17T11:44:01.123" v="0" actId="47"/>
        <pc:sldMkLst>
          <pc:docMk/>
          <pc:sldMk cId="459527622" sldId="522"/>
        </pc:sldMkLst>
      </pc:sldChg>
      <pc:sldChg chg="del">
        <pc:chgData name="Carlo" userId="7afb9819-80e0-4104-aeac-525ba7aaeaad" providerId="ADAL" clId="{F03FDC13-2F58-456C-AFCB-21D2C3888460}" dt="2025-06-17T11:44:01.123" v="0" actId="47"/>
        <pc:sldMkLst>
          <pc:docMk/>
          <pc:sldMk cId="2175474905" sldId="526"/>
        </pc:sldMkLst>
      </pc:sldChg>
      <pc:sldChg chg="del">
        <pc:chgData name="Carlo" userId="7afb9819-80e0-4104-aeac-525ba7aaeaad" providerId="ADAL" clId="{F03FDC13-2F58-456C-AFCB-21D2C3888460}" dt="2025-06-17T11:44:05.091" v="1" actId="47"/>
        <pc:sldMkLst>
          <pc:docMk/>
          <pc:sldMk cId="3808326212" sldId="548"/>
        </pc:sldMkLst>
      </pc:sldChg>
      <pc:sldChg chg="del">
        <pc:chgData name="Carlo" userId="7afb9819-80e0-4104-aeac-525ba7aaeaad" providerId="ADAL" clId="{F03FDC13-2F58-456C-AFCB-21D2C3888460}" dt="2025-06-17T11:44:01.123" v="0" actId="47"/>
        <pc:sldMkLst>
          <pc:docMk/>
          <pc:sldMk cId="1594587258" sldId="1781"/>
        </pc:sldMkLst>
      </pc:sldChg>
      <pc:sldChg chg="del">
        <pc:chgData name="Carlo" userId="7afb9819-80e0-4104-aeac-525ba7aaeaad" providerId="ADAL" clId="{F03FDC13-2F58-456C-AFCB-21D2C3888460}" dt="2025-06-17T11:44:01.123" v="0" actId="47"/>
        <pc:sldMkLst>
          <pc:docMk/>
          <pc:sldMk cId="2497185938" sldId="1782"/>
        </pc:sldMkLst>
      </pc:sldChg>
      <pc:sldChg chg="del">
        <pc:chgData name="Carlo" userId="7afb9819-80e0-4104-aeac-525ba7aaeaad" providerId="ADAL" clId="{F03FDC13-2F58-456C-AFCB-21D2C3888460}" dt="2025-06-17T11:44:05.091" v="1" actId="47"/>
        <pc:sldMkLst>
          <pc:docMk/>
          <pc:sldMk cId="4174529576" sldId="178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66603C-3497-4153-ACE6-A8274B2A362A}" type="datetimeFigureOut">
              <a:rPr lang="en-US" smtClean="0"/>
              <a:t>6/17/2025</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7433CE-82F9-4BAD-BAD5-4169175F183D}" type="slidenum">
              <a:rPr lang="en-US" smtClean="0"/>
              <a:t>‹#›</a:t>
            </a:fld>
            <a:endParaRPr lang="en-US"/>
          </a:p>
        </p:txBody>
      </p:sp>
    </p:spTree>
    <p:extLst>
      <p:ext uri="{BB962C8B-B14F-4D97-AF65-F5344CB8AC3E}">
        <p14:creationId xmlns:p14="http://schemas.microsoft.com/office/powerpoint/2010/main" val="3492678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UROfusion_cover">
    <p:spTree>
      <p:nvGrpSpPr>
        <p:cNvPr id="1" name=""/>
        <p:cNvGrpSpPr/>
        <p:nvPr/>
      </p:nvGrpSpPr>
      <p:grpSpPr>
        <a:xfrm>
          <a:off x="0" y="0"/>
          <a:ext cx="0" cy="0"/>
          <a:chOff x="0" y="0"/>
          <a:chExt cx="0" cy="0"/>
        </a:xfrm>
      </p:grpSpPr>
      <p:grpSp>
        <p:nvGrpSpPr>
          <p:cNvPr id="4" name="Gruppieren 3"/>
          <p:cNvGrpSpPr/>
          <p:nvPr userDrawn="1"/>
        </p:nvGrpSpPr>
        <p:grpSpPr>
          <a:xfrm>
            <a:off x="411869" y="6034962"/>
            <a:ext cx="4392488" cy="497895"/>
            <a:chOff x="5735960" y="5717361"/>
            <a:chExt cx="6120680" cy="713919"/>
          </a:xfrm>
        </p:grpSpPr>
        <p:pic>
          <p:nvPicPr>
            <p:cNvPr id="25" name="Grafik 24"/>
            <p:cNvPicPr preferRelativeResize="0">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5735960" y="5774784"/>
              <a:ext cx="997207" cy="656496"/>
            </a:xfrm>
            <a:prstGeom prst="rect">
              <a:avLst/>
            </a:prstGeom>
            <a:noFill/>
            <a:ln>
              <a:noFill/>
            </a:ln>
          </p:spPr>
        </p:pic>
        <p:sp>
          <p:nvSpPr>
            <p:cNvPr id="3" name="Rechteck 2"/>
            <p:cNvSpPr/>
            <p:nvPr userDrawn="1"/>
          </p:nvSpPr>
          <p:spPr>
            <a:xfrm>
              <a:off x="6744072" y="5717361"/>
              <a:ext cx="5112568" cy="480131"/>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GB" sz="700" b="0" i="0" u="none" strike="noStrike" kern="1200" cap="none" spc="0" normalizeH="0" baseline="0" noProof="0">
                  <a:ln>
                    <a:noFill/>
                  </a:ln>
                  <a:solidFill>
                    <a:prstClr val="black"/>
                  </a:solidFill>
                  <a:effectLst/>
                  <a:uLnTx/>
                  <a:uFillTx/>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pic>
        <p:nvPicPr>
          <p:cNvPr id="2060" name="Picture 12" descr="Contract between EC and EUROfusion is signed | FuseNet">
            <a:extLst>
              <a:ext uri="{FF2B5EF4-FFF2-40B4-BE49-F238E27FC236}">
                <a16:creationId xmlns:a16="http://schemas.microsoft.com/office/drawing/2014/main" id="{E55ACA25-9DC9-FAB0-0545-200C2AAAE0C4}"/>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445066" y="325143"/>
            <a:ext cx="2304256" cy="596340"/>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20">
            <a:extLst>
              <a:ext uri="{FF2B5EF4-FFF2-40B4-BE49-F238E27FC236}">
                <a16:creationId xmlns:a16="http://schemas.microsoft.com/office/drawing/2014/main" id="{596FC8EF-089A-D210-0D75-51A8CBEF1EC8}"/>
              </a:ext>
            </a:extLst>
          </p:cNvPr>
          <p:cNvSpPr>
            <a:spLocks noGrp="1"/>
          </p:cNvSpPr>
          <p:nvPr>
            <p:ph type="title"/>
          </p:nvPr>
        </p:nvSpPr>
        <p:spPr>
          <a:xfrm>
            <a:off x="407368" y="2074188"/>
            <a:ext cx="5544615" cy="620251"/>
          </a:xfrm>
        </p:spPr>
        <p:txBody>
          <a:bodyPr/>
          <a:lstStyle>
            <a:lvl1pPr algn="l">
              <a:defRPr b="1"/>
            </a:lvl1pPr>
          </a:lstStyle>
          <a:p>
            <a:r>
              <a:rPr lang="en-US"/>
              <a:t>Click to edit Master title style</a:t>
            </a:r>
            <a:endParaRPr lang="en-DE"/>
          </a:p>
        </p:txBody>
      </p:sp>
      <p:sp>
        <p:nvSpPr>
          <p:cNvPr id="14" name="Text Placeholder 22">
            <a:extLst>
              <a:ext uri="{FF2B5EF4-FFF2-40B4-BE49-F238E27FC236}">
                <a16:creationId xmlns:a16="http://schemas.microsoft.com/office/drawing/2014/main" id="{A1DB4B7A-0368-ADFA-B0E8-5A32A1976D23}"/>
              </a:ext>
            </a:extLst>
          </p:cNvPr>
          <p:cNvSpPr>
            <a:spLocks noGrp="1"/>
          </p:cNvSpPr>
          <p:nvPr>
            <p:ph type="body" sz="quarter" idx="10" hasCustomPrompt="1"/>
          </p:nvPr>
        </p:nvSpPr>
        <p:spPr>
          <a:xfrm>
            <a:off x="407368" y="3693074"/>
            <a:ext cx="4375150" cy="457848"/>
          </a:xfrm>
        </p:spPr>
        <p:txBody>
          <a:bodyPr/>
          <a:lstStyle>
            <a:lvl1pPr marL="0" indent="0">
              <a:buNone/>
              <a:defRPr b="1"/>
            </a:lvl1pPr>
            <a:lvl2pPr marL="342900" indent="0">
              <a:buNone/>
              <a:defRPr/>
            </a:lvl2pPr>
          </a:lstStyle>
          <a:p>
            <a:pPr lvl="0"/>
            <a:r>
              <a:rPr lang="en-US"/>
              <a:t>Click to edit Lecturer’s name</a:t>
            </a:r>
          </a:p>
        </p:txBody>
      </p:sp>
      <p:sp>
        <p:nvSpPr>
          <p:cNvPr id="15" name="Text Placeholder 22">
            <a:extLst>
              <a:ext uri="{FF2B5EF4-FFF2-40B4-BE49-F238E27FC236}">
                <a16:creationId xmlns:a16="http://schemas.microsoft.com/office/drawing/2014/main" id="{29BB6B8D-6CB9-54B7-0DF9-DBDB0E37634E}"/>
              </a:ext>
            </a:extLst>
          </p:cNvPr>
          <p:cNvSpPr>
            <a:spLocks noGrp="1"/>
          </p:cNvSpPr>
          <p:nvPr>
            <p:ph type="body" sz="quarter" idx="11" hasCustomPrompt="1"/>
          </p:nvPr>
        </p:nvSpPr>
        <p:spPr>
          <a:xfrm>
            <a:off x="407368" y="4159260"/>
            <a:ext cx="4375150" cy="457848"/>
          </a:xfrm>
        </p:spPr>
        <p:txBody>
          <a:bodyPr/>
          <a:lstStyle>
            <a:lvl1pPr marL="0" indent="0">
              <a:buNone/>
              <a:defRPr b="0"/>
            </a:lvl1pPr>
            <a:lvl2pPr marL="342900" indent="0">
              <a:buNone/>
              <a:defRPr/>
            </a:lvl2pPr>
          </a:lstStyle>
          <a:p>
            <a:pPr lvl="0"/>
            <a:r>
              <a:rPr lang="en-US"/>
              <a:t>Click to edit Lecturer’s affiliation</a:t>
            </a:r>
          </a:p>
        </p:txBody>
      </p:sp>
      <p:sp>
        <p:nvSpPr>
          <p:cNvPr id="20" name="Text Placeholder 22">
            <a:extLst>
              <a:ext uri="{FF2B5EF4-FFF2-40B4-BE49-F238E27FC236}">
                <a16:creationId xmlns:a16="http://schemas.microsoft.com/office/drawing/2014/main" id="{4EC3B6D3-D545-C458-117A-3FC426AC87B1}"/>
              </a:ext>
            </a:extLst>
          </p:cNvPr>
          <p:cNvSpPr>
            <a:spLocks noGrp="1"/>
          </p:cNvSpPr>
          <p:nvPr>
            <p:ph type="body" sz="quarter" idx="12" hasCustomPrompt="1"/>
          </p:nvPr>
        </p:nvSpPr>
        <p:spPr>
          <a:xfrm>
            <a:off x="407368" y="1650286"/>
            <a:ext cx="5544614" cy="338554"/>
          </a:xfrm>
        </p:spPr>
        <p:txBody>
          <a:bodyPr>
            <a:normAutofit/>
          </a:bodyPr>
          <a:lstStyle>
            <a:lvl1pPr marL="0" indent="0">
              <a:buNone/>
              <a:defRPr sz="1600" b="0"/>
            </a:lvl1pPr>
            <a:lvl2pPr marL="342900" indent="0">
              <a:buNone/>
              <a:defRPr/>
            </a:lvl2pPr>
          </a:lstStyle>
          <a:p>
            <a:pPr lvl="0"/>
            <a:r>
              <a:rPr lang="en-US"/>
              <a:t>Click to edit Event title</a:t>
            </a:r>
          </a:p>
        </p:txBody>
      </p:sp>
      <p:pic>
        <p:nvPicPr>
          <p:cNvPr id="2" name="Picture 1">
            <a:extLst>
              <a:ext uri="{FF2B5EF4-FFF2-40B4-BE49-F238E27FC236}">
                <a16:creationId xmlns:a16="http://schemas.microsoft.com/office/drawing/2014/main" id="{54C79CBA-5ECC-767B-846D-8D461051DE87}"/>
              </a:ext>
            </a:extLst>
          </p:cNvPr>
          <p:cNvPicPr>
            <a:picLocks noChangeAspect="1"/>
          </p:cNvPicPr>
          <p:nvPr userDrawn="1"/>
        </p:nvPicPr>
        <p:blipFill>
          <a:blip r:embed="rId4" cstate="email">
            <a:alphaModFix/>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solidFill>
            <a:schemeClr val="bg1"/>
          </a:solidFill>
        </p:spPr>
      </p:pic>
    </p:spTree>
    <p:extLst>
      <p:ext uri="{BB962C8B-B14F-4D97-AF65-F5344CB8AC3E}">
        <p14:creationId xmlns:p14="http://schemas.microsoft.com/office/powerpoint/2010/main" val="640704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4ACD7-DE28-425E-A53A-AC88CA38F28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8A261B-2206-4BC2-ABFA-A24F34086211}"/>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3D21A1AB-D34A-4FAB-991B-668269A78C26}"/>
              </a:ext>
            </a:extLst>
          </p:cNvPr>
          <p:cNvSpPr>
            <a:spLocks noGrp="1"/>
          </p:cNvSpPr>
          <p:nvPr>
            <p:ph type="ftr" sz="quarter" idx="11"/>
          </p:nvPr>
        </p:nvSpPr>
        <p:spPr/>
        <p:txBody>
          <a:bodyPr/>
          <a:lstStyle/>
          <a:p>
            <a:r>
              <a:rPr lang="en-US"/>
              <a:t>C.Sozzi | PSD Meeting on the transition of JT-60SA to W | 17/06/2025</a:t>
            </a:r>
          </a:p>
        </p:txBody>
      </p:sp>
      <p:sp>
        <p:nvSpPr>
          <p:cNvPr id="5" name="Slide Number Placeholder 4">
            <a:extLst>
              <a:ext uri="{FF2B5EF4-FFF2-40B4-BE49-F238E27FC236}">
                <a16:creationId xmlns:a16="http://schemas.microsoft.com/office/drawing/2014/main" id="{A3FAA826-8A9F-4E8E-82E1-2B33B816B80E}"/>
              </a:ext>
            </a:extLst>
          </p:cNvPr>
          <p:cNvSpPr>
            <a:spLocks noGrp="1"/>
          </p:cNvSpPr>
          <p:nvPr>
            <p:ph type="sldNum" sz="quarter" idx="12"/>
          </p:nvPr>
        </p:nvSpPr>
        <p:spPr/>
        <p:txBody>
          <a:bodyPr/>
          <a:lstStyle/>
          <a:p>
            <a:fld id="{8B59151D-E73D-452D-89D3-09B072178FA6}" type="slidenum">
              <a:rPr lang="en-US" smtClean="0"/>
              <a:t>‹#›</a:t>
            </a:fld>
            <a:endParaRPr lang="en-US"/>
          </a:p>
        </p:txBody>
      </p:sp>
    </p:spTree>
    <p:extLst>
      <p:ext uri="{BB962C8B-B14F-4D97-AF65-F5344CB8AC3E}">
        <p14:creationId xmlns:p14="http://schemas.microsoft.com/office/powerpoint/2010/main" val="1324787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88AFB1-69AC-40F4-801C-15AF18C4EE16}"/>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9FA0182F-3BD1-4524-9A7E-579CEB4E6C14}"/>
              </a:ext>
            </a:extLst>
          </p:cNvPr>
          <p:cNvSpPr>
            <a:spLocks noGrp="1"/>
          </p:cNvSpPr>
          <p:nvPr>
            <p:ph type="ftr" sz="quarter" idx="11"/>
          </p:nvPr>
        </p:nvSpPr>
        <p:spPr/>
        <p:txBody>
          <a:bodyPr/>
          <a:lstStyle/>
          <a:p>
            <a:r>
              <a:rPr lang="en-US"/>
              <a:t>C.Sozzi | PSD Meeting on the transition of JT-60SA to W | 17/06/2025</a:t>
            </a:r>
          </a:p>
        </p:txBody>
      </p:sp>
      <p:sp>
        <p:nvSpPr>
          <p:cNvPr id="4" name="Slide Number Placeholder 3">
            <a:extLst>
              <a:ext uri="{FF2B5EF4-FFF2-40B4-BE49-F238E27FC236}">
                <a16:creationId xmlns:a16="http://schemas.microsoft.com/office/drawing/2014/main" id="{7AD49619-26B6-4D71-ADBA-CF424E232E48}"/>
              </a:ext>
            </a:extLst>
          </p:cNvPr>
          <p:cNvSpPr>
            <a:spLocks noGrp="1"/>
          </p:cNvSpPr>
          <p:nvPr>
            <p:ph type="sldNum" sz="quarter" idx="12"/>
          </p:nvPr>
        </p:nvSpPr>
        <p:spPr/>
        <p:txBody>
          <a:bodyPr/>
          <a:lstStyle/>
          <a:p>
            <a:fld id="{8B59151D-E73D-452D-89D3-09B072178FA6}" type="slidenum">
              <a:rPr lang="en-US" smtClean="0"/>
              <a:t>‹#›</a:t>
            </a:fld>
            <a:endParaRPr lang="en-US"/>
          </a:p>
        </p:txBody>
      </p:sp>
    </p:spTree>
    <p:extLst>
      <p:ext uri="{BB962C8B-B14F-4D97-AF65-F5344CB8AC3E}">
        <p14:creationId xmlns:p14="http://schemas.microsoft.com/office/powerpoint/2010/main" val="23784760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795E6-5F24-4D62-8C56-FF7237682D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4869FF-ACDF-433E-809A-8C82DB3772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CC163F-01D2-4AEE-90E7-3BD68140D6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D5F345-4645-4D51-9B06-6C269D371C43}"/>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FED4662D-1F07-4690-8AF9-228A6BF22A1F}"/>
              </a:ext>
            </a:extLst>
          </p:cNvPr>
          <p:cNvSpPr>
            <a:spLocks noGrp="1"/>
          </p:cNvSpPr>
          <p:nvPr>
            <p:ph type="ftr" sz="quarter" idx="11"/>
          </p:nvPr>
        </p:nvSpPr>
        <p:spPr/>
        <p:txBody>
          <a:bodyPr/>
          <a:lstStyle/>
          <a:p>
            <a:r>
              <a:rPr lang="en-US"/>
              <a:t>C.Sozzi | PSD Meeting on the transition of JT-60SA to W | 17/06/2025</a:t>
            </a:r>
          </a:p>
        </p:txBody>
      </p:sp>
      <p:sp>
        <p:nvSpPr>
          <p:cNvPr id="7" name="Slide Number Placeholder 6">
            <a:extLst>
              <a:ext uri="{FF2B5EF4-FFF2-40B4-BE49-F238E27FC236}">
                <a16:creationId xmlns:a16="http://schemas.microsoft.com/office/drawing/2014/main" id="{C92CB19E-47A9-4094-A1DF-AB2488C13AD7}"/>
              </a:ext>
            </a:extLst>
          </p:cNvPr>
          <p:cNvSpPr>
            <a:spLocks noGrp="1"/>
          </p:cNvSpPr>
          <p:nvPr>
            <p:ph type="sldNum" sz="quarter" idx="12"/>
          </p:nvPr>
        </p:nvSpPr>
        <p:spPr/>
        <p:txBody>
          <a:bodyPr/>
          <a:lstStyle/>
          <a:p>
            <a:fld id="{8B59151D-E73D-452D-89D3-09B072178FA6}" type="slidenum">
              <a:rPr lang="en-US" smtClean="0"/>
              <a:t>‹#›</a:t>
            </a:fld>
            <a:endParaRPr lang="en-US"/>
          </a:p>
        </p:txBody>
      </p:sp>
    </p:spTree>
    <p:extLst>
      <p:ext uri="{BB962C8B-B14F-4D97-AF65-F5344CB8AC3E}">
        <p14:creationId xmlns:p14="http://schemas.microsoft.com/office/powerpoint/2010/main" val="580264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0F31F-BC8F-4677-8BF8-3F5FE57E65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1FE514-0CA8-42CF-A603-1285E415A6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3EA894-F999-4556-AF45-7F7CD6924C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9FF118-C2B9-4D4F-8047-812A031D36D7}"/>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CA9BC3EA-7D23-4697-B118-52E1D21DC3B3}"/>
              </a:ext>
            </a:extLst>
          </p:cNvPr>
          <p:cNvSpPr>
            <a:spLocks noGrp="1"/>
          </p:cNvSpPr>
          <p:nvPr>
            <p:ph type="ftr" sz="quarter" idx="11"/>
          </p:nvPr>
        </p:nvSpPr>
        <p:spPr/>
        <p:txBody>
          <a:bodyPr/>
          <a:lstStyle/>
          <a:p>
            <a:r>
              <a:rPr lang="en-US"/>
              <a:t>C.Sozzi | PSD Meeting on the transition of JT-60SA to W | 17/06/2025</a:t>
            </a:r>
          </a:p>
        </p:txBody>
      </p:sp>
      <p:sp>
        <p:nvSpPr>
          <p:cNvPr id="7" name="Slide Number Placeholder 6">
            <a:extLst>
              <a:ext uri="{FF2B5EF4-FFF2-40B4-BE49-F238E27FC236}">
                <a16:creationId xmlns:a16="http://schemas.microsoft.com/office/drawing/2014/main" id="{05AB84A9-105B-4F15-B31C-AA9B651A41B6}"/>
              </a:ext>
            </a:extLst>
          </p:cNvPr>
          <p:cNvSpPr>
            <a:spLocks noGrp="1"/>
          </p:cNvSpPr>
          <p:nvPr>
            <p:ph type="sldNum" sz="quarter" idx="12"/>
          </p:nvPr>
        </p:nvSpPr>
        <p:spPr/>
        <p:txBody>
          <a:bodyPr/>
          <a:lstStyle/>
          <a:p>
            <a:fld id="{8B59151D-E73D-452D-89D3-09B072178FA6}" type="slidenum">
              <a:rPr lang="en-US" smtClean="0"/>
              <a:t>‹#›</a:t>
            </a:fld>
            <a:endParaRPr lang="en-US"/>
          </a:p>
        </p:txBody>
      </p:sp>
    </p:spTree>
    <p:extLst>
      <p:ext uri="{BB962C8B-B14F-4D97-AF65-F5344CB8AC3E}">
        <p14:creationId xmlns:p14="http://schemas.microsoft.com/office/powerpoint/2010/main" val="26614539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1A2E2-290F-484E-B930-19B3B12E28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B1D8EA-7A7F-4B05-B90C-BA413AF0AC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1C0DCB-49DC-4896-A20E-377031ED6688}"/>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C1BBEE4-07EA-4891-A16E-C9787A145C53}"/>
              </a:ext>
            </a:extLst>
          </p:cNvPr>
          <p:cNvSpPr>
            <a:spLocks noGrp="1"/>
          </p:cNvSpPr>
          <p:nvPr>
            <p:ph type="ftr" sz="quarter" idx="11"/>
          </p:nvPr>
        </p:nvSpPr>
        <p:spPr/>
        <p:txBody>
          <a:bodyPr/>
          <a:lstStyle/>
          <a:p>
            <a:r>
              <a:rPr lang="en-US"/>
              <a:t>C.Sozzi | PSD Meeting on the transition of JT-60SA to W | 17/06/2025</a:t>
            </a:r>
          </a:p>
        </p:txBody>
      </p:sp>
      <p:sp>
        <p:nvSpPr>
          <p:cNvPr id="6" name="Slide Number Placeholder 5">
            <a:extLst>
              <a:ext uri="{FF2B5EF4-FFF2-40B4-BE49-F238E27FC236}">
                <a16:creationId xmlns:a16="http://schemas.microsoft.com/office/drawing/2014/main" id="{FDAFCE0F-CF2F-40C9-9235-CC3CDFCE6811}"/>
              </a:ext>
            </a:extLst>
          </p:cNvPr>
          <p:cNvSpPr>
            <a:spLocks noGrp="1"/>
          </p:cNvSpPr>
          <p:nvPr>
            <p:ph type="sldNum" sz="quarter" idx="12"/>
          </p:nvPr>
        </p:nvSpPr>
        <p:spPr/>
        <p:txBody>
          <a:bodyPr/>
          <a:lstStyle/>
          <a:p>
            <a:fld id="{8B59151D-E73D-452D-89D3-09B072178FA6}" type="slidenum">
              <a:rPr lang="en-US" smtClean="0"/>
              <a:t>‹#›</a:t>
            </a:fld>
            <a:endParaRPr lang="en-US"/>
          </a:p>
        </p:txBody>
      </p:sp>
    </p:spTree>
    <p:extLst>
      <p:ext uri="{BB962C8B-B14F-4D97-AF65-F5344CB8AC3E}">
        <p14:creationId xmlns:p14="http://schemas.microsoft.com/office/powerpoint/2010/main" val="31258289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EC4F81-05F7-4096-B1B6-5DC3B202B44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E8E339-C8F8-4FA7-A16C-117D2BC8B07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F541E7-4B42-4133-9575-4589EE97BC7C}"/>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3923CF5F-1466-4CA4-9837-424C3B205D3E}"/>
              </a:ext>
            </a:extLst>
          </p:cNvPr>
          <p:cNvSpPr>
            <a:spLocks noGrp="1"/>
          </p:cNvSpPr>
          <p:nvPr>
            <p:ph type="ftr" sz="quarter" idx="11"/>
          </p:nvPr>
        </p:nvSpPr>
        <p:spPr/>
        <p:txBody>
          <a:bodyPr/>
          <a:lstStyle/>
          <a:p>
            <a:r>
              <a:rPr lang="en-US"/>
              <a:t>C.Sozzi | PSD Meeting on the transition of JT-60SA to W | 17/06/2025</a:t>
            </a:r>
          </a:p>
        </p:txBody>
      </p:sp>
      <p:sp>
        <p:nvSpPr>
          <p:cNvPr id="6" name="Slide Number Placeholder 5">
            <a:extLst>
              <a:ext uri="{FF2B5EF4-FFF2-40B4-BE49-F238E27FC236}">
                <a16:creationId xmlns:a16="http://schemas.microsoft.com/office/drawing/2014/main" id="{3F6639DC-4F8E-4481-A12A-F3B121FC898A}"/>
              </a:ext>
            </a:extLst>
          </p:cNvPr>
          <p:cNvSpPr>
            <a:spLocks noGrp="1"/>
          </p:cNvSpPr>
          <p:nvPr>
            <p:ph type="sldNum" sz="quarter" idx="12"/>
          </p:nvPr>
        </p:nvSpPr>
        <p:spPr/>
        <p:txBody>
          <a:bodyPr/>
          <a:lstStyle/>
          <a:p>
            <a:fld id="{8B59151D-E73D-452D-89D3-09B072178FA6}" type="slidenum">
              <a:rPr lang="en-US" smtClean="0"/>
              <a:t>‹#›</a:t>
            </a:fld>
            <a:endParaRPr lang="en-US"/>
          </a:p>
        </p:txBody>
      </p:sp>
    </p:spTree>
    <p:extLst>
      <p:ext uri="{BB962C8B-B14F-4D97-AF65-F5344CB8AC3E}">
        <p14:creationId xmlns:p14="http://schemas.microsoft.com/office/powerpoint/2010/main" val="1725770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EUROfusion_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a:t>Click to edit Master title style</a:t>
            </a:r>
            <a:endParaRPr lang="en-GB"/>
          </a:p>
        </p:txBody>
      </p:sp>
      <p:sp>
        <p:nvSpPr>
          <p:cNvPr id="3" name="Content Placeholder 2"/>
          <p:cNvSpPr>
            <a:spLocks noGrp="1"/>
          </p:cNvSpPr>
          <p:nvPr>
            <p:ph idx="1"/>
          </p:nvPr>
        </p:nvSpPr>
        <p:spPr>
          <a:xfrm>
            <a:off x="609600" y="836712"/>
            <a:ext cx="11103024" cy="5688632"/>
          </a:xfrm>
        </p:spPr>
        <p:txBody>
          <a:bodyPr>
            <a:normAutofit/>
          </a:bodyPr>
          <a:lstStyle>
            <a:lvl1pPr marL="257175" indent="-257175">
              <a:buFont typeface="Arial" panose="020B0604020202020204" pitchFamily="34" charset="0"/>
              <a:buChar char="•"/>
              <a:defRPr sz="2400">
                <a:latin typeface="+mn-lt"/>
                <a:cs typeface="Arial" panose="020B0604020202020204" pitchFamily="34" charset="0"/>
              </a:defRPr>
            </a:lvl1pPr>
            <a:lvl2pPr marL="557213" indent="-214313">
              <a:buFont typeface="Arial" panose="020B0604020202020204" pitchFamily="34" charset="0"/>
              <a:buChar char="•"/>
              <a:defRPr sz="1800">
                <a:latin typeface="+mn-lt"/>
                <a:cs typeface="Arial" panose="020B0604020202020204" pitchFamily="34" charset="0"/>
              </a:defRPr>
            </a:lvl2pPr>
            <a:lvl3pPr marL="857250" indent="-171450">
              <a:buFont typeface="Arial" panose="020B0604020202020204" pitchFamily="34" charset="0"/>
              <a:buChar char="•"/>
              <a:defRPr sz="1600">
                <a:latin typeface="+mn-lt"/>
                <a:cs typeface="Arial" panose="020B0604020202020204" pitchFamily="34" charset="0"/>
              </a:defRPr>
            </a:lvl3pPr>
            <a:lvl4pPr>
              <a:defRPr/>
            </a:lvl4pPr>
            <a:lvl5pPr>
              <a:defRPr/>
            </a:lvl5pPr>
          </a:lstStyle>
          <a:p>
            <a:pPr lvl="0"/>
            <a:r>
              <a:rPr lang="en-US"/>
              <a:t>Click to edit Master text styles</a:t>
            </a:r>
          </a:p>
          <a:p>
            <a:pPr lvl="1"/>
            <a:r>
              <a:rPr lang="en-US"/>
              <a:t>Second level</a:t>
            </a:r>
          </a:p>
          <a:p>
            <a:pPr lvl="2"/>
            <a:r>
              <a:rPr lang="en-US"/>
              <a:t>Third level</a:t>
            </a:r>
          </a:p>
        </p:txBody>
      </p:sp>
      <p:sp>
        <p:nvSpPr>
          <p:cNvPr id="8" name="Footer Placeholder 7"/>
          <p:cNvSpPr>
            <a:spLocks noGrp="1"/>
          </p:cNvSpPr>
          <p:nvPr>
            <p:ph type="ftr" sz="quarter" idx="11"/>
          </p:nvPr>
        </p:nvSpPr>
        <p:spPr>
          <a:xfrm>
            <a:off x="825623" y="6555770"/>
            <a:ext cx="5379233" cy="329614"/>
          </a:xfrm>
          <a:prstGeom prst="rect">
            <a:avLst/>
          </a:prstGeom>
        </p:spPr>
        <p:txBody>
          <a:bodyPr anchor="t"/>
          <a:lstStyle>
            <a:lvl1pPr>
              <a:defRPr sz="1200">
                <a:solidFill>
                  <a:schemeClr val="bg1"/>
                </a:solidFill>
              </a:defRPr>
            </a:lvl1pPr>
          </a:lstStyle>
          <a:p>
            <a:r>
              <a:rPr lang="en-US">
                <a:solidFill>
                  <a:prstClr val="white"/>
                </a:solidFill>
              </a:rPr>
              <a:t>C.Sozzi | PSD Meeting on the transition of JT-60SA to W | 17/06/2025</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a:t>
            </a:fld>
            <a:endParaRPr lang="en-GB">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pic>
        <p:nvPicPr>
          <p:cNvPr id="10" name="Picture 4">
            <a:extLst>
              <a:ext uri="{FF2B5EF4-FFF2-40B4-BE49-F238E27FC236}">
                <a16:creationId xmlns:a16="http://schemas.microsoft.com/office/drawing/2014/main" id="{C70F5BA9-1F78-4710-B7CE-C2A41402A48A}"/>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207869" y="116918"/>
            <a:ext cx="1907084" cy="527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518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UROfusion_content_empt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a:t>Click to edit Master title style</a:t>
            </a:r>
            <a:endParaRPr lang="en-GB"/>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US">
                <a:solidFill>
                  <a:prstClr val="white"/>
                </a:solidFill>
              </a:rPr>
              <a:t>C.Sozzi | PSD Meeting on the transition of JT-60SA to W | 17/06/2025</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a:t>
            </a:fld>
            <a:endParaRPr lang="en-GB">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pic>
        <p:nvPicPr>
          <p:cNvPr id="10" name="Picture 4">
            <a:extLst>
              <a:ext uri="{FF2B5EF4-FFF2-40B4-BE49-F238E27FC236}">
                <a16:creationId xmlns:a16="http://schemas.microsoft.com/office/drawing/2014/main" id="{8FBF1221-89A0-4012-B30B-6BBFB4C7C1C3}"/>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268214" y="129520"/>
            <a:ext cx="1880707" cy="520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96459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UROfusion_Value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2"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
        <p:nvSpPr>
          <p:cNvPr id="5" name="Rectangle 4">
            <a:extLst>
              <a:ext uri="{FF2B5EF4-FFF2-40B4-BE49-F238E27FC236}">
                <a16:creationId xmlns:a16="http://schemas.microsoft.com/office/drawing/2014/main" id="{A136BB05-CDE1-71D8-95B1-3A5C6CD699AD}"/>
              </a:ext>
            </a:extLst>
          </p:cNvPr>
          <p:cNvSpPr/>
          <p:nvPr userDrawn="1"/>
        </p:nvSpPr>
        <p:spPr>
          <a:xfrm>
            <a:off x="6408751" y="2146852"/>
            <a:ext cx="2170706" cy="161411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55464233-290E-F450-429D-1C58FA6BE3BA}"/>
              </a:ext>
            </a:extLst>
          </p:cNvPr>
          <p:cNvSpPr/>
          <p:nvPr userDrawn="1"/>
        </p:nvSpPr>
        <p:spPr>
          <a:xfrm>
            <a:off x="9129423" y="1957346"/>
            <a:ext cx="2170706" cy="187518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hasCustomPrompt="1"/>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a:t>EUROfusion Values</a:t>
            </a:r>
            <a:endParaRPr lang="en-GB"/>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US">
                <a:solidFill>
                  <a:prstClr val="white"/>
                </a:solidFill>
              </a:rPr>
              <a:t>C.Sozzi | PSD Meeting on the transition of JT-60SA to W | 17/06/2025</a:t>
            </a:r>
            <a:endParaRPr lang="en-GB">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a:t>
            </a:fld>
            <a:endParaRPr lang="en-GB">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E8D0878B-E5A6-2FA4-87BE-E46364DC8E55}"/>
              </a:ext>
            </a:extLst>
          </p:cNvPr>
          <p:cNvPicPr>
            <a:picLocks noChangeAspect="1"/>
          </p:cNvPicPr>
          <p:nvPr userDrawn="1"/>
        </p:nvPicPr>
        <p:blipFill rotWithShape="1">
          <a:blip r:embed="rId4"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5414" y="979851"/>
            <a:ext cx="12181172" cy="5577840"/>
          </a:xfrm>
          <a:prstGeom prst="rect">
            <a:avLst/>
          </a:prstGeom>
        </p:spPr>
      </p:pic>
    </p:spTree>
    <p:extLst>
      <p:ext uri="{BB962C8B-B14F-4D97-AF65-F5344CB8AC3E}">
        <p14:creationId xmlns:p14="http://schemas.microsoft.com/office/powerpoint/2010/main" val="1308084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3A1D-1D7F-422C-87C8-E7C39B7AA2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D6F9964-7248-4189-ACCD-1E64651B31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61E47D1-AFD2-4373-AF66-AD840C1B3459}"/>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403C4E6C-8FC1-4F2F-A522-E374AACEE234}"/>
              </a:ext>
            </a:extLst>
          </p:cNvPr>
          <p:cNvSpPr>
            <a:spLocks noGrp="1"/>
          </p:cNvSpPr>
          <p:nvPr>
            <p:ph type="ftr" sz="quarter" idx="11"/>
          </p:nvPr>
        </p:nvSpPr>
        <p:spPr/>
        <p:txBody>
          <a:bodyPr/>
          <a:lstStyle/>
          <a:p>
            <a:r>
              <a:rPr lang="en-US"/>
              <a:t>C.Sozzi | PSD Meeting on the transition of JT-60SA to W | 17/06/2025</a:t>
            </a:r>
          </a:p>
        </p:txBody>
      </p:sp>
      <p:sp>
        <p:nvSpPr>
          <p:cNvPr id="6" name="Slide Number Placeholder 5">
            <a:extLst>
              <a:ext uri="{FF2B5EF4-FFF2-40B4-BE49-F238E27FC236}">
                <a16:creationId xmlns:a16="http://schemas.microsoft.com/office/drawing/2014/main" id="{56A5ADB7-8BF1-419D-953E-4CED699890C4}"/>
              </a:ext>
            </a:extLst>
          </p:cNvPr>
          <p:cNvSpPr>
            <a:spLocks noGrp="1"/>
          </p:cNvSpPr>
          <p:nvPr>
            <p:ph type="sldNum" sz="quarter" idx="12"/>
          </p:nvPr>
        </p:nvSpPr>
        <p:spPr/>
        <p:txBody>
          <a:bodyPr/>
          <a:lstStyle/>
          <a:p>
            <a:fld id="{8B59151D-E73D-452D-89D3-09B072178FA6}" type="slidenum">
              <a:rPr lang="en-US" smtClean="0"/>
              <a:t>‹#›</a:t>
            </a:fld>
            <a:endParaRPr lang="en-US"/>
          </a:p>
        </p:txBody>
      </p:sp>
    </p:spTree>
    <p:extLst>
      <p:ext uri="{BB962C8B-B14F-4D97-AF65-F5344CB8AC3E}">
        <p14:creationId xmlns:p14="http://schemas.microsoft.com/office/powerpoint/2010/main" val="2740060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FC2AB-7057-4A55-8A69-52B42399E4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DF0187-0F9C-4791-AA83-E57CFDDB35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3A4149-B7BB-4D0C-A394-CBF9F2178439}"/>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AF02F2B7-DFA5-4771-9060-738859C7356E}"/>
              </a:ext>
            </a:extLst>
          </p:cNvPr>
          <p:cNvSpPr>
            <a:spLocks noGrp="1"/>
          </p:cNvSpPr>
          <p:nvPr>
            <p:ph type="ftr" sz="quarter" idx="11"/>
          </p:nvPr>
        </p:nvSpPr>
        <p:spPr/>
        <p:txBody>
          <a:bodyPr/>
          <a:lstStyle/>
          <a:p>
            <a:r>
              <a:rPr lang="en-US"/>
              <a:t>C.Sozzi | PSD Meeting on the transition of JT-60SA to W | 17/06/2025</a:t>
            </a:r>
          </a:p>
        </p:txBody>
      </p:sp>
      <p:sp>
        <p:nvSpPr>
          <p:cNvPr id="6" name="Slide Number Placeholder 5">
            <a:extLst>
              <a:ext uri="{FF2B5EF4-FFF2-40B4-BE49-F238E27FC236}">
                <a16:creationId xmlns:a16="http://schemas.microsoft.com/office/drawing/2014/main" id="{25AA9A87-1E3B-4635-A9DD-3245F7E24493}"/>
              </a:ext>
            </a:extLst>
          </p:cNvPr>
          <p:cNvSpPr>
            <a:spLocks noGrp="1"/>
          </p:cNvSpPr>
          <p:nvPr>
            <p:ph type="sldNum" sz="quarter" idx="12"/>
          </p:nvPr>
        </p:nvSpPr>
        <p:spPr/>
        <p:txBody>
          <a:bodyPr/>
          <a:lstStyle/>
          <a:p>
            <a:fld id="{8B59151D-E73D-452D-89D3-09B072178FA6}" type="slidenum">
              <a:rPr lang="en-US" smtClean="0"/>
              <a:t>‹#›</a:t>
            </a:fld>
            <a:endParaRPr lang="en-US"/>
          </a:p>
        </p:txBody>
      </p:sp>
    </p:spTree>
    <p:extLst>
      <p:ext uri="{BB962C8B-B14F-4D97-AF65-F5344CB8AC3E}">
        <p14:creationId xmlns:p14="http://schemas.microsoft.com/office/powerpoint/2010/main" val="1602936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799F2-F5B1-4A34-A8B9-A2A2EAD04D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DA0B99-B8A7-40F6-A864-42803ADCB2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E7583F2-7438-4F36-9058-68ED3AFBC2DF}"/>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4FD36BBA-ABAB-4483-B71D-DA17B95DDC91}"/>
              </a:ext>
            </a:extLst>
          </p:cNvPr>
          <p:cNvSpPr>
            <a:spLocks noGrp="1"/>
          </p:cNvSpPr>
          <p:nvPr>
            <p:ph type="ftr" sz="quarter" idx="11"/>
          </p:nvPr>
        </p:nvSpPr>
        <p:spPr/>
        <p:txBody>
          <a:bodyPr/>
          <a:lstStyle/>
          <a:p>
            <a:r>
              <a:rPr lang="en-US"/>
              <a:t>C.Sozzi | PSD Meeting on the transition of JT-60SA to W | 17/06/2025</a:t>
            </a:r>
          </a:p>
        </p:txBody>
      </p:sp>
      <p:sp>
        <p:nvSpPr>
          <p:cNvPr id="6" name="Slide Number Placeholder 5">
            <a:extLst>
              <a:ext uri="{FF2B5EF4-FFF2-40B4-BE49-F238E27FC236}">
                <a16:creationId xmlns:a16="http://schemas.microsoft.com/office/drawing/2014/main" id="{8A1F9185-D85E-4811-A027-4F2BE6E416BB}"/>
              </a:ext>
            </a:extLst>
          </p:cNvPr>
          <p:cNvSpPr>
            <a:spLocks noGrp="1"/>
          </p:cNvSpPr>
          <p:nvPr>
            <p:ph type="sldNum" sz="quarter" idx="12"/>
          </p:nvPr>
        </p:nvSpPr>
        <p:spPr/>
        <p:txBody>
          <a:bodyPr/>
          <a:lstStyle/>
          <a:p>
            <a:fld id="{8B59151D-E73D-452D-89D3-09B072178FA6}" type="slidenum">
              <a:rPr lang="en-US" smtClean="0"/>
              <a:t>‹#›</a:t>
            </a:fld>
            <a:endParaRPr lang="en-US"/>
          </a:p>
        </p:txBody>
      </p:sp>
    </p:spTree>
    <p:extLst>
      <p:ext uri="{BB962C8B-B14F-4D97-AF65-F5344CB8AC3E}">
        <p14:creationId xmlns:p14="http://schemas.microsoft.com/office/powerpoint/2010/main" val="1170107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2C7B9-3380-4D56-A1F5-73AA0A1C16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ABE8C2-91C3-4F54-99E6-7D500EE299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4765FF7-A61A-4BC5-B2B5-8B74598080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4033489-EC90-415D-886C-F42CBAE3A574}"/>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3D283876-2D54-4F56-952C-61394B370ECA}"/>
              </a:ext>
            </a:extLst>
          </p:cNvPr>
          <p:cNvSpPr>
            <a:spLocks noGrp="1"/>
          </p:cNvSpPr>
          <p:nvPr>
            <p:ph type="ftr" sz="quarter" idx="11"/>
          </p:nvPr>
        </p:nvSpPr>
        <p:spPr/>
        <p:txBody>
          <a:bodyPr/>
          <a:lstStyle/>
          <a:p>
            <a:r>
              <a:rPr lang="en-US"/>
              <a:t>C.Sozzi | PSD Meeting on the transition of JT-60SA to W | 17/06/2025</a:t>
            </a:r>
          </a:p>
        </p:txBody>
      </p:sp>
      <p:sp>
        <p:nvSpPr>
          <p:cNvPr id="7" name="Slide Number Placeholder 6">
            <a:extLst>
              <a:ext uri="{FF2B5EF4-FFF2-40B4-BE49-F238E27FC236}">
                <a16:creationId xmlns:a16="http://schemas.microsoft.com/office/drawing/2014/main" id="{126EDE85-E2D1-42CA-AEFA-DFEDE1DE8286}"/>
              </a:ext>
            </a:extLst>
          </p:cNvPr>
          <p:cNvSpPr>
            <a:spLocks noGrp="1"/>
          </p:cNvSpPr>
          <p:nvPr>
            <p:ph type="sldNum" sz="quarter" idx="12"/>
          </p:nvPr>
        </p:nvSpPr>
        <p:spPr/>
        <p:txBody>
          <a:bodyPr/>
          <a:lstStyle/>
          <a:p>
            <a:fld id="{8B59151D-E73D-452D-89D3-09B072178FA6}" type="slidenum">
              <a:rPr lang="en-US" smtClean="0"/>
              <a:t>‹#›</a:t>
            </a:fld>
            <a:endParaRPr lang="en-US"/>
          </a:p>
        </p:txBody>
      </p:sp>
    </p:spTree>
    <p:extLst>
      <p:ext uri="{BB962C8B-B14F-4D97-AF65-F5344CB8AC3E}">
        <p14:creationId xmlns:p14="http://schemas.microsoft.com/office/powerpoint/2010/main" val="1668457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50C2A-ACB7-4573-97A0-E206513CC25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30A0E0D-A490-480F-8BC9-3691BB69CA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EF2BB23-17D1-4782-9CF8-1D329A714F9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FA3850-38DC-48C9-90E8-9EBE382F46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479235-0538-4393-A2DC-89C812F213B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5B20BBF-1AE3-4F7B-8736-07857DADFB33}"/>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6ABB16EA-CFCB-4345-BDC0-7E0746F69B09}"/>
              </a:ext>
            </a:extLst>
          </p:cNvPr>
          <p:cNvSpPr>
            <a:spLocks noGrp="1"/>
          </p:cNvSpPr>
          <p:nvPr>
            <p:ph type="ftr" sz="quarter" idx="11"/>
          </p:nvPr>
        </p:nvSpPr>
        <p:spPr/>
        <p:txBody>
          <a:bodyPr/>
          <a:lstStyle/>
          <a:p>
            <a:r>
              <a:rPr lang="en-US"/>
              <a:t>C.Sozzi | PSD Meeting on the transition of JT-60SA to W | 17/06/2025</a:t>
            </a:r>
          </a:p>
        </p:txBody>
      </p:sp>
      <p:sp>
        <p:nvSpPr>
          <p:cNvPr id="9" name="Slide Number Placeholder 8">
            <a:extLst>
              <a:ext uri="{FF2B5EF4-FFF2-40B4-BE49-F238E27FC236}">
                <a16:creationId xmlns:a16="http://schemas.microsoft.com/office/drawing/2014/main" id="{1EE881F2-6FFA-4870-BFC8-665B1D0337C6}"/>
              </a:ext>
            </a:extLst>
          </p:cNvPr>
          <p:cNvSpPr>
            <a:spLocks noGrp="1"/>
          </p:cNvSpPr>
          <p:nvPr>
            <p:ph type="sldNum" sz="quarter" idx="12"/>
          </p:nvPr>
        </p:nvSpPr>
        <p:spPr/>
        <p:txBody>
          <a:bodyPr/>
          <a:lstStyle/>
          <a:p>
            <a:fld id="{8B59151D-E73D-452D-89D3-09B072178FA6}" type="slidenum">
              <a:rPr lang="en-US" smtClean="0"/>
              <a:t>‹#›</a:t>
            </a:fld>
            <a:endParaRPr lang="en-US"/>
          </a:p>
        </p:txBody>
      </p:sp>
    </p:spTree>
    <p:extLst>
      <p:ext uri="{BB962C8B-B14F-4D97-AF65-F5344CB8AC3E}">
        <p14:creationId xmlns:p14="http://schemas.microsoft.com/office/powerpoint/2010/main" val="2626112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4"/>
          </p:nvPr>
        </p:nvSpPr>
        <p:spPr>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6D9FA1-99C7-4910-8E32-B85D378B0060}" type="slidenum">
              <a:rPr kumimoji="0" lang="en-GB" sz="10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02646876"/>
      </p:ext>
    </p:extLst>
  </p:cSld>
  <p:clrMap bg1="lt1" tx1="dk1" bg2="lt2" tx2="dk2" accent1="accent1" accent2="accent2" accent3="accent3" accent4="accent4" accent5="accent5" accent6="accent6" hlink="hlink" folHlink="folHlink"/>
  <p:sldLayoutIdLst>
    <p:sldLayoutId id="2147483658" r:id="rId1"/>
    <p:sldLayoutId id="2147483663" r:id="rId2"/>
    <p:sldLayoutId id="2147483664" r:id="rId3"/>
    <p:sldLayoutId id="2147483669" r:id="rId4"/>
  </p:sldLayoutIdLst>
  <p:hf hd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657071-7D89-4015-98AD-1DFA2D6468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D8A553-6963-4D50-B8AA-DA847726EA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A7D66B-86F5-4E15-9E94-B09BC1BC44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73232829-145D-482F-B031-54B9E2825D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C.Sozzi | PSD Meeting on the transition of JT-60SA to W | 17/06/2025</a:t>
            </a:r>
          </a:p>
        </p:txBody>
      </p:sp>
      <p:sp>
        <p:nvSpPr>
          <p:cNvPr id="6" name="Slide Number Placeholder 5">
            <a:extLst>
              <a:ext uri="{FF2B5EF4-FFF2-40B4-BE49-F238E27FC236}">
                <a16:creationId xmlns:a16="http://schemas.microsoft.com/office/drawing/2014/main" id="{E3D64370-B6DA-4B74-AB25-6987BB1F95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59151D-E73D-452D-89D3-09B072178FA6}" type="slidenum">
              <a:rPr lang="en-US" smtClean="0"/>
              <a:t>‹#›</a:t>
            </a:fld>
            <a:endParaRPr lang="en-US"/>
          </a:p>
        </p:txBody>
      </p:sp>
    </p:spTree>
    <p:extLst>
      <p:ext uri="{BB962C8B-B14F-4D97-AF65-F5344CB8AC3E}">
        <p14:creationId xmlns:p14="http://schemas.microsoft.com/office/powerpoint/2010/main" val="3557960413"/>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245FE5-F631-4D78-A3FA-C44BEFBAE0A4}"/>
              </a:ext>
            </a:extLst>
          </p:cNvPr>
          <p:cNvSpPr>
            <a:spLocks noGrp="1"/>
          </p:cNvSpPr>
          <p:nvPr>
            <p:ph type="title"/>
          </p:nvPr>
        </p:nvSpPr>
        <p:spPr/>
        <p:txBody>
          <a:bodyPr/>
          <a:lstStyle/>
          <a:p>
            <a:r>
              <a:rPr lang="en-US" dirty="0"/>
              <a:t>Planning for W transition</a:t>
            </a:r>
          </a:p>
        </p:txBody>
      </p:sp>
      <p:sp>
        <p:nvSpPr>
          <p:cNvPr id="4" name="Segnaposto piè di pagina 3">
            <a:extLst>
              <a:ext uri="{FF2B5EF4-FFF2-40B4-BE49-F238E27FC236}">
                <a16:creationId xmlns:a16="http://schemas.microsoft.com/office/drawing/2014/main" id="{B3BBC6DC-AF6F-4FF6-8524-ABD4846CEB32}"/>
              </a:ext>
            </a:extLst>
          </p:cNvPr>
          <p:cNvSpPr>
            <a:spLocks noGrp="1"/>
          </p:cNvSpPr>
          <p:nvPr>
            <p:ph type="ftr" sz="quarter" idx="11"/>
          </p:nvPr>
        </p:nvSpPr>
        <p:spPr/>
        <p:txBody>
          <a:bodyPr/>
          <a:lstStyle/>
          <a:p>
            <a:r>
              <a:rPr lang="en-US" dirty="0" err="1" smtClean="0">
                <a:solidFill>
                  <a:prstClr val="white"/>
                </a:solidFill>
              </a:rPr>
              <a:t>C.Sozzi</a:t>
            </a:r>
            <a:r>
              <a:rPr lang="en-US" dirty="0" smtClean="0">
                <a:solidFill>
                  <a:prstClr val="white"/>
                </a:solidFill>
              </a:rPr>
              <a:t>, D. Douai </a:t>
            </a:r>
            <a:r>
              <a:rPr lang="en-US" dirty="0">
                <a:solidFill>
                  <a:prstClr val="white"/>
                </a:solidFill>
              </a:rPr>
              <a:t>| PSD Meeting on the transition of JT-60SA to W | 17/06/2025</a:t>
            </a:r>
            <a:endParaRPr lang="en-GB" dirty="0">
              <a:solidFill>
                <a:prstClr val="white"/>
              </a:solidFill>
            </a:endParaRPr>
          </a:p>
        </p:txBody>
      </p:sp>
      <p:sp>
        <p:nvSpPr>
          <p:cNvPr id="5" name="Segnaposto numero diapositiva 4">
            <a:extLst>
              <a:ext uri="{FF2B5EF4-FFF2-40B4-BE49-F238E27FC236}">
                <a16:creationId xmlns:a16="http://schemas.microsoft.com/office/drawing/2014/main" id="{C427A192-6296-4AB3-A7B0-08EF7C82F69C}"/>
              </a:ext>
            </a:extLst>
          </p:cNvPr>
          <p:cNvSpPr>
            <a:spLocks noGrp="1"/>
          </p:cNvSpPr>
          <p:nvPr>
            <p:ph type="sldNum" sz="quarter" idx="12"/>
          </p:nvPr>
        </p:nvSpPr>
        <p:spPr/>
        <p:txBody>
          <a:bodyPr/>
          <a:lstStyle/>
          <a:p>
            <a:fld id="{6A6D9FA1-99C7-4910-8E32-B85D378B0060}" type="slidenum">
              <a:rPr lang="en-GB" smtClean="0">
                <a:solidFill>
                  <a:prstClr val="white"/>
                </a:solidFill>
              </a:rPr>
              <a:pPr/>
              <a:t>1</a:t>
            </a:fld>
            <a:endParaRPr lang="en-GB">
              <a:solidFill>
                <a:prstClr val="white"/>
              </a:solidFill>
            </a:endParaRPr>
          </a:p>
        </p:txBody>
      </p:sp>
      <mc:AlternateContent xmlns:mc="http://schemas.openxmlformats.org/markup-compatibility/2006">
        <mc:Choice xmlns:a14="http://schemas.microsoft.com/office/drawing/2010/main" Requires="a14">
          <p:graphicFrame>
            <p:nvGraphicFramePr>
              <p:cNvPr id="9" name="Tabella 9">
                <a:extLst>
                  <a:ext uri="{FF2B5EF4-FFF2-40B4-BE49-F238E27FC236}">
                    <a16:creationId xmlns:a16="http://schemas.microsoft.com/office/drawing/2014/main" id="{1264358E-BC26-4298-B033-B4C1E18C6BA4}"/>
                  </a:ext>
                </a:extLst>
              </p:cNvPr>
              <p:cNvGraphicFramePr>
                <a:graphicFrameLocks noGrp="1"/>
              </p:cNvGraphicFramePr>
              <p:nvPr>
                <p:extLst>
                  <p:ext uri="{D42A27DB-BD31-4B8C-83A1-F6EECF244321}">
                    <p14:modId xmlns:p14="http://schemas.microsoft.com/office/powerpoint/2010/main" val="2299238259"/>
                  </p:ext>
                </p:extLst>
              </p:nvPr>
            </p:nvGraphicFramePr>
            <p:xfrm>
              <a:off x="315311" y="653161"/>
              <a:ext cx="11745310" cy="5828636"/>
            </p:xfrm>
            <a:graphic>
              <a:graphicData uri="http://schemas.openxmlformats.org/drawingml/2006/table">
                <a:tbl>
                  <a:tblPr firstRow="1" bandRow="1">
                    <a:tableStyleId>{5C22544A-7EE6-4342-B048-85BDC9FD1C3A}</a:tableStyleId>
                  </a:tblPr>
                  <a:tblGrid>
                    <a:gridCol w="584768">
                      <a:extLst>
                        <a:ext uri="{9D8B030D-6E8A-4147-A177-3AD203B41FA5}">
                          <a16:colId xmlns:a16="http://schemas.microsoft.com/office/drawing/2014/main" val="3093146909"/>
                        </a:ext>
                      </a:extLst>
                    </a:gridCol>
                    <a:gridCol w="6220244">
                      <a:extLst>
                        <a:ext uri="{9D8B030D-6E8A-4147-A177-3AD203B41FA5}">
                          <a16:colId xmlns:a16="http://schemas.microsoft.com/office/drawing/2014/main" val="3995619507"/>
                        </a:ext>
                      </a:extLst>
                    </a:gridCol>
                    <a:gridCol w="4940298">
                      <a:extLst>
                        <a:ext uri="{9D8B030D-6E8A-4147-A177-3AD203B41FA5}">
                          <a16:colId xmlns:a16="http://schemas.microsoft.com/office/drawing/2014/main" val="3706134248"/>
                        </a:ext>
                      </a:extLst>
                    </a:gridCol>
                  </a:tblGrid>
                  <a:tr h="321862">
                    <a:tc>
                      <a:txBody>
                        <a:bodyPr/>
                        <a:lstStyle/>
                        <a:p>
                          <a:r>
                            <a:rPr lang="en-US" sz="1050" dirty="0"/>
                            <a:t>#</a:t>
                          </a:r>
                        </a:p>
                      </a:txBody>
                      <a:tcPr/>
                    </a:tc>
                    <a:tc>
                      <a:txBody>
                        <a:bodyPr/>
                        <a:lstStyle/>
                        <a:p>
                          <a:r>
                            <a:rPr lang="en-US" sz="1050" dirty="0"/>
                            <a:t>Topics</a:t>
                          </a:r>
                        </a:p>
                      </a:txBody>
                      <a:tcPr/>
                    </a:tc>
                    <a:tc>
                      <a:txBody>
                        <a:bodyPr/>
                        <a:lstStyle/>
                        <a:p>
                          <a:r>
                            <a:rPr lang="en-US" sz="1050" dirty="0"/>
                            <a:t>Comment/status</a:t>
                          </a:r>
                        </a:p>
                      </a:txBody>
                      <a:tcPr/>
                    </a:tc>
                    <a:extLst>
                      <a:ext uri="{0D108BD9-81ED-4DB2-BD59-A6C34878D82A}">
                        <a16:rowId xmlns:a16="http://schemas.microsoft.com/office/drawing/2014/main" val="3907256517"/>
                      </a:ext>
                    </a:extLst>
                  </a:tr>
                  <a:tr h="38074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70C0"/>
                              </a:solidFill>
                              <a:effectLst/>
                            </a:rPr>
                            <a:t>1</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70C0"/>
                              </a:solidFill>
                              <a:effectLst/>
                            </a:rPr>
                            <a:t>Definition of the scientific priorities for the C phase and for the W phase and W-related preparation experiments in the C phase of JT-60SA (ET)</a:t>
                          </a:r>
                        </a:p>
                      </a:txBody>
                      <a:tcPr/>
                    </a:tc>
                    <a:tc>
                      <a:txBody>
                        <a:bodyPr/>
                        <a:lstStyle/>
                        <a:p>
                          <a:r>
                            <a:rPr lang="en-US" sz="1050" dirty="0"/>
                            <a:t>done</a:t>
                          </a:r>
                        </a:p>
                      </a:txBody>
                      <a:tcPr/>
                    </a:tc>
                    <a:extLst>
                      <a:ext uri="{0D108BD9-81ED-4DB2-BD59-A6C34878D82A}">
                        <a16:rowId xmlns:a16="http://schemas.microsoft.com/office/drawing/2014/main" val="2568137457"/>
                      </a:ext>
                    </a:extLst>
                  </a:tr>
                  <a:tr h="54915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70C0"/>
                              </a:solidFill>
                              <a:effectLst/>
                            </a:rPr>
                            <a:t>2</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70C0"/>
                              </a:solidFill>
                              <a:effectLst/>
                            </a:rPr>
                            <a:t>Definition of plasma scenarios and corresponding magnetic configuration (ET), supported by WPTE and Theory and Simulation developments </a:t>
                          </a:r>
                        </a:p>
                      </a:txBody>
                      <a:tcPr/>
                    </a:tc>
                    <a:tc>
                      <a:txBody>
                        <a:bodyPr/>
                        <a:lstStyle/>
                        <a:p>
                          <a:r>
                            <a:rPr lang="en-US" sz="1050" dirty="0"/>
                            <a:t>new equilibrium </a:t>
                          </a:r>
                          <a:r>
                            <a:rPr lang="en-US" sz="1050" dirty="0" smtClean="0"/>
                            <a:t>required</a:t>
                          </a:r>
                        </a:p>
                        <a:p>
                          <a:pPr marL="171450" indent="-171450">
                            <a:buFont typeface="Wingdings" panose="05000000000000000000" pitchFamily="2" charset="2"/>
                            <a:buChar char="à"/>
                          </a:pPr>
                          <a:r>
                            <a:rPr lang="en-US" sz="1050" dirty="0" smtClean="0"/>
                            <a:t>need coordination for proper definition (ET, TE, edge </a:t>
                          </a:r>
                          <a:r>
                            <a:rPr lang="en-US" sz="1050" dirty="0" err="1" smtClean="0"/>
                            <a:t>modellers</a:t>
                          </a:r>
                          <a:r>
                            <a:rPr lang="en-US" sz="1050" dirty="0" smtClean="0"/>
                            <a:t>). </a:t>
                          </a:r>
                        </a:p>
                        <a:p>
                          <a:pPr marL="0" indent="0">
                            <a:buFont typeface="Wingdings" panose="05000000000000000000" pitchFamily="2" charset="2"/>
                            <a:buNone/>
                          </a:pPr>
                          <a:r>
                            <a:rPr lang="en-US" sz="1050" dirty="0" smtClean="0"/>
                            <a:t>Possibly done by EU instead of QST?</a:t>
                          </a:r>
                          <a:endParaRPr lang="en-US" sz="1050" dirty="0"/>
                        </a:p>
                      </a:txBody>
                      <a:tcPr/>
                    </a:tc>
                    <a:extLst>
                      <a:ext uri="{0D108BD9-81ED-4DB2-BD59-A6C34878D82A}">
                        <a16:rowId xmlns:a16="http://schemas.microsoft.com/office/drawing/2014/main" val="150296855"/>
                      </a:ext>
                    </a:extLst>
                  </a:tr>
                  <a:tr h="54915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70C0"/>
                              </a:solidFill>
                              <a:effectLst/>
                            </a:rPr>
                            <a:t>3</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70C0"/>
                              </a:solidFill>
                              <a:effectLst/>
                            </a:rPr>
                            <a:t>Modeling of heat load (WPTE)</a:t>
                          </a:r>
                        </a:p>
                      </a:txBody>
                      <a:tcPr/>
                    </a:tc>
                    <a:tc>
                      <a:txBody>
                        <a:bodyPr/>
                        <a:lstStyle/>
                        <a:p>
                          <a:r>
                            <a:rPr lang="en-US" sz="1050" dirty="0"/>
                            <a:t>Divertor, done (TBC with core</a:t>
                          </a:r>
                          <a:r>
                            <a:rPr lang="en-US" sz="1050" dirty="0" smtClean="0"/>
                            <a:t>), OT temperatures too high. Alternative</a:t>
                          </a:r>
                          <a:r>
                            <a:rPr lang="en-US" sz="1050" baseline="0" dirty="0" smtClean="0"/>
                            <a:t> to baseline under investigation (X-point shifted upwards, asymmetric legs, OVT inclined…): need for equilibria</a:t>
                          </a:r>
                          <a:endParaRPr lang="en-US" sz="1050" dirty="0"/>
                        </a:p>
                      </a:txBody>
                      <a:tcPr/>
                    </a:tc>
                    <a:extLst>
                      <a:ext uri="{0D108BD9-81ED-4DB2-BD59-A6C34878D82A}">
                        <a16:rowId xmlns:a16="http://schemas.microsoft.com/office/drawing/2014/main" val="2081647333"/>
                      </a:ext>
                    </a:extLst>
                  </a:tr>
                  <a:tr h="54915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70C0"/>
                              </a:solidFill>
                              <a:effectLst/>
                            </a:rPr>
                            <a:t>4</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70C0"/>
                              </a:solidFill>
                              <a:effectLst/>
                            </a:rPr>
                            <a:t>Core and impurity transport (WPTE)</a:t>
                          </a:r>
                        </a:p>
                      </a:txBody>
                      <a:tcPr/>
                    </a:tc>
                    <a:tc>
                      <a:txBody>
                        <a:bodyPr/>
                        <a:lstStyle/>
                        <a:p>
                          <a:r>
                            <a:rPr lang="en-US" sz="1050" dirty="0" smtClean="0"/>
                            <a:t>Core+edge</a:t>
                          </a:r>
                          <a:r>
                            <a:rPr lang="en-US" sz="1050" dirty="0"/>
                            <a:t> </a:t>
                          </a:r>
                          <a:r>
                            <a:rPr lang="en-US" sz="1050" dirty="0" smtClean="0"/>
                            <a:t>ongoing</a:t>
                          </a:r>
                          <a:endParaRPr lang="en-US" sz="1050" dirty="0"/>
                        </a:p>
                        <a:p>
                          <a:r>
                            <a:rPr lang="en-US" sz="1050" dirty="0" smtClean="0"/>
                            <a:t>W </a:t>
                          </a:r>
                          <a:r>
                            <a:rPr lang="en-US" sz="1050" dirty="0"/>
                            <a:t>transport </a:t>
                          </a:r>
                          <a:r>
                            <a:rPr lang="en-US" sz="1050" dirty="0" smtClean="0"/>
                            <a:t>started</a:t>
                          </a:r>
                          <a:r>
                            <a:rPr lang="en-US" sz="1050" dirty="0" smtClean="0">
                              <a:sym typeface="Wingdings" panose="05000000000000000000" pitchFamily="2" charset="2"/>
                            </a:rPr>
                            <a:t>, </a:t>
                          </a:r>
                          <a:r>
                            <a:rPr lang="en-US" sz="1050" dirty="0" smtClean="0"/>
                            <a:t>required ECRH power to avoid core W accumulation</a:t>
                          </a:r>
                        </a:p>
                        <a:p>
                          <a:r>
                            <a:rPr lang="en-US" sz="1050" dirty="0" smtClean="0"/>
                            <a:t>max </a:t>
                          </a:r>
                          <a14:m>
                            <m:oMath xmlns:m="http://schemas.openxmlformats.org/officeDocument/2006/math">
                              <m:sSubSup>
                                <m:sSubSupPr>
                                  <m:ctrlPr>
                                    <a:rPr lang="en-US" sz="1050" i="1" smtClean="0">
                                      <a:latin typeface="Cambria Math" panose="02040503050406030204" pitchFamily="18" charset="0"/>
                                    </a:rPr>
                                  </m:ctrlPr>
                                </m:sSubSupPr>
                                <m:e>
                                  <m:r>
                                    <a:rPr lang="en-US" sz="1050" b="0" i="1" smtClean="0">
                                      <a:latin typeface="Cambria Math" panose="02040503050406030204" pitchFamily="18" charset="0"/>
                                    </a:rPr>
                                    <m:t>𝑐</m:t>
                                  </m:r>
                                </m:e>
                                <m:sub>
                                  <m:r>
                                    <a:rPr lang="en-US" sz="1050" b="0" i="1" smtClean="0">
                                      <a:latin typeface="Cambria Math" panose="02040503050406030204" pitchFamily="18" charset="0"/>
                                    </a:rPr>
                                    <m:t>𝑤</m:t>
                                  </m:r>
                                </m:sub>
                                <m:sup>
                                  <m:r>
                                    <a:rPr lang="en-US" sz="1050" b="0" i="1" smtClean="0">
                                      <a:latin typeface="Cambria Math" panose="02040503050406030204" pitchFamily="18" charset="0"/>
                                    </a:rPr>
                                    <m:t>𝑐𝑜𝑟𝑒</m:t>
                                  </m:r>
                                </m:sup>
                              </m:sSubSup>
                            </m:oMath>
                          </a14:m>
                          <a:r>
                            <a:rPr lang="en-US" sz="1050" dirty="0" smtClean="0"/>
                            <a:t> to be assessed</a:t>
                          </a:r>
                          <a:endParaRPr lang="en-US" sz="1050" dirty="0"/>
                        </a:p>
                      </a:txBody>
                      <a:tcPr/>
                    </a:tc>
                    <a:extLst>
                      <a:ext uri="{0D108BD9-81ED-4DB2-BD59-A6C34878D82A}">
                        <a16:rowId xmlns:a16="http://schemas.microsoft.com/office/drawing/2014/main" val="611379126"/>
                      </a:ext>
                    </a:extLst>
                  </a:tr>
                  <a:tr h="32186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B050"/>
                              </a:solidFill>
                              <a:effectLst/>
                            </a:rPr>
                            <a:t>5</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B050"/>
                              </a:solidFill>
                              <a:effectLst/>
                            </a:rPr>
                            <a:t>Modeling of heat load and bevel shaping on divertor PFCs – Short term study  on PFCs (WPDIV)</a:t>
                          </a:r>
                        </a:p>
                      </a:txBody>
                      <a:tcPr/>
                    </a:tc>
                    <a:tc>
                      <a:txBody>
                        <a:bodyPr/>
                        <a:lstStyle/>
                        <a:p>
                          <a:endParaRPr lang="en-US" sz="1050"/>
                        </a:p>
                      </a:txBody>
                      <a:tcPr/>
                    </a:tc>
                    <a:extLst>
                      <a:ext uri="{0D108BD9-81ED-4DB2-BD59-A6C34878D82A}">
                        <a16:rowId xmlns:a16="http://schemas.microsoft.com/office/drawing/2014/main" val="3263919119"/>
                      </a:ext>
                    </a:extLst>
                  </a:tr>
                  <a:tr h="70291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C00000"/>
                              </a:solidFill>
                              <a:effectLst/>
                            </a:rPr>
                            <a:t>6</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C00000"/>
                              </a:solidFill>
                              <a:effectLst/>
                            </a:rPr>
                            <a:t>Modeling for divertor PFCs shape optimization (WPPWIE): transfer from C towards W PFCs | power handling |material migration (ERO-2?)| divertor functionality| long-pulse operation simulation</a:t>
                          </a:r>
                        </a:p>
                      </a:txBody>
                      <a:tcPr/>
                    </a:tc>
                    <a:tc>
                      <a:txBody>
                        <a:bodyPr/>
                        <a:lstStyle/>
                        <a:p>
                          <a:r>
                            <a:rPr lang="en-US" sz="1050" dirty="0"/>
                            <a:t>shape: ongoing</a:t>
                          </a:r>
                        </a:p>
                        <a:p>
                          <a:r>
                            <a:rPr lang="en-US" sz="1050" dirty="0"/>
                            <a:t>erosion/migration: </a:t>
                          </a:r>
                          <a:r>
                            <a:rPr lang="en-US" sz="1050" dirty="0" smtClean="0"/>
                            <a:t>Need to take main chamber W sources into account. Assumptions on transport parameters decisive</a:t>
                          </a:r>
                        </a:p>
                        <a:p>
                          <a:r>
                            <a:rPr lang="en-US" sz="1050" dirty="0" smtClean="0">
                              <a:sym typeface="Wingdings" panose="05000000000000000000" pitchFamily="2" charset="2"/>
                            </a:rPr>
                            <a:t> </a:t>
                          </a:r>
                          <a:r>
                            <a:rPr lang="en-US" sz="1050" dirty="0" smtClean="0"/>
                            <a:t>When </a:t>
                          </a:r>
                          <a:r>
                            <a:rPr lang="en-US" sz="1050" dirty="0"/>
                            <a:t>boundary condition reasonably fixed</a:t>
                          </a:r>
                        </a:p>
                      </a:txBody>
                      <a:tcPr/>
                    </a:tc>
                    <a:extLst>
                      <a:ext uri="{0D108BD9-81ED-4DB2-BD59-A6C34878D82A}">
                        <a16:rowId xmlns:a16="http://schemas.microsoft.com/office/drawing/2014/main" val="1668954997"/>
                      </a:ext>
                    </a:extLst>
                  </a:tr>
                  <a:tr h="32186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B050"/>
                              </a:solidFill>
                              <a:effectLst/>
                            </a:rPr>
                            <a:t>7</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B050"/>
                              </a:solidFill>
                              <a:effectLst/>
                            </a:rPr>
                            <a:t>Development and test/qualification of divertor PFCs (WPDIV)</a:t>
                          </a:r>
                        </a:p>
                      </a:txBody>
                      <a:tcPr/>
                    </a:tc>
                    <a:tc>
                      <a:txBody>
                        <a:bodyPr/>
                        <a:lstStyle/>
                        <a:p>
                          <a:r>
                            <a:rPr lang="en-US" sz="1050" dirty="0"/>
                            <a:t>done</a:t>
                          </a:r>
                        </a:p>
                      </a:txBody>
                      <a:tcPr/>
                    </a:tc>
                    <a:extLst>
                      <a:ext uri="{0D108BD9-81ED-4DB2-BD59-A6C34878D82A}">
                        <a16:rowId xmlns:a16="http://schemas.microsoft.com/office/drawing/2014/main" val="1652636655"/>
                      </a:ext>
                    </a:extLst>
                  </a:tr>
                  <a:tr h="32186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C00000"/>
                              </a:solidFill>
                              <a:effectLst/>
                            </a:rPr>
                            <a:t>8</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C00000"/>
                              </a:solidFill>
                              <a:effectLst/>
                            </a:rPr>
                            <a:t>Test of materials with linear plasma devices (WPPWIE)</a:t>
                          </a:r>
                        </a:p>
                      </a:txBody>
                      <a:tcPr/>
                    </a:tc>
                    <a:tc>
                      <a:txBody>
                        <a:bodyPr/>
                        <a:lstStyle/>
                        <a:p>
                          <a:r>
                            <a:rPr lang="en-US" sz="1050" dirty="0"/>
                            <a:t>ongoing</a:t>
                          </a:r>
                        </a:p>
                      </a:txBody>
                      <a:tcPr/>
                    </a:tc>
                    <a:extLst>
                      <a:ext uri="{0D108BD9-81ED-4DB2-BD59-A6C34878D82A}">
                        <a16:rowId xmlns:a16="http://schemas.microsoft.com/office/drawing/2014/main" val="1027776521"/>
                      </a:ext>
                    </a:extLst>
                  </a:tr>
                  <a:tr h="32186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0000"/>
                              </a:solidFill>
                              <a:effectLst/>
                            </a:rPr>
                            <a:t>9</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0000"/>
                              </a:solidFill>
                              <a:effectLst/>
                            </a:rPr>
                            <a:t>Upgrade of diagnostics for W monitoring, wall and divertor protection (WPSA)</a:t>
                          </a:r>
                        </a:p>
                      </a:txBody>
                      <a:tcPr/>
                    </a:tc>
                    <a:tc>
                      <a:txBody>
                        <a:bodyPr/>
                        <a:lstStyle/>
                        <a:p>
                          <a:r>
                            <a:rPr lang="en-US" sz="1050" dirty="0"/>
                            <a:t>Proposals collected, feasibility to start</a:t>
                          </a:r>
                        </a:p>
                      </a:txBody>
                      <a:tcPr/>
                    </a:tc>
                    <a:extLst>
                      <a:ext uri="{0D108BD9-81ED-4DB2-BD59-A6C34878D82A}">
                        <a16:rowId xmlns:a16="http://schemas.microsoft.com/office/drawing/2014/main" val="834371050"/>
                      </a:ext>
                    </a:extLst>
                  </a:tr>
                  <a:tr h="39539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0000"/>
                              </a:solidFill>
                              <a:effectLst/>
                            </a:rPr>
                            <a:t>10</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0000"/>
                              </a:solidFill>
                              <a:effectLst/>
                            </a:rPr>
                            <a:t>Upgrade of the heating systems (WPSA)</a:t>
                          </a:r>
                        </a:p>
                      </a:txBody>
                      <a:tcPr/>
                    </a:tc>
                    <a:tc>
                      <a:txBody>
                        <a:bodyPr/>
                        <a:lstStyle/>
                        <a:p>
                          <a:r>
                            <a:rPr lang="en-US" sz="1050" dirty="0"/>
                            <a:t>Preliminary work started (achievable ECRF power 12 MW at source; and access to the machine</a:t>
                          </a:r>
                          <a:r>
                            <a:rPr lang="en-US" sz="1050" dirty="0" smtClean="0"/>
                            <a:t>). </a:t>
                          </a:r>
                          <a:endParaRPr lang="en-US" sz="1050" dirty="0"/>
                        </a:p>
                      </a:txBody>
                      <a:tcPr/>
                    </a:tc>
                    <a:extLst>
                      <a:ext uri="{0D108BD9-81ED-4DB2-BD59-A6C34878D82A}">
                        <a16:rowId xmlns:a16="http://schemas.microsoft.com/office/drawing/2014/main" val="2213710073"/>
                      </a:ext>
                    </a:extLst>
                  </a:tr>
                  <a:tr h="32186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0000"/>
                              </a:solidFill>
                              <a:effectLst/>
                            </a:rPr>
                            <a:t>11</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0000"/>
                              </a:solidFill>
                              <a:effectLst/>
                            </a:rPr>
                            <a:t>Upgrade of the protection system (WPSA)</a:t>
                          </a:r>
                        </a:p>
                      </a:txBody>
                      <a:tcPr/>
                    </a:tc>
                    <a:tc>
                      <a:txBody>
                        <a:bodyPr/>
                        <a:lstStyle/>
                        <a:p>
                          <a:r>
                            <a:rPr lang="en-US" sz="1050" dirty="0"/>
                            <a:t>Some input collected (WEST)</a:t>
                          </a:r>
                        </a:p>
                      </a:txBody>
                      <a:tcPr/>
                    </a:tc>
                    <a:extLst>
                      <a:ext uri="{0D108BD9-81ED-4DB2-BD59-A6C34878D82A}">
                        <a16:rowId xmlns:a16="http://schemas.microsoft.com/office/drawing/2014/main" val="2287655023"/>
                      </a:ext>
                    </a:extLst>
                  </a:tr>
                  <a:tr h="32186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0000"/>
                              </a:solidFill>
                              <a:effectLst/>
                            </a:rPr>
                            <a:t>12</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0000"/>
                              </a:solidFill>
                              <a:effectLst/>
                            </a:rPr>
                            <a:t>Review of the wall cleaning systems and procedures (WPSA)</a:t>
                          </a:r>
                        </a:p>
                      </a:txBody>
                      <a:tcPr/>
                    </a:tc>
                    <a:tc>
                      <a:txBody>
                        <a:bodyPr/>
                        <a:lstStyle/>
                        <a:p>
                          <a:r>
                            <a:rPr lang="en-US" sz="1050" dirty="0"/>
                            <a:t>Not started</a:t>
                          </a:r>
                        </a:p>
                      </a:txBody>
                      <a:tcPr/>
                    </a:tc>
                    <a:extLst>
                      <a:ext uri="{0D108BD9-81ED-4DB2-BD59-A6C34878D82A}">
                        <a16:rowId xmlns:a16="http://schemas.microsoft.com/office/drawing/2014/main" val="4112175143"/>
                      </a:ext>
                    </a:extLst>
                  </a:tr>
                  <a:tr h="32186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0000"/>
                              </a:solidFill>
                              <a:effectLst/>
                            </a:rPr>
                            <a:t>13</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0000"/>
                              </a:solidFill>
                              <a:effectLst/>
                            </a:rPr>
                            <a:t>Review of the gas injection system (WPSA)</a:t>
                          </a:r>
                        </a:p>
                      </a:txBody>
                      <a:tcPr/>
                    </a:tc>
                    <a:tc>
                      <a:txBody>
                        <a:bodyPr/>
                        <a:lstStyle/>
                        <a:p>
                          <a:r>
                            <a:rPr lang="en-US" sz="1050" dirty="0"/>
                            <a:t>Not started</a:t>
                          </a:r>
                        </a:p>
                      </a:txBody>
                      <a:tcPr/>
                    </a:tc>
                    <a:extLst>
                      <a:ext uri="{0D108BD9-81ED-4DB2-BD59-A6C34878D82A}">
                        <a16:rowId xmlns:a16="http://schemas.microsoft.com/office/drawing/2014/main" val="1444244674"/>
                      </a:ext>
                    </a:extLst>
                  </a:tr>
                </a:tbl>
              </a:graphicData>
            </a:graphic>
          </p:graphicFrame>
        </mc:Choice>
        <mc:Fallback>
          <p:graphicFrame>
            <p:nvGraphicFramePr>
              <p:cNvPr id="9" name="Tabella 9">
                <a:extLst>
                  <a:ext uri="{FF2B5EF4-FFF2-40B4-BE49-F238E27FC236}">
                    <a16:creationId xmlns:a16="http://schemas.microsoft.com/office/drawing/2014/main" id="{1264358E-BC26-4298-B033-B4C1E18C6BA4}"/>
                  </a:ext>
                </a:extLst>
              </p:cNvPr>
              <p:cNvGraphicFramePr>
                <a:graphicFrameLocks noGrp="1"/>
              </p:cNvGraphicFramePr>
              <p:nvPr>
                <p:extLst>
                  <p:ext uri="{D42A27DB-BD31-4B8C-83A1-F6EECF244321}">
                    <p14:modId xmlns:p14="http://schemas.microsoft.com/office/powerpoint/2010/main" val="2299238259"/>
                  </p:ext>
                </p:extLst>
              </p:nvPr>
            </p:nvGraphicFramePr>
            <p:xfrm>
              <a:off x="315311" y="653161"/>
              <a:ext cx="11745310" cy="5828636"/>
            </p:xfrm>
            <a:graphic>
              <a:graphicData uri="http://schemas.openxmlformats.org/drawingml/2006/table">
                <a:tbl>
                  <a:tblPr firstRow="1" bandRow="1">
                    <a:tableStyleId>{5C22544A-7EE6-4342-B048-85BDC9FD1C3A}</a:tableStyleId>
                  </a:tblPr>
                  <a:tblGrid>
                    <a:gridCol w="584768">
                      <a:extLst>
                        <a:ext uri="{9D8B030D-6E8A-4147-A177-3AD203B41FA5}">
                          <a16:colId xmlns:a16="http://schemas.microsoft.com/office/drawing/2014/main" val="3093146909"/>
                        </a:ext>
                      </a:extLst>
                    </a:gridCol>
                    <a:gridCol w="6220244">
                      <a:extLst>
                        <a:ext uri="{9D8B030D-6E8A-4147-A177-3AD203B41FA5}">
                          <a16:colId xmlns:a16="http://schemas.microsoft.com/office/drawing/2014/main" val="3995619507"/>
                        </a:ext>
                      </a:extLst>
                    </a:gridCol>
                    <a:gridCol w="4940298">
                      <a:extLst>
                        <a:ext uri="{9D8B030D-6E8A-4147-A177-3AD203B41FA5}">
                          <a16:colId xmlns:a16="http://schemas.microsoft.com/office/drawing/2014/main" val="3706134248"/>
                        </a:ext>
                      </a:extLst>
                    </a:gridCol>
                  </a:tblGrid>
                  <a:tr h="321862">
                    <a:tc>
                      <a:txBody>
                        <a:bodyPr/>
                        <a:lstStyle/>
                        <a:p>
                          <a:r>
                            <a:rPr lang="en-US" sz="1050" dirty="0"/>
                            <a:t>#</a:t>
                          </a:r>
                        </a:p>
                      </a:txBody>
                      <a:tcPr/>
                    </a:tc>
                    <a:tc>
                      <a:txBody>
                        <a:bodyPr/>
                        <a:lstStyle/>
                        <a:p>
                          <a:r>
                            <a:rPr lang="en-US" sz="1050" dirty="0"/>
                            <a:t>Topics</a:t>
                          </a:r>
                        </a:p>
                      </a:txBody>
                      <a:tcPr/>
                    </a:tc>
                    <a:tc>
                      <a:txBody>
                        <a:bodyPr/>
                        <a:lstStyle/>
                        <a:p>
                          <a:r>
                            <a:rPr lang="en-US" sz="1050" dirty="0"/>
                            <a:t>Comment/status</a:t>
                          </a:r>
                        </a:p>
                      </a:txBody>
                      <a:tcPr/>
                    </a:tc>
                    <a:extLst>
                      <a:ext uri="{0D108BD9-81ED-4DB2-BD59-A6C34878D82A}">
                        <a16:rowId xmlns:a16="http://schemas.microsoft.com/office/drawing/2014/main" val="3907256517"/>
                      </a:ext>
                    </a:extLst>
                  </a:tr>
                  <a:tr h="3962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70C0"/>
                              </a:solidFill>
                              <a:effectLst/>
                            </a:rPr>
                            <a:t>1</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70C0"/>
                              </a:solidFill>
                              <a:effectLst/>
                            </a:rPr>
                            <a:t>Definition of the scientific priorities for the C phase and for the W phase and W-related preparation experiments in the C phase of JT-60SA (ET)</a:t>
                          </a:r>
                        </a:p>
                      </a:txBody>
                      <a:tcPr/>
                    </a:tc>
                    <a:tc>
                      <a:txBody>
                        <a:bodyPr/>
                        <a:lstStyle/>
                        <a:p>
                          <a:r>
                            <a:rPr lang="en-US" sz="1050" dirty="0"/>
                            <a:t>done</a:t>
                          </a:r>
                        </a:p>
                      </a:txBody>
                      <a:tcPr/>
                    </a:tc>
                    <a:extLst>
                      <a:ext uri="{0D108BD9-81ED-4DB2-BD59-A6C34878D82A}">
                        <a16:rowId xmlns:a16="http://schemas.microsoft.com/office/drawing/2014/main" val="2568137457"/>
                      </a:ext>
                    </a:extLst>
                  </a:tr>
                  <a:tr h="5715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70C0"/>
                              </a:solidFill>
                              <a:effectLst/>
                            </a:rPr>
                            <a:t>2</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70C0"/>
                              </a:solidFill>
                              <a:effectLst/>
                            </a:rPr>
                            <a:t>Definition of plasma scenarios and corresponding magnetic configuration (ET), supported by WPTE and Theory and Simulation developments </a:t>
                          </a:r>
                        </a:p>
                      </a:txBody>
                      <a:tcPr/>
                    </a:tc>
                    <a:tc>
                      <a:txBody>
                        <a:bodyPr/>
                        <a:lstStyle/>
                        <a:p>
                          <a:r>
                            <a:rPr lang="en-US" sz="1050" dirty="0"/>
                            <a:t>new equilibrium </a:t>
                          </a:r>
                          <a:r>
                            <a:rPr lang="en-US" sz="1050" dirty="0" smtClean="0"/>
                            <a:t>required</a:t>
                          </a:r>
                        </a:p>
                        <a:p>
                          <a:pPr marL="171450" indent="-171450">
                            <a:buFont typeface="Wingdings" panose="05000000000000000000" pitchFamily="2" charset="2"/>
                            <a:buChar char="à"/>
                          </a:pPr>
                          <a:r>
                            <a:rPr lang="en-US" sz="1050" dirty="0" smtClean="0"/>
                            <a:t>need coordination for proper definition (ET, TE, edge </a:t>
                          </a:r>
                          <a:r>
                            <a:rPr lang="en-US" sz="1050" dirty="0" err="1" smtClean="0"/>
                            <a:t>modellers</a:t>
                          </a:r>
                          <a:r>
                            <a:rPr lang="en-US" sz="1050" dirty="0" smtClean="0"/>
                            <a:t>). </a:t>
                          </a:r>
                        </a:p>
                        <a:p>
                          <a:pPr marL="0" indent="0">
                            <a:buFont typeface="Wingdings" panose="05000000000000000000" pitchFamily="2" charset="2"/>
                            <a:buNone/>
                          </a:pPr>
                          <a:r>
                            <a:rPr lang="en-US" sz="1050" dirty="0" smtClean="0"/>
                            <a:t>Possibly done by EU instead of QST?</a:t>
                          </a:r>
                          <a:endParaRPr lang="en-US" sz="1050" dirty="0"/>
                        </a:p>
                      </a:txBody>
                      <a:tcPr/>
                    </a:tc>
                    <a:extLst>
                      <a:ext uri="{0D108BD9-81ED-4DB2-BD59-A6C34878D82A}">
                        <a16:rowId xmlns:a16="http://schemas.microsoft.com/office/drawing/2014/main" val="150296855"/>
                      </a:ext>
                    </a:extLst>
                  </a:tr>
                  <a:tr h="5715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70C0"/>
                              </a:solidFill>
                              <a:effectLst/>
                            </a:rPr>
                            <a:t>3</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70C0"/>
                              </a:solidFill>
                              <a:effectLst/>
                            </a:rPr>
                            <a:t>Modeling of heat load (WPTE)</a:t>
                          </a:r>
                        </a:p>
                      </a:txBody>
                      <a:tcPr/>
                    </a:tc>
                    <a:tc>
                      <a:txBody>
                        <a:bodyPr/>
                        <a:lstStyle/>
                        <a:p>
                          <a:r>
                            <a:rPr lang="en-US" sz="1050" dirty="0"/>
                            <a:t>Divertor, done (TBC with core</a:t>
                          </a:r>
                          <a:r>
                            <a:rPr lang="en-US" sz="1050" dirty="0" smtClean="0"/>
                            <a:t>), OT temperatures too high. Alternative</a:t>
                          </a:r>
                          <a:r>
                            <a:rPr lang="en-US" sz="1050" baseline="0" dirty="0" smtClean="0"/>
                            <a:t> to baseline under investigation (X-point shifted upwards, asymmetric legs, OVT inclined…): need for equilibria</a:t>
                          </a:r>
                          <a:endParaRPr lang="en-US" sz="1050" dirty="0"/>
                        </a:p>
                      </a:txBody>
                      <a:tcPr/>
                    </a:tc>
                    <a:extLst>
                      <a:ext uri="{0D108BD9-81ED-4DB2-BD59-A6C34878D82A}">
                        <a16:rowId xmlns:a16="http://schemas.microsoft.com/office/drawing/2014/main" val="2081647333"/>
                      </a:ext>
                    </a:extLst>
                  </a:tr>
                  <a:tr h="5715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70C0"/>
                              </a:solidFill>
                              <a:effectLst/>
                            </a:rPr>
                            <a:t>4</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70C0"/>
                              </a:solidFill>
                              <a:effectLst/>
                            </a:rPr>
                            <a:t>Core and impurity transport (WPTE)</a:t>
                          </a:r>
                        </a:p>
                      </a:txBody>
                      <a:tcPr/>
                    </a:tc>
                    <a:tc>
                      <a:txBody>
                        <a:bodyPr/>
                        <a:lstStyle/>
                        <a:p>
                          <a:endParaRPr lang="en-US"/>
                        </a:p>
                      </a:txBody>
                      <a:tcPr>
                        <a:blipFill>
                          <a:blip r:embed="rId2"/>
                          <a:stretch>
                            <a:fillRect l="-137855" t="-330108" r="-493" b="-602151"/>
                          </a:stretch>
                        </a:blipFill>
                      </a:tcPr>
                    </a:tc>
                    <a:extLst>
                      <a:ext uri="{0D108BD9-81ED-4DB2-BD59-A6C34878D82A}">
                        <a16:rowId xmlns:a16="http://schemas.microsoft.com/office/drawing/2014/main" val="611379126"/>
                      </a:ext>
                    </a:extLst>
                  </a:tr>
                  <a:tr h="32186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B050"/>
                              </a:solidFill>
                              <a:effectLst/>
                            </a:rPr>
                            <a:t>5</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B050"/>
                              </a:solidFill>
                              <a:effectLst/>
                            </a:rPr>
                            <a:t>Modeling of heat load and bevel shaping on divertor PFCs – Short term study  on PFCs (WPDIV)</a:t>
                          </a:r>
                        </a:p>
                      </a:txBody>
                      <a:tcPr/>
                    </a:tc>
                    <a:tc>
                      <a:txBody>
                        <a:bodyPr/>
                        <a:lstStyle/>
                        <a:p>
                          <a:endParaRPr lang="en-US" sz="1050"/>
                        </a:p>
                      </a:txBody>
                      <a:tcPr/>
                    </a:tc>
                    <a:extLst>
                      <a:ext uri="{0D108BD9-81ED-4DB2-BD59-A6C34878D82A}">
                        <a16:rowId xmlns:a16="http://schemas.microsoft.com/office/drawing/2014/main" val="3263919119"/>
                      </a:ext>
                    </a:extLst>
                  </a:tr>
                  <a:tr h="73152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C00000"/>
                              </a:solidFill>
                              <a:effectLst/>
                            </a:rPr>
                            <a:t>6</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C00000"/>
                              </a:solidFill>
                              <a:effectLst/>
                            </a:rPr>
                            <a:t>Modeling for divertor PFCs shape optimization (WPPWIE): transfer from C towards W PFCs | power handling |material migration (ERO-2?)| divertor functionality| long-pulse operation simulation</a:t>
                          </a:r>
                        </a:p>
                      </a:txBody>
                      <a:tcPr/>
                    </a:tc>
                    <a:tc>
                      <a:txBody>
                        <a:bodyPr/>
                        <a:lstStyle/>
                        <a:p>
                          <a:r>
                            <a:rPr lang="en-US" sz="1050" dirty="0"/>
                            <a:t>shape: ongoing</a:t>
                          </a:r>
                        </a:p>
                        <a:p>
                          <a:r>
                            <a:rPr lang="en-US" sz="1050" dirty="0"/>
                            <a:t>erosion/migration: </a:t>
                          </a:r>
                          <a:r>
                            <a:rPr lang="en-US" sz="1050" dirty="0" smtClean="0"/>
                            <a:t>Need to take main chamber W sources into account. Assumptions on transport parameters decisive</a:t>
                          </a:r>
                        </a:p>
                        <a:p>
                          <a:r>
                            <a:rPr lang="en-US" sz="1050" dirty="0" smtClean="0">
                              <a:sym typeface="Wingdings" panose="05000000000000000000" pitchFamily="2" charset="2"/>
                            </a:rPr>
                            <a:t> </a:t>
                          </a:r>
                          <a:r>
                            <a:rPr lang="en-US" sz="1050" dirty="0" smtClean="0"/>
                            <a:t>When </a:t>
                          </a:r>
                          <a:r>
                            <a:rPr lang="en-US" sz="1050" dirty="0"/>
                            <a:t>boundary condition reasonably fixed</a:t>
                          </a:r>
                        </a:p>
                      </a:txBody>
                      <a:tcPr/>
                    </a:tc>
                    <a:extLst>
                      <a:ext uri="{0D108BD9-81ED-4DB2-BD59-A6C34878D82A}">
                        <a16:rowId xmlns:a16="http://schemas.microsoft.com/office/drawing/2014/main" val="1668954997"/>
                      </a:ext>
                    </a:extLst>
                  </a:tr>
                  <a:tr h="32186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B050"/>
                              </a:solidFill>
                              <a:effectLst/>
                            </a:rPr>
                            <a:t>7</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B050"/>
                              </a:solidFill>
                              <a:effectLst/>
                            </a:rPr>
                            <a:t>Development and test/qualification of divertor PFCs (WPDIV)</a:t>
                          </a:r>
                        </a:p>
                      </a:txBody>
                      <a:tcPr/>
                    </a:tc>
                    <a:tc>
                      <a:txBody>
                        <a:bodyPr/>
                        <a:lstStyle/>
                        <a:p>
                          <a:r>
                            <a:rPr lang="en-US" sz="1050" dirty="0"/>
                            <a:t>done</a:t>
                          </a:r>
                        </a:p>
                      </a:txBody>
                      <a:tcPr/>
                    </a:tc>
                    <a:extLst>
                      <a:ext uri="{0D108BD9-81ED-4DB2-BD59-A6C34878D82A}">
                        <a16:rowId xmlns:a16="http://schemas.microsoft.com/office/drawing/2014/main" val="1652636655"/>
                      </a:ext>
                    </a:extLst>
                  </a:tr>
                  <a:tr h="32186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C00000"/>
                              </a:solidFill>
                              <a:effectLst/>
                            </a:rPr>
                            <a:t>8</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C00000"/>
                              </a:solidFill>
                              <a:effectLst/>
                            </a:rPr>
                            <a:t>Test of materials with linear plasma devices (WPPWIE)</a:t>
                          </a:r>
                        </a:p>
                      </a:txBody>
                      <a:tcPr/>
                    </a:tc>
                    <a:tc>
                      <a:txBody>
                        <a:bodyPr/>
                        <a:lstStyle/>
                        <a:p>
                          <a:r>
                            <a:rPr lang="en-US" sz="1050" dirty="0"/>
                            <a:t>ongoing</a:t>
                          </a:r>
                        </a:p>
                      </a:txBody>
                      <a:tcPr/>
                    </a:tc>
                    <a:extLst>
                      <a:ext uri="{0D108BD9-81ED-4DB2-BD59-A6C34878D82A}">
                        <a16:rowId xmlns:a16="http://schemas.microsoft.com/office/drawing/2014/main" val="1027776521"/>
                      </a:ext>
                    </a:extLst>
                  </a:tr>
                  <a:tr h="32186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0000"/>
                              </a:solidFill>
                              <a:effectLst/>
                            </a:rPr>
                            <a:t>9</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0000"/>
                              </a:solidFill>
                              <a:effectLst/>
                            </a:rPr>
                            <a:t>Upgrade of diagnostics for W monitoring, wall and divertor protection (WPSA)</a:t>
                          </a:r>
                        </a:p>
                      </a:txBody>
                      <a:tcPr/>
                    </a:tc>
                    <a:tc>
                      <a:txBody>
                        <a:bodyPr/>
                        <a:lstStyle/>
                        <a:p>
                          <a:r>
                            <a:rPr lang="en-US" sz="1050" dirty="0"/>
                            <a:t>Proposals collected, feasibility to start</a:t>
                          </a:r>
                        </a:p>
                      </a:txBody>
                      <a:tcPr/>
                    </a:tc>
                    <a:extLst>
                      <a:ext uri="{0D108BD9-81ED-4DB2-BD59-A6C34878D82A}">
                        <a16:rowId xmlns:a16="http://schemas.microsoft.com/office/drawing/2014/main" val="834371050"/>
                      </a:ext>
                    </a:extLst>
                  </a:tr>
                  <a:tr h="41148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0000"/>
                              </a:solidFill>
                              <a:effectLst/>
                            </a:rPr>
                            <a:t>10</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0000"/>
                              </a:solidFill>
                              <a:effectLst/>
                            </a:rPr>
                            <a:t>Upgrade of the heating systems (WPSA)</a:t>
                          </a:r>
                        </a:p>
                      </a:txBody>
                      <a:tcPr/>
                    </a:tc>
                    <a:tc>
                      <a:txBody>
                        <a:bodyPr/>
                        <a:lstStyle/>
                        <a:p>
                          <a:r>
                            <a:rPr lang="en-US" sz="1050" dirty="0"/>
                            <a:t>Preliminary work started (achievable ECRF power 12 MW at source; and access to the machine</a:t>
                          </a:r>
                          <a:r>
                            <a:rPr lang="en-US" sz="1050" dirty="0" smtClean="0"/>
                            <a:t>). </a:t>
                          </a:r>
                          <a:endParaRPr lang="en-US" sz="1050" dirty="0"/>
                        </a:p>
                      </a:txBody>
                      <a:tcPr/>
                    </a:tc>
                    <a:extLst>
                      <a:ext uri="{0D108BD9-81ED-4DB2-BD59-A6C34878D82A}">
                        <a16:rowId xmlns:a16="http://schemas.microsoft.com/office/drawing/2014/main" val="2213710073"/>
                      </a:ext>
                    </a:extLst>
                  </a:tr>
                  <a:tr h="32186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0000"/>
                              </a:solidFill>
                              <a:effectLst/>
                            </a:rPr>
                            <a:t>11</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0000"/>
                              </a:solidFill>
                              <a:effectLst/>
                            </a:rPr>
                            <a:t>Upgrade of the protection system (WPSA)</a:t>
                          </a:r>
                        </a:p>
                      </a:txBody>
                      <a:tcPr/>
                    </a:tc>
                    <a:tc>
                      <a:txBody>
                        <a:bodyPr/>
                        <a:lstStyle/>
                        <a:p>
                          <a:r>
                            <a:rPr lang="en-US" sz="1050" dirty="0"/>
                            <a:t>Some input collected (WEST)</a:t>
                          </a:r>
                        </a:p>
                      </a:txBody>
                      <a:tcPr/>
                    </a:tc>
                    <a:extLst>
                      <a:ext uri="{0D108BD9-81ED-4DB2-BD59-A6C34878D82A}">
                        <a16:rowId xmlns:a16="http://schemas.microsoft.com/office/drawing/2014/main" val="2287655023"/>
                      </a:ext>
                    </a:extLst>
                  </a:tr>
                  <a:tr h="32186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0000"/>
                              </a:solidFill>
                              <a:effectLst/>
                            </a:rPr>
                            <a:t>12</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0000"/>
                              </a:solidFill>
                              <a:effectLst/>
                            </a:rPr>
                            <a:t>Review of the wall cleaning systems and procedures (WPSA)</a:t>
                          </a:r>
                        </a:p>
                      </a:txBody>
                      <a:tcPr/>
                    </a:tc>
                    <a:tc>
                      <a:txBody>
                        <a:bodyPr/>
                        <a:lstStyle/>
                        <a:p>
                          <a:r>
                            <a:rPr lang="en-US" sz="1050" dirty="0"/>
                            <a:t>Not started</a:t>
                          </a:r>
                        </a:p>
                      </a:txBody>
                      <a:tcPr/>
                    </a:tc>
                    <a:extLst>
                      <a:ext uri="{0D108BD9-81ED-4DB2-BD59-A6C34878D82A}">
                        <a16:rowId xmlns:a16="http://schemas.microsoft.com/office/drawing/2014/main" val="4112175143"/>
                      </a:ext>
                    </a:extLst>
                  </a:tr>
                  <a:tr h="32186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0000"/>
                              </a:solidFill>
                              <a:effectLst/>
                            </a:rPr>
                            <a:t>13</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i="0" dirty="0">
                              <a:solidFill>
                                <a:srgbClr val="000000"/>
                              </a:solidFill>
                              <a:effectLst/>
                            </a:rPr>
                            <a:t>Review of the gas injection system (WPSA)</a:t>
                          </a:r>
                        </a:p>
                      </a:txBody>
                      <a:tcPr/>
                    </a:tc>
                    <a:tc>
                      <a:txBody>
                        <a:bodyPr/>
                        <a:lstStyle/>
                        <a:p>
                          <a:r>
                            <a:rPr lang="en-US" sz="1050" dirty="0"/>
                            <a:t>Not started</a:t>
                          </a:r>
                        </a:p>
                      </a:txBody>
                      <a:tcPr/>
                    </a:tc>
                    <a:extLst>
                      <a:ext uri="{0D108BD9-81ED-4DB2-BD59-A6C34878D82A}">
                        <a16:rowId xmlns:a16="http://schemas.microsoft.com/office/drawing/2014/main" val="1444244674"/>
                      </a:ext>
                    </a:extLst>
                  </a:tr>
                </a:tbl>
              </a:graphicData>
            </a:graphic>
          </p:graphicFrame>
        </mc:Fallback>
      </mc:AlternateContent>
    </p:spTree>
    <p:extLst>
      <p:ext uri="{BB962C8B-B14F-4D97-AF65-F5344CB8AC3E}">
        <p14:creationId xmlns:p14="http://schemas.microsoft.com/office/powerpoint/2010/main" val="2456861047"/>
      </p:ext>
    </p:extLst>
  </p:cSld>
  <p:clrMapOvr>
    <a:masterClrMapping/>
  </p:clrMapOvr>
</p:sld>
</file>

<file path=ppt/theme/theme1.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lgn="l">
          <a:defRPr sz="2800" b="1" dirty="0" smtClean="0"/>
        </a:defPPr>
      </a:lstStyle>
    </a:tx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4de2cbe4-641e-4230-a502-24cd6be6f8e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4477B57286E2F45AE622D1ABD335538" ma:contentTypeVersion="18" ma:contentTypeDescription="Create a new document." ma:contentTypeScope="" ma:versionID="de7127b78639818ef6236d37911c10fe">
  <xsd:schema xmlns:xsd="http://www.w3.org/2001/XMLSchema" xmlns:xs="http://www.w3.org/2001/XMLSchema" xmlns:p="http://schemas.microsoft.com/office/2006/metadata/properties" xmlns:ns3="4de2cbe4-641e-4230-a502-24cd6be6f8e4" xmlns:ns4="b998f90d-d15c-4619-a3c8-639869d21aba" targetNamespace="http://schemas.microsoft.com/office/2006/metadata/properties" ma:root="true" ma:fieldsID="492cacaf35f9806e1d61737bea48e808" ns3:_="" ns4:_="">
    <xsd:import namespace="4de2cbe4-641e-4230-a502-24cd6be6f8e4"/>
    <xsd:import namespace="b998f90d-d15c-4619-a3c8-639869d21aba"/>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LengthInSecond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4:SharedWithUsers" minOccurs="0"/>
                <xsd:element ref="ns4:SharedWithDetails" minOccurs="0"/>
                <xsd:element ref="ns4:SharingHintHash" minOccurs="0"/>
                <xsd:element ref="ns3:MediaServiceSearchProperties" minOccurs="0"/>
                <xsd:element ref="ns3:MediaServiceObjectDetectorVersions" minOccurs="0"/>
                <xsd:element ref="ns3:MediaServiceSystemTag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e2cbe4-641e-4230-a502-24cd6be6f8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descrip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_activity" ma:index="25"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998f90d-d15c-4619-a3c8-639869d21aba"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29BB5A6-9C9C-4509-BBBE-0C2B5904D093}">
  <ds:schemaRefs>
    <ds:schemaRef ds:uri="http://schemas.microsoft.com/sharepoint/v3/contenttype/forms"/>
  </ds:schemaRefs>
</ds:datastoreItem>
</file>

<file path=customXml/itemProps2.xml><?xml version="1.0" encoding="utf-8"?>
<ds:datastoreItem xmlns:ds="http://schemas.openxmlformats.org/officeDocument/2006/customXml" ds:itemID="{E1581EFF-75CA-400B-8B14-07B3BB5FE4A6}">
  <ds:schemaRefs>
    <ds:schemaRef ds:uri="4de2cbe4-641e-4230-a502-24cd6be6f8e4"/>
    <ds:schemaRef ds:uri="http://schemas.microsoft.com/office/2006/metadata/properties"/>
    <ds:schemaRef ds:uri="http://www.w3.org/XML/1998/namespace"/>
    <ds:schemaRef ds:uri="http://purl.org/dc/dcmitype/"/>
    <ds:schemaRef ds:uri="http://schemas.microsoft.com/office/2006/documentManagement/types"/>
    <ds:schemaRef ds:uri="http://purl.org/dc/terms/"/>
    <ds:schemaRef ds:uri="b998f90d-d15c-4619-a3c8-639869d21aba"/>
    <ds:schemaRef ds:uri="http://schemas.microsoft.com/office/infopath/2007/PartnerControls"/>
    <ds:schemaRef ds:uri="http://schemas.openxmlformats.org/package/2006/metadata/core-properties"/>
    <ds:schemaRef ds:uri="http://purl.org/dc/elements/1.1/"/>
  </ds:schemaRefs>
</ds:datastoreItem>
</file>

<file path=customXml/itemProps3.xml><?xml version="1.0" encoding="utf-8"?>
<ds:datastoreItem xmlns:ds="http://schemas.openxmlformats.org/officeDocument/2006/customXml" ds:itemID="{CF7138D3-04C0-4FC6-9601-E7493F38C9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e2cbe4-641e-4230-a502-24cd6be6f8e4"/>
    <ds:schemaRef ds:uri="b998f90d-d15c-4619-a3c8-639869d21a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4050</TotalTime>
  <Words>361</Words>
  <Application>Microsoft Office PowerPoint</Application>
  <PresentationFormat>Widescreen</PresentationFormat>
  <Paragraphs>50</Paragraphs>
  <Slides>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vt:i4>
      </vt:variant>
    </vt:vector>
  </HeadingPairs>
  <TitlesOfParts>
    <vt:vector size="8" baseType="lpstr">
      <vt:lpstr>Arial</vt:lpstr>
      <vt:lpstr>Calibri</vt:lpstr>
      <vt:lpstr>Calibri Light</vt:lpstr>
      <vt:lpstr>Cambria Math</vt:lpstr>
      <vt:lpstr>Wingdings</vt:lpstr>
      <vt:lpstr>EUROfusion.1line_5_3_2019</vt:lpstr>
      <vt:lpstr>Custom Design</vt:lpstr>
      <vt:lpstr>Planning for W transition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Fabio Vinagre</dc:creator>
  <cp:lastModifiedBy>David Douai</cp:lastModifiedBy>
  <cp:revision>222</cp:revision>
  <dcterms:created xsi:type="dcterms:W3CDTF">2023-11-15T09:40:03Z</dcterms:created>
  <dcterms:modified xsi:type="dcterms:W3CDTF">2025-06-17T13:12:25Z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0x01010034477B57286E2F45AE622D1ABD335538</vt:lpwstr>
  </property>
</Properties>
</file>