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16"/>
  </p:notesMasterIdLst>
  <p:sldIdLst>
    <p:sldId id="256" r:id="rId3"/>
    <p:sldId id="313" r:id="rId4"/>
    <p:sldId id="384" r:id="rId5"/>
    <p:sldId id="397" r:id="rId6"/>
    <p:sldId id="398" r:id="rId7"/>
    <p:sldId id="394" r:id="rId8"/>
    <p:sldId id="379" r:id="rId9"/>
    <p:sldId id="378" r:id="rId10"/>
    <p:sldId id="314" r:id="rId11"/>
    <p:sldId id="395" r:id="rId12"/>
    <p:sldId id="399" r:id="rId13"/>
    <p:sldId id="400" r:id="rId14"/>
    <p:sldId id="375" r:id="rId15"/>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prstClr val="black"/>
        </a:fontRef>
        <a:schemeClr val="dk1"/>
      </a:tcTxStyle>
      <a:tcStyle>
        <a:tcBdr>
          <a:left>
            <a:ln w="12700">
              <a:solidFill>
                <a:schemeClr val="accent6"/>
              </a:solidFill>
            </a:ln>
          </a:left>
          <a:right>
            <a:ln w="12700">
              <a:solidFill>
                <a:schemeClr val="accent6"/>
              </a:solidFill>
            </a:ln>
          </a:right>
          <a:top>
            <a:ln w="12700">
              <a:solidFill>
                <a:schemeClr val="accent6"/>
              </a:solidFill>
            </a:ln>
          </a:top>
          <a:bottom>
            <a:ln w="12700">
              <a:solidFill>
                <a:schemeClr val="accent6"/>
              </a:solidFill>
            </a:ln>
          </a:bottom>
          <a:insideH>
            <a:ln w="12700">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2H>
      <a:tcStyle>
        <a:tcBdr/>
      </a:tcStyle>
    </a:band2H>
    <a:band1V>
      <a:tcStyle>
        <a:tcBdr/>
        <a:fill>
          <a:solidFill>
            <a:schemeClr val="accent6">
              <a:tint val="2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6"/>
              </a:solidFill>
            </a:ln>
          </a:top>
        </a:tcBdr>
        <a:fill>
          <a:solidFill>
            <a:schemeClr val="lt1"/>
          </a:solidFill>
        </a:fill>
      </a:tcStyle>
    </a:lastRow>
    <a:seCell>
      <a:tcStyle>
        <a:tcBdr/>
      </a:tcStyle>
    </a:seCell>
    <a:swCell>
      <a:tcStyle>
        <a:tcBdr/>
      </a:tcStyle>
    </a:swCell>
    <a:firstRow>
      <a:tcTxStyle b="on">
        <a:fontRef idx="minor">
          <a:prstClr val="black"/>
        </a:fontRef>
        <a:schemeClr val="lt1"/>
      </a:tcTxStyle>
      <a:tcStyle>
        <a:tcBdr>
          <a:bottom>
            <a:ln w="38100">
              <a:solidFill>
                <a:schemeClr val="accent6"/>
              </a:solidFill>
            </a:ln>
          </a:bottom>
        </a:tcBdr>
        <a:fill>
          <a:solidFill>
            <a:schemeClr val="accent6"/>
          </a:solidFill>
        </a:fill>
      </a:tcStyle>
    </a:firstRow>
    <a:neCell>
      <a:tcStyle>
        <a:tcBdr/>
      </a:tcStyle>
    </a:neCell>
    <a:nwCell>
      <a:tcStyle>
        <a:tcBdr/>
      </a:tcStyle>
    </a:nwCell>
  </a:tblStyle>
  <a:tblStyle styleId="{5940675A-B579-460E-94D1-54222C63F5DA}" styleName="No Style, Table Grid">
    <a:wholeTbl>
      <a:tcTxStyle>
        <a:fontRef idx="minor">
          <a:prstClr val="black"/>
        </a:fontRef>
        <a:schemeClr val="dk1"/>
      </a:tcTxStyle>
      <a:tcStyle>
        <a:tcBdr>
          <a:left>
            <a:ln w="12700">
              <a:solidFill>
                <a:schemeClr val="dk1"/>
              </a:solidFill>
            </a:ln>
          </a:left>
          <a:right>
            <a:ln w="12700">
              <a:solidFill>
                <a:schemeClr val="dk1"/>
              </a:solidFill>
            </a:ln>
          </a:right>
          <a:top>
            <a:ln w="12700">
              <a:solidFill>
                <a:schemeClr val="dk1"/>
              </a:solidFill>
            </a:ln>
          </a:top>
          <a:bottom>
            <a:ln w="12700">
              <a:solidFill>
                <a:schemeClr val="dk1"/>
              </a:solidFill>
            </a:ln>
          </a:bottom>
          <a:insideH>
            <a:ln w="12700">
              <a:solidFill>
                <a:schemeClr val="dk1"/>
              </a:solidFill>
            </a:ln>
          </a:insideH>
          <a:insideV>
            <a:ln w="12700">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2700">
              <a:solidFill>
                <a:schemeClr val="lt1"/>
              </a:solidFill>
            </a:ln>
          </a:top>
        </a:tcBdr>
        <a:fill>
          <a:solidFill>
            <a:schemeClr val="lt1"/>
          </a:solidFill>
        </a:fill>
      </a:tcStyle>
    </a:lastRow>
    <a:seCell>
      <a:tcStyle>
        <a:tcBdr/>
      </a:tcStyle>
    </a:seCell>
    <a:swCell>
      <a:tcStyle>
        <a:tcBdr/>
      </a:tcStyle>
    </a:swCell>
    <a:firstRow>
      <a:tcTxStyle b="on">
        <a:fontRef idx="minor">
          <a:prstClr val="black"/>
        </a:fontRef>
        <a:schemeClr val="dk1"/>
      </a:tcTxStyle>
      <a:tcStyle>
        <a:tcBdr>
          <a:bottom>
            <a:ln w="12700">
              <a:solidFill>
                <a:schemeClr val="dk1"/>
              </a:solidFill>
            </a:ln>
          </a:bottom>
        </a:tcBdr>
        <a:fill>
          <a:solidFill>
            <a:schemeClr val="lt1"/>
          </a:solidFill>
        </a:fill>
      </a:tcStyle>
    </a:firstRow>
    <a:neCell>
      <a:tcStyle>
        <a:tcBdr/>
      </a:tcStyle>
    </a:neCell>
    <a:nwCell>
      <a:tcStyle>
        <a:tcBdr/>
      </a:tcStyle>
    </a:nwCell>
  </a:tblStyle>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11" autoAdjust="0"/>
    <p:restoredTop sz="94343" autoAdjust="0"/>
  </p:normalViewPr>
  <p:slideViewPr>
    <p:cSldViewPr snapToGrid="0">
      <p:cViewPr varScale="1">
        <p:scale>
          <a:sx n="110" d="100"/>
          <a:sy n="110" d="100"/>
        </p:scale>
        <p:origin x="1038" y="10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578B7191-D182-4CAA-AB7E-B6D5518FB6BF}" type="datetimeFigureOut">
              <a:rPr lang="en-GB"/>
              <a:t>17/06/2025</a:t>
            </a:fld>
            <a:endParaRPr lang="en-GB"/>
          </a:p>
        </p:txBody>
      </p:sp>
      <p:sp>
        <p:nvSpPr>
          <p:cNvPr id="4"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GB"/>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5FEB600C-8908-4F0D-ABD7-11D8EEEC4A4B}" type="slidenum">
              <a:rPr lang="en-GB"/>
              <a:t>‹N°›</a:t>
            </a:fld>
            <a:endParaRPr lang="en-GB"/>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534D280-FB15-411B-7718-309E0EEBB4C5}" type="slidenum">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6.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3.jpg"/><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3.jpg"/><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emf"/><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emf"/><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a:t>Short title goes here</a:t>
            </a:r>
            <a:endParaRPr lang="de-DE" dirty="0"/>
          </a:p>
        </p:txBody>
      </p:sp>
      <p:sp>
        <p:nvSpPr>
          <p:cNvPr id="16" name="Fußzeilenplatzhalter 15"/>
          <p:cNvSpPr>
            <a:spLocks noGrp="1"/>
          </p:cNvSpPr>
          <p:nvPr>
            <p:ph type="ftr" sz="quarter" idx="15"/>
          </p:nvPr>
        </p:nvSpPr>
        <p:spPr/>
        <p:txBody>
          <a:bodyPr/>
          <a:lstStyle/>
          <a:p>
            <a:r>
              <a:rPr lang="de-DE"/>
              <a:t>Max-Planck-Institut für Plasmaphysik | Author Name | Date</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5890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8"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de-DE"/>
              <a:t>Short title goes here</a:t>
            </a:r>
            <a:endParaRPr lang="de-DE" dirty="0"/>
          </a:p>
        </p:txBody>
      </p:sp>
      <p:sp>
        <p:nvSpPr>
          <p:cNvPr id="13" name="Fußzeilenplatzhalter 12"/>
          <p:cNvSpPr>
            <a:spLocks noGrp="1"/>
          </p:cNvSpPr>
          <p:nvPr>
            <p:ph type="ftr" sz="quarter" idx="11"/>
          </p:nvPr>
        </p:nvSpPr>
        <p:spPr/>
        <p:txBody>
          <a:bodyPr/>
          <a:lstStyle/>
          <a:p>
            <a:r>
              <a:rPr lang="de-DE"/>
              <a:t>Max-Planck-Institut für Plasmaphysik | Author Name | Date</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a:t>
            </a:fld>
            <a:endParaRPr lang="de-DE" dirty="0"/>
          </a:p>
        </p:txBody>
      </p:sp>
    </p:spTree>
    <p:extLst>
      <p:ext uri="{BB962C8B-B14F-4D97-AF65-F5344CB8AC3E}">
        <p14:creationId xmlns:p14="http://schemas.microsoft.com/office/powerpoint/2010/main" val="66788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a:t>Short title goes here</a:t>
            </a:r>
            <a:endParaRPr lang="de-DE" dirty="0"/>
          </a:p>
        </p:txBody>
      </p:sp>
      <p:sp>
        <p:nvSpPr>
          <p:cNvPr id="6" name="Fußzeilenplatzhalter 5"/>
          <p:cNvSpPr>
            <a:spLocks noGrp="1"/>
          </p:cNvSpPr>
          <p:nvPr>
            <p:ph type="ftr" sz="quarter" idx="15"/>
          </p:nvPr>
        </p:nvSpPr>
        <p:spPr/>
        <p:txBody>
          <a:bodyPr/>
          <a:lstStyle/>
          <a:p>
            <a:r>
              <a:rPr lang="de-DE"/>
              <a:t>Max-Planck-Institut für Plasmaphysik | Author Name | Date</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a:t>
            </a:fld>
            <a:endParaRPr lang="de-DE" dirty="0"/>
          </a:p>
        </p:txBody>
      </p:sp>
    </p:spTree>
    <p:extLst>
      <p:ext uri="{BB962C8B-B14F-4D97-AF65-F5344CB8AC3E}">
        <p14:creationId xmlns:p14="http://schemas.microsoft.com/office/powerpoint/2010/main" val="4225447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a:t>Short title goes here</a:t>
            </a:r>
            <a:endParaRPr lang="de-DE" dirty="0"/>
          </a:p>
        </p:txBody>
      </p:sp>
      <p:sp>
        <p:nvSpPr>
          <p:cNvPr id="9" name="Fußzeilenplatzhalter 8"/>
          <p:cNvSpPr>
            <a:spLocks noGrp="1"/>
          </p:cNvSpPr>
          <p:nvPr>
            <p:ph type="ftr" sz="quarter" idx="11"/>
          </p:nvPr>
        </p:nvSpPr>
        <p:spPr/>
        <p:txBody>
          <a:bodyPr/>
          <a:lstStyle/>
          <a:p>
            <a:r>
              <a:rPr lang="de-DE"/>
              <a:t>Max-Planck-Institut für Plasmaphysik | Author Name | Date</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a:t>
            </a:fld>
            <a:endParaRPr lang="de-DE" dirty="0"/>
          </a:p>
        </p:txBody>
      </p:sp>
    </p:spTree>
    <p:extLst>
      <p:ext uri="{BB962C8B-B14F-4D97-AF65-F5344CB8AC3E}">
        <p14:creationId xmlns:p14="http://schemas.microsoft.com/office/powerpoint/2010/main" val="4272654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de-DE"/>
              <a:t>Short title goes here</a:t>
            </a:r>
            <a:endParaRPr lang="de-DE" dirty="0"/>
          </a:p>
        </p:txBody>
      </p:sp>
      <p:sp>
        <p:nvSpPr>
          <p:cNvPr id="12" name="Fußzeilenplatzhalter 11"/>
          <p:cNvSpPr>
            <a:spLocks noGrp="1"/>
          </p:cNvSpPr>
          <p:nvPr>
            <p:ph type="ftr" sz="quarter" idx="11"/>
          </p:nvPr>
        </p:nvSpPr>
        <p:spPr/>
        <p:txBody>
          <a:bodyPr/>
          <a:lstStyle/>
          <a:p>
            <a:r>
              <a:rPr lang="de-DE"/>
              <a:t>Max-Planck-Institut für Plasmaphysik | Author Name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a:t>
            </a:fld>
            <a:endParaRPr lang="de-DE" dirty="0"/>
          </a:p>
        </p:txBody>
      </p:sp>
    </p:spTree>
    <p:extLst>
      <p:ext uri="{BB962C8B-B14F-4D97-AF65-F5344CB8AC3E}">
        <p14:creationId xmlns:p14="http://schemas.microsoft.com/office/powerpoint/2010/main" val="1536304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de-DE"/>
              <a:t>Short title goes here</a:t>
            </a:r>
            <a:endParaRPr lang="de-DE" dirty="0"/>
          </a:p>
        </p:txBody>
      </p:sp>
      <p:sp>
        <p:nvSpPr>
          <p:cNvPr id="12" name="Fußzeilenplatzhalter 11"/>
          <p:cNvSpPr>
            <a:spLocks noGrp="1"/>
          </p:cNvSpPr>
          <p:nvPr>
            <p:ph type="ftr" sz="quarter" idx="11"/>
          </p:nvPr>
        </p:nvSpPr>
        <p:spPr/>
        <p:txBody>
          <a:bodyPr/>
          <a:lstStyle/>
          <a:p>
            <a:r>
              <a:rPr lang="de-DE"/>
              <a:t>Max-Planck-Institut für Plasmaphysik | Author Name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a:t>
            </a:fld>
            <a:endParaRPr lang="de-DE" dirty="0"/>
          </a:p>
        </p:txBody>
      </p:sp>
    </p:spTree>
    <p:extLst>
      <p:ext uri="{BB962C8B-B14F-4D97-AF65-F5344CB8AC3E}">
        <p14:creationId xmlns:p14="http://schemas.microsoft.com/office/powerpoint/2010/main" val="2794694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de-DE"/>
              <a:t>Short title goes here</a:t>
            </a:r>
            <a:endParaRPr lang="de-DE" dirty="0"/>
          </a:p>
        </p:txBody>
      </p:sp>
      <p:sp>
        <p:nvSpPr>
          <p:cNvPr id="13" name="Fußzeilenplatzhalter 12"/>
          <p:cNvSpPr>
            <a:spLocks noGrp="1"/>
          </p:cNvSpPr>
          <p:nvPr>
            <p:ph type="ftr" sz="quarter" idx="15"/>
          </p:nvPr>
        </p:nvSpPr>
        <p:spPr/>
        <p:txBody>
          <a:bodyPr/>
          <a:lstStyle/>
          <a:p>
            <a:r>
              <a:rPr lang="de-DE"/>
              <a:t>Max-Planck-Institut für Plasmaphysik | Author Name | Date</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a:t>
            </a:fld>
            <a:endParaRPr lang="de-DE" dirty="0"/>
          </a:p>
        </p:txBody>
      </p:sp>
    </p:spTree>
    <p:extLst>
      <p:ext uri="{BB962C8B-B14F-4D97-AF65-F5344CB8AC3E}">
        <p14:creationId xmlns:p14="http://schemas.microsoft.com/office/powerpoint/2010/main" val="93682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p:txBody>
      </p:sp>
      <p:sp>
        <p:nvSpPr>
          <p:cNvPr id="8" name="Footer Placeholder 7"/>
          <p:cNvSpPr>
            <a:spLocks noGrp="1"/>
          </p:cNvSpPr>
          <p:nvPr>
            <p:ph type="ftr" sz="quarter" idx="11"/>
          </p:nvPr>
        </p:nvSpPr>
        <p:spPr bwMode="auto">
          <a:xfrm>
            <a:off x="825624" y="6555770"/>
            <a:ext cx="8668754" cy="329614"/>
          </a:xfrm>
          <a:prstGeom prst="rect">
            <a:avLst/>
          </a:prstGeom>
        </p:spPr>
        <p:txBody>
          <a:bodyPr anchor="t"/>
          <a:lstStyle>
            <a:lvl1pPr>
              <a:defRPr sz="1200">
                <a:solidFill>
                  <a:schemeClr val="bg1"/>
                </a:solidFill>
              </a:defRPr>
            </a:lvl1pPr>
          </a:lstStyle>
          <a:p>
            <a:pPr>
              <a:defRPr/>
            </a:pPr>
            <a:r>
              <a:rPr lang="en-GB" dirty="0">
                <a:solidFill>
                  <a:prstClr val="white"/>
                </a:solidFill>
              </a:rPr>
              <a:t>M. Richou| technical Meeting on Long-Pulse Operation of Fusion Devices | W7X and JT60SA W </a:t>
            </a:r>
            <a:r>
              <a:rPr lang="en-GB" dirty="0" err="1">
                <a:solidFill>
                  <a:prstClr val="white"/>
                </a:solidFill>
              </a:rPr>
              <a:t>divertors</a:t>
            </a:r>
            <a:r>
              <a:rPr lang="en-GB" dirty="0">
                <a:solidFill>
                  <a:prstClr val="white"/>
                </a:solidFill>
              </a:rPr>
              <a:t> | 15</a:t>
            </a:r>
            <a:r>
              <a:rPr lang="en-GB" baseline="30000" dirty="0">
                <a:solidFill>
                  <a:prstClr val="white"/>
                </a:solidFill>
              </a:rPr>
              <a:t>th</a:t>
            </a:r>
            <a:r>
              <a:rPr lang="en-GB" dirty="0">
                <a:solidFill>
                  <a:prstClr val="white"/>
                </a:solidFill>
              </a:rPr>
              <a:t> of October 2024</a:t>
            </a:r>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a:t>
            </a:fld>
            <a:endParaRPr lang="en-GB" dirty="0">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a:solidFill>
                  <a:prstClr val="white"/>
                </a:solidFill>
              </a:rPr>
              <a:t>Author | Event | dd Month yyyy</a:t>
            </a:r>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a:solidFill>
                  <a:prstClr val="white"/>
                </a:solidFill>
              </a:rPr>
              <a:t>EUROfusion Values | Event | dd Month yyyy</a:t>
            </a:r>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lvl1pPr>
              <a:defRPr/>
            </a:lvl1pPr>
          </a:lstStyle>
          <a:p>
            <a:r>
              <a:rPr lang="de-DE" dirty="0"/>
              <a:t>GLADIS </a:t>
            </a:r>
            <a:r>
              <a:rPr lang="de-DE" dirty="0" err="1"/>
              <a:t>experiment</a:t>
            </a:r>
            <a:endParaRPr lang="de-DE" dirty="0"/>
          </a:p>
        </p:txBody>
      </p:sp>
      <p:sp>
        <p:nvSpPr>
          <p:cNvPr id="6" name="Fußzeilenplatzhalter 5"/>
          <p:cNvSpPr>
            <a:spLocks noGrp="1"/>
          </p:cNvSpPr>
          <p:nvPr>
            <p:ph type="ftr" sz="quarter" idx="11"/>
          </p:nvPr>
        </p:nvSpPr>
        <p:spPr/>
        <p:txBody>
          <a:bodyPr/>
          <a:lstStyle/>
          <a:p>
            <a:r>
              <a:rPr lang="de-DE" dirty="0"/>
              <a:t>Max-Planck-Institut für Plasmaphysik | Bernd Böswirth| 05.08.2024</a:t>
            </a:r>
          </a:p>
        </p:txBody>
      </p:sp>
      <p:sp>
        <p:nvSpPr>
          <p:cNvPr id="7" name="Foliennummernplatzhalter 6"/>
          <p:cNvSpPr>
            <a:spLocks noGrp="1"/>
          </p:cNvSpPr>
          <p:nvPr>
            <p:ph type="sldNum" sz="quarter" idx="12"/>
          </p:nvPr>
        </p:nvSpPr>
        <p:spPr/>
        <p:txBody>
          <a:bodyPr/>
          <a:lstStyle/>
          <a:p>
            <a:fld id="{ECE691D0-CC49-4FC7-9C4D-6112B0CB3A76}" type="slidenum">
              <a:rPr lang="de-DE" smtClean="0"/>
              <a:pPr/>
              <a:t>‹N°›</a:t>
            </a:fld>
            <a:endParaRPr lang="de-DE" dirty="0"/>
          </a:p>
        </p:txBody>
      </p:sp>
    </p:spTree>
    <p:extLst>
      <p:ext uri="{BB962C8B-B14F-4D97-AF65-F5344CB8AC3E}">
        <p14:creationId xmlns:p14="http://schemas.microsoft.com/office/powerpoint/2010/main" val="3170370963"/>
      </p:ext>
    </p:extLst>
  </p:cSld>
  <p:clrMapOvr>
    <a:masterClrMapping/>
  </p:clrMapOvr>
  <p:extLst>
    <p:ext uri="{DCECCB84-F9BA-43D5-87BE-67443E8EF086}">
      <p15:sldGuideLst xmlns:p15="http://schemas.microsoft.com/office/powerpoint/2012/main">
        <p15:guide id="1" pos="653">
          <p15:clr>
            <a:srgbClr val="FBAE40"/>
          </p15:clr>
        </p15:guide>
        <p15:guide id="2" pos="3940">
          <p15:clr>
            <a:srgbClr val="FBAE40"/>
          </p15:clr>
        </p15:guide>
        <p15:guide id="3" orient="horz" pos="129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a:t>Short title goes here</a:t>
            </a:r>
            <a:endParaRPr lang="de-DE" dirty="0"/>
          </a:p>
        </p:txBody>
      </p:sp>
      <p:sp>
        <p:nvSpPr>
          <p:cNvPr id="6" name="Fußzeilenplatzhalter 5"/>
          <p:cNvSpPr>
            <a:spLocks noGrp="1"/>
          </p:cNvSpPr>
          <p:nvPr>
            <p:ph type="ftr" sz="quarter" idx="11"/>
          </p:nvPr>
        </p:nvSpPr>
        <p:spPr/>
        <p:txBody>
          <a:bodyPr/>
          <a:lstStyle/>
          <a:p>
            <a:r>
              <a:rPr lang="de-DE"/>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a:t>
            </a:fld>
            <a:endParaRPr lang="de-DE" dirty="0"/>
          </a:p>
        </p:txBody>
      </p:sp>
    </p:spTree>
    <p:extLst>
      <p:ext uri="{BB962C8B-B14F-4D97-AF65-F5344CB8AC3E}">
        <p14:creationId xmlns:p14="http://schemas.microsoft.com/office/powerpoint/2010/main" val="3379444212"/>
      </p:ext>
    </p:extLst>
  </p:cSld>
  <p:clrMapOvr>
    <a:masterClrMapping/>
  </p:clrMapOvr>
  <p:extLst>
    <p:ext uri="{DCECCB84-F9BA-43D5-87BE-67443E8EF086}">
      <p15:sldGuideLst xmlns:p15="http://schemas.microsoft.com/office/powerpoint/2012/main">
        <p15:guide id="1" pos="653">
          <p15:clr>
            <a:srgbClr val="FBAE40"/>
          </p15:clr>
        </p15:guide>
        <p15:guide id="2" pos="3940">
          <p15:clr>
            <a:srgbClr val="FBAE40"/>
          </p15:clr>
        </p15:guide>
        <p15:guide id="3" orient="horz" pos="12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a:t>Short title goes here</a:t>
            </a:r>
            <a:endParaRPr lang="de-DE" dirty="0"/>
          </a:p>
        </p:txBody>
      </p:sp>
      <p:sp>
        <p:nvSpPr>
          <p:cNvPr id="6" name="Fußzeilenplatzhalter 5"/>
          <p:cNvSpPr>
            <a:spLocks noGrp="1"/>
          </p:cNvSpPr>
          <p:nvPr>
            <p:ph type="ftr" sz="quarter" idx="11"/>
          </p:nvPr>
        </p:nvSpPr>
        <p:spPr/>
        <p:txBody>
          <a:bodyPr/>
          <a:lstStyle/>
          <a:p>
            <a:r>
              <a:rPr lang="de-DE"/>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a:t>Insert </a:t>
            </a:r>
            <a:r>
              <a:rPr lang="de-DE" dirty="0" err="1"/>
              <a:t>your</a:t>
            </a:r>
            <a:r>
              <a:rPr lang="de-DE" dirty="0"/>
              <a:t> </a:t>
            </a:r>
            <a:r>
              <a:rPr lang="de-DE" dirty="0" err="1"/>
              <a:t>own</a:t>
            </a:r>
            <a:r>
              <a:rPr lang="de-DE" dirty="0"/>
              <a:t> title </a:t>
            </a:r>
            <a:r>
              <a:rPr lang="de-DE" dirty="0" err="1"/>
              <a:t>image</a:t>
            </a:r>
            <a:endParaRPr lang="de-DE" dirty="0"/>
          </a:p>
        </p:txBody>
      </p:sp>
    </p:spTree>
    <p:extLst>
      <p:ext uri="{BB962C8B-B14F-4D97-AF65-F5344CB8AC3E}">
        <p14:creationId xmlns:p14="http://schemas.microsoft.com/office/powerpoint/2010/main" val="706231187"/>
      </p:ext>
    </p:extLst>
  </p:cSld>
  <p:clrMapOvr>
    <a:masterClrMapping/>
  </p:clrMapOvr>
  <p:extLst>
    <p:ext uri="{DCECCB84-F9BA-43D5-87BE-67443E8EF086}">
      <p15:sldGuideLst xmlns:p15="http://schemas.microsoft.com/office/powerpoint/2012/main">
        <p15:guide id="1" pos="653">
          <p15:clr>
            <a:srgbClr val="FBAE40"/>
          </p15:clr>
        </p15:guide>
        <p15:guide id="2" pos="3940">
          <p15:clr>
            <a:srgbClr val="FBAE40"/>
          </p15:clr>
        </p15:guide>
        <p15:guide id="3" orient="horz" pos="12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a:t>Short title goes here</a:t>
            </a:r>
            <a:endParaRPr lang="de-DE" dirty="0"/>
          </a:p>
        </p:txBody>
      </p:sp>
      <p:sp>
        <p:nvSpPr>
          <p:cNvPr id="6" name="Fußzeilenplatzhalter 5"/>
          <p:cNvSpPr>
            <a:spLocks noGrp="1"/>
          </p:cNvSpPr>
          <p:nvPr>
            <p:ph type="ftr" sz="quarter" idx="11"/>
          </p:nvPr>
        </p:nvSpPr>
        <p:spPr/>
        <p:txBody>
          <a:bodyPr/>
          <a:lstStyle/>
          <a:p>
            <a:r>
              <a:rPr lang="de-DE"/>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a:t>Insert </a:t>
            </a:r>
            <a:r>
              <a:rPr lang="de-DE" dirty="0" err="1"/>
              <a:t>your</a:t>
            </a:r>
            <a:r>
              <a:rPr lang="de-DE" dirty="0"/>
              <a:t> </a:t>
            </a:r>
            <a:r>
              <a:rPr lang="de-DE" dirty="0" err="1"/>
              <a:t>own</a:t>
            </a:r>
            <a:r>
              <a:rPr lang="de-DE" dirty="0"/>
              <a:t> title </a:t>
            </a:r>
            <a:r>
              <a:rPr lang="de-DE" dirty="0" err="1"/>
              <a:t>image</a:t>
            </a:r>
            <a:endParaRPr lang="de-DE" dirty="0"/>
          </a:p>
        </p:txBody>
      </p:sp>
    </p:spTree>
    <p:extLst>
      <p:ext uri="{BB962C8B-B14F-4D97-AF65-F5344CB8AC3E}">
        <p14:creationId xmlns:p14="http://schemas.microsoft.com/office/powerpoint/2010/main" val="4080025058"/>
      </p:ext>
    </p:extLst>
  </p:cSld>
  <p:clrMapOvr>
    <a:masterClrMapping/>
  </p:clrMapOvr>
  <p:extLst>
    <p:ext uri="{DCECCB84-F9BA-43D5-87BE-67443E8EF086}">
      <p15:sldGuideLst xmlns:p15="http://schemas.microsoft.com/office/powerpoint/2012/main">
        <p15:guide id="1" pos="653">
          <p15:clr>
            <a:srgbClr val="FBAE40"/>
          </p15:clr>
        </p15:guide>
        <p15:guide id="2" pos="3940">
          <p15:clr>
            <a:srgbClr val="FBAE40"/>
          </p15:clr>
        </p15:guide>
        <p15:guide id="3" orient="horz" pos="129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lvl1pPr>
              <a:defRPr/>
            </a:lvl1pPr>
          </a:lstStyle>
          <a:p>
            <a:r>
              <a:rPr lang="de-DE" dirty="0"/>
              <a:t>Gladis </a:t>
            </a:r>
            <a:r>
              <a:rPr lang="de-DE" dirty="0" err="1"/>
              <a:t>experiment</a:t>
            </a:r>
            <a:endParaRPr lang="de-DE" dirty="0"/>
          </a:p>
        </p:txBody>
      </p:sp>
      <p:sp>
        <p:nvSpPr>
          <p:cNvPr id="9" name="Fußzeilenplatzhalter 8"/>
          <p:cNvSpPr>
            <a:spLocks noGrp="1"/>
          </p:cNvSpPr>
          <p:nvPr>
            <p:ph type="ftr" sz="quarter" idx="15"/>
          </p:nvPr>
        </p:nvSpPr>
        <p:spPr/>
        <p:txBody>
          <a:bodyPr/>
          <a:lstStyle/>
          <a:p>
            <a:r>
              <a:rPr lang="de-DE" dirty="0"/>
              <a:t>Max-Planck-Institut für Plasmaphysik | </a:t>
            </a:r>
            <a:r>
              <a:rPr lang="de-DE" dirty="0" err="1"/>
              <a:t>bernd</a:t>
            </a:r>
            <a:r>
              <a:rPr lang="de-DE" dirty="0"/>
              <a:t> Böswirth | 05.08.2024</a:t>
            </a:r>
          </a:p>
        </p:txBody>
      </p:sp>
      <p:sp>
        <p:nvSpPr>
          <p:cNvPr id="10" name="Foliennummernplatzhalter 9"/>
          <p:cNvSpPr>
            <a:spLocks noGrp="1"/>
          </p:cNvSpPr>
          <p:nvPr>
            <p:ph type="sldNum" sz="quarter" idx="16"/>
          </p:nvPr>
        </p:nvSpPr>
        <p:spPr/>
        <p:txBody>
          <a:bodyPr/>
          <a:lstStyle/>
          <a:p>
            <a:fld id="{ECE691D0-CC49-4FC7-9C4D-6112B0CB3A76}" type="slidenum">
              <a:rPr lang="de-DE" smtClean="0"/>
              <a:pPr/>
              <a:t>‹N°›</a:t>
            </a:fld>
            <a:endParaRPr lang="de-DE" dirty="0"/>
          </a:p>
        </p:txBody>
      </p:sp>
      <p:sp>
        <p:nvSpPr>
          <p:cNvPr id="12" name="Titel 1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041112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7.emf"/><Relationship Id="rId2" Type="http://schemas.openxmlformats.org/officeDocument/2006/relationships/slideLayout" Target="../slideLayouts/slideLayout6.xml"/><Relationship Id="rId16" Type="http://schemas.openxmlformats.org/officeDocument/2006/relationships/tags" Target="../tags/tag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ags" Target="../tags/tag1.xml"/><Relationship Id="rId10" Type="http://schemas.openxmlformats.org/officeDocument/2006/relationships/slideLayout" Target="../slideLayouts/slideLayout14.xml"/><Relationship Id="rId19" Type="http://schemas.openxmlformats.org/officeDocument/2006/relationships/image" Target="../media/image6.emf"/><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‹N°›</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6"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a:t>Ebene 1: Fließtext</a:t>
            </a:r>
          </a:p>
          <a:p>
            <a:pPr lvl="1"/>
            <a:r>
              <a:rPr lang="de-DE" dirty="0"/>
              <a:t>Ebene 2: Headlines</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dirty="0"/>
              <a:t>Short title </a:t>
            </a:r>
            <a:r>
              <a:rPr lang="de-DE" dirty="0" err="1"/>
              <a:t>goes</a:t>
            </a:r>
            <a:r>
              <a:rPr lang="de-DE" dirty="0"/>
              <a:t> </a:t>
            </a:r>
            <a:r>
              <a:rPr lang="de-DE" dirty="0" err="1"/>
              <a:t>here</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dirty="0"/>
              <a:t>Max-Planck-Institut für Plasmaphysik | </a:t>
            </a:r>
            <a:r>
              <a:rPr lang="de-DE" dirty="0" err="1"/>
              <a:t>Author</a:t>
            </a:r>
            <a:r>
              <a:rPr lang="de-DE" dirty="0"/>
              <a:t> Name | Date</a:t>
            </a:r>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a:t>
            </a:fld>
            <a:endParaRPr lang="de-DE" dirty="0"/>
          </a:p>
        </p:txBody>
      </p:sp>
    </p:spTree>
    <p:extLst>
      <p:ext uri="{BB962C8B-B14F-4D97-AF65-F5344CB8AC3E}">
        <p14:creationId xmlns:p14="http://schemas.microsoft.com/office/powerpoint/2010/main" val="89622149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7" y="2074187"/>
            <a:ext cx="10543661" cy="620251"/>
          </a:xfrm>
        </p:spPr>
        <p:txBody>
          <a:bodyPr>
            <a:normAutofit fontScale="90000"/>
          </a:bodyPr>
          <a:lstStyle/>
          <a:p>
            <a:pPr>
              <a:defRPr/>
            </a:pPr>
            <a:r>
              <a:rPr lang="en-US" dirty="0"/>
              <a:t>Technological developments for JT-60SA metallic actively cooled divertor</a:t>
            </a:r>
            <a:endParaRPr dirty="0"/>
          </a:p>
        </p:txBody>
      </p:sp>
      <p:sp>
        <p:nvSpPr>
          <p:cNvPr id="4" name="Text Placeholder 3"/>
          <p:cNvSpPr>
            <a:spLocks noGrp="1"/>
          </p:cNvSpPr>
          <p:nvPr>
            <p:ph type="body" sz="quarter" idx="11"/>
          </p:nvPr>
        </p:nvSpPr>
        <p:spPr bwMode="auto">
          <a:xfrm>
            <a:off x="298511" y="4317938"/>
            <a:ext cx="4375150" cy="457848"/>
          </a:xfrm>
        </p:spPr>
        <p:txBody>
          <a:bodyPr>
            <a:normAutofit fontScale="32500" lnSpcReduction="20000"/>
          </a:bodyPr>
          <a:lstStyle/>
          <a:p>
            <a:pPr marL="342900" indent="-342900">
              <a:buAutoNum type="arabicPeriod"/>
            </a:pPr>
            <a:r>
              <a:rPr lang="fr-FR" b="1" dirty="0"/>
              <a:t>CEA, France</a:t>
            </a:r>
          </a:p>
          <a:p>
            <a:pPr marL="342900" indent="-342900">
              <a:buAutoNum type="arabicPeriod"/>
            </a:pPr>
            <a:r>
              <a:rPr lang="fr-FR" b="1" dirty="0"/>
              <a:t>F4E, Germany</a:t>
            </a:r>
          </a:p>
          <a:p>
            <a:pPr marL="342900" indent="-342900">
              <a:buAutoNum type="arabicPeriod"/>
            </a:pPr>
            <a:r>
              <a:rPr lang="fr-FR" b="1" dirty="0"/>
              <a:t>MPG, Germany</a:t>
            </a:r>
          </a:p>
        </p:txBody>
      </p:sp>
      <p:sp>
        <p:nvSpPr>
          <p:cNvPr id="5" name="Text Placeholder 4"/>
          <p:cNvSpPr>
            <a:spLocks noGrp="1"/>
          </p:cNvSpPr>
          <p:nvPr>
            <p:ph type="body" sz="quarter" idx="12"/>
          </p:nvPr>
        </p:nvSpPr>
        <p:spPr bwMode="auto">
          <a:xfrm>
            <a:off x="407367" y="1300131"/>
            <a:ext cx="6777204" cy="338554"/>
          </a:xfrm>
        </p:spPr>
        <p:txBody>
          <a:bodyPr>
            <a:noAutofit/>
          </a:bodyPr>
          <a:lstStyle/>
          <a:p>
            <a:pPr>
              <a:defRPr/>
            </a:pPr>
            <a:r>
              <a:rPr lang="en-US" sz="1100" dirty="0"/>
              <a:t>PSD Meeting on the transition of JT60-SA to W - </a:t>
            </a:r>
            <a:r>
              <a:rPr lang="en-GB" sz="1100" dirty="0"/>
              <a:t>17</a:t>
            </a:r>
            <a:r>
              <a:rPr lang="en-GB" sz="1100" baseline="30000" dirty="0"/>
              <a:t>th</a:t>
            </a:r>
            <a:r>
              <a:rPr lang="en-GB" sz="1100" dirty="0"/>
              <a:t> of June 2025, remote</a:t>
            </a:r>
          </a:p>
        </p:txBody>
      </p:sp>
      <p:pic>
        <p:nvPicPr>
          <p:cNvPr id="6" name="Picture 3"/>
          <p:cNvPicPr>
            <a:picLocks noChangeAspect="1"/>
          </p:cNvPicPr>
          <p:nvPr/>
        </p:nvPicPr>
        <p:blipFill>
          <a:blip r:embed="rId3"/>
          <a:stretch>
            <a:fillRect/>
          </a:stretch>
        </p:blipFill>
        <p:spPr>
          <a:xfrm>
            <a:off x="194755" y="5149558"/>
            <a:ext cx="2400188" cy="612766"/>
          </a:xfrm>
          <a:prstGeom prst="rect">
            <a:avLst/>
          </a:prstGeom>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687" y="5700599"/>
            <a:ext cx="1422364" cy="34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700599"/>
            <a:ext cx="1832450" cy="32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s://ijs.si/ijsw/Logotip%20IJS?action=AttachFile&amp;do=get&amp;target=JSI_logo_1.jpg">
            <a:extLst>
              <a:ext uri="{FF2B5EF4-FFF2-40B4-BE49-F238E27FC236}">
                <a16:creationId xmlns:a16="http://schemas.microsoft.com/office/drawing/2014/main" id="{0603B79E-731E-40AE-AF9B-F3D88DA83924}"/>
              </a:ext>
            </a:extLst>
          </p:cNvPr>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86224" b="62204"/>
          <a:stretch/>
        </p:blipFill>
        <p:spPr bwMode="auto">
          <a:xfrm>
            <a:off x="6373357" y="6177348"/>
            <a:ext cx="427148" cy="4537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p:cNvPicPr/>
          <p:nvPr/>
        </p:nvPicPr>
        <p:blipFill>
          <a:blip r:embed="rId7"/>
          <a:stretch>
            <a:fillRect/>
          </a:stretch>
        </p:blipFill>
        <p:spPr bwMode="auto">
          <a:xfrm>
            <a:off x="6866250" y="6103480"/>
            <a:ext cx="594265" cy="621211"/>
          </a:xfrm>
          <a:prstGeom prst="rect">
            <a:avLst/>
          </a:prstGeom>
          <a:noFill/>
          <a:ln>
            <a:noFill/>
          </a:ln>
        </p:spPr>
      </p:pic>
      <p:pic>
        <p:nvPicPr>
          <p:cNvPr id="12" name="Image 11"/>
          <p:cNvPicPr>
            <a:picLocks noChangeAspect="1"/>
          </p:cNvPicPr>
          <p:nvPr/>
        </p:nvPicPr>
        <p:blipFill>
          <a:blip r:embed="rId8"/>
          <a:stretch>
            <a:fillRect/>
          </a:stretch>
        </p:blipFill>
        <p:spPr>
          <a:xfrm>
            <a:off x="7434469" y="6142276"/>
            <a:ext cx="1076325" cy="523875"/>
          </a:xfrm>
          <a:prstGeom prst="rect">
            <a:avLst/>
          </a:prstGeom>
        </p:spPr>
      </p:pic>
      <p:pic>
        <p:nvPicPr>
          <p:cNvPr id="13" name="Image 12"/>
          <p:cNvPicPr>
            <a:picLocks noChangeAspect="1"/>
          </p:cNvPicPr>
          <p:nvPr/>
        </p:nvPicPr>
        <p:blipFill rotWithShape="1">
          <a:blip r:embed="rId9"/>
          <a:srcRect l="13915" t="11703" r="4630" b="14514"/>
          <a:stretch/>
        </p:blipFill>
        <p:spPr>
          <a:xfrm>
            <a:off x="8632570" y="6142276"/>
            <a:ext cx="1206500" cy="508000"/>
          </a:xfrm>
          <a:prstGeom prst="rect">
            <a:avLst/>
          </a:prstGeom>
        </p:spPr>
      </p:pic>
      <p:pic>
        <p:nvPicPr>
          <p:cNvPr id="14" name="Image 13"/>
          <p:cNvPicPr>
            <a:picLocks noChangeAspect="1"/>
          </p:cNvPicPr>
          <p:nvPr/>
        </p:nvPicPr>
        <p:blipFill>
          <a:blip r:embed="rId10"/>
          <a:stretch>
            <a:fillRect/>
          </a:stretch>
        </p:blipFill>
        <p:spPr>
          <a:xfrm>
            <a:off x="10032629" y="5557384"/>
            <a:ext cx="549052" cy="554281"/>
          </a:xfrm>
          <a:prstGeom prst="rect">
            <a:avLst/>
          </a:prstGeom>
        </p:spPr>
      </p:pic>
      <p:sp>
        <p:nvSpPr>
          <p:cNvPr id="16" name="Espace réservé du texte 15"/>
          <p:cNvSpPr txBox="1">
            <a:spLocks noGrp="1"/>
          </p:cNvSpPr>
          <p:nvPr>
            <p:ph type="body" sz="quarter" idx="10"/>
          </p:nvPr>
        </p:nvSpPr>
        <p:spPr>
          <a:xfrm>
            <a:off x="194755" y="3366521"/>
            <a:ext cx="8212283" cy="830997"/>
          </a:xfrm>
          <a:prstGeom prst="rect">
            <a:avLst/>
          </a:prstGeom>
          <a:noFill/>
        </p:spPr>
        <p:txBody>
          <a:bodyPr wrap="square" rtlCol="0">
            <a:spAutoFit/>
          </a:bodyPr>
          <a:lstStyle/>
          <a:p>
            <a:r>
              <a:rPr lang="fr-FR" b="1" u="sng" dirty="0"/>
              <a:t>M. Richou</a:t>
            </a:r>
            <a:r>
              <a:rPr lang="fr-FR" b="1" u="sng" baseline="30000" dirty="0"/>
              <a:t>1</a:t>
            </a:r>
            <a:r>
              <a:rPr lang="fr-FR" b="1" dirty="0"/>
              <a:t>, M. Firdaouss</a:t>
            </a:r>
            <a:r>
              <a:rPr lang="fr-FR" b="1" baseline="30000" dirty="0"/>
              <a:t>1</a:t>
            </a:r>
            <a:r>
              <a:rPr lang="fr-FR" b="1" dirty="0"/>
              <a:t>, T. Baffie</a:t>
            </a:r>
            <a:r>
              <a:rPr lang="fr-FR" b="1" baseline="30000" dirty="0"/>
              <a:t>1</a:t>
            </a:r>
            <a:r>
              <a:rPr lang="fr-FR" b="1" dirty="0"/>
              <a:t>, A. Thomas</a:t>
            </a:r>
            <a:r>
              <a:rPr lang="fr-FR" b="1" baseline="30000" dirty="0"/>
              <a:t>1</a:t>
            </a:r>
            <a:r>
              <a:rPr lang="fr-FR" b="1" dirty="0"/>
              <a:t>, P.Y. Frayssines</a:t>
            </a:r>
            <a:r>
              <a:rPr lang="fr-FR" b="1" baseline="30000" dirty="0"/>
              <a:t>1</a:t>
            </a:r>
            <a:r>
              <a:rPr lang="fr-FR" b="1" dirty="0"/>
              <a:t>, D. Dias</a:t>
            </a:r>
            <a:r>
              <a:rPr lang="fr-FR" b="1" baseline="30000" dirty="0"/>
              <a:t>1</a:t>
            </a:r>
            <a:r>
              <a:rPr lang="fr-FR" b="1" dirty="0"/>
              <a:t>, V. Tomarchio</a:t>
            </a:r>
            <a:r>
              <a:rPr lang="fr-FR" b="1" baseline="30000" dirty="0"/>
              <a:t>2</a:t>
            </a:r>
            <a:r>
              <a:rPr lang="fr-FR" b="1" dirty="0"/>
              <a:t>, J.H. You</a:t>
            </a:r>
            <a:r>
              <a:rPr lang="fr-FR" b="1" baseline="30000" dirty="0"/>
              <a:t>3</a:t>
            </a:r>
            <a:endParaRPr lang="en-US" b="1" baseline="30000" dirty="0"/>
          </a:p>
        </p:txBody>
      </p:sp>
      <p:pic>
        <p:nvPicPr>
          <p:cNvPr id="17" name="Image 16"/>
          <p:cNvPicPr>
            <a:picLocks noChangeAspect="1"/>
          </p:cNvPicPr>
          <p:nvPr/>
        </p:nvPicPr>
        <p:blipFill rotWithShape="1">
          <a:blip r:embed="rId11"/>
          <a:srcRect l="74708" t="-307" b="88409"/>
          <a:stretch/>
        </p:blipFill>
        <p:spPr>
          <a:xfrm>
            <a:off x="9839070" y="6180511"/>
            <a:ext cx="1130936" cy="361950"/>
          </a:xfrm>
          <a:prstGeom prst="rect">
            <a:avLst/>
          </a:prstGeom>
        </p:spPr>
      </p:pic>
      <p:pic>
        <p:nvPicPr>
          <p:cNvPr id="18" name="Image 17"/>
          <p:cNvPicPr>
            <a:picLocks noChangeAspect="1"/>
          </p:cNvPicPr>
          <p:nvPr/>
        </p:nvPicPr>
        <p:blipFill>
          <a:blip r:embed="rId10"/>
          <a:stretch>
            <a:fillRect/>
          </a:stretch>
        </p:blipFill>
        <p:spPr bwMode="auto">
          <a:xfrm>
            <a:off x="10217686" y="0"/>
            <a:ext cx="1843686" cy="1861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A6D9FA1-99C7-4910-8E32-B85D378B0060}" type="slidenum">
              <a:rPr lang="en-GB" smtClean="0">
                <a:solidFill>
                  <a:prstClr val="white"/>
                </a:solidFill>
              </a:rPr>
              <a:t>10</a:t>
            </a:fld>
            <a:endParaRPr lang="en-GB">
              <a:solidFill>
                <a:prstClr val="white"/>
              </a:solidFill>
            </a:endParaRPr>
          </a:p>
        </p:txBody>
      </p:sp>
      <p:pic>
        <p:nvPicPr>
          <p:cNvPr id="39" name="Image 38">
            <a:extLst>
              <a:ext uri="{FF2B5EF4-FFF2-40B4-BE49-F238E27FC236}">
                <a16:creationId xmlns:a16="http://schemas.microsoft.com/office/drawing/2014/main" id="{3DE21646-5548-487D-8DAC-A4E705135A1D}"/>
              </a:ext>
            </a:extLst>
          </p:cNvPr>
          <p:cNvPicPr>
            <a:picLocks noChangeAspect="1"/>
          </p:cNvPicPr>
          <p:nvPr/>
        </p:nvPicPr>
        <p:blipFill rotWithShape="1">
          <a:blip r:embed="rId2"/>
          <a:srcRect l="9530" r="9310" b="3711"/>
          <a:stretch/>
        </p:blipFill>
        <p:spPr>
          <a:xfrm>
            <a:off x="177309" y="1500557"/>
            <a:ext cx="3336284" cy="2967472"/>
          </a:xfrm>
          <a:prstGeom prst="rect">
            <a:avLst/>
          </a:prstGeom>
        </p:spPr>
      </p:pic>
      <p:sp>
        <p:nvSpPr>
          <p:cNvPr id="40" name="ZoneTexte 39">
            <a:extLst>
              <a:ext uri="{FF2B5EF4-FFF2-40B4-BE49-F238E27FC236}">
                <a16:creationId xmlns:a16="http://schemas.microsoft.com/office/drawing/2014/main" id="{9CA0ED7B-5F17-4960-A72D-8AA7EE4893B9}"/>
              </a:ext>
            </a:extLst>
          </p:cNvPr>
          <p:cNvSpPr txBox="1"/>
          <p:nvPr/>
        </p:nvSpPr>
        <p:spPr>
          <a:xfrm>
            <a:off x="3263284" y="1819878"/>
            <a:ext cx="1191352" cy="307777"/>
          </a:xfrm>
          <a:prstGeom prst="rect">
            <a:avLst/>
          </a:prstGeom>
          <a:solidFill>
            <a:schemeClr val="tx1"/>
          </a:solidFill>
        </p:spPr>
        <p:txBody>
          <a:bodyPr wrap="none" rtlCol="0">
            <a:spAutoFit/>
          </a:bodyPr>
          <a:lstStyle/>
          <a:p>
            <a:r>
              <a:rPr lang="fr-FR" sz="1400" dirty="0">
                <a:solidFill>
                  <a:schemeClr val="bg1"/>
                </a:solidFill>
              </a:rPr>
              <a:t>5mmW_DSc</a:t>
            </a:r>
          </a:p>
        </p:txBody>
      </p:sp>
      <p:sp>
        <p:nvSpPr>
          <p:cNvPr id="41" name="ZoneTexte 40">
            <a:extLst>
              <a:ext uri="{FF2B5EF4-FFF2-40B4-BE49-F238E27FC236}">
                <a16:creationId xmlns:a16="http://schemas.microsoft.com/office/drawing/2014/main" id="{41D1CBA0-4FCD-462C-9CE8-41DA7E14CEF6}"/>
              </a:ext>
            </a:extLst>
          </p:cNvPr>
          <p:cNvSpPr txBox="1"/>
          <p:nvPr/>
        </p:nvSpPr>
        <p:spPr>
          <a:xfrm>
            <a:off x="3263284" y="2801322"/>
            <a:ext cx="1221809" cy="307777"/>
          </a:xfrm>
          <a:prstGeom prst="rect">
            <a:avLst/>
          </a:prstGeom>
          <a:solidFill>
            <a:schemeClr val="tx1"/>
          </a:solidFill>
        </p:spPr>
        <p:txBody>
          <a:bodyPr wrap="none" rtlCol="0">
            <a:spAutoFit/>
          </a:bodyPr>
          <a:lstStyle/>
          <a:p>
            <a:r>
              <a:rPr lang="fr-FR" sz="1400" dirty="0">
                <a:solidFill>
                  <a:schemeClr val="bg1"/>
                </a:solidFill>
              </a:rPr>
              <a:t>5mmW_SSw</a:t>
            </a:r>
          </a:p>
        </p:txBody>
      </p:sp>
      <p:sp>
        <p:nvSpPr>
          <p:cNvPr id="42" name="ZoneTexte 41">
            <a:extLst>
              <a:ext uri="{FF2B5EF4-FFF2-40B4-BE49-F238E27FC236}">
                <a16:creationId xmlns:a16="http://schemas.microsoft.com/office/drawing/2014/main" id="{A9C685C8-28D8-4911-B9EC-2F1880D8D2D2}"/>
              </a:ext>
            </a:extLst>
          </p:cNvPr>
          <p:cNvSpPr txBox="1"/>
          <p:nvPr/>
        </p:nvSpPr>
        <p:spPr>
          <a:xfrm>
            <a:off x="3263284" y="3628877"/>
            <a:ext cx="1231427" cy="307777"/>
          </a:xfrm>
          <a:prstGeom prst="rect">
            <a:avLst/>
          </a:prstGeom>
          <a:solidFill>
            <a:schemeClr val="tx1"/>
          </a:solidFill>
        </p:spPr>
        <p:txBody>
          <a:bodyPr wrap="none" rtlCol="0">
            <a:spAutoFit/>
          </a:bodyPr>
          <a:lstStyle/>
          <a:p>
            <a:r>
              <a:rPr lang="fr-FR" sz="1400" dirty="0">
                <a:solidFill>
                  <a:schemeClr val="bg1"/>
                </a:solidFill>
              </a:rPr>
              <a:t>1mmW_DSw</a:t>
            </a:r>
          </a:p>
        </p:txBody>
      </p:sp>
      <p:pic>
        <p:nvPicPr>
          <p:cNvPr id="44" name="Image 43">
            <a:extLst>
              <a:ext uri="{FF2B5EF4-FFF2-40B4-BE49-F238E27FC236}">
                <a16:creationId xmlns:a16="http://schemas.microsoft.com/office/drawing/2014/main" id="{5E60C284-8EFB-4EFC-B52F-1A8C06CEBF45}"/>
              </a:ext>
            </a:extLst>
          </p:cNvPr>
          <p:cNvPicPr>
            <a:picLocks noChangeAspect="1"/>
          </p:cNvPicPr>
          <p:nvPr/>
        </p:nvPicPr>
        <p:blipFill>
          <a:blip r:embed="rId3"/>
          <a:stretch>
            <a:fillRect/>
          </a:stretch>
        </p:blipFill>
        <p:spPr>
          <a:xfrm>
            <a:off x="9726820" y="2346142"/>
            <a:ext cx="2020719" cy="1800000"/>
          </a:xfrm>
          <a:prstGeom prst="rect">
            <a:avLst/>
          </a:prstGeom>
        </p:spPr>
      </p:pic>
      <p:pic>
        <p:nvPicPr>
          <p:cNvPr id="45" name="Image 44">
            <a:extLst>
              <a:ext uri="{FF2B5EF4-FFF2-40B4-BE49-F238E27FC236}">
                <a16:creationId xmlns:a16="http://schemas.microsoft.com/office/drawing/2014/main" id="{13376F4D-6374-47D9-9AAE-CDE2DE07A2B9}"/>
              </a:ext>
            </a:extLst>
          </p:cNvPr>
          <p:cNvPicPr>
            <a:picLocks noChangeAspect="1"/>
          </p:cNvPicPr>
          <p:nvPr/>
        </p:nvPicPr>
        <p:blipFill>
          <a:blip r:embed="rId4"/>
          <a:stretch>
            <a:fillRect/>
          </a:stretch>
        </p:blipFill>
        <p:spPr>
          <a:xfrm>
            <a:off x="7637890" y="2256476"/>
            <a:ext cx="1896042" cy="1918131"/>
          </a:xfrm>
          <a:prstGeom prst="rect">
            <a:avLst/>
          </a:prstGeom>
        </p:spPr>
      </p:pic>
      <p:sp>
        <p:nvSpPr>
          <p:cNvPr id="46" name="ZoneTexte 45">
            <a:extLst>
              <a:ext uri="{FF2B5EF4-FFF2-40B4-BE49-F238E27FC236}">
                <a16:creationId xmlns:a16="http://schemas.microsoft.com/office/drawing/2014/main" id="{097F4D8D-D07C-440D-834F-72D2E3AA0FC8}"/>
              </a:ext>
            </a:extLst>
          </p:cNvPr>
          <p:cNvSpPr txBox="1"/>
          <p:nvPr/>
        </p:nvSpPr>
        <p:spPr>
          <a:xfrm>
            <a:off x="7970197" y="3933102"/>
            <a:ext cx="1231427" cy="307777"/>
          </a:xfrm>
          <a:prstGeom prst="rect">
            <a:avLst/>
          </a:prstGeom>
          <a:solidFill>
            <a:schemeClr val="tx1"/>
          </a:solidFill>
        </p:spPr>
        <p:txBody>
          <a:bodyPr wrap="none" rtlCol="0">
            <a:spAutoFit/>
          </a:bodyPr>
          <a:lstStyle/>
          <a:p>
            <a:r>
              <a:rPr lang="fr-FR" sz="1400" dirty="0">
                <a:solidFill>
                  <a:schemeClr val="bg1"/>
                </a:solidFill>
              </a:rPr>
              <a:t>5mmW_SSw</a:t>
            </a:r>
          </a:p>
        </p:txBody>
      </p:sp>
      <p:sp>
        <p:nvSpPr>
          <p:cNvPr id="47" name="ZoneTexte 46">
            <a:extLst>
              <a:ext uri="{FF2B5EF4-FFF2-40B4-BE49-F238E27FC236}">
                <a16:creationId xmlns:a16="http://schemas.microsoft.com/office/drawing/2014/main" id="{923B2121-4F9E-4346-97F4-A5195AA18750}"/>
              </a:ext>
            </a:extLst>
          </p:cNvPr>
          <p:cNvSpPr txBox="1"/>
          <p:nvPr/>
        </p:nvSpPr>
        <p:spPr>
          <a:xfrm>
            <a:off x="10199483" y="3934261"/>
            <a:ext cx="1231427" cy="307777"/>
          </a:xfrm>
          <a:prstGeom prst="rect">
            <a:avLst/>
          </a:prstGeom>
          <a:solidFill>
            <a:schemeClr val="tx1"/>
          </a:solidFill>
        </p:spPr>
        <p:txBody>
          <a:bodyPr wrap="none" rtlCol="0">
            <a:spAutoFit/>
          </a:bodyPr>
          <a:lstStyle/>
          <a:p>
            <a:r>
              <a:rPr lang="fr-FR" sz="1400" dirty="0">
                <a:solidFill>
                  <a:schemeClr val="bg1"/>
                </a:solidFill>
              </a:rPr>
              <a:t>1mmW_DSw</a:t>
            </a:r>
          </a:p>
        </p:txBody>
      </p:sp>
      <p:sp>
        <p:nvSpPr>
          <p:cNvPr id="48" name="ZoneTexte 47">
            <a:extLst>
              <a:ext uri="{FF2B5EF4-FFF2-40B4-BE49-F238E27FC236}">
                <a16:creationId xmlns:a16="http://schemas.microsoft.com/office/drawing/2014/main" id="{6B92C9EB-26C1-4F0E-AEAF-FC206EA7127C}"/>
              </a:ext>
            </a:extLst>
          </p:cNvPr>
          <p:cNvSpPr txBox="1"/>
          <p:nvPr/>
        </p:nvSpPr>
        <p:spPr>
          <a:xfrm>
            <a:off x="5923369" y="3902519"/>
            <a:ext cx="1191352" cy="307777"/>
          </a:xfrm>
          <a:prstGeom prst="rect">
            <a:avLst/>
          </a:prstGeom>
          <a:solidFill>
            <a:schemeClr val="tx1"/>
          </a:solidFill>
        </p:spPr>
        <p:txBody>
          <a:bodyPr wrap="none" rtlCol="0">
            <a:spAutoFit/>
          </a:bodyPr>
          <a:lstStyle/>
          <a:p>
            <a:r>
              <a:rPr lang="fr-FR" sz="1400" dirty="0">
                <a:solidFill>
                  <a:schemeClr val="bg1"/>
                </a:solidFill>
              </a:rPr>
              <a:t>5mmW_DSc</a:t>
            </a:r>
          </a:p>
        </p:txBody>
      </p:sp>
      <p:cxnSp>
        <p:nvCxnSpPr>
          <p:cNvPr id="50" name="Connecteur droit avec flèche 49">
            <a:extLst>
              <a:ext uri="{FF2B5EF4-FFF2-40B4-BE49-F238E27FC236}">
                <a16:creationId xmlns:a16="http://schemas.microsoft.com/office/drawing/2014/main" id="{E23288F4-06EF-42F2-91BD-4B1B919DA7B4}"/>
              </a:ext>
            </a:extLst>
          </p:cNvPr>
          <p:cNvCxnSpPr>
            <a:cxnSpLocks/>
          </p:cNvCxnSpPr>
          <p:nvPr/>
        </p:nvCxnSpPr>
        <p:spPr>
          <a:xfrm>
            <a:off x="7798767" y="2346142"/>
            <a:ext cx="0" cy="300337"/>
          </a:xfrm>
          <a:prstGeom prst="straightConnector1">
            <a:avLst/>
          </a:prstGeom>
          <a:ln w="12700">
            <a:solidFill>
              <a:srgbClr val="08080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15BBD55C-BCF1-4F7B-A891-DBAE99124D49}"/>
              </a:ext>
            </a:extLst>
          </p:cNvPr>
          <p:cNvCxnSpPr/>
          <p:nvPr/>
        </p:nvCxnSpPr>
        <p:spPr>
          <a:xfrm>
            <a:off x="9965813" y="2176579"/>
            <a:ext cx="0" cy="228600"/>
          </a:xfrm>
          <a:prstGeom prst="straightConnector1">
            <a:avLst/>
          </a:prstGeom>
          <a:ln w="12700">
            <a:solidFill>
              <a:srgbClr val="080808"/>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D82D8439-87B6-4A4B-A14E-52678F2F1971}"/>
              </a:ext>
            </a:extLst>
          </p:cNvPr>
          <p:cNvCxnSpPr>
            <a:cxnSpLocks/>
          </p:cNvCxnSpPr>
          <p:nvPr/>
        </p:nvCxnSpPr>
        <p:spPr>
          <a:xfrm flipV="1">
            <a:off x="9972163" y="2455979"/>
            <a:ext cx="0" cy="228600"/>
          </a:xfrm>
          <a:prstGeom prst="straightConnector1">
            <a:avLst/>
          </a:prstGeom>
          <a:ln w="12700">
            <a:solidFill>
              <a:srgbClr val="080808"/>
            </a:solidFill>
            <a:tailEnd type="triangle"/>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144731C4-3EF2-441A-9B8B-2DA1D9AF4619}"/>
              </a:ext>
            </a:extLst>
          </p:cNvPr>
          <p:cNvSpPr txBox="1"/>
          <p:nvPr/>
        </p:nvSpPr>
        <p:spPr>
          <a:xfrm>
            <a:off x="7737133" y="2031410"/>
            <a:ext cx="761747" cy="369332"/>
          </a:xfrm>
          <a:prstGeom prst="rect">
            <a:avLst/>
          </a:prstGeom>
          <a:noFill/>
        </p:spPr>
        <p:txBody>
          <a:bodyPr wrap="none" rtlCol="0">
            <a:spAutoFit/>
          </a:bodyPr>
          <a:lstStyle/>
          <a:p>
            <a:r>
              <a:rPr lang="fr-FR" dirty="0"/>
              <a:t>5 mm</a:t>
            </a:r>
          </a:p>
        </p:txBody>
      </p:sp>
      <p:sp>
        <p:nvSpPr>
          <p:cNvPr id="55" name="ZoneTexte 54">
            <a:extLst>
              <a:ext uri="{FF2B5EF4-FFF2-40B4-BE49-F238E27FC236}">
                <a16:creationId xmlns:a16="http://schemas.microsoft.com/office/drawing/2014/main" id="{518A35DB-C698-423D-8306-078AD5278BCC}"/>
              </a:ext>
            </a:extLst>
          </p:cNvPr>
          <p:cNvSpPr txBox="1"/>
          <p:nvPr/>
        </p:nvSpPr>
        <p:spPr>
          <a:xfrm>
            <a:off x="9963802" y="2031410"/>
            <a:ext cx="761747" cy="369332"/>
          </a:xfrm>
          <a:prstGeom prst="rect">
            <a:avLst/>
          </a:prstGeom>
          <a:noFill/>
        </p:spPr>
        <p:txBody>
          <a:bodyPr wrap="none" rtlCol="0">
            <a:spAutoFit/>
          </a:bodyPr>
          <a:lstStyle/>
          <a:p>
            <a:r>
              <a:rPr lang="fr-FR" dirty="0"/>
              <a:t>1 mm</a:t>
            </a:r>
          </a:p>
        </p:txBody>
      </p:sp>
      <p:sp>
        <p:nvSpPr>
          <p:cNvPr id="25" name="Titre 1">
            <a:extLst>
              <a:ext uri="{FF2B5EF4-FFF2-40B4-BE49-F238E27FC236}">
                <a16:creationId xmlns:a16="http://schemas.microsoft.com/office/drawing/2014/main" id="{D4500956-822B-4888-9342-3D84983B5AD8}"/>
              </a:ext>
            </a:extLst>
          </p:cNvPr>
          <p:cNvSpPr>
            <a:spLocks noGrp="1"/>
          </p:cNvSpPr>
          <p:nvPr>
            <p:ph type="title"/>
          </p:nvPr>
        </p:nvSpPr>
        <p:spPr>
          <a:xfrm>
            <a:off x="982663" y="192088"/>
            <a:ext cx="10798175" cy="457200"/>
          </a:xfrm>
        </p:spPr>
        <p:txBody>
          <a:bodyPr/>
          <a:lstStyle/>
          <a:p>
            <a:r>
              <a:rPr lang="fr-FR" dirty="0">
                <a:latin typeface="Arial" panose="020B0604020202020204" pitchFamily="34" charset="0"/>
                <a:cs typeface="Arial" panose="020B0604020202020204" pitchFamily="34" charset="0"/>
              </a:rPr>
              <a:t>5. </a:t>
            </a:r>
            <a:r>
              <a:rPr lang="en-US" sz="2800" dirty="0">
                <a:latin typeface="Arial" panose="020B0604020202020204" pitchFamily="34" charset="0"/>
                <a:cs typeface="Arial" panose="020B0604020202020204" pitchFamily="34" charset="0"/>
              </a:rPr>
              <a:t>Support to NIFS</a:t>
            </a:r>
            <a:endParaRPr lang="en-US" dirty="0"/>
          </a:p>
        </p:txBody>
      </p:sp>
      <p:sp>
        <p:nvSpPr>
          <p:cNvPr id="26" name="ZoneTexte 25">
            <a:extLst>
              <a:ext uri="{FF2B5EF4-FFF2-40B4-BE49-F238E27FC236}">
                <a16:creationId xmlns:a16="http://schemas.microsoft.com/office/drawing/2014/main" id="{F3ED5893-897C-4145-907A-BE8CD744C9BA}"/>
              </a:ext>
            </a:extLst>
          </p:cNvPr>
          <p:cNvSpPr txBox="1"/>
          <p:nvPr/>
        </p:nvSpPr>
        <p:spPr bwMode="auto">
          <a:xfrm>
            <a:off x="5488296" y="4424536"/>
            <a:ext cx="1960793" cy="369332"/>
          </a:xfrm>
          <a:prstGeom prst="rect">
            <a:avLst/>
          </a:prstGeom>
          <a:noFill/>
        </p:spPr>
        <p:txBody>
          <a:bodyPr wrap="none" rtlCol="0">
            <a:spAutoFit/>
          </a:bodyPr>
          <a:lstStyle/>
          <a:p>
            <a:r>
              <a:rPr lang="fr-FR" dirty="0"/>
              <a:t>Dual </a:t>
            </a:r>
            <a:r>
              <a:rPr lang="fr-FR" dirty="0" err="1"/>
              <a:t>Screw</a:t>
            </a:r>
            <a:r>
              <a:rPr lang="fr-FR" dirty="0"/>
              <a:t> </a:t>
            </a:r>
            <a:r>
              <a:rPr lang="fr-FR" dirty="0" err="1"/>
              <a:t>cooling</a:t>
            </a:r>
            <a:endParaRPr lang="fr-FR" dirty="0"/>
          </a:p>
        </p:txBody>
      </p:sp>
      <p:sp>
        <p:nvSpPr>
          <p:cNvPr id="27" name="ZoneTexte 26">
            <a:extLst>
              <a:ext uri="{FF2B5EF4-FFF2-40B4-BE49-F238E27FC236}">
                <a16:creationId xmlns:a16="http://schemas.microsoft.com/office/drawing/2014/main" id="{25267368-03C3-4C75-9DE5-18EFE26F74C7}"/>
              </a:ext>
            </a:extLst>
          </p:cNvPr>
          <p:cNvSpPr txBox="1"/>
          <p:nvPr/>
        </p:nvSpPr>
        <p:spPr bwMode="auto">
          <a:xfrm>
            <a:off x="9985722" y="4424536"/>
            <a:ext cx="1837362" cy="369332"/>
          </a:xfrm>
          <a:prstGeom prst="rect">
            <a:avLst/>
          </a:prstGeom>
          <a:noFill/>
        </p:spPr>
        <p:txBody>
          <a:bodyPr wrap="none" rtlCol="0">
            <a:spAutoFit/>
          </a:bodyPr>
          <a:lstStyle/>
          <a:p>
            <a:r>
              <a:rPr lang="fr-FR" dirty="0"/>
              <a:t>Dual </a:t>
            </a:r>
            <a:r>
              <a:rPr lang="fr-FR" dirty="0" err="1"/>
              <a:t>swirl</a:t>
            </a:r>
            <a:r>
              <a:rPr lang="fr-FR" dirty="0"/>
              <a:t> </a:t>
            </a:r>
            <a:r>
              <a:rPr lang="fr-FR" dirty="0" err="1"/>
              <a:t>cooling</a:t>
            </a:r>
            <a:endParaRPr lang="fr-FR" dirty="0"/>
          </a:p>
        </p:txBody>
      </p:sp>
      <p:sp>
        <p:nvSpPr>
          <p:cNvPr id="28" name="ZoneTexte 27">
            <a:extLst>
              <a:ext uri="{FF2B5EF4-FFF2-40B4-BE49-F238E27FC236}">
                <a16:creationId xmlns:a16="http://schemas.microsoft.com/office/drawing/2014/main" id="{A3C4BC02-D6B2-463B-A29E-29B223598617}"/>
              </a:ext>
            </a:extLst>
          </p:cNvPr>
          <p:cNvSpPr txBox="1"/>
          <p:nvPr/>
        </p:nvSpPr>
        <p:spPr bwMode="auto">
          <a:xfrm>
            <a:off x="7992163" y="4421451"/>
            <a:ext cx="1372492" cy="369332"/>
          </a:xfrm>
          <a:prstGeom prst="rect">
            <a:avLst/>
          </a:prstGeom>
          <a:noFill/>
        </p:spPr>
        <p:txBody>
          <a:bodyPr wrap="none" rtlCol="0">
            <a:spAutoFit/>
          </a:bodyPr>
          <a:lstStyle/>
          <a:p>
            <a:r>
              <a:rPr lang="fr-FR" dirty="0" err="1"/>
              <a:t>Swirl</a:t>
            </a:r>
            <a:r>
              <a:rPr lang="fr-FR" dirty="0"/>
              <a:t> </a:t>
            </a:r>
            <a:r>
              <a:rPr lang="fr-FR" dirty="0" err="1"/>
              <a:t>cooling</a:t>
            </a:r>
            <a:endParaRPr lang="fr-FR" dirty="0"/>
          </a:p>
        </p:txBody>
      </p:sp>
      <p:pic>
        <p:nvPicPr>
          <p:cNvPr id="30" name="Image 29">
            <a:extLst>
              <a:ext uri="{FF2B5EF4-FFF2-40B4-BE49-F238E27FC236}">
                <a16:creationId xmlns:a16="http://schemas.microsoft.com/office/drawing/2014/main" id="{47F4FBB5-5ADB-4D8C-8A80-C7BFEAB8C472}"/>
              </a:ext>
            </a:extLst>
          </p:cNvPr>
          <p:cNvPicPr>
            <a:picLocks noChangeAspect="1"/>
          </p:cNvPicPr>
          <p:nvPr/>
        </p:nvPicPr>
        <p:blipFill rotWithShape="1">
          <a:blip r:embed="rId5"/>
          <a:srcRect t="8411" r="32226" b="56089"/>
          <a:stretch/>
        </p:blipFill>
        <p:spPr>
          <a:xfrm>
            <a:off x="5371042" y="2056115"/>
            <a:ext cx="2169569" cy="1681576"/>
          </a:xfrm>
          <a:prstGeom prst="rect">
            <a:avLst/>
          </a:prstGeom>
        </p:spPr>
      </p:pic>
      <p:sp>
        <p:nvSpPr>
          <p:cNvPr id="2" name="ZoneTexte 1">
            <a:extLst>
              <a:ext uri="{FF2B5EF4-FFF2-40B4-BE49-F238E27FC236}">
                <a16:creationId xmlns:a16="http://schemas.microsoft.com/office/drawing/2014/main" id="{A302BFAE-F3AA-45ED-9DB6-33053462CEF0}"/>
              </a:ext>
            </a:extLst>
          </p:cNvPr>
          <p:cNvSpPr txBox="1"/>
          <p:nvPr/>
        </p:nvSpPr>
        <p:spPr bwMode="auto">
          <a:xfrm>
            <a:off x="5252478" y="949381"/>
            <a:ext cx="5405647" cy="646331"/>
          </a:xfrm>
          <a:prstGeom prst="rect">
            <a:avLst/>
          </a:prstGeom>
          <a:noFill/>
        </p:spPr>
        <p:txBody>
          <a:bodyPr wrap="none" rtlCol="0">
            <a:spAutoFit/>
          </a:bodyPr>
          <a:lstStyle/>
          <a:p>
            <a:pPr marL="285750" indent="-285750">
              <a:buFont typeface="Arial" panose="020B0604020202020204" pitchFamily="34" charset="0"/>
              <a:buChar char="•"/>
            </a:pPr>
            <a:r>
              <a:rPr lang="fr-FR" dirty="0" err="1"/>
              <a:t>Mock-ups</a:t>
            </a:r>
            <a:r>
              <a:rPr lang="fr-FR" dirty="0"/>
              <a:t> </a:t>
            </a:r>
            <a:r>
              <a:rPr lang="fr-FR" dirty="0" err="1"/>
              <a:t>manufactured</a:t>
            </a:r>
            <a:r>
              <a:rPr lang="fr-FR" dirty="0"/>
              <a:t> by NIFS</a:t>
            </a:r>
          </a:p>
          <a:p>
            <a:pPr marL="285750" indent="-285750">
              <a:buFont typeface="Arial" panose="020B0604020202020204" pitchFamily="34" charset="0"/>
              <a:buChar char="•"/>
            </a:pPr>
            <a:r>
              <a:rPr lang="fr-FR" dirty="0" err="1"/>
              <a:t>Tested</a:t>
            </a:r>
            <a:r>
              <a:rPr lang="fr-FR" dirty="0"/>
              <a:t> at CEA (SATIR, HHF tests </a:t>
            </a:r>
            <a:r>
              <a:rPr lang="fr-FR" dirty="0" err="1"/>
              <a:t>underway</a:t>
            </a:r>
            <a:r>
              <a:rPr lang="fr-FR" dirty="0"/>
              <a:t> 1/3 </a:t>
            </a:r>
            <a:r>
              <a:rPr lang="fr-FR" dirty="0" err="1"/>
              <a:t>done</a:t>
            </a:r>
            <a:r>
              <a:rPr lang="fr-FR" dirty="0"/>
              <a:t>)</a:t>
            </a:r>
          </a:p>
        </p:txBody>
      </p:sp>
      <p:sp>
        <p:nvSpPr>
          <p:cNvPr id="24" name="Espace réservé du pied de page 3">
            <a:extLst>
              <a:ext uri="{FF2B5EF4-FFF2-40B4-BE49-F238E27FC236}">
                <a16:creationId xmlns:a16="http://schemas.microsoft.com/office/drawing/2014/main" id="{DE0AF941-6E3F-4F07-9416-AB3B3D500D93}"/>
              </a:ext>
            </a:extLst>
          </p:cNvPr>
          <p:cNvSpPr>
            <a:spLocks noGrp="1"/>
          </p:cNvSpPr>
          <p:nvPr>
            <p:ph type="ftr" sz="quarter" idx="11"/>
          </p:nvPr>
        </p:nvSpPr>
        <p:spPr>
          <a:xfrm>
            <a:off x="825624" y="6555770"/>
            <a:ext cx="8668754" cy="329614"/>
          </a:xfrm>
        </p:spPr>
        <p:txBody>
          <a:bodyPr/>
          <a:lstStyle/>
          <a:p>
            <a:pPr>
              <a:defRPr/>
            </a:pPr>
            <a:r>
              <a:rPr lang="en-GB" dirty="0">
                <a:solidFill>
                  <a:prstClr val="white"/>
                </a:solidFill>
              </a:rPr>
              <a:t>M. Richou| </a:t>
            </a:r>
            <a:r>
              <a:rPr lang="en-US" dirty="0">
                <a:solidFill>
                  <a:prstClr val="white"/>
                </a:solidFill>
              </a:rPr>
              <a:t>PSD Meeting on the transition of JT60-SA to W</a:t>
            </a:r>
            <a:r>
              <a:rPr lang="en-GB" dirty="0">
                <a:solidFill>
                  <a:prstClr val="white"/>
                </a:solidFill>
              </a:rPr>
              <a:t>| 17</a:t>
            </a:r>
            <a:r>
              <a:rPr lang="en-GB" baseline="30000" dirty="0">
                <a:solidFill>
                  <a:prstClr val="white"/>
                </a:solidFill>
              </a:rPr>
              <a:t>th</a:t>
            </a:r>
            <a:r>
              <a:rPr lang="en-GB" dirty="0">
                <a:solidFill>
                  <a:prstClr val="white"/>
                </a:solidFill>
              </a:rPr>
              <a:t> of  June 2025</a:t>
            </a:r>
          </a:p>
        </p:txBody>
      </p:sp>
    </p:spTree>
    <p:extLst>
      <p:ext uri="{BB962C8B-B14F-4D97-AF65-F5344CB8AC3E}">
        <p14:creationId xmlns:p14="http://schemas.microsoft.com/office/powerpoint/2010/main" val="130225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CC4D8-AF2F-4387-8DFB-59FC65257895}"/>
              </a:ext>
            </a:extLst>
          </p:cNvPr>
          <p:cNvSpPr>
            <a:spLocks noGrp="1"/>
          </p:cNvSpPr>
          <p:nvPr>
            <p:ph type="title"/>
          </p:nvPr>
        </p:nvSpPr>
        <p:spPr/>
        <p:txBody>
          <a:bodyPr/>
          <a:lstStyle/>
          <a:p>
            <a:r>
              <a:rPr lang="fr-FR" dirty="0"/>
              <a:t>Conclusions and short </a:t>
            </a:r>
            <a:r>
              <a:rPr lang="fr-FR" dirty="0" err="1"/>
              <a:t>term</a:t>
            </a:r>
            <a:r>
              <a:rPr lang="fr-FR" dirty="0"/>
              <a:t> Plans</a:t>
            </a:r>
          </a:p>
        </p:txBody>
      </p:sp>
      <p:sp>
        <p:nvSpPr>
          <p:cNvPr id="4" name="Espace réservé du numéro de diapositive 3">
            <a:extLst>
              <a:ext uri="{FF2B5EF4-FFF2-40B4-BE49-F238E27FC236}">
                <a16:creationId xmlns:a16="http://schemas.microsoft.com/office/drawing/2014/main" id="{13729712-A195-483A-914E-E6C6E1899FA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11</a:t>
            </a:fld>
            <a:endParaRPr lang="en-GB">
              <a:solidFill>
                <a:prstClr val="white"/>
              </a:solidFill>
            </a:endParaRPr>
          </a:p>
        </p:txBody>
      </p:sp>
      <p:sp>
        <p:nvSpPr>
          <p:cNvPr id="6" name="Espace réservé du contenu 1">
            <a:extLst>
              <a:ext uri="{FF2B5EF4-FFF2-40B4-BE49-F238E27FC236}">
                <a16:creationId xmlns:a16="http://schemas.microsoft.com/office/drawing/2014/main" id="{33DD78DD-12CF-40E8-AFBE-1829D178913B}"/>
              </a:ext>
            </a:extLst>
          </p:cNvPr>
          <p:cNvSpPr txBox="1">
            <a:spLocks/>
          </p:cNvSpPr>
          <p:nvPr/>
        </p:nvSpPr>
        <p:spPr>
          <a:xfrm>
            <a:off x="255537" y="560648"/>
            <a:ext cx="11273942" cy="5869706"/>
          </a:xfrm>
          <a:prstGeom prst="rect">
            <a:avLst/>
          </a:prstGeom>
        </p:spPr>
        <p:txBody>
          <a:bodyPr>
            <a:no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002060"/>
                </a:solidFill>
              </a:rPr>
              <a:t>Monoblock concept (F4E provider) : Support F4E for the qualification of W </a:t>
            </a:r>
            <a:r>
              <a:rPr lang="en-US" sz="2000" dirty="0" err="1">
                <a:solidFill>
                  <a:srgbClr val="002060"/>
                </a:solidFill>
              </a:rPr>
              <a:t>monoblock</a:t>
            </a:r>
            <a:r>
              <a:rPr lang="en-US" sz="2000" dirty="0">
                <a:solidFill>
                  <a:srgbClr val="002060"/>
                </a:solidFill>
              </a:rPr>
              <a:t> mock-up needed for installation of these components for OP5 (within budgetary constrains, OK for 2025)</a:t>
            </a:r>
          </a:p>
          <a:p>
            <a:pPr marL="585788" lvl="1" indent="-285750">
              <a:buFont typeface="Arial" panose="020B0604020202020204" pitchFamily="34" charset="0"/>
              <a:buChar char="•"/>
            </a:pPr>
            <a:r>
              <a:rPr lang="en-US" sz="1700" dirty="0">
                <a:solidFill>
                  <a:srgbClr val="002060"/>
                </a:solidFill>
              </a:rPr>
              <a:t>High heat flux testing in GLADIS (2 mock-ups) + SATIR pre and post HHF (Ultrasonic test if possible, technical constrain)</a:t>
            </a:r>
          </a:p>
          <a:p>
            <a:pPr marL="585788" lvl="1" indent="-285750">
              <a:buFont typeface="Arial" panose="020B0604020202020204" pitchFamily="34" charset="0"/>
              <a:buChar char="•"/>
            </a:pPr>
            <a:r>
              <a:rPr lang="en-US" sz="1700" dirty="0">
                <a:solidFill>
                  <a:srgbClr val="002060"/>
                </a:solidFill>
              </a:rPr>
              <a:t>High heat flux testing in testing in HADES (Full </a:t>
            </a:r>
            <a:r>
              <a:rPr lang="en-US" sz="1700" dirty="0" err="1">
                <a:solidFill>
                  <a:srgbClr val="002060"/>
                </a:solidFill>
              </a:rPr>
              <a:t>sacale</a:t>
            </a:r>
            <a:r>
              <a:rPr lang="en-US" sz="1700" dirty="0">
                <a:solidFill>
                  <a:srgbClr val="002060"/>
                </a:solidFill>
              </a:rPr>
              <a:t> 3000c@10MW/m²) + SATIR pre and post HHF (Ultrasonic test if possible, technical constrain)</a:t>
            </a:r>
          </a:p>
          <a:p>
            <a:pPr marL="585788" lvl="1" indent="-285750">
              <a:buFont typeface="Arial" panose="020B0604020202020204" pitchFamily="34" charset="0"/>
              <a:buChar char="•"/>
            </a:pPr>
            <a:endParaRPr lang="en-US" sz="1700" dirty="0">
              <a:solidFill>
                <a:srgbClr val="002060"/>
              </a:solidFill>
            </a:endParaRPr>
          </a:p>
          <a:p>
            <a:pPr marL="0" indent="0">
              <a:buNone/>
            </a:pPr>
            <a:endParaRPr lang="en-US" sz="2000" dirty="0">
              <a:solidFill>
                <a:srgbClr val="002060"/>
              </a:solidFill>
            </a:endParaRPr>
          </a:p>
          <a:p>
            <a:pPr marL="0" indent="0">
              <a:buNone/>
            </a:pPr>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After OP5, enhanced concept may be foreseen to sustain heat loads &gt; 20 MW/m²</a:t>
            </a:r>
          </a:p>
          <a:p>
            <a:pPr marL="285750" indent="-285750">
              <a:buFont typeface="Arial" panose="020B0604020202020204" pitchFamily="34" charset="0"/>
              <a:buChar char="•"/>
            </a:pPr>
            <a:endParaRPr lang="en-US" sz="2000" dirty="0">
              <a:solidFill>
                <a:srgbClr val="002060"/>
              </a:solidFill>
            </a:endParaRPr>
          </a:p>
          <a:p>
            <a:pPr marL="552450" lvl="1" indent="-285750"/>
            <a:r>
              <a:rPr lang="en-US" sz="2000" dirty="0">
                <a:solidFill>
                  <a:srgbClr val="002060"/>
                </a:solidFill>
              </a:rPr>
              <a:t>Enhanced  concept (</a:t>
            </a:r>
            <a:r>
              <a:rPr lang="en-US" sz="2000" dirty="0" err="1">
                <a:solidFill>
                  <a:srgbClr val="002060"/>
                </a:solidFill>
              </a:rPr>
              <a:t>EUROfusion</a:t>
            </a:r>
            <a:r>
              <a:rPr lang="en-US" sz="2000" dirty="0">
                <a:solidFill>
                  <a:srgbClr val="002060"/>
                </a:solidFill>
              </a:rPr>
              <a:t>) </a:t>
            </a:r>
          </a:p>
          <a:p>
            <a:pPr marL="852487" lvl="2" indent="-285750"/>
            <a:r>
              <a:rPr lang="en-US" sz="2000" dirty="0">
                <a:solidFill>
                  <a:srgbClr val="002060"/>
                </a:solidFill>
              </a:rPr>
              <a:t>HHF tests results need to be studied to conclude on performance of tested mock-ups (2025)</a:t>
            </a:r>
          </a:p>
          <a:p>
            <a:pPr marL="852487" lvl="2" indent="-285750"/>
            <a:r>
              <a:rPr lang="en-US" sz="2000" dirty="0">
                <a:solidFill>
                  <a:srgbClr val="002060"/>
                </a:solidFill>
              </a:rPr>
              <a:t>However does this concept bring an added value (performance vs cost)  ? (Answer in S1 2025) </a:t>
            </a:r>
          </a:p>
          <a:p>
            <a:pPr marL="852487" lvl="2" indent="-285750"/>
            <a:r>
              <a:rPr lang="en-US" sz="2000" dirty="0">
                <a:solidFill>
                  <a:srgbClr val="002060"/>
                </a:solidFill>
              </a:rPr>
              <a:t>W joining on </a:t>
            </a:r>
            <a:r>
              <a:rPr lang="en-US" sz="2000" dirty="0" err="1">
                <a:solidFill>
                  <a:srgbClr val="002060"/>
                </a:solidFill>
              </a:rPr>
              <a:t>CuCrZr</a:t>
            </a:r>
            <a:r>
              <a:rPr lang="en-US" sz="2000" dirty="0">
                <a:solidFill>
                  <a:srgbClr val="002060"/>
                </a:solidFill>
              </a:rPr>
              <a:t> cooling structure (2025)</a:t>
            </a:r>
          </a:p>
          <a:p>
            <a:pPr marL="1195387" lvl="3" indent="-285750"/>
            <a:r>
              <a:rPr lang="en-US" sz="1700" dirty="0">
                <a:solidFill>
                  <a:srgbClr val="002060"/>
                </a:solidFill>
              </a:rPr>
              <a:t>Test in 2026</a:t>
            </a:r>
          </a:p>
          <a:p>
            <a:pPr marL="552450" lvl="1" indent="-285750"/>
            <a:r>
              <a:rPr lang="en-US" sz="2000" dirty="0">
                <a:solidFill>
                  <a:srgbClr val="002060"/>
                </a:solidFill>
              </a:rPr>
              <a:t>Enhanced  concept (NIFS) </a:t>
            </a:r>
            <a:r>
              <a:rPr lang="fr-FR" sz="2000" dirty="0">
                <a:solidFill>
                  <a:srgbClr val="002060"/>
                </a:solidFill>
              </a:rPr>
              <a:t>: non-destructive tests and high </a:t>
            </a:r>
            <a:r>
              <a:rPr lang="fr-FR" sz="2000" dirty="0" err="1">
                <a:solidFill>
                  <a:srgbClr val="002060"/>
                </a:solidFill>
              </a:rPr>
              <a:t>heat</a:t>
            </a:r>
            <a:r>
              <a:rPr lang="fr-FR" sz="2000" dirty="0">
                <a:solidFill>
                  <a:srgbClr val="002060"/>
                </a:solidFill>
              </a:rPr>
              <a:t> flux tests in HADES (2025)</a:t>
            </a:r>
          </a:p>
          <a:p>
            <a:pPr marL="852487" lvl="2" indent="-285750"/>
            <a:r>
              <a:rPr lang="en-US" sz="2000" dirty="0">
                <a:solidFill>
                  <a:srgbClr val="002060"/>
                </a:solidFill>
              </a:rPr>
              <a:t>Does this concept bring an added value (performance)  ? (Answer in S1 2025)</a:t>
            </a:r>
          </a:p>
          <a:p>
            <a:pPr marL="266700" lvl="1" indent="0">
              <a:buFont typeface="Arial"/>
              <a:buNone/>
            </a:pPr>
            <a:endParaRPr lang="en-US" sz="2000" dirty="0"/>
          </a:p>
        </p:txBody>
      </p:sp>
      <p:sp>
        <p:nvSpPr>
          <p:cNvPr id="7" name="Espace réservé du pied de page 3">
            <a:extLst>
              <a:ext uri="{FF2B5EF4-FFF2-40B4-BE49-F238E27FC236}">
                <a16:creationId xmlns:a16="http://schemas.microsoft.com/office/drawing/2014/main" id="{5A71A049-D54A-4079-8035-E354BBF7D08A}"/>
              </a:ext>
            </a:extLst>
          </p:cNvPr>
          <p:cNvSpPr>
            <a:spLocks noGrp="1"/>
          </p:cNvSpPr>
          <p:nvPr>
            <p:ph type="ftr" sz="quarter" idx="11"/>
          </p:nvPr>
        </p:nvSpPr>
        <p:spPr>
          <a:xfrm>
            <a:off x="825624" y="6555770"/>
            <a:ext cx="8668754" cy="329614"/>
          </a:xfrm>
        </p:spPr>
        <p:txBody>
          <a:bodyPr/>
          <a:lstStyle/>
          <a:p>
            <a:pPr>
              <a:defRPr/>
            </a:pPr>
            <a:r>
              <a:rPr lang="en-GB" dirty="0">
                <a:solidFill>
                  <a:prstClr val="white"/>
                </a:solidFill>
              </a:rPr>
              <a:t>M. Richou| </a:t>
            </a:r>
            <a:r>
              <a:rPr lang="en-US" dirty="0">
                <a:solidFill>
                  <a:prstClr val="white"/>
                </a:solidFill>
              </a:rPr>
              <a:t>PSD Meeting on the transition of JT60-SA to W</a:t>
            </a:r>
            <a:r>
              <a:rPr lang="en-GB" dirty="0">
                <a:solidFill>
                  <a:prstClr val="white"/>
                </a:solidFill>
              </a:rPr>
              <a:t>| 17</a:t>
            </a:r>
            <a:r>
              <a:rPr lang="en-GB" baseline="30000" dirty="0">
                <a:solidFill>
                  <a:prstClr val="white"/>
                </a:solidFill>
              </a:rPr>
              <a:t>th</a:t>
            </a:r>
            <a:r>
              <a:rPr lang="en-GB" dirty="0">
                <a:solidFill>
                  <a:prstClr val="white"/>
                </a:solidFill>
              </a:rPr>
              <a:t> of  June 2025</a:t>
            </a:r>
          </a:p>
        </p:txBody>
      </p:sp>
      <p:pic>
        <p:nvPicPr>
          <p:cNvPr id="8" name="Image 7">
            <a:extLst>
              <a:ext uri="{FF2B5EF4-FFF2-40B4-BE49-F238E27FC236}">
                <a16:creationId xmlns:a16="http://schemas.microsoft.com/office/drawing/2014/main" id="{48EAC09C-A409-42C8-BE09-B1059B05CADC}"/>
              </a:ext>
            </a:extLst>
          </p:cNvPr>
          <p:cNvPicPr>
            <a:picLocks noChangeAspect="1"/>
          </p:cNvPicPr>
          <p:nvPr/>
        </p:nvPicPr>
        <p:blipFill>
          <a:blip r:embed="rId2"/>
          <a:stretch>
            <a:fillRect/>
          </a:stretch>
        </p:blipFill>
        <p:spPr>
          <a:xfrm>
            <a:off x="9419940" y="2130911"/>
            <a:ext cx="2684973" cy="1298089"/>
          </a:xfrm>
          <a:prstGeom prst="rect">
            <a:avLst/>
          </a:prstGeom>
        </p:spPr>
      </p:pic>
    </p:spTree>
    <p:extLst>
      <p:ext uri="{BB962C8B-B14F-4D97-AF65-F5344CB8AC3E}">
        <p14:creationId xmlns:p14="http://schemas.microsoft.com/office/powerpoint/2010/main" val="225466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2878A-EDFE-4BE8-BC85-BF374DD95E1F}"/>
              </a:ext>
            </a:extLst>
          </p:cNvPr>
          <p:cNvSpPr>
            <a:spLocks noGrp="1"/>
          </p:cNvSpPr>
          <p:nvPr>
            <p:ph type="title"/>
          </p:nvPr>
        </p:nvSpPr>
        <p:spPr/>
        <p:txBody>
          <a:bodyPr/>
          <a:lstStyle/>
          <a:p>
            <a:r>
              <a:rPr lang="fr-FR" dirty="0"/>
              <a:t>Plans</a:t>
            </a:r>
          </a:p>
        </p:txBody>
      </p:sp>
      <p:sp>
        <p:nvSpPr>
          <p:cNvPr id="4" name="Espace réservé du pied de page 3">
            <a:extLst>
              <a:ext uri="{FF2B5EF4-FFF2-40B4-BE49-F238E27FC236}">
                <a16:creationId xmlns:a16="http://schemas.microsoft.com/office/drawing/2014/main" id="{9F671E77-2E90-4E2D-A601-F5F8AD934B5F}"/>
              </a:ext>
            </a:extLst>
          </p:cNvPr>
          <p:cNvSpPr>
            <a:spLocks noGrp="1"/>
          </p:cNvSpPr>
          <p:nvPr>
            <p:ph type="ftr" sz="quarter" idx="11"/>
          </p:nvPr>
        </p:nvSpPr>
        <p:spPr/>
        <p:txBody>
          <a:bodyPr/>
          <a:lstStyle/>
          <a:p>
            <a:pPr>
              <a:defRPr/>
            </a:pPr>
            <a:r>
              <a:rPr lang="en-GB">
                <a:solidFill>
                  <a:prstClr val="white"/>
                </a:solidFill>
              </a:rPr>
              <a:t>M. Richou| technical Meeting on Long-Pulse Operation of Fusion Devices | W7X and JT60SA W divertors | 15</a:t>
            </a:r>
            <a:r>
              <a:rPr lang="en-GB" baseline="30000">
                <a:solidFill>
                  <a:prstClr val="white"/>
                </a:solidFill>
              </a:rPr>
              <a:t>th</a:t>
            </a:r>
            <a:r>
              <a:rPr lang="en-GB">
                <a:solidFill>
                  <a:prstClr val="white"/>
                </a:solidFill>
              </a:rPr>
              <a:t> of October 2024</a:t>
            </a:r>
            <a:endParaRPr lang="en-GB" dirty="0">
              <a:solidFill>
                <a:prstClr val="white"/>
              </a:solidFill>
            </a:endParaRPr>
          </a:p>
        </p:txBody>
      </p:sp>
      <p:sp>
        <p:nvSpPr>
          <p:cNvPr id="5" name="Espace réservé du numéro de diapositive 4">
            <a:extLst>
              <a:ext uri="{FF2B5EF4-FFF2-40B4-BE49-F238E27FC236}">
                <a16:creationId xmlns:a16="http://schemas.microsoft.com/office/drawing/2014/main" id="{4EADE196-A306-464B-806E-3D4B5AEC706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12</a:t>
            </a:fld>
            <a:endParaRPr lang="en-GB" dirty="0">
              <a:solidFill>
                <a:prstClr val="white"/>
              </a:solidFill>
            </a:endParaRPr>
          </a:p>
        </p:txBody>
      </p:sp>
      <p:sp>
        <p:nvSpPr>
          <p:cNvPr id="9" name="ZoneTexte 8">
            <a:extLst>
              <a:ext uri="{FF2B5EF4-FFF2-40B4-BE49-F238E27FC236}">
                <a16:creationId xmlns:a16="http://schemas.microsoft.com/office/drawing/2014/main" id="{85D3F1E3-1B26-4CAA-8890-E0DCFCE2A0A8}"/>
              </a:ext>
            </a:extLst>
          </p:cNvPr>
          <p:cNvSpPr txBox="1"/>
          <p:nvPr/>
        </p:nvSpPr>
        <p:spPr bwMode="auto">
          <a:xfrm>
            <a:off x="360039" y="975947"/>
            <a:ext cx="10435207" cy="2450479"/>
          </a:xfrm>
          <a:prstGeom prst="rect">
            <a:avLst/>
          </a:prstGeom>
          <a:noFill/>
        </p:spPr>
        <p:txBody>
          <a:bodyPr wrap="square">
            <a:spAutoFit/>
          </a:bodyPr>
          <a:lstStyle/>
          <a:p>
            <a:pPr indent="292735">
              <a:lnSpc>
                <a:spcPct val="107000"/>
              </a:lnSpc>
              <a:spcBef>
                <a:spcPts val="1800"/>
              </a:spcBef>
              <a:spcAft>
                <a:spcPts val="600"/>
              </a:spcAft>
            </a:pPr>
            <a:r>
              <a:rPr lang="en-GB" sz="1800" b="1" cap="small" spc="25" dirty="0">
                <a:solidFill>
                  <a:srgbClr val="0F4761"/>
                </a:solidFill>
                <a:effectLst/>
                <a:latin typeface="Aptos"/>
                <a:ea typeface="Aptos"/>
                <a:cs typeface="Times New Roman" panose="02020603050405020304" pitchFamily="18" charset="0"/>
              </a:rPr>
              <a:t>2026 Activities (DIV-JT-60SA) </a:t>
            </a:r>
            <a:endParaRPr lang="fr-FR" sz="1800" dirty="0">
              <a:effectLst/>
              <a:latin typeface="Aptos"/>
              <a:ea typeface="Aptos"/>
              <a:cs typeface="Times New Roman" panose="02020603050405020304" pitchFamily="18" charset="0"/>
            </a:endParaRPr>
          </a:p>
          <a:p>
            <a:pPr marL="342900" lvl="0" indent="-342900" algn="just">
              <a:lnSpc>
                <a:spcPct val="107000"/>
              </a:lnSpc>
              <a:spcAft>
                <a:spcPts val="300"/>
              </a:spcAft>
              <a:buFont typeface="Arial" panose="020B0604020202020204" pitchFamily="34" charset="0"/>
              <a:buChar char="•"/>
            </a:pPr>
            <a:r>
              <a:rPr lang="en-GB" sz="1800" kern="100" dirty="0">
                <a:effectLst/>
                <a:latin typeface="Calibri" panose="020F0502020204030204" pitchFamily="34" charset="0"/>
                <a:ea typeface="Aptos"/>
                <a:cs typeface="Times New Roman" panose="02020603050405020304" pitchFamily="18" charset="0"/>
              </a:rPr>
              <a:t>Manufacture of mock-ups/prototypes  (Enhanced concepts)</a:t>
            </a:r>
            <a:endParaRPr lang="fr-FR" sz="2000" kern="100" dirty="0">
              <a:effectLst/>
              <a:latin typeface="Aptos"/>
              <a:ea typeface="Aptos"/>
              <a:cs typeface="Times New Roman" panose="02020603050405020304" pitchFamily="18" charset="0"/>
            </a:endParaRPr>
          </a:p>
          <a:p>
            <a:pPr marL="342900" indent="-342900" algn="just">
              <a:lnSpc>
                <a:spcPct val="107000"/>
              </a:lnSpc>
              <a:spcAft>
                <a:spcPts val="300"/>
              </a:spcAft>
              <a:buFont typeface="Arial" panose="020B0604020202020204" pitchFamily="34" charset="0"/>
              <a:buChar char="•"/>
            </a:pPr>
            <a:r>
              <a:rPr lang="en-GB" sz="1800" kern="100" dirty="0">
                <a:effectLst/>
                <a:latin typeface="Calibri" panose="020F0502020204030204" pitchFamily="34" charset="0"/>
                <a:ea typeface="Aptos"/>
                <a:cs typeface="Times New Roman" panose="02020603050405020304" pitchFamily="18" charset="0"/>
              </a:rPr>
              <a:t>Technology verification tests (mechanical tests, UT, SATIR, HHF tests, etc.) </a:t>
            </a:r>
            <a:r>
              <a:rPr lang="en-GB" sz="2000" kern="100" dirty="0">
                <a:effectLst/>
                <a:latin typeface="Calibri" panose="020F0502020204030204" pitchFamily="34" charset="0"/>
                <a:ea typeface="Aptos"/>
                <a:cs typeface="Times New Roman" panose="02020603050405020304" pitchFamily="18" charset="0"/>
              </a:rPr>
              <a:t>(Enhanced concepts)</a:t>
            </a:r>
            <a:endParaRPr lang="fr-FR" sz="2000" kern="100" dirty="0">
              <a:effectLst/>
              <a:latin typeface="Aptos"/>
              <a:ea typeface="Aptos"/>
              <a:cs typeface="Times New Roman" panose="02020603050405020304" pitchFamily="18" charset="0"/>
            </a:endParaRPr>
          </a:p>
          <a:p>
            <a:pPr marL="342900" indent="-342900" algn="just">
              <a:lnSpc>
                <a:spcPct val="107000"/>
              </a:lnSpc>
              <a:spcAft>
                <a:spcPts val="300"/>
              </a:spcAft>
              <a:buFont typeface="Arial" panose="020B0604020202020204" pitchFamily="34" charset="0"/>
              <a:buChar char="•"/>
            </a:pPr>
            <a:r>
              <a:rPr lang="en-GB" sz="1800" kern="100" dirty="0">
                <a:effectLst/>
                <a:latin typeface="Calibri" panose="020F0502020204030204" pitchFamily="34" charset="0"/>
                <a:ea typeface="Aptos"/>
                <a:cs typeface="Times New Roman" panose="02020603050405020304" pitchFamily="18" charset="0"/>
              </a:rPr>
              <a:t>Qualification of materials &amp; joining technology </a:t>
            </a:r>
            <a:r>
              <a:rPr lang="en-GB" sz="2000" kern="100" dirty="0">
                <a:effectLst/>
                <a:latin typeface="Calibri" panose="020F0502020204030204" pitchFamily="34" charset="0"/>
                <a:ea typeface="Aptos"/>
                <a:cs typeface="Times New Roman" panose="02020603050405020304" pitchFamily="18" charset="0"/>
              </a:rPr>
              <a:t>(Enhanced concepts)</a:t>
            </a:r>
            <a:endParaRPr lang="fr-FR" sz="2000" kern="100" dirty="0">
              <a:effectLst/>
              <a:latin typeface="Aptos"/>
              <a:ea typeface="Aptos"/>
              <a:cs typeface="Times New Roman" panose="02020603050405020304" pitchFamily="18" charset="0"/>
            </a:endParaRPr>
          </a:p>
          <a:p>
            <a:pPr marL="342900" lvl="0" indent="-342900" algn="just">
              <a:lnSpc>
                <a:spcPct val="107000"/>
              </a:lnSpc>
              <a:spcAft>
                <a:spcPts val="300"/>
              </a:spcAft>
              <a:buFont typeface="Arial" panose="020B0604020202020204" pitchFamily="34" charset="0"/>
              <a:buChar char="•"/>
            </a:pPr>
            <a:r>
              <a:rPr lang="en-GB" sz="1800" b="1" kern="100" dirty="0">
                <a:effectLst/>
                <a:latin typeface="Calibri" panose="020F0502020204030204" pitchFamily="34" charset="0"/>
                <a:ea typeface="Aptos"/>
                <a:cs typeface="Times New Roman" panose="02020603050405020304" pitchFamily="18" charset="0"/>
              </a:rPr>
              <a:t>Preparation for PPP </a:t>
            </a:r>
            <a:r>
              <a:rPr lang="en-GB" sz="1800" kern="100" dirty="0">
                <a:effectLst/>
                <a:latin typeface="Calibri" panose="020F0502020204030204" pitchFamily="34" charset="0"/>
                <a:ea typeface="Aptos"/>
                <a:cs typeface="Times New Roman" panose="02020603050405020304" pitchFamily="18" charset="0"/>
              </a:rPr>
              <a:t>to bid expertise and testing facilities for the series production of ITER-like target components for JT-60SA (non-destructive testing, reception tests, etc. </a:t>
            </a:r>
            <a:endParaRPr lang="fr-FR" sz="2000" kern="100" dirty="0">
              <a:effectLst/>
              <a:latin typeface="Aptos"/>
              <a:ea typeface="Aptos"/>
              <a:cs typeface="Times New Roman" panose="02020603050405020304" pitchFamily="18" charset="0"/>
            </a:endParaRPr>
          </a:p>
          <a:p>
            <a:pPr marL="342900" lvl="0" indent="-342900" algn="just">
              <a:lnSpc>
                <a:spcPct val="107000"/>
              </a:lnSpc>
              <a:spcAft>
                <a:spcPts val="300"/>
              </a:spcAft>
              <a:buFont typeface="Arial" panose="020B0604020202020204" pitchFamily="34" charset="0"/>
              <a:buChar char="•"/>
            </a:pPr>
            <a:r>
              <a:rPr lang="en-GB" sz="1800" kern="100" dirty="0">
                <a:effectLst/>
                <a:latin typeface="Calibri" panose="020F0502020204030204" pitchFamily="34" charset="0"/>
                <a:ea typeface="Aptos"/>
                <a:cs typeface="Times New Roman" panose="02020603050405020304" pitchFamily="18" charset="0"/>
              </a:rPr>
              <a:t>Innovative R&amp;D for design and technology of </a:t>
            </a:r>
            <a:r>
              <a:rPr lang="en-GB" sz="1800" b="1" kern="100" dirty="0">
                <a:effectLst/>
                <a:latin typeface="Calibri" panose="020F0502020204030204" pitchFamily="34" charset="0"/>
                <a:ea typeface="Aptos"/>
                <a:cs typeface="Times New Roman" panose="02020603050405020304" pitchFamily="18" charset="0"/>
              </a:rPr>
              <a:t>first wall &amp; divertor target </a:t>
            </a:r>
            <a:r>
              <a:rPr lang="en-GB" sz="1800" kern="100" dirty="0">
                <a:effectLst/>
                <a:latin typeface="Calibri" panose="020F0502020204030204" pitchFamily="34" charset="0"/>
                <a:ea typeface="Aptos"/>
                <a:cs typeface="Times New Roman" panose="02020603050405020304" pitchFamily="18" charset="0"/>
              </a:rPr>
              <a:t>via tokamak in-situ testing </a:t>
            </a:r>
            <a:endParaRPr lang="fr-FR" sz="2000" kern="100" dirty="0">
              <a:effectLst/>
              <a:latin typeface="Aptos"/>
              <a:ea typeface="Aptos"/>
              <a:cs typeface="Times New Roman" panose="02020603050405020304" pitchFamily="18" charset="0"/>
            </a:endParaRPr>
          </a:p>
        </p:txBody>
      </p:sp>
      <p:sp>
        <p:nvSpPr>
          <p:cNvPr id="11" name="ZoneTexte 10">
            <a:extLst>
              <a:ext uri="{FF2B5EF4-FFF2-40B4-BE49-F238E27FC236}">
                <a16:creationId xmlns:a16="http://schemas.microsoft.com/office/drawing/2014/main" id="{30E4B0D0-7E46-4C43-9304-3A6246FCA34A}"/>
              </a:ext>
            </a:extLst>
          </p:cNvPr>
          <p:cNvSpPr txBox="1"/>
          <p:nvPr/>
        </p:nvSpPr>
        <p:spPr bwMode="auto">
          <a:xfrm>
            <a:off x="360038" y="3815543"/>
            <a:ext cx="11831961" cy="2412007"/>
          </a:xfrm>
          <a:prstGeom prst="rect">
            <a:avLst/>
          </a:prstGeom>
          <a:noFill/>
        </p:spPr>
        <p:txBody>
          <a:bodyPr wrap="square">
            <a:spAutoFit/>
          </a:bodyPr>
          <a:lstStyle/>
          <a:p>
            <a:pPr marL="283210">
              <a:lnSpc>
                <a:spcPct val="107000"/>
              </a:lnSpc>
              <a:spcBef>
                <a:spcPts val="1800"/>
              </a:spcBef>
              <a:spcAft>
                <a:spcPts val="600"/>
              </a:spcAft>
            </a:pPr>
            <a:r>
              <a:rPr lang="en-GB" sz="1800" b="1" cap="small" spc="25" dirty="0">
                <a:solidFill>
                  <a:srgbClr val="0F4761"/>
                </a:solidFill>
                <a:effectLst/>
                <a:latin typeface="Aptos"/>
                <a:ea typeface="Aptos"/>
                <a:cs typeface="Times New Roman" panose="02020603050405020304" pitchFamily="18" charset="0"/>
              </a:rPr>
              <a:t>2027 Activities (DIV-JT-60SA) </a:t>
            </a:r>
            <a:endParaRPr lang="fr-FR" sz="1800" dirty="0">
              <a:effectLst/>
              <a:latin typeface="Aptos"/>
              <a:ea typeface="Aptos"/>
              <a:cs typeface="Times New Roman" panose="02020603050405020304" pitchFamily="18" charset="0"/>
            </a:endParaRPr>
          </a:p>
          <a:p>
            <a:pPr marL="342900" indent="-342900" algn="just">
              <a:lnSpc>
                <a:spcPct val="107000"/>
              </a:lnSpc>
              <a:spcAft>
                <a:spcPts val="300"/>
              </a:spcAft>
              <a:buFont typeface="Arial" panose="020B0604020202020204" pitchFamily="34" charset="0"/>
              <a:buChar char="•"/>
            </a:pPr>
            <a:r>
              <a:rPr lang="en-GB" sz="1800" kern="100" dirty="0">
                <a:effectLst/>
                <a:latin typeface="Calibri" panose="020F0502020204030204" pitchFamily="34" charset="0"/>
                <a:ea typeface="Aptos"/>
                <a:cs typeface="Times New Roman" panose="02020603050405020304" pitchFamily="18" charset="0"/>
              </a:rPr>
              <a:t>Design optimisation based on the results of the target technology qualification </a:t>
            </a:r>
            <a:r>
              <a:rPr lang="en-GB" sz="2000" kern="100" dirty="0">
                <a:effectLst/>
                <a:latin typeface="Calibri" panose="020F0502020204030204" pitchFamily="34" charset="0"/>
                <a:ea typeface="Aptos"/>
                <a:cs typeface="Times New Roman" panose="02020603050405020304" pitchFamily="18" charset="0"/>
              </a:rPr>
              <a:t>(Enhanced concepts)</a:t>
            </a:r>
            <a:endParaRPr lang="fr-FR" sz="2000" kern="100" dirty="0">
              <a:effectLst/>
              <a:latin typeface="Aptos"/>
              <a:ea typeface="Aptos"/>
              <a:cs typeface="Times New Roman" panose="02020603050405020304" pitchFamily="18" charset="0"/>
            </a:endParaRPr>
          </a:p>
          <a:p>
            <a:pPr marL="342900" indent="-342900" algn="just">
              <a:lnSpc>
                <a:spcPct val="107000"/>
              </a:lnSpc>
              <a:spcAft>
                <a:spcPts val="300"/>
              </a:spcAft>
              <a:buFont typeface="Arial" panose="020B0604020202020204" pitchFamily="34" charset="0"/>
              <a:buChar char="•"/>
            </a:pPr>
            <a:r>
              <a:rPr lang="en-GB" sz="1800" kern="100" dirty="0">
                <a:effectLst/>
                <a:latin typeface="Calibri" panose="020F0502020204030204" pitchFamily="34" charset="0"/>
                <a:ea typeface="Aptos"/>
                <a:cs typeface="Times New Roman" panose="02020603050405020304" pitchFamily="18" charset="0"/>
              </a:rPr>
              <a:t>Fabrication and testing of alternative cooling structure </a:t>
            </a:r>
            <a:r>
              <a:rPr lang="en-GB" sz="2000" kern="100" dirty="0">
                <a:effectLst/>
                <a:latin typeface="Calibri" panose="020F0502020204030204" pitchFamily="34" charset="0"/>
                <a:ea typeface="Aptos"/>
                <a:cs typeface="Times New Roman" panose="02020603050405020304" pitchFamily="18" charset="0"/>
              </a:rPr>
              <a:t>(Enhanced concepts)</a:t>
            </a:r>
            <a:endParaRPr lang="fr-FR" sz="2000" kern="100" dirty="0">
              <a:effectLst/>
              <a:latin typeface="Aptos"/>
              <a:ea typeface="Aptos"/>
              <a:cs typeface="Times New Roman" panose="02020603050405020304" pitchFamily="18" charset="0"/>
            </a:endParaRPr>
          </a:p>
          <a:p>
            <a:pPr marL="342900" lvl="0" indent="-342900" algn="just">
              <a:lnSpc>
                <a:spcPct val="107000"/>
              </a:lnSpc>
              <a:spcAft>
                <a:spcPts val="300"/>
              </a:spcAft>
              <a:buFont typeface="Arial" panose="020B0604020202020204" pitchFamily="34" charset="0"/>
              <a:buChar char="•"/>
            </a:pPr>
            <a:r>
              <a:rPr lang="en-GB" sz="1800" b="1" kern="100" dirty="0">
                <a:effectLst/>
                <a:latin typeface="Calibri" panose="020F0502020204030204" pitchFamily="34" charset="0"/>
                <a:ea typeface="Aptos"/>
                <a:cs typeface="Times New Roman" panose="02020603050405020304" pitchFamily="18" charset="0"/>
              </a:rPr>
              <a:t>Preparation for PPP </a:t>
            </a:r>
            <a:r>
              <a:rPr lang="en-GB" sz="1800" kern="100" dirty="0">
                <a:effectLst/>
                <a:latin typeface="Calibri" panose="020F0502020204030204" pitchFamily="34" charset="0"/>
                <a:ea typeface="Aptos"/>
                <a:cs typeface="Times New Roman" panose="02020603050405020304" pitchFamily="18" charset="0"/>
              </a:rPr>
              <a:t>to bid expertise and testing facilities for the series production of ITER-like target components for JT-60SA (non-destructive testing, reception tests, etc. </a:t>
            </a:r>
            <a:endParaRPr lang="fr-FR" sz="2000" kern="100" dirty="0">
              <a:effectLst/>
              <a:latin typeface="Aptos"/>
              <a:ea typeface="Aptos"/>
              <a:cs typeface="Times New Roman" panose="02020603050405020304" pitchFamily="18" charset="0"/>
            </a:endParaRPr>
          </a:p>
          <a:p>
            <a:pPr marL="342900" lvl="0" indent="-342900" algn="just">
              <a:lnSpc>
                <a:spcPct val="107000"/>
              </a:lnSpc>
              <a:spcAft>
                <a:spcPts val="300"/>
              </a:spcAft>
              <a:buFont typeface="Arial" panose="020B0604020202020204" pitchFamily="34" charset="0"/>
              <a:buChar char="•"/>
            </a:pPr>
            <a:r>
              <a:rPr lang="en-GB" sz="1800" kern="100" dirty="0">
                <a:effectLst/>
                <a:latin typeface="Calibri" panose="020F0502020204030204" pitchFamily="34" charset="0"/>
                <a:ea typeface="Aptos"/>
                <a:cs typeface="Times New Roman" panose="02020603050405020304" pitchFamily="18" charset="0"/>
              </a:rPr>
              <a:t>Preliminary R&amp;D for design and technology of </a:t>
            </a:r>
            <a:r>
              <a:rPr lang="en-GB" sz="1800" b="1" kern="100" dirty="0">
                <a:effectLst/>
                <a:latin typeface="Calibri" panose="020F0502020204030204" pitchFamily="34" charset="0"/>
                <a:ea typeface="Aptos"/>
                <a:cs typeface="Times New Roman" panose="02020603050405020304" pitchFamily="18" charset="0"/>
              </a:rPr>
              <a:t>first wall &amp; divertor target </a:t>
            </a:r>
            <a:r>
              <a:rPr lang="en-GB" sz="1800" kern="100" dirty="0">
                <a:effectLst/>
                <a:latin typeface="Calibri" panose="020F0502020204030204" pitchFamily="34" charset="0"/>
                <a:ea typeface="Aptos"/>
                <a:cs typeface="Times New Roman" panose="02020603050405020304" pitchFamily="18" charset="0"/>
              </a:rPr>
              <a:t>via tokamak in-situ testing to prepare for installation and testing of target prototypes in JT60SA. </a:t>
            </a:r>
            <a:endParaRPr lang="fr-FR" sz="20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95249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pPr>
              <a:defRPr/>
            </a:pPr>
            <a:r>
              <a:rPr lang="en-GB">
                <a:solidFill>
                  <a:prstClr val="white"/>
                </a:solidFill>
              </a:rPr>
              <a:t>EUROfusion Values | Event | dd Month yyyy</a:t>
            </a:r>
          </a:p>
        </p:txBody>
      </p:sp>
      <p:sp>
        <p:nvSpPr>
          <p:cNvPr id="4" name="Espace réservé du numéro de diapositive 3"/>
          <p:cNvSpPr>
            <a:spLocks noGrp="1"/>
          </p:cNvSpPr>
          <p:nvPr>
            <p:ph type="sldNum" sz="quarter" idx="12"/>
          </p:nvPr>
        </p:nvSpPr>
        <p:spPr/>
        <p:txBody>
          <a:bodyPr/>
          <a:lstStyle/>
          <a:p>
            <a:pPr>
              <a:defRPr/>
            </a:pPr>
            <a:fld id="{6A6D9FA1-99C7-4910-8E32-B85D378B0060}" type="slidenum">
              <a:rPr lang="en-GB" smtClean="0">
                <a:solidFill>
                  <a:prstClr val="white"/>
                </a:solidFill>
              </a:rPr>
              <a:t>13</a:t>
            </a:fld>
            <a:endParaRPr lang="en-GB">
              <a:solidFill>
                <a:prstClr val="white"/>
              </a:solidFill>
            </a:endParaRPr>
          </a:p>
        </p:txBody>
      </p:sp>
    </p:spTree>
    <p:extLst>
      <p:ext uri="{BB962C8B-B14F-4D97-AF65-F5344CB8AC3E}">
        <p14:creationId xmlns:p14="http://schemas.microsoft.com/office/powerpoint/2010/main" val="3031137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CONTENT</a:t>
            </a:r>
          </a:p>
        </p:txBody>
      </p:sp>
      <p:sp>
        <p:nvSpPr>
          <p:cNvPr id="3" name="Espace réservé du contenu 2"/>
          <p:cNvSpPr>
            <a:spLocks noGrp="1"/>
          </p:cNvSpPr>
          <p:nvPr>
            <p:ph idx="1"/>
          </p:nvPr>
        </p:nvSpPr>
        <p:spPr/>
        <p:txBody>
          <a:bodyPr>
            <a:normAutofit/>
          </a:bodyPr>
          <a:lstStyle/>
          <a:p>
            <a:pPr marL="0" indent="0">
              <a:buNone/>
            </a:pPr>
            <a:endParaRPr lang="en-US" sz="2800" dirty="0">
              <a:latin typeface="Arial" panose="020B0604020202020204" pitchFamily="34" charset="0"/>
              <a:cs typeface="Arial" panose="020B0604020202020204" pitchFamily="34" charset="0"/>
            </a:endParaRPr>
          </a:p>
          <a:p>
            <a:pPr marL="514350" indent="-514350">
              <a:buAutoNum type="arabicPeriod"/>
            </a:pPr>
            <a:r>
              <a:rPr lang="en-US" sz="2800" dirty="0">
                <a:latin typeface="Arial" panose="020B0604020202020204" pitchFamily="34" charset="0"/>
                <a:cs typeface="Arial" panose="020B0604020202020204" pitchFamily="34" charset="0"/>
              </a:rPr>
              <a:t>HHF target available concepts </a:t>
            </a:r>
          </a:p>
          <a:p>
            <a:pPr marL="514350" indent="-514350">
              <a:buAutoNum type="arabicPeriod"/>
            </a:pPr>
            <a:r>
              <a:rPr lang="en-US" sz="2800" dirty="0">
                <a:latin typeface="Arial" panose="020B0604020202020204" pitchFamily="34" charset="0"/>
                <a:cs typeface="Arial" panose="020B0604020202020204" pitchFamily="34" charset="0"/>
              </a:rPr>
              <a:t>Main activities in support to F4E (Monoblock concept)</a:t>
            </a:r>
          </a:p>
          <a:p>
            <a:pPr marL="514350" indent="-514350">
              <a:buAutoNum type="arabicPeriod"/>
            </a:pPr>
            <a:r>
              <a:rPr lang="en-US" sz="2800" dirty="0">
                <a:latin typeface="Arial" panose="020B0604020202020204" pitchFamily="34" charset="0"/>
                <a:cs typeface="Arial" panose="020B0604020202020204" pitchFamily="34" charset="0"/>
              </a:rPr>
              <a:t>Developed HHF target concepts within </a:t>
            </a:r>
            <a:r>
              <a:rPr lang="en-US" sz="2800" dirty="0" err="1">
                <a:latin typeface="Arial" panose="020B0604020202020204" pitchFamily="34" charset="0"/>
                <a:cs typeface="Arial" panose="020B0604020202020204" pitchFamily="34" charset="0"/>
              </a:rPr>
              <a:t>EUROfusion</a:t>
            </a:r>
            <a:r>
              <a:rPr lang="en-US" sz="2800" dirty="0">
                <a:latin typeface="Arial" panose="020B0604020202020204" pitchFamily="34" charset="0"/>
                <a:cs typeface="Arial" panose="020B0604020202020204" pitchFamily="34" charset="0"/>
              </a:rPr>
              <a:t> (Enhanced concept)</a:t>
            </a:r>
          </a:p>
          <a:p>
            <a:pPr marL="514350" indent="-514350">
              <a:buAutoNum type="arabicPeriod"/>
            </a:pPr>
            <a:r>
              <a:rPr lang="en-US" sz="2800" dirty="0">
                <a:latin typeface="Arial" panose="020B0604020202020204" pitchFamily="34" charset="0"/>
                <a:cs typeface="Arial" panose="020B0604020202020204" pitchFamily="34" charset="0"/>
              </a:rPr>
              <a:t>Support to NIFS</a:t>
            </a:r>
          </a:p>
          <a:p>
            <a:pPr marL="0" indent="0">
              <a:buNone/>
            </a:pPr>
            <a:endParaRPr lang="fr-FR" sz="2800" dirty="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dirty="0">
              <a:solidFill>
                <a:prstClr val="white"/>
              </a:solidFill>
            </a:endParaRPr>
          </a:p>
        </p:txBody>
      </p:sp>
      <p:pic>
        <p:nvPicPr>
          <p:cNvPr id="7" name="Image 6"/>
          <p:cNvPicPr>
            <a:picLocks noChangeAspect="1"/>
          </p:cNvPicPr>
          <p:nvPr/>
        </p:nvPicPr>
        <p:blipFill>
          <a:blip r:embed="rId2"/>
          <a:stretch>
            <a:fillRect/>
          </a:stretch>
        </p:blipFill>
        <p:spPr bwMode="auto">
          <a:xfrm>
            <a:off x="11523133" y="57057"/>
            <a:ext cx="459042" cy="463414"/>
          </a:xfrm>
          <a:prstGeom prst="rect">
            <a:avLst/>
          </a:prstGeom>
        </p:spPr>
      </p:pic>
      <p:sp>
        <p:nvSpPr>
          <p:cNvPr id="8" name="Espace réservé du pied de page 3">
            <a:extLst>
              <a:ext uri="{FF2B5EF4-FFF2-40B4-BE49-F238E27FC236}">
                <a16:creationId xmlns:a16="http://schemas.microsoft.com/office/drawing/2014/main" id="{50FE544A-F73F-401C-B86A-7C42810668F4}"/>
              </a:ext>
            </a:extLst>
          </p:cNvPr>
          <p:cNvSpPr>
            <a:spLocks noGrp="1"/>
          </p:cNvSpPr>
          <p:nvPr>
            <p:ph type="ftr" sz="quarter" idx="11"/>
          </p:nvPr>
        </p:nvSpPr>
        <p:spPr>
          <a:xfrm>
            <a:off x="825624" y="6555770"/>
            <a:ext cx="8668754" cy="329614"/>
          </a:xfrm>
        </p:spPr>
        <p:txBody>
          <a:bodyPr/>
          <a:lstStyle/>
          <a:p>
            <a:pPr>
              <a:defRPr/>
            </a:pPr>
            <a:r>
              <a:rPr lang="en-GB" dirty="0">
                <a:solidFill>
                  <a:prstClr val="white"/>
                </a:solidFill>
              </a:rPr>
              <a:t>M. Richou| </a:t>
            </a:r>
            <a:r>
              <a:rPr lang="en-US" dirty="0">
                <a:solidFill>
                  <a:prstClr val="white"/>
                </a:solidFill>
              </a:rPr>
              <a:t>PSD Meeting on the transition of JT60-SA to W</a:t>
            </a:r>
            <a:r>
              <a:rPr lang="en-GB" dirty="0">
                <a:solidFill>
                  <a:prstClr val="white"/>
                </a:solidFill>
              </a:rPr>
              <a:t>| 17</a:t>
            </a:r>
            <a:r>
              <a:rPr lang="en-GB" baseline="30000" dirty="0">
                <a:solidFill>
                  <a:prstClr val="white"/>
                </a:solidFill>
              </a:rPr>
              <a:t>th</a:t>
            </a:r>
            <a:r>
              <a:rPr lang="en-GB" dirty="0">
                <a:solidFill>
                  <a:prstClr val="white"/>
                </a:solidFill>
              </a:rPr>
              <a:t> of  June 2025</a:t>
            </a:r>
          </a:p>
        </p:txBody>
      </p:sp>
    </p:spTree>
    <p:extLst>
      <p:ext uri="{BB962C8B-B14F-4D97-AF65-F5344CB8AC3E}">
        <p14:creationId xmlns:p14="http://schemas.microsoft.com/office/powerpoint/2010/main" val="123241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3432" y="192515"/>
            <a:ext cx="10743466" cy="457200"/>
          </a:xfrm>
        </p:spPr>
        <p:txBody>
          <a:bodyPr/>
          <a:lstStyle/>
          <a:p>
            <a:r>
              <a:rPr lang="en-US" dirty="0">
                <a:latin typeface="Arial" panose="020B0604020202020204" pitchFamily="34" charset="0"/>
                <a:cs typeface="Arial" panose="020B0604020202020204" pitchFamily="34" charset="0"/>
              </a:rPr>
              <a:t>HHF target available concepts (Summary - Today)</a:t>
            </a:r>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1512208942"/>
              </p:ext>
            </p:extLst>
          </p:nvPr>
        </p:nvGraphicFramePr>
        <p:xfrm>
          <a:off x="262467" y="629073"/>
          <a:ext cx="9764106" cy="4948366"/>
        </p:xfrm>
        <a:graphic>
          <a:graphicData uri="http://schemas.openxmlformats.org/drawingml/2006/table">
            <a:tbl>
              <a:tblPr firstRow="1" firstCol="1" bandRow="1">
                <a:tableStyleId>{5C22544A-7EE6-4342-B048-85BDC9FD1C3A}</a:tableStyleId>
              </a:tblPr>
              <a:tblGrid>
                <a:gridCol w="2167573">
                  <a:extLst>
                    <a:ext uri="{9D8B030D-6E8A-4147-A177-3AD203B41FA5}">
                      <a16:colId xmlns:a16="http://schemas.microsoft.com/office/drawing/2014/main" val="3459569026"/>
                    </a:ext>
                  </a:extLst>
                </a:gridCol>
                <a:gridCol w="3505844">
                  <a:extLst>
                    <a:ext uri="{9D8B030D-6E8A-4147-A177-3AD203B41FA5}">
                      <a16:colId xmlns:a16="http://schemas.microsoft.com/office/drawing/2014/main" val="3798222857"/>
                    </a:ext>
                  </a:extLst>
                </a:gridCol>
                <a:gridCol w="1717104">
                  <a:extLst>
                    <a:ext uri="{9D8B030D-6E8A-4147-A177-3AD203B41FA5}">
                      <a16:colId xmlns:a16="http://schemas.microsoft.com/office/drawing/2014/main" val="119463295"/>
                    </a:ext>
                  </a:extLst>
                </a:gridCol>
                <a:gridCol w="2373585">
                  <a:extLst>
                    <a:ext uri="{9D8B030D-6E8A-4147-A177-3AD203B41FA5}">
                      <a16:colId xmlns:a16="http://schemas.microsoft.com/office/drawing/2014/main" val="2110280276"/>
                    </a:ext>
                  </a:extLst>
                </a:gridCol>
              </a:tblGrid>
              <a:tr h="0">
                <a:tc>
                  <a:txBody>
                    <a:bodyPr/>
                    <a:lstStyle/>
                    <a:p>
                      <a:pPr algn="just">
                        <a:lnSpc>
                          <a:spcPct val="115000"/>
                        </a:lnSpc>
                        <a:spcAft>
                          <a:spcPts val="0"/>
                        </a:spcAft>
                      </a:pPr>
                      <a:r>
                        <a:rPr lang="en-US" sz="1800" dirty="0">
                          <a:effectLst/>
                        </a:rPr>
                        <a:t>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800" dirty="0">
                          <a:effectLst/>
                        </a:rPr>
                        <a:t>Thermo-mechanical </a:t>
                      </a:r>
                    </a:p>
                    <a:p>
                      <a:pPr algn="just">
                        <a:lnSpc>
                          <a:spcPct val="115000"/>
                        </a:lnSpc>
                        <a:spcAft>
                          <a:spcPts val="0"/>
                        </a:spcAft>
                      </a:pPr>
                      <a:r>
                        <a:rPr lang="en-US" sz="1800" dirty="0">
                          <a:effectLst/>
                        </a:rPr>
                        <a:t>analysis </a:t>
                      </a:r>
                    </a:p>
                  </a:txBody>
                  <a:tcPr marL="68580" marR="68580" marT="0" marB="0">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800">
                          <a:effectLst/>
                        </a:rPr>
                        <a:t>Electromagnetic</a:t>
                      </a:r>
                    </a:p>
                    <a:p>
                      <a:pPr algn="just">
                        <a:lnSpc>
                          <a:spcPct val="115000"/>
                        </a:lnSpc>
                        <a:spcAft>
                          <a:spcPts val="0"/>
                        </a:spcAft>
                      </a:pPr>
                      <a:r>
                        <a:rPr lang="en-US" sz="1800">
                          <a:effectLst/>
                        </a:rPr>
                        <a:t>analysis</a:t>
                      </a:r>
                      <a:endParaRPr lang="en-US"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800" dirty="0">
                          <a:effectLst/>
                        </a:rPr>
                        <a:t>Manufacturing</a:t>
                      </a:r>
                    </a:p>
                    <a:p>
                      <a:pPr algn="just">
                        <a:lnSpc>
                          <a:spcPct val="115000"/>
                        </a:lnSpc>
                        <a:spcAft>
                          <a:spcPts val="0"/>
                        </a:spcAft>
                      </a:pPr>
                      <a:r>
                        <a:rPr lang="en-US" sz="1800" dirty="0">
                          <a:effectLst/>
                        </a:rPr>
                        <a:t>feasibility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528431"/>
                  </a:ext>
                </a:extLst>
              </a:tr>
              <a:tr h="0">
                <a:tc>
                  <a:txBody>
                    <a:bodyPr/>
                    <a:lstStyle/>
                    <a:p>
                      <a:pPr algn="just">
                        <a:lnSpc>
                          <a:spcPct val="115000"/>
                        </a:lnSpc>
                        <a:spcAft>
                          <a:spcPts val="0"/>
                        </a:spcAft>
                      </a:pPr>
                      <a:r>
                        <a:rPr lang="en-US" sz="1800" dirty="0">
                          <a:effectLst/>
                        </a:rPr>
                        <a:t>Conventional flat tile</a:t>
                      </a:r>
                    </a:p>
                    <a:p>
                      <a:pPr algn="just">
                        <a:lnSpc>
                          <a:spcPct val="115000"/>
                        </a:lnSpc>
                        <a:spcAft>
                          <a:spcPts val="0"/>
                        </a:spcAft>
                      </a:pPr>
                      <a:r>
                        <a:rPr lang="fr-FR" sz="1800" dirty="0">
                          <a:effectLst/>
                          <a:latin typeface="Cambria" panose="02040503050406030204" pitchFamily="18" charset="0"/>
                          <a:ea typeface="Calibri" panose="020F0502020204030204" pitchFamily="34" charset="0"/>
                          <a:cs typeface="Times New Roman" panose="02020603050405020304" pitchFamily="18" charset="0"/>
                        </a:rPr>
                        <a:t>Massive </a:t>
                      </a:r>
                      <a:r>
                        <a:rPr lang="fr-FR" sz="1800" dirty="0" err="1">
                          <a:effectLst/>
                          <a:latin typeface="Cambria" panose="02040503050406030204" pitchFamily="18" charset="0"/>
                          <a:ea typeface="Calibri" panose="020F0502020204030204" pitchFamily="34" charset="0"/>
                          <a:cs typeface="Times New Roman" panose="02020603050405020304" pitchFamily="18" charset="0"/>
                        </a:rPr>
                        <a:t>tungsten</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800" dirty="0">
                          <a:effectLst/>
                        </a:rPr>
                        <a:t>2023</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lnSpc>
                          <a:spcPct val="115000"/>
                        </a:lnSpc>
                        <a:spcAft>
                          <a:spcPts val="0"/>
                        </a:spcAft>
                      </a:pPr>
                      <a:r>
                        <a:rPr lang="en-US" sz="1800" dirty="0">
                          <a:effectLst/>
                        </a:rPr>
                        <a:t>2023</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lnSpc>
                          <a:spcPct val="115000"/>
                        </a:lnSpc>
                        <a:spcAft>
                          <a:spcPts val="0"/>
                        </a:spcAft>
                      </a:pPr>
                      <a:r>
                        <a:rPr lang="en-US" sz="1800" dirty="0">
                          <a:effectLst/>
                        </a:rPr>
                        <a:t>2023 </a:t>
                      </a:r>
                      <a:r>
                        <a:rPr lang="en-US" sz="1600" dirty="0">
                          <a:effectLst/>
                        </a:rPr>
                        <a:t>(feedback from fusion devices series manufacturing)</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114265059"/>
                  </a:ext>
                </a:extLst>
              </a:tr>
              <a:tr h="0">
                <a:tc>
                  <a:txBody>
                    <a:bodyPr/>
                    <a:lstStyle/>
                    <a:p>
                      <a:pPr algn="just">
                        <a:lnSpc>
                          <a:spcPct val="115000"/>
                        </a:lnSpc>
                        <a:spcAft>
                          <a:spcPts val="0"/>
                        </a:spcAft>
                      </a:pPr>
                      <a:r>
                        <a:rPr lang="en-US" sz="1800" dirty="0" err="1">
                          <a:effectLst/>
                        </a:rPr>
                        <a:t>Monoblock</a:t>
                      </a:r>
                      <a:endParaRPr lang="en-US" sz="1800" dirty="0">
                        <a:effectLst/>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fr-FR" sz="1800" dirty="0">
                          <a:effectLst/>
                          <a:latin typeface="Cambria" panose="02040503050406030204" pitchFamily="18" charset="0"/>
                          <a:ea typeface="Calibri" panose="020F0502020204030204" pitchFamily="34" charset="0"/>
                          <a:cs typeface="Times New Roman" panose="02020603050405020304" pitchFamily="18" charset="0"/>
                        </a:rPr>
                        <a:t>Massive </a:t>
                      </a:r>
                      <a:r>
                        <a:rPr lang="fr-FR" sz="1800" dirty="0" err="1">
                          <a:effectLst/>
                          <a:latin typeface="Cambria" panose="02040503050406030204" pitchFamily="18" charset="0"/>
                          <a:ea typeface="Calibri" panose="020F0502020204030204" pitchFamily="34" charset="0"/>
                          <a:cs typeface="Times New Roman" panose="02020603050405020304" pitchFamily="18" charset="0"/>
                        </a:rPr>
                        <a:t>tungsten</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800" dirty="0">
                          <a:effectLst/>
                        </a:rPr>
                        <a:t>2024 (10 MW/m²)</a:t>
                      </a:r>
                    </a:p>
                    <a:p>
                      <a:pPr algn="just">
                        <a:lnSpc>
                          <a:spcPct val="115000"/>
                        </a:lnSpc>
                        <a:spcAft>
                          <a:spcPts val="0"/>
                        </a:spcAft>
                      </a:pPr>
                      <a:r>
                        <a:rPr lang="fr-FR" sz="1800" dirty="0">
                          <a:effectLst/>
                          <a:latin typeface="Cambria" panose="02040503050406030204" pitchFamily="18" charset="0"/>
                          <a:ea typeface="Calibri" panose="020F0502020204030204" pitchFamily="34" charset="0"/>
                          <a:cs typeface="Times New Roman" panose="02020603050405020304" pitchFamily="18" charset="0"/>
                        </a:rPr>
                        <a:t>2025 (15 MW/m²)</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lnSpc>
                          <a:spcPct val="115000"/>
                        </a:lnSpc>
                        <a:spcAft>
                          <a:spcPts val="0"/>
                        </a:spcAft>
                      </a:pPr>
                      <a:r>
                        <a:rPr lang="en-US" sz="1800" dirty="0">
                          <a:effectLst/>
                        </a:rPr>
                        <a:t>2024 (Done)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800" dirty="0">
                          <a:effectLst/>
                        </a:rPr>
                        <a:t>2022 </a:t>
                      </a:r>
                      <a:r>
                        <a:rPr lang="en-US" sz="1600" dirty="0">
                          <a:effectLst/>
                        </a:rPr>
                        <a:t>(feedback from fusion</a:t>
                      </a:r>
                      <a:r>
                        <a:rPr lang="en-US" sz="1600" baseline="0" dirty="0">
                          <a:effectLst/>
                        </a:rPr>
                        <a:t> devices </a:t>
                      </a:r>
                      <a:r>
                        <a:rPr lang="en-US" sz="1600" dirty="0">
                          <a:effectLst/>
                        </a:rPr>
                        <a:t>series manufacturing)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234742417"/>
                  </a:ext>
                </a:extLst>
              </a:tr>
              <a:tr h="0">
                <a:tc>
                  <a:txBody>
                    <a:bodyPr/>
                    <a:lstStyle/>
                    <a:p>
                      <a:pPr algn="just">
                        <a:lnSpc>
                          <a:spcPct val="115000"/>
                        </a:lnSpc>
                        <a:spcAft>
                          <a:spcPts val="0"/>
                        </a:spcAft>
                      </a:pPr>
                      <a:r>
                        <a:rPr lang="en-US" sz="1800" dirty="0">
                          <a:effectLst/>
                        </a:rPr>
                        <a:t>Enhanced flat tile</a:t>
                      </a:r>
                    </a:p>
                    <a:p>
                      <a:pPr marL="0" marR="0" lvl="0" indent="0" algn="just" defTabSz="914400" rtl="0" eaLnBrk="1" fontAlgn="auto" latinLnBrk="0" hangingPunct="1">
                        <a:lnSpc>
                          <a:spcPct val="115000"/>
                        </a:lnSpc>
                        <a:spcBef>
                          <a:spcPts val="0"/>
                        </a:spcBef>
                        <a:spcAft>
                          <a:spcPts val="0"/>
                        </a:spcAft>
                        <a:buClrTx/>
                        <a:buSzTx/>
                        <a:buFontTx/>
                        <a:buNone/>
                        <a:tabLst/>
                        <a:defRPr/>
                      </a:pPr>
                      <a:r>
                        <a:rPr lang="fr-FR" sz="1800" dirty="0">
                          <a:effectLst/>
                          <a:latin typeface="Cambria" panose="02040503050406030204" pitchFamily="18" charset="0"/>
                          <a:ea typeface="Calibri" panose="020F0502020204030204" pitchFamily="34" charset="0"/>
                          <a:cs typeface="Times New Roman" panose="02020603050405020304" pitchFamily="18" charset="0"/>
                        </a:rPr>
                        <a:t>Massive </a:t>
                      </a:r>
                      <a:r>
                        <a:rPr lang="fr-FR" sz="1800" dirty="0" err="1">
                          <a:effectLst/>
                          <a:latin typeface="Cambria" panose="02040503050406030204" pitchFamily="18" charset="0"/>
                          <a:ea typeface="Calibri" panose="020F0502020204030204" pitchFamily="34" charset="0"/>
                          <a:cs typeface="Times New Roman" panose="02020603050405020304" pitchFamily="18" charset="0"/>
                        </a:rPr>
                        <a:t>tungsten</a:t>
                      </a: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1800" dirty="0">
                          <a:effectLst/>
                        </a:rPr>
                        <a:t>2024 – (Done)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lnSpc>
                          <a:spcPct val="115000"/>
                        </a:lnSpc>
                        <a:spcAft>
                          <a:spcPts val="0"/>
                        </a:spcAft>
                      </a:pPr>
                      <a:r>
                        <a:rPr lang="en-US" sz="1800" dirty="0">
                          <a:effectLst/>
                        </a:rPr>
                        <a:t>2024 (Done)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just">
                        <a:lnSpc>
                          <a:spcPct val="115000"/>
                        </a:lnSpc>
                        <a:spcAft>
                          <a:spcPts val="0"/>
                        </a:spcAft>
                      </a:pPr>
                      <a:r>
                        <a:rPr lang="en-US" sz="1800" dirty="0">
                          <a:effectLst/>
                        </a:rPr>
                        <a:t>2024 (</a:t>
                      </a:r>
                      <a:r>
                        <a:rPr lang="en-US" sz="1800" dirty="0" err="1">
                          <a:effectLst/>
                        </a:rPr>
                        <a:t>CuCrZr</a:t>
                      </a:r>
                      <a:r>
                        <a:rPr lang="en-US" sz="1800" dirty="0">
                          <a:effectLst/>
                        </a:rPr>
                        <a:t> Done)</a:t>
                      </a:r>
                    </a:p>
                    <a:p>
                      <a:pPr algn="just">
                        <a:lnSpc>
                          <a:spcPct val="115000"/>
                        </a:lnSpc>
                        <a:spcAft>
                          <a:spcPts val="0"/>
                        </a:spcAft>
                      </a:pPr>
                      <a:r>
                        <a:rPr lang="fr-FR" sz="1800" dirty="0">
                          <a:effectLst/>
                          <a:latin typeface="Cambria" panose="02040503050406030204" pitchFamily="18" charset="0"/>
                          <a:ea typeface="Calibri" panose="020F0502020204030204" pitchFamily="34" charset="0"/>
                          <a:cs typeface="Times New Roman" panose="02020603050405020304" pitchFamily="18" charset="0"/>
                        </a:rPr>
                        <a:t>2025 (</a:t>
                      </a:r>
                      <a:r>
                        <a:rPr lang="fr-FR" sz="1800" dirty="0" err="1">
                          <a:effectLst/>
                          <a:latin typeface="Cambria" panose="02040503050406030204" pitchFamily="18" charset="0"/>
                          <a:ea typeface="Calibri" panose="020F0502020204030204" pitchFamily="34" charset="0"/>
                          <a:cs typeface="Times New Roman" panose="02020603050405020304" pitchFamily="18" charset="0"/>
                        </a:rPr>
                        <a:t>Joining</a:t>
                      </a:r>
                      <a:r>
                        <a:rPr lang="fr-FR" sz="1800" dirty="0">
                          <a:effectLst/>
                          <a:latin typeface="Cambria" panose="02040503050406030204" pitchFamily="18" charset="0"/>
                          <a:ea typeface="Calibri" panose="020F0502020204030204" pitchFamily="34" charset="0"/>
                          <a:cs typeface="Times New Roman" panose="02020603050405020304" pitchFamily="18" charset="0"/>
                        </a:rPr>
                        <a:t> to W)</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97518202"/>
                  </a:ext>
                </a:extLst>
              </a:tr>
            </a:tbl>
          </a:graphicData>
        </a:graphic>
      </p:graphicFrame>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29" y="3554310"/>
            <a:ext cx="1190788" cy="93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4"/>
          <p:cNvGrpSpPr>
            <a:grpSpLocks noChangeAspect="1"/>
          </p:cNvGrpSpPr>
          <p:nvPr/>
        </p:nvGrpSpPr>
        <p:grpSpPr bwMode="auto">
          <a:xfrm>
            <a:off x="262467" y="5243545"/>
            <a:ext cx="1955675" cy="680526"/>
            <a:chOff x="2855" y="518"/>
            <a:chExt cx="4338" cy="1229"/>
          </a:xfrm>
        </p:grpSpPr>
        <p:sp>
          <p:nvSpPr>
            <p:cNvPr id="9" name="AutoShape 3"/>
            <p:cNvSpPr>
              <a:spLocks noChangeAspect="1" noChangeArrowheads="1" noTextEdit="1"/>
            </p:cNvSpPr>
            <p:nvPr/>
          </p:nvSpPr>
          <p:spPr bwMode="auto">
            <a:xfrm>
              <a:off x="2855" y="769"/>
              <a:ext cx="4252"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nvGrpSpPr>
            <p:cNvPr id="10" name="Group 41"/>
            <p:cNvGrpSpPr>
              <a:grpSpLocks/>
            </p:cNvGrpSpPr>
            <p:nvPr/>
          </p:nvGrpSpPr>
          <p:grpSpPr bwMode="auto">
            <a:xfrm>
              <a:off x="2860" y="774"/>
              <a:ext cx="856" cy="952"/>
              <a:chOff x="2860" y="774"/>
              <a:chExt cx="856" cy="952"/>
            </a:xfrm>
          </p:grpSpPr>
          <p:sp>
            <p:nvSpPr>
              <p:cNvPr id="123" name="Rectangle 5"/>
              <p:cNvSpPr>
                <a:spLocks noChangeArrowheads="1"/>
              </p:cNvSpPr>
              <p:nvPr/>
            </p:nvSpPr>
            <p:spPr bwMode="auto">
              <a:xfrm>
                <a:off x="3554" y="896"/>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24" name="Rectangle 6"/>
              <p:cNvSpPr>
                <a:spLocks noChangeArrowheads="1"/>
              </p:cNvSpPr>
              <p:nvPr/>
            </p:nvSpPr>
            <p:spPr bwMode="auto">
              <a:xfrm>
                <a:off x="3608" y="904"/>
                <a:ext cx="8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742950"/>
                <a:r>
                  <a:rPr kumimoji="0" lang="en-US" altLang="fr-FR" sz="975" dirty="0">
                    <a:solidFill>
                      <a:srgbClr val="000000"/>
                    </a:solidFill>
                  </a:rPr>
                  <a:t>6</a:t>
                </a:r>
                <a:endParaRPr kumimoji="0" lang="en-US" altLang="fr-FR" sz="1463" dirty="0"/>
              </a:p>
            </p:txBody>
          </p:sp>
          <p:sp>
            <p:nvSpPr>
              <p:cNvPr id="125" name="Rectangle 7"/>
              <p:cNvSpPr>
                <a:spLocks noChangeArrowheads="1"/>
              </p:cNvSpPr>
              <p:nvPr/>
            </p:nvSpPr>
            <p:spPr bwMode="auto">
              <a:xfrm>
                <a:off x="3093" y="1610"/>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nvGrpSpPr>
              <p:cNvPr id="126" name="Group 40"/>
              <p:cNvGrpSpPr>
                <a:grpSpLocks/>
              </p:cNvGrpSpPr>
              <p:nvPr/>
            </p:nvGrpSpPr>
            <p:grpSpPr bwMode="auto">
              <a:xfrm>
                <a:off x="2860" y="774"/>
                <a:ext cx="681" cy="861"/>
                <a:chOff x="2860" y="774"/>
                <a:chExt cx="681" cy="861"/>
              </a:xfrm>
            </p:grpSpPr>
            <p:sp>
              <p:nvSpPr>
                <p:cNvPr id="127" name="Line 9"/>
                <p:cNvSpPr>
                  <a:spLocks noChangeShapeType="1"/>
                </p:cNvSpPr>
                <p:nvPr/>
              </p:nvSpPr>
              <p:spPr bwMode="auto">
                <a:xfrm>
                  <a:off x="3381" y="845"/>
                  <a:ext cx="15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28" name="Line 10"/>
                <p:cNvSpPr>
                  <a:spLocks noChangeShapeType="1"/>
                </p:cNvSpPr>
                <p:nvPr/>
              </p:nvSpPr>
              <p:spPr bwMode="auto">
                <a:xfrm>
                  <a:off x="3376" y="1028"/>
                  <a:ext cx="15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129" name="Group 14"/>
                <p:cNvGrpSpPr>
                  <a:grpSpLocks/>
                </p:cNvGrpSpPr>
                <p:nvPr/>
              </p:nvGrpSpPr>
              <p:grpSpPr bwMode="auto">
                <a:xfrm>
                  <a:off x="3499" y="851"/>
                  <a:ext cx="42" cy="178"/>
                  <a:chOff x="3499" y="851"/>
                  <a:chExt cx="42" cy="178"/>
                </a:xfrm>
              </p:grpSpPr>
              <p:sp>
                <p:nvSpPr>
                  <p:cNvPr id="155" name="Line 11"/>
                  <p:cNvSpPr>
                    <a:spLocks noChangeShapeType="1"/>
                  </p:cNvSpPr>
                  <p:nvPr/>
                </p:nvSpPr>
                <p:spPr bwMode="auto">
                  <a:xfrm flipH="1">
                    <a:off x="3519" y="877"/>
                    <a:ext cx="1" cy="12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56" name="Freeform 12"/>
                  <p:cNvSpPr>
                    <a:spLocks/>
                  </p:cNvSpPr>
                  <p:nvPr/>
                </p:nvSpPr>
                <p:spPr bwMode="auto">
                  <a:xfrm>
                    <a:off x="3500" y="851"/>
                    <a:ext cx="41" cy="41"/>
                  </a:xfrm>
                  <a:custGeom>
                    <a:avLst/>
                    <a:gdLst>
                      <a:gd name="T0" fmla="*/ 41 w 41"/>
                      <a:gd name="T1" fmla="*/ 41 h 41"/>
                      <a:gd name="T2" fmla="*/ 21 w 41"/>
                      <a:gd name="T3" fmla="*/ 0 h 41"/>
                      <a:gd name="T4" fmla="*/ 0 w 41"/>
                      <a:gd name="T5" fmla="*/ 41 h 41"/>
                      <a:gd name="T6" fmla="*/ 21 w 41"/>
                      <a:gd name="T7" fmla="*/ 29 h 41"/>
                      <a:gd name="T8" fmla="*/ 41 w 41"/>
                      <a:gd name="T9" fmla="*/ 41 h 41"/>
                    </a:gdLst>
                    <a:ahLst/>
                    <a:cxnLst>
                      <a:cxn ang="0">
                        <a:pos x="T0" y="T1"/>
                      </a:cxn>
                      <a:cxn ang="0">
                        <a:pos x="T2" y="T3"/>
                      </a:cxn>
                      <a:cxn ang="0">
                        <a:pos x="T4" y="T5"/>
                      </a:cxn>
                      <a:cxn ang="0">
                        <a:pos x="T6" y="T7"/>
                      </a:cxn>
                      <a:cxn ang="0">
                        <a:pos x="T8" y="T9"/>
                      </a:cxn>
                    </a:cxnLst>
                    <a:rect l="0" t="0" r="r" b="b"/>
                    <a:pathLst>
                      <a:path w="41" h="41">
                        <a:moveTo>
                          <a:pt x="41" y="41"/>
                        </a:moveTo>
                        <a:lnTo>
                          <a:pt x="21" y="0"/>
                        </a:lnTo>
                        <a:lnTo>
                          <a:pt x="0" y="41"/>
                        </a:lnTo>
                        <a:lnTo>
                          <a:pt x="21" y="29"/>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57" name="Freeform 13"/>
                  <p:cNvSpPr>
                    <a:spLocks/>
                  </p:cNvSpPr>
                  <p:nvPr/>
                </p:nvSpPr>
                <p:spPr bwMode="auto">
                  <a:xfrm>
                    <a:off x="3499" y="989"/>
                    <a:ext cx="41" cy="40"/>
                  </a:xfrm>
                  <a:custGeom>
                    <a:avLst/>
                    <a:gdLst>
                      <a:gd name="T0" fmla="*/ 0 w 41"/>
                      <a:gd name="T1" fmla="*/ 0 h 40"/>
                      <a:gd name="T2" fmla="*/ 20 w 41"/>
                      <a:gd name="T3" fmla="*/ 40 h 40"/>
                      <a:gd name="T4" fmla="*/ 41 w 41"/>
                      <a:gd name="T5" fmla="*/ 0 h 40"/>
                      <a:gd name="T6" fmla="*/ 20 w 41"/>
                      <a:gd name="T7" fmla="*/ 12 h 40"/>
                      <a:gd name="T8" fmla="*/ 0 w 41"/>
                      <a:gd name="T9" fmla="*/ 0 h 40"/>
                    </a:gdLst>
                    <a:ahLst/>
                    <a:cxnLst>
                      <a:cxn ang="0">
                        <a:pos x="T0" y="T1"/>
                      </a:cxn>
                      <a:cxn ang="0">
                        <a:pos x="T2" y="T3"/>
                      </a:cxn>
                      <a:cxn ang="0">
                        <a:pos x="T4" y="T5"/>
                      </a:cxn>
                      <a:cxn ang="0">
                        <a:pos x="T6" y="T7"/>
                      </a:cxn>
                      <a:cxn ang="0">
                        <a:pos x="T8" y="T9"/>
                      </a:cxn>
                    </a:cxnLst>
                    <a:rect l="0" t="0" r="r" b="b"/>
                    <a:pathLst>
                      <a:path w="41" h="40">
                        <a:moveTo>
                          <a:pt x="0" y="0"/>
                        </a:moveTo>
                        <a:lnTo>
                          <a:pt x="20" y="40"/>
                        </a:lnTo>
                        <a:lnTo>
                          <a:pt x="41" y="0"/>
                        </a:lnTo>
                        <a:lnTo>
                          <a:pt x="2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30" name="Group 21"/>
                <p:cNvGrpSpPr>
                  <a:grpSpLocks/>
                </p:cNvGrpSpPr>
                <p:nvPr/>
              </p:nvGrpSpPr>
              <p:grpSpPr bwMode="auto">
                <a:xfrm>
                  <a:off x="2897" y="844"/>
                  <a:ext cx="563" cy="655"/>
                  <a:chOff x="2897" y="844"/>
                  <a:chExt cx="563" cy="655"/>
                </a:xfrm>
              </p:grpSpPr>
              <p:sp>
                <p:nvSpPr>
                  <p:cNvPr id="149" name="Rectangle 15"/>
                  <p:cNvSpPr>
                    <a:spLocks noChangeArrowheads="1"/>
                  </p:cNvSpPr>
                  <p:nvPr/>
                </p:nvSpPr>
                <p:spPr bwMode="auto">
                  <a:xfrm>
                    <a:off x="2899" y="1023"/>
                    <a:ext cx="559" cy="474"/>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sp>
                <p:nvSpPr>
                  <p:cNvPr id="150" name="Freeform 16"/>
                  <p:cNvSpPr>
                    <a:spLocks/>
                  </p:cNvSpPr>
                  <p:nvPr/>
                </p:nvSpPr>
                <p:spPr bwMode="auto">
                  <a:xfrm>
                    <a:off x="2983" y="1097"/>
                    <a:ext cx="388" cy="228"/>
                  </a:xfrm>
                  <a:custGeom>
                    <a:avLst/>
                    <a:gdLst>
                      <a:gd name="T0" fmla="*/ 0 w 388"/>
                      <a:gd name="T1" fmla="*/ 0 h 228"/>
                      <a:gd name="T2" fmla="*/ 27 w 388"/>
                      <a:gd name="T3" fmla="*/ 0 h 228"/>
                      <a:gd name="T4" fmla="*/ 27 w 388"/>
                      <a:gd name="T5" fmla="*/ 78 h 228"/>
                      <a:gd name="T6" fmla="*/ 359 w 388"/>
                      <a:gd name="T7" fmla="*/ 78 h 228"/>
                      <a:gd name="T8" fmla="*/ 359 w 388"/>
                      <a:gd name="T9" fmla="*/ 0 h 228"/>
                      <a:gd name="T10" fmla="*/ 388 w 388"/>
                      <a:gd name="T11" fmla="*/ 0 h 228"/>
                      <a:gd name="T12" fmla="*/ 388 w 388"/>
                      <a:gd name="T13" fmla="*/ 228 h 228"/>
                      <a:gd name="T14" fmla="*/ 2 w 388"/>
                      <a:gd name="T15" fmla="*/ 228 h 228"/>
                      <a:gd name="T16" fmla="*/ 0 w 388"/>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28">
                        <a:moveTo>
                          <a:pt x="0" y="0"/>
                        </a:moveTo>
                        <a:lnTo>
                          <a:pt x="27" y="0"/>
                        </a:lnTo>
                        <a:lnTo>
                          <a:pt x="27" y="78"/>
                        </a:lnTo>
                        <a:lnTo>
                          <a:pt x="359" y="78"/>
                        </a:lnTo>
                        <a:lnTo>
                          <a:pt x="359" y="0"/>
                        </a:lnTo>
                        <a:lnTo>
                          <a:pt x="388" y="0"/>
                        </a:lnTo>
                        <a:lnTo>
                          <a:pt x="388" y="228"/>
                        </a:lnTo>
                        <a:lnTo>
                          <a:pt x="2" y="228"/>
                        </a:lnTo>
                        <a:lnTo>
                          <a:pt x="0" y="0"/>
                        </a:lnTo>
                        <a:close/>
                      </a:path>
                    </a:pathLst>
                  </a:custGeom>
                  <a:solidFill>
                    <a:srgbClr val="FFFFFF"/>
                  </a:solidFill>
                  <a:ln w="12700">
                    <a:solidFill>
                      <a:srgbClr val="000000"/>
                    </a:solidFill>
                    <a:prstDash val="solid"/>
                    <a:round/>
                    <a:headEnd/>
                    <a:tailEnd/>
                  </a:ln>
                </p:spPr>
                <p:txBody>
                  <a:bodyPr vert="horz" wrap="square" lIns="74295" tIns="37148" rIns="74295" bIns="37148" numCol="1" anchor="t" anchorCtr="0" compatLnSpc="1">
                    <a:prstTxWarp prst="textNoShape">
                      <a:avLst/>
                    </a:prstTxWarp>
                  </a:bodyPr>
                  <a:lstStyle/>
                  <a:p>
                    <a:endParaRPr lang="en-US" dirty="0"/>
                  </a:p>
                </p:txBody>
              </p:sp>
              <p:sp>
                <p:nvSpPr>
                  <p:cNvPr id="151" name="Rectangle 17"/>
                  <p:cNvSpPr>
                    <a:spLocks noChangeArrowheads="1"/>
                  </p:cNvSpPr>
                  <p:nvPr/>
                </p:nvSpPr>
                <p:spPr bwMode="auto">
                  <a:xfrm>
                    <a:off x="2951" y="1294"/>
                    <a:ext cx="447" cy="205"/>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grpSp>
                <p:nvGrpSpPr>
                  <p:cNvPr id="152" name="Group 20"/>
                  <p:cNvGrpSpPr>
                    <a:grpSpLocks/>
                  </p:cNvGrpSpPr>
                  <p:nvPr/>
                </p:nvGrpSpPr>
                <p:grpSpPr bwMode="auto">
                  <a:xfrm>
                    <a:off x="2897" y="844"/>
                    <a:ext cx="563" cy="186"/>
                    <a:chOff x="2897" y="844"/>
                    <a:chExt cx="563" cy="186"/>
                  </a:xfrm>
                </p:grpSpPr>
                <p:sp>
                  <p:nvSpPr>
                    <p:cNvPr id="153" name="Rectangle 18"/>
                    <p:cNvSpPr>
                      <a:spLocks noChangeArrowheads="1"/>
                    </p:cNvSpPr>
                    <p:nvPr/>
                  </p:nvSpPr>
                  <p:spPr bwMode="auto">
                    <a:xfrm>
                      <a:off x="2897" y="844"/>
                      <a:ext cx="562" cy="18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54" name="Rectangle 19"/>
                    <p:cNvSpPr>
                      <a:spLocks noChangeArrowheads="1"/>
                    </p:cNvSpPr>
                    <p:nvPr/>
                  </p:nvSpPr>
                  <p:spPr bwMode="auto">
                    <a:xfrm>
                      <a:off x="2897" y="844"/>
                      <a:ext cx="563" cy="18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sp>
              <p:nvSpPr>
                <p:cNvPr id="131" name="Line 22"/>
                <p:cNvSpPr>
                  <a:spLocks noChangeShapeType="1"/>
                </p:cNvSpPr>
                <p:nvPr/>
              </p:nvSpPr>
              <p:spPr bwMode="auto">
                <a:xfrm>
                  <a:off x="2894" y="1459"/>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32" name="Line 23"/>
                <p:cNvSpPr>
                  <a:spLocks noChangeShapeType="1"/>
                </p:cNvSpPr>
                <p:nvPr/>
              </p:nvSpPr>
              <p:spPr bwMode="auto">
                <a:xfrm>
                  <a:off x="3454" y="1456"/>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133" name="Group 27"/>
                <p:cNvGrpSpPr>
                  <a:grpSpLocks/>
                </p:cNvGrpSpPr>
                <p:nvPr/>
              </p:nvGrpSpPr>
              <p:grpSpPr bwMode="auto">
                <a:xfrm>
                  <a:off x="2889" y="1539"/>
                  <a:ext cx="566" cy="41"/>
                  <a:chOff x="2889" y="1539"/>
                  <a:chExt cx="566" cy="41"/>
                </a:xfrm>
              </p:grpSpPr>
              <p:sp>
                <p:nvSpPr>
                  <p:cNvPr id="146" name="Line 24"/>
                  <p:cNvSpPr>
                    <a:spLocks noChangeShapeType="1"/>
                  </p:cNvSpPr>
                  <p:nvPr/>
                </p:nvSpPr>
                <p:spPr bwMode="auto">
                  <a:xfrm>
                    <a:off x="2914" y="1559"/>
                    <a:ext cx="5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47" name="Freeform 25"/>
                  <p:cNvSpPr>
                    <a:spLocks/>
                  </p:cNvSpPr>
                  <p:nvPr/>
                </p:nvSpPr>
                <p:spPr bwMode="auto">
                  <a:xfrm>
                    <a:off x="2889" y="1539"/>
                    <a:ext cx="40" cy="41"/>
                  </a:xfrm>
                  <a:custGeom>
                    <a:avLst/>
                    <a:gdLst>
                      <a:gd name="T0" fmla="*/ 40 w 40"/>
                      <a:gd name="T1" fmla="*/ 0 h 41"/>
                      <a:gd name="T2" fmla="*/ 0 w 40"/>
                      <a:gd name="T3" fmla="*/ 20 h 41"/>
                      <a:gd name="T4" fmla="*/ 40 w 40"/>
                      <a:gd name="T5" fmla="*/ 41 h 41"/>
                      <a:gd name="T6" fmla="*/ 28 w 40"/>
                      <a:gd name="T7" fmla="*/ 20 h 41"/>
                      <a:gd name="T8" fmla="*/ 40 w 40"/>
                      <a:gd name="T9" fmla="*/ 0 h 41"/>
                    </a:gdLst>
                    <a:ahLst/>
                    <a:cxnLst>
                      <a:cxn ang="0">
                        <a:pos x="T0" y="T1"/>
                      </a:cxn>
                      <a:cxn ang="0">
                        <a:pos x="T2" y="T3"/>
                      </a:cxn>
                      <a:cxn ang="0">
                        <a:pos x="T4" y="T5"/>
                      </a:cxn>
                      <a:cxn ang="0">
                        <a:pos x="T6" y="T7"/>
                      </a:cxn>
                      <a:cxn ang="0">
                        <a:pos x="T8" y="T9"/>
                      </a:cxn>
                    </a:cxnLst>
                    <a:rect l="0" t="0" r="r" b="b"/>
                    <a:pathLst>
                      <a:path w="40" h="41">
                        <a:moveTo>
                          <a:pt x="40" y="0"/>
                        </a:moveTo>
                        <a:lnTo>
                          <a:pt x="0" y="20"/>
                        </a:lnTo>
                        <a:lnTo>
                          <a:pt x="40" y="41"/>
                        </a:lnTo>
                        <a:lnTo>
                          <a:pt x="28" y="2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48" name="Freeform 26"/>
                  <p:cNvSpPr>
                    <a:spLocks/>
                  </p:cNvSpPr>
                  <p:nvPr/>
                </p:nvSpPr>
                <p:spPr bwMode="auto">
                  <a:xfrm>
                    <a:off x="3415" y="1539"/>
                    <a:ext cx="40" cy="41"/>
                  </a:xfrm>
                  <a:custGeom>
                    <a:avLst/>
                    <a:gdLst>
                      <a:gd name="T0" fmla="*/ 0 w 40"/>
                      <a:gd name="T1" fmla="*/ 41 h 41"/>
                      <a:gd name="T2" fmla="*/ 40 w 40"/>
                      <a:gd name="T3" fmla="*/ 20 h 41"/>
                      <a:gd name="T4" fmla="*/ 0 w 40"/>
                      <a:gd name="T5" fmla="*/ 0 h 41"/>
                      <a:gd name="T6" fmla="*/ 12 w 40"/>
                      <a:gd name="T7" fmla="*/ 20 h 41"/>
                      <a:gd name="T8" fmla="*/ 0 w 40"/>
                      <a:gd name="T9" fmla="*/ 41 h 41"/>
                    </a:gdLst>
                    <a:ahLst/>
                    <a:cxnLst>
                      <a:cxn ang="0">
                        <a:pos x="T0" y="T1"/>
                      </a:cxn>
                      <a:cxn ang="0">
                        <a:pos x="T2" y="T3"/>
                      </a:cxn>
                      <a:cxn ang="0">
                        <a:pos x="T4" y="T5"/>
                      </a:cxn>
                      <a:cxn ang="0">
                        <a:pos x="T6" y="T7"/>
                      </a:cxn>
                      <a:cxn ang="0">
                        <a:pos x="T8" y="T9"/>
                      </a:cxn>
                    </a:cxnLst>
                    <a:rect l="0" t="0" r="r" b="b"/>
                    <a:pathLst>
                      <a:path w="40" h="41">
                        <a:moveTo>
                          <a:pt x="0" y="41"/>
                        </a:moveTo>
                        <a:lnTo>
                          <a:pt x="40" y="20"/>
                        </a:lnTo>
                        <a:lnTo>
                          <a:pt x="0" y="0"/>
                        </a:lnTo>
                        <a:lnTo>
                          <a:pt x="12" y="2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34" name="Group 30"/>
                <p:cNvGrpSpPr>
                  <a:grpSpLocks/>
                </p:cNvGrpSpPr>
                <p:nvPr/>
              </p:nvGrpSpPr>
              <p:grpSpPr bwMode="auto">
                <a:xfrm>
                  <a:off x="3361" y="774"/>
                  <a:ext cx="99" cy="69"/>
                  <a:chOff x="3361" y="774"/>
                  <a:chExt cx="99" cy="69"/>
                </a:xfrm>
              </p:grpSpPr>
              <p:sp>
                <p:nvSpPr>
                  <p:cNvPr id="144" name="Line 28"/>
                  <p:cNvSpPr>
                    <a:spLocks noChangeShapeType="1"/>
                  </p:cNvSpPr>
                  <p:nvPr/>
                </p:nvSpPr>
                <p:spPr bwMode="auto">
                  <a:xfrm>
                    <a:off x="3410"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45" name="Freeform 29"/>
                  <p:cNvSpPr>
                    <a:spLocks/>
                  </p:cNvSpPr>
                  <p:nvPr/>
                </p:nvSpPr>
                <p:spPr bwMode="auto">
                  <a:xfrm>
                    <a:off x="3361"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35" name="Group 33"/>
                <p:cNvGrpSpPr>
                  <a:grpSpLocks/>
                </p:cNvGrpSpPr>
                <p:nvPr/>
              </p:nvGrpSpPr>
              <p:grpSpPr bwMode="auto">
                <a:xfrm>
                  <a:off x="3030" y="774"/>
                  <a:ext cx="99" cy="69"/>
                  <a:chOff x="3030" y="774"/>
                  <a:chExt cx="99" cy="69"/>
                </a:xfrm>
              </p:grpSpPr>
              <p:sp>
                <p:nvSpPr>
                  <p:cNvPr id="142" name="Line 31"/>
                  <p:cNvSpPr>
                    <a:spLocks noChangeShapeType="1"/>
                  </p:cNvSpPr>
                  <p:nvPr/>
                </p:nvSpPr>
                <p:spPr bwMode="auto">
                  <a:xfrm>
                    <a:off x="307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43" name="Freeform 32"/>
                  <p:cNvSpPr>
                    <a:spLocks/>
                  </p:cNvSpPr>
                  <p:nvPr/>
                </p:nvSpPr>
                <p:spPr bwMode="auto">
                  <a:xfrm>
                    <a:off x="303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36" name="Group 36"/>
                <p:cNvGrpSpPr>
                  <a:grpSpLocks/>
                </p:cNvGrpSpPr>
                <p:nvPr/>
              </p:nvGrpSpPr>
              <p:grpSpPr bwMode="auto">
                <a:xfrm>
                  <a:off x="3209" y="774"/>
                  <a:ext cx="99" cy="69"/>
                  <a:chOff x="3209" y="774"/>
                  <a:chExt cx="99" cy="69"/>
                </a:xfrm>
              </p:grpSpPr>
              <p:sp>
                <p:nvSpPr>
                  <p:cNvPr id="140" name="Line 34"/>
                  <p:cNvSpPr>
                    <a:spLocks noChangeShapeType="1"/>
                  </p:cNvSpPr>
                  <p:nvPr/>
                </p:nvSpPr>
                <p:spPr bwMode="auto">
                  <a:xfrm>
                    <a:off x="3258"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41" name="Freeform 35"/>
                  <p:cNvSpPr>
                    <a:spLocks/>
                  </p:cNvSpPr>
                  <p:nvPr/>
                </p:nvSpPr>
                <p:spPr bwMode="auto">
                  <a:xfrm>
                    <a:off x="3209"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37" name="Group 39"/>
                <p:cNvGrpSpPr>
                  <a:grpSpLocks/>
                </p:cNvGrpSpPr>
                <p:nvPr/>
              </p:nvGrpSpPr>
              <p:grpSpPr bwMode="auto">
                <a:xfrm>
                  <a:off x="2860" y="774"/>
                  <a:ext cx="99" cy="69"/>
                  <a:chOff x="2860" y="774"/>
                  <a:chExt cx="99" cy="69"/>
                </a:xfrm>
              </p:grpSpPr>
              <p:sp>
                <p:nvSpPr>
                  <p:cNvPr id="138" name="Line 37"/>
                  <p:cNvSpPr>
                    <a:spLocks noChangeShapeType="1"/>
                  </p:cNvSpPr>
                  <p:nvPr/>
                </p:nvSpPr>
                <p:spPr bwMode="auto">
                  <a:xfrm>
                    <a:off x="290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39" name="Freeform 38"/>
                  <p:cNvSpPr>
                    <a:spLocks/>
                  </p:cNvSpPr>
                  <p:nvPr/>
                </p:nvSpPr>
                <p:spPr bwMode="auto">
                  <a:xfrm>
                    <a:off x="286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grpSp>
        <p:grpSp>
          <p:nvGrpSpPr>
            <p:cNvPr id="11" name="Group 44"/>
            <p:cNvGrpSpPr>
              <a:grpSpLocks/>
            </p:cNvGrpSpPr>
            <p:nvPr/>
          </p:nvGrpSpPr>
          <p:grpSpPr bwMode="auto">
            <a:xfrm>
              <a:off x="3835" y="790"/>
              <a:ext cx="3262" cy="936"/>
              <a:chOff x="3835" y="790"/>
              <a:chExt cx="3262" cy="936"/>
            </a:xfrm>
          </p:grpSpPr>
          <p:sp>
            <p:nvSpPr>
              <p:cNvPr id="121" name="Rectangle 42"/>
              <p:cNvSpPr>
                <a:spLocks noChangeArrowheads="1"/>
              </p:cNvSpPr>
              <p:nvPr/>
            </p:nvSpPr>
            <p:spPr bwMode="auto">
              <a:xfrm>
                <a:off x="3840" y="790"/>
                <a:ext cx="6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742950"/>
                <a:r>
                  <a:rPr kumimoji="0" lang="en-US" altLang="fr-FR" sz="1544" dirty="0">
                    <a:solidFill>
                      <a:srgbClr val="000000"/>
                    </a:solidFill>
                    <a:latin typeface="Times New Roman" panose="02020603050405020304" pitchFamily="18" charset="0"/>
                  </a:rPr>
                  <a:t> </a:t>
                </a:r>
                <a:endParaRPr kumimoji="0" lang="en-US" altLang="fr-FR" sz="1463" dirty="0"/>
              </a:p>
            </p:txBody>
          </p:sp>
          <p:pic>
            <p:nvPicPr>
              <p:cNvPr id="122" name="Picture 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5" y="790"/>
                <a:ext cx="3262"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45"/>
            <p:cNvSpPr>
              <a:spLocks noChangeArrowheads="1"/>
            </p:cNvSpPr>
            <p:nvPr/>
          </p:nvSpPr>
          <p:spPr bwMode="auto">
            <a:xfrm>
              <a:off x="3554" y="896"/>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3" name="Rectangle 46"/>
            <p:cNvSpPr>
              <a:spLocks noChangeArrowheads="1"/>
            </p:cNvSpPr>
            <p:nvPr/>
          </p:nvSpPr>
          <p:spPr bwMode="auto">
            <a:xfrm>
              <a:off x="3608" y="904"/>
              <a:ext cx="8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742950"/>
              <a:r>
                <a:rPr kumimoji="0" lang="en-US" altLang="fr-FR" sz="975" dirty="0">
                  <a:solidFill>
                    <a:srgbClr val="000000"/>
                  </a:solidFill>
                </a:rPr>
                <a:t>6</a:t>
              </a:r>
              <a:endParaRPr kumimoji="0" lang="en-US" altLang="fr-FR" sz="1463" dirty="0"/>
            </a:p>
          </p:txBody>
        </p:sp>
        <p:sp>
          <p:nvSpPr>
            <p:cNvPr id="14" name="Rectangle 47"/>
            <p:cNvSpPr>
              <a:spLocks noChangeArrowheads="1"/>
            </p:cNvSpPr>
            <p:nvPr/>
          </p:nvSpPr>
          <p:spPr bwMode="auto">
            <a:xfrm>
              <a:off x="3093" y="1610"/>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nvGrpSpPr>
            <p:cNvPr id="15" name="Group 80"/>
            <p:cNvGrpSpPr>
              <a:grpSpLocks/>
            </p:cNvGrpSpPr>
            <p:nvPr/>
          </p:nvGrpSpPr>
          <p:grpSpPr bwMode="auto">
            <a:xfrm>
              <a:off x="2860" y="774"/>
              <a:ext cx="681" cy="861"/>
              <a:chOff x="2860" y="774"/>
              <a:chExt cx="681" cy="861"/>
            </a:xfrm>
          </p:grpSpPr>
          <p:sp>
            <p:nvSpPr>
              <p:cNvPr id="90" name="Line 49"/>
              <p:cNvSpPr>
                <a:spLocks noChangeShapeType="1"/>
              </p:cNvSpPr>
              <p:nvPr/>
            </p:nvSpPr>
            <p:spPr bwMode="auto">
              <a:xfrm>
                <a:off x="3381" y="845"/>
                <a:ext cx="15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91" name="Line 50"/>
              <p:cNvSpPr>
                <a:spLocks noChangeShapeType="1"/>
              </p:cNvSpPr>
              <p:nvPr/>
            </p:nvSpPr>
            <p:spPr bwMode="auto">
              <a:xfrm>
                <a:off x="3376" y="1028"/>
                <a:ext cx="15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92" name="Group 54"/>
              <p:cNvGrpSpPr>
                <a:grpSpLocks/>
              </p:cNvGrpSpPr>
              <p:nvPr/>
            </p:nvGrpSpPr>
            <p:grpSpPr bwMode="auto">
              <a:xfrm>
                <a:off x="3499" y="851"/>
                <a:ext cx="42" cy="178"/>
                <a:chOff x="3499" y="851"/>
                <a:chExt cx="42" cy="178"/>
              </a:xfrm>
            </p:grpSpPr>
            <p:sp>
              <p:nvSpPr>
                <p:cNvPr id="118" name="Line 51"/>
                <p:cNvSpPr>
                  <a:spLocks noChangeShapeType="1"/>
                </p:cNvSpPr>
                <p:nvPr/>
              </p:nvSpPr>
              <p:spPr bwMode="auto">
                <a:xfrm flipH="1">
                  <a:off x="3519" y="877"/>
                  <a:ext cx="1" cy="12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19" name="Freeform 52"/>
                <p:cNvSpPr>
                  <a:spLocks/>
                </p:cNvSpPr>
                <p:nvPr/>
              </p:nvSpPr>
              <p:spPr bwMode="auto">
                <a:xfrm>
                  <a:off x="3500" y="851"/>
                  <a:ext cx="41" cy="41"/>
                </a:xfrm>
                <a:custGeom>
                  <a:avLst/>
                  <a:gdLst>
                    <a:gd name="T0" fmla="*/ 41 w 41"/>
                    <a:gd name="T1" fmla="*/ 41 h 41"/>
                    <a:gd name="T2" fmla="*/ 21 w 41"/>
                    <a:gd name="T3" fmla="*/ 0 h 41"/>
                    <a:gd name="T4" fmla="*/ 0 w 41"/>
                    <a:gd name="T5" fmla="*/ 41 h 41"/>
                    <a:gd name="T6" fmla="*/ 21 w 41"/>
                    <a:gd name="T7" fmla="*/ 29 h 41"/>
                    <a:gd name="T8" fmla="*/ 41 w 41"/>
                    <a:gd name="T9" fmla="*/ 41 h 41"/>
                  </a:gdLst>
                  <a:ahLst/>
                  <a:cxnLst>
                    <a:cxn ang="0">
                      <a:pos x="T0" y="T1"/>
                    </a:cxn>
                    <a:cxn ang="0">
                      <a:pos x="T2" y="T3"/>
                    </a:cxn>
                    <a:cxn ang="0">
                      <a:pos x="T4" y="T5"/>
                    </a:cxn>
                    <a:cxn ang="0">
                      <a:pos x="T6" y="T7"/>
                    </a:cxn>
                    <a:cxn ang="0">
                      <a:pos x="T8" y="T9"/>
                    </a:cxn>
                  </a:cxnLst>
                  <a:rect l="0" t="0" r="r" b="b"/>
                  <a:pathLst>
                    <a:path w="41" h="41">
                      <a:moveTo>
                        <a:pt x="41" y="41"/>
                      </a:moveTo>
                      <a:lnTo>
                        <a:pt x="21" y="0"/>
                      </a:lnTo>
                      <a:lnTo>
                        <a:pt x="0" y="41"/>
                      </a:lnTo>
                      <a:lnTo>
                        <a:pt x="21" y="29"/>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20" name="Freeform 53"/>
                <p:cNvSpPr>
                  <a:spLocks/>
                </p:cNvSpPr>
                <p:nvPr/>
              </p:nvSpPr>
              <p:spPr bwMode="auto">
                <a:xfrm>
                  <a:off x="3499" y="989"/>
                  <a:ext cx="41" cy="40"/>
                </a:xfrm>
                <a:custGeom>
                  <a:avLst/>
                  <a:gdLst>
                    <a:gd name="T0" fmla="*/ 0 w 41"/>
                    <a:gd name="T1" fmla="*/ 0 h 40"/>
                    <a:gd name="T2" fmla="*/ 20 w 41"/>
                    <a:gd name="T3" fmla="*/ 40 h 40"/>
                    <a:gd name="T4" fmla="*/ 41 w 41"/>
                    <a:gd name="T5" fmla="*/ 0 h 40"/>
                    <a:gd name="T6" fmla="*/ 20 w 41"/>
                    <a:gd name="T7" fmla="*/ 12 h 40"/>
                    <a:gd name="T8" fmla="*/ 0 w 41"/>
                    <a:gd name="T9" fmla="*/ 0 h 40"/>
                  </a:gdLst>
                  <a:ahLst/>
                  <a:cxnLst>
                    <a:cxn ang="0">
                      <a:pos x="T0" y="T1"/>
                    </a:cxn>
                    <a:cxn ang="0">
                      <a:pos x="T2" y="T3"/>
                    </a:cxn>
                    <a:cxn ang="0">
                      <a:pos x="T4" y="T5"/>
                    </a:cxn>
                    <a:cxn ang="0">
                      <a:pos x="T6" y="T7"/>
                    </a:cxn>
                    <a:cxn ang="0">
                      <a:pos x="T8" y="T9"/>
                    </a:cxn>
                  </a:cxnLst>
                  <a:rect l="0" t="0" r="r" b="b"/>
                  <a:pathLst>
                    <a:path w="41" h="40">
                      <a:moveTo>
                        <a:pt x="0" y="0"/>
                      </a:moveTo>
                      <a:lnTo>
                        <a:pt x="20" y="40"/>
                      </a:lnTo>
                      <a:lnTo>
                        <a:pt x="41" y="0"/>
                      </a:lnTo>
                      <a:lnTo>
                        <a:pt x="2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93" name="Group 61"/>
              <p:cNvGrpSpPr>
                <a:grpSpLocks/>
              </p:cNvGrpSpPr>
              <p:nvPr/>
            </p:nvGrpSpPr>
            <p:grpSpPr bwMode="auto">
              <a:xfrm>
                <a:off x="2897" y="844"/>
                <a:ext cx="563" cy="655"/>
                <a:chOff x="2897" y="844"/>
                <a:chExt cx="563" cy="655"/>
              </a:xfrm>
            </p:grpSpPr>
            <p:sp>
              <p:nvSpPr>
                <p:cNvPr id="112" name="Rectangle 55"/>
                <p:cNvSpPr>
                  <a:spLocks noChangeArrowheads="1"/>
                </p:cNvSpPr>
                <p:nvPr/>
              </p:nvSpPr>
              <p:spPr bwMode="auto">
                <a:xfrm>
                  <a:off x="2899" y="1023"/>
                  <a:ext cx="559" cy="474"/>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sp>
              <p:nvSpPr>
                <p:cNvPr id="113" name="Freeform 56"/>
                <p:cNvSpPr>
                  <a:spLocks/>
                </p:cNvSpPr>
                <p:nvPr/>
              </p:nvSpPr>
              <p:spPr bwMode="auto">
                <a:xfrm>
                  <a:off x="2983" y="1097"/>
                  <a:ext cx="388" cy="228"/>
                </a:xfrm>
                <a:custGeom>
                  <a:avLst/>
                  <a:gdLst>
                    <a:gd name="T0" fmla="*/ 0 w 388"/>
                    <a:gd name="T1" fmla="*/ 0 h 228"/>
                    <a:gd name="T2" fmla="*/ 27 w 388"/>
                    <a:gd name="T3" fmla="*/ 0 h 228"/>
                    <a:gd name="T4" fmla="*/ 27 w 388"/>
                    <a:gd name="T5" fmla="*/ 78 h 228"/>
                    <a:gd name="T6" fmla="*/ 359 w 388"/>
                    <a:gd name="T7" fmla="*/ 78 h 228"/>
                    <a:gd name="T8" fmla="*/ 359 w 388"/>
                    <a:gd name="T9" fmla="*/ 0 h 228"/>
                    <a:gd name="T10" fmla="*/ 388 w 388"/>
                    <a:gd name="T11" fmla="*/ 0 h 228"/>
                    <a:gd name="T12" fmla="*/ 388 w 388"/>
                    <a:gd name="T13" fmla="*/ 228 h 228"/>
                    <a:gd name="T14" fmla="*/ 2 w 388"/>
                    <a:gd name="T15" fmla="*/ 228 h 228"/>
                    <a:gd name="T16" fmla="*/ 0 w 388"/>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28">
                      <a:moveTo>
                        <a:pt x="0" y="0"/>
                      </a:moveTo>
                      <a:lnTo>
                        <a:pt x="27" y="0"/>
                      </a:lnTo>
                      <a:lnTo>
                        <a:pt x="27" y="78"/>
                      </a:lnTo>
                      <a:lnTo>
                        <a:pt x="359" y="78"/>
                      </a:lnTo>
                      <a:lnTo>
                        <a:pt x="359" y="0"/>
                      </a:lnTo>
                      <a:lnTo>
                        <a:pt x="388" y="0"/>
                      </a:lnTo>
                      <a:lnTo>
                        <a:pt x="388" y="228"/>
                      </a:lnTo>
                      <a:lnTo>
                        <a:pt x="2" y="228"/>
                      </a:lnTo>
                      <a:lnTo>
                        <a:pt x="0" y="0"/>
                      </a:lnTo>
                      <a:close/>
                    </a:path>
                  </a:pathLst>
                </a:custGeom>
                <a:solidFill>
                  <a:srgbClr val="FFFFFF"/>
                </a:solidFill>
                <a:ln w="12700">
                  <a:solidFill>
                    <a:srgbClr val="000000"/>
                  </a:solidFill>
                  <a:prstDash val="solid"/>
                  <a:round/>
                  <a:headEnd/>
                  <a:tailEnd/>
                </a:ln>
              </p:spPr>
              <p:txBody>
                <a:bodyPr vert="horz" wrap="square" lIns="74295" tIns="37148" rIns="74295" bIns="37148" numCol="1" anchor="t" anchorCtr="0" compatLnSpc="1">
                  <a:prstTxWarp prst="textNoShape">
                    <a:avLst/>
                  </a:prstTxWarp>
                </a:bodyPr>
                <a:lstStyle/>
                <a:p>
                  <a:endParaRPr lang="en-US" dirty="0"/>
                </a:p>
              </p:txBody>
            </p:sp>
            <p:sp>
              <p:nvSpPr>
                <p:cNvPr id="114" name="Rectangle 57"/>
                <p:cNvSpPr>
                  <a:spLocks noChangeArrowheads="1"/>
                </p:cNvSpPr>
                <p:nvPr/>
              </p:nvSpPr>
              <p:spPr bwMode="auto">
                <a:xfrm>
                  <a:off x="2951" y="1294"/>
                  <a:ext cx="447" cy="205"/>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grpSp>
              <p:nvGrpSpPr>
                <p:cNvPr id="115" name="Group 60"/>
                <p:cNvGrpSpPr>
                  <a:grpSpLocks/>
                </p:cNvGrpSpPr>
                <p:nvPr/>
              </p:nvGrpSpPr>
              <p:grpSpPr bwMode="auto">
                <a:xfrm>
                  <a:off x="2897" y="844"/>
                  <a:ext cx="563" cy="186"/>
                  <a:chOff x="2897" y="844"/>
                  <a:chExt cx="563" cy="186"/>
                </a:xfrm>
              </p:grpSpPr>
              <p:sp>
                <p:nvSpPr>
                  <p:cNvPr id="116" name="Rectangle 58"/>
                  <p:cNvSpPr>
                    <a:spLocks noChangeArrowheads="1"/>
                  </p:cNvSpPr>
                  <p:nvPr/>
                </p:nvSpPr>
                <p:spPr bwMode="auto">
                  <a:xfrm>
                    <a:off x="2897" y="844"/>
                    <a:ext cx="562" cy="18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17" name="Rectangle 59"/>
                  <p:cNvSpPr>
                    <a:spLocks noChangeArrowheads="1"/>
                  </p:cNvSpPr>
                  <p:nvPr/>
                </p:nvSpPr>
                <p:spPr bwMode="auto">
                  <a:xfrm>
                    <a:off x="2897" y="844"/>
                    <a:ext cx="563" cy="18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sp>
            <p:nvSpPr>
              <p:cNvPr id="94" name="Line 62"/>
              <p:cNvSpPr>
                <a:spLocks noChangeShapeType="1"/>
              </p:cNvSpPr>
              <p:nvPr/>
            </p:nvSpPr>
            <p:spPr bwMode="auto">
              <a:xfrm>
                <a:off x="2894" y="1459"/>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95" name="Line 63"/>
              <p:cNvSpPr>
                <a:spLocks noChangeShapeType="1"/>
              </p:cNvSpPr>
              <p:nvPr/>
            </p:nvSpPr>
            <p:spPr bwMode="auto">
              <a:xfrm>
                <a:off x="3454" y="1456"/>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96" name="Group 67"/>
              <p:cNvGrpSpPr>
                <a:grpSpLocks/>
              </p:cNvGrpSpPr>
              <p:nvPr/>
            </p:nvGrpSpPr>
            <p:grpSpPr bwMode="auto">
              <a:xfrm>
                <a:off x="2889" y="1539"/>
                <a:ext cx="566" cy="41"/>
                <a:chOff x="2889" y="1539"/>
                <a:chExt cx="566" cy="41"/>
              </a:xfrm>
            </p:grpSpPr>
            <p:sp>
              <p:nvSpPr>
                <p:cNvPr id="109" name="Line 64"/>
                <p:cNvSpPr>
                  <a:spLocks noChangeShapeType="1"/>
                </p:cNvSpPr>
                <p:nvPr/>
              </p:nvSpPr>
              <p:spPr bwMode="auto">
                <a:xfrm>
                  <a:off x="2914" y="1559"/>
                  <a:ext cx="5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10" name="Freeform 65"/>
                <p:cNvSpPr>
                  <a:spLocks/>
                </p:cNvSpPr>
                <p:nvPr/>
              </p:nvSpPr>
              <p:spPr bwMode="auto">
                <a:xfrm>
                  <a:off x="2889" y="1539"/>
                  <a:ext cx="40" cy="41"/>
                </a:xfrm>
                <a:custGeom>
                  <a:avLst/>
                  <a:gdLst>
                    <a:gd name="T0" fmla="*/ 40 w 40"/>
                    <a:gd name="T1" fmla="*/ 0 h 41"/>
                    <a:gd name="T2" fmla="*/ 0 w 40"/>
                    <a:gd name="T3" fmla="*/ 20 h 41"/>
                    <a:gd name="T4" fmla="*/ 40 w 40"/>
                    <a:gd name="T5" fmla="*/ 41 h 41"/>
                    <a:gd name="T6" fmla="*/ 28 w 40"/>
                    <a:gd name="T7" fmla="*/ 20 h 41"/>
                    <a:gd name="T8" fmla="*/ 40 w 40"/>
                    <a:gd name="T9" fmla="*/ 0 h 41"/>
                  </a:gdLst>
                  <a:ahLst/>
                  <a:cxnLst>
                    <a:cxn ang="0">
                      <a:pos x="T0" y="T1"/>
                    </a:cxn>
                    <a:cxn ang="0">
                      <a:pos x="T2" y="T3"/>
                    </a:cxn>
                    <a:cxn ang="0">
                      <a:pos x="T4" y="T5"/>
                    </a:cxn>
                    <a:cxn ang="0">
                      <a:pos x="T6" y="T7"/>
                    </a:cxn>
                    <a:cxn ang="0">
                      <a:pos x="T8" y="T9"/>
                    </a:cxn>
                  </a:cxnLst>
                  <a:rect l="0" t="0" r="r" b="b"/>
                  <a:pathLst>
                    <a:path w="40" h="41">
                      <a:moveTo>
                        <a:pt x="40" y="0"/>
                      </a:moveTo>
                      <a:lnTo>
                        <a:pt x="0" y="20"/>
                      </a:lnTo>
                      <a:lnTo>
                        <a:pt x="40" y="41"/>
                      </a:lnTo>
                      <a:lnTo>
                        <a:pt x="28" y="2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11" name="Freeform 66"/>
                <p:cNvSpPr>
                  <a:spLocks/>
                </p:cNvSpPr>
                <p:nvPr/>
              </p:nvSpPr>
              <p:spPr bwMode="auto">
                <a:xfrm>
                  <a:off x="3415" y="1539"/>
                  <a:ext cx="40" cy="41"/>
                </a:xfrm>
                <a:custGeom>
                  <a:avLst/>
                  <a:gdLst>
                    <a:gd name="T0" fmla="*/ 0 w 40"/>
                    <a:gd name="T1" fmla="*/ 41 h 41"/>
                    <a:gd name="T2" fmla="*/ 40 w 40"/>
                    <a:gd name="T3" fmla="*/ 20 h 41"/>
                    <a:gd name="T4" fmla="*/ 0 w 40"/>
                    <a:gd name="T5" fmla="*/ 0 h 41"/>
                    <a:gd name="T6" fmla="*/ 12 w 40"/>
                    <a:gd name="T7" fmla="*/ 20 h 41"/>
                    <a:gd name="T8" fmla="*/ 0 w 40"/>
                    <a:gd name="T9" fmla="*/ 41 h 41"/>
                  </a:gdLst>
                  <a:ahLst/>
                  <a:cxnLst>
                    <a:cxn ang="0">
                      <a:pos x="T0" y="T1"/>
                    </a:cxn>
                    <a:cxn ang="0">
                      <a:pos x="T2" y="T3"/>
                    </a:cxn>
                    <a:cxn ang="0">
                      <a:pos x="T4" y="T5"/>
                    </a:cxn>
                    <a:cxn ang="0">
                      <a:pos x="T6" y="T7"/>
                    </a:cxn>
                    <a:cxn ang="0">
                      <a:pos x="T8" y="T9"/>
                    </a:cxn>
                  </a:cxnLst>
                  <a:rect l="0" t="0" r="r" b="b"/>
                  <a:pathLst>
                    <a:path w="40" h="41">
                      <a:moveTo>
                        <a:pt x="0" y="41"/>
                      </a:moveTo>
                      <a:lnTo>
                        <a:pt x="40" y="20"/>
                      </a:lnTo>
                      <a:lnTo>
                        <a:pt x="0" y="0"/>
                      </a:lnTo>
                      <a:lnTo>
                        <a:pt x="12" y="2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97" name="Group 70"/>
              <p:cNvGrpSpPr>
                <a:grpSpLocks/>
              </p:cNvGrpSpPr>
              <p:nvPr/>
            </p:nvGrpSpPr>
            <p:grpSpPr bwMode="auto">
              <a:xfrm>
                <a:off x="3361" y="774"/>
                <a:ext cx="99" cy="69"/>
                <a:chOff x="3361" y="774"/>
                <a:chExt cx="99" cy="69"/>
              </a:xfrm>
            </p:grpSpPr>
            <p:sp>
              <p:nvSpPr>
                <p:cNvPr id="107" name="Line 68"/>
                <p:cNvSpPr>
                  <a:spLocks noChangeShapeType="1"/>
                </p:cNvSpPr>
                <p:nvPr/>
              </p:nvSpPr>
              <p:spPr bwMode="auto">
                <a:xfrm>
                  <a:off x="3410"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08" name="Freeform 69"/>
                <p:cNvSpPr>
                  <a:spLocks/>
                </p:cNvSpPr>
                <p:nvPr/>
              </p:nvSpPr>
              <p:spPr bwMode="auto">
                <a:xfrm>
                  <a:off x="3361"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98" name="Group 73"/>
              <p:cNvGrpSpPr>
                <a:grpSpLocks/>
              </p:cNvGrpSpPr>
              <p:nvPr/>
            </p:nvGrpSpPr>
            <p:grpSpPr bwMode="auto">
              <a:xfrm>
                <a:off x="3030" y="774"/>
                <a:ext cx="99" cy="69"/>
                <a:chOff x="3030" y="774"/>
                <a:chExt cx="99" cy="69"/>
              </a:xfrm>
            </p:grpSpPr>
            <p:sp>
              <p:nvSpPr>
                <p:cNvPr id="105" name="Line 71"/>
                <p:cNvSpPr>
                  <a:spLocks noChangeShapeType="1"/>
                </p:cNvSpPr>
                <p:nvPr/>
              </p:nvSpPr>
              <p:spPr bwMode="auto">
                <a:xfrm>
                  <a:off x="307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06" name="Freeform 72"/>
                <p:cNvSpPr>
                  <a:spLocks/>
                </p:cNvSpPr>
                <p:nvPr/>
              </p:nvSpPr>
              <p:spPr bwMode="auto">
                <a:xfrm>
                  <a:off x="303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99" name="Group 76"/>
              <p:cNvGrpSpPr>
                <a:grpSpLocks/>
              </p:cNvGrpSpPr>
              <p:nvPr/>
            </p:nvGrpSpPr>
            <p:grpSpPr bwMode="auto">
              <a:xfrm>
                <a:off x="3209" y="774"/>
                <a:ext cx="99" cy="69"/>
                <a:chOff x="3209" y="774"/>
                <a:chExt cx="99" cy="69"/>
              </a:xfrm>
            </p:grpSpPr>
            <p:sp>
              <p:nvSpPr>
                <p:cNvPr id="103" name="Line 74"/>
                <p:cNvSpPr>
                  <a:spLocks noChangeShapeType="1"/>
                </p:cNvSpPr>
                <p:nvPr/>
              </p:nvSpPr>
              <p:spPr bwMode="auto">
                <a:xfrm>
                  <a:off x="3258"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04" name="Freeform 75"/>
                <p:cNvSpPr>
                  <a:spLocks/>
                </p:cNvSpPr>
                <p:nvPr/>
              </p:nvSpPr>
              <p:spPr bwMode="auto">
                <a:xfrm>
                  <a:off x="3209"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00" name="Group 79"/>
              <p:cNvGrpSpPr>
                <a:grpSpLocks/>
              </p:cNvGrpSpPr>
              <p:nvPr/>
            </p:nvGrpSpPr>
            <p:grpSpPr bwMode="auto">
              <a:xfrm>
                <a:off x="2860" y="774"/>
                <a:ext cx="99" cy="69"/>
                <a:chOff x="2860" y="774"/>
                <a:chExt cx="99" cy="69"/>
              </a:xfrm>
            </p:grpSpPr>
            <p:sp>
              <p:nvSpPr>
                <p:cNvPr id="101" name="Line 77"/>
                <p:cNvSpPr>
                  <a:spLocks noChangeShapeType="1"/>
                </p:cNvSpPr>
                <p:nvPr/>
              </p:nvSpPr>
              <p:spPr bwMode="auto">
                <a:xfrm>
                  <a:off x="290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02" name="Freeform 78"/>
                <p:cNvSpPr>
                  <a:spLocks/>
                </p:cNvSpPr>
                <p:nvPr/>
              </p:nvSpPr>
              <p:spPr bwMode="auto">
                <a:xfrm>
                  <a:off x="286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sp>
          <p:nvSpPr>
            <p:cNvPr id="16" name="Rectangle 81"/>
            <p:cNvSpPr>
              <a:spLocks noChangeArrowheads="1"/>
            </p:cNvSpPr>
            <p:nvPr/>
          </p:nvSpPr>
          <p:spPr bwMode="auto">
            <a:xfrm>
              <a:off x="3554" y="896"/>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7" name="Rectangle 82"/>
            <p:cNvSpPr>
              <a:spLocks noChangeArrowheads="1"/>
            </p:cNvSpPr>
            <p:nvPr/>
          </p:nvSpPr>
          <p:spPr bwMode="auto">
            <a:xfrm>
              <a:off x="3608" y="904"/>
              <a:ext cx="8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742950"/>
              <a:r>
                <a:rPr kumimoji="0" lang="en-US" altLang="fr-FR" sz="975" dirty="0">
                  <a:solidFill>
                    <a:srgbClr val="000000"/>
                  </a:solidFill>
                </a:rPr>
                <a:t>6</a:t>
              </a:r>
              <a:endParaRPr kumimoji="0" lang="en-US" altLang="fr-FR" sz="1463" dirty="0"/>
            </a:p>
          </p:txBody>
        </p:sp>
        <p:sp>
          <p:nvSpPr>
            <p:cNvPr id="18" name="Rectangle 83"/>
            <p:cNvSpPr>
              <a:spLocks noChangeArrowheads="1"/>
            </p:cNvSpPr>
            <p:nvPr/>
          </p:nvSpPr>
          <p:spPr bwMode="auto">
            <a:xfrm>
              <a:off x="3093" y="1610"/>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9" name="Line 85"/>
            <p:cNvSpPr>
              <a:spLocks noChangeShapeType="1"/>
            </p:cNvSpPr>
            <p:nvPr/>
          </p:nvSpPr>
          <p:spPr bwMode="auto">
            <a:xfrm>
              <a:off x="3381" y="845"/>
              <a:ext cx="15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20" name="Line 86"/>
            <p:cNvSpPr>
              <a:spLocks noChangeShapeType="1"/>
            </p:cNvSpPr>
            <p:nvPr/>
          </p:nvSpPr>
          <p:spPr bwMode="auto">
            <a:xfrm>
              <a:off x="3376" y="1028"/>
              <a:ext cx="15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21" name="Group 90"/>
            <p:cNvGrpSpPr>
              <a:grpSpLocks/>
            </p:cNvGrpSpPr>
            <p:nvPr/>
          </p:nvGrpSpPr>
          <p:grpSpPr bwMode="auto">
            <a:xfrm>
              <a:off x="3499" y="851"/>
              <a:ext cx="42" cy="178"/>
              <a:chOff x="3499" y="851"/>
              <a:chExt cx="42" cy="178"/>
            </a:xfrm>
          </p:grpSpPr>
          <p:sp>
            <p:nvSpPr>
              <p:cNvPr id="87" name="Line 87"/>
              <p:cNvSpPr>
                <a:spLocks noChangeShapeType="1"/>
              </p:cNvSpPr>
              <p:nvPr/>
            </p:nvSpPr>
            <p:spPr bwMode="auto">
              <a:xfrm flipH="1">
                <a:off x="3519" y="877"/>
                <a:ext cx="1" cy="12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88" name="Freeform 88"/>
              <p:cNvSpPr>
                <a:spLocks/>
              </p:cNvSpPr>
              <p:nvPr/>
            </p:nvSpPr>
            <p:spPr bwMode="auto">
              <a:xfrm>
                <a:off x="3500" y="851"/>
                <a:ext cx="41" cy="41"/>
              </a:xfrm>
              <a:custGeom>
                <a:avLst/>
                <a:gdLst>
                  <a:gd name="T0" fmla="*/ 41 w 41"/>
                  <a:gd name="T1" fmla="*/ 41 h 41"/>
                  <a:gd name="T2" fmla="*/ 21 w 41"/>
                  <a:gd name="T3" fmla="*/ 0 h 41"/>
                  <a:gd name="T4" fmla="*/ 0 w 41"/>
                  <a:gd name="T5" fmla="*/ 41 h 41"/>
                  <a:gd name="T6" fmla="*/ 21 w 41"/>
                  <a:gd name="T7" fmla="*/ 29 h 41"/>
                  <a:gd name="T8" fmla="*/ 41 w 41"/>
                  <a:gd name="T9" fmla="*/ 41 h 41"/>
                </a:gdLst>
                <a:ahLst/>
                <a:cxnLst>
                  <a:cxn ang="0">
                    <a:pos x="T0" y="T1"/>
                  </a:cxn>
                  <a:cxn ang="0">
                    <a:pos x="T2" y="T3"/>
                  </a:cxn>
                  <a:cxn ang="0">
                    <a:pos x="T4" y="T5"/>
                  </a:cxn>
                  <a:cxn ang="0">
                    <a:pos x="T6" y="T7"/>
                  </a:cxn>
                  <a:cxn ang="0">
                    <a:pos x="T8" y="T9"/>
                  </a:cxn>
                </a:cxnLst>
                <a:rect l="0" t="0" r="r" b="b"/>
                <a:pathLst>
                  <a:path w="41" h="41">
                    <a:moveTo>
                      <a:pt x="41" y="41"/>
                    </a:moveTo>
                    <a:lnTo>
                      <a:pt x="21" y="0"/>
                    </a:lnTo>
                    <a:lnTo>
                      <a:pt x="0" y="41"/>
                    </a:lnTo>
                    <a:lnTo>
                      <a:pt x="21" y="29"/>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89" name="Freeform 89"/>
              <p:cNvSpPr>
                <a:spLocks/>
              </p:cNvSpPr>
              <p:nvPr/>
            </p:nvSpPr>
            <p:spPr bwMode="auto">
              <a:xfrm>
                <a:off x="3499" y="989"/>
                <a:ext cx="41" cy="40"/>
              </a:xfrm>
              <a:custGeom>
                <a:avLst/>
                <a:gdLst>
                  <a:gd name="T0" fmla="*/ 0 w 41"/>
                  <a:gd name="T1" fmla="*/ 0 h 40"/>
                  <a:gd name="T2" fmla="*/ 20 w 41"/>
                  <a:gd name="T3" fmla="*/ 40 h 40"/>
                  <a:gd name="T4" fmla="*/ 41 w 41"/>
                  <a:gd name="T5" fmla="*/ 0 h 40"/>
                  <a:gd name="T6" fmla="*/ 20 w 41"/>
                  <a:gd name="T7" fmla="*/ 12 h 40"/>
                  <a:gd name="T8" fmla="*/ 0 w 41"/>
                  <a:gd name="T9" fmla="*/ 0 h 40"/>
                </a:gdLst>
                <a:ahLst/>
                <a:cxnLst>
                  <a:cxn ang="0">
                    <a:pos x="T0" y="T1"/>
                  </a:cxn>
                  <a:cxn ang="0">
                    <a:pos x="T2" y="T3"/>
                  </a:cxn>
                  <a:cxn ang="0">
                    <a:pos x="T4" y="T5"/>
                  </a:cxn>
                  <a:cxn ang="0">
                    <a:pos x="T6" y="T7"/>
                  </a:cxn>
                  <a:cxn ang="0">
                    <a:pos x="T8" y="T9"/>
                  </a:cxn>
                </a:cxnLst>
                <a:rect l="0" t="0" r="r" b="b"/>
                <a:pathLst>
                  <a:path w="41" h="40">
                    <a:moveTo>
                      <a:pt x="0" y="0"/>
                    </a:moveTo>
                    <a:lnTo>
                      <a:pt x="20" y="40"/>
                    </a:lnTo>
                    <a:lnTo>
                      <a:pt x="41" y="0"/>
                    </a:lnTo>
                    <a:lnTo>
                      <a:pt x="2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22" name="Group 97"/>
            <p:cNvGrpSpPr>
              <a:grpSpLocks/>
            </p:cNvGrpSpPr>
            <p:nvPr/>
          </p:nvGrpSpPr>
          <p:grpSpPr bwMode="auto">
            <a:xfrm>
              <a:off x="2897" y="844"/>
              <a:ext cx="563" cy="655"/>
              <a:chOff x="2897" y="844"/>
              <a:chExt cx="563" cy="655"/>
            </a:xfrm>
          </p:grpSpPr>
          <p:sp>
            <p:nvSpPr>
              <p:cNvPr id="81" name="Rectangle 91"/>
              <p:cNvSpPr>
                <a:spLocks noChangeArrowheads="1"/>
              </p:cNvSpPr>
              <p:nvPr/>
            </p:nvSpPr>
            <p:spPr bwMode="auto">
              <a:xfrm>
                <a:off x="2899" y="1023"/>
                <a:ext cx="559" cy="474"/>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sp>
            <p:nvSpPr>
              <p:cNvPr id="82" name="Freeform 92"/>
              <p:cNvSpPr>
                <a:spLocks/>
              </p:cNvSpPr>
              <p:nvPr/>
            </p:nvSpPr>
            <p:spPr bwMode="auto">
              <a:xfrm>
                <a:off x="2983" y="1097"/>
                <a:ext cx="388" cy="228"/>
              </a:xfrm>
              <a:custGeom>
                <a:avLst/>
                <a:gdLst>
                  <a:gd name="T0" fmla="*/ 0 w 388"/>
                  <a:gd name="T1" fmla="*/ 0 h 228"/>
                  <a:gd name="T2" fmla="*/ 27 w 388"/>
                  <a:gd name="T3" fmla="*/ 0 h 228"/>
                  <a:gd name="T4" fmla="*/ 27 w 388"/>
                  <a:gd name="T5" fmla="*/ 78 h 228"/>
                  <a:gd name="T6" fmla="*/ 359 w 388"/>
                  <a:gd name="T7" fmla="*/ 78 h 228"/>
                  <a:gd name="T8" fmla="*/ 359 w 388"/>
                  <a:gd name="T9" fmla="*/ 0 h 228"/>
                  <a:gd name="T10" fmla="*/ 388 w 388"/>
                  <a:gd name="T11" fmla="*/ 0 h 228"/>
                  <a:gd name="T12" fmla="*/ 388 w 388"/>
                  <a:gd name="T13" fmla="*/ 228 h 228"/>
                  <a:gd name="T14" fmla="*/ 2 w 388"/>
                  <a:gd name="T15" fmla="*/ 228 h 228"/>
                  <a:gd name="T16" fmla="*/ 0 w 388"/>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28">
                    <a:moveTo>
                      <a:pt x="0" y="0"/>
                    </a:moveTo>
                    <a:lnTo>
                      <a:pt x="27" y="0"/>
                    </a:lnTo>
                    <a:lnTo>
                      <a:pt x="27" y="78"/>
                    </a:lnTo>
                    <a:lnTo>
                      <a:pt x="359" y="78"/>
                    </a:lnTo>
                    <a:lnTo>
                      <a:pt x="359" y="0"/>
                    </a:lnTo>
                    <a:lnTo>
                      <a:pt x="388" y="0"/>
                    </a:lnTo>
                    <a:lnTo>
                      <a:pt x="388" y="228"/>
                    </a:lnTo>
                    <a:lnTo>
                      <a:pt x="2" y="228"/>
                    </a:lnTo>
                    <a:lnTo>
                      <a:pt x="0" y="0"/>
                    </a:lnTo>
                    <a:close/>
                  </a:path>
                </a:pathLst>
              </a:custGeom>
              <a:solidFill>
                <a:srgbClr val="FFFFFF"/>
              </a:solidFill>
              <a:ln w="12700">
                <a:solidFill>
                  <a:srgbClr val="000000"/>
                </a:solidFill>
                <a:prstDash val="solid"/>
                <a:round/>
                <a:headEnd/>
                <a:tailEnd/>
              </a:ln>
            </p:spPr>
            <p:txBody>
              <a:bodyPr vert="horz" wrap="square" lIns="74295" tIns="37148" rIns="74295" bIns="37148" numCol="1" anchor="t" anchorCtr="0" compatLnSpc="1">
                <a:prstTxWarp prst="textNoShape">
                  <a:avLst/>
                </a:prstTxWarp>
              </a:bodyPr>
              <a:lstStyle/>
              <a:p>
                <a:endParaRPr lang="en-US" dirty="0"/>
              </a:p>
            </p:txBody>
          </p:sp>
          <p:sp>
            <p:nvSpPr>
              <p:cNvPr id="83" name="Rectangle 93"/>
              <p:cNvSpPr>
                <a:spLocks noChangeArrowheads="1"/>
              </p:cNvSpPr>
              <p:nvPr/>
            </p:nvSpPr>
            <p:spPr bwMode="auto">
              <a:xfrm>
                <a:off x="2951" y="1294"/>
                <a:ext cx="447" cy="205"/>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grpSp>
            <p:nvGrpSpPr>
              <p:cNvPr id="84" name="Group 96"/>
              <p:cNvGrpSpPr>
                <a:grpSpLocks/>
              </p:cNvGrpSpPr>
              <p:nvPr/>
            </p:nvGrpSpPr>
            <p:grpSpPr bwMode="auto">
              <a:xfrm>
                <a:off x="2897" y="844"/>
                <a:ext cx="563" cy="186"/>
                <a:chOff x="2897" y="844"/>
                <a:chExt cx="563" cy="186"/>
              </a:xfrm>
            </p:grpSpPr>
            <p:sp>
              <p:nvSpPr>
                <p:cNvPr id="85" name="Rectangle 94"/>
                <p:cNvSpPr>
                  <a:spLocks noChangeArrowheads="1"/>
                </p:cNvSpPr>
                <p:nvPr/>
              </p:nvSpPr>
              <p:spPr bwMode="auto">
                <a:xfrm>
                  <a:off x="2897" y="844"/>
                  <a:ext cx="562" cy="18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86" name="Rectangle 95"/>
                <p:cNvSpPr>
                  <a:spLocks noChangeArrowheads="1"/>
                </p:cNvSpPr>
                <p:nvPr/>
              </p:nvSpPr>
              <p:spPr bwMode="auto">
                <a:xfrm>
                  <a:off x="2897" y="844"/>
                  <a:ext cx="563" cy="18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sp>
          <p:nvSpPr>
            <p:cNvPr id="23" name="Line 98"/>
            <p:cNvSpPr>
              <a:spLocks noChangeShapeType="1"/>
            </p:cNvSpPr>
            <p:nvPr/>
          </p:nvSpPr>
          <p:spPr bwMode="auto">
            <a:xfrm>
              <a:off x="2894" y="1459"/>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24" name="Line 99"/>
            <p:cNvSpPr>
              <a:spLocks noChangeShapeType="1"/>
            </p:cNvSpPr>
            <p:nvPr/>
          </p:nvSpPr>
          <p:spPr bwMode="auto">
            <a:xfrm>
              <a:off x="3454" y="1456"/>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25" name="Group 103"/>
            <p:cNvGrpSpPr>
              <a:grpSpLocks/>
            </p:cNvGrpSpPr>
            <p:nvPr/>
          </p:nvGrpSpPr>
          <p:grpSpPr bwMode="auto">
            <a:xfrm>
              <a:off x="2889" y="1539"/>
              <a:ext cx="566" cy="41"/>
              <a:chOff x="2889" y="1539"/>
              <a:chExt cx="566" cy="41"/>
            </a:xfrm>
          </p:grpSpPr>
          <p:sp>
            <p:nvSpPr>
              <p:cNvPr id="78" name="Line 100"/>
              <p:cNvSpPr>
                <a:spLocks noChangeShapeType="1"/>
              </p:cNvSpPr>
              <p:nvPr/>
            </p:nvSpPr>
            <p:spPr bwMode="auto">
              <a:xfrm>
                <a:off x="2914" y="1559"/>
                <a:ext cx="5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79" name="Freeform 101"/>
              <p:cNvSpPr>
                <a:spLocks/>
              </p:cNvSpPr>
              <p:nvPr/>
            </p:nvSpPr>
            <p:spPr bwMode="auto">
              <a:xfrm>
                <a:off x="2889" y="1539"/>
                <a:ext cx="40" cy="41"/>
              </a:xfrm>
              <a:custGeom>
                <a:avLst/>
                <a:gdLst>
                  <a:gd name="T0" fmla="*/ 40 w 40"/>
                  <a:gd name="T1" fmla="*/ 0 h 41"/>
                  <a:gd name="T2" fmla="*/ 0 w 40"/>
                  <a:gd name="T3" fmla="*/ 20 h 41"/>
                  <a:gd name="T4" fmla="*/ 40 w 40"/>
                  <a:gd name="T5" fmla="*/ 41 h 41"/>
                  <a:gd name="T6" fmla="*/ 28 w 40"/>
                  <a:gd name="T7" fmla="*/ 20 h 41"/>
                  <a:gd name="T8" fmla="*/ 40 w 40"/>
                  <a:gd name="T9" fmla="*/ 0 h 41"/>
                </a:gdLst>
                <a:ahLst/>
                <a:cxnLst>
                  <a:cxn ang="0">
                    <a:pos x="T0" y="T1"/>
                  </a:cxn>
                  <a:cxn ang="0">
                    <a:pos x="T2" y="T3"/>
                  </a:cxn>
                  <a:cxn ang="0">
                    <a:pos x="T4" y="T5"/>
                  </a:cxn>
                  <a:cxn ang="0">
                    <a:pos x="T6" y="T7"/>
                  </a:cxn>
                  <a:cxn ang="0">
                    <a:pos x="T8" y="T9"/>
                  </a:cxn>
                </a:cxnLst>
                <a:rect l="0" t="0" r="r" b="b"/>
                <a:pathLst>
                  <a:path w="40" h="41">
                    <a:moveTo>
                      <a:pt x="40" y="0"/>
                    </a:moveTo>
                    <a:lnTo>
                      <a:pt x="0" y="20"/>
                    </a:lnTo>
                    <a:lnTo>
                      <a:pt x="40" y="41"/>
                    </a:lnTo>
                    <a:lnTo>
                      <a:pt x="28" y="2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80" name="Freeform 102"/>
              <p:cNvSpPr>
                <a:spLocks/>
              </p:cNvSpPr>
              <p:nvPr/>
            </p:nvSpPr>
            <p:spPr bwMode="auto">
              <a:xfrm>
                <a:off x="3415" y="1539"/>
                <a:ext cx="40" cy="41"/>
              </a:xfrm>
              <a:custGeom>
                <a:avLst/>
                <a:gdLst>
                  <a:gd name="T0" fmla="*/ 0 w 40"/>
                  <a:gd name="T1" fmla="*/ 41 h 41"/>
                  <a:gd name="T2" fmla="*/ 40 w 40"/>
                  <a:gd name="T3" fmla="*/ 20 h 41"/>
                  <a:gd name="T4" fmla="*/ 0 w 40"/>
                  <a:gd name="T5" fmla="*/ 0 h 41"/>
                  <a:gd name="T6" fmla="*/ 12 w 40"/>
                  <a:gd name="T7" fmla="*/ 20 h 41"/>
                  <a:gd name="T8" fmla="*/ 0 w 40"/>
                  <a:gd name="T9" fmla="*/ 41 h 41"/>
                </a:gdLst>
                <a:ahLst/>
                <a:cxnLst>
                  <a:cxn ang="0">
                    <a:pos x="T0" y="T1"/>
                  </a:cxn>
                  <a:cxn ang="0">
                    <a:pos x="T2" y="T3"/>
                  </a:cxn>
                  <a:cxn ang="0">
                    <a:pos x="T4" y="T5"/>
                  </a:cxn>
                  <a:cxn ang="0">
                    <a:pos x="T6" y="T7"/>
                  </a:cxn>
                  <a:cxn ang="0">
                    <a:pos x="T8" y="T9"/>
                  </a:cxn>
                </a:cxnLst>
                <a:rect l="0" t="0" r="r" b="b"/>
                <a:pathLst>
                  <a:path w="40" h="41">
                    <a:moveTo>
                      <a:pt x="0" y="41"/>
                    </a:moveTo>
                    <a:lnTo>
                      <a:pt x="40" y="20"/>
                    </a:lnTo>
                    <a:lnTo>
                      <a:pt x="0" y="0"/>
                    </a:lnTo>
                    <a:lnTo>
                      <a:pt x="12" y="2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26" name="Group 106"/>
            <p:cNvGrpSpPr>
              <a:grpSpLocks/>
            </p:cNvGrpSpPr>
            <p:nvPr/>
          </p:nvGrpSpPr>
          <p:grpSpPr bwMode="auto">
            <a:xfrm>
              <a:off x="3361" y="774"/>
              <a:ext cx="99" cy="69"/>
              <a:chOff x="3361" y="774"/>
              <a:chExt cx="99" cy="69"/>
            </a:xfrm>
          </p:grpSpPr>
          <p:sp>
            <p:nvSpPr>
              <p:cNvPr id="76" name="Line 104"/>
              <p:cNvSpPr>
                <a:spLocks noChangeShapeType="1"/>
              </p:cNvSpPr>
              <p:nvPr/>
            </p:nvSpPr>
            <p:spPr bwMode="auto">
              <a:xfrm>
                <a:off x="3410"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77" name="Freeform 105"/>
              <p:cNvSpPr>
                <a:spLocks/>
              </p:cNvSpPr>
              <p:nvPr/>
            </p:nvSpPr>
            <p:spPr bwMode="auto">
              <a:xfrm>
                <a:off x="3361"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27" name="Group 109"/>
            <p:cNvGrpSpPr>
              <a:grpSpLocks/>
            </p:cNvGrpSpPr>
            <p:nvPr/>
          </p:nvGrpSpPr>
          <p:grpSpPr bwMode="auto">
            <a:xfrm>
              <a:off x="3030" y="774"/>
              <a:ext cx="99" cy="69"/>
              <a:chOff x="3030" y="774"/>
              <a:chExt cx="99" cy="69"/>
            </a:xfrm>
          </p:grpSpPr>
          <p:sp>
            <p:nvSpPr>
              <p:cNvPr id="74" name="Line 107"/>
              <p:cNvSpPr>
                <a:spLocks noChangeShapeType="1"/>
              </p:cNvSpPr>
              <p:nvPr/>
            </p:nvSpPr>
            <p:spPr bwMode="auto">
              <a:xfrm>
                <a:off x="307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75" name="Freeform 108"/>
              <p:cNvSpPr>
                <a:spLocks/>
              </p:cNvSpPr>
              <p:nvPr/>
            </p:nvSpPr>
            <p:spPr bwMode="auto">
              <a:xfrm>
                <a:off x="303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28" name="Group 112"/>
            <p:cNvGrpSpPr>
              <a:grpSpLocks/>
            </p:cNvGrpSpPr>
            <p:nvPr/>
          </p:nvGrpSpPr>
          <p:grpSpPr bwMode="auto">
            <a:xfrm>
              <a:off x="3209" y="774"/>
              <a:ext cx="99" cy="69"/>
              <a:chOff x="3209" y="774"/>
              <a:chExt cx="99" cy="69"/>
            </a:xfrm>
          </p:grpSpPr>
          <p:sp>
            <p:nvSpPr>
              <p:cNvPr id="72" name="Line 110"/>
              <p:cNvSpPr>
                <a:spLocks noChangeShapeType="1"/>
              </p:cNvSpPr>
              <p:nvPr/>
            </p:nvSpPr>
            <p:spPr bwMode="auto">
              <a:xfrm>
                <a:off x="3258"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73" name="Freeform 111"/>
              <p:cNvSpPr>
                <a:spLocks/>
              </p:cNvSpPr>
              <p:nvPr/>
            </p:nvSpPr>
            <p:spPr bwMode="auto">
              <a:xfrm>
                <a:off x="3209"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29" name="Group 115"/>
            <p:cNvGrpSpPr>
              <a:grpSpLocks/>
            </p:cNvGrpSpPr>
            <p:nvPr/>
          </p:nvGrpSpPr>
          <p:grpSpPr bwMode="auto">
            <a:xfrm>
              <a:off x="2860" y="774"/>
              <a:ext cx="99" cy="69"/>
              <a:chOff x="2860" y="774"/>
              <a:chExt cx="99" cy="69"/>
            </a:xfrm>
          </p:grpSpPr>
          <p:sp>
            <p:nvSpPr>
              <p:cNvPr id="70" name="Line 113"/>
              <p:cNvSpPr>
                <a:spLocks noChangeShapeType="1"/>
              </p:cNvSpPr>
              <p:nvPr/>
            </p:nvSpPr>
            <p:spPr bwMode="auto">
              <a:xfrm>
                <a:off x="290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71" name="Freeform 114"/>
              <p:cNvSpPr>
                <a:spLocks/>
              </p:cNvSpPr>
              <p:nvPr/>
            </p:nvSpPr>
            <p:spPr bwMode="auto">
              <a:xfrm>
                <a:off x="286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sp>
          <p:nvSpPr>
            <p:cNvPr id="30" name="Line 116"/>
            <p:cNvSpPr>
              <a:spLocks noChangeShapeType="1"/>
            </p:cNvSpPr>
            <p:nvPr/>
          </p:nvSpPr>
          <p:spPr bwMode="auto">
            <a:xfrm>
              <a:off x="3381" y="845"/>
              <a:ext cx="15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31" name="Line 117"/>
            <p:cNvSpPr>
              <a:spLocks noChangeShapeType="1"/>
            </p:cNvSpPr>
            <p:nvPr/>
          </p:nvSpPr>
          <p:spPr bwMode="auto">
            <a:xfrm>
              <a:off x="3376" y="1028"/>
              <a:ext cx="15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32" name="Group 121"/>
            <p:cNvGrpSpPr>
              <a:grpSpLocks/>
            </p:cNvGrpSpPr>
            <p:nvPr/>
          </p:nvGrpSpPr>
          <p:grpSpPr bwMode="auto">
            <a:xfrm>
              <a:off x="3499" y="851"/>
              <a:ext cx="42" cy="178"/>
              <a:chOff x="3499" y="851"/>
              <a:chExt cx="42" cy="178"/>
            </a:xfrm>
          </p:grpSpPr>
          <p:sp>
            <p:nvSpPr>
              <p:cNvPr id="67" name="Line 118"/>
              <p:cNvSpPr>
                <a:spLocks noChangeShapeType="1"/>
              </p:cNvSpPr>
              <p:nvPr/>
            </p:nvSpPr>
            <p:spPr bwMode="auto">
              <a:xfrm flipH="1">
                <a:off x="3519" y="877"/>
                <a:ext cx="1" cy="12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68" name="Freeform 119"/>
              <p:cNvSpPr>
                <a:spLocks/>
              </p:cNvSpPr>
              <p:nvPr/>
            </p:nvSpPr>
            <p:spPr bwMode="auto">
              <a:xfrm>
                <a:off x="3500" y="851"/>
                <a:ext cx="41" cy="41"/>
              </a:xfrm>
              <a:custGeom>
                <a:avLst/>
                <a:gdLst>
                  <a:gd name="T0" fmla="*/ 41 w 41"/>
                  <a:gd name="T1" fmla="*/ 41 h 41"/>
                  <a:gd name="T2" fmla="*/ 21 w 41"/>
                  <a:gd name="T3" fmla="*/ 0 h 41"/>
                  <a:gd name="T4" fmla="*/ 0 w 41"/>
                  <a:gd name="T5" fmla="*/ 41 h 41"/>
                  <a:gd name="T6" fmla="*/ 21 w 41"/>
                  <a:gd name="T7" fmla="*/ 29 h 41"/>
                  <a:gd name="T8" fmla="*/ 41 w 41"/>
                  <a:gd name="T9" fmla="*/ 41 h 41"/>
                </a:gdLst>
                <a:ahLst/>
                <a:cxnLst>
                  <a:cxn ang="0">
                    <a:pos x="T0" y="T1"/>
                  </a:cxn>
                  <a:cxn ang="0">
                    <a:pos x="T2" y="T3"/>
                  </a:cxn>
                  <a:cxn ang="0">
                    <a:pos x="T4" y="T5"/>
                  </a:cxn>
                  <a:cxn ang="0">
                    <a:pos x="T6" y="T7"/>
                  </a:cxn>
                  <a:cxn ang="0">
                    <a:pos x="T8" y="T9"/>
                  </a:cxn>
                </a:cxnLst>
                <a:rect l="0" t="0" r="r" b="b"/>
                <a:pathLst>
                  <a:path w="41" h="41">
                    <a:moveTo>
                      <a:pt x="41" y="41"/>
                    </a:moveTo>
                    <a:lnTo>
                      <a:pt x="21" y="0"/>
                    </a:lnTo>
                    <a:lnTo>
                      <a:pt x="0" y="41"/>
                    </a:lnTo>
                    <a:lnTo>
                      <a:pt x="21" y="29"/>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69" name="Freeform 120"/>
              <p:cNvSpPr>
                <a:spLocks/>
              </p:cNvSpPr>
              <p:nvPr/>
            </p:nvSpPr>
            <p:spPr bwMode="auto">
              <a:xfrm>
                <a:off x="3499" y="989"/>
                <a:ext cx="41" cy="40"/>
              </a:xfrm>
              <a:custGeom>
                <a:avLst/>
                <a:gdLst>
                  <a:gd name="T0" fmla="*/ 0 w 41"/>
                  <a:gd name="T1" fmla="*/ 0 h 40"/>
                  <a:gd name="T2" fmla="*/ 20 w 41"/>
                  <a:gd name="T3" fmla="*/ 40 h 40"/>
                  <a:gd name="T4" fmla="*/ 41 w 41"/>
                  <a:gd name="T5" fmla="*/ 0 h 40"/>
                  <a:gd name="T6" fmla="*/ 20 w 41"/>
                  <a:gd name="T7" fmla="*/ 12 h 40"/>
                  <a:gd name="T8" fmla="*/ 0 w 41"/>
                  <a:gd name="T9" fmla="*/ 0 h 40"/>
                </a:gdLst>
                <a:ahLst/>
                <a:cxnLst>
                  <a:cxn ang="0">
                    <a:pos x="T0" y="T1"/>
                  </a:cxn>
                  <a:cxn ang="0">
                    <a:pos x="T2" y="T3"/>
                  </a:cxn>
                  <a:cxn ang="0">
                    <a:pos x="T4" y="T5"/>
                  </a:cxn>
                  <a:cxn ang="0">
                    <a:pos x="T6" y="T7"/>
                  </a:cxn>
                  <a:cxn ang="0">
                    <a:pos x="T8" y="T9"/>
                  </a:cxn>
                </a:cxnLst>
                <a:rect l="0" t="0" r="r" b="b"/>
                <a:pathLst>
                  <a:path w="41" h="40">
                    <a:moveTo>
                      <a:pt x="0" y="0"/>
                    </a:moveTo>
                    <a:lnTo>
                      <a:pt x="20" y="40"/>
                    </a:lnTo>
                    <a:lnTo>
                      <a:pt x="41" y="0"/>
                    </a:lnTo>
                    <a:lnTo>
                      <a:pt x="2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33" name="Group 155"/>
            <p:cNvGrpSpPr>
              <a:grpSpLocks/>
            </p:cNvGrpSpPr>
            <p:nvPr/>
          </p:nvGrpSpPr>
          <p:grpSpPr bwMode="auto">
            <a:xfrm>
              <a:off x="2855" y="518"/>
              <a:ext cx="4338" cy="1229"/>
              <a:chOff x="2855" y="518"/>
              <a:chExt cx="4338" cy="1229"/>
            </a:xfrm>
          </p:grpSpPr>
          <p:sp>
            <p:nvSpPr>
              <p:cNvPr id="34" name="Rectangle 122"/>
              <p:cNvSpPr>
                <a:spLocks noChangeArrowheads="1"/>
              </p:cNvSpPr>
              <p:nvPr/>
            </p:nvSpPr>
            <p:spPr bwMode="auto">
              <a:xfrm>
                <a:off x="2899" y="1023"/>
                <a:ext cx="559" cy="474"/>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sp>
            <p:nvSpPr>
              <p:cNvPr id="35" name="Freeform 123"/>
              <p:cNvSpPr>
                <a:spLocks/>
              </p:cNvSpPr>
              <p:nvPr/>
            </p:nvSpPr>
            <p:spPr bwMode="auto">
              <a:xfrm>
                <a:off x="2983" y="1097"/>
                <a:ext cx="388" cy="228"/>
              </a:xfrm>
              <a:custGeom>
                <a:avLst/>
                <a:gdLst>
                  <a:gd name="T0" fmla="*/ 0 w 388"/>
                  <a:gd name="T1" fmla="*/ 0 h 228"/>
                  <a:gd name="T2" fmla="*/ 27 w 388"/>
                  <a:gd name="T3" fmla="*/ 0 h 228"/>
                  <a:gd name="T4" fmla="*/ 27 w 388"/>
                  <a:gd name="T5" fmla="*/ 78 h 228"/>
                  <a:gd name="T6" fmla="*/ 359 w 388"/>
                  <a:gd name="T7" fmla="*/ 78 h 228"/>
                  <a:gd name="T8" fmla="*/ 359 w 388"/>
                  <a:gd name="T9" fmla="*/ 0 h 228"/>
                  <a:gd name="T10" fmla="*/ 388 w 388"/>
                  <a:gd name="T11" fmla="*/ 0 h 228"/>
                  <a:gd name="T12" fmla="*/ 388 w 388"/>
                  <a:gd name="T13" fmla="*/ 228 h 228"/>
                  <a:gd name="T14" fmla="*/ 2 w 388"/>
                  <a:gd name="T15" fmla="*/ 228 h 228"/>
                  <a:gd name="T16" fmla="*/ 0 w 388"/>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28">
                    <a:moveTo>
                      <a:pt x="0" y="0"/>
                    </a:moveTo>
                    <a:lnTo>
                      <a:pt x="27" y="0"/>
                    </a:lnTo>
                    <a:lnTo>
                      <a:pt x="27" y="78"/>
                    </a:lnTo>
                    <a:lnTo>
                      <a:pt x="359" y="78"/>
                    </a:lnTo>
                    <a:lnTo>
                      <a:pt x="359" y="0"/>
                    </a:lnTo>
                    <a:lnTo>
                      <a:pt x="388" y="0"/>
                    </a:lnTo>
                    <a:lnTo>
                      <a:pt x="388" y="228"/>
                    </a:lnTo>
                    <a:lnTo>
                      <a:pt x="2" y="228"/>
                    </a:lnTo>
                    <a:lnTo>
                      <a:pt x="0" y="0"/>
                    </a:lnTo>
                    <a:close/>
                  </a:path>
                </a:pathLst>
              </a:custGeom>
              <a:solidFill>
                <a:srgbClr val="FFFFFF"/>
              </a:solidFill>
              <a:ln w="12700">
                <a:solidFill>
                  <a:srgbClr val="000000"/>
                </a:solidFill>
                <a:prstDash val="solid"/>
                <a:round/>
                <a:headEnd/>
                <a:tailEnd/>
              </a:ln>
            </p:spPr>
            <p:txBody>
              <a:bodyPr vert="horz" wrap="square" lIns="74295" tIns="37148" rIns="74295" bIns="37148" numCol="1" anchor="t" anchorCtr="0" compatLnSpc="1">
                <a:prstTxWarp prst="textNoShape">
                  <a:avLst/>
                </a:prstTxWarp>
              </a:bodyPr>
              <a:lstStyle/>
              <a:p>
                <a:endParaRPr lang="en-US" dirty="0"/>
              </a:p>
            </p:txBody>
          </p:sp>
          <p:sp>
            <p:nvSpPr>
              <p:cNvPr id="36" name="Rectangle 124"/>
              <p:cNvSpPr>
                <a:spLocks noChangeArrowheads="1"/>
              </p:cNvSpPr>
              <p:nvPr/>
            </p:nvSpPr>
            <p:spPr bwMode="auto">
              <a:xfrm>
                <a:off x="2951" y="1294"/>
                <a:ext cx="447" cy="205"/>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grpSp>
            <p:nvGrpSpPr>
              <p:cNvPr id="37" name="Group 127"/>
              <p:cNvGrpSpPr>
                <a:grpSpLocks/>
              </p:cNvGrpSpPr>
              <p:nvPr/>
            </p:nvGrpSpPr>
            <p:grpSpPr bwMode="auto">
              <a:xfrm>
                <a:off x="2897" y="844"/>
                <a:ext cx="563" cy="186"/>
                <a:chOff x="2897" y="844"/>
                <a:chExt cx="563" cy="186"/>
              </a:xfrm>
            </p:grpSpPr>
            <p:sp>
              <p:nvSpPr>
                <p:cNvPr id="65" name="Rectangle 125"/>
                <p:cNvSpPr>
                  <a:spLocks noChangeArrowheads="1"/>
                </p:cNvSpPr>
                <p:nvPr/>
              </p:nvSpPr>
              <p:spPr bwMode="auto">
                <a:xfrm>
                  <a:off x="2897" y="844"/>
                  <a:ext cx="562" cy="18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66" name="Rectangle 126"/>
                <p:cNvSpPr>
                  <a:spLocks noChangeArrowheads="1"/>
                </p:cNvSpPr>
                <p:nvPr/>
              </p:nvSpPr>
              <p:spPr bwMode="auto">
                <a:xfrm>
                  <a:off x="2897" y="844"/>
                  <a:ext cx="563" cy="18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sp>
            <p:nvSpPr>
              <p:cNvPr id="38" name="Rectangle 128"/>
              <p:cNvSpPr>
                <a:spLocks noChangeArrowheads="1"/>
              </p:cNvSpPr>
              <p:nvPr/>
            </p:nvSpPr>
            <p:spPr bwMode="auto">
              <a:xfrm>
                <a:off x="2899" y="1023"/>
                <a:ext cx="559" cy="474"/>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sp>
            <p:nvSpPr>
              <p:cNvPr id="39" name="Freeform 129"/>
              <p:cNvSpPr>
                <a:spLocks/>
              </p:cNvSpPr>
              <p:nvPr/>
            </p:nvSpPr>
            <p:spPr bwMode="auto">
              <a:xfrm>
                <a:off x="2983" y="1097"/>
                <a:ext cx="388" cy="228"/>
              </a:xfrm>
              <a:custGeom>
                <a:avLst/>
                <a:gdLst>
                  <a:gd name="T0" fmla="*/ 0 w 388"/>
                  <a:gd name="T1" fmla="*/ 0 h 228"/>
                  <a:gd name="T2" fmla="*/ 27 w 388"/>
                  <a:gd name="T3" fmla="*/ 0 h 228"/>
                  <a:gd name="T4" fmla="*/ 27 w 388"/>
                  <a:gd name="T5" fmla="*/ 78 h 228"/>
                  <a:gd name="T6" fmla="*/ 359 w 388"/>
                  <a:gd name="T7" fmla="*/ 78 h 228"/>
                  <a:gd name="T8" fmla="*/ 359 w 388"/>
                  <a:gd name="T9" fmla="*/ 0 h 228"/>
                  <a:gd name="T10" fmla="*/ 388 w 388"/>
                  <a:gd name="T11" fmla="*/ 0 h 228"/>
                  <a:gd name="T12" fmla="*/ 388 w 388"/>
                  <a:gd name="T13" fmla="*/ 228 h 228"/>
                  <a:gd name="T14" fmla="*/ 2 w 388"/>
                  <a:gd name="T15" fmla="*/ 228 h 228"/>
                  <a:gd name="T16" fmla="*/ 0 w 388"/>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28">
                    <a:moveTo>
                      <a:pt x="0" y="0"/>
                    </a:moveTo>
                    <a:lnTo>
                      <a:pt x="27" y="0"/>
                    </a:lnTo>
                    <a:lnTo>
                      <a:pt x="27" y="78"/>
                    </a:lnTo>
                    <a:lnTo>
                      <a:pt x="359" y="78"/>
                    </a:lnTo>
                    <a:lnTo>
                      <a:pt x="359" y="0"/>
                    </a:lnTo>
                    <a:lnTo>
                      <a:pt x="388" y="0"/>
                    </a:lnTo>
                    <a:lnTo>
                      <a:pt x="388" y="228"/>
                    </a:lnTo>
                    <a:lnTo>
                      <a:pt x="2" y="228"/>
                    </a:lnTo>
                    <a:lnTo>
                      <a:pt x="0" y="0"/>
                    </a:lnTo>
                    <a:close/>
                  </a:path>
                </a:pathLst>
              </a:custGeom>
              <a:solidFill>
                <a:srgbClr val="FFFFFF"/>
              </a:solidFill>
              <a:ln w="12700">
                <a:solidFill>
                  <a:srgbClr val="000000"/>
                </a:solidFill>
                <a:prstDash val="solid"/>
                <a:round/>
                <a:headEnd/>
                <a:tailEnd/>
              </a:ln>
            </p:spPr>
            <p:txBody>
              <a:bodyPr vert="horz" wrap="square" lIns="74295" tIns="37148" rIns="74295" bIns="37148" numCol="1" anchor="t" anchorCtr="0" compatLnSpc="1">
                <a:prstTxWarp prst="textNoShape">
                  <a:avLst/>
                </a:prstTxWarp>
              </a:bodyPr>
              <a:lstStyle/>
              <a:p>
                <a:endParaRPr lang="en-US" dirty="0"/>
              </a:p>
            </p:txBody>
          </p:sp>
          <p:sp>
            <p:nvSpPr>
              <p:cNvPr id="40" name="Rectangle 130"/>
              <p:cNvSpPr>
                <a:spLocks noChangeArrowheads="1"/>
              </p:cNvSpPr>
              <p:nvPr/>
            </p:nvSpPr>
            <p:spPr bwMode="auto">
              <a:xfrm>
                <a:off x="2951" y="1294"/>
                <a:ext cx="447" cy="205"/>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grpSp>
            <p:nvGrpSpPr>
              <p:cNvPr id="41" name="Group 133"/>
              <p:cNvGrpSpPr>
                <a:grpSpLocks/>
              </p:cNvGrpSpPr>
              <p:nvPr/>
            </p:nvGrpSpPr>
            <p:grpSpPr bwMode="auto">
              <a:xfrm>
                <a:off x="2897" y="844"/>
                <a:ext cx="563" cy="186"/>
                <a:chOff x="2897" y="844"/>
                <a:chExt cx="563" cy="186"/>
              </a:xfrm>
            </p:grpSpPr>
            <p:sp>
              <p:nvSpPr>
                <p:cNvPr id="63" name="Rectangle 131"/>
                <p:cNvSpPr>
                  <a:spLocks noChangeArrowheads="1"/>
                </p:cNvSpPr>
                <p:nvPr/>
              </p:nvSpPr>
              <p:spPr bwMode="auto">
                <a:xfrm>
                  <a:off x="2897" y="844"/>
                  <a:ext cx="562" cy="18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64" name="Rectangle 132"/>
                <p:cNvSpPr>
                  <a:spLocks noChangeArrowheads="1"/>
                </p:cNvSpPr>
                <p:nvPr/>
              </p:nvSpPr>
              <p:spPr bwMode="auto">
                <a:xfrm>
                  <a:off x="2897" y="844"/>
                  <a:ext cx="563" cy="18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sp>
            <p:nvSpPr>
              <p:cNvPr id="42" name="Line 134"/>
              <p:cNvSpPr>
                <a:spLocks noChangeShapeType="1"/>
              </p:cNvSpPr>
              <p:nvPr/>
            </p:nvSpPr>
            <p:spPr bwMode="auto">
              <a:xfrm>
                <a:off x="2894" y="1459"/>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43" name="Line 135"/>
              <p:cNvSpPr>
                <a:spLocks noChangeShapeType="1"/>
              </p:cNvSpPr>
              <p:nvPr/>
            </p:nvSpPr>
            <p:spPr bwMode="auto">
              <a:xfrm>
                <a:off x="3454" y="1456"/>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44" name="Group 139"/>
              <p:cNvGrpSpPr>
                <a:grpSpLocks/>
              </p:cNvGrpSpPr>
              <p:nvPr/>
            </p:nvGrpSpPr>
            <p:grpSpPr bwMode="auto">
              <a:xfrm>
                <a:off x="2889" y="1539"/>
                <a:ext cx="566" cy="41"/>
                <a:chOff x="2889" y="1539"/>
                <a:chExt cx="566" cy="41"/>
              </a:xfrm>
            </p:grpSpPr>
            <p:sp>
              <p:nvSpPr>
                <p:cNvPr id="60" name="Line 136"/>
                <p:cNvSpPr>
                  <a:spLocks noChangeShapeType="1"/>
                </p:cNvSpPr>
                <p:nvPr/>
              </p:nvSpPr>
              <p:spPr bwMode="auto">
                <a:xfrm>
                  <a:off x="2914" y="1559"/>
                  <a:ext cx="5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61" name="Freeform 137"/>
                <p:cNvSpPr>
                  <a:spLocks/>
                </p:cNvSpPr>
                <p:nvPr/>
              </p:nvSpPr>
              <p:spPr bwMode="auto">
                <a:xfrm>
                  <a:off x="2889" y="1539"/>
                  <a:ext cx="40" cy="41"/>
                </a:xfrm>
                <a:custGeom>
                  <a:avLst/>
                  <a:gdLst>
                    <a:gd name="T0" fmla="*/ 40 w 40"/>
                    <a:gd name="T1" fmla="*/ 0 h 41"/>
                    <a:gd name="T2" fmla="*/ 0 w 40"/>
                    <a:gd name="T3" fmla="*/ 20 h 41"/>
                    <a:gd name="T4" fmla="*/ 40 w 40"/>
                    <a:gd name="T5" fmla="*/ 41 h 41"/>
                    <a:gd name="T6" fmla="*/ 28 w 40"/>
                    <a:gd name="T7" fmla="*/ 20 h 41"/>
                    <a:gd name="T8" fmla="*/ 40 w 40"/>
                    <a:gd name="T9" fmla="*/ 0 h 41"/>
                  </a:gdLst>
                  <a:ahLst/>
                  <a:cxnLst>
                    <a:cxn ang="0">
                      <a:pos x="T0" y="T1"/>
                    </a:cxn>
                    <a:cxn ang="0">
                      <a:pos x="T2" y="T3"/>
                    </a:cxn>
                    <a:cxn ang="0">
                      <a:pos x="T4" y="T5"/>
                    </a:cxn>
                    <a:cxn ang="0">
                      <a:pos x="T6" y="T7"/>
                    </a:cxn>
                    <a:cxn ang="0">
                      <a:pos x="T8" y="T9"/>
                    </a:cxn>
                  </a:cxnLst>
                  <a:rect l="0" t="0" r="r" b="b"/>
                  <a:pathLst>
                    <a:path w="40" h="41">
                      <a:moveTo>
                        <a:pt x="40" y="0"/>
                      </a:moveTo>
                      <a:lnTo>
                        <a:pt x="0" y="20"/>
                      </a:lnTo>
                      <a:lnTo>
                        <a:pt x="40" y="41"/>
                      </a:lnTo>
                      <a:lnTo>
                        <a:pt x="28" y="2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62" name="Freeform 138"/>
                <p:cNvSpPr>
                  <a:spLocks/>
                </p:cNvSpPr>
                <p:nvPr/>
              </p:nvSpPr>
              <p:spPr bwMode="auto">
                <a:xfrm>
                  <a:off x="3415" y="1539"/>
                  <a:ext cx="40" cy="41"/>
                </a:xfrm>
                <a:custGeom>
                  <a:avLst/>
                  <a:gdLst>
                    <a:gd name="T0" fmla="*/ 0 w 40"/>
                    <a:gd name="T1" fmla="*/ 41 h 41"/>
                    <a:gd name="T2" fmla="*/ 40 w 40"/>
                    <a:gd name="T3" fmla="*/ 20 h 41"/>
                    <a:gd name="T4" fmla="*/ 0 w 40"/>
                    <a:gd name="T5" fmla="*/ 0 h 41"/>
                    <a:gd name="T6" fmla="*/ 12 w 40"/>
                    <a:gd name="T7" fmla="*/ 20 h 41"/>
                    <a:gd name="T8" fmla="*/ 0 w 40"/>
                    <a:gd name="T9" fmla="*/ 41 h 41"/>
                  </a:gdLst>
                  <a:ahLst/>
                  <a:cxnLst>
                    <a:cxn ang="0">
                      <a:pos x="T0" y="T1"/>
                    </a:cxn>
                    <a:cxn ang="0">
                      <a:pos x="T2" y="T3"/>
                    </a:cxn>
                    <a:cxn ang="0">
                      <a:pos x="T4" y="T5"/>
                    </a:cxn>
                    <a:cxn ang="0">
                      <a:pos x="T6" y="T7"/>
                    </a:cxn>
                    <a:cxn ang="0">
                      <a:pos x="T8" y="T9"/>
                    </a:cxn>
                  </a:cxnLst>
                  <a:rect l="0" t="0" r="r" b="b"/>
                  <a:pathLst>
                    <a:path w="40" h="41">
                      <a:moveTo>
                        <a:pt x="0" y="41"/>
                      </a:moveTo>
                      <a:lnTo>
                        <a:pt x="40" y="20"/>
                      </a:lnTo>
                      <a:lnTo>
                        <a:pt x="0" y="0"/>
                      </a:lnTo>
                      <a:lnTo>
                        <a:pt x="12" y="2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45" name="Group 142"/>
              <p:cNvGrpSpPr>
                <a:grpSpLocks/>
              </p:cNvGrpSpPr>
              <p:nvPr/>
            </p:nvGrpSpPr>
            <p:grpSpPr bwMode="auto">
              <a:xfrm>
                <a:off x="3361" y="774"/>
                <a:ext cx="99" cy="69"/>
                <a:chOff x="3361" y="774"/>
                <a:chExt cx="99" cy="69"/>
              </a:xfrm>
            </p:grpSpPr>
            <p:sp>
              <p:nvSpPr>
                <p:cNvPr id="58" name="Line 140"/>
                <p:cNvSpPr>
                  <a:spLocks noChangeShapeType="1"/>
                </p:cNvSpPr>
                <p:nvPr/>
              </p:nvSpPr>
              <p:spPr bwMode="auto">
                <a:xfrm>
                  <a:off x="3410"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59" name="Freeform 141"/>
                <p:cNvSpPr>
                  <a:spLocks/>
                </p:cNvSpPr>
                <p:nvPr/>
              </p:nvSpPr>
              <p:spPr bwMode="auto">
                <a:xfrm>
                  <a:off x="3361"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46" name="Group 145"/>
              <p:cNvGrpSpPr>
                <a:grpSpLocks/>
              </p:cNvGrpSpPr>
              <p:nvPr/>
            </p:nvGrpSpPr>
            <p:grpSpPr bwMode="auto">
              <a:xfrm>
                <a:off x="3030" y="774"/>
                <a:ext cx="99" cy="69"/>
                <a:chOff x="3030" y="774"/>
                <a:chExt cx="99" cy="69"/>
              </a:xfrm>
            </p:grpSpPr>
            <p:sp>
              <p:nvSpPr>
                <p:cNvPr id="56" name="Line 143"/>
                <p:cNvSpPr>
                  <a:spLocks noChangeShapeType="1"/>
                </p:cNvSpPr>
                <p:nvPr/>
              </p:nvSpPr>
              <p:spPr bwMode="auto">
                <a:xfrm>
                  <a:off x="307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57" name="Freeform 144"/>
                <p:cNvSpPr>
                  <a:spLocks/>
                </p:cNvSpPr>
                <p:nvPr/>
              </p:nvSpPr>
              <p:spPr bwMode="auto">
                <a:xfrm>
                  <a:off x="303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47" name="Group 148"/>
              <p:cNvGrpSpPr>
                <a:grpSpLocks/>
              </p:cNvGrpSpPr>
              <p:nvPr/>
            </p:nvGrpSpPr>
            <p:grpSpPr bwMode="auto">
              <a:xfrm>
                <a:off x="3209" y="774"/>
                <a:ext cx="99" cy="69"/>
                <a:chOff x="3209" y="774"/>
                <a:chExt cx="99" cy="69"/>
              </a:xfrm>
            </p:grpSpPr>
            <p:sp>
              <p:nvSpPr>
                <p:cNvPr id="54" name="Line 146"/>
                <p:cNvSpPr>
                  <a:spLocks noChangeShapeType="1"/>
                </p:cNvSpPr>
                <p:nvPr/>
              </p:nvSpPr>
              <p:spPr bwMode="auto">
                <a:xfrm>
                  <a:off x="3258"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55" name="Freeform 147"/>
                <p:cNvSpPr>
                  <a:spLocks/>
                </p:cNvSpPr>
                <p:nvPr/>
              </p:nvSpPr>
              <p:spPr bwMode="auto">
                <a:xfrm>
                  <a:off x="3209"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48" name="Group 151"/>
              <p:cNvGrpSpPr>
                <a:grpSpLocks/>
              </p:cNvGrpSpPr>
              <p:nvPr/>
            </p:nvGrpSpPr>
            <p:grpSpPr bwMode="auto">
              <a:xfrm>
                <a:off x="2860" y="774"/>
                <a:ext cx="99" cy="69"/>
                <a:chOff x="2860" y="774"/>
                <a:chExt cx="99" cy="69"/>
              </a:xfrm>
            </p:grpSpPr>
            <p:sp>
              <p:nvSpPr>
                <p:cNvPr id="52" name="Line 149"/>
                <p:cNvSpPr>
                  <a:spLocks noChangeShapeType="1"/>
                </p:cNvSpPr>
                <p:nvPr/>
              </p:nvSpPr>
              <p:spPr bwMode="auto">
                <a:xfrm>
                  <a:off x="290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53" name="Freeform 150"/>
                <p:cNvSpPr>
                  <a:spLocks/>
                </p:cNvSpPr>
                <p:nvPr/>
              </p:nvSpPr>
              <p:spPr bwMode="auto">
                <a:xfrm>
                  <a:off x="286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49" name="Group 154"/>
              <p:cNvGrpSpPr>
                <a:grpSpLocks/>
              </p:cNvGrpSpPr>
              <p:nvPr/>
            </p:nvGrpSpPr>
            <p:grpSpPr bwMode="auto">
              <a:xfrm>
                <a:off x="2855" y="518"/>
                <a:ext cx="4338" cy="1229"/>
                <a:chOff x="2855" y="518"/>
                <a:chExt cx="4338" cy="1229"/>
              </a:xfrm>
            </p:grpSpPr>
            <p:sp>
              <p:nvSpPr>
                <p:cNvPr id="50" name="Rectangle 152"/>
                <p:cNvSpPr>
                  <a:spLocks noChangeArrowheads="1"/>
                </p:cNvSpPr>
                <p:nvPr/>
              </p:nvSpPr>
              <p:spPr bwMode="auto">
                <a:xfrm>
                  <a:off x="3840" y="790"/>
                  <a:ext cx="6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742950"/>
                  <a:r>
                    <a:rPr kumimoji="0" lang="en-US" altLang="fr-FR" sz="1544" dirty="0">
                      <a:solidFill>
                        <a:srgbClr val="000000"/>
                      </a:solidFill>
                      <a:latin typeface="Times New Roman" panose="02020603050405020304" pitchFamily="18" charset="0"/>
                    </a:rPr>
                    <a:t> </a:t>
                  </a:r>
                  <a:endParaRPr kumimoji="0" lang="en-US" altLang="fr-FR" sz="1463" dirty="0"/>
                </a:p>
              </p:txBody>
            </p:sp>
            <p:pic>
              <p:nvPicPr>
                <p:cNvPr id="51" name="Picture 15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5" y="518"/>
                  <a:ext cx="4338"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3" name="Image 2"/>
          <p:cNvPicPr>
            <a:picLocks noChangeAspect="1"/>
          </p:cNvPicPr>
          <p:nvPr/>
        </p:nvPicPr>
        <p:blipFill rotWithShape="1">
          <a:blip r:embed="rId6"/>
          <a:srcRect t="16032" b="18360"/>
          <a:stretch/>
        </p:blipFill>
        <p:spPr>
          <a:xfrm>
            <a:off x="983432" y="2032882"/>
            <a:ext cx="1037103" cy="753504"/>
          </a:xfrm>
          <a:prstGeom prst="rect">
            <a:avLst/>
          </a:prstGeom>
        </p:spPr>
      </p:pic>
      <p:sp>
        <p:nvSpPr>
          <p:cNvPr id="158" name="Espace réservé du numéro de diapositive 3"/>
          <p:cNvSpPr>
            <a:spLocks noGrp="1"/>
          </p:cNvSpPr>
          <p:nvPr>
            <p:ph type="sldNum" sz="quarter" idx="12"/>
          </p:nvPr>
        </p:nvSpPr>
        <p:spPr>
          <a:xfrm>
            <a:off x="0" y="6590037"/>
            <a:ext cx="720080" cy="199173"/>
          </a:xfrm>
        </p:spPr>
        <p:txBody>
          <a:bodyPr/>
          <a:lstStyle/>
          <a:p>
            <a:fld id="{2F181969-B51F-4CC8-8A5D-B69C971A979C}" type="slidenum">
              <a:rPr lang="de-DE" smtClean="0"/>
              <a:t>3</a:t>
            </a:fld>
            <a:endParaRPr lang="de-DE" dirty="0"/>
          </a:p>
        </p:txBody>
      </p:sp>
      <p:pic>
        <p:nvPicPr>
          <p:cNvPr id="159" name="Image 158">
            <a:extLst>
              <a:ext uri="{FF2B5EF4-FFF2-40B4-BE49-F238E27FC236}">
                <a16:creationId xmlns:a16="http://schemas.microsoft.com/office/drawing/2014/main" id="{B9534FC1-FBA0-48E6-8F82-BCE61B4F0B51}"/>
              </a:ext>
            </a:extLst>
          </p:cNvPr>
          <p:cNvPicPr>
            <a:picLocks noChangeAspect="1"/>
          </p:cNvPicPr>
          <p:nvPr/>
        </p:nvPicPr>
        <p:blipFill rotWithShape="1">
          <a:blip r:embed="rId7"/>
          <a:srcRect l="74708" t="-307" b="88409"/>
          <a:stretch/>
        </p:blipFill>
        <p:spPr bwMode="auto">
          <a:xfrm>
            <a:off x="9252801" y="3721546"/>
            <a:ext cx="1130936" cy="361950"/>
          </a:xfrm>
          <a:prstGeom prst="rect">
            <a:avLst/>
          </a:prstGeom>
        </p:spPr>
      </p:pic>
      <p:pic>
        <p:nvPicPr>
          <p:cNvPr id="160" name="Image 159">
            <a:extLst>
              <a:ext uri="{FF2B5EF4-FFF2-40B4-BE49-F238E27FC236}">
                <a16:creationId xmlns:a16="http://schemas.microsoft.com/office/drawing/2014/main" id="{4680B25D-7A17-401C-A2EA-8A13EBF46D47}"/>
              </a:ext>
            </a:extLst>
          </p:cNvPr>
          <p:cNvPicPr>
            <a:picLocks noChangeAspect="1"/>
          </p:cNvPicPr>
          <p:nvPr/>
        </p:nvPicPr>
        <p:blipFill rotWithShape="1">
          <a:blip r:embed="rId7"/>
          <a:srcRect l="74708" t="-307" b="88409"/>
          <a:stretch/>
        </p:blipFill>
        <p:spPr bwMode="auto">
          <a:xfrm>
            <a:off x="9195008" y="2227604"/>
            <a:ext cx="1130936" cy="361950"/>
          </a:xfrm>
          <a:prstGeom prst="rect">
            <a:avLst/>
          </a:prstGeom>
        </p:spPr>
      </p:pic>
      <p:pic>
        <p:nvPicPr>
          <p:cNvPr id="5" name="Image 4">
            <a:extLst>
              <a:ext uri="{FF2B5EF4-FFF2-40B4-BE49-F238E27FC236}">
                <a16:creationId xmlns:a16="http://schemas.microsoft.com/office/drawing/2014/main" id="{2E5D5FFD-492D-43AD-97D5-26AC256418E9}"/>
              </a:ext>
            </a:extLst>
          </p:cNvPr>
          <p:cNvPicPr>
            <a:picLocks noChangeAspect="1"/>
          </p:cNvPicPr>
          <p:nvPr/>
        </p:nvPicPr>
        <p:blipFill>
          <a:blip r:embed="rId8"/>
          <a:stretch>
            <a:fillRect/>
          </a:stretch>
        </p:blipFill>
        <p:spPr>
          <a:xfrm>
            <a:off x="5997220" y="1973400"/>
            <a:ext cx="1545981" cy="392017"/>
          </a:xfrm>
          <a:prstGeom prst="rect">
            <a:avLst/>
          </a:prstGeom>
        </p:spPr>
      </p:pic>
      <p:pic>
        <p:nvPicPr>
          <p:cNvPr id="162" name="Image 161">
            <a:extLst>
              <a:ext uri="{FF2B5EF4-FFF2-40B4-BE49-F238E27FC236}">
                <a16:creationId xmlns:a16="http://schemas.microsoft.com/office/drawing/2014/main" id="{FA24B0E7-39F2-43EC-A862-019A8874DE6F}"/>
              </a:ext>
            </a:extLst>
          </p:cNvPr>
          <p:cNvPicPr>
            <a:picLocks noChangeAspect="1"/>
          </p:cNvPicPr>
          <p:nvPr/>
        </p:nvPicPr>
        <p:blipFill>
          <a:blip r:embed="rId8"/>
          <a:stretch>
            <a:fillRect/>
          </a:stretch>
        </p:blipFill>
        <p:spPr>
          <a:xfrm>
            <a:off x="3228634" y="1859300"/>
            <a:ext cx="1545981" cy="392017"/>
          </a:xfrm>
          <a:prstGeom prst="rect">
            <a:avLst/>
          </a:prstGeom>
        </p:spPr>
      </p:pic>
      <p:pic>
        <p:nvPicPr>
          <p:cNvPr id="163" name="Image 162">
            <a:extLst>
              <a:ext uri="{FF2B5EF4-FFF2-40B4-BE49-F238E27FC236}">
                <a16:creationId xmlns:a16="http://schemas.microsoft.com/office/drawing/2014/main" id="{2181C2F9-F642-434E-960D-7169446BB5BA}"/>
              </a:ext>
            </a:extLst>
          </p:cNvPr>
          <p:cNvPicPr>
            <a:picLocks noChangeAspect="1"/>
          </p:cNvPicPr>
          <p:nvPr/>
        </p:nvPicPr>
        <p:blipFill>
          <a:blip r:embed="rId8"/>
          <a:stretch>
            <a:fillRect/>
          </a:stretch>
        </p:blipFill>
        <p:spPr>
          <a:xfrm>
            <a:off x="5982964" y="3513284"/>
            <a:ext cx="1545981" cy="392017"/>
          </a:xfrm>
          <a:prstGeom prst="rect">
            <a:avLst/>
          </a:prstGeom>
        </p:spPr>
      </p:pic>
      <p:pic>
        <p:nvPicPr>
          <p:cNvPr id="164" name="Image 163">
            <a:extLst>
              <a:ext uri="{FF2B5EF4-FFF2-40B4-BE49-F238E27FC236}">
                <a16:creationId xmlns:a16="http://schemas.microsoft.com/office/drawing/2014/main" id="{56521ED3-7ADF-4BF7-B73E-34F6075F0A1D}"/>
              </a:ext>
            </a:extLst>
          </p:cNvPr>
          <p:cNvPicPr>
            <a:picLocks noChangeAspect="1"/>
          </p:cNvPicPr>
          <p:nvPr/>
        </p:nvPicPr>
        <p:blipFill>
          <a:blip r:embed="rId8"/>
          <a:stretch>
            <a:fillRect/>
          </a:stretch>
        </p:blipFill>
        <p:spPr>
          <a:xfrm>
            <a:off x="3117259" y="4924658"/>
            <a:ext cx="1545981" cy="392017"/>
          </a:xfrm>
          <a:prstGeom prst="rect">
            <a:avLst/>
          </a:prstGeom>
        </p:spPr>
      </p:pic>
      <p:pic>
        <p:nvPicPr>
          <p:cNvPr id="165" name="Image 164">
            <a:extLst>
              <a:ext uri="{FF2B5EF4-FFF2-40B4-BE49-F238E27FC236}">
                <a16:creationId xmlns:a16="http://schemas.microsoft.com/office/drawing/2014/main" id="{3F3FB79B-B102-446D-9F4A-D6121363E653}"/>
              </a:ext>
            </a:extLst>
          </p:cNvPr>
          <p:cNvPicPr>
            <a:picLocks noChangeAspect="1"/>
          </p:cNvPicPr>
          <p:nvPr/>
        </p:nvPicPr>
        <p:blipFill>
          <a:blip r:embed="rId8"/>
          <a:stretch>
            <a:fillRect/>
          </a:stretch>
        </p:blipFill>
        <p:spPr>
          <a:xfrm>
            <a:off x="3117259" y="3554310"/>
            <a:ext cx="1545981" cy="392017"/>
          </a:xfrm>
          <a:prstGeom prst="rect">
            <a:avLst/>
          </a:prstGeom>
        </p:spPr>
      </p:pic>
      <p:pic>
        <p:nvPicPr>
          <p:cNvPr id="166" name="Image 165">
            <a:extLst>
              <a:ext uri="{FF2B5EF4-FFF2-40B4-BE49-F238E27FC236}">
                <a16:creationId xmlns:a16="http://schemas.microsoft.com/office/drawing/2014/main" id="{8061A37F-D6C1-4E92-956B-5EF53B8ED13F}"/>
              </a:ext>
            </a:extLst>
          </p:cNvPr>
          <p:cNvPicPr>
            <a:picLocks noChangeAspect="1"/>
          </p:cNvPicPr>
          <p:nvPr/>
        </p:nvPicPr>
        <p:blipFill>
          <a:blip r:embed="rId8"/>
          <a:stretch>
            <a:fillRect/>
          </a:stretch>
        </p:blipFill>
        <p:spPr>
          <a:xfrm>
            <a:off x="9307230" y="5383666"/>
            <a:ext cx="1545981" cy="392017"/>
          </a:xfrm>
          <a:prstGeom prst="rect">
            <a:avLst/>
          </a:prstGeom>
        </p:spPr>
      </p:pic>
      <p:pic>
        <p:nvPicPr>
          <p:cNvPr id="167" name="Image 166">
            <a:extLst>
              <a:ext uri="{FF2B5EF4-FFF2-40B4-BE49-F238E27FC236}">
                <a16:creationId xmlns:a16="http://schemas.microsoft.com/office/drawing/2014/main" id="{1E185090-DB09-4152-BB83-27F3A10ABE7E}"/>
              </a:ext>
            </a:extLst>
          </p:cNvPr>
          <p:cNvPicPr>
            <a:picLocks noChangeAspect="1"/>
          </p:cNvPicPr>
          <p:nvPr/>
        </p:nvPicPr>
        <p:blipFill>
          <a:blip r:embed="rId8"/>
          <a:stretch>
            <a:fillRect/>
          </a:stretch>
        </p:blipFill>
        <p:spPr>
          <a:xfrm>
            <a:off x="5997219" y="4915390"/>
            <a:ext cx="1545981" cy="392017"/>
          </a:xfrm>
          <a:prstGeom prst="rect">
            <a:avLst/>
          </a:prstGeom>
        </p:spPr>
      </p:pic>
      <p:sp>
        <p:nvSpPr>
          <p:cNvPr id="168" name="ZoneTexte 167">
            <a:extLst>
              <a:ext uri="{FF2B5EF4-FFF2-40B4-BE49-F238E27FC236}">
                <a16:creationId xmlns:a16="http://schemas.microsoft.com/office/drawing/2014/main" id="{2CA70DB8-6077-43C4-88AB-9F2FAA111B71}"/>
              </a:ext>
            </a:extLst>
          </p:cNvPr>
          <p:cNvSpPr txBox="1"/>
          <p:nvPr/>
        </p:nvSpPr>
        <p:spPr bwMode="auto">
          <a:xfrm>
            <a:off x="10142770" y="4730724"/>
            <a:ext cx="1101584" cy="369332"/>
          </a:xfrm>
          <a:prstGeom prst="rect">
            <a:avLst/>
          </a:prstGeom>
          <a:noFill/>
        </p:spPr>
        <p:txBody>
          <a:bodyPr wrap="none" rtlCol="0">
            <a:spAutoFit/>
          </a:bodyPr>
          <a:lstStyle/>
          <a:p>
            <a:r>
              <a:rPr lang="fr-FR" dirty="0" err="1"/>
              <a:t>After</a:t>
            </a:r>
            <a:r>
              <a:rPr lang="fr-FR" dirty="0"/>
              <a:t> OP5</a:t>
            </a:r>
          </a:p>
        </p:txBody>
      </p:sp>
      <p:sp>
        <p:nvSpPr>
          <p:cNvPr id="169" name="ZoneTexte 168">
            <a:extLst>
              <a:ext uri="{FF2B5EF4-FFF2-40B4-BE49-F238E27FC236}">
                <a16:creationId xmlns:a16="http://schemas.microsoft.com/office/drawing/2014/main" id="{CE234E4A-92FA-4CE9-9CE1-D929956E4832}"/>
              </a:ext>
            </a:extLst>
          </p:cNvPr>
          <p:cNvSpPr txBox="1"/>
          <p:nvPr/>
        </p:nvSpPr>
        <p:spPr bwMode="auto">
          <a:xfrm>
            <a:off x="10211657" y="2946293"/>
            <a:ext cx="572593" cy="369332"/>
          </a:xfrm>
          <a:prstGeom prst="rect">
            <a:avLst/>
          </a:prstGeom>
          <a:noFill/>
        </p:spPr>
        <p:txBody>
          <a:bodyPr wrap="none" rtlCol="0">
            <a:spAutoFit/>
          </a:bodyPr>
          <a:lstStyle/>
          <a:p>
            <a:r>
              <a:rPr lang="fr-FR" dirty="0"/>
              <a:t>OP5</a:t>
            </a:r>
          </a:p>
        </p:txBody>
      </p:sp>
      <p:sp>
        <p:nvSpPr>
          <p:cNvPr id="171" name="Espace réservé du pied de page 3">
            <a:extLst>
              <a:ext uri="{FF2B5EF4-FFF2-40B4-BE49-F238E27FC236}">
                <a16:creationId xmlns:a16="http://schemas.microsoft.com/office/drawing/2014/main" id="{C81A1181-8DA6-48F0-82C9-66630D4DBE28}"/>
              </a:ext>
            </a:extLst>
          </p:cNvPr>
          <p:cNvSpPr>
            <a:spLocks noGrp="1"/>
          </p:cNvSpPr>
          <p:nvPr>
            <p:ph type="ftr" sz="quarter" idx="11"/>
          </p:nvPr>
        </p:nvSpPr>
        <p:spPr>
          <a:xfrm>
            <a:off x="825624" y="6555770"/>
            <a:ext cx="8668754" cy="329614"/>
          </a:xfrm>
        </p:spPr>
        <p:txBody>
          <a:bodyPr/>
          <a:lstStyle/>
          <a:p>
            <a:pPr>
              <a:defRPr/>
            </a:pPr>
            <a:r>
              <a:rPr lang="en-GB" dirty="0">
                <a:solidFill>
                  <a:prstClr val="white"/>
                </a:solidFill>
              </a:rPr>
              <a:t>M. Richou| </a:t>
            </a:r>
            <a:r>
              <a:rPr lang="en-US" dirty="0">
                <a:solidFill>
                  <a:prstClr val="white"/>
                </a:solidFill>
              </a:rPr>
              <a:t>PSD Meeting on the transition of JT60-SA to W</a:t>
            </a:r>
            <a:r>
              <a:rPr lang="en-GB" dirty="0">
                <a:solidFill>
                  <a:prstClr val="white"/>
                </a:solidFill>
              </a:rPr>
              <a:t>| 17</a:t>
            </a:r>
            <a:r>
              <a:rPr lang="en-GB" baseline="30000" dirty="0">
                <a:solidFill>
                  <a:prstClr val="white"/>
                </a:solidFill>
              </a:rPr>
              <a:t>th</a:t>
            </a:r>
            <a:r>
              <a:rPr lang="en-GB" dirty="0">
                <a:solidFill>
                  <a:prstClr val="white"/>
                </a:solidFill>
              </a:rPr>
              <a:t> of  June 2025</a:t>
            </a:r>
          </a:p>
        </p:txBody>
      </p:sp>
      <p:cxnSp>
        <p:nvCxnSpPr>
          <p:cNvPr id="161" name="Connecteur droit 160">
            <a:extLst>
              <a:ext uri="{FF2B5EF4-FFF2-40B4-BE49-F238E27FC236}">
                <a16:creationId xmlns:a16="http://schemas.microsoft.com/office/drawing/2014/main" id="{09AE9B26-37C3-4ABA-9676-2CF1EAB92186}"/>
              </a:ext>
            </a:extLst>
          </p:cNvPr>
          <p:cNvCxnSpPr/>
          <p:nvPr/>
        </p:nvCxnSpPr>
        <p:spPr>
          <a:xfrm>
            <a:off x="7663543" y="4650377"/>
            <a:ext cx="2377440" cy="0"/>
          </a:xfrm>
          <a:prstGeom prst="line">
            <a:avLst/>
          </a:prstGeom>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9D6C0A48-1B48-42ED-A84F-B18CE9B2676B}"/>
              </a:ext>
            </a:extLst>
          </p:cNvPr>
          <p:cNvSpPr/>
          <p:nvPr/>
        </p:nvSpPr>
        <p:spPr>
          <a:xfrm>
            <a:off x="7663543" y="4355247"/>
            <a:ext cx="2363030" cy="3296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1800" dirty="0">
                <a:solidFill>
                  <a:schemeClr val="tx1"/>
                </a:solidFill>
                <a:effectLst/>
              </a:rPr>
              <a:t>2024 (</a:t>
            </a:r>
            <a:r>
              <a:rPr lang="en-US" sz="1800" dirty="0" err="1">
                <a:solidFill>
                  <a:schemeClr val="tx1"/>
                </a:solidFill>
                <a:effectLst/>
              </a:rPr>
              <a:t>CuCrZr</a:t>
            </a:r>
            <a:r>
              <a:rPr lang="en-US" sz="1800" dirty="0">
                <a:solidFill>
                  <a:schemeClr val="tx1"/>
                </a:solidFill>
                <a:effectLst/>
              </a:rPr>
              <a:t> Done)</a:t>
            </a:r>
          </a:p>
        </p:txBody>
      </p:sp>
    </p:spTree>
    <p:extLst>
      <p:ext uri="{BB962C8B-B14F-4D97-AF65-F5344CB8AC3E}">
        <p14:creationId xmlns:p14="http://schemas.microsoft.com/office/powerpoint/2010/main" val="42886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494DF-62DC-4CBA-A0ED-2904120CEBDB}"/>
              </a:ext>
            </a:extLst>
          </p:cNvPr>
          <p:cNvSpPr>
            <a:spLocks noGrp="1"/>
          </p:cNvSpPr>
          <p:nvPr>
            <p:ph type="title"/>
          </p:nvPr>
        </p:nvSpPr>
        <p:spPr>
          <a:xfrm>
            <a:off x="1015515" y="404029"/>
            <a:ext cx="11064189" cy="457200"/>
          </a:xfrm>
        </p:spPr>
        <p:txBody>
          <a:bodyPr/>
          <a:lstStyle/>
          <a:p>
            <a:r>
              <a:rPr lang="fr-FR" dirty="0"/>
              <a:t>3. Main </a:t>
            </a:r>
            <a:r>
              <a:rPr lang="fr-FR" dirty="0" err="1"/>
              <a:t>activities</a:t>
            </a:r>
            <a:r>
              <a:rPr lang="fr-FR" dirty="0"/>
              <a:t> in support to F4E– Qualification of W </a:t>
            </a:r>
            <a:r>
              <a:rPr lang="fr-FR" dirty="0" err="1"/>
              <a:t>monoblock</a:t>
            </a:r>
            <a:r>
              <a:rPr lang="fr-FR" dirty="0"/>
              <a:t> (</a:t>
            </a:r>
            <a:r>
              <a:rPr lang="fr-FR" dirty="0" err="1"/>
              <a:t>technology</a:t>
            </a:r>
            <a:r>
              <a:rPr lang="fr-FR" dirty="0"/>
              <a:t> </a:t>
            </a:r>
            <a:r>
              <a:rPr lang="fr-FR" dirty="0" err="1"/>
              <a:t>planned</a:t>
            </a:r>
            <a:r>
              <a:rPr lang="fr-FR" dirty="0"/>
              <a:t> to </a:t>
            </a:r>
            <a:r>
              <a:rPr lang="fr-FR" dirty="0" err="1"/>
              <a:t>be</a:t>
            </a:r>
            <a:r>
              <a:rPr lang="fr-FR" dirty="0"/>
              <a:t> </a:t>
            </a:r>
            <a:r>
              <a:rPr lang="fr-FR" dirty="0" err="1"/>
              <a:t>used</a:t>
            </a:r>
            <a:r>
              <a:rPr lang="fr-FR" dirty="0"/>
              <a:t> for OP5) (1/3)</a:t>
            </a:r>
          </a:p>
        </p:txBody>
      </p:sp>
      <p:sp>
        <p:nvSpPr>
          <p:cNvPr id="5" name="Espace réservé du numéro de diapositive 4">
            <a:extLst>
              <a:ext uri="{FF2B5EF4-FFF2-40B4-BE49-F238E27FC236}">
                <a16:creationId xmlns:a16="http://schemas.microsoft.com/office/drawing/2014/main" id="{9D52DC1F-0FD4-46D6-8903-357F0623936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dirty="0">
              <a:solidFill>
                <a:prstClr val="white"/>
              </a:solidFill>
            </a:endParaRPr>
          </a:p>
        </p:txBody>
      </p:sp>
      <p:pic>
        <p:nvPicPr>
          <p:cNvPr id="7" name="Image 6">
            <a:extLst>
              <a:ext uri="{FF2B5EF4-FFF2-40B4-BE49-F238E27FC236}">
                <a16:creationId xmlns:a16="http://schemas.microsoft.com/office/drawing/2014/main" id="{514E5864-9213-402E-BA06-A68EBB310DB1}"/>
              </a:ext>
            </a:extLst>
          </p:cNvPr>
          <p:cNvPicPr>
            <a:picLocks noChangeAspect="1"/>
          </p:cNvPicPr>
          <p:nvPr/>
        </p:nvPicPr>
        <p:blipFill>
          <a:blip r:embed="rId2"/>
          <a:stretch>
            <a:fillRect/>
          </a:stretch>
        </p:blipFill>
        <p:spPr>
          <a:xfrm>
            <a:off x="33934" y="1456322"/>
            <a:ext cx="4962525" cy="3295650"/>
          </a:xfrm>
          <a:prstGeom prst="rect">
            <a:avLst/>
          </a:prstGeom>
        </p:spPr>
      </p:pic>
      <p:pic>
        <p:nvPicPr>
          <p:cNvPr id="8" name="Image 7">
            <a:extLst>
              <a:ext uri="{FF2B5EF4-FFF2-40B4-BE49-F238E27FC236}">
                <a16:creationId xmlns:a16="http://schemas.microsoft.com/office/drawing/2014/main" id="{75C42A9E-827B-4E38-A2D5-C2A189A8E7B7}"/>
              </a:ext>
            </a:extLst>
          </p:cNvPr>
          <p:cNvPicPr>
            <a:picLocks noChangeAspect="1"/>
          </p:cNvPicPr>
          <p:nvPr/>
        </p:nvPicPr>
        <p:blipFill rotWithShape="1">
          <a:blip r:embed="rId3"/>
          <a:srcRect l="74708" t="-307" b="88409"/>
          <a:stretch/>
        </p:blipFill>
        <p:spPr bwMode="auto">
          <a:xfrm>
            <a:off x="293323" y="5003633"/>
            <a:ext cx="1130936" cy="361950"/>
          </a:xfrm>
          <a:prstGeom prst="rect">
            <a:avLst/>
          </a:prstGeom>
        </p:spPr>
      </p:pic>
      <p:sp>
        <p:nvSpPr>
          <p:cNvPr id="9" name="ZoneTexte 8">
            <a:extLst>
              <a:ext uri="{FF2B5EF4-FFF2-40B4-BE49-F238E27FC236}">
                <a16:creationId xmlns:a16="http://schemas.microsoft.com/office/drawing/2014/main" id="{86AA97D2-D7BA-4D06-9EFA-3CE0D8FD5411}"/>
              </a:ext>
            </a:extLst>
          </p:cNvPr>
          <p:cNvSpPr txBox="1"/>
          <p:nvPr/>
        </p:nvSpPr>
        <p:spPr bwMode="auto">
          <a:xfrm>
            <a:off x="2005263" y="4968039"/>
            <a:ext cx="2228495" cy="923330"/>
          </a:xfrm>
          <a:prstGeom prst="rect">
            <a:avLst/>
          </a:prstGeom>
          <a:noFill/>
        </p:spPr>
        <p:txBody>
          <a:bodyPr wrap="none" rtlCol="0">
            <a:spAutoFit/>
          </a:bodyPr>
          <a:lstStyle/>
          <a:p>
            <a:r>
              <a:rPr lang="fr-FR" dirty="0"/>
              <a:t>W </a:t>
            </a:r>
            <a:r>
              <a:rPr lang="fr-FR" dirty="0" err="1"/>
              <a:t>thickness</a:t>
            </a:r>
            <a:r>
              <a:rPr lang="fr-FR" dirty="0"/>
              <a:t> 8.5 mm</a:t>
            </a:r>
          </a:p>
          <a:p>
            <a:r>
              <a:rPr lang="fr-FR" dirty="0" err="1"/>
              <a:t>Inlet</a:t>
            </a:r>
            <a:r>
              <a:rPr lang="fr-FR" dirty="0"/>
              <a:t> </a:t>
            </a:r>
            <a:r>
              <a:rPr lang="fr-FR" dirty="0" err="1"/>
              <a:t>diameter</a:t>
            </a:r>
            <a:r>
              <a:rPr lang="fr-FR" dirty="0"/>
              <a:t> 12 mm</a:t>
            </a:r>
          </a:p>
          <a:p>
            <a:r>
              <a:rPr lang="fr-FR" dirty="0" err="1"/>
              <a:t>Width</a:t>
            </a:r>
            <a:r>
              <a:rPr lang="fr-FR" dirty="0"/>
              <a:t> 32 mm</a:t>
            </a:r>
          </a:p>
        </p:txBody>
      </p:sp>
      <p:pic>
        <p:nvPicPr>
          <p:cNvPr id="10" name="Image 9">
            <a:extLst>
              <a:ext uri="{FF2B5EF4-FFF2-40B4-BE49-F238E27FC236}">
                <a16:creationId xmlns:a16="http://schemas.microsoft.com/office/drawing/2014/main" id="{695BC1F9-9C3C-4931-886F-4AC9EEBE52EE}"/>
              </a:ext>
            </a:extLst>
          </p:cNvPr>
          <p:cNvPicPr>
            <a:picLocks noChangeAspect="1"/>
          </p:cNvPicPr>
          <p:nvPr/>
        </p:nvPicPr>
        <p:blipFill rotWithShape="1">
          <a:blip r:embed="rId4"/>
          <a:srcRect r="67172"/>
          <a:stretch/>
        </p:blipFill>
        <p:spPr>
          <a:xfrm>
            <a:off x="5436349" y="1525630"/>
            <a:ext cx="2521895" cy="4321217"/>
          </a:xfrm>
          <a:prstGeom prst="rect">
            <a:avLst/>
          </a:prstGeom>
        </p:spPr>
      </p:pic>
      <p:pic>
        <p:nvPicPr>
          <p:cNvPr id="12" name="Image 11">
            <a:extLst>
              <a:ext uri="{FF2B5EF4-FFF2-40B4-BE49-F238E27FC236}">
                <a16:creationId xmlns:a16="http://schemas.microsoft.com/office/drawing/2014/main" id="{52394ED3-8308-49F2-A7C5-0697828224CC}"/>
              </a:ext>
            </a:extLst>
          </p:cNvPr>
          <p:cNvPicPr>
            <a:picLocks noChangeAspect="1"/>
          </p:cNvPicPr>
          <p:nvPr/>
        </p:nvPicPr>
        <p:blipFill>
          <a:blip r:embed="rId5"/>
          <a:stretch>
            <a:fillRect/>
          </a:stretch>
        </p:blipFill>
        <p:spPr>
          <a:xfrm>
            <a:off x="8954820" y="3222004"/>
            <a:ext cx="2179023" cy="1648307"/>
          </a:xfrm>
          <a:prstGeom prst="rect">
            <a:avLst/>
          </a:prstGeom>
        </p:spPr>
      </p:pic>
      <p:sp>
        <p:nvSpPr>
          <p:cNvPr id="3" name="ZoneTexte 2">
            <a:extLst>
              <a:ext uri="{FF2B5EF4-FFF2-40B4-BE49-F238E27FC236}">
                <a16:creationId xmlns:a16="http://schemas.microsoft.com/office/drawing/2014/main" id="{3D22FD16-3CA6-4986-B768-ADC0D552C3BA}"/>
              </a:ext>
            </a:extLst>
          </p:cNvPr>
          <p:cNvSpPr txBox="1"/>
          <p:nvPr/>
        </p:nvSpPr>
        <p:spPr bwMode="auto">
          <a:xfrm>
            <a:off x="8398134" y="2051416"/>
            <a:ext cx="3685735" cy="646331"/>
          </a:xfrm>
          <a:prstGeom prst="rect">
            <a:avLst/>
          </a:prstGeom>
          <a:noFill/>
        </p:spPr>
        <p:txBody>
          <a:bodyPr wrap="square" rtlCol="0">
            <a:spAutoFit/>
          </a:bodyPr>
          <a:lstStyle/>
          <a:p>
            <a:r>
              <a:rPr lang="fr-FR" dirty="0">
                <a:sym typeface="Wingdings" panose="05000000000000000000" pitchFamily="2" charset="2"/>
              </a:rPr>
              <a:t> </a:t>
            </a:r>
            <a:r>
              <a:rPr lang="fr-FR" dirty="0" err="1"/>
              <a:t>Presence</a:t>
            </a:r>
            <a:r>
              <a:rPr lang="fr-FR" dirty="0"/>
              <a:t> of thermal imperfection </a:t>
            </a:r>
            <a:r>
              <a:rPr lang="fr-FR" dirty="0" err="1"/>
              <a:t>detected</a:t>
            </a:r>
            <a:r>
              <a:rPr lang="fr-FR" dirty="0"/>
              <a:t> by </a:t>
            </a:r>
            <a:r>
              <a:rPr lang="fr-FR" dirty="0" err="1"/>
              <a:t>infrared</a:t>
            </a:r>
            <a:r>
              <a:rPr lang="fr-FR" dirty="0"/>
              <a:t> </a:t>
            </a:r>
            <a:r>
              <a:rPr lang="fr-FR" dirty="0" err="1"/>
              <a:t>thermography</a:t>
            </a:r>
            <a:endParaRPr lang="fr-FR" dirty="0"/>
          </a:p>
        </p:txBody>
      </p:sp>
      <p:sp>
        <p:nvSpPr>
          <p:cNvPr id="13" name="Espace réservé du pied de page 3">
            <a:extLst>
              <a:ext uri="{FF2B5EF4-FFF2-40B4-BE49-F238E27FC236}">
                <a16:creationId xmlns:a16="http://schemas.microsoft.com/office/drawing/2014/main" id="{BEC812E8-731F-4DDA-8560-32A2DA983CFF}"/>
              </a:ext>
            </a:extLst>
          </p:cNvPr>
          <p:cNvSpPr>
            <a:spLocks noGrp="1"/>
          </p:cNvSpPr>
          <p:nvPr>
            <p:ph type="ftr" sz="quarter" idx="11"/>
          </p:nvPr>
        </p:nvSpPr>
        <p:spPr>
          <a:xfrm>
            <a:off x="825624" y="6555770"/>
            <a:ext cx="8668754" cy="329614"/>
          </a:xfrm>
        </p:spPr>
        <p:txBody>
          <a:bodyPr/>
          <a:lstStyle/>
          <a:p>
            <a:pPr>
              <a:defRPr/>
            </a:pPr>
            <a:r>
              <a:rPr lang="en-GB" dirty="0">
                <a:solidFill>
                  <a:prstClr val="white"/>
                </a:solidFill>
              </a:rPr>
              <a:t>M. Richou| </a:t>
            </a:r>
            <a:r>
              <a:rPr lang="en-US" dirty="0">
                <a:solidFill>
                  <a:prstClr val="white"/>
                </a:solidFill>
              </a:rPr>
              <a:t>PSD Meeting on the transition of JT60-SA to W</a:t>
            </a:r>
            <a:r>
              <a:rPr lang="en-GB" dirty="0">
                <a:solidFill>
                  <a:prstClr val="white"/>
                </a:solidFill>
              </a:rPr>
              <a:t>| 17</a:t>
            </a:r>
            <a:r>
              <a:rPr lang="en-GB" baseline="30000" dirty="0">
                <a:solidFill>
                  <a:prstClr val="white"/>
                </a:solidFill>
              </a:rPr>
              <a:t>th</a:t>
            </a:r>
            <a:r>
              <a:rPr lang="en-GB" dirty="0">
                <a:solidFill>
                  <a:prstClr val="white"/>
                </a:solidFill>
              </a:rPr>
              <a:t> of  June 2025</a:t>
            </a:r>
          </a:p>
        </p:txBody>
      </p:sp>
    </p:spTree>
    <p:extLst>
      <p:ext uri="{BB962C8B-B14F-4D97-AF65-F5344CB8AC3E}">
        <p14:creationId xmlns:p14="http://schemas.microsoft.com/office/powerpoint/2010/main" val="21020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494DF-62DC-4CBA-A0ED-2904120CEBDB}"/>
              </a:ext>
            </a:extLst>
          </p:cNvPr>
          <p:cNvSpPr>
            <a:spLocks noGrp="1"/>
          </p:cNvSpPr>
          <p:nvPr>
            <p:ph type="title"/>
          </p:nvPr>
        </p:nvSpPr>
        <p:spPr>
          <a:xfrm>
            <a:off x="1015515" y="404029"/>
            <a:ext cx="11064189" cy="457200"/>
          </a:xfrm>
        </p:spPr>
        <p:txBody>
          <a:bodyPr/>
          <a:lstStyle/>
          <a:p>
            <a:r>
              <a:rPr lang="fr-FR" dirty="0"/>
              <a:t>3. Main </a:t>
            </a:r>
            <a:r>
              <a:rPr lang="fr-FR" dirty="0" err="1"/>
              <a:t>activities</a:t>
            </a:r>
            <a:r>
              <a:rPr lang="fr-FR" dirty="0"/>
              <a:t> in support to F4E– Qualification of W </a:t>
            </a:r>
            <a:r>
              <a:rPr lang="fr-FR" dirty="0" err="1"/>
              <a:t>monoblock</a:t>
            </a:r>
            <a:r>
              <a:rPr lang="fr-FR" dirty="0"/>
              <a:t> (</a:t>
            </a:r>
            <a:r>
              <a:rPr lang="fr-FR" dirty="0" err="1"/>
              <a:t>technology</a:t>
            </a:r>
            <a:r>
              <a:rPr lang="fr-FR" dirty="0"/>
              <a:t> </a:t>
            </a:r>
            <a:r>
              <a:rPr lang="fr-FR" dirty="0" err="1"/>
              <a:t>planned</a:t>
            </a:r>
            <a:r>
              <a:rPr lang="fr-FR" dirty="0"/>
              <a:t> to </a:t>
            </a:r>
            <a:r>
              <a:rPr lang="fr-FR" dirty="0" err="1"/>
              <a:t>be</a:t>
            </a:r>
            <a:r>
              <a:rPr lang="fr-FR" dirty="0"/>
              <a:t> </a:t>
            </a:r>
            <a:r>
              <a:rPr lang="fr-FR" dirty="0" err="1"/>
              <a:t>used</a:t>
            </a:r>
            <a:r>
              <a:rPr lang="fr-FR" dirty="0"/>
              <a:t> for OP5) (2/3)</a:t>
            </a:r>
          </a:p>
        </p:txBody>
      </p:sp>
      <p:sp>
        <p:nvSpPr>
          <p:cNvPr id="5" name="Espace réservé du numéro de diapositive 4">
            <a:extLst>
              <a:ext uri="{FF2B5EF4-FFF2-40B4-BE49-F238E27FC236}">
                <a16:creationId xmlns:a16="http://schemas.microsoft.com/office/drawing/2014/main" id="{9D52DC1F-0FD4-46D6-8903-357F0623936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dirty="0">
              <a:solidFill>
                <a:prstClr val="white"/>
              </a:solidFill>
            </a:endParaRPr>
          </a:p>
        </p:txBody>
      </p:sp>
      <p:pic>
        <p:nvPicPr>
          <p:cNvPr id="11" name="Grafik 12">
            <a:extLst>
              <a:ext uri="{FF2B5EF4-FFF2-40B4-BE49-F238E27FC236}">
                <a16:creationId xmlns:a16="http://schemas.microsoft.com/office/drawing/2014/main" id="{C9F4D9E7-5B0C-4803-8EAD-D6435492FE8A}"/>
              </a:ext>
            </a:extLst>
          </p:cNvPr>
          <p:cNvPicPr>
            <a:picLocks noChangeAspect="1"/>
          </p:cNvPicPr>
          <p:nvPr/>
        </p:nvPicPr>
        <p:blipFill>
          <a:blip r:embed="rId2"/>
          <a:stretch>
            <a:fillRect/>
          </a:stretch>
        </p:blipFill>
        <p:spPr>
          <a:xfrm>
            <a:off x="283496" y="3020668"/>
            <a:ext cx="2664000" cy="1969319"/>
          </a:xfrm>
          <a:prstGeom prst="rect">
            <a:avLst/>
          </a:prstGeom>
        </p:spPr>
      </p:pic>
      <p:pic>
        <p:nvPicPr>
          <p:cNvPr id="13" name="Grafik 13">
            <a:extLst>
              <a:ext uri="{FF2B5EF4-FFF2-40B4-BE49-F238E27FC236}">
                <a16:creationId xmlns:a16="http://schemas.microsoft.com/office/drawing/2014/main" id="{40B59B0B-DD16-41CB-B0BF-A448B656843C}"/>
              </a:ext>
            </a:extLst>
          </p:cNvPr>
          <p:cNvPicPr>
            <a:picLocks noChangeAspect="1"/>
          </p:cNvPicPr>
          <p:nvPr/>
        </p:nvPicPr>
        <p:blipFill>
          <a:blip r:embed="rId3"/>
          <a:stretch>
            <a:fillRect/>
          </a:stretch>
        </p:blipFill>
        <p:spPr>
          <a:xfrm>
            <a:off x="3078006" y="3038537"/>
            <a:ext cx="2664000" cy="1969319"/>
          </a:xfrm>
          <a:prstGeom prst="rect">
            <a:avLst/>
          </a:prstGeom>
        </p:spPr>
      </p:pic>
      <p:pic>
        <p:nvPicPr>
          <p:cNvPr id="14" name="Grafik 24">
            <a:extLst>
              <a:ext uri="{FF2B5EF4-FFF2-40B4-BE49-F238E27FC236}">
                <a16:creationId xmlns:a16="http://schemas.microsoft.com/office/drawing/2014/main" id="{D7E34A4E-F85F-476D-BA2B-DC3F611C908E}"/>
              </a:ext>
            </a:extLst>
          </p:cNvPr>
          <p:cNvPicPr>
            <a:picLocks noChangeAspect="1"/>
          </p:cNvPicPr>
          <p:nvPr/>
        </p:nvPicPr>
        <p:blipFill>
          <a:blip r:embed="rId4"/>
          <a:stretch>
            <a:fillRect/>
          </a:stretch>
        </p:blipFill>
        <p:spPr>
          <a:xfrm>
            <a:off x="6521011" y="3048333"/>
            <a:ext cx="2673754" cy="1976531"/>
          </a:xfrm>
          <a:prstGeom prst="rect">
            <a:avLst/>
          </a:prstGeom>
        </p:spPr>
      </p:pic>
      <p:pic>
        <p:nvPicPr>
          <p:cNvPr id="15" name="Grafik 25">
            <a:extLst>
              <a:ext uri="{FF2B5EF4-FFF2-40B4-BE49-F238E27FC236}">
                <a16:creationId xmlns:a16="http://schemas.microsoft.com/office/drawing/2014/main" id="{B303932E-3C52-41D5-A150-96857961EC18}"/>
              </a:ext>
            </a:extLst>
          </p:cNvPr>
          <p:cNvPicPr>
            <a:picLocks noChangeAspect="1"/>
          </p:cNvPicPr>
          <p:nvPr/>
        </p:nvPicPr>
        <p:blipFill>
          <a:blip r:embed="rId5"/>
          <a:stretch>
            <a:fillRect/>
          </a:stretch>
        </p:blipFill>
        <p:spPr>
          <a:xfrm>
            <a:off x="9287414" y="3050934"/>
            <a:ext cx="2680098" cy="1987633"/>
          </a:xfrm>
          <a:prstGeom prst="rect">
            <a:avLst/>
          </a:prstGeom>
        </p:spPr>
      </p:pic>
      <p:sp>
        <p:nvSpPr>
          <p:cNvPr id="16" name="Rectangle 15">
            <a:extLst>
              <a:ext uri="{FF2B5EF4-FFF2-40B4-BE49-F238E27FC236}">
                <a16:creationId xmlns:a16="http://schemas.microsoft.com/office/drawing/2014/main" id="{EDFEF6BA-62B4-4839-8387-A76B21D24BEF}"/>
              </a:ext>
            </a:extLst>
          </p:cNvPr>
          <p:cNvSpPr/>
          <p:nvPr/>
        </p:nvSpPr>
        <p:spPr>
          <a:xfrm>
            <a:off x="536350" y="5078442"/>
            <a:ext cx="11655650" cy="1477328"/>
          </a:xfrm>
          <a:prstGeom prst="rect">
            <a:avLst/>
          </a:prstGeom>
        </p:spPr>
        <p:txBody>
          <a:bodyPr wrap="square">
            <a:spAutoFit/>
          </a:bodyPr>
          <a:lstStyle/>
          <a:p>
            <a:pPr marL="342900" lvl="0" indent="-342900" defTabSz="457200" rtl="0">
              <a:buClr>
                <a:srgbClr val="005555"/>
              </a:buClr>
              <a:buFont typeface="Wingdings" panose="05000000000000000000" pitchFamily="2" charset="2"/>
              <a:buChar char="§"/>
              <a:defRPr/>
            </a:pPr>
            <a:r>
              <a:rPr lang="en-US" kern="1200" dirty="0">
                <a:solidFill>
                  <a:srgbClr val="000000"/>
                </a:solidFill>
              </a:rPr>
              <a:t>Gaussian heat flux distribution-&gt; Gaussian temperature distribution</a:t>
            </a:r>
          </a:p>
          <a:p>
            <a:pPr marL="342900" lvl="0" indent="-342900" defTabSz="457200" rtl="0">
              <a:buClr>
                <a:srgbClr val="005555"/>
              </a:buClr>
              <a:buFont typeface="Wingdings" panose="05000000000000000000" pitchFamily="2" charset="2"/>
              <a:buChar char="§"/>
              <a:defRPr/>
            </a:pPr>
            <a:r>
              <a:rPr lang="en-US" kern="1200" dirty="0">
                <a:solidFill>
                  <a:srgbClr val="000000"/>
                </a:solidFill>
              </a:rPr>
              <a:t>Prelaminar results on block n°5 : Stable surface temperature during high heat flux loading -&gt; No damage</a:t>
            </a:r>
          </a:p>
          <a:p>
            <a:pPr marL="342900" indent="-342900" defTabSz="457200" rtl="0">
              <a:buClr>
                <a:srgbClr val="005555"/>
              </a:buClr>
              <a:buFont typeface="Wingdings" panose="05000000000000000000" pitchFamily="2" charset="2"/>
              <a:buChar char="§"/>
              <a:defRPr/>
            </a:pPr>
            <a:r>
              <a:rPr lang="en-US" kern="1200" dirty="0">
                <a:solidFill>
                  <a:srgbClr val="000000"/>
                </a:solidFill>
              </a:rPr>
              <a:t>Temperature of M1 and M10 should be equivalent but “</a:t>
            </a:r>
            <a:r>
              <a:rPr lang="en-US" sz="1800" dirty="0">
                <a:solidFill>
                  <a:srgbClr val="000000"/>
                </a:solidFill>
              </a:rPr>
              <a:t>The surface temperature measured of block 10 in the center is much higher than for block 1 in the center (about 200 °C @ 15 MW/m²).”</a:t>
            </a:r>
          </a:p>
          <a:p>
            <a:pPr marL="342900" lvl="0" indent="-342900" defTabSz="457200" rtl="0">
              <a:buClr>
                <a:srgbClr val="005555"/>
              </a:buClr>
              <a:buFont typeface="Wingdings" panose="05000000000000000000" pitchFamily="2" charset="2"/>
              <a:buChar char="§"/>
              <a:defRPr/>
            </a:pPr>
            <a:endParaRPr lang="en-US" kern="1200" dirty="0">
              <a:solidFill>
                <a:srgbClr val="000000"/>
              </a:solidFill>
            </a:endParaRPr>
          </a:p>
        </p:txBody>
      </p:sp>
      <p:cxnSp>
        <p:nvCxnSpPr>
          <p:cNvPr id="17" name="Connecteur droit avec flèche 16">
            <a:extLst>
              <a:ext uri="{FF2B5EF4-FFF2-40B4-BE49-F238E27FC236}">
                <a16:creationId xmlns:a16="http://schemas.microsoft.com/office/drawing/2014/main" id="{BE013B2D-0CA9-447B-9D8B-8396A1140CC5}"/>
              </a:ext>
            </a:extLst>
          </p:cNvPr>
          <p:cNvCxnSpPr/>
          <p:nvPr/>
        </p:nvCxnSpPr>
        <p:spPr>
          <a:xfrm flipV="1">
            <a:off x="9644742" y="4290015"/>
            <a:ext cx="426414" cy="250024"/>
          </a:xfrm>
          <a:prstGeom prst="straightConnector1">
            <a:avLst/>
          </a:prstGeom>
          <a:ln w="19050" cmpd="sng">
            <a:solidFill>
              <a:schemeClr val="bg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338C44EC-ABF7-4385-8AE9-4CF921A72037}"/>
              </a:ext>
            </a:extLst>
          </p:cNvPr>
          <p:cNvSpPr txBox="1"/>
          <p:nvPr/>
        </p:nvSpPr>
        <p:spPr>
          <a:xfrm>
            <a:off x="9427371" y="4476713"/>
            <a:ext cx="1962076" cy="267894"/>
          </a:xfrm>
          <a:prstGeom prst="rect">
            <a:avLst/>
          </a:prstGeom>
          <a:noFill/>
        </p:spPr>
        <p:txBody>
          <a:bodyPr wrap="none" lIns="0" tIns="0" rIns="0" bIns="0" rtlCol="0" anchor="t" anchorCtr="0">
            <a:spAutoFit/>
          </a:bodyPr>
          <a:lstStyle/>
          <a:p>
            <a:pPr algn="l">
              <a:lnSpc>
                <a:spcPts val="2300"/>
              </a:lnSpc>
              <a:spcBef>
                <a:spcPts val="1150"/>
              </a:spcBef>
            </a:pPr>
            <a:r>
              <a:rPr lang="fr-FR" sz="1600" dirty="0">
                <a:solidFill>
                  <a:schemeClr val="bg1"/>
                </a:solidFill>
              </a:rPr>
              <a:t>50% of power </a:t>
            </a:r>
            <a:r>
              <a:rPr lang="fr-FR" sz="1600" dirty="0" err="1">
                <a:solidFill>
                  <a:schemeClr val="bg1"/>
                </a:solidFill>
              </a:rPr>
              <a:t>density</a:t>
            </a:r>
            <a:endParaRPr lang="fr-FR" sz="1600" dirty="0">
              <a:solidFill>
                <a:schemeClr val="bg1"/>
              </a:solidFill>
            </a:endParaRPr>
          </a:p>
        </p:txBody>
      </p:sp>
      <p:cxnSp>
        <p:nvCxnSpPr>
          <p:cNvPr id="19" name="Connecteur droit avec flèche 18">
            <a:extLst>
              <a:ext uri="{FF2B5EF4-FFF2-40B4-BE49-F238E27FC236}">
                <a16:creationId xmlns:a16="http://schemas.microsoft.com/office/drawing/2014/main" id="{E256ADE9-CDA6-40D2-B398-D02B4A7C90B8}"/>
              </a:ext>
            </a:extLst>
          </p:cNvPr>
          <p:cNvCxnSpPr/>
          <p:nvPr/>
        </p:nvCxnSpPr>
        <p:spPr>
          <a:xfrm flipV="1">
            <a:off x="3405766" y="4325969"/>
            <a:ext cx="426414" cy="250024"/>
          </a:xfrm>
          <a:prstGeom prst="straightConnector1">
            <a:avLst/>
          </a:prstGeom>
          <a:ln w="19050" cmpd="sng">
            <a:solidFill>
              <a:schemeClr val="bg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932EF0BD-18B9-4E2B-A804-1F158815B950}"/>
              </a:ext>
            </a:extLst>
          </p:cNvPr>
          <p:cNvSpPr txBox="1"/>
          <p:nvPr/>
        </p:nvSpPr>
        <p:spPr>
          <a:xfrm>
            <a:off x="3188395" y="4512667"/>
            <a:ext cx="1962076" cy="267894"/>
          </a:xfrm>
          <a:prstGeom prst="rect">
            <a:avLst/>
          </a:prstGeom>
          <a:noFill/>
        </p:spPr>
        <p:txBody>
          <a:bodyPr wrap="none" lIns="0" tIns="0" rIns="0" bIns="0" rtlCol="0" anchor="t" anchorCtr="0">
            <a:spAutoFit/>
          </a:bodyPr>
          <a:lstStyle/>
          <a:p>
            <a:pPr algn="l">
              <a:lnSpc>
                <a:spcPts val="2300"/>
              </a:lnSpc>
              <a:spcBef>
                <a:spcPts val="1150"/>
              </a:spcBef>
            </a:pPr>
            <a:r>
              <a:rPr lang="fr-FR" sz="1600" dirty="0">
                <a:solidFill>
                  <a:schemeClr val="bg1"/>
                </a:solidFill>
              </a:rPr>
              <a:t>50% of power </a:t>
            </a:r>
            <a:r>
              <a:rPr lang="fr-FR" sz="1600" dirty="0" err="1">
                <a:solidFill>
                  <a:schemeClr val="bg1"/>
                </a:solidFill>
              </a:rPr>
              <a:t>density</a:t>
            </a:r>
            <a:endParaRPr lang="fr-FR" sz="1600" dirty="0">
              <a:solidFill>
                <a:schemeClr val="bg1"/>
              </a:solidFill>
            </a:endParaRPr>
          </a:p>
        </p:txBody>
      </p:sp>
      <p:sp>
        <p:nvSpPr>
          <p:cNvPr id="21" name="ZoneTexte 20">
            <a:extLst>
              <a:ext uri="{FF2B5EF4-FFF2-40B4-BE49-F238E27FC236}">
                <a16:creationId xmlns:a16="http://schemas.microsoft.com/office/drawing/2014/main" id="{8F9A88E5-968E-4869-B6A1-320F6DC29E9B}"/>
              </a:ext>
            </a:extLst>
          </p:cNvPr>
          <p:cNvSpPr txBox="1"/>
          <p:nvPr/>
        </p:nvSpPr>
        <p:spPr>
          <a:xfrm>
            <a:off x="9346593" y="3560705"/>
            <a:ext cx="930063" cy="294953"/>
          </a:xfrm>
          <a:prstGeom prst="rect">
            <a:avLst/>
          </a:prstGeom>
          <a:noFill/>
        </p:spPr>
        <p:txBody>
          <a:bodyPr wrap="non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fr-FR" sz="1600" dirty="0">
                <a:solidFill>
                  <a:schemeClr val="bg1"/>
                </a:solidFill>
              </a:rPr>
              <a:t>~60 mm</a:t>
            </a:r>
          </a:p>
        </p:txBody>
      </p:sp>
      <p:cxnSp>
        <p:nvCxnSpPr>
          <p:cNvPr id="22" name="Connecteur droit avec flèche 21">
            <a:extLst>
              <a:ext uri="{FF2B5EF4-FFF2-40B4-BE49-F238E27FC236}">
                <a16:creationId xmlns:a16="http://schemas.microsoft.com/office/drawing/2014/main" id="{6B82D95A-5E93-46F5-9A78-3941E71BEB73}"/>
              </a:ext>
            </a:extLst>
          </p:cNvPr>
          <p:cNvCxnSpPr/>
          <p:nvPr/>
        </p:nvCxnSpPr>
        <p:spPr>
          <a:xfrm flipV="1">
            <a:off x="9857949" y="3637421"/>
            <a:ext cx="653693" cy="528381"/>
          </a:xfrm>
          <a:prstGeom prst="straightConnector1">
            <a:avLst/>
          </a:prstGeom>
          <a:ln w="19050" cmpd="sng">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6C14999-3A72-45D6-9FCE-8C2B61E229AE}"/>
              </a:ext>
            </a:extLst>
          </p:cNvPr>
          <p:cNvSpPr/>
          <p:nvPr/>
        </p:nvSpPr>
        <p:spPr>
          <a:xfrm>
            <a:off x="580364" y="1405754"/>
            <a:ext cx="10559144" cy="1477328"/>
          </a:xfrm>
          <a:prstGeom prst="rect">
            <a:avLst/>
          </a:prstGeom>
        </p:spPr>
        <p:txBody>
          <a:bodyPr wrap="square">
            <a:spAutoFit/>
          </a:bodyPr>
          <a:lstStyle/>
          <a:p>
            <a:pPr marL="342900" indent="-342900">
              <a:buAutoNum type="arabicPeriod"/>
            </a:pPr>
            <a:r>
              <a:rPr lang="de-DE" kern="1200" dirty="0" err="1">
                <a:solidFill>
                  <a:srgbClr val="000000"/>
                </a:solidFill>
                <a:latin typeface="Arial" panose="020B0604020202020204"/>
              </a:rPr>
              <a:t>screening</a:t>
            </a:r>
            <a:r>
              <a:rPr lang="de-DE" kern="1200" dirty="0">
                <a:solidFill>
                  <a:srgbClr val="000000"/>
                </a:solidFill>
                <a:latin typeface="Arial" panose="020B0604020202020204"/>
              </a:rPr>
              <a:t>: 6 – 10 MW/m², </a:t>
            </a:r>
            <a:r>
              <a:rPr lang="de-DE" kern="1200" dirty="0" err="1">
                <a:solidFill>
                  <a:srgbClr val="000000"/>
                </a:solidFill>
                <a:latin typeface="Arial" panose="020B0604020202020204"/>
              </a:rPr>
              <a:t>up</a:t>
            </a:r>
            <a:r>
              <a:rPr lang="de-DE" kern="1200" dirty="0">
                <a:solidFill>
                  <a:srgbClr val="000000"/>
                </a:solidFill>
                <a:latin typeface="Arial" panose="020B0604020202020204"/>
              </a:rPr>
              <a:t> </a:t>
            </a:r>
            <a:r>
              <a:rPr lang="de-DE" kern="1200" dirty="0" err="1">
                <a:solidFill>
                  <a:srgbClr val="000000"/>
                </a:solidFill>
                <a:latin typeface="Arial" panose="020B0604020202020204"/>
              </a:rPr>
              <a:t>to</a:t>
            </a:r>
            <a:r>
              <a:rPr lang="de-DE" kern="1200" dirty="0">
                <a:solidFill>
                  <a:srgbClr val="000000"/>
                </a:solidFill>
                <a:latin typeface="Arial" panose="020B0604020202020204"/>
              </a:rPr>
              <a:t> 15 sec., </a:t>
            </a:r>
            <a:r>
              <a:rPr lang="de-DE" kern="1200" dirty="0" err="1">
                <a:solidFill>
                  <a:srgbClr val="000000"/>
                </a:solidFill>
                <a:latin typeface="Arial" panose="020B0604020202020204"/>
              </a:rPr>
              <a:t>followed</a:t>
            </a:r>
            <a:r>
              <a:rPr lang="de-DE" kern="1200" dirty="0">
                <a:solidFill>
                  <a:srgbClr val="000000"/>
                </a:solidFill>
                <a:latin typeface="Arial" panose="020B0604020202020204"/>
              </a:rPr>
              <a:t> </a:t>
            </a:r>
            <a:r>
              <a:rPr lang="de-DE" kern="1200" dirty="0" err="1">
                <a:solidFill>
                  <a:srgbClr val="000000"/>
                </a:solidFill>
                <a:latin typeface="Arial" panose="020B0604020202020204"/>
              </a:rPr>
              <a:t>by</a:t>
            </a:r>
            <a:r>
              <a:rPr lang="de-DE" kern="1200" dirty="0">
                <a:solidFill>
                  <a:srgbClr val="000000"/>
                </a:solidFill>
                <a:latin typeface="Arial" panose="020B0604020202020204"/>
              </a:rPr>
              <a:t> 15 MW/m², 5sec.			</a:t>
            </a:r>
          </a:p>
          <a:p>
            <a:pPr marL="342900" indent="-342900">
              <a:buAutoNum type="arabicPeriod"/>
            </a:pPr>
            <a:r>
              <a:rPr lang="de-DE" kern="1200" dirty="0" err="1">
                <a:solidFill>
                  <a:srgbClr val="000000"/>
                </a:solidFill>
                <a:latin typeface="Arial" panose="020B0604020202020204"/>
              </a:rPr>
              <a:t>cyclic</a:t>
            </a:r>
            <a:r>
              <a:rPr lang="de-DE" kern="1200" dirty="0">
                <a:solidFill>
                  <a:srgbClr val="000000"/>
                </a:solidFill>
                <a:latin typeface="Arial" panose="020B0604020202020204"/>
              </a:rPr>
              <a:t> </a:t>
            </a:r>
            <a:r>
              <a:rPr lang="de-DE" kern="1200" dirty="0" err="1">
                <a:solidFill>
                  <a:srgbClr val="000000"/>
                </a:solidFill>
                <a:latin typeface="Arial" panose="020B0604020202020204"/>
              </a:rPr>
              <a:t>loading</a:t>
            </a:r>
            <a:r>
              <a:rPr lang="de-DE" kern="1200" dirty="0">
                <a:solidFill>
                  <a:srgbClr val="000000"/>
                </a:solidFill>
                <a:latin typeface="Arial" panose="020B0604020202020204"/>
              </a:rPr>
              <a:t>: 100 x 10 MW/m², 10 sec.	</a:t>
            </a:r>
          </a:p>
          <a:p>
            <a:pPr marL="342900" indent="-342900">
              <a:buAutoNum type="arabicPeriod"/>
            </a:pPr>
            <a:r>
              <a:rPr lang="de-DE" kern="1200" dirty="0" err="1">
                <a:solidFill>
                  <a:srgbClr val="000000"/>
                </a:solidFill>
                <a:latin typeface="Arial" panose="020B0604020202020204"/>
              </a:rPr>
              <a:t>screening</a:t>
            </a:r>
            <a:r>
              <a:rPr lang="de-DE" kern="1200" dirty="0">
                <a:solidFill>
                  <a:srgbClr val="000000"/>
                </a:solidFill>
                <a:latin typeface="Arial" panose="020B0604020202020204"/>
              </a:rPr>
              <a:t> </a:t>
            </a:r>
            <a:r>
              <a:rPr lang="de-DE" kern="1200" dirty="0" err="1">
                <a:solidFill>
                  <a:srgbClr val="000000"/>
                </a:solidFill>
                <a:latin typeface="Arial" panose="020B0604020202020204"/>
              </a:rPr>
              <a:t>of</a:t>
            </a:r>
            <a:r>
              <a:rPr lang="de-DE" kern="1200" dirty="0">
                <a:solidFill>
                  <a:srgbClr val="000000"/>
                </a:solidFill>
                <a:latin typeface="Arial" panose="020B0604020202020204"/>
              </a:rPr>
              <a:t> pulse </a:t>
            </a:r>
            <a:r>
              <a:rPr lang="de-DE" kern="1200" dirty="0" err="1">
                <a:solidFill>
                  <a:srgbClr val="000000"/>
                </a:solidFill>
                <a:latin typeface="Arial" panose="020B0604020202020204"/>
              </a:rPr>
              <a:t>duration</a:t>
            </a:r>
            <a:r>
              <a:rPr lang="de-DE" kern="1200" dirty="0">
                <a:solidFill>
                  <a:srgbClr val="000000"/>
                </a:solidFill>
                <a:latin typeface="Arial" panose="020B0604020202020204"/>
              </a:rPr>
              <a:t>: 15 MW/m², 5…12 sec.</a:t>
            </a:r>
          </a:p>
          <a:p>
            <a:pPr marL="342900" indent="-342900">
              <a:buAutoNum type="arabicPeriod"/>
            </a:pPr>
            <a:r>
              <a:rPr lang="de-DE" kern="1200" dirty="0">
                <a:solidFill>
                  <a:srgbClr val="000000"/>
                </a:solidFill>
                <a:latin typeface="Arial" panose="020B0604020202020204"/>
              </a:rPr>
              <a:t> </a:t>
            </a:r>
            <a:r>
              <a:rPr lang="en-US" kern="1200" dirty="0">
                <a:solidFill>
                  <a:srgbClr val="000000"/>
                </a:solidFill>
                <a:latin typeface="Arial" panose="020B0604020202020204"/>
              </a:rPr>
              <a:t>cyclic loading: 100 x 15 MW/m², 10 sec</a:t>
            </a:r>
          </a:p>
          <a:p>
            <a:pPr marL="342900" indent="-342900">
              <a:buAutoNum type="arabicPeriod"/>
            </a:pPr>
            <a:r>
              <a:rPr lang="de-DE" kern="1200" dirty="0">
                <a:solidFill>
                  <a:srgbClr val="000000"/>
                </a:solidFill>
                <a:latin typeface="Arial" panose="020B0604020202020204"/>
              </a:rPr>
              <a:t>high power transient </a:t>
            </a:r>
            <a:r>
              <a:rPr lang="de-DE" kern="1200" dirty="0" err="1">
                <a:solidFill>
                  <a:srgbClr val="000000"/>
                </a:solidFill>
                <a:latin typeface="Arial" panose="020B0604020202020204"/>
              </a:rPr>
              <a:t>loading</a:t>
            </a:r>
            <a:r>
              <a:rPr lang="de-DE" kern="1200" dirty="0">
                <a:solidFill>
                  <a:srgbClr val="000000"/>
                </a:solidFill>
                <a:latin typeface="Arial" panose="020B0604020202020204"/>
              </a:rPr>
              <a:t>: 3 x 20 MW/m², 2 sec.</a:t>
            </a:r>
            <a:endParaRPr lang="fr-FR" dirty="0"/>
          </a:p>
        </p:txBody>
      </p:sp>
      <p:sp>
        <p:nvSpPr>
          <p:cNvPr id="24" name="Ellipse 23">
            <a:extLst>
              <a:ext uri="{FF2B5EF4-FFF2-40B4-BE49-F238E27FC236}">
                <a16:creationId xmlns:a16="http://schemas.microsoft.com/office/drawing/2014/main" id="{F7F7D0EF-1083-4B80-BED5-D9503E6BBC50}"/>
              </a:ext>
            </a:extLst>
          </p:cNvPr>
          <p:cNvSpPr/>
          <p:nvPr/>
        </p:nvSpPr>
        <p:spPr>
          <a:xfrm>
            <a:off x="7853148" y="3855658"/>
            <a:ext cx="177420" cy="153896"/>
          </a:xfrm>
          <a:prstGeom prst="ellipse">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fr-FR" sz="1300" b="1" dirty="0">
              <a:solidFill>
                <a:schemeClr val="bg1"/>
              </a:solidFill>
            </a:endParaRPr>
          </a:p>
        </p:txBody>
      </p:sp>
      <p:sp>
        <p:nvSpPr>
          <p:cNvPr id="25" name="ZoneTexte 24">
            <a:extLst>
              <a:ext uri="{FF2B5EF4-FFF2-40B4-BE49-F238E27FC236}">
                <a16:creationId xmlns:a16="http://schemas.microsoft.com/office/drawing/2014/main" id="{20237DE4-2680-485C-BAEE-F31EEE910657}"/>
              </a:ext>
            </a:extLst>
          </p:cNvPr>
          <p:cNvSpPr txBox="1"/>
          <p:nvPr/>
        </p:nvSpPr>
        <p:spPr>
          <a:xfrm>
            <a:off x="7606982" y="4080140"/>
            <a:ext cx="1163780" cy="267894"/>
          </a:xfrm>
          <a:prstGeom prst="rect">
            <a:avLst/>
          </a:prstGeom>
          <a:noFill/>
        </p:spPr>
        <p:txBody>
          <a:bodyPr wrap="none" lIns="0" tIns="0" rIns="0" bIns="0" rtlCol="0" anchor="t" anchorCtr="0">
            <a:spAutoFit/>
          </a:bodyPr>
          <a:lstStyle/>
          <a:p>
            <a:pPr algn="l">
              <a:lnSpc>
                <a:spcPts val="2300"/>
              </a:lnSpc>
              <a:spcBef>
                <a:spcPts val="1150"/>
              </a:spcBef>
            </a:pPr>
            <a:r>
              <a:rPr lang="fr-FR" sz="1600" dirty="0">
                <a:solidFill>
                  <a:schemeClr val="bg1"/>
                </a:solidFill>
              </a:rPr>
              <a:t>Beam center</a:t>
            </a:r>
          </a:p>
        </p:txBody>
      </p:sp>
      <p:sp>
        <p:nvSpPr>
          <p:cNvPr id="27" name="Espace réservé du pied de page 3">
            <a:extLst>
              <a:ext uri="{FF2B5EF4-FFF2-40B4-BE49-F238E27FC236}">
                <a16:creationId xmlns:a16="http://schemas.microsoft.com/office/drawing/2014/main" id="{AD1D8E84-A14A-49C5-BDDE-D4AA16EA1BFC}"/>
              </a:ext>
            </a:extLst>
          </p:cNvPr>
          <p:cNvSpPr>
            <a:spLocks noGrp="1"/>
          </p:cNvSpPr>
          <p:nvPr>
            <p:ph type="ftr" sz="quarter" idx="11"/>
          </p:nvPr>
        </p:nvSpPr>
        <p:spPr>
          <a:xfrm>
            <a:off x="825624" y="6555770"/>
            <a:ext cx="8668754" cy="329614"/>
          </a:xfrm>
        </p:spPr>
        <p:txBody>
          <a:bodyPr/>
          <a:lstStyle/>
          <a:p>
            <a:pPr>
              <a:defRPr/>
            </a:pPr>
            <a:r>
              <a:rPr lang="en-GB" dirty="0">
                <a:solidFill>
                  <a:prstClr val="white"/>
                </a:solidFill>
              </a:rPr>
              <a:t>M. Richou| </a:t>
            </a:r>
            <a:r>
              <a:rPr lang="en-US" dirty="0">
                <a:solidFill>
                  <a:prstClr val="white"/>
                </a:solidFill>
              </a:rPr>
              <a:t>PSD Meeting on the transition of JT60-SA to W</a:t>
            </a:r>
            <a:r>
              <a:rPr lang="en-GB" dirty="0">
                <a:solidFill>
                  <a:prstClr val="white"/>
                </a:solidFill>
              </a:rPr>
              <a:t>| 17</a:t>
            </a:r>
            <a:r>
              <a:rPr lang="en-GB" baseline="30000" dirty="0">
                <a:solidFill>
                  <a:prstClr val="white"/>
                </a:solidFill>
              </a:rPr>
              <a:t>th</a:t>
            </a:r>
            <a:r>
              <a:rPr lang="en-GB" dirty="0">
                <a:solidFill>
                  <a:prstClr val="white"/>
                </a:solidFill>
              </a:rPr>
              <a:t> of  June 2025</a:t>
            </a:r>
          </a:p>
        </p:txBody>
      </p:sp>
    </p:spTree>
    <p:extLst>
      <p:ext uri="{BB962C8B-B14F-4D97-AF65-F5344CB8AC3E}">
        <p14:creationId xmlns:p14="http://schemas.microsoft.com/office/powerpoint/2010/main" val="148165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1660" y="446315"/>
            <a:ext cx="10909498" cy="452348"/>
          </a:xfrm>
        </p:spPr>
        <p:txBody>
          <a:bodyPr/>
          <a:lstStyle/>
          <a:p>
            <a:r>
              <a:rPr lang="fr-FR" dirty="0"/>
              <a:t>3. Main </a:t>
            </a:r>
            <a:r>
              <a:rPr lang="fr-FR" dirty="0" err="1"/>
              <a:t>activities</a:t>
            </a:r>
            <a:r>
              <a:rPr lang="fr-FR" dirty="0"/>
              <a:t> in support to F4E– Qualification of W </a:t>
            </a:r>
            <a:r>
              <a:rPr lang="fr-FR" dirty="0" err="1"/>
              <a:t>monoblock</a:t>
            </a:r>
            <a:r>
              <a:rPr lang="fr-FR" dirty="0"/>
              <a:t> (</a:t>
            </a:r>
            <a:r>
              <a:rPr lang="fr-FR" dirty="0" err="1"/>
              <a:t>technology</a:t>
            </a:r>
            <a:r>
              <a:rPr lang="fr-FR" dirty="0"/>
              <a:t> </a:t>
            </a:r>
            <a:r>
              <a:rPr lang="fr-FR" dirty="0" err="1"/>
              <a:t>planned</a:t>
            </a:r>
            <a:r>
              <a:rPr lang="fr-FR" dirty="0"/>
              <a:t> to </a:t>
            </a:r>
            <a:r>
              <a:rPr lang="fr-FR" dirty="0" err="1"/>
              <a:t>be</a:t>
            </a:r>
            <a:r>
              <a:rPr lang="fr-FR" dirty="0"/>
              <a:t> </a:t>
            </a:r>
            <a:r>
              <a:rPr lang="fr-FR" dirty="0" err="1"/>
              <a:t>used</a:t>
            </a:r>
            <a:r>
              <a:rPr lang="fr-FR" dirty="0"/>
              <a:t> for OP5) (3/3)</a:t>
            </a:r>
          </a:p>
        </p:txBody>
      </p:sp>
      <p:sp>
        <p:nvSpPr>
          <p:cNvPr id="5" name="Espace réservé du numéro de diapositive 4"/>
          <p:cNvSpPr>
            <a:spLocks noGrp="1"/>
          </p:cNvSpPr>
          <p:nvPr>
            <p:ph type="sldNum" sz="quarter" idx="12"/>
          </p:nvPr>
        </p:nvSpPr>
        <p:spPr>
          <a:xfrm>
            <a:off x="6270172" y="6356597"/>
            <a:ext cx="720080" cy="19917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0" cap="none" spc="0" normalizeH="0" baseline="0" noProof="0" smtClean="0">
                <a:ln>
                  <a:noFill/>
                </a:ln>
                <a:solidFill>
                  <a:prstClr val="white"/>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400" b="0" i="0" u="none" strike="noStrike" kern="0" cap="none" spc="0" normalizeH="0" baseline="0" noProof="0" dirty="0">
              <a:ln>
                <a:noFill/>
              </a:ln>
              <a:solidFill>
                <a:prstClr val="white"/>
              </a:solidFill>
              <a:effectLst/>
              <a:uLnTx/>
              <a:uFillTx/>
              <a:latin typeface="Calibri"/>
              <a:cs typeface="Arial"/>
            </a:endParaRPr>
          </a:p>
        </p:txBody>
      </p:sp>
      <p:sp>
        <p:nvSpPr>
          <p:cNvPr id="20" name="Espace réservé du numéro de diapositive 3"/>
          <p:cNvSpPr txBox="1">
            <a:spLocks/>
          </p:cNvSpPr>
          <p:nvPr/>
        </p:nvSpPr>
        <p:spPr bwMode="auto">
          <a:xfrm>
            <a:off x="0" y="6590037"/>
            <a:ext cx="720080" cy="199173"/>
          </a:xfrm>
          <a:prstGeom prst="rect">
            <a:avLst/>
          </a:prstGeom>
        </p:spPr>
        <p:txBody>
          <a:bodyPr vert="horz" lIns="91440" tIns="45720" rIns="91440" bIns="45720" rtlCol="0" anchor="ctr"/>
          <a:lstStyle>
            <a:defPPr>
              <a:defRPr lang="en-US"/>
            </a:defPPr>
            <a:lvl1pPr marL="0" algn="r" defTabSz="914400">
              <a:defRPr sz="14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0" cap="none" spc="0" normalizeH="0" baseline="0" noProof="0" smtClean="0">
                <a:ln>
                  <a:noFill/>
                </a:ln>
                <a:solidFill>
                  <a:prstClr val="white"/>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400" b="0" i="0" u="none" strike="noStrike" kern="0" cap="none" spc="0" normalizeH="0" baseline="0" noProof="0" dirty="0">
              <a:ln>
                <a:noFill/>
              </a:ln>
              <a:solidFill>
                <a:prstClr val="white"/>
              </a:solidFill>
              <a:effectLst/>
              <a:uLnTx/>
              <a:uFillTx/>
              <a:latin typeface="Calibri"/>
              <a:cs typeface="Arial"/>
            </a:endParaRPr>
          </a:p>
        </p:txBody>
      </p:sp>
      <p:pic>
        <p:nvPicPr>
          <p:cNvPr id="3" name="Image 2">
            <a:extLst>
              <a:ext uri="{FF2B5EF4-FFF2-40B4-BE49-F238E27FC236}">
                <a16:creationId xmlns:a16="http://schemas.microsoft.com/office/drawing/2014/main" id="{CE3EBA0E-4F56-43B2-B01F-4BAE8F28149E}"/>
              </a:ext>
            </a:extLst>
          </p:cNvPr>
          <p:cNvPicPr>
            <a:picLocks noChangeAspect="1"/>
          </p:cNvPicPr>
          <p:nvPr/>
        </p:nvPicPr>
        <p:blipFill rotWithShape="1">
          <a:blip r:embed="rId2"/>
          <a:srcRect r="34779"/>
          <a:stretch/>
        </p:blipFill>
        <p:spPr>
          <a:xfrm>
            <a:off x="1134273" y="1199119"/>
            <a:ext cx="5658596" cy="4880215"/>
          </a:xfrm>
          <a:prstGeom prst="rect">
            <a:avLst/>
          </a:prstGeom>
        </p:spPr>
      </p:pic>
      <p:sp>
        <p:nvSpPr>
          <p:cNvPr id="4" name="ZoneTexte 3">
            <a:extLst>
              <a:ext uri="{FF2B5EF4-FFF2-40B4-BE49-F238E27FC236}">
                <a16:creationId xmlns:a16="http://schemas.microsoft.com/office/drawing/2014/main" id="{32BEE858-B449-4F7E-A83C-D983C6932CC4}"/>
              </a:ext>
            </a:extLst>
          </p:cNvPr>
          <p:cNvSpPr txBox="1"/>
          <p:nvPr/>
        </p:nvSpPr>
        <p:spPr bwMode="auto">
          <a:xfrm>
            <a:off x="7242047" y="1484857"/>
            <a:ext cx="4629111" cy="1477328"/>
          </a:xfrm>
          <a:prstGeom prst="rect">
            <a:avLst/>
          </a:prstGeom>
          <a:noFill/>
        </p:spPr>
        <p:txBody>
          <a:bodyPr wrap="square" rtlCol="0">
            <a:spAutoFit/>
          </a:bodyPr>
          <a:lstStyle/>
          <a:p>
            <a:r>
              <a:rPr lang="fr-FR" dirty="0">
                <a:sym typeface="Wingdings" panose="05000000000000000000" pitchFamily="2" charset="2"/>
              </a:rPr>
              <a:t></a:t>
            </a:r>
            <a:r>
              <a:rPr lang="fr-FR" dirty="0"/>
              <a:t>Imperfection </a:t>
            </a:r>
            <a:r>
              <a:rPr lang="fr-FR" dirty="0" err="1"/>
              <a:t>still</a:t>
            </a:r>
            <a:r>
              <a:rPr lang="fr-FR" dirty="0"/>
              <a:t> </a:t>
            </a:r>
            <a:r>
              <a:rPr lang="fr-FR" dirty="0" err="1"/>
              <a:t>present</a:t>
            </a:r>
            <a:r>
              <a:rPr lang="fr-FR" dirty="0"/>
              <a:t> </a:t>
            </a:r>
            <a:r>
              <a:rPr lang="fr-FR" dirty="0" err="1"/>
              <a:t>after</a:t>
            </a:r>
            <a:r>
              <a:rPr lang="fr-FR" dirty="0"/>
              <a:t> HHF tests</a:t>
            </a:r>
          </a:p>
          <a:p>
            <a:endParaRPr lang="fr-FR" dirty="0"/>
          </a:p>
          <a:p>
            <a:r>
              <a:rPr lang="fr-FR" u="sng" dirty="0"/>
              <a:t>Prospects for WPDIV in 2025</a:t>
            </a:r>
          </a:p>
          <a:p>
            <a:r>
              <a:rPr lang="fr-FR" dirty="0"/>
              <a:t>Continue to support F4E for non-destructive </a:t>
            </a:r>
            <a:r>
              <a:rPr lang="fr-FR" dirty="0" err="1"/>
              <a:t>testing</a:t>
            </a:r>
            <a:r>
              <a:rPr lang="fr-FR" dirty="0"/>
              <a:t> and HHF tests</a:t>
            </a:r>
          </a:p>
        </p:txBody>
      </p:sp>
      <p:pic>
        <p:nvPicPr>
          <p:cNvPr id="8" name="Image 7">
            <a:extLst>
              <a:ext uri="{FF2B5EF4-FFF2-40B4-BE49-F238E27FC236}">
                <a16:creationId xmlns:a16="http://schemas.microsoft.com/office/drawing/2014/main" id="{A80BCF4F-9882-432C-A646-D61C7CE5C0AF}"/>
              </a:ext>
            </a:extLst>
          </p:cNvPr>
          <p:cNvPicPr>
            <a:picLocks noChangeAspect="1"/>
          </p:cNvPicPr>
          <p:nvPr/>
        </p:nvPicPr>
        <p:blipFill>
          <a:blip r:embed="rId3"/>
          <a:stretch>
            <a:fillRect/>
          </a:stretch>
        </p:blipFill>
        <p:spPr>
          <a:xfrm>
            <a:off x="7624823" y="3539640"/>
            <a:ext cx="4021273" cy="1944143"/>
          </a:xfrm>
          <a:prstGeom prst="rect">
            <a:avLst/>
          </a:prstGeom>
        </p:spPr>
      </p:pic>
      <p:sp>
        <p:nvSpPr>
          <p:cNvPr id="10" name="Espace réservé du pied de page 3">
            <a:extLst>
              <a:ext uri="{FF2B5EF4-FFF2-40B4-BE49-F238E27FC236}">
                <a16:creationId xmlns:a16="http://schemas.microsoft.com/office/drawing/2014/main" id="{BD898D1B-D915-4DB8-83D4-442C5FF08C9D}"/>
              </a:ext>
            </a:extLst>
          </p:cNvPr>
          <p:cNvSpPr>
            <a:spLocks noGrp="1"/>
          </p:cNvSpPr>
          <p:nvPr>
            <p:ph type="ftr" sz="quarter" idx="11"/>
          </p:nvPr>
        </p:nvSpPr>
        <p:spPr>
          <a:xfrm>
            <a:off x="825624" y="6555770"/>
            <a:ext cx="8668754" cy="329614"/>
          </a:xfrm>
        </p:spPr>
        <p:txBody>
          <a:bodyPr/>
          <a:lstStyle/>
          <a:p>
            <a:pPr>
              <a:defRPr/>
            </a:pPr>
            <a:r>
              <a:rPr lang="en-GB" dirty="0">
                <a:solidFill>
                  <a:prstClr val="white"/>
                </a:solidFill>
              </a:rPr>
              <a:t>M. Richou| </a:t>
            </a:r>
            <a:r>
              <a:rPr lang="en-US" dirty="0">
                <a:solidFill>
                  <a:prstClr val="white"/>
                </a:solidFill>
              </a:rPr>
              <a:t>PSD Meeting on the transition of JT60-SA to W</a:t>
            </a:r>
            <a:r>
              <a:rPr lang="en-GB" dirty="0">
                <a:solidFill>
                  <a:prstClr val="white"/>
                </a:solidFill>
              </a:rPr>
              <a:t>| 17</a:t>
            </a:r>
            <a:r>
              <a:rPr lang="en-GB" baseline="30000" dirty="0">
                <a:solidFill>
                  <a:prstClr val="white"/>
                </a:solidFill>
              </a:rPr>
              <a:t>th</a:t>
            </a:r>
            <a:r>
              <a:rPr lang="en-GB" dirty="0">
                <a:solidFill>
                  <a:prstClr val="white"/>
                </a:solidFill>
              </a:rPr>
              <a:t> of  June 2025</a:t>
            </a:r>
          </a:p>
        </p:txBody>
      </p:sp>
    </p:spTree>
    <p:extLst>
      <p:ext uri="{BB962C8B-B14F-4D97-AF65-F5344CB8AC3E}">
        <p14:creationId xmlns:p14="http://schemas.microsoft.com/office/powerpoint/2010/main" val="2441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F181969-B51F-4CC8-8A5D-B69C971A979C}" type="slidenum">
              <a:rPr lang="de-DE" smtClean="0"/>
              <a:t>7</a:t>
            </a:fld>
            <a:endParaRPr lang="de-DE"/>
          </a:p>
        </p:txBody>
      </p:sp>
      <p:pic>
        <p:nvPicPr>
          <p:cNvPr id="4" name="Image 3"/>
          <p:cNvPicPr>
            <a:picLocks noChangeAspect="1"/>
          </p:cNvPicPr>
          <p:nvPr/>
        </p:nvPicPr>
        <p:blipFill>
          <a:blip r:embed="rId2"/>
          <a:stretch>
            <a:fillRect/>
          </a:stretch>
        </p:blipFill>
        <p:spPr>
          <a:xfrm>
            <a:off x="810087" y="747675"/>
            <a:ext cx="5876922" cy="2825444"/>
          </a:xfrm>
          <a:prstGeom prst="rect">
            <a:avLst/>
          </a:prstGeom>
        </p:spPr>
      </p:pic>
      <p:pic>
        <p:nvPicPr>
          <p:cNvPr id="10" name="Image 9"/>
          <p:cNvPicPr>
            <a:picLocks noChangeAspect="1"/>
          </p:cNvPicPr>
          <p:nvPr/>
        </p:nvPicPr>
        <p:blipFill>
          <a:blip r:embed="rId3"/>
          <a:stretch>
            <a:fillRect/>
          </a:stretch>
        </p:blipFill>
        <p:spPr>
          <a:xfrm>
            <a:off x="1341515" y="3222363"/>
            <a:ext cx="7248525" cy="3102823"/>
          </a:xfrm>
          <a:prstGeom prst="rect">
            <a:avLst/>
          </a:prstGeom>
        </p:spPr>
      </p:pic>
      <p:pic>
        <p:nvPicPr>
          <p:cNvPr id="9" name="Image 8"/>
          <p:cNvPicPr>
            <a:picLocks noChangeAspect="1"/>
          </p:cNvPicPr>
          <p:nvPr/>
        </p:nvPicPr>
        <p:blipFill>
          <a:blip r:embed="rId4"/>
          <a:stretch>
            <a:fillRect/>
          </a:stretch>
        </p:blipFill>
        <p:spPr>
          <a:xfrm>
            <a:off x="6156990" y="701747"/>
            <a:ext cx="5707269" cy="3142373"/>
          </a:xfrm>
          <a:prstGeom prst="rect">
            <a:avLst/>
          </a:prstGeom>
        </p:spPr>
      </p:pic>
      <p:cxnSp>
        <p:nvCxnSpPr>
          <p:cNvPr id="15" name="Connecteur droit avec flèche 14"/>
          <p:cNvCxnSpPr/>
          <p:nvPr/>
        </p:nvCxnSpPr>
        <p:spPr>
          <a:xfrm flipV="1">
            <a:off x="1147951" y="1281810"/>
            <a:ext cx="5636029" cy="24498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032468" y="2535080"/>
            <a:ext cx="1413163" cy="369332"/>
          </a:xfrm>
          <a:prstGeom prst="rect">
            <a:avLst/>
          </a:prstGeom>
          <a:noFill/>
        </p:spPr>
        <p:txBody>
          <a:bodyPr wrap="square" rtlCol="0">
            <a:spAutoFit/>
          </a:bodyPr>
          <a:lstStyle/>
          <a:p>
            <a:r>
              <a:rPr lang="fr-FR" dirty="0"/>
              <a:t>250 mm</a:t>
            </a:r>
            <a:endParaRPr lang="en-US" dirty="0"/>
          </a:p>
        </p:txBody>
      </p:sp>
      <p:sp>
        <p:nvSpPr>
          <p:cNvPr id="13" name="Flèche droite 12"/>
          <p:cNvSpPr/>
          <p:nvPr/>
        </p:nvSpPr>
        <p:spPr>
          <a:xfrm rot="20192815">
            <a:off x="652651" y="5881725"/>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p:cNvSpPr txBox="1"/>
          <p:nvPr/>
        </p:nvSpPr>
        <p:spPr>
          <a:xfrm>
            <a:off x="455690" y="4923402"/>
            <a:ext cx="1771650" cy="923330"/>
          </a:xfrm>
          <a:prstGeom prst="rect">
            <a:avLst/>
          </a:prstGeom>
          <a:noFill/>
        </p:spPr>
        <p:txBody>
          <a:bodyPr wrap="square" rtlCol="0">
            <a:spAutoFit/>
          </a:bodyPr>
          <a:lstStyle/>
          <a:p>
            <a:r>
              <a:rPr lang="fr-FR" b="1" dirty="0"/>
              <a:t>V=7m/s, </a:t>
            </a:r>
            <a:r>
              <a:rPr lang="fr-FR" dirty="0"/>
              <a:t>P=20bars, T=40°C</a:t>
            </a:r>
            <a:endParaRPr lang="en-US" dirty="0"/>
          </a:p>
        </p:txBody>
      </p:sp>
      <p:sp>
        <p:nvSpPr>
          <p:cNvPr id="18" name="Forme libre 17"/>
          <p:cNvSpPr/>
          <p:nvPr/>
        </p:nvSpPr>
        <p:spPr>
          <a:xfrm rot="267205">
            <a:off x="1654169" y="924734"/>
            <a:ext cx="3763031" cy="1921228"/>
          </a:xfrm>
          <a:custGeom>
            <a:avLst/>
            <a:gdLst>
              <a:gd name="connsiteX0" fmla="*/ 0 w 5562600"/>
              <a:gd name="connsiteY0" fmla="*/ 2209800 h 2371725"/>
              <a:gd name="connsiteX1" fmla="*/ 400050 w 5562600"/>
              <a:gd name="connsiteY1" fmla="*/ 2371725 h 2371725"/>
              <a:gd name="connsiteX2" fmla="*/ 5562600 w 5562600"/>
              <a:gd name="connsiteY2" fmla="*/ 123825 h 2371725"/>
              <a:gd name="connsiteX3" fmla="*/ 5124450 w 5562600"/>
              <a:gd name="connsiteY3" fmla="*/ 0 h 2371725"/>
              <a:gd name="connsiteX4" fmla="*/ 0 w 5562600"/>
              <a:gd name="connsiteY4" fmla="*/ 2209800 h 237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371725">
                <a:moveTo>
                  <a:pt x="0" y="2209800"/>
                </a:moveTo>
                <a:lnTo>
                  <a:pt x="400050" y="2371725"/>
                </a:lnTo>
                <a:lnTo>
                  <a:pt x="5562600" y="123825"/>
                </a:lnTo>
                <a:lnTo>
                  <a:pt x="5124450" y="0"/>
                </a:lnTo>
                <a:lnTo>
                  <a:pt x="0" y="2209800"/>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oneTexte 20"/>
          <p:cNvSpPr txBox="1"/>
          <p:nvPr/>
        </p:nvSpPr>
        <p:spPr>
          <a:xfrm>
            <a:off x="2443353" y="1236093"/>
            <a:ext cx="1905000" cy="369332"/>
          </a:xfrm>
          <a:prstGeom prst="rect">
            <a:avLst/>
          </a:prstGeom>
          <a:noFill/>
        </p:spPr>
        <p:txBody>
          <a:bodyPr wrap="square" rtlCol="0">
            <a:spAutoFit/>
          </a:bodyPr>
          <a:lstStyle/>
          <a:p>
            <a:r>
              <a:rPr lang="fr-FR" dirty="0"/>
              <a:t>Q=1..20 MW/m²</a:t>
            </a:r>
            <a:endParaRPr lang="en-US" dirty="0"/>
          </a:p>
        </p:txBody>
      </p:sp>
      <p:sp>
        <p:nvSpPr>
          <p:cNvPr id="14" name="Titre 1"/>
          <p:cNvSpPr>
            <a:spLocks noGrp="1"/>
          </p:cNvSpPr>
          <p:nvPr>
            <p:ph type="title"/>
          </p:nvPr>
        </p:nvSpPr>
        <p:spPr>
          <a:xfrm>
            <a:off x="914400" y="264240"/>
            <a:ext cx="9451776" cy="457200"/>
          </a:xfrm>
        </p:spPr>
        <p:txBody>
          <a:bodyPr/>
          <a:lstStyle/>
          <a:p>
            <a:r>
              <a:rPr lang="fr-FR" dirty="0">
                <a:latin typeface="Arial" panose="020B0604020202020204" pitchFamily="34" charset="0"/>
                <a:cs typeface="Arial" panose="020B0604020202020204" pitchFamily="34" charset="0"/>
              </a:rPr>
              <a:t>4. </a:t>
            </a:r>
            <a:r>
              <a:rPr lang="en-US" sz="2800" dirty="0">
                <a:latin typeface="Arial" panose="020B0604020202020204" pitchFamily="34" charset="0"/>
                <a:cs typeface="Arial" panose="020B0604020202020204" pitchFamily="34" charset="0"/>
              </a:rPr>
              <a:t>Developed HHF target concepts within </a:t>
            </a:r>
            <a:r>
              <a:rPr lang="en-US" sz="2800" dirty="0" err="1">
                <a:latin typeface="Arial" panose="020B0604020202020204" pitchFamily="34" charset="0"/>
                <a:cs typeface="Arial" panose="020B0604020202020204" pitchFamily="34" charset="0"/>
              </a:rPr>
              <a:t>EUROfusion</a:t>
            </a:r>
            <a:br>
              <a:rPr lang="en-US" sz="2800"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28221660-8480-4E3D-9EFC-DE443373C61D}"/>
              </a:ext>
            </a:extLst>
          </p:cNvPr>
          <p:cNvSpPr txBox="1"/>
          <p:nvPr/>
        </p:nvSpPr>
        <p:spPr bwMode="auto">
          <a:xfrm>
            <a:off x="9083848" y="1611539"/>
            <a:ext cx="821059" cy="369332"/>
          </a:xfrm>
          <a:prstGeom prst="rect">
            <a:avLst/>
          </a:prstGeom>
          <a:noFill/>
        </p:spPr>
        <p:txBody>
          <a:bodyPr wrap="none" rtlCol="0">
            <a:spAutoFit/>
          </a:bodyPr>
          <a:lstStyle/>
          <a:p>
            <a:r>
              <a:rPr lang="fr-FR" dirty="0" err="1"/>
              <a:t>CuCrZr</a:t>
            </a:r>
            <a:endParaRPr lang="fr-FR" dirty="0"/>
          </a:p>
        </p:txBody>
      </p:sp>
      <p:pic>
        <p:nvPicPr>
          <p:cNvPr id="11" name="Image 10">
            <a:extLst>
              <a:ext uri="{FF2B5EF4-FFF2-40B4-BE49-F238E27FC236}">
                <a16:creationId xmlns:a16="http://schemas.microsoft.com/office/drawing/2014/main" id="{70DFAC80-EEF8-48F2-AC95-9B5E19D0C2AA}"/>
              </a:ext>
            </a:extLst>
          </p:cNvPr>
          <p:cNvPicPr>
            <a:picLocks noChangeAspect="1"/>
          </p:cNvPicPr>
          <p:nvPr/>
        </p:nvPicPr>
        <p:blipFill>
          <a:blip r:embed="rId5"/>
          <a:stretch>
            <a:fillRect/>
          </a:stretch>
        </p:blipFill>
        <p:spPr>
          <a:xfrm>
            <a:off x="189241" y="703145"/>
            <a:ext cx="1750997" cy="1327522"/>
          </a:xfrm>
          <a:prstGeom prst="rect">
            <a:avLst/>
          </a:prstGeom>
        </p:spPr>
      </p:pic>
      <p:sp>
        <p:nvSpPr>
          <p:cNvPr id="45" name="Rectangle 44">
            <a:extLst>
              <a:ext uri="{FF2B5EF4-FFF2-40B4-BE49-F238E27FC236}">
                <a16:creationId xmlns:a16="http://schemas.microsoft.com/office/drawing/2014/main" id="{AA78C270-F374-47B9-A6A9-C78F39E51FEF}"/>
              </a:ext>
            </a:extLst>
          </p:cNvPr>
          <p:cNvSpPr/>
          <p:nvPr/>
        </p:nvSpPr>
        <p:spPr>
          <a:xfrm>
            <a:off x="12914589" y="1035867"/>
            <a:ext cx="2236310" cy="31753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W or W alloy – 3 mm</a:t>
            </a:r>
          </a:p>
        </p:txBody>
      </p:sp>
      <p:sp>
        <p:nvSpPr>
          <p:cNvPr id="46" name="Rectangle 45">
            <a:extLst>
              <a:ext uri="{FF2B5EF4-FFF2-40B4-BE49-F238E27FC236}">
                <a16:creationId xmlns:a16="http://schemas.microsoft.com/office/drawing/2014/main" id="{F8909356-5FA6-44D7-888A-99356D846616}"/>
              </a:ext>
            </a:extLst>
          </p:cNvPr>
          <p:cNvSpPr/>
          <p:nvPr/>
        </p:nvSpPr>
        <p:spPr>
          <a:xfrm>
            <a:off x="12908164" y="1349106"/>
            <a:ext cx="2236310" cy="155773"/>
          </a:xfrm>
          <a:prstGeom prst="rect">
            <a:avLst/>
          </a:prstGeom>
          <a:solidFill>
            <a:srgbClr val="FF33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Interlayer – 1 mm</a:t>
            </a:r>
          </a:p>
        </p:txBody>
      </p:sp>
      <p:sp>
        <p:nvSpPr>
          <p:cNvPr id="47" name="Rectangle 46">
            <a:extLst>
              <a:ext uri="{FF2B5EF4-FFF2-40B4-BE49-F238E27FC236}">
                <a16:creationId xmlns:a16="http://schemas.microsoft.com/office/drawing/2014/main" id="{FB88774D-9AB3-46F5-BC2D-F2880E1145A4}"/>
              </a:ext>
            </a:extLst>
          </p:cNvPr>
          <p:cNvSpPr/>
          <p:nvPr/>
        </p:nvSpPr>
        <p:spPr>
          <a:xfrm>
            <a:off x="12908163" y="1504878"/>
            <a:ext cx="2236310" cy="115309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347887" lvl="4" indent="138014" algn="ctr"/>
            <a:endParaRPr lang="en-US" dirty="0">
              <a:latin typeface="Arial" panose="020B0604020202020204" pitchFamily="34" charset="0"/>
              <a:cs typeface="Arial" panose="020B0604020202020204" pitchFamily="34" charset="0"/>
            </a:endParaRPr>
          </a:p>
          <a:p>
            <a:pPr marL="1347887" lvl="4" indent="138014" algn="ctr"/>
            <a:endParaRPr lang="en-US" dirty="0">
              <a:latin typeface="Arial" panose="020B0604020202020204" pitchFamily="34" charset="0"/>
              <a:cs typeface="Arial" panose="020B0604020202020204" pitchFamily="34" charset="0"/>
            </a:endParaRPr>
          </a:p>
          <a:p>
            <a:pPr marL="1347887" lvl="4" indent="138014" algn="ctr"/>
            <a:endParaRPr lang="en-US" dirty="0">
              <a:latin typeface="Arial" panose="020B0604020202020204" pitchFamily="34" charset="0"/>
              <a:cs typeface="Arial" panose="020B0604020202020204" pitchFamily="34" charset="0"/>
            </a:endParaRPr>
          </a:p>
          <a:p>
            <a:pPr indent="1" algn="ctr"/>
            <a:r>
              <a:rPr lang="en-US" sz="1400" dirty="0">
                <a:latin typeface="Arial" panose="020B0604020202020204" pitchFamily="34" charset="0"/>
                <a:cs typeface="Arial" panose="020B0604020202020204" pitchFamily="34" charset="0"/>
              </a:rPr>
              <a:t>Heat sink (</a:t>
            </a:r>
            <a:r>
              <a:rPr lang="en-US" sz="1400" dirty="0" err="1">
                <a:latin typeface="Arial" panose="020B0604020202020204" pitchFamily="34" charset="0"/>
                <a:cs typeface="Arial" panose="020B0604020202020204" pitchFamily="34" charset="0"/>
              </a:rPr>
              <a:t>CuCrZr</a:t>
            </a:r>
            <a:r>
              <a:rPr lang="en-US" sz="1400" dirty="0">
                <a:latin typeface="Arial" panose="020B0604020202020204" pitchFamily="34" charset="0"/>
                <a:cs typeface="Arial" panose="020B0604020202020204" pitchFamily="34" charset="0"/>
              </a:rPr>
              <a:t>…)</a:t>
            </a:r>
          </a:p>
        </p:txBody>
      </p:sp>
      <p:cxnSp>
        <p:nvCxnSpPr>
          <p:cNvPr id="48" name="Connecteur droit avec flèche 47">
            <a:extLst>
              <a:ext uri="{FF2B5EF4-FFF2-40B4-BE49-F238E27FC236}">
                <a16:creationId xmlns:a16="http://schemas.microsoft.com/office/drawing/2014/main" id="{49654679-4661-4483-A61A-F34CB086AF59}"/>
              </a:ext>
            </a:extLst>
          </p:cNvPr>
          <p:cNvCxnSpPr/>
          <p:nvPr/>
        </p:nvCxnSpPr>
        <p:spPr>
          <a:xfrm flipH="1">
            <a:off x="14014040" y="1488283"/>
            <a:ext cx="0" cy="234285"/>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A1946C41-6ADC-4A8F-983A-61BCAE1208CF}"/>
              </a:ext>
            </a:extLst>
          </p:cNvPr>
          <p:cNvSpPr txBox="1"/>
          <p:nvPr/>
        </p:nvSpPr>
        <p:spPr>
          <a:xfrm>
            <a:off x="14077541" y="1450091"/>
            <a:ext cx="76174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 mm</a:t>
            </a:r>
          </a:p>
        </p:txBody>
      </p:sp>
      <p:sp>
        <p:nvSpPr>
          <p:cNvPr id="50" name="Rectangle 49">
            <a:extLst>
              <a:ext uri="{FF2B5EF4-FFF2-40B4-BE49-F238E27FC236}">
                <a16:creationId xmlns:a16="http://schemas.microsoft.com/office/drawing/2014/main" id="{4D38EA2D-5CF9-48CD-A470-2C63DA95D1A4}"/>
              </a:ext>
            </a:extLst>
          </p:cNvPr>
          <p:cNvSpPr/>
          <p:nvPr/>
        </p:nvSpPr>
        <p:spPr>
          <a:xfrm>
            <a:off x="13210433" y="1735990"/>
            <a:ext cx="1568531" cy="5250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a:t>
            </a:r>
          </a:p>
        </p:txBody>
      </p:sp>
      <p:pic>
        <p:nvPicPr>
          <p:cNvPr id="12" name="Image 11">
            <a:extLst>
              <a:ext uri="{FF2B5EF4-FFF2-40B4-BE49-F238E27FC236}">
                <a16:creationId xmlns:a16="http://schemas.microsoft.com/office/drawing/2014/main" id="{EBEDB4EC-BD42-451E-97F0-D88580863A25}"/>
              </a:ext>
            </a:extLst>
          </p:cNvPr>
          <p:cNvPicPr>
            <a:picLocks noChangeAspect="1"/>
          </p:cNvPicPr>
          <p:nvPr/>
        </p:nvPicPr>
        <p:blipFill>
          <a:blip r:embed="rId6"/>
          <a:stretch>
            <a:fillRect/>
          </a:stretch>
        </p:blipFill>
        <p:spPr>
          <a:xfrm>
            <a:off x="8426170" y="4155363"/>
            <a:ext cx="3601960" cy="2285115"/>
          </a:xfrm>
          <a:prstGeom prst="rect">
            <a:avLst/>
          </a:prstGeom>
        </p:spPr>
      </p:pic>
      <p:sp>
        <p:nvSpPr>
          <p:cNvPr id="51" name="ZoneTexte 50">
            <a:extLst>
              <a:ext uri="{FF2B5EF4-FFF2-40B4-BE49-F238E27FC236}">
                <a16:creationId xmlns:a16="http://schemas.microsoft.com/office/drawing/2014/main" id="{F2E6E465-0887-45BB-B510-64B93A601D34}"/>
              </a:ext>
            </a:extLst>
          </p:cNvPr>
          <p:cNvSpPr txBox="1"/>
          <p:nvPr/>
        </p:nvSpPr>
        <p:spPr bwMode="auto">
          <a:xfrm>
            <a:off x="2839874" y="704954"/>
            <a:ext cx="2125903" cy="369332"/>
          </a:xfrm>
          <a:prstGeom prst="rect">
            <a:avLst/>
          </a:prstGeom>
          <a:noFill/>
        </p:spPr>
        <p:txBody>
          <a:bodyPr wrap="none" rtlCol="0">
            <a:spAutoFit/>
          </a:bodyPr>
          <a:lstStyle/>
          <a:p>
            <a:r>
              <a:rPr lang="fr-FR" b="1" dirty="0">
                <a:solidFill>
                  <a:schemeClr val="accent3"/>
                </a:solidFill>
              </a:rPr>
              <a:t>Reference </a:t>
            </a:r>
            <a:r>
              <a:rPr lang="fr-FR" b="1" dirty="0" err="1">
                <a:solidFill>
                  <a:schemeClr val="accent3"/>
                </a:solidFill>
              </a:rPr>
              <a:t>geometry</a:t>
            </a:r>
            <a:endParaRPr lang="en-US" b="1" dirty="0">
              <a:solidFill>
                <a:schemeClr val="accent3"/>
              </a:solidFill>
            </a:endParaRPr>
          </a:p>
        </p:txBody>
      </p:sp>
      <p:sp>
        <p:nvSpPr>
          <p:cNvPr id="52" name="ZoneTexte 51">
            <a:extLst>
              <a:ext uri="{FF2B5EF4-FFF2-40B4-BE49-F238E27FC236}">
                <a16:creationId xmlns:a16="http://schemas.microsoft.com/office/drawing/2014/main" id="{881F74EE-92A7-41B3-A67E-C074C8502EDE}"/>
              </a:ext>
            </a:extLst>
          </p:cNvPr>
          <p:cNvSpPr txBox="1"/>
          <p:nvPr/>
        </p:nvSpPr>
        <p:spPr bwMode="auto">
          <a:xfrm>
            <a:off x="8104639" y="1086586"/>
            <a:ext cx="1550424" cy="369332"/>
          </a:xfrm>
          <a:prstGeom prst="rect">
            <a:avLst/>
          </a:prstGeom>
          <a:noFill/>
        </p:spPr>
        <p:txBody>
          <a:bodyPr wrap="none" rtlCol="0">
            <a:spAutoFit/>
          </a:bodyPr>
          <a:lstStyle/>
          <a:p>
            <a:r>
              <a:rPr lang="fr-FR" b="1" dirty="0">
                <a:solidFill>
                  <a:schemeClr val="accent2"/>
                </a:solidFill>
              </a:rPr>
              <a:t>Diagonal (45°)</a:t>
            </a:r>
            <a:endParaRPr lang="en-US" b="1" dirty="0">
              <a:solidFill>
                <a:schemeClr val="accent2"/>
              </a:solidFill>
            </a:endParaRPr>
          </a:p>
        </p:txBody>
      </p:sp>
      <p:sp>
        <p:nvSpPr>
          <p:cNvPr id="53" name="ZoneTexte 52">
            <a:extLst>
              <a:ext uri="{FF2B5EF4-FFF2-40B4-BE49-F238E27FC236}">
                <a16:creationId xmlns:a16="http://schemas.microsoft.com/office/drawing/2014/main" id="{4E8DD294-0F98-4011-A4F9-95BEE8CC83CD}"/>
              </a:ext>
            </a:extLst>
          </p:cNvPr>
          <p:cNvSpPr txBox="1"/>
          <p:nvPr/>
        </p:nvSpPr>
        <p:spPr bwMode="auto">
          <a:xfrm>
            <a:off x="9121864" y="3396351"/>
            <a:ext cx="2688557" cy="646331"/>
          </a:xfrm>
          <a:prstGeom prst="rect">
            <a:avLst/>
          </a:prstGeom>
          <a:noFill/>
        </p:spPr>
        <p:txBody>
          <a:bodyPr wrap="none" rtlCol="0">
            <a:spAutoFit/>
          </a:bodyPr>
          <a:lstStyle/>
          <a:p>
            <a:r>
              <a:rPr lang="fr-FR" dirty="0"/>
              <a:t>Modeling to </a:t>
            </a:r>
            <a:r>
              <a:rPr lang="fr-FR" dirty="0" err="1"/>
              <a:t>estimate</a:t>
            </a:r>
            <a:r>
              <a:rPr lang="fr-FR" dirty="0"/>
              <a:t> </a:t>
            </a:r>
          </a:p>
          <a:p>
            <a:r>
              <a:rPr lang="fr-FR" dirty="0"/>
              <a:t>surface </a:t>
            </a:r>
            <a:r>
              <a:rPr lang="fr-FR" dirty="0" err="1"/>
              <a:t>temperature</a:t>
            </a:r>
            <a:r>
              <a:rPr lang="fr-FR" dirty="0"/>
              <a:t> (CFD)</a:t>
            </a:r>
          </a:p>
        </p:txBody>
      </p:sp>
      <p:sp>
        <p:nvSpPr>
          <p:cNvPr id="27" name="ZoneTexte 26">
            <a:extLst>
              <a:ext uri="{FF2B5EF4-FFF2-40B4-BE49-F238E27FC236}">
                <a16:creationId xmlns:a16="http://schemas.microsoft.com/office/drawing/2014/main" id="{4CB9EADA-474A-4ABD-95C5-F0049C564CE6}"/>
              </a:ext>
            </a:extLst>
          </p:cNvPr>
          <p:cNvSpPr txBox="1"/>
          <p:nvPr/>
        </p:nvSpPr>
        <p:spPr bwMode="auto">
          <a:xfrm>
            <a:off x="4168990" y="3970697"/>
            <a:ext cx="982961" cy="369332"/>
          </a:xfrm>
          <a:prstGeom prst="rect">
            <a:avLst/>
          </a:prstGeom>
          <a:noFill/>
        </p:spPr>
        <p:txBody>
          <a:bodyPr wrap="none" rtlCol="0">
            <a:spAutoFit/>
          </a:bodyPr>
          <a:lstStyle/>
          <a:p>
            <a:r>
              <a:rPr lang="fr-FR" b="1" dirty="0">
                <a:solidFill>
                  <a:srgbClr val="002060"/>
                </a:solidFill>
              </a:rPr>
              <a:t>Chevron</a:t>
            </a:r>
            <a:endParaRPr lang="en-US" b="1" dirty="0">
              <a:solidFill>
                <a:srgbClr val="002060"/>
              </a:solidFill>
            </a:endParaRPr>
          </a:p>
        </p:txBody>
      </p:sp>
      <p:sp>
        <p:nvSpPr>
          <p:cNvPr id="28" name="Espace réservé du pied de page 3">
            <a:extLst>
              <a:ext uri="{FF2B5EF4-FFF2-40B4-BE49-F238E27FC236}">
                <a16:creationId xmlns:a16="http://schemas.microsoft.com/office/drawing/2014/main" id="{951CBE18-AB3F-4962-8044-2F162761A1C7}"/>
              </a:ext>
            </a:extLst>
          </p:cNvPr>
          <p:cNvSpPr>
            <a:spLocks noGrp="1"/>
          </p:cNvSpPr>
          <p:nvPr>
            <p:ph type="ftr" sz="quarter" idx="11"/>
          </p:nvPr>
        </p:nvSpPr>
        <p:spPr>
          <a:xfrm>
            <a:off x="825624" y="6555770"/>
            <a:ext cx="8668754" cy="329614"/>
          </a:xfrm>
        </p:spPr>
        <p:txBody>
          <a:bodyPr/>
          <a:lstStyle/>
          <a:p>
            <a:pPr>
              <a:defRPr/>
            </a:pPr>
            <a:r>
              <a:rPr lang="en-GB" dirty="0">
                <a:solidFill>
                  <a:prstClr val="white"/>
                </a:solidFill>
              </a:rPr>
              <a:t>M. Richou| </a:t>
            </a:r>
            <a:r>
              <a:rPr lang="en-US" dirty="0">
                <a:solidFill>
                  <a:prstClr val="white"/>
                </a:solidFill>
              </a:rPr>
              <a:t>PSD Meeting on the transition of JT60-SA to W</a:t>
            </a:r>
            <a:r>
              <a:rPr lang="en-GB" dirty="0">
                <a:solidFill>
                  <a:prstClr val="white"/>
                </a:solidFill>
              </a:rPr>
              <a:t>| 17</a:t>
            </a:r>
            <a:r>
              <a:rPr lang="en-GB" baseline="30000" dirty="0">
                <a:solidFill>
                  <a:prstClr val="white"/>
                </a:solidFill>
              </a:rPr>
              <a:t>th</a:t>
            </a:r>
            <a:r>
              <a:rPr lang="en-GB" dirty="0">
                <a:solidFill>
                  <a:prstClr val="white"/>
                </a:solidFill>
              </a:rPr>
              <a:t> of  June 2025</a:t>
            </a:r>
          </a:p>
        </p:txBody>
      </p:sp>
    </p:spTree>
    <p:extLst>
      <p:ext uri="{BB962C8B-B14F-4D97-AF65-F5344CB8AC3E}">
        <p14:creationId xmlns:p14="http://schemas.microsoft.com/office/powerpoint/2010/main" val="407499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a:blip r:embed="rId2"/>
          <a:stretch>
            <a:fillRect/>
          </a:stretch>
        </p:blipFill>
        <p:spPr>
          <a:xfrm>
            <a:off x="7914209" y="542158"/>
            <a:ext cx="3174458" cy="1747829"/>
          </a:xfrm>
          <a:prstGeom prst="rect">
            <a:avLst/>
          </a:prstGeom>
        </p:spPr>
      </p:pic>
      <p:sp>
        <p:nvSpPr>
          <p:cNvPr id="5" name="Espace réservé du numéro de diapositive 4"/>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dirty="0">
              <a:solidFill>
                <a:prstClr val="white"/>
              </a:solidFill>
            </a:endParaRPr>
          </a:p>
        </p:txBody>
      </p:sp>
      <p:sp>
        <p:nvSpPr>
          <p:cNvPr id="6" name="Titre 1"/>
          <p:cNvSpPr>
            <a:spLocks noGrp="1"/>
          </p:cNvSpPr>
          <p:nvPr>
            <p:ph type="title"/>
          </p:nvPr>
        </p:nvSpPr>
        <p:spPr>
          <a:xfrm>
            <a:off x="825624" y="89164"/>
            <a:ext cx="9451776" cy="457200"/>
          </a:xfrm>
        </p:spPr>
        <p:txBody>
          <a:bodyPr/>
          <a:lstStyle/>
          <a:p>
            <a:r>
              <a:rPr lang="fr-FR" dirty="0">
                <a:latin typeface="Arial" panose="020B0604020202020204" pitchFamily="34" charset="0"/>
                <a:cs typeface="Arial" panose="020B0604020202020204" pitchFamily="34" charset="0"/>
              </a:rPr>
              <a:t>4. </a:t>
            </a:r>
            <a:r>
              <a:rPr lang="en-US" sz="2800" dirty="0">
                <a:latin typeface="Arial" panose="020B0604020202020204" pitchFamily="34" charset="0"/>
                <a:cs typeface="Arial" panose="020B0604020202020204" pitchFamily="34" charset="0"/>
              </a:rPr>
              <a:t>Developed HHF target concepts within </a:t>
            </a:r>
            <a:r>
              <a:rPr lang="en-US" sz="2800" dirty="0" err="1">
                <a:latin typeface="Arial" panose="020B0604020202020204" pitchFamily="34" charset="0"/>
                <a:cs typeface="Arial" panose="020B0604020202020204" pitchFamily="34" charset="0"/>
              </a:rPr>
              <a:t>EUROfusion</a:t>
            </a:r>
            <a:endParaRPr lang="en-US" dirty="0"/>
          </a:p>
        </p:txBody>
      </p:sp>
      <p:pic>
        <p:nvPicPr>
          <p:cNvPr id="8" name="Image 7" descr="H:\Personnel\JT60-SA\Hypervapotron_FA\JOB 6\Photos prod\IMG_243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719" y="2548439"/>
            <a:ext cx="4835157" cy="3625896"/>
          </a:xfrm>
          <a:prstGeom prst="rect">
            <a:avLst/>
          </a:prstGeom>
          <a:noFill/>
          <a:ln>
            <a:noFill/>
          </a:ln>
        </p:spPr>
      </p:pic>
      <p:sp>
        <p:nvSpPr>
          <p:cNvPr id="10" name="ZoneTexte 9"/>
          <p:cNvSpPr txBox="1"/>
          <p:nvPr/>
        </p:nvSpPr>
        <p:spPr bwMode="auto">
          <a:xfrm>
            <a:off x="148484" y="2080768"/>
            <a:ext cx="2616422" cy="369332"/>
          </a:xfrm>
          <a:prstGeom prst="rect">
            <a:avLst/>
          </a:prstGeom>
          <a:noFill/>
        </p:spPr>
        <p:txBody>
          <a:bodyPr wrap="none" rtlCol="0">
            <a:spAutoFit/>
          </a:bodyPr>
          <a:lstStyle/>
          <a:p>
            <a:r>
              <a:rPr lang="fr-FR" dirty="0"/>
              <a:t>Job 6 (11/24) - </a:t>
            </a:r>
            <a:r>
              <a:rPr lang="fr-FR" dirty="0" err="1"/>
              <a:t>Successfull</a:t>
            </a:r>
            <a:endParaRPr lang="fr-FR" dirty="0"/>
          </a:p>
        </p:txBody>
      </p:sp>
      <p:pic>
        <p:nvPicPr>
          <p:cNvPr id="13" name="Image 12"/>
          <p:cNvPicPr>
            <a:picLocks noChangeAspect="1"/>
          </p:cNvPicPr>
          <p:nvPr/>
        </p:nvPicPr>
        <p:blipFill>
          <a:blip r:embed="rId4"/>
          <a:stretch>
            <a:fillRect/>
          </a:stretch>
        </p:blipFill>
        <p:spPr>
          <a:xfrm>
            <a:off x="5154876" y="447700"/>
            <a:ext cx="1368693" cy="5912753"/>
          </a:xfrm>
          <a:prstGeom prst="rect">
            <a:avLst/>
          </a:prstGeom>
        </p:spPr>
      </p:pic>
      <p:sp>
        <p:nvSpPr>
          <p:cNvPr id="16" name="ZoneTexte 15"/>
          <p:cNvSpPr txBox="1"/>
          <p:nvPr/>
        </p:nvSpPr>
        <p:spPr bwMode="auto">
          <a:xfrm>
            <a:off x="6393124" y="929096"/>
            <a:ext cx="2036135" cy="369332"/>
          </a:xfrm>
          <a:prstGeom prst="rect">
            <a:avLst/>
          </a:prstGeom>
          <a:noFill/>
        </p:spPr>
        <p:txBody>
          <a:bodyPr wrap="none" rtlCol="0">
            <a:spAutoFit/>
          </a:bodyPr>
          <a:lstStyle/>
          <a:p>
            <a:r>
              <a:rPr lang="fr-FR" dirty="0" err="1"/>
              <a:t>Internal</a:t>
            </a:r>
            <a:r>
              <a:rPr lang="fr-FR" dirty="0"/>
              <a:t> </a:t>
            </a:r>
            <a:r>
              <a:rPr lang="fr-FR" dirty="0" err="1"/>
              <a:t>geometries</a:t>
            </a:r>
            <a:endParaRPr lang="fr-FR" dirty="0"/>
          </a:p>
        </p:txBody>
      </p:sp>
      <p:sp>
        <p:nvSpPr>
          <p:cNvPr id="25" name="ZoneTexte 24">
            <a:extLst>
              <a:ext uri="{FF2B5EF4-FFF2-40B4-BE49-F238E27FC236}">
                <a16:creationId xmlns:a16="http://schemas.microsoft.com/office/drawing/2014/main" id="{B269773C-DFD8-46AD-A48E-266FEE8C3D04}"/>
              </a:ext>
            </a:extLst>
          </p:cNvPr>
          <p:cNvSpPr txBox="1"/>
          <p:nvPr/>
        </p:nvSpPr>
        <p:spPr bwMode="auto">
          <a:xfrm>
            <a:off x="8150313" y="5658430"/>
            <a:ext cx="2568332" cy="646331"/>
          </a:xfrm>
          <a:prstGeom prst="rect">
            <a:avLst/>
          </a:prstGeom>
          <a:noFill/>
        </p:spPr>
        <p:txBody>
          <a:bodyPr wrap="none" rtlCol="0">
            <a:spAutoFit/>
          </a:bodyPr>
          <a:lstStyle/>
          <a:p>
            <a:r>
              <a:rPr lang="fr-FR" dirty="0" err="1"/>
              <a:t>Internal</a:t>
            </a:r>
            <a:r>
              <a:rPr lang="fr-FR" dirty="0"/>
              <a:t> </a:t>
            </a:r>
            <a:r>
              <a:rPr lang="fr-FR" dirty="0" err="1"/>
              <a:t>diameter</a:t>
            </a:r>
            <a:r>
              <a:rPr lang="fr-FR" dirty="0"/>
              <a:t> 12 mm</a:t>
            </a:r>
          </a:p>
          <a:p>
            <a:r>
              <a:rPr lang="fr-FR" dirty="0" err="1"/>
              <a:t>External</a:t>
            </a:r>
            <a:r>
              <a:rPr lang="fr-FR" dirty="0"/>
              <a:t> </a:t>
            </a:r>
            <a:r>
              <a:rPr lang="fr-FR" dirty="0" err="1"/>
              <a:t>diameter</a:t>
            </a:r>
            <a:r>
              <a:rPr lang="fr-FR" dirty="0"/>
              <a:t> 15 mm</a:t>
            </a:r>
          </a:p>
        </p:txBody>
      </p:sp>
      <p:grpSp>
        <p:nvGrpSpPr>
          <p:cNvPr id="2" name="Groupe 1">
            <a:extLst>
              <a:ext uri="{FF2B5EF4-FFF2-40B4-BE49-F238E27FC236}">
                <a16:creationId xmlns:a16="http://schemas.microsoft.com/office/drawing/2014/main" id="{E929E31C-D756-4093-AAC6-BE3DD1FDC8D1}"/>
              </a:ext>
            </a:extLst>
          </p:cNvPr>
          <p:cNvGrpSpPr>
            <a:grpSpLocks noChangeAspect="1"/>
          </p:cNvGrpSpPr>
          <p:nvPr/>
        </p:nvGrpSpPr>
        <p:grpSpPr>
          <a:xfrm>
            <a:off x="7421016" y="2500819"/>
            <a:ext cx="3667651" cy="3103758"/>
            <a:chOff x="6630212" y="984880"/>
            <a:chExt cx="5136326" cy="4346627"/>
          </a:xfrm>
        </p:grpSpPr>
        <p:pic>
          <p:nvPicPr>
            <p:cNvPr id="23" name="Image 22">
              <a:extLst>
                <a:ext uri="{FF2B5EF4-FFF2-40B4-BE49-F238E27FC236}">
                  <a16:creationId xmlns:a16="http://schemas.microsoft.com/office/drawing/2014/main" id="{7C394485-00EF-4E8D-831E-AB82A97CF7C2}"/>
                </a:ext>
              </a:extLst>
            </p:cNvPr>
            <p:cNvPicPr>
              <a:picLocks noChangeAspect="1"/>
            </p:cNvPicPr>
            <p:nvPr/>
          </p:nvPicPr>
          <p:blipFill>
            <a:blip r:embed="rId5"/>
            <a:stretch>
              <a:fillRect/>
            </a:stretch>
          </p:blipFill>
          <p:spPr>
            <a:xfrm>
              <a:off x="6630212" y="1059612"/>
              <a:ext cx="5136326" cy="4271895"/>
            </a:xfrm>
            <a:prstGeom prst="rect">
              <a:avLst/>
            </a:prstGeom>
          </p:spPr>
        </p:pic>
        <p:sp>
          <p:nvSpPr>
            <p:cNvPr id="26" name="ZoneTexte 25">
              <a:extLst>
                <a:ext uri="{FF2B5EF4-FFF2-40B4-BE49-F238E27FC236}">
                  <a16:creationId xmlns:a16="http://schemas.microsoft.com/office/drawing/2014/main" id="{77A85E0C-2B0E-4D83-9F2A-28469E4B96F8}"/>
                </a:ext>
              </a:extLst>
            </p:cNvPr>
            <p:cNvSpPr txBox="1"/>
            <p:nvPr/>
          </p:nvSpPr>
          <p:spPr bwMode="auto">
            <a:xfrm>
              <a:off x="6753175" y="1528841"/>
              <a:ext cx="957313" cy="369332"/>
            </a:xfrm>
            <a:prstGeom prst="rect">
              <a:avLst/>
            </a:prstGeom>
            <a:noFill/>
          </p:spPr>
          <p:txBody>
            <a:bodyPr wrap="none" rtlCol="0">
              <a:spAutoFit/>
            </a:bodyPr>
            <a:lstStyle/>
            <a:p>
              <a:r>
                <a:rPr lang="fr-FR" dirty="0"/>
                <a:t>160 mm</a:t>
              </a:r>
            </a:p>
          </p:txBody>
        </p:sp>
        <p:cxnSp>
          <p:nvCxnSpPr>
            <p:cNvPr id="27" name="Connecteur droit avec flèche 26">
              <a:extLst>
                <a:ext uri="{FF2B5EF4-FFF2-40B4-BE49-F238E27FC236}">
                  <a16:creationId xmlns:a16="http://schemas.microsoft.com/office/drawing/2014/main" id="{08BCC3EC-769B-4BA6-A348-D645E5D5D4C8}"/>
                </a:ext>
              </a:extLst>
            </p:cNvPr>
            <p:cNvCxnSpPr/>
            <p:nvPr/>
          </p:nvCxnSpPr>
          <p:spPr>
            <a:xfrm flipV="1">
              <a:off x="6901543" y="1954589"/>
              <a:ext cx="566058" cy="2460171"/>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747FA508-8064-40B6-AEF3-19E8479312E1}"/>
                </a:ext>
              </a:extLst>
            </p:cNvPr>
            <p:cNvSpPr txBox="1"/>
            <p:nvPr/>
          </p:nvSpPr>
          <p:spPr bwMode="auto">
            <a:xfrm>
              <a:off x="10291032" y="984880"/>
              <a:ext cx="957313" cy="369332"/>
            </a:xfrm>
            <a:prstGeom prst="rect">
              <a:avLst/>
            </a:prstGeom>
            <a:noFill/>
          </p:spPr>
          <p:txBody>
            <a:bodyPr wrap="none" rtlCol="0">
              <a:spAutoFit/>
            </a:bodyPr>
            <a:lstStyle/>
            <a:p>
              <a:r>
                <a:rPr lang="fr-FR" dirty="0"/>
                <a:t>260 mm</a:t>
              </a:r>
            </a:p>
          </p:txBody>
        </p:sp>
        <p:cxnSp>
          <p:nvCxnSpPr>
            <p:cNvPr id="29" name="Connecteur droit avec flèche 28">
              <a:extLst>
                <a:ext uri="{FF2B5EF4-FFF2-40B4-BE49-F238E27FC236}">
                  <a16:creationId xmlns:a16="http://schemas.microsoft.com/office/drawing/2014/main" id="{43354356-DD3D-44C4-8E34-9086B8119B52}"/>
                </a:ext>
              </a:extLst>
            </p:cNvPr>
            <p:cNvCxnSpPr/>
            <p:nvPr/>
          </p:nvCxnSpPr>
          <p:spPr>
            <a:xfrm flipH="1" flipV="1">
              <a:off x="10326643" y="1528841"/>
              <a:ext cx="478656" cy="3560832"/>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30" name="Image 29">
            <a:extLst>
              <a:ext uri="{FF2B5EF4-FFF2-40B4-BE49-F238E27FC236}">
                <a16:creationId xmlns:a16="http://schemas.microsoft.com/office/drawing/2014/main" id="{EB4F5652-1C8D-455F-94D1-C869C8E5801B}"/>
              </a:ext>
            </a:extLst>
          </p:cNvPr>
          <p:cNvPicPr>
            <a:picLocks noChangeAspect="1"/>
          </p:cNvPicPr>
          <p:nvPr/>
        </p:nvPicPr>
        <p:blipFill>
          <a:blip r:embed="rId6"/>
          <a:stretch>
            <a:fillRect/>
          </a:stretch>
        </p:blipFill>
        <p:spPr>
          <a:xfrm>
            <a:off x="720080" y="546364"/>
            <a:ext cx="1688564" cy="1505279"/>
          </a:xfrm>
          <a:prstGeom prst="rect">
            <a:avLst/>
          </a:prstGeom>
        </p:spPr>
      </p:pic>
      <p:pic>
        <p:nvPicPr>
          <p:cNvPr id="31" name="Image 30">
            <a:extLst>
              <a:ext uri="{FF2B5EF4-FFF2-40B4-BE49-F238E27FC236}">
                <a16:creationId xmlns:a16="http://schemas.microsoft.com/office/drawing/2014/main" id="{06B33F74-A98D-4823-A848-2C063D567A4E}"/>
              </a:ext>
            </a:extLst>
          </p:cNvPr>
          <p:cNvPicPr>
            <a:picLocks noChangeAspect="1"/>
          </p:cNvPicPr>
          <p:nvPr/>
        </p:nvPicPr>
        <p:blipFill>
          <a:blip r:embed="rId7"/>
          <a:stretch>
            <a:fillRect/>
          </a:stretch>
        </p:blipFill>
        <p:spPr>
          <a:xfrm>
            <a:off x="2893931" y="707042"/>
            <a:ext cx="1368693" cy="1213048"/>
          </a:xfrm>
          <a:prstGeom prst="rect">
            <a:avLst/>
          </a:prstGeom>
        </p:spPr>
      </p:pic>
      <p:sp>
        <p:nvSpPr>
          <p:cNvPr id="3" name="Flèche : droite 2">
            <a:extLst>
              <a:ext uri="{FF2B5EF4-FFF2-40B4-BE49-F238E27FC236}">
                <a16:creationId xmlns:a16="http://schemas.microsoft.com/office/drawing/2014/main" id="{57C2E543-6648-4D06-B94C-36C58FD1E1CF}"/>
              </a:ext>
            </a:extLst>
          </p:cNvPr>
          <p:cNvSpPr/>
          <p:nvPr/>
        </p:nvSpPr>
        <p:spPr>
          <a:xfrm rot="5400000">
            <a:off x="3353647" y="2081919"/>
            <a:ext cx="345289" cy="255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D0BC1CAF-E71B-43CA-96B2-C87F3BAB65FD}"/>
              </a:ext>
            </a:extLst>
          </p:cNvPr>
          <p:cNvSpPr txBox="1"/>
          <p:nvPr/>
        </p:nvSpPr>
        <p:spPr bwMode="auto">
          <a:xfrm>
            <a:off x="9097781" y="630026"/>
            <a:ext cx="1026243" cy="369332"/>
          </a:xfrm>
          <a:prstGeom prst="rect">
            <a:avLst/>
          </a:prstGeom>
          <a:noFill/>
        </p:spPr>
        <p:txBody>
          <a:bodyPr wrap="none" rtlCol="0">
            <a:spAutoFit/>
          </a:bodyPr>
          <a:lstStyle/>
          <a:p>
            <a:r>
              <a:rPr lang="fr-FR" b="1" dirty="0">
                <a:solidFill>
                  <a:schemeClr val="accent2"/>
                </a:solidFill>
              </a:rPr>
              <a:t>Diagonal</a:t>
            </a:r>
            <a:endParaRPr lang="en-US" b="1" dirty="0">
              <a:solidFill>
                <a:schemeClr val="accent2"/>
              </a:solidFill>
            </a:endParaRPr>
          </a:p>
        </p:txBody>
      </p:sp>
      <p:sp>
        <p:nvSpPr>
          <p:cNvPr id="32" name="ZoneTexte 31">
            <a:extLst>
              <a:ext uri="{FF2B5EF4-FFF2-40B4-BE49-F238E27FC236}">
                <a16:creationId xmlns:a16="http://schemas.microsoft.com/office/drawing/2014/main" id="{0DAE0CB7-508B-4218-B744-D7486FDC3860}"/>
              </a:ext>
            </a:extLst>
          </p:cNvPr>
          <p:cNvSpPr txBox="1"/>
          <p:nvPr/>
        </p:nvSpPr>
        <p:spPr bwMode="auto">
          <a:xfrm>
            <a:off x="6432860" y="1821970"/>
            <a:ext cx="982961" cy="369332"/>
          </a:xfrm>
          <a:prstGeom prst="rect">
            <a:avLst/>
          </a:prstGeom>
          <a:noFill/>
        </p:spPr>
        <p:txBody>
          <a:bodyPr wrap="none" rtlCol="0">
            <a:spAutoFit/>
          </a:bodyPr>
          <a:lstStyle/>
          <a:p>
            <a:r>
              <a:rPr lang="fr-FR" b="1" dirty="0">
                <a:solidFill>
                  <a:srgbClr val="002060"/>
                </a:solidFill>
              </a:rPr>
              <a:t>Chevron</a:t>
            </a:r>
            <a:endParaRPr lang="en-US" b="1" dirty="0">
              <a:solidFill>
                <a:srgbClr val="002060"/>
              </a:solidFill>
            </a:endParaRPr>
          </a:p>
        </p:txBody>
      </p:sp>
      <p:sp>
        <p:nvSpPr>
          <p:cNvPr id="24" name="Espace réservé du pied de page 3">
            <a:extLst>
              <a:ext uri="{FF2B5EF4-FFF2-40B4-BE49-F238E27FC236}">
                <a16:creationId xmlns:a16="http://schemas.microsoft.com/office/drawing/2014/main" id="{4E33C978-CFFA-47A7-9C8E-92A616B872C5}"/>
              </a:ext>
            </a:extLst>
          </p:cNvPr>
          <p:cNvSpPr>
            <a:spLocks noGrp="1"/>
          </p:cNvSpPr>
          <p:nvPr>
            <p:ph type="ftr" sz="quarter" idx="11"/>
          </p:nvPr>
        </p:nvSpPr>
        <p:spPr>
          <a:xfrm>
            <a:off x="825624" y="6555770"/>
            <a:ext cx="8668754" cy="329614"/>
          </a:xfrm>
        </p:spPr>
        <p:txBody>
          <a:bodyPr/>
          <a:lstStyle/>
          <a:p>
            <a:pPr>
              <a:defRPr/>
            </a:pPr>
            <a:r>
              <a:rPr lang="en-GB" dirty="0">
                <a:solidFill>
                  <a:prstClr val="white"/>
                </a:solidFill>
              </a:rPr>
              <a:t>M. Richou| </a:t>
            </a:r>
            <a:r>
              <a:rPr lang="en-US" dirty="0">
                <a:solidFill>
                  <a:prstClr val="white"/>
                </a:solidFill>
              </a:rPr>
              <a:t>PSD Meeting on the transition of JT60-SA to W</a:t>
            </a:r>
            <a:r>
              <a:rPr lang="en-GB" dirty="0">
                <a:solidFill>
                  <a:prstClr val="white"/>
                </a:solidFill>
              </a:rPr>
              <a:t>| 17</a:t>
            </a:r>
            <a:r>
              <a:rPr lang="en-GB" baseline="30000" dirty="0">
                <a:solidFill>
                  <a:prstClr val="white"/>
                </a:solidFill>
              </a:rPr>
              <a:t>th</a:t>
            </a:r>
            <a:r>
              <a:rPr lang="en-GB" dirty="0">
                <a:solidFill>
                  <a:prstClr val="white"/>
                </a:solidFill>
              </a:rPr>
              <a:t> of  June 2025</a:t>
            </a:r>
          </a:p>
        </p:txBody>
      </p:sp>
    </p:spTree>
    <p:extLst>
      <p:ext uri="{BB962C8B-B14F-4D97-AF65-F5344CB8AC3E}">
        <p14:creationId xmlns:p14="http://schemas.microsoft.com/office/powerpoint/2010/main" val="287424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F181969-B51F-4CC8-8A5D-B69C971A979C}" type="slidenum">
              <a:rPr lang="de-DE" smtClean="0"/>
              <a:t>9</a:t>
            </a:fld>
            <a:endParaRPr lang="de-DE"/>
          </a:p>
        </p:txBody>
      </p:sp>
      <p:pic>
        <p:nvPicPr>
          <p:cNvPr id="13" name="Image 12">
            <a:extLst>
              <a:ext uri="{FF2B5EF4-FFF2-40B4-BE49-F238E27FC236}">
                <a16:creationId xmlns:a16="http://schemas.microsoft.com/office/drawing/2014/main" id="{D393BC4E-52FA-4A06-8D00-0EB24A33D98F}"/>
              </a:ext>
            </a:extLst>
          </p:cNvPr>
          <p:cNvPicPr>
            <a:picLocks noChangeAspect="1"/>
          </p:cNvPicPr>
          <p:nvPr/>
        </p:nvPicPr>
        <p:blipFill rotWithShape="1">
          <a:blip r:embed="rId2">
            <a:extLst>
              <a:ext uri="{28A0092B-C50C-407E-A947-70E740481C1C}">
                <a14:useLocalDpi xmlns:a14="http://schemas.microsoft.com/office/drawing/2010/main" val="0"/>
              </a:ext>
            </a:extLst>
          </a:blip>
          <a:srcRect l="2030"/>
          <a:stretch/>
        </p:blipFill>
        <p:spPr>
          <a:xfrm>
            <a:off x="57150" y="2908532"/>
            <a:ext cx="6503802" cy="3553347"/>
          </a:xfrm>
          <a:prstGeom prst="rect">
            <a:avLst/>
          </a:prstGeom>
        </p:spPr>
      </p:pic>
      <p:pic>
        <p:nvPicPr>
          <p:cNvPr id="15" name="Image 14">
            <a:extLst>
              <a:ext uri="{FF2B5EF4-FFF2-40B4-BE49-F238E27FC236}">
                <a16:creationId xmlns:a16="http://schemas.microsoft.com/office/drawing/2014/main" id="{C3EC0A60-ADC6-4025-826E-D4BC4116CA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991"/>
          <a:stretch/>
        </p:blipFill>
        <p:spPr>
          <a:xfrm>
            <a:off x="438150" y="644955"/>
            <a:ext cx="4419600" cy="1885949"/>
          </a:xfrm>
          <a:prstGeom prst="rect">
            <a:avLst/>
          </a:prstGeom>
        </p:spPr>
      </p:pic>
      <p:sp>
        <p:nvSpPr>
          <p:cNvPr id="16" name="Rectangle 15">
            <a:extLst>
              <a:ext uri="{FF2B5EF4-FFF2-40B4-BE49-F238E27FC236}">
                <a16:creationId xmlns:a16="http://schemas.microsoft.com/office/drawing/2014/main" id="{2BF38DD5-22AF-4539-95E1-59939420F1EE}"/>
              </a:ext>
            </a:extLst>
          </p:cNvPr>
          <p:cNvSpPr/>
          <p:nvPr/>
        </p:nvSpPr>
        <p:spPr>
          <a:xfrm>
            <a:off x="3771900" y="2045839"/>
            <a:ext cx="1028700" cy="2476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ysClr val="windowText" lastClr="000000"/>
                </a:solidFill>
              </a:rPr>
              <a:t>Chevron</a:t>
            </a:r>
          </a:p>
        </p:txBody>
      </p:sp>
      <p:sp>
        <p:nvSpPr>
          <p:cNvPr id="18" name="Rectangle 17">
            <a:extLst>
              <a:ext uri="{FF2B5EF4-FFF2-40B4-BE49-F238E27FC236}">
                <a16:creationId xmlns:a16="http://schemas.microsoft.com/office/drawing/2014/main" id="{8BD44353-6F31-4FD0-B027-0CF4DE35A03A}"/>
              </a:ext>
            </a:extLst>
          </p:cNvPr>
          <p:cNvSpPr/>
          <p:nvPr/>
        </p:nvSpPr>
        <p:spPr>
          <a:xfrm>
            <a:off x="1476745" y="2045839"/>
            <a:ext cx="1028700" cy="24765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rPr>
              <a:t>Diagonal </a:t>
            </a:r>
          </a:p>
        </p:txBody>
      </p:sp>
      <p:sp>
        <p:nvSpPr>
          <p:cNvPr id="20" name="Rectangle 19">
            <a:extLst>
              <a:ext uri="{FF2B5EF4-FFF2-40B4-BE49-F238E27FC236}">
                <a16:creationId xmlns:a16="http://schemas.microsoft.com/office/drawing/2014/main" id="{78B1242B-377A-4A56-BD32-82A324BA9F3F}"/>
              </a:ext>
            </a:extLst>
          </p:cNvPr>
          <p:cNvSpPr/>
          <p:nvPr/>
        </p:nvSpPr>
        <p:spPr>
          <a:xfrm rot="21423293">
            <a:off x="1549400" y="1619936"/>
            <a:ext cx="1524000" cy="36572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5B90A12-34CF-4474-9EF0-4478C187B49B}"/>
              </a:ext>
            </a:extLst>
          </p:cNvPr>
          <p:cNvSpPr/>
          <p:nvPr/>
        </p:nvSpPr>
        <p:spPr>
          <a:xfrm>
            <a:off x="3638551" y="1571152"/>
            <a:ext cx="1162050" cy="3207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3F2D22F7-2FD8-4520-AA31-F56D440BA7A6}"/>
              </a:ext>
            </a:extLst>
          </p:cNvPr>
          <p:cNvPicPr>
            <a:picLocks noChangeAspect="1"/>
          </p:cNvPicPr>
          <p:nvPr/>
        </p:nvPicPr>
        <p:blipFill rotWithShape="1">
          <a:blip r:embed="rId4"/>
          <a:srcRect l="34145" r="33375"/>
          <a:stretch/>
        </p:blipFill>
        <p:spPr>
          <a:xfrm rot="5400000">
            <a:off x="4214072" y="-440270"/>
            <a:ext cx="425365" cy="2801871"/>
          </a:xfrm>
          <a:prstGeom prst="rect">
            <a:avLst/>
          </a:prstGeom>
        </p:spPr>
      </p:pic>
      <p:sp>
        <p:nvSpPr>
          <p:cNvPr id="27" name="Flèche : courbe vers le haut 26">
            <a:extLst>
              <a:ext uri="{FF2B5EF4-FFF2-40B4-BE49-F238E27FC236}">
                <a16:creationId xmlns:a16="http://schemas.microsoft.com/office/drawing/2014/main" id="{CDA9FD5F-7982-47D8-A9EB-6837839D6960}"/>
              </a:ext>
            </a:extLst>
          </p:cNvPr>
          <p:cNvSpPr/>
          <p:nvPr/>
        </p:nvSpPr>
        <p:spPr>
          <a:xfrm>
            <a:off x="2727325" y="2131587"/>
            <a:ext cx="1028700" cy="19122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8" name="Flèche : courbe vers le haut 27">
            <a:extLst>
              <a:ext uri="{FF2B5EF4-FFF2-40B4-BE49-F238E27FC236}">
                <a16:creationId xmlns:a16="http://schemas.microsoft.com/office/drawing/2014/main" id="{15DA4D98-1600-4F16-8350-1287DEC6C28B}"/>
              </a:ext>
            </a:extLst>
          </p:cNvPr>
          <p:cNvSpPr/>
          <p:nvPr/>
        </p:nvSpPr>
        <p:spPr>
          <a:xfrm rot="10800000">
            <a:off x="2727325" y="1292801"/>
            <a:ext cx="1028700" cy="19122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fr-FR">
              <a:solidFill>
                <a:schemeClr val="bg1"/>
              </a:solidFill>
            </a:endParaRPr>
          </a:p>
        </p:txBody>
      </p:sp>
      <p:sp>
        <p:nvSpPr>
          <p:cNvPr id="30" name="Rectangle 29">
            <a:extLst>
              <a:ext uri="{FF2B5EF4-FFF2-40B4-BE49-F238E27FC236}">
                <a16:creationId xmlns:a16="http://schemas.microsoft.com/office/drawing/2014/main" id="{CC3D9832-81DA-493D-A228-8CB32339AB72}"/>
              </a:ext>
            </a:extLst>
          </p:cNvPr>
          <p:cNvSpPr/>
          <p:nvPr/>
        </p:nvSpPr>
        <p:spPr>
          <a:xfrm>
            <a:off x="3081789" y="2008743"/>
            <a:ext cx="389067" cy="250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31" name="Rectangle 30">
            <a:extLst>
              <a:ext uri="{FF2B5EF4-FFF2-40B4-BE49-F238E27FC236}">
                <a16:creationId xmlns:a16="http://schemas.microsoft.com/office/drawing/2014/main" id="{34F3A450-8599-436F-AEA2-4DDECAD73785}"/>
              </a:ext>
            </a:extLst>
          </p:cNvPr>
          <p:cNvSpPr/>
          <p:nvPr/>
        </p:nvSpPr>
        <p:spPr>
          <a:xfrm>
            <a:off x="3081788" y="1302292"/>
            <a:ext cx="389067" cy="250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pic>
        <p:nvPicPr>
          <p:cNvPr id="35" name="Image 34">
            <a:extLst>
              <a:ext uri="{FF2B5EF4-FFF2-40B4-BE49-F238E27FC236}">
                <a16:creationId xmlns:a16="http://schemas.microsoft.com/office/drawing/2014/main" id="{B848FA64-27E1-4003-8CC4-374EF80B1C04}"/>
              </a:ext>
            </a:extLst>
          </p:cNvPr>
          <p:cNvPicPr>
            <a:picLocks noChangeAspect="1"/>
          </p:cNvPicPr>
          <p:nvPr/>
        </p:nvPicPr>
        <p:blipFill>
          <a:blip r:embed="rId5"/>
          <a:stretch>
            <a:fillRect/>
          </a:stretch>
        </p:blipFill>
        <p:spPr>
          <a:xfrm>
            <a:off x="6827594" y="4668289"/>
            <a:ext cx="3074763" cy="1434046"/>
          </a:xfrm>
          <a:prstGeom prst="rect">
            <a:avLst/>
          </a:prstGeom>
        </p:spPr>
      </p:pic>
      <p:sp>
        <p:nvSpPr>
          <p:cNvPr id="41" name="Rectangle 40">
            <a:extLst>
              <a:ext uri="{FF2B5EF4-FFF2-40B4-BE49-F238E27FC236}">
                <a16:creationId xmlns:a16="http://schemas.microsoft.com/office/drawing/2014/main" id="{346F9669-F1C4-4A69-9B57-1B636CC66659}"/>
              </a:ext>
            </a:extLst>
          </p:cNvPr>
          <p:cNvSpPr/>
          <p:nvPr/>
        </p:nvSpPr>
        <p:spPr>
          <a:xfrm>
            <a:off x="7717781" y="5780186"/>
            <a:ext cx="1028700" cy="2476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rPr>
              <a:t>Chevron</a:t>
            </a:r>
          </a:p>
        </p:txBody>
      </p:sp>
      <p:pic>
        <p:nvPicPr>
          <p:cNvPr id="43" name="Image 42">
            <a:extLst>
              <a:ext uri="{FF2B5EF4-FFF2-40B4-BE49-F238E27FC236}">
                <a16:creationId xmlns:a16="http://schemas.microsoft.com/office/drawing/2014/main" id="{8DDF1EBC-2DB4-4F29-A6D5-0A6C70ABC9E0}"/>
              </a:ext>
            </a:extLst>
          </p:cNvPr>
          <p:cNvPicPr>
            <a:picLocks noChangeAspect="1"/>
          </p:cNvPicPr>
          <p:nvPr/>
        </p:nvPicPr>
        <p:blipFill>
          <a:blip r:embed="rId6"/>
          <a:stretch>
            <a:fillRect/>
          </a:stretch>
        </p:blipFill>
        <p:spPr>
          <a:xfrm>
            <a:off x="0" y="747983"/>
            <a:ext cx="2877764" cy="407581"/>
          </a:xfrm>
          <a:prstGeom prst="rect">
            <a:avLst/>
          </a:prstGeom>
        </p:spPr>
      </p:pic>
      <p:sp>
        <p:nvSpPr>
          <p:cNvPr id="44" name="Rectangle 43">
            <a:extLst>
              <a:ext uri="{FF2B5EF4-FFF2-40B4-BE49-F238E27FC236}">
                <a16:creationId xmlns:a16="http://schemas.microsoft.com/office/drawing/2014/main" id="{F4921A8A-E978-4BB2-B311-9783DBD625C5}"/>
              </a:ext>
            </a:extLst>
          </p:cNvPr>
          <p:cNvSpPr/>
          <p:nvPr/>
        </p:nvSpPr>
        <p:spPr>
          <a:xfrm>
            <a:off x="4967158" y="1703755"/>
            <a:ext cx="2179089" cy="80270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err="1">
                <a:solidFill>
                  <a:sysClr val="windowText" lastClr="000000"/>
                </a:solidFill>
              </a:rPr>
              <a:t>Mock-ups</a:t>
            </a:r>
            <a:r>
              <a:rPr lang="fr-FR" sz="1200" dirty="0">
                <a:solidFill>
                  <a:sysClr val="windowText" lastClr="000000"/>
                </a:solidFill>
              </a:rPr>
              <a:t> dimensions :</a:t>
            </a:r>
          </a:p>
          <a:p>
            <a:pPr marL="285750" indent="-285750">
              <a:buFontTx/>
              <a:buChar char="-"/>
            </a:pPr>
            <a:r>
              <a:rPr lang="fr-FR" sz="1200" dirty="0" err="1">
                <a:solidFill>
                  <a:sysClr val="windowText" lastClr="000000"/>
                </a:solidFill>
              </a:rPr>
              <a:t>Length</a:t>
            </a:r>
            <a:r>
              <a:rPr lang="fr-FR" sz="1200" dirty="0">
                <a:solidFill>
                  <a:sysClr val="windowText" lastClr="000000"/>
                </a:solidFill>
              </a:rPr>
              <a:t>: 260x32mm</a:t>
            </a:r>
          </a:p>
          <a:p>
            <a:pPr marL="285750" indent="-285750">
              <a:buFontTx/>
              <a:buChar char="-"/>
            </a:pPr>
            <a:r>
              <a:rPr lang="fr-FR" sz="1200" dirty="0" err="1">
                <a:solidFill>
                  <a:sysClr val="windowText" lastClr="000000"/>
                </a:solidFill>
              </a:rPr>
              <a:t>channel</a:t>
            </a:r>
            <a:r>
              <a:rPr lang="fr-FR" sz="1200" dirty="0">
                <a:solidFill>
                  <a:sysClr val="windowText" lastClr="000000"/>
                </a:solidFill>
              </a:rPr>
              <a:t> </a:t>
            </a:r>
            <a:r>
              <a:rPr lang="fr-FR" sz="1200" dirty="0" err="1">
                <a:solidFill>
                  <a:sysClr val="windowText" lastClr="000000"/>
                </a:solidFill>
              </a:rPr>
              <a:t>thickness</a:t>
            </a:r>
            <a:r>
              <a:rPr lang="fr-FR" sz="1200" dirty="0">
                <a:solidFill>
                  <a:sysClr val="windowText" lastClr="000000"/>
                </a:solidFill>
              </a:rPr>
              <a:t> : 9mm</a:t>
            </a:r>
          </a:p>
        </p:txBody>
      </p:sp>
      <p:cxnSp>
        <p:nvCxnSpPr>
          <p:cNvPr id="52" name="Connecteur droit avec flèche 51">
            <a:extLst>
              <a:ext uri="{FF2B5EF4-FFF2-40B4-BE49-F238E27FC236}">
                <a16:creationId xmlns:a16="http://schemas.microsoft.com/office/drawing/2014/main" id="{046FEFFB-3716-44B4-A5B5-A02ABA19A7A2}"/>
              </a:ext>
            </a:extLst>
          </p:cNvPr>
          <p:cNvCxnSpPr>
            <a:cxnSpLocks/>
          </p:cNvCxnSpPr>
          <p:nvPr/>
        </p:nvCxnSpPr>
        <p:spPr>
          <a:xfrm>
            <a:off x="4120035" y="3497115"/>
            <a:ext cx="4509615" cy="17206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Ellipse 54">
            <a:extLst>
              <a:ext uri="{FF2B5EF4-FFF2-40B4-BE49-F238E27FC236}">
                <a16:creationId xmlns:a16="http://schemas.microsoft.com/office/drawing/2014/main" id="{8F972F98-189C-4695-B607-7A476FE2B03E}"/>
              </a:ext>
            </a:extLst>
          </p:cNvPr>
          <p:cNvSpPr/>
          <p:nvPr/>
        </p:nvSpPr>
        <p:spPr>
          <a:xfrm>
            <a:off x="685773" y="813962"/>
            <a:ext cx="103031" cy="1023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153ECC6C-09C7-4A46-9BA3-EC2B1F40F83B}"/>
              </a:ext>
            </a:extLst>
          </p:cNvPr>
          <p:cNvSpPr/>
          <p:nvPr/>
        </p:nvSpPr>
        <p:spPr>
          <a:xfrm>
            <a:off x="838173" y="1002002"/>
            <a:ext cx="103031" cy="1023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EFE4E67D-A405-4A35-B0AD-0D4E3EB50CDE}"/>
              </a:ext>
            </a:extLst>
          </p:cNvPr>
          <p:cNvSpPr/>
          <p:nvPr/>
        </p:nvSpPr>
        <p:spPr>
          <a:xfrm>
            <a:off x="1294204" y="802415"/>
            <a:ext cx="103031" cy="1023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6BE05504-E4A6-462F-8420-2D549D685E2D}"/>
              </a:ext>
            </a:extLst>
          </p:cNvPr>
          <p:cNvSpPr/>
          <p:nvPr/>
        </p:nvSpPr>
        <p:spPr>
          <a:xfrm>
            <a:off x="1459284" y="999266"/>
            <a:ext cx="103031" cy="102329"/>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AA065520-9C4C-4E4E-B5FC-9723A01C83C2}"/>
              </a:ext>
            </a:extLst>
          </p:cNvPr>
          <p:cNvSpPr/>
          <p:nvPr/>
        </p:nvSpPr>
        <p:spPr>
          <a:xfrm>
            <a:off x="1991095" y="795066"/>
            <a:ext cx="103031" cy="1023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3336C5F0-BAC4-4BB0-828D-5C3C529A2127}"/>
              </a:ext>
            </a:extLst>
          </p:cNvPr>
          <p:cNvSpPr/>
          <p:nvPr/>
        </p:nvSpPr>
        <p:spPr>
          <a:xfrm>
            <a:off x="2168524" y="992262"/>
            <a:ext cx="103031" cy="1023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8D5AB990-C6FB-4FB1-ABA7-3D1B7ABA693B}"/>
              </a:ext>
            </a:extLst>
          </p:cNvPr>
          <p:cNvSpPr/>
          <p:nvPr/>
        </p:nvSpPr>
        <p:spPr>
          <a:xfrm>
            <a:off x="3756025" y="795066"/>
            <a:ext cx="103031" cy="1023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B90836BE-30D9-406D-ADCD-978AF9C2FAF4}"/>
              </a:ext>
            </a:extLst>
          </p:cNvPr>
          <p:cNvSpPr/>
          <p:nvPr/>
        </p:nvSpPr>
        <p:spPr>
          <a:xfrm>
            <a:off x="3756025" y="1035216"/>
            <a:ext cx="103031" cy="102329"/>
          </a:xfrm>
          <a:prstGeom prst="ellipse">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05CA6E8F-0900-4370-A71B-926320642995}"/>
              </a:ext>
            </a:extLst>
          </p:cNvPr>
          <p:cNvSpPr/>
          <p:nvPr/>
        </p:nvSpPr>
        <p:spPr>
          <a:xfrm>
            <a:off x="4375238" y="793258"/>
            <a:ext cx="103031" cy="1023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3F1748DD-A02E-4A24-B881-230223D75C7D}"/>
              </a:ext>
            </a:extLst>
          </p:cNvPr>
          <p:cNvSpPr/>
          <p:nvPr/>
        </p:nvSpPr>
        <p:spPr>
          <a:xfrm>
            <a:off x="4375237" y="1015907"/>
            <a:ext cx="103031" cy="1023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D59F63DB-A957-4CD6-9CC4-C53F04D9517E}"/>
              </a:ext>
            </a:extLst>
          </p:cNvPr>
          <p:cNvSpPr/>
          <p:nvPr/>
        </p:nvSpPr>
        <p:spPr>
          <a:xfrm>
            <a:off x="5007418" y="793257"/>
            <a:ext cx="103031" cy="1023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BC94A41A-761C-41AC-86EA-07D10475A59A}"/>
              </a:ext>
            </a:extLst>
          </p:cNvPr>
          <p:cNvSpPr/>
          <p:nvPr/>
        </p:nvSpPr>
        <p:spPr>
          <a:xfrm>
            <a:off x="5007417" y="1035216"/>
            <a:ext cx="103031" cy="1023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9F29CA38-528F-4720-8257-8EDAA5C4237A}"/>
              </a:ext>
            </a:extLst>
          </p:cNvPr>
          <p:cNvSpPr/>
          <p:nvPr/>
        </p:nvSpPr>
        <p:spPr>
          <a:xfrm>
            <a:off x="5414001" y="1216339"/>
            <a:ext cx="969940" cy="407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FF0000"/>
                </a:solidFill>
              </a:rPr>
              <a:t>TC locations</a:t>
            </a:r>
          </a:p>
        </p:txBody>
      </p:sp>
      <p:cxnSp>
        <p:nvCxnSpPr>
          <p:cNvPr id="71" name="Connecteur droit avec flèche 70">
            <a:extLst>
              <a:ext uri="{FF2B5EF4-FFF2-40B4-BE49-F238E27FC236}">
                <a16:creationId xmlns:a16="http://schemas.microsoft.com/office/drawing/2014/main" id="{FB730C9D-4BC2-462D-B7AC-F17D5FB1EFDD}"/>
              </a:ext>
            </a:extLst>
          </p:cNvPr>
          <p:cNvCxnSpPr>
            <a:cxnSpLocks/>
            <a:stCxn id="69" idx="0"/>
            <a:endCxn id="65" idx="6"/>
          </p:cNvCxnSpPr>
          <p:nvPr/>
        </p:nvCxnSpPr>
        <p:spPr>
          <a:xfrm flipH="1" flipV="1">
            <a:off x="5110449" y="844422"/>
            <a:ext cx="788522" cy="3719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Ellipse 78">
            <a:extLst>
              <a:ext uri="{FF2B5EF4-FFF2-40B4-BE49-F238E27FC236}">
                <a16:creationId xmlns:a16="http://schemas.microsoft.com/office/drawing/2014/main" id="{60010996-30F6-40AF-9678-BB305155D501}"/>
              </a:ext>
            </a:extLst>
          </p:cNvPr>
          <p:cNvSpPr/>
          <p:nvPr/>
        </p:nvSpPr>
        <p:spPr>
          <a:xfrm>
            <a:off x="582742" y="5066844"/>
            <a:ext cx="103031" cy="102329"/>
          </a:xfrm>
          <a:prstGeom prst="ellipse">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id="{67691E12-EA54-47BB-B60A-C26BA608D279}"/>
              </a:ext>
            </a:extLst>
          </p:cNvPr>
          <p:cNvSpPr/>
          <p:nvPr/>
        </p:nvSpPr>
        <p:spPr>
          <a:xfrm>
            <a:off x="588957" y="5413993"/>
            <a:ext cx="103031" cy="102329"/>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9733D655-C953-4DB9-84BA-223AA77DC411}"/>
              </a:ext>
            </a:extLst>
          </p:cNvPr>
          <p:cNvSpPr txBox="1"/>
          <p:nvPr/>
        </p:nvSpPr>
        <p:spPr>
          <a:xfrm>
            <a:off x="7156845" y="2664660"/>
            <a:ext cx="4748403" cy="2308324"/>
          </a:xfrm>
          <a:prstGeom prst="rect">
            <a:avLst/>
          </a:prstGeom>
          <a:noFill/>
        </p:spPr>
        <p:txBody>
          <a:bodyPr wrap="square" rtlCol="0">
            <a:spAutoFit/>
          </a:bodyPr>
          <a:lstStyle/>
          <a:p>
            <a:pPr algn="just"/>
            <a:endParaRPr lang="en-GB" dirty="0"/>
          </a:p>
          <a:p>
            <a:pPr algn="just"/>
            <a:r>
              <a:rPr lang="en-GB" dirty="0"/>
              <a:t>Mock-ups successfully passed 100 cycles at 10MW/m² and 15MW/m² steady-state, and few at 20MW/m² </a:t>
            </a:r>
          </a:p>
          <a:p>
            <a:pPr algn="just"/>
            <a:r>
              <a:rPr lang="en-GB" dirty="0"/>
              <a:t> Tested up to 24 MW/m² without failure</a:t>
            </a:r>
          </a:p>
          <a:p>
            <a:pPr algn="just"/>
            <a:r>
              <a:rPr lang="en-GB" u="sng" dirty="0"/>
              <a:t>Prospects: </a:t>
            </a:r>
            <a:r>
              <a:rPr lang="en-GB" dirty="0"/>
              <a:t>Hydraulic simulation</a:t>
            </a:r>
          </a:p>
          <a:p>
            <a:pPr algn="just"/>
            <a:endParaRPr lang="en-GB" dirty="0"/>
          </a:p>
          <a:p>
            <a:pPr algn="just"/>
            <a:endParaRPr lang="en-GB" b="1" u="sng" dirty="0"/>
          </a:p>
        </p:txBody>
      </p:sp>
      <p:pic>
        <p:nvPicPr>
          <p:cNvPr id="53" name="Image 52">
            <a:extLst>
              <a:ext uri="{FF2B5EF4-FFF2-40B4-BE49-F238E27FC236}">
                <a16:creationId xmlns:a16="http://schemas.microsoft.com/office/drawing/2014/main" id="{CF626C87-8071-4A9D-85FC-32AB4DCD8C4D}"/>
              </a:ext>
            </a:extLst>
          </p:cNvPr>
          <p:cNvPicPr>
            <a:picLocks noChangeAspect="1"/>
          </p:cNvPicPr>
          <p:nvPr/>
        </p:nvPicPr>
        <p:blipFill>
          <a:blip r:embed="rId7"/>
          <a:stretch>
            <a:fillRect/>
          </a:stretch>
        </p:blipFill>
        <p:spPr>
          <a:xfrm>
            <a:off x="5197804" y="2612587"/>
            <a:ext cx="1805501" cy="901302"/>
          </a:xfrm>
          <a:prstGeom prst="rect">
            <a:avLst/>
          </a:prstGeom>
        </p:spPr>
      </p:pic>
      <p:sp>
        <p:nvSpPr>
          <p:cNvPr id="42" name="Titre 1">
            <a:extLst>
              <a:ext uri="{FF2B5EF4-FFF2-40B4-BE49-F238E27FC236}">
                <a16:creationId xmlns:a16="http://schemas.microsoft.com/office/drawing/2014/main" id="{09CA77AD-5C66-4CEA-8674-EF99884AAFAE}"/>
              </a:ext>
            </a:extLst>
          </p:cNvPr>
          <p:cNvSpPr>
            <a:spLocks noGrp="1"/>
          </p:cNvSpPr>
          <p:nvPr>
            <p:ph type="title"/>
          </p:nvPr>
        </p:nvSpPr>
        <p:spPr>
          <a:xfrm>
            <a:off x="825624" y="89164"/>
            <a:ext cx="9451776" cy="457200"/>
          </a:xfrm>
        </p:spPr>
        <p:txBody>
          <a:bodyPr/>
          <a:lstStyle/>
          <a:p>
            <a:r>
              <a:rPr lang="fr-FR" dirty="0">
                <a:latin typeface="Arial" panose="020B0604020202020204" pitchFamily="34" charset="0"/>
                <a:cs typeface="Arial" panose="020B0604020202020204" pitchFamily="34" charset="0"/>
              </a:rPr>
              <a:t>4. </a:t>
            </a:r>
            <a:r>
              <a:rPr lang="en-US" sz="2800" dirty="0">
                <a:latin typeface="Arial" panose="020B0604020202020204" pitchFamily="34" charset="0"/>
                <a:cs typeface="Arial" panose="020B0604020202020204" pitchFamily="34" charset="0"/>
              </a:rPr>
              <a:t>Developed HHF target concepts within </a:t>
            </a:r>
            <a:r>
              <a:rPr lang="en-US" sz="2800" dirty="0" err="1">
                <a:latin typeface="Arial" panose="020B0604020202020204" pitchFamily="34" charset="0"/>
                <a:cs typeface="Arial" panose="020B0604020202020204" pitchFamily="34" charset="0"/>
              </a:rPr>
              <a:t>EUROfusion</a:t>
            </a:r>
            <a:endParaRPr lang="en-US" dirty="0"/>
          </a:p>
        </p:txBody>
      </p:sp>
      <p:sp>
        <p:nvSpPr>
          <p:cNvPr id="39" name="Espace réservé du pied de page 3">
            <a:extLst>
              <a:ext uri="{FF2B5EF4-FFF2-40B4-BE49-F238E27FC236}">
                <a16:creationId xmlns:a16="http://schemas.microsoft.com/office/drawing/2014/main" id="{C80ADDAE-D566-44B9-8204-933CE65E4A97}"/>
              </a:ext>
            </a:extLst>
          </p:cNvPr>
          <p:cNvSpPr>
            <a:spLocks noGrp="1"/>
          </p:cNvSpPr>
          <p:nvPr>
            <p:ph type="ftr" sz="quarter" idx="11"/>
          </p:nvPr>
        </p:nvSpPr>
        <p:spPr>
          <a:xfrm>
            <a:off x="825624" y="6555770"/>
            <a:ext cx="8668754" cy="329614"/>
          </a:xfrm>
        </p:spPr>
        <p:txBody>
          <a:bodyPr/>
          <a:lstStyle/>
          <a:p>
            <a:pPr>
              <a:defRPr/>
            </a:pPr>
            <a:r>
              <a:rPr lang="en-GB" dirty="0">
                <a:solidFill>
                  <a:prstClr val="white"/>
                </a:solidFill>
              </a:rPr>
              <a:t>M. Richou| </a:t>
            </a:r>
            <a:r>
              <a:rPr lang="en-US" dirty="0">
                <a:solidFill>
                  <a:prstClr val="white"/>
                </a:solidFill>
              </a:rPr>
              <a:t>PSD Meeting on the transition of JT60-SA to W</a:t>
            </a:r>
            <a:r>
              <a:rPr lang="en-GB" dirty="0">
                <a:solidFill>
                  <a:prstClr val="white"/>
                </a:solidFill>
              </a:rPr>
              <a:t>| 17</a:t>
            </a:r>
            <a:r>
              <a:rPr lang="en-GB" baseline="30000" dirty="0">
                <a:solidFill>
                  <a:prstClr val="white"/>
                </a:solidFill>
              </a:rPr>
              <a:t>th</a:t>
            </a:r>
            <a:r>
              <a:rPr lang="en-GB" dirty="0">
                <a:solidFill>
                  <a:prstClr val="white"/>
                </a:solidFill>
              </a:rPr>
              <a:t> of  June 2025</a:t>
            </a:r>
          </a:p>
        </p:txBody>
      </p:sp>
    </p:spTree>
    <p:extLst>
      <p:ext uri="{BB962C8B-B14F-4D97-AF65-F5344CB8AC3E}">
        <p14:creationId xmlns:p14="http://schemas.microsoft.com/office/powerpoint/2010/main" val="4065044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AUG 2022_Final_v20.potx" id="{DDF3E2E9-0A5E-436E-8F90-CA522F3B9E3D}" vid="{4AC0BB1C-984A-44B4-9F7B-7C6C2FEF56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6391</TotalTime>
  <Words>1294</Words>
  <Application>Microsoft Office PowerPoint</Application>
  <DocSecurity>0</DocSecurity>
  <PresentationFormat>Grand écran</PresentationFormat>
  <Paragraphs>180</Paragraphs>
  <Slides>13</Slides>
  <Notes>1</Notes>
  <HiddenSlides>0</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1</vt:i4>
      </vt:variant>
      <vt:variant>
        <vt:lpstr>Titres des diapositives</vt:lpstr>
      </vt:variant>
      <vt:variant>
        <vt:i4>13</vt:i4>
      </vt:variant>
    </vt:vector>
  </HeadingPairs>
  <TitlesOfParts>
    <vt:vector size="26" baseType="lpstr">
      <vt:lpstr>.SF NS Symbols Regular</vt:lpstr>
      <vt:lpstr>Aptos</vt:lpstr>
      <vt:lpstr>Arial</vt:lpstr>
      <vt:lpstr>Arial Narrow</vt:lpstr>
      <vt:lpstr>Calibri</vt:lpstr>
      <vt:lpstr>Cambria</vt:lpstr>
      <vt:lpstr>Symbol</vt:lpstr>
      <vt:lpstr>Times New Roman</vt:lpstr>
      <vt:lpstr>Wingdings</vt:lpstr>
      <vt:lpstr>Wingdings 3</vt:lpstr>
      <vt:lpstr>EUROfusion.1line_5_3_2019</vt:lpstr>
      <vt:lpstr>IPP</vt:lpstr>
      <vt:lpstr>think-cell Folie</vt:lpstr>
      <vt:lpstr>Technological developments for JT-60SA metallic actively cooled divertor</vt:lpstr>
      <vt:lpstr>CONTENT</vt:lpstr>
      <vt:lpstr>HHF target available concepts (Summary - Today)</vt:lpstr>
      <vt:lpstr>3. Main activities in support to F4E– Qualification of W monoblock (technology planned to be used for OP5) (1/3)</vt:lpstr>
      <vt:lpstr>3. Main activities in support to F4E– Qualification of W monoblock (technology planned to be used for OP5) (2/3)</vt:lpstr>
      <vt:lpstr>3. Main activities in support to F4E– Qualification of W monoblock (technology planned to be used for OP5) (3/3)</vt:lpstr>
      <vt:lpstr>4. Developed HHF target concepts within EUROfusion </vt:lpstr>
      <vt:lpstr>4. Developed HHF target concepts within EUROfusion</vt:lpstr>
      <vt:lpstr>4. Developed HHF target concepts within EUROfusion</vt:lpstr>
      <vt:lpstr>5. Support to NIFS</vt:lpstr>
      <vt:lpstr>Conclusions and short term Plans</vt:lpstr>
      <vt:lpstr>Plans</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RICHOU Marianne 169814</cp:lastModifiedBy>
  <cp:revision>247</cp:revision>
  <dcterms:created xsi:type="dcterms:W3CDTF">2023-11-15T09:40:03Z</dcterms:created>
  <dcterms:modified xsi:type="dcterms:W3CDTF">2025-06-17T08:33:11Z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