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2" r:id="rId4"/>
    <p:sldId id="257" r:id="rId5"/>
    <p:sldId id="302" r:id="rId6"/>
    <p:sldId id="259" r:id="rId7"/>
    <p:sldId id="301" r:id="rId8"/>
    <p:sldId id="285" r:id="rId9"/>
    <p:sldId id="287" r:id="rId10"/>
    <p:sldId id="289" r:id="rId11"/>
    <p:sldId id="288" r:id="rId12"/>
    <p:sldId id="290" r:id="rId13"/>
    <p:sldId id="291" r:id="rId14"/>
    <p:sldId id="297" r:id="rId15"/>
    <p:sldId id="292" r:id="rId16"/>
    <p:sldId id="295" r:id="rId17"/>
    <p:sldId id="296" r:id="rId18"/>
    <p:sldId id="303" r:id="rId19"/>
    <p:sldId id="304" r:id="rId20"/>
    <p:sldId id="298" r:id="rId21"/>
    <p:sldId id="281" r:id="rId22"/>
  </p:sldIdLst>
  <p:sldSz cx="14630400" cy="82296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5LZbTkzSF9ngWSmOm7Yo/JD54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F"/>
    <a:srgbClr val="FF9C02"/>
    <a:srgbClr val="FF7185"/>
    <a:srgbClr val="E6501E"/>
    <a:srgbClr val="E56476"/>
    <a:srgbClr val="C94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4694"/>
  </p:normalViewPr>
  <p:slideViewPr>
    <p:cSldViewPr snapToGrid="0">
      <p:cViewPr varScale="1">
        <p:scale>
          <a:sx n="87" d="100"/>
          <a:sy n="87" d="100"/>
        </p:scale>
        <p:origin x="216" y="55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45C35FC3-FD1A-74DA-46FC-0B26B337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F159D1FC-CDDD-254E-BC2F-6DB542F61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2BB8B94B-7241-B19B-1BED-5F4E031AD0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084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E40DD44D-5B4C-3C76-A065-CAE301817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1ABE43C8-CCC1-3144-AFC7-E4F59ABD8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7BB6A092-17EA-59E8-F599-DD6C1C1CB7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824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CF155E87-8E3D-6E82-59F3-3F3E9E0D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9A8F0326-F101-120A-1B21-47C9E9DE3F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00D7AB90-1C3E-9EA1-4426-4F816AF21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88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B29F418C-D24B-D050-F9C8-EAA565B3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D2A302E6-CCF9-216E-E458-80079D213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DA548867-080E-CC21-F265-311B088E1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981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90B2EDF-3F48-1C93-A4C3-0BD9BF9AC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022C619B-8E67-6A8D-CA69-37D9D424C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86A9A3D8-08DB-4A63-BEF9-8BAE5DEC9C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611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E650A483-F7BD-FCA9-8259-FB1F0224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EE4AAAB1-FFA1-C243-0FC2-A944719BD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A6D3AEFE-6659-FD21-2AE9-C04F70A99B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035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2DF93A0-7271-183D-9060-EA0C8B76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A453E0DA-3330-D465-B37D-DFB272D85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3A5114DA-65A6-720E-6539-F660AC5E60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01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66799BAB-C6B3-CE6F-679C-28B2322F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F65ABF56-146A-7766-BE8D-1085D4E20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F6E022E6-4F47-D5FB-5650-AAA1122C60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6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D69B8FA8-681B-710F-4769-D2D1A3433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AF1BB88F-306E-28BC-CE88-A04A7FAC5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079D40C5-2AEC-C98E-B1D1-D2A7855A3F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8488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640F033-AF29-27AD-81DF-45AB1F38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8759C37F-166A-AC33-0D1E-CC795BB45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E3E29F79-0096-902A-1BE2-E111DCF66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499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B9E7BA92-A99D-F3B0-ED72-B20319E6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a839522b2_0_53:notes">
            <a:extLst>
              <a:ext uri="{FF2B5EF4-FFF2-40B4-BE49-F238E27FC236}">
                <a16:creationId xmlns:a16="http://schemas.microsoft.com/office/drawing/2014/main" id="{509CB4E0-5568-F20D-1E58-0241CA072E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1a839522b2_0_53:notes">
            <a:extLst>
              <a:ext uri="{FF2B5EF4-FFF2-40B4-BE49-F238E27FC236}">
                <a16:creationId xmlns:a16="http://schemas.microsoft.com/office/drawing/2014/main" id="{2DC20F5A-1893-69C0-5175-4A64D9933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52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28D7E2C-245C-252D-36D1-3ED93955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a839522b2_0_53:notes">
            <a:extLst>
              <a:ext uri="{FF2B5EF4-FFF2-40B4-BE49-F238E27FC236}">
                <a16:creationId xmlns:a16="http://schemas.microsoft.com/office/drawing/2014/main" id="{0F6B65A3-DBD3-08AC-2A15-BA6B04502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1a839522b2_0_53:notes">
            <a:extLst>
              <a:ext uri="{FF2B5EF4-FFF2-40B4-BE49-F238E27FC236}">
                <a16:creationId xmlns:a16="http://schemas.microsoft.com/office/drawing/2014/main" id="{E80479EF-4F3C-F7D4-D0DF-E6BC30F1D8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844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B11A2C8C-ABF9-E590-8565-98B8E2125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a839522b2_0_53:notes">
            <a:extLst>
              <a:ext uri="{FF2B5EF4-FFF2-40B4-BE49-F238E27FC236}">
                <a16:creationId xmlns:a16="http://schemas.microsoft.com/office/drawing/2014/main" id="{1ACEEA4D-108A-B377-3CE1-47058C609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1a839522b2_0_53:notes">
            <a:extLst>
              <a:ext uri="{FF2B5EF4-FFF2-40B4-BE49-F238E27FC236}">
                <a16:creationId xmlns:a16="http://schemas.microsoft.com/office/drawing/2014/main" id="{3F9DB035-853B-5419-F90A-A3D5280315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873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a839522b2_0_1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1a839522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2F482F28-8904-409E-6A1C-5571BF83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a839522b2_0_53:notes">
            <a:extLst>
              <a:ext uri="{FF2B5EF4-FFF2-40B4-BE49-F238E27FC236}">
                <a16:creationId xmlns:a16="http://schemas.microsoft.com/office/drawing/2014/main" id="{566E0647-B09F-EDC4-F9A0-7CADD4E5E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31a839522b2_0_53:notes">
            <a:extLst>
              <a:ext uri="{FF2B5EF4-FFF2-40B4-BE49-F238E27FC236}">
                <a16:creationId xmlns:a16="http://schemas.microsoft.com/office/drawing/2014/main" id="{42EDB899-8C62-5BA9-832D-0CA960563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553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1E5939A3-BB87-3536-BFF7-1DCA868B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a839522b2_0_10:notes">
            <a:extLst>
              <a:ext uri="{FF2B5EF4-FFF2-40B4-BE49-F238E27FC236}">
                <a16:creationId xmlns:a16="http://schemas.microsoft.com/office/drawing/2014/main" id="{E3404D9A-FF6B-B4B1-4DB3-11A0317A2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1a839522b2_0_10:notes">
            <a:extLst>
              <a:ext uri="{FF2B5EF4-FFF2-40B4-BE49-F238E27FC236}">
                <a16:creationId xmlns:a16="http://schemas.microsoft.com/office/drawing/2014/main" id="{FC081B63-3F61-EADB-3964-876616A72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817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DD6AC9CD-6D81-7182-10CC-C005B658A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E8847676-4C8E-35C6-70DF-A4DE26BDF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147BCA77-D350-F371-E0F3-9701DCD81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116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264DB028-E48B-9177-D82C-92E2DB59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839522b2_0_70:notes">
            <a:extLst>
              <a:ext uri="{FF2B5EF4-FFF2-40B4-BE49-F238E27FC236}">
                <a16:creationId xmlns:a16="http://schemas.microsoft.com/office/drawing/2014/main" id="{53CE8077-FEBA-9065-E36A-9F7B6C363A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1a839522b2_0_70:notes">
            <a:extLst>
              <a:ext uri="{FF2B5EF4-FFF2-40B4-BE49-F238E27FC236}">
                <a16:creationId xmlns:a16="http://schemas.microsoft.com/office/drawing/2014/main" id="{1BE1FFF1-3B21-5C37-E5FE-C59E34F1D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598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>
            <a:spLocks noGrp="1"/>
          </p:cNvSpPr>
          <p:nvPr>
            <p:ph type="pic" idx="2"/>
          </p:nvPr>
        </p:nvSpPr>
        <p:spPr>
          <a:xfrm>
            <a:off x="2131062" y="2"/>
            <a:ext cx="12499200" cy="79173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10248905" y="1258458"/>
            <a:ext cx="4381500" cy="374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9200" tIns="0" rIns="86400" bIns="56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ibre Franklin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7322821" y="4999878"/>
            <a:ext cx="2926200" cy="250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54850" rIns="109700" bIns="54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21" name="Google Shape;2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236" y="128456"/>
            <a:ext cx="1880481" cy="813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0"/>
          <p:cNvSpPr txBox="1">
            <a:spLocks noGrp="1"/>
          </p:cNvSpPr>
          <p:nvPr>
            <p:ph type="body" idx="3"/>
          </p:nvPr>
        </p:nvSpPr>
        <p:spPr>
          <a:xfrm>
            <a:off x="10241280" y="7493004"/>
            <a:ext cx="2926200" cy="73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54850" rIns="109700" bIns="5485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3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4"/>
          </p:nvPr>
        </p:nvSpPr>
        <p:spPr>
          <a:xfrm>
            <a:off x="132083" y="7104424"/>
            <a:ext cx="1117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800"/>
              <a:buFont typeface="Arial"/>
              <a:buChar char="•"/>
              <a:defRPr sz="800">
                <a:solidFill>
                  <a:schemeClr val="dk1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>
            <a:spLocks noGrp="1"/>
          </p:cNvSpPr>
          <p:nvPr>
            <p:ph type="pic" idx="2"/>
          </p:nvPr>
        </p:nvSpPr>
        <p:spPr>
          <a:xfrm>
            <a:off x="1447801" y="0"/>
            <a:ext cx="131826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0"/>
          <p:cNvSpPr txBox="1">
            <a:spLocks noGrp="1"/>
          </p:cNvSpPr>
          <p:nvPr>
            <p:ph type="title"/>
          </p:nvPr>
        </p:nvSpPr>
        <p:spPr>
          <a:xfrm>
            <a:off x="10248905" y="4114804"/>
            <a:ext cx="4381500" cy="337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16000" tIns="0" rIns="86400" bIns="56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>
            <a:spLocks noGrp="1"/>
          </p:cNvSpPr>
          <p:nvPr>
            <p:ph type="pic" idx="2"/>
          </p:nvPr>
        </p:nvSpPr>
        <p:spPr>
          <a:xfrm>
            <a:off x="1447802" y="0"/>
            <a:ext cx="123621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1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>
            <a:spLocks noGrp="1"/>
          </p:cNvSpPr>
          <p:nvPr>
            <p:ph type="pic" idx="2"/>
          </p:nvPr>
        </p:nvSpPr>
        <p:spPr>
          <a:xfrm>
            <a:off x="1447801" y="4983479"/>
            <a:ext cx="13182600" cy="3246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2"/>
          <p:cNvSpPr txBox="1">
            <a:spLocks noGrp="1"/>
          </p:cNvSpPr>
          <p:nvPr>
            <p:ph type="body" idx="1"/>
          </p:nvPr>
        </p:nvSpPr>
        <p:spPr>
          <a:xfrm>
            <a:off x="1447800" y="2501903"/>
            <a:ext cx="12235200" cy="22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a839522b2_0_43"/>
          <p:cNvSpPr/>
          <p:nvPr/>
        </p:nvSpPr>
        <p:spPr>
          <a:xfrm>
            <a:off x="0" y="0"/>
            <a:ext cx="14630400" cy="8229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1a839522b2_0_43"/>
          <p:cNvSpPr txBox="1">
            <a:spLocks noGrp="1"/>
          </p:cNvSpPr>
          <p:nvPr>
            <p:ph type="title"/>
          </p:nvPr>
        </p:nvSpPr>
        <p:spPr>
          <a:xfrm>
            <a:off x="731520" y="139958"/>
            <a:ext cx="12070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g31a839522b2_0_4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63872" y="139958"/>
            <a:ext cx="560297" cy="55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1a839522b2_0_43"/>
          <p:cNvSpPr txBox="1">
            <a:spLocks noGrp="1"/>
          </p:cNvSpPr>
          <p:nvPr>
            <p:ph type="ftr" idx="11"/>
          </p:nvPr>
        </p:nvSpPr>
        <p:spPr>
          <a:xfrm>
            <a:off x="731520" y="7834063"/>
            <a:ext cx="4164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110" name="Google Shape;110;g31a839522b2_0_43"/>
          <p:cNvSpPr txBox="1">
            <a:spLocks noGrp="1"/>
          </p:cNvSpPr>
          <p:nvPr>
            <p:ph type="sldNum" idx="12"/>
          </p:nvPr>
        </p:nvSpPr>
        <p:spPr>
          <a:xfrm>
            <a:off x="13191053" y="7830413"/>
            <a:ext cx="8640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31a839522b2_0_43"/>
          <p:cNvSpPr txBox="1">
            <a:spLocks noGrp="1"/>
          </p:cNvSpPr>
          <p:nvPr>
            <p:ph type="body" idx="1"/>
          </p:nvPr>
        </p:nvSpPr>
        <p:spPr>
          <a:xfrm>
            <a:off x="731520" y="1021015"/>
            <a:ext cx="13323600" cy="6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rmAutofit/>
          </a:bodyPr>
          <a:lstStyle>
            <a:lvl1pPr marL="457200" lvl="0" indent="-41275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−"/>
              <a:def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1447802" y="2501900"/>
            <a:ext cx="123621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7315200" y="1244603"/>
            <a:ext cx="6494400" cy="2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ibre Franklin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7315200" y="4114800"/>
            <a:ext cx="64944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500"/>
              <a:buNone/>
              <a:defRPr sz="160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400"/>
              <a:buNone/>
              <a:defRPr sz="14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>
            <a:spLocks noGrp="1"/>
          </p:cNvSpPr>
          <p:nvPr>
            <p:ph type="pic" idx="2"/>
          </p:nvPr>
        </p:nvSpPr>
        <p:spPr>
          <a:xfrm>
            <a:off x="1447801" y="0"/>
            <a:ext cx="58674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3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1447801" y="2501900"/>
            <a:ext cx="73305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>
            <a:spLocks noGrp="1"/>
          </p:cNvSpPr>
          <p:nvPr>
            <p:ph type="pic" idx="2"/>
          </p:nvPr>
        </p:nvSpPr>
        <p:spPr>
          <a:xfrm>
            <a:off x="8778241" y="0"/>
            <a:ext cx="50316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>
            <a:spLocks noGrp="1"/>
          </p:cNvSpPr>
          <p:nvPr>
            <p:ph type="pic" idx="2"/>
          </p:nvPr>
        </p:nvSpPr>
        <p:spPr>
          <a:xfrm>
            <a:off x="1447800" y="0"/>
            <a:ext cx="50316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479033" y="2501900"/>
            <a:ext cx="73305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1447802" y="209653"/>
            <a:ext cx="50313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>
            <a:spLocks noGrp="1"/>
          </p:cNvSpPr>
          <p:nvPr>
            <p:ph type="pic" idx="2"/>
          </p:nvPr>
        </p:nvSpPr>
        <p:spPr>
          <a:xfrm>
            <a:off x="1447800" y="0"/>
            <a:ext cx="50316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6479033" y="2501900"/>
            <a:ext cx="73305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6479032" y="209653"/>
            <a:ext cx="50313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>
            <a:spLocks noGrp="1"/>
          </p:cNvSpPr>
          <p:nvPr>
            <p:ph type="pic" idx="2"/>
          </p:nvPr>
        </p:nvSpPr>
        <p:spPr>
          <a:xfrm>
            <a:off x="1447800" y="2501902"/>
            <a:ext cx="5031600" cy="57276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7"/>
          <p:cNvSpPr txBox="1">
            <a:spLocks noGrp="1"/>
          </p:cNvSpPr>
          <p:nvPr>
            <p:ph type="body" idx="1"/>
          </p:nvPr>
        </p:nvSpPr>
        <p:spPr>
          <a:xfrm>
            <a:off x="6479033" y="2501900"/>
            <a:ext cx="73305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>
          <a:xfrm>
            <a:off x="1447800" y="2501902"/>
            <a:ext cx="5874300" cy="52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2"/>
          </p:nvPr>
        </p:nvSpPr>
        <p:spPr>
          <a:xfrm>
            <a:off x="7935635" y="2501902"/>
            <a:ext cx="5874300" cy="52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5pPr>
            <a:lvl6pPr marL="2743200" lvl="5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1447801" y="209653"/>
            <a:ext cx="58674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86400" bIns="5615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"/>
              <a:buNone/>
              <a:defRPr sz="3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1447802" y="2501900"/>
            <a:ext cx="12362100" cy="5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54850" rIns="109700" bIns="54850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 rot="-5400000">
            <a:off x="-1954339" y="4445587"/>
            <a:ext cx="53457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 rot="-5400000">
            <a:off x="11385680" y="2998523"/>
            <a:ext cx="5669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hh</a:t>
            </a: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13809982" y="312424"/>
            <a:ext cx="82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8436" y="211735"/>
            <a:ext cx="1046325" cy="45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 rot="-5400000">
            <a:off x="688006" y="7836288"/>
            <a:ext cx="732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1.emf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em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33020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" descr="A red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10" y="88291"/>
            <a:ext cx="2471101" cy="1389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596040" y="1907130"/>
            <a:ext cx="13000200" cy="22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Libre Franklin"/>
              <a:buNone/>
            </a:pPr>
            <a:r>
              <a:rPr lang="en-US" b="0" dirty="0"/>
              <a:t>Electromagnetic suppression of drift-wave turbulence and the L–H transition</a:t>
            </a:r>
            <a:endParaRPr b="0" dirty="0"/>
          </a:p>
        </p:txBody>
      </p:sp>
      <p:sp>
        <p:nvSpPr>
          <p:cNvPr id="119" name="Google Shape;119;p1"/>
          <p:cNvSpPr txBox="1"/>
          <p:nvPr/>
        </p:nvSpPr>
        <p:spPr>
          <a:xfrm>
            <a:off x="592374" y="4356000"/>
            <a:ext cx="13000200" cy="1281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08000" tIns="54850" rIns="109700" bIns="5485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Lucca, P. Ricci, L</a:t>
            </a:r>
            <a:r>
              <a:rPr lang="en-US" sz="2600" dirty="0">
                <a:solidFill>
                  <a:schemeClr val="lt1"/>
                </a:solidFill>
              </a:rPr>
              <a:t>. Stenger, Z. </a:t>
            </a:r>
            <a:r>
              <a:rPr lang="en-US" sz="2600" dirty="0" err="1">
                <a:solidFill>
                  <a:schemeClr val="lt1"/>
                </a:solidFill>
              </a:rPr>
              <a:t>Tecchiolli</a:t>
            </a:r>
            <a:r>
              <a:rPr lang="en-US" sz="2600" dirty="0">
                <a:solidFill>
                  <a:schemeClr val="lt1"/>
                </a:solidFill>
              </a:rPr>
              <a:t>, D. Mancini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École Polytechnique Fédérale de Lausanne (EPFL), Swiss Plasma Center</a:t>
            </a:r>
            <a:endParaRPr sz="2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 descr="A black background with a black squar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9" r="467"/>
          <a:stretch/>
        </p:blipFill>
        <p:spPr>
          <a:xfrm>
            <a:off x="12119098" y="457846"/>
            <a:ext cx="1500810" cy="95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4;g30100e19d11_0_23">
            <a:extLst>
              <a:ext uri="{FF2B5EF4-FFF2-40B4-BE49-F238E27FC236}">
                <a16:creationId xmlns:a16="http://schemas.microsoft.com/office/drawing/2014/main" id="{4895A140-7AD5-5880-1E46-4834E778FA81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</a:t>
            </a:fld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917077C4-69DC-E365-994B-BC31B051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5DFFA875-73E7-E7BD-E6E2-5EB3B6962F5E}"/>
              </a:ext>
            </a:extLst>
          </p:cNvPr>
          <p:cNvSpPr/>
          <p:nvPr/>
        </p:nvSpPr>
        <p:spPr>
          <a:xfrm>
            <a:off x="-13057" y="38912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739157DE-6C21-9075-D1E5-A847D39B95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F84F526C-D99D-E502-D8B4-2AB473B37D30}"/>
              </a:ext>
            </a:extLst>
          </p:cNvPr>
          <p:cNvSpPr txBox="1"/>
          <p:nvPr/>
        </p:nvSpPr>
        <p:spPr>
          <a:xfrm>
            <a:off x="1992153" y="389053"/>
            <a:ext cx="11907819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 err="1"/>
              <a:t>Favourable</a:t>
            </a:r>
            <a:r>
              <a:rPr lang="en-US" sz="3300" b="1" dirty="0"/>
              <a:t>: E </a:t>
            </a:r>
            <a:r>
              <a:rPr lang="en-US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✕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3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 shear alone cannot explain transition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049CC4C4-627F-1C08-1AF8-A3825759525E}"/>
              </a:ext>
            </a:extLst>
          </p:cNvPr>
          <p:cNvSpPr txBox="1"/>
          <p:nvPr/>
        </p:nvSpPr>
        <p:spPr>
          <a:xfrm>
            <a:off x="780292" y="1277282"/>
            <a:ext cx="13833451" cy="338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✕</a:t>
            </a:r>
            <a:r>
              <a:rPr lang="en-US" sz="24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 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shear suppresses turbulence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when 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shear rate </a:t>
            </a:r>
            <a:r>
              <a:rPr lang="en-US" sz="24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Ω</a:t>
            </a:r>
            <a:r>
              <a:rPr lang="en-US" sz="2400" i="1" baseline="-25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approaches nonlinear decorrelation time (∼ growth rate) </a:t>
            </a: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erry, Rev. Mod. Phys, 2000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]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Most common explanation given for L-H transition </a:t>
            </a:r>
            <a:r>
              <a:rPr lang="en-US" sz="24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Kim &amp; Diamond PRL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2003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]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Simulation results: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Electric-field well deepens but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small difference in normalized shear rate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Need to look further: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✕</a:t>
            </a:r>
            <a:r>
              <a:rPr lang="en-US" sz="24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 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shear alone cannot explain transition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Drift-wave turbulence is suppressed by finite plasma β (electromagnetic effects)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0C084122-50C4-3210-CA77-A68BB35F5732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10</a:t>
            </a:fld>
            <a:endParaRPr 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1D6DB8-DADD-DA07-2DC1-80F9BA6823EC}"/>
              </a:ext>
            </a:extLst>
          </p:cNvPr>
          <p:cNvGrpSpPr/>
          <p:nvPr/>
        </p:nvGrpSpPr>
        <p:grpSpPr>
          <a:xfrm>
            <a:off x="5022495" y="1922675"/>
            <a:ext cx="1701800" cy="436885"/>
            <a:chOff x="5022495" y="1922675"/>
            <a:chExt cx="1701800" cy="4368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08FCF4-994A-8672-8BD2-9C7576878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8451" y="1937891"/>
              <a:ext cx="1552901" cy="421669"/>
            </a:xfrm>
            <a:prstGeom prst="rect">
              <a:avLst/>
            </a:prstGeom>
          </p:spPr>
        </p:pic>
        <p:sp>
          <p:nvSpPr>
            <p:cNvPr id="8" name="Google Shape;98;g30100e19d11_0_23">
              <a:extLst>
                <a:ext uri="{FF2B5EF4-FFF2-40B4-BE49-F238E27FC236}">
                  <a16:creationId xmlns:a16="http://schemas.microsoft.com/office/drawing/2014/main" id="{44CB8024-1389-90A2-F278-5B4FFC08BE60}"/>
                </a:ext>
              </a:extLst>
            </p:cNvPr>
            <p:cNvSpPr/>
            <p:nvPr/>
          </p:nvSpPr>
          <p:spPr>
            <a:xfrm>
              <a:off x="5022495" y="1922675"/>
              <a:ext cx="1701800" cy="43688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6DCDDC-71FA-030D-5F0B-CBFDB1255618}"/>
              </a:ext>
            </a:extLst>
          </p:cNvPr>
          <p:cNvGrpSpPr/>
          <p:nvPr/>
        </p:nvGrpSpPr>
        <p:grpSpPr>
          <a:xfrm>
            <a:off x="1415146" y="4492174"/>
            <a:ext cx="5100901" cy="3614731"/>
            <a:chOff x="1546673" y="4584636"/>
            <a:chExt cx="5245100" cy="3898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92AE75-BF91-09EA-CC67-9D0136ADB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673" y="4584636"/>
              <a:ext cx="5245100" cy="3898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182A68-3EC0-878C-74CE-C5453F88DAE4}"/>
                </a:ext>
              </a:extLst>
            </p:cNvPr>
            <p:cNvSpPr txBox="1"/>
            <p:nvPr/>
          </p:nvSpPr>
          <p:spPr>
            <a:xfrm>
              <a:off x="4089695" y="5227053"/>
              <a:ext cx="2022242" cy="63074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 err="1">
                  <a:solidFill>
                    <a:srgbClr val="FF7185"/>
                  </a:solidFill>
                </a:rPr>
                <a:t>Favourable</a:t>
              </a:r>
              <a:r>
                <a:rPr lang="en-US" sz="1600" b="1" i="1" dirty="0">
                  <a:solidFill>
                    <a:srgbClr val="FF7185"/>
                  </a:solidFill>
                </a:rPr>
                <a:t>:  electric field</a:t>
              </a:r>
              <a:endParaRPr lang="en-US" sz="1600" i="1" dirty="0">
                <a:solidFill>
                  <a:srgbClr val="FF71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0A3D2A-6039-5D95-D6D7-272F4F1C215D}"/>
              </a:ext>
            </a:extLst>
          </p:cNvPr>
          <p:cNvGrpSpPr/>
          <p:nvPr/>
        </p:nvGrpSpPr>
        <p:grpSpPr>
          <a:xfrm>
            <a:off x="7251702" y="4458842"/>
            <a:ext cx="4957245" cy="3614731"/>
            <a:chOff x="6862245" y="4597400"/>
            <a:chExt cx="5257800" cy="38989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130039-DE56-D14E-5FEF-68094AC3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2245" y="4597400"/>
              <a:ext cx="5257800" cy="3898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5246E-CD74-B5F7-A848-FADE945EF9F3}"/>
                </a:ext>
              </a:extLst>
            </p:cNvPr>
            <p:cNvSpPr txBox="1"/>
            <p:nvPr/>
          </p:nvSpPr>
          <p:spPr>
            <a:xfrm>
              <a:off x="9058184" y="5241320"/>
              <a:ext cx="2314588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 err="1">
                  <a:solidFill>
                    <a:srgbClr val="FF7185"/>
                  </a:solidFill>
                </a:rPr>
                <a:t>Favourable</a:t>
              </a:r>
              <a:r>
                <a:rPr lang="en-US" sz="1600" b="1" i="1" dirty="0">
                  <a:solidFill>
                    <a:srgbClr val="FF7185"/>
                  </a:solidFill>
                </a:rPr>
                <a:t>: </a:t>
              </a:r>
              <a:r>
                <a:rPr lang="en-US" sz="1600" b="1" i="1" dirty="0" err="1">
                  <a:solidFill>
                    <a:srgbClr val="FF7185"/>
                  </a:solidFill>
                </a:rPr>
                <a:t>normalised</a:t>
              </a:r>
              <a:r>
                <a:rPr lang="en-US" sz="1600" b="1" i="1" dirty="0">
                  <a:solidFill>
                    <a:srgbClr val="FF7185"/>
                  </a:solidFill>
                </a:rPr>
                <a:t> </a:t>
              </a:r>
              <a:r>
                <a:rPr lang="en-US" sz="1600" b="1" i="1" dirty="0" err="1">
                  <a:solidFill>
                    <a:srgbClr val="FF7185"/>
                  </a:solidFill>
                </a:rPr>
                <a:t>ExB</a:t>
              </a:r>
              <a:r>
                <a:rPr lang="en-US" sz="1600" b="1" i="1" dirty="0">
                  <a:solidFill>
                    <a:srgbClr val="FF7185"/>
                  </a:solidFill>
                </a:rPr>
                <a:t> shear</a:t>
              </a:r>
              <a:endParaRPr lang="en-US" sz="1600" i="1" dirty="0">
                <a:solidFill>
                  <a:srgbClr val="FF71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7A30B748-55A4-C012-1FBD-899E23DC408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D89C0D11-CE41-112F-2D8E-79A4A971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916E3773-3E93-28EB-F954-47B6F53D8E89}"/>
              </a:ext>
            </a:extLst>
          </p:cNvPr>
          <p:cNvSpPr/>
          <p:nvPr/>
        </p:nvSpPr>
        <p:spPr>
          <a:xfrm>
            <a:off x="3600" y="-23642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ADA8AEC9-9D06-49C4-EED4-B7D11DA57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70670AF8-D1B4-4F93-2739-3E7FE044229A}"/>
              </a:ext>
            </a:extLst>
          </p:cNvPr>
          <p:cNvSpPr txBox="1"/>
          <p:nvPr/>
        </p:nvSpPr>
        <p:spPr>
          <a:xfrm>
            <a:off x="2084387" y="460180"/>
            <a:ext cx="11907819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Electromagnetic suppression of drift-wave turbulence</a:t>
            </a:r>
            <a:endParaRPr sz="33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4BE5A8C8-24A4-BB07-0D10-DC0450B60B45}"/>
              </a:ext>
            </a:extLst>
          </p:cNvPr>
          <p:cNvSpPr txBox="1"/>
          <p:nvPr/>
        </p:nvSpPr>
        <p:spPr>
          <a:xfrm>
            <a:off x="1368853" y="1289091"/>
            <a:ext cx="12855582" cy="282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Going to H-mode like conditions, edge turbulence changes to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drift-wave dominated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(DW)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Removing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electromagnetic (EM) effects weakens the transition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</a:t>
            </a:r>
            <a:r>
              <a:rPr lang="en-US" sz="2400" b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400" b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fact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drift-wave instability suppressed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by EM effects 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[Rogers &amp; Dorland </a:t>
            </a:r>
            <a:r>
              <a:rPr lang="en-US" sz="18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PoP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2005, </a:t>
            </a:r>
            <a:r>
              <a:rPr lang="en-US" sz="18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Mosetto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et al. </a:t>
            </a:r>
            <a:r>
              <a:rPr lang="en-US" sz="18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PoP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2012]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EM suppression factor increases with pressure gradient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(spontaneous pedestal formation)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3F14CE7-52D6-2E52-2C81-503770500F2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67947208-B379-C614-984A-86E8E14A4E82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11</a:t>
            </a:fld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622947-6D87-B43B-07FC-47E440C6F326}"/>
              </a:ext>
            </a:extLst>
          </p:cNvPr>
          <p:cNvGrpSpPr/>
          <p:nvPr/>
        </p:nvGrpSpPr>
        <p:grpSpPr>
          <a:xfrm>
            <a:off x="1765075" y="3619784"/>
            <a:ext cx="5764799" cy="4418857"/>
            <a:chOff x="1765075" y="3619784"/>
            <a:chExt cx="5764799" cy="44188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C5100B-964F-AF0E-4BDB-3EC1AA3E6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5075" y="3881707"/>
              <a:ext cx="5605768" cy="4156934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6638FA-149F-3964-00AD-5770F467A135}"/>
                </a:ext>
              </a:extLst>
            </p:cNvPr>
            <p:cNvGrpSpPr/>
            <p:nvPr/>
          </p:nvGrpSpPr>
          <p:grpSpPr>
            <a:xfrm>
              <a:off x="4981566" y="4162031"/>
              <a:ext cx="2548308" cy="1896136"/>
              <a:chOff x="15807842" y="4753263"/>
              <a:chExt cx="2017418" cy="157049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D4BC1C-FF38-CB0B-B533-832EBCD6CF45}"/>
                  </a:ext>
                </a:extLst>
              </p:cNvPr>
              <p:cNvSpPr txBox="1"/>
              <p:nvPr/>
            </p:nvSpPr>
            <p:spPr>
              <a:xfrm>
                <a:off x="15858511" y="4753263"/>
                <a:ext cx="163305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1" dirty="0">
                    <a:solidFill>
                      <a:srgbClr val="FF7185"/>
                    </a:solidFill>
                  </a:rPr>
                  <a:t>Electrostatic</a:t>
                </a:r>
                <a:endParaRPr lang="en-US" sz="1800" i="1" dirty="0">
                  <a:solidFill>
                    <a:srgbClr val="FF71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E3155F-9F20-D3BE-AB05-24EEA1FDEA99}"/>
                  </a:ext>
                </a:extLst>
              </p:cNvPr>
              <p:cNvSpPr txBox="1"/>
              <p:nvPr/>
            </p:nvSpPr>
            <p:spPr>
              <a:xfrm>
                <a:off x="15807842" y="5954430"/>
                <a:ext cx="201741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1" dirty="0">
                    <a:solidFill>
                      <a:srgbClr val="E6501E"/>
                    </a:solidFill>
                  </a:rPr>
                  <a:t>Electromagnetic</a:t>
                </a:r>
                <a:endParaRPr lang="en-US" sz="1800" i="1" dirty="0">
                  <a:solidFill>
                    <a:srgbClr val="E650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082164-A299-F7D4-5EE1-0D1E57D64F86}"/>
                </a:ext>
              </a:extLst>
            </p:cNvPr>
            <p:cNvSpPr txBox="1"/>
            <p:nvPr/>
          </p:nvSpPr>
          <p:spPr>
            <a:xfrm>
              <a:off x="2693630" y="3619784"/>
              <a:ext cx="448768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E6501E"/>
                  </a:solidFill>
                </a:rPr>
                <a:t>EM fluctuations suppress transport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CE054-520E-A54E-66D4-E458A1F5F843}"/>
              </a:ext>
            </a:extLst>
          </p:cNvPr>
          <p:cNvGrpSpPr/>
          <p:nvPr/>
        </p:nvGrpSpPr>
        <p:grpSpPr>
          <a:xfrm>
            <a:off x="7840221" y="3584945"/>
            <a:ext cx="5624281" cy="4536475"/>
            <a:chOff x="7840221" y="3584945"/>
            <a:chExt cx="5624281" cy="4536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77514B-E049-EF01-C22F-3524232D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0221" y="3954277"/>
              <a:ext cx="5624281" cy="41671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0E984C-FE36-55FA-59A1-E62310D9181C}"/>
                </a:ext>
              </a:extLst>
            </p:cNvPr>
            <p:cNvSpPr txBox="1"/>
            <p:nvPr/>
          </p:nvSpPr>
          <p:spPr>
            <a:xfrm>
              <a:off x="8773861" y="3584945"/>
              <a:ext cx="448768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E6501E"/>
                  </a:solidFill>
                </a:rPr>
                <a:t>Linear theory: EM suppression of DW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0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44D26BA7-6533-F3E1-751F-463CD4EE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1A44DA0A-85E8-4D2D-859F-D7B2A4F14D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CB1ABE00-AF50-51AC-1F59-77CF3E628148}"/>
              </a:ext>
            </a:extLst>
          </p:cNvPr>
          <p:cNvSpPr txBox="1"/>
          <p:nvPr/>
        </p:nvSpPr>
        <p:spPr>
          <a:xfrm>
            <a:off x="2082144" y="452556"/>
            <a:ext cx="11719077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 err="1"/>
              <a:t>Favourable</a:t>
            </a:r>
            <a:r>
              <a:rPr lang="en-US" sz="3000" b="1" dirty="0"/>
              <a:t> vs </a:t>
            </a:r>
            <a:r>
              <a:rPr lang="en-US" sz="3000" b="1" dirty="0" err="1"/>
              <a:t>Unfavourable</a:t>
            </a:r>
            <a:r>
              <a:rPr lang="en-US" sz="3000" b="1" dirty="0"/>
              <a:t>: Broken symmetry by E 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✕ </a:t>
            </a:r>
            <a:r>
              <a:rPr lang="en-US" sz="3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 </a:t>
            </a:r>
            <a:r>
              <a:rPr lang="en-US" sz="3000" b="1" dirty="0"/>
              <a:t>shear</a:t>
            </a:r>
            <a:endParaRPr sz="30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532CFA19-3CDB-1614-BACA-554E48B48BF4}"/>
              </a:ext>
            </a:extLst>
          </p:cNvPr>
          <p:cNvSpPr txBox="1"/>
          <p:nvPr/>
        </p:nvSpPr>
        <p:spPr>
          <a:xfrm>
            <a:off x="1065140" y="1383377"/>
            <a:ext cx="13044560" cy="15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4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400" b="1" dirty="0">
                <a:solidFill>
                  <a:srgbClr val="C9461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 equivalent to flipping sign of toroidal field: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Drift velocities change direction: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✕</a:t>
            </a:r>
            <a:r>
              <a:rPr lang="en-US" sz="24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 flow shear</a:t>
            </a:r>
            <a:r>
              <a:rPr lang="en-US" sz="24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at the outer-midplane (OMP) flips sign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presence of flow &amp; magnetic shear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unstable modes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“move”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along field-line in time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[Newton et al. PPCF 2010]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4936BC-A0A2-F32F-561D-82C212AF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790" y="1552325"/>
            <a:ext cx="1690607" cy="369332"/>
          </a:xfrm>
          <a:prstGeom prst="rect">
            <a:avLst/>
          </a:prstGeom>
        </p:spPr>
      </p:pic>
      <p:pic>
        <p:nvPicPr>
          <p:cNvPr id="17" name="Picture 16" descr="A diagram of a graph&#10;&#10;AI-generated content may be incorrect.">
            <a:extLst>
              <a:ext uri="{FF2B5EF4-FFF2-40B4-BE49-F238E27FC236}">
                <a16:creationId xmlns:a16="http://schemas.microsoft.com/office/drawing/2014/main" id="{CD61B036-01A2-1916-14A2-5E0843E79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152" y="2896590"/>
            <a:ext cx="3576726" cy="2619660"/>
          </a:xfrm>
          <a:prstGeom prst="rect">
            <a:avLst/>
          </a:prstGeom>
        </p:spPr>
      </p:pic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94616BB-1D2E-F8D8-2015-853566D74F9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8925A82E-2D77-39C6-1E71-675245E8E43D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12</a:t>
            </a:fld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563D5A-2A2C-CE28-92EC-C1D521C7B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763" y="2896590"/>
            <a:ext cx="3194863" cy="2523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9B1E7-EA5B-1907-7A97-CA0D7FE1C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286" y="5672775"/>
            <a:ext cx="3307738" cy="2320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1F80D-F8ED-6E2B-3795-982F9FB57D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6771" y="5647374"/>
            <a:ext cx="3024713" cy="23708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28D67C-C259-BB18-8BE2-B7BDBA0251CB}"/>
              </a:ext>
            </a:extLst>
          </p:cNvPr>
          <p:cNvGrpSpPr/>
          <p:nvPr/>
        </p:nvGrpSpPr>
        <p:grpSpPr>
          <a:xfrm>
            <a:off x="893908" y="2899616"/>
            <a:ext cx="5550977" cy="5198895"/>
            <a:chOff x="893908" y="2899616"/>
            <a:chExt cx="5550977" cy="5198895"/>
          </a:xfrm>
        </p:grpSpPr>
        <p:pic>
          <p:nvPicPr>
            <p:cNvPr id="15" name="Picture 14" descr="A diagram of a graph&#10;&#10;AI-generated content may be incorrect.">
              <a:extLst>
                <a:ext uri="{FF2B5EF4-FFF2-40B4-BE49-F238E27FC236}">
                  <a16:creationId xmlns:a16="http://schemas.microsoft.com/office/drawing/2014/main" id="{77D04989-1543-D19F-7C0C-8C409D62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04953" y="2899616"/>
              <a:ext cx="3576727" cy="25686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7BDB23-621C-FD3A-A252-DE0A408B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36776" y="5478852"/>
              <a:ext cx="3708109" cy="26196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D6C4E3-C9A6-FAD3-8B21-BCE7DC865CAE}"/>
                </a:ext>
              </a:extLst>
            </p:cNvPr>
            <p:cNvSpPr txBox="1"/>
            <p:nvPr/>
          </p:nvSpPr>
          <p:spPr>
            <a:xfrm>
              <a:off x="893908" y="3517995"/>
              <a:ext cx="237647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 err="1">
                  <a:solidFill>
                    <a:srgbClr val="0070C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Unfavourable</a:t>
              </a:r>
              <a:r>
                <a:rPr lang="en-US" sz="1800" b="1" i="1" dirty="0">
                  <a:solidFill>
                    <a:srgbClr val="0070C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mode moves forwards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0AB94F-BF65-BA54-E42D-6776294A38F3}"/>
                </a:ext>
              </a:extLst>
            </p:cNvPr>
            <p:cNvSpPr txBox="1"/>
            <p:nvPr/>
          </p:nvSpPr>
          <p:spPr>
            <a:xfrm>
              <a:off x="1000433" y="5943695"/>
              <a:ext cx="237647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 err="1">
                  <a:solidFill>
                    <a:srgbClr val="E6501E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Favourable</a:t>
              </a:r>
              <a:r>
                <a:rPr lang="en-US" sz="1800" b="1" i="1" dirty="0">
                  <a:solidFill>
                    <a:srgbClr val="E6501E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mode moves backwards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6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C1D9A0FB-2C06-240D-DA7E-95A7CE27A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38892041-DFBA-6C25-8EF0-5C42F6289F49}"/>
              </a:ext>
            </a:extLst>
          </p:cNvPr>
          <p:cNvSpPr/>
          <p:nvPr/>
        </p:nvSpPr>
        <p:spPr>
          <a:xfrm>
            <a:off x="3600" y="-12343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FB1321B7-335E-7A43-1DFD-E34CE33D82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0BAA393B-4DBD-C920-F7E7-45144AEE7A6A}"/>
              </a:ext>
            </a:extLst>
          </p:cNvPr>
          <p:cNvSpPr txBox="1"/>
          <p:nvPr/>
        </p:nvSpPr>
        <p:spPr>
          <a:xfrm>
            <a:off x="1919583" y="440366"/>
            <a:ext cx="1250012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 err="1"/>
              <a:t>Unfavourable</a:t>
            </a:r>
            <a:r>
              <a:rPr lang="en-US" sz="3300" b="1" dirty="0"/>
              <a:t> more ballooning unstable close to LH boundary</a:t>
            </a:r>
            <a:endParaRPr sz="33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CE9-BBB8-33C8-4ACC-86E2B296FBB1}"/>
              </a:ext>
            </a:extLst>
          </p:cNvPr>
          <p:cNvGrpSpPr/>
          <p:nvPr/>
        </p:nvGrpSpPr>
        <p:grpSpPr>
          <a:xfrm>
            <a:off x="7291863" y="1177734"/>
            <a:ext cx="7294992" cy="3448106"/>
            <a:chOff x="1453495" y="4579402"/>
            <a:chExt cx="7294992" cy="34481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9ECD9D-E02B-B1A3-7FAF-D8C5D1097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495" y="4945353"/>
              <a:ext cx="7294992" cy="308215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33D9A8-CDAE-98DC-2C17-5B9EBFBBCA6E}"/>
                </a:ext>
              </a:extLst>
            </p:cNvPr>
            <p:cNvSpPr txBox="1"/>
            <p:nvPr/>
          </p:nvSpPr>
          <p:spPr>
            <a:xfrm>
              <a:off x="2228532" y="4579402"/>
              <a:ext cx="58544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/>
                <a:t>Turbulent diffusivity: </a:t>
              </a:r>
              <a:r>
                <a:rPr lang="en-US" sz="2000" b="1" i="1" dirty="0">
                  <a:solidFill>
                    <a:srgbClr val="0070C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UF</a:t>
              </a:r>
              <a:r>
                <a:rPr lang="en-US" sz="1800" b="1" i="1" dirty="0"/>
                <a:t> extends farther poloidally</a:t>
              </a:r>
              <a:endParaRPr lang="en-US" sz="1800" i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BA6620-8632-43E6-A5C4-983B0DC0DE44}"/>
                </a:ext>
              </a:extLst>
            </p:cNvPr>
            <p:cNvSpPr txBox="1"/>
            <p:nvPr/>
          </p:nvSpPr>
          <p:spPr>
            <a:xfrm>
              <a:off x="2133990" y="5028928"/>
              <a:ext cx="179483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err="1">
                  <a:solidFill>
                    <a:srgbClr val="00B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Unfavourable</a:t>
              </a:r>
              <a:r>
                <a:rPr lang="en-US" sz="2000" b="1" i="1" dirty="0">
                  <a:solidFill>
                    <a:srgbClr val="00B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Low Power</a:t>
              </a:r>
              <a:endParaRPr lang="en-US" sz="2000" i="1" dirty="0">
                <a:solidFill>
                  <a:srgbClr val="00B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09D9D2-EDC2-A03A-5B60-BEC8162330E8}"/>
                </a:ext>
              </a:extLst>
            </p:cNvPr>
            <p:cNvSpPr txBox="1"/>
            <p:nvPr/>
          </p:nvSpPr>
          <p:spPr>
            <a:xfrm>
              <a:off x="5100991" y="5031712"/>
              <a:ext cx="179483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err="1">
                  <a:solidFill>
                    <a:srgbClr val="FF9C02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Favourable</a:t>
              </a:r>
              <a:r>
                <a:rPr lang="en-US" sz="2000" b="1" i="1" dirty="0">
                  <a:solidFill>
                    <a:srgbClr val="FF9C02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 Low Power</a:t>
              </a:r>
              <a:endParaRPr lang="en-US" sz="2000" i="1" dirty="0">
                <a:solidFill>
                  <a:srgbClr val="FF9C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F6AC0105-36A1-A588-2AE6-22FEE22A292F}"/>
              </a:ext>
            </a:extLst>
          </p:cNvPr>
          <p:cNvSpPr txBox="1"/>
          <p:nvPr/>
        </p:nvSpPr>
        <p:spPr>
          <a:xfrm>
            <a:off x="341324" y="1246303"/>
            <a:ext cx="7533071" cy="373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4" indent="-342900">
              <a:lnSpc>
                <a:spcPct val="150000"/>
              </a:lnSpc>
              <a:buSzPts val="24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Mode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localised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more towards X-point </a:t>
            </a:r>
            <a:r>
              <a:rPr lang="en-US" sz="24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</a:t>
            </a:r>
            <a:r>
              <a:rPr lang="en-US" sz="24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4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region of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weakest ballooning drive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4" indent="-342900">
              <a:lnSpc>
                <a:spcPct val="150000"/>
              </a:lnSpc>
              <a:buSzPts val="24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Mode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localised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more towards OMP 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region of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strongest ballooning drive</a:t>
            </a:r>
          </a:p>
          <a:p>
            <a:pPr marL="342900" lvl="4" indent="-342900">
              <a:lnSpc>
                <a:spcPct val="150000"/>
              </a:lnSpc>
              <a:buSzPts val="24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Symmetry-breaking effect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scales with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✕</a:t>
            </a:r>
            <a:r>
              <a:rPr lang="en-US" sz="24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shear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up-down asymmetry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of equilibrium</a:t>
            </a:r>
          </a:p>
          <a:p>
            <a:pPr marL="342900" lvl="4" indent="-342900">
              <a:lnSpc>
                <a:spcPct val="150000"/>
              </a:lnSpc>
              <a:buSzPts val="24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Close to the separatrix,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this asymmetry is large</a:t>
            </a:r>
          </a:p>
          <a:p>
            <a:pPr marL="342900" lvl="4" indent="-342900">
              <a:lnSpc>
                <a:spcPct val="150000"/>
              </a:lnSpc>
              <a:buSzPts val="24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Linear analysis: </a:t>
            </a:r>
            <a:r>
              <a:rPr lang="en-US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more unstable to ballooning modes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089EAA-5BFD-3DA3-4CF9-AFE781151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872" y="3498339"/>
            <a:ext cx="1178887" cy="3601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62106-D679-ACBC-E6CF-4D88AB62077D}"/>
              </a:ext>
            </a:extLst>
          </p:cNvPr>
          <p:cNvGrpSpPr/>
          <p:nvPr/>
        </p:nvGrpSpPr>
        <p:grpSpPr>
          <a:xfrm>
            <a:off x="2239533" y="4699007"/>
            <a:ext cx="5861370" cy="3574848"/>
            <a:chOff x="7075039" y="4722590"/>
            <a:chExt cx="5861370" cy="35748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57B3C-0953-9C14-AF8C-6AFB04FA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039" y="4722590"/>
              <a:ext cx="4805153" cy="35748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981E2-91D1-F296-B539-CF4CAB6399CD}"/>
                </a:ext>
              </a:extLst>
            </p:cNvPr>
            <p:cNvSpPr txBox="1"/>
            <p:nvPr/>
          </p:nvSpPr>
          <p:spPr>
            <a:xfrm>
              <a:off x="8816320" y="4939276"/>
              <a:ext cx="412008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/>
                <a:t>Growth rates: </a:t>
              </a:r>
            </a:p>
            <a:p>
              <a:r>
                <a:rPr lang="en-US" sz="1800" i="1" dirty="0"/>
                <a:t>BM with </a:t>
              </a:r>
              <a:r>
                <a:rPr lang="en-US" sz="1800" i="1" dirty="0" err="1"/>
                <a:t>ExB</a:t>
              </a:r>
              <a:r>
                <a:rPr lang="en-US" sz="1800" i="1" dirty="0"/>
                <a:t> shear</a:t>
              </a:r>
            </a:p>
          </p:txBody>
        </p:sp>
      </p:grp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CF37CB92-9BF6-4AEE-028C-332E9A30F23D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13</a:t>
            </a:fld>
            <a:endParaRPr lang="en-US" sz="2000" dirty="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59D4106-C0B8-CE82-2469-C1EF364D431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8531DB-2693-B1AD-89B2-941B65DBFC37}"/>
              </a:ext>
            </a:extLst>
          </p:cNvPr>
          <p:cNvGrpSpPr/>
          <p:nvPr/>
        </p:nvGrpSpPr>
        <p:grpSpPr>
          <a:xfrm>
            <a:off x="8559800" y="4527856"/>
            <a:ext cx="4642702" cy="3666114"/>
            <a:chOff x="8559800" y="4527856"/>
            <a:chExt cx="4642702" cy="36661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2C7CDA-CE06-F540-D3E7-A2843F8B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59800" y="4851224"/>
              <a:ext cx="4642702" cy="33427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278834-3108-A13C-F9E6-63FCB3584593}"/>
                </a:ext>
              </a:extLst>
            </p:cNvPr>
            <p:cNvSpPr txBox="1"/>
            <p:nvPr/>
          </p:nvSpPr>
          <p:spPr>
            <a:xfrm>
              <a:off x="9192069" y="4527856"/>
              <a:ext cx="3836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/>
                <a:t>Unstable BM modes </a:t>
              </a:r>
              <a:r>
                <a:rPr lang="en-US" sz="1800" b="1" i="1" dirty="0" err="1"/>
                <a:t>localisation</a:t>
              </a:r>
              <a:endParaRPr lang="en-US" sz="1800" b="1" i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E03B3B-D9B9-66B7-4D54-7F64F8EFCCB9}"/>
                </a:ext>
              </a:extLst>
            </p:cNvPr>
            <p:cNvSpPr txBox="1"/>
            <p:nvPr/>
          </p:nvSpPr>
          <p:spPr>
            <a:xfrm>
              <a:off x="9280619" y="5997202"/>
              <a:ext cx="71043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X-pt</a:t>
              </a:r>
              <a:endParaRPr lang="en-US" sz="18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A8B39C-1036-5AFC-79EF-F8CD5D9BD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599" y="1740573"/>
            <a:ext cx="1314709" cy="4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046ED6E2-B0D2-9DA1-86C1-4CBAD592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BE9E646C-2996-C9B0-D218-07BC3D3249CD}"/>
              </a:ext>
            </a:extLst>
          </p:cNvPr>
          <p:cNvSpPr/>
          <p:nvPr/>
        </p:nvSpPr>
        <p:spPr>
          <a:xfrm>
            <a:off x="3600" y="2171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FD7A3433-B85E-241D-C7B0-EAC3386BAF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088CFB50-5328-C5E6-9F76-81354BED6598}"/>
              </a:ext>
            </a:extLst>
          </p:cNvPr>
          <p:cNvSpPr txBox="1"/>
          <p:nvPr/>
        </p:nvSpPr>
        <p:spPr>
          <a:xfrm>
            <a:off x="2513328" y="432961"/>
            <a:ext cx="9983472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 err="1"/>
              <a:t>Unfavourable</a:t>
            </a:r>
            <a:r>
              <a:rPr lang="en-US" sz="3300" b="1" dirty="0"/>
              <a:t>: Transition at </a:t>
            </a:r>
            <a:r>
              <a:rPr lang="en-US" sz="3600" b="1" dirty="0">
                <a:latin typeface="Calibri"/>
                <a:cs typeface="Calibri"/>
              </a:rPr>
              <a:t>higher </a:t>
            </a:r>
            <a:r>
              <a:rPr lang="en-US" sz="3300" b="1" dirty="0"/>
              <a:t>power</a:t>
            </a:r>
            <a:endParaRPr sz="33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2B356945-7B55-9893-534E-70EF135C7660}"/>
              </a:ext>
            </a:extLst>
          </p:cNvPr>
          <p:cNvSpPr txBox="1"/>
          <p:nvPr/>
        </p:nvSpPr>
        <p:spPr>
          <a:xfrm>
            <a:off x="1862154" y="1220202"/>
            <a:ext cx="11534532" cy="313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Increasing input power even further 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/>
                <a:ea typeface="Calibri"/>
                <a:cs typeface="Calibri"/>
              </a:rPr>
              <a:t>∼ 2 </a:t>
            </a:r>
            <a:r>
              <a:rPr lang="en-US" sz="1600" dirty="0">
                <a:latin typeface="Calibri"/>
                <a:ea typeface="Calibri"/>
                <a:cs typeface="Calibri"/>
              </a:rPr>
              <a:t>✕</a:t>
            </a:r>
            <a:r>
              <a:rPr lang="en-US" sz="2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again) in </a:t>
            </a:r>
            <a:r>
              <a:rPr lang="en-US" sz="22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200" b="1" dirty="0">
                <a:solidFill>
                  <a:srgbClr val="C9461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 leads to transition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Turbulent diffusivity profile collapses towards </a:t>
            </a:r>
            <a:r>
              <a:rPr lang="en-US" sz="22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2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Transition occurs at </a:t>
            </a:r>
            <a:r>
              <a:rPr lang="en-US" sz="1800" dirty="0">
                <a:latin typeface="Calibri"/>
                <a:ea typeface="Calibri"/>
                <a:cs typeface="Calibri"/>
              </a:rPr>
              <a:t>∼ </a:t>
            </a:r>
            <a:r>
              <a:rPr lang="en-US" sz="2000" dirty="0">
                <a:latin typeface="Calibri"/>
                <a:ea typeface="Calibri"/>
                <a:cs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</a:rPr>
              <a:t> ✕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2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power level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(in line with experiments)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Higher power: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the drift-wave instability can at last compete with ballooning-mode turbulence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endParaRPr lang="en-US" sz="2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44AFD6A9-9C90-807C-D6DF-599241850663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14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E2BA912D-8669-2753-F3ED-9ECAF0C65F1B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F9C8549-6B17-AB59-C71C-CEB916CE1CEC}"/>
              </a:ext>
            </a:extLst>
          </p:cNvPr>
          <p:cNvGrpSpPr/>
          <p:nvPr/>
        </p:nvGrpSpPr>
        <p:grpSpPr>
          <a:xfrm>
            <a:off x="1846922" y="3645160"/>
            <a:ext cx="5245100" cy="4299010"/>
            <a:chOff x="1846922" y="3790301"/>
            <a:chExt cx="5245100" cy="42990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9D4676-2892-1278-F03A-2CCF1E1CF311}"/>
                </a:ext>
              </a:extLst>
            </p:cNvPr>
            <p:cNvSpPr txBox="1"/>
            <p:nvPr/>
          </p:nvSpPr>
          <p:spPr>
            <a:xfrm>
              <a:off x="2668606" y="3790301"/>
              <a:ext cx="391802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Pressure profiles: UF higher power</a:t>
              </a:r>
              <a:endPara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96B89D-1EC3-87D8-CBA4-0B649BD4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922" y="4190411"/>
              <a:ext cx="5245100" cy="38989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FE915A-67B8-641A-4D4F-C2B5E5D3D295}"/>
              </a:ext>
            </a:extLst>
          </p:cNvPr>
          <p:cNvGrpSpPr/>
          <p:nvPr/>
        </p:nvGrpSpPr>
        <p:grpSpPr>
          <a:xfrm>
            <a:off x="7678080" y="3645160"/>
            <a:ext cx="5380575" cy="4325817"/>
            <a:chOff x="7678080" y="3645160"/>
            <a:chExt cx="5380575" cy="43258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89F537-9B12-678F-ECB7-FCB0CAD686F1}"/>
                </a:ext>
              </a:extLst>
            </p:cNvPr>
            <p:cNvSpPr txBox="1"/>
            <p:nvPr/>
          </p:nvSpPr>
          <p:spPr>
            <a:xfrm>
              <a:off x="8380365" y="3645160"/>
              <a:ext cx="453859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Turbulent diffusivities: UF higher power </a:t>
              </a:r>
              <a:endPara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3249C8-53F5-570D-46B8-93F8CB96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8080" y="3981034"/>
              <a:ext cx="5380575" cy="3989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A6836DB3-EB96-8EFB-299C-E4B63B08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61C1C800-B2AC-4251-5208-38131CF7420F}"/>
              </a:ext>
            </a:extLst>
          </p:cNvPr>
          <p:cNvSpPr/>
          <p:nvPr/>
        </p:nvSpPr>
        <p:spPr>
          <a:xfrm>
            <a:off x="3600" y="263423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E497C08F-4B00-0749-6821-BA23EFF85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AD4AB55E-8F7C-A2FD-7730-A99781A4A0EE}"/>
              </a:ext>
            </a:extLst>
          </p:cNvPr>
          <p:cNvSpPr txBox="1"/>
          <p:nvPr/>
        </p:nvSpPr>
        <p:spPr>
          <a:xfrm>
            <a:off x="4334599" y="432960"/>
            <a:ext cx="5409658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L-H transition mechanism</a:t>
            </a:r>
            <a:endParaRPr sz="33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E85DD2F5-3979-ABAD-797A-71498695A0BC}"/>
              </a:ext>
            </a:extLst>
          </p:cNvPr>
          <p:cNvSpPr txBox="1"/>
          <p:nvPr/>
        </p:nvSpPr>
        <p:spPr>
          <a:xfrm>
            <a:off x="761961" y="1475835"/>
            <a:ext cx="13864839" cy="394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Increase in power → increase electron temperature → ballooning to drift-wave turbulence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Electromagnetic suppression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proportional to edge pressure gradient: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spontaneous pedestal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Flow-shear symmetry-breaking: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configuration more unstable to ballooning modes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Transition impeded, occurs at higher power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Mechanistic explanation of L-H transition consistent with GBS results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But ultimately,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 it consistent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with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reality/experiments </a:t>
            </a:r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0147AFD9-0EDF-E80F-E245-DC783A4264D4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15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764D3930-B20C-FC38-C502-345CA611B9E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CCA4BFA8-1736-DA30-B3B8-3DB04E18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44ED443C-033E-3035-6DA1-92F5141824E8}"/>
              </a:ext>
            </a:extLst>
          </p:cNvPr>
          <p:cNvSpPr/>
          <p:nvPr/>
        </p:nvSpPr>
        <p:spPr>
          <a:xfrm>
            <a:off x="15697" y="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A411C083-CADB-30CC-157D-6751F33E77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82C747E4-A723-03C3-9ECF-A3617B4D41E6}"/>
              </a:ext>
            </a:extLst>
          </p:cNvPr>
          <p:cNvSpPr txBox="1"/>
          <p:nvPr/>
        </p:nvSpPr>
        <p:spPr>
          <a:xfrm>
            <a:off x="2020118" y="441229"/>
            <a:ext cx="11669803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Analytical scaling law for </a:t>
            </a:r>
            <a:r>
              <a:rPr lang="en-US" sz="3300" b="1" dirty="0" err="1"/>
              <a:t>favourable</a:t>
            </a:r>
            <a:r>
              <a:rPr lang="en-US" sz="3300" b="1" dirty="0"/>
              <a:t> L-H power threshold</a:t>
            </a:r>
            <a:endParaRPr sz="3300" b="1" dirty="0"/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7199D50E-D226-25C8-E975-569F418813CB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16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69FEAF6-0137-5AEE-9173-6306B81B581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946D74DA-5052-0396-4ABE-D95065E6571C}"/>
              </a:ext>
            </a:extLst>
          </p:cNvPr>
          <p:cNvSpPr txBox="1"/>
          <p:nvPr/>
        </p:nvSpPr>
        <p:spPr>
          <a:xfrm>
            <a:off x="1292310" y="1200774"/>
            <a:ext cx="12753890" cy="573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Following procedure in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[Giacomin JPP 2020]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can we derive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analytical form for L-H power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consistent with experiments?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Energy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conservation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Assume turbulent transport is a random-walk (mixing-length estimate):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From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linear theory in slab geometry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(neglect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ExB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flow/magnetic shear), obtain analytical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Inverting the energy conservation equation we find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Transition criterium: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turbulence can sustain the mean profiles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5E51A-7BA7-3FF8-3F59-F6C9180B5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930" y="2921097"/>
            <a:ext cx="1955800" cy="697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AA6ED-B86C-0CC9-45F9-FFC1E06A1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263" y="2274565"/>
            <a:ext cx="3091814" cy="777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A164A-EC53-98C3-0E19-8D794FD4D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86" y="3486637"/>
            <a:ext cx="891435" cy="466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48EF1-C808-B155-3F76-2691EBB37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404" y="4647581"/>
            <a:ext cx="5347246" cy="569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EF286-9E94-2F67-2110-AB6445B530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5961" y="5746522"/>
            <a:ext cx="3957570" cy="424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19A5F-E0F1-502D-DBE1-5CA4264683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6905" y="5662152"/>
            <a:ext cx="5741490" cy="5929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49D660-5F00-8A6D-C10A-9DE9A12EE2EB}"/>
              </a:ext>
            </a:extLst>
          </p:cNvPr>
          <p:cNvGrpSpPr/>
          <p:nvPr/>
        </p:nvGrpSpPr>
        <p:grpSpPr>
          <a:xfrm>
            <a:off x="2365617" y="7145487"/>
            <a:ext cx="9418404" cy="735096"/>
            <a:chOff x="1857618" y="7290627"/>
            <a:chExt cx="9418404" cy="735096"/>
          </a:xfrm>
        </p:grpSpPr>
        <p:sp>
          <p:nvSpPr>
            <p:cNvPr id="10" name="Google Shape;101;g30100e19d11_0_23">
              <a:extLst>
                <a:ext uri="{FF2B5EF4-FFF2-40B4-BE49-F238E27FC236}">
                  <a16:creationId xmlns:a16="http://schemas.microsoft.com/office/drawing/2014/main" id="{9B30DA3E-8E00-B4AC-8512-342AE546106F}"/>
                </a:ext>
              </a:extLst>
            </p:cNvPr>
            <p:cNvSpPr txBox="1"/>
            <p:nvPr/>
          </p:nvSpPr>
          <p:spPr>
            <a:xfrm>
              <a:off x="1857618" y="7335052"/>
              <a:ext cx="3874763" cy="690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0" b="1" i="1" dirty="0" err="1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Analytical</a:t>
              </a:r>
              <a:r>
                <a:rPr lang="fr-FR" sz="2000" b="1" i="1" dirty="0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result</a:t>
              </a:r>
              <a:r>
                <a:rPr lang="fr-FR" sz="2000" b="1" i="1" dirty="0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fr-FR" sz="2000" b="1" i="1" dirty="0" err="1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satisfies</a:t>
              </a:r>
              <a:r>
                <a:rPr lang="fr-FR" sz="2000" b="1" i="1" dirty="0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 </a:t>
              </a:r>
            </a:p>
            <a:p>
              <a:r>
                <a:rPr lang="fr-FR" sz="2000" b="1" i="1" dirty="0" err="1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Kadomtsev</a:t>
              </a:r>
              <a:r>
                <a:rPr lang="fr-FR" sz="2000" b="1" i="1" dirty="0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rgbClr val="FF7185"/>
                  </a:solidFill>
                  <a:latin typeface="Calibri"/>
                  <a:ea typeface="Calibri"/>
                  <a:cs typeface="Calibri"/>
                </a:rPr>
                <a:t>constraint</a:t>
              </a:r>
              <a:endParaRPr lang="fr-FR" sz="2000" b="1" i="1" dirty="0">
                <a:solidFill>
                  <a:srgbClr val="FF7185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DA9A3E-D5C9-626D-FCAC-1181789F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9079" y="7290627"/>
              <a:ext cx="5366943" cy="60203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F15E5-02D9-A30D-B196-A306C5CCADAA}"/>
              </a:ext>
            </a:extLst>
          </p:cNvPr>
          <p:cNvGrpSpPr/>
          <p:nvPr/>
        </p:nvGrpSpPr>
        <p:grpSpPr>
          <a:xfrm>
            <a:off x="2283091" y="6398386"/>
            <a:ext cx="11516979" cy="690671"/>
            <a:chOff x="2283091" y="6398386"/>
            <a:chExt cx="11516979" cy="690671"/>
          </a:xfrm>
        </p:grpSpPr>
        <p:sp>
          <p:nvSpPr>
            <p:cNvPr id="15" name="Google Shape;101;g30100e19d11_0_23">
              <a:extLst>
                <a:ext uri="{FF2B5EF4-FFF2-40B4-BE49-F238E27FC236}">
                  <a16:creationId xmlns:a16="http://schemas.microsoft.com/office/drawing/2014/main" id="{8415FBC6-C7C3-0EC0-A61A-47E7C72716F8}"/>
                </a:ext>
              </a:extLst>
            </p:cNvPr>
            <p:cNvSpPr txBox="1"/>
            <p:nvPr/>
          </p:nvSpPr>
          <p:spPr>
            <a:xfrm>
              <a:off x="2283091" y="6398386"/>
              <a:ext cx="3631845" cy="690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0" b="1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Transition power: 1 free </a:t>
              </a:r>
              <a:r>
                <a:rPr lang="fr-FR" sz="2000" b="1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parameter</a:t>
              </a:r>
              <a:r>
                <a:rPr lang="fr-FR" sz="2000" b="1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, K∼ O(1) </a:t>
              </a:r>
              <a:r>
                <a:rPr lang="fr-FR" sz="2000" b="1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overall</a:t>
              </a:r>
              <a:r>
                <a:rPr lang="fr-FR" sz="2000" b="1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scale</a:t>
              </a:r>
              <a:endParaRPr lang="fr-FR" sz="2000" b="1" i="1" dirty="0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A82D27-BD7C-4BA9-BAF2-6DC629FF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27670" y="6507852"/>
              <a:ext cx="7772400" cy="579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1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EFF95F40-A450-28F1-A6A4-0DCAE7DE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DA3E3010-003F-4732-F592-B62BA0BC34E8}"/>
              </a:ext>
            </a:extLst>
          </p:cNvPr>
          <p:cNvSpPr/>
          <p:nvPr/>
        </p:nvSpPr>
        <p:spPr>
          <a:xfrm>
            <a:off x="0" y="-1270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58F0D649-3CA8-EBF0-077E-FF9FFB78A3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504BBCE5-6F25-124A-D0D3-CBFFB7073BF4}"/>
              </a:ext>
            </a:extLst>
          </p:cNvPr>
          <p:cNvSpPr txBox="1"/>
          <p:nvPr/>
        </p:nvSpPr>
        <p:spPr>
          <a:xfrm>
            <a:off x="3626464" y="352795"/>
            <a:ext cx="8086565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Comparison with L-H experimental data</a:t>
            </a:r>
            <a:endParaRPr sz="3300" b="1" dirty="0"/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CA4B4BC8-F69C-D813-790D-424F9BF853A0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17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320C9A6-7392-75DB-E7E5-57CB3BD8AABF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8;g31a839522b2_0_70">
            <a:extLst>
              <a:ext uri="{FF2B5EF4-FFF2-40B4-BE49-F238E27FC236}">
                <a16:creationId xmlns:a16="http://schemas.microsoft.com/office/drawing/2014/main" id="{128D79BE-7C67-8674-23E3-46C55DC56562}"/>
              </a:ext>
            </a:extLst>
          </p:cNvPr>
          <p:cNvSpPr txBox="1"/>
          <p:nvPr/>
        </p:nvSpPr>
        <p:spPr>
          <a:xfrm>
            <a:off x="1316764" y="1029539"/>
            <a:ext cx="7636736" cy="167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L-H transition power threshold: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theoretical scaling law </a:t>
            </a:r>
          </a:p>
          <a:p>
            <a:pPr>
              <a:lnSpc>
                <a:spcPct val="150000"/>
              </a:lnSpc>
              <a:buSzPts val="2400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    (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 fitted exponents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 vs experimental data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only)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TCV data newly added to ITPA database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[Labit et al. PPCF 2025]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05048-AD23-DCFB-3573-169532686C5F}"/>
              </a:ext>
            </a:extLst>
          </p:cNvPr>
          <p:cNvGrpSpPr/>
          <p:nvPr/>
        </p:nvGrpSpPr>
        <p:grpSpPr>
          <a:xfrm>
            <a:off x="2113001" y="2607156"/>
            <a:ext cx="5018946" cy="5492917"/>
            <a:chOff x="1762845" y="2389444"/>
            <a:chExt cx="5018946" cy="54929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BF343D-6895-5F2E-9EBA-D2770C1BC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2845" y="2899785"/>
              <a:ext cx="5018946" cy="4982576"/>
            </a:xfrm>
            <a:prstGeom prst="rect">
              <a:avLst/>
            </a:prstGeom>
          </p:spPr>
        </p:pic>
        <p:sp>
          <p:nvSpPr>
            <p:cNvPr id="11" name="Google Shape;101;g30100e19d11_0_23">
              <a:extLst>
                <a:ext uri="{FF2B5EF4-FFF2-40B4-BE49-F238E27FC236}">
                  <a16:creationId xmlns:a16="http://schemas.microsoft.com/office/drawing/2014/main" id="{EEC4BA18-9806-CF38-BA13-277B89185EB2}"/>
                </a:ext>
              </a:extLst>
            </p:cNvPr>
            <p:cNvSpPr txBox="1"/>
            <p:nvPr/>
          </p:nvSpPr>
          <p:spPr>
            <a:xfrm>
              <a:off x="3060770" y="2389444"/>
              <a:ext cx="3197992" cy="47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Theoretical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scaling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law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L-H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8A2BD6-1C53-8F00-1C7E-BC04897E74C4}"/>
              </a:ext>
            </a:extLst>
          </p:cNvPr>
          <p:cNvGrpSpPr/>
          <p:nvPr/>
        </p:nvGrpSpPr>
        <p:grpSpPr>
          <a:xfrm>
            <a:off x="7734202" y="2594456"/>
            <a:ext cx="5200247" cy="5485789"/>
            <a:chOff x="7384046" y="2376744"/>
            <a:chExt cx="5200247" cy="54857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2571C4-665E-586F-4436-1F5AC4A6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4046" y="2912485"/>
              <a:ext cx="4986180" cy="4950048"/>
            </a:xfrm>
            <a:prstGeom prst="rect">
              <a:avLst/>
            </a:prstGeom>
          </p:spPr>
        </p:pic>
        <p:sp>
          <p:nvSpPr>
            <p:cNvPr id="20" name="Google Shape;101;g30100e19d11_0_23">
              <a:extLst>
                <a:ext uri="{FF2B5EF4-FFF2-40B4-BE49-F238E27FC236}">
                  <a16:creationId xmlns:a16="http://schemas.microsoft.com/office/drawing/2014/main" id="{9A4697B9-CA4D-221C-76CE-1047E19EB6A4}"/>
                </a:ext>
              </a:extLst>
            </p:cNvPr>
            <p:cNvSpPr txBox="1"/>
            <p:nvPr/>
          </p:nvSpPr>
          <p:spPr>
            <a:xfrm>
              <a:off x="8016445" y="2376744"/>
              <a:ext cx="4567848" cy="47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Empirical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scaling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fr-FR" sz="2000" b="1" i="1" dirty="0" err="1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law</a:t>
              </a:r>
              <a:r>
                <a:rPr lang="fr-FR" sz="2000" b="1" i="1" dirty="0">
                  <a:solidFill>
                    <a:schemeClr val="tx1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 [Martin et al. 2008]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3FB13-65C7-4B8A-D284-5B63E6AE1692}"/>
              </a:ext>
            </a:extLst>
          </p:cNvPr>
          <p:cNvGrpSpPr/>
          <p:nvPr/>
        </p:nvGrpSpPr>
        <p:grpSpPr>
          <a:xfrm>
            <a:off x="8730713" y="1105197"/>
            <a:ext cx="5805804" cy="916164"/>
            <a:chOff x="8451543" y="1117529"/>
            <a:chExt cx="5805804" cy="916164"/>
          </a:xfrm>
        </p:grpSpPr>
        <p:sp>
          <p:nvSpPr>
            <p:cNvPr id="5" name="Google Shape;101;g30100e19d11_0_23">
              <a:extLst>
                <a:ext uri="{FF2B5EF4-FFF2-40B4-BE49-F238E27FC236}">
                  <a16:creationId xmlns:a16="http://schemas.microsoft.com/office/drawing/2014/main" id="{34276CC4-F131-EF27-7DC8-C5907364F847}"/>
                </a:ext>
              </a:extLst>
            </p:cNvPr>
            <p:cNvSpPr txBox="1"/>
            <p:nvPr/>
          </p:nvSpPr>
          <p:spPr>
            <a:xfrm>
              <a:off x="8451543" y="1117529"/>
              <a:ext cx="4786228" cy="517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0" b="1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Parameter</a:t>
              </a:r>
              <a:r>
                <a:rPr lang="fr-FR" sz="2000" b="1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 to fit K</a:t>
              </a:r>
              <a:r>
                <a:rPr lang="fr-FR" sz="2000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 = 0.48 ∼ </a:t>
              </a:r>
              <a:r>
                <a:rPr lang="fr-FR" sz="2000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n</a:t>
              </a:r>
              <a:r>
                <a:rPr lang="fr-FR" sz="2000" i="1" baseline="-25000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edge</a:t>
              </a:r>
              <a:r>
                <a:rPr lang="fr-FR" sz="2000" i="1" dirty="0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 / </a:t>
              </a:r>
              <a:r>
                <a:rPr lang="fr-FR" sz="2000" i="1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n</a:t>
              </a:r>
              <a:r>
                <a:rPr lang="fr-FR" sz="2000" i="1" baseline="-25000" dirty="0" err="1">
                  <a:solidFill>
                    <a:schemeClr val="accent1">
                      <a:lumMod val="76000"/>
                    </a:schemeClr>
                  </a:solidFill>
                  <a:latin typeface="Calibri"/>
                  <a:ea typeface="Calibri"/>
                  <a:cs typeface="Calibri"/>
                </a:rPr>
                <a:t>line</a:t>
              </a:r>
              <a:endParaRPr lang="fr-FR" sz="2000" i="1" dirty="0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B760B1-E1D7-780C-79BA-6A85DB6BA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2343" y="1604657"/>
              <a:ext cx="5755004" cy="4290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80398-9A24-0A5D-1346-7A50182552EA}"/>
              </a:ext>
            </a:extLst>
          </p:cNvPr>
          <p:cNvGrpSpPr/>
          <p:nvPr/>
        </p:nvGrpSpPr>
        <p:grpSpPr>
          <a:xfrm>
            <a:off x="73740" y="3668811"/>
            <a:ext cx="2562768" cy="1224116"/>
            <a:chOff x="138127" y="3952569"/>
            <a:chExt cx="2562768" cy="12241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A56DF3-4A77-C020-699F-70FA5043D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354" y="4102100"/>
              <a:ext cx="2537541" cy="410485"/>
            </a:xfrm>
            <a:prstGeom prst="rect">
              <a:avLst/>
            </a:prstGeom>
          </p:spPr>
        </p:pic>
        <p:sp>
          <p:nvSpPr>
            <p:cNvPr id="7" name="Google Shape;98;g30100e19d11_0_23">
              <a:extLst>
                <a:ext uri="{FF2B5EF4-FFF2-40B4-BE49-F238E27FC236}">
                  <a16:creationId xmlns:a16="http://schemas.microsoft.com/office/drawing/2014/main" id="{BB128275-DB9E-3F7F-6644-F349682B78E6}"/>
                </a:ext>
              </a:extLst>
            </p:cNvPr>
            <p:cNvSpPr/>
            <p:nvPr/>
          </p:nvSpPr>
          <p:spPr>
            <a:xfrm>
              <a:off x="138127" y="3952569"/>
              <a:ext cx="2562768" cy="122411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FEA684-E412-94B5-419D-532E2ED06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96" y="4625594"/>
              <a:ext cx="2388275" cy="410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2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B40C01D-9823-2648-40FF-A55F3D7A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ADA47CEA-461A-775F-A66E-A34757540E90}"/>
              </a:ext>
            </a:extLst>
          </p:cNvPr>
          <p:cNvSpPr/>
          <p:nvPr/>
        </p:nvSpPr>
        <p:spPr>
          <a:xfrm>
            <a:off x="0" y="-1270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8A77AAAC-C930-457C-826E-81C4CC3AAF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C3CB34AA-AAD6-D096-1988-E954B2917B67}"/>
              </a:ext>
            </a:extLst>
          </p:cNvPr>
          <p:cNvSpPr txBox="1"/>
          <p:nvPr/>
        </p:nvSpPr>
        <p:spPr>
          <a:xfrm>
            <a:off x="2659407" y="432960"/>
            <a:ext cx="9307985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Including isotope effects and effective charge</a:t>
            </a:r>
            <a:endParaRPr sz="3300" b="1" dirty="0"/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C8E3B8AB-2317-7350-5E1E-65BCE40F6633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18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F21C283-5758-0721-2A8C-CB64C5CB5FC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8;g31a839522b2_0_70">
            <a:extLst>
              <a:ext uri="{FF2B5EF4-FFF2-40B4-BE49-F238E27FC236}">
                <a16:creationId xmlns:a16="http://schemas.microsoft.com/office/drawing/2014/main" id="{E110CA11-E78F-9BBA-43B7-86DC1C13302C}"/>
              </a:ext>
            </a:extLst>
          </p:cNvPr>
          <p:cNvSpPr txBox="1"/>
          <p:nvPr/>
        </p:nvSpPr>
        <p:spPr>
          <a:xfrm>
            <a:off x="2130281" y="1044729"/>
            <a:ext cx="10686068" cy="167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TCV data contains isotopes (H, D, He). We can account for this effect as well as Zeff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Missing Zeff data from ASDEX, set to constant 1.2 (does not affect R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setting to 1,1.5,2)</a:t>
            </a:r>
            <a:endParaRPr lang="en-US" sz="22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00B016-4146-B174-A185-6511B5BDCFF0}"/>
              </a:ext>
            </a:extLst>
          </p:cNvPr>
          <p:cNvGrpSpPr/>
          <p:nvPr/>
        </p:nvGrpSpPr>
        <p:grpSpPr>
          <a:xfrm>
            <a:off x="1636358" y="2547375"/>
            <a:ext cx="11965152" cy="5707625"/>
            <a:chOff x="1636358" y="2547375"/>
            <a:chExt cx="11965152" cy="57076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DE656E-01DE-FF55-4FE6-C81F4AEC32AB}"/>
                </a:ext>
              </a:extLst>
            </p:cNvPr>
            <p:cNvGrpSpPr/>
            <p:nvPr/>
          </p:nvGrpSpPr>
          <p:grpSpPr>
            <a:xfrm>
              <a:off x="1636358" y="2555300"/>
              <a:ext cx="5257800" cy="5699700"/>
              <a:chOff x="2010975" y="2450415"/>
              <a:chExt cx="5257800" cy="5699700"/>
            </a:xfrm>
          </p:grpSpPr>
          <p:sp>
            <p:nvSpPr>
              <p:cNvPr id="11" name="Google Shape;101;g30100e19d11_0_23">
                <a:extLst>
                  <a:ext uri="{FF2B5EF4-FFF2-40B4-BE49-F238E27FC236}">
                    <a16:creationId xmlns:a16="http://schemas.microsoft.com/office/drawing/2014/main" id="{84EE76AB-8065-1FC6-A67F-2E0733D81C48}"/>
                  </a:ext>
                </a:extLst>
              </p:cNvPr>
              <p:cNvSpPr txBox="1"/>
              <p:nvPr/>
            </p:nvSpPr>
            <p:spPr>
              <a:xfrm>
                <a:off x="3474426" y="2450415"/>
                <a:ext cx="3197992" cy="477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Theoretical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scaling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law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L-H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858613-2227-8244-66D5-1A69FC747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0975" y="2930415"/>
                <a:ext cx="5257800" cy="52197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67DB38-426C-1625-9712-BF3A44C13879}"/>
                </a:ext>
              </a:extLst>
            </p:cNvPr>
            <p:cNvGrpSpPr/>
            <p:nvPr/>
          </p:nvGrpSpPr>
          <p:grpSpPr>
            <a:xfrm>
              <a:off x="7683652" y="2547375"/>
              <a:ext cx="5917858" cy="5703536"/>
              <a:chOff x="7856384" y="2475815"/>
              <a:chExt cx="5917858" cy="5703536"/>
            </a:xfrm>
          </p:grpSpPr>
          <p:sp>
            <p:nvSpPr>
              <p:cNvPr id="20" name="Google Shape;101;g30100e19d11_0_23">
                <a:extLst>
                  <a:ext uri="{FF2B5EF4-FFF2-40B4-BE49-F238E27FC236}">
                    <a16:creationId xmlns:a16="http://schemas.microsoft.com/office/drawing/2014/main" id="{A01A0B12-0578-D855-969F-52518CF75CEB}"/>
                  </a:ext>
                </a:extLst>
              </p:cNvPr>
              <p:cNvSpPr txBox="1"/>
              <p:nvPr/>
            </p:nvSpPr>
            <p:spPr>
              <a:xfrm>
                <a:off x="7885565" y="2475815"/>
                <a:ext cx="5888677" cy="477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Empirical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scaling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law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(Martin, Isotope </a:t>
                </a:r>
                <a:r>
                  <a:rPr lang="fr-FR" sz="2000" b="1" i="1" dirty="0" err="1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modified</a:t>
                </a:r>
                <a:r>
                  <a:rPr lang="fr-FR" sz="2000" b="1" i="1" dirty="0">
                    <a:solidFill>
                      <a:schemeClr val="tx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rPr>
                  <a:t> 1/A)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7982C7-6CAB-989E-67EF-2F80134D3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384" y="2959651"/>
                <a:ext cx="5257800" cy="5219700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72AA643-6AC1-43C2-91D5-B209346B9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909" y="2101458"/>
            <a:ext cx="7772400" cy="4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4B872E6-F9D4-494D-0A06-0FDFB61B7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E99B82E5-F7D3-96D6-ECEF-621B3C901647}"/>
              </a:ext>
            </a:extLst>
          </p:cNvPr>
          <p:cNvSpPr/>
          <p:nvPr/>
        </p:nvSpPr>
        <p:spPr>
          <a:xfrm>
            <a:off x="3600" y="263423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EDA16261-F2FC-2DEA-5427-76A332B3A3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86EF65D7-0FBC-BDCE-C896-B8CE4DBDC2D7}"/>
              </a:ext>
            </a:extLst>
          </p:cNvPr>
          <p:cNvSpPr txBox="1"/>
          <p:nvPr/>
        </p:nvSpPr>
        <p:spPr>
          <a:xfrm>
            <a:off x="4121964" y="432960"/>
            <a:ext cx="7490121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Conclusion: L-H transition model</a:t>
            </a:r>
            <a:endParaRPr sz="33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D82F3D6C-B87B-B38D-518F-31F89A666E1F}"/>
              </a:ext>
            </a:extLst>
          </p:cNvPr>
          <p:cNvSpPr txBox="1"/>
          <p:nvPr/>
        </p:nvSpPr>
        <p:spPr>
          <a:xfrm>
            <a:off x="448312" y="1679872"/>
            <a:ext cx="14049351" cy="627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GBS results: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Increase in power → increase electron temperature → ballooning to drift-wave turbulence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Drift-wave dominance at high power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consistent with flux-driven results from GBS,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Grillix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Soledge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5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[Giacomin &amp; Ricci </a:t>
            </a:r>
            <a:r>
              <a:rPr lang="en-US" sz="25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PoP</a:t>
            </a:r>
            <a:r>
              <a:rPr lang="en-US" sz="25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2022, </a:t>
            </a:r>
            <a:r>
              <a:rPr lang="en-US" sz="25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Zholobenko</a:t>
            </a:r>
            <a:r>
              <a:rPr lang="en-US" sz="25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et al. NF 2024]</a:t>
            </a:r>
            <a:endParaRPr lang="en-US" sz="25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Electromagnetic suppression of DW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proportional to edge pressure gradient: </a:t>
            </a: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spontaneous pedestal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Flow-shear symmetry-breaking: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configuration more unstable to ballooning modes close to L-H boundary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Theoretical scaling law derived from quasi-linear theory and power balance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Correct scale, zero fitted exponents, outperforms Martin scaling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while satisfying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Kadomtsev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constraint exactly</a:t>
            </a:r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1C10F383-4BE5-0D88-7879-21B85FD76DDC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19</a:t>
            </a:fld>
            <a:endParaRPr lang="en-US" sz="2000"/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2143AF8-B1E6-DD3A-1057-5C9ED9D795B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1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0C47E68-0137-DBBD-D72A-7827A20E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839522b2_0_53">
            <a:extLst>
              <a:ext uri="{FF2B5EF4-FFF2-40B4-BE49-F238E27FC236}">
                <a16:creationId xmlns:a16="http://schemas.microsoft.com/office/drawing/2014/main" id="{BC714B1D-E7B3-9E51-B7A3-DF6EE56FB32A}"/>
              </a:ext>
            </a:extLst>
          </p:cNvPr>
          <p:cNvSpPr/>
          <p:nvPr/>
        </p:nvSpPr>
        <p:spPr>
          <a:xfrm>
            <a:off x="3600" y="2168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1a839522b2_0_5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D0B68EFA-B71C-145F-4094-CBEBF21F87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1a839522b2_0_53">
            <a:extLst>
              <a:ext uri="{FF2B5EF4-FFF2-40B4-BE49-F238E27FC236}">
                <a16:creationId xmlns:a16="http://schemas.microsoft.com/office/drawing/2014/main" id="{73399EA2-F6EA-D0E4-E03F-3AEF718D0397}"/>
              </a:ext>
            </a:extLst>
          </p:cNvPr>
          <p:cNvSpPr txBox="1"/>
          <p:nvPr/>
        </p:nvSpPr>
        <p:spPr>
          <a:xfrm>
            <a:off x="714258" y="1189568"/>
            <a:ext cx="13490177" cy="235191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Power crossing separatrix exceeds threshold value: </a:t>
            </a:r>
            <a:r>
              <a:rPr lang="en-US" sz="2400" dirty="0">
                <a:latin typeface="Calibri"/>
                <a:ea typeface="Calibri"/>
                <a:cs typeface="Calibri"/>
              </a:rPr>
              <a:t>spontaneous pedestal and energy confinement time doubles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Universal mechanism: </a:t>
            </a:r>
            <a:r>
              <a:rPr lang="en-US" sz="2400" dirty="0">
                <a:latin typeface="Calibri"/>
                <a:ea typeface="Calibri"/>
                <a:cs typeface="Calibri"/>
              </a:rPr>
              <a:t>observed in wide range of tokamaks and even stellarators 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8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Erckmann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et al. PRL 1993]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 err="1">
                <a:latin typeface="Calibri"/>
                <a:ea typeface="Calibri"/>
                <a:cs typeface="Calibri"/>
              </a:rPr>
              <a:t>Localised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to the edge: </a:t>
            </a:r>
            <a:r>
              <a:rPr lang="en-US" sz="2400" dirty="0">
                <a:latin typeface="Calibri"/>
                <a:ea typeface="Calibri"/>
                <a:cs typeface="Calibri"/>
              </a:rPr>
              <a:t>Turbulent transport suppressed near the separatrix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Threshold power scales according to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empirical</a:t>
            </a:r>
            <a:r>
              <a:rPr lang="en-US" sz="2400" dirty="0">
                <a:latin typeface="Calibri"/>
                <a:ea typeface="Calibri"/>
                <a:cs typeface="Calibri"/>
              </a:rPr>
              <a:t> ITPA scaling law 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[Martin et al. J. Phys.: Conf. Ser. 2008]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Threshold power is lower when ion grad-B drift is towards X-point </a:t>
            </a:r>
            <a:r>
              <a:rPr lang="en-US" sz="2400" i="1" dirty="0">
                <a:latin typeface="Calibri"/>
                <a:ea typeface="Calibri"/>
                <a:cs typeface="Calibri"/>
              </a:rPr>
              <a:t>(</a:t>
            </a:r>
            <a:r>
              <a:rPr lang="en-US" sz="2400" b="1" i="1" dirty="0" err="1">
                <a:solidFill>
                  <a:srgbClr val="E6501E"/>
                </a:solidFill>
                <a:latin typeface="Calibri"/>
                <a:ea typeface="Calibri"/>
                <a:cs typeface="Calibri"/>
              </a:rPr>
              <a:t>Favourable</a:t>
            </a:r>
            <a:r>
              <a:rPr lang="en-US" sz="2400" dirty="0">
                <a:latin typeface="Calibri"/>
                <a:ea typeface="Calibri"/>
                <a:cs typeface="Calibri"/>
              </a:rPr>
              <a:t>/</a:t>
            </a:r>
            <a:r>
              <a:rPr lang="en-US" sz="24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Unfavourable</a:t>
            </a:r>
            <a:r>
              <a:rPr lang="en-US" sz="2000" i="1" dirty="0">
                <a:latin typeface="Calibri"/>
                <a:ea typeface="Calibri"/>
                <a:cs typeface="Calibri"/>
              </a:rPr>
              <a:t>)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94;g30100e19d11_0_23">
            <a:extLst>
              <a:ext uri="{FF2B5EF4-FFF2-40B4-BE49-F238E27FC236}">
                <a16:creationId xmlns:a16="http://schemas.microsoft.com/office/drawing/2014/main" id="{5FD3C591-5CD2-87CB-DEAD-A12268385C53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2</a:t>
            </a:fld>
            <a:endParaRPr lang="en-US" sz="2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3D3E7-379E-7B31-9684-0E0F6903B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52" y="3562958"/>
            <a:ext cx="3795338" cy="4650625"/>
          </a:xfrm>
          <a:prstGeom prst="rect">
            <a:avLst/>
          </a:prstGeom>
        </p:spPr>
      </p:pic>
      <p:sp>
        <p:nvSpPr>
          <p:cNvPr id="13" name="Google Shape;138;g31a839522b2_0_53">
            <a:extLst>
              <a:ext uri="{FF2B5EF4-FFF2-40B4-BE49-F238E27FC236}">
                <a16:creationId xmlns:a16="http://schemas.microsoft.com/office/drawing/2014/main" id="{F389C489-83BB-0872-2751-FB77E289D198}"/>
              </a:ext>
            </a:extLst>
          </p:cNvPr>
          <p:cNvSpPr txBox="1"/>
          <p:nvPr/>
        </p:nvSpPr>
        <p:spPr>
          <a:xfrm>
            <a:off x="3012607" y="432961"/>
            <a:ext cx="91692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The L-H transition: some empirical facts</a:t>
            </a:r>
            <a:endParaRPr sz="33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2D0174-6B8B-E849-6121-5F623199AE8B}"/>
              </a:ext>
            </a:extLst>
          </p:cNvPr>
          <p:cNvGrpSpPr/>
          <p:nvPr/>
        </p:nvGrpSpPr>
        <p:grpSpPr>
          <a:xfrm>
            <a:off x="3297661" y="3516079"/>
            <a:ext cx="4374365" cy="4705485"/>
            <a:chOff x="5241034" y="4272487"/>
            <a:chExt cx="3978857" cy="42742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33E81B-30FC-9C31-6C3E-7E2CFF5F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1034" y="4596727"/>
              <a:ext cx="3978857" cy="39500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474001-E885-E016-874C-1B7147432881}"/>
                </a:ext>
              </a:extLst>
            </p:cNvPr>
            <p:cNvSpPr txBox="1"/>
            <p:nvPr/>
          </p:nvSpPr>
          <p:spPr>
            <a:xfrm>
              <a:off x="5821144" y="4272487"/>
              <a:ext cx="3335950" cy="363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i="1" dirty="0"/>
                <a:t>ITPA scaling law for LH power</a:t>
              </a:r>
              <a:endParaRPr lang="en-US" sz="2000" dirty="0"/>
            </a:p>
          </p:txBody>
        </p:sp>
      </p:grpSp>
      <p:pic>
        <p:nvPicPr>
          <p:cNvPr id="137" name="Google Shape;137;g31a839522b2_0_5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E5B6BE7-DA04-85FF-DE5F-2D6914AC0D8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6A87B5B-2A28-7E5A-226B-2152252FBBBB}"/>
              </a:ext>
            </a:extLst>
          </p:cNvPr>
          <p:cNvGrpSpPr/>
          <p:nvPr/>
        </p:nvGrpSpPr>
        <p:grpSpPr>
          <a:xfrm>
            <a:off x="388353" y="4724186"/>
            <a:ext cx="3258737" cy="538486"/>
            <a:chOff x="388353" y="4724186"/>
            <a:chExt cx="3258737" cy="5384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C46BC2-7700-F154-B96E-E3F06BE3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823" y="4827382"/>
              <a:ext cx="3150659" cy="350622"/>
            </a:xfrm>
            <a:prstGeom prst="rect">
              <a:avLst/>
            </a:prstGeom>
          </p:spPr>
        </p:pic>
        <p:sp>
          <p:nvSpPr>
            <p:cNvPr id="6" name="Google Shape;98;g30100e19d11_0_23">
              <a:extLst>
                <a:ext uri="{FF2B5EF4-FFF2-40B4-BE49-F238E27FC236}">
                  <a16:creationId xmlns:a16="http://schemas.microsoft.com/office/drawing/2014/main" id="{C1F06867-F27A-5F92-B198-60B8AAE277CE}"/>
                </a:ext>
              </a:extLst>
            </p:cNvPr>
            <p:cNvSpPr/>
            <p:nvPr/>
          </p:nvSpPr>
          <p:spPr>
            <a:xfrm>
              <a:off x="388353" y="4724186"/>
              <a:ext cx="3258737" cy="53848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6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98799-7678-F511-5D63-5C6C7D47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70" y="3300186"/>
            <a:ext cx="5676860" cy="952501"/>
          </a:xfrm>
        </p:spPr>
        <p:txBody>
          <a:bodyPr>
            <a:normAutofit/>
          </a:bodyPr>
          <a:lstStyle/>
          <a:p>
            <a:pPr marL="107950" indent="0">
              <a:buNone/>
            </a:pPr>
            <a:r>
              <a:rPr lang="en-CH" sz="5000" b="1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52631-2C56-2BFA-8716-AEBC4E313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60B0239D-0CEE-28D1-4000-1A3D7938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839522b2_0_53">
            <a:extLst>
              <a:ext uri="{FF2B5EF4-FFF2-40B4-BE49-F238E27FC236}">
                <a16:creationId xmlns:a16="http://schemas.microsoft.com/office/drawing/2014/main" id="{A7914AF6-4613-4629-4958-1365D8FFFEE2}"/>
              </a:ext>
            </a:extLst>
          </p:cNvPr>
          <p:cNvSpPr/>
          <p:nvPr/>
        </p:nvSpPr>
        <p:spPr>
          <a:xfrm>
            <a:off x="3600" y="263423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1a839522b2_0_5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9F9A69E8-F3D0-A9C8-5CBB-D8B6AFE641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1a839522b2_0_5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E4268A01-8B74-EA38-99EA-80F356C0896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a839522b2_0_53">
            <a:extLst>
              <a:ext uri="{FF2B5EF4-FFF2-40B4-BE49-F238E27FC236}">
                <a16:creationId xmlns:a16="http://schemas.microsoft.com/office/drawing/2014/main" id="{6257002F-48B8-6784-885D-F5B1E180BCD5}"/>
              </a:ext>
            </a:extLst>
          </p:cNvPr>
          <p:cNvSpPr txBox="1"/>
          <p:nvPr/>
        </p:nvSpPr>
        <p:spPr>
          <a:xfrm>
            <a:off x="3844810" y="423113"/>
            <a:ext cx="91692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The LH transition in tokamaks</a:t>
            </a:r>
            <a:endParaRPr sz="3300" b="1" dirty="0"/>
          </a:p>
        </p:txBody>
      </p:sp>
      <p:sp>
        <p:nvSpPr>
          <p:cNvPr id="139" name="Google Shape;139;g31a839522b2_0_53">
            <a:extLst>
              <a:ext uri="{FF2B5EF4-FFF2-40B4-BE49-F238E27FC236}">
                <a16:creationId xmlns:a16="http://schemas.microsoft.com/office/drawing/2014/main" id="{E8C067BF-7D8D-FC34-0713-0110467FAB1D}"/>
              </a:ext>
            </a:extLst>
          </p:cNvPr>
          <p:cNvSpPr txBox="1"/>
          <p:nvPr/>
        </p:nvSpPr>
        <p:spPr>
          <a:xfrm>
            <a:off x="447407" y="1619032"/>
            <a:ext cx="9169200" cy="56002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600" b="1" dirty="0">
                <a:latin typeface="Calibri"/>
                <a:ea typeface="Calibri"/>
                <a:cs typeface="Calibri"/>
              </a:rPr>
              <a:t>Usually: </a:t>
            </a:r>
            <a:r>
              <a:rPr lang="en-US" sz="2600" dirty="0">
                <a:latin typeface="Calibri"/>
                <a:ea typeface="Calibri"/>
                <a:cs typeface="Calibri"/>
              </a:rPr>
              <a:t>increase heating in fusion devices, increase turbulent transport (profiles are stiff)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600" dirty="0">
                <a:latin typeface="Calibri"/>
                <a:ea typeface="Calibri"/>
                <a:cs typeface="Calibri"/>
              </a:rPr>
              <a:t>But above a certain power, profile gradients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increase spontaneously </a:t>
            </a:r>
            <a:r>
              <a:rPr lang="en-US" sz="2600" dirty="0">
                <a:latin typeface="Calibri"/>
                <a:ea typeface="Calibri"/>
                <a:cs typeface="Calibri"/>
              </a:rPr>
              <a:t>and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confinement time roughly doubles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600" dirty="0">
                <a:latin typeface="Calibri"/>
                <a:ea typeface="Calibri"/>
                <a:cs typeface="Calibri"/>
              </a:rPr>
              <a:t>This is the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Low-to-High (LH) </a:t>
            </a:r>
            <a:r>
              <a:rPr lang="en-US" sz="2600" dirty="0">
                <a:latin typeface="Calibri"/>
                <a:ea typeface="Calibri"/>
                <a:cs typeface="Calibri"/>
              </a:rPr>
              <a:t>confinement transition 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[ASDEX 1982]</a:t>
            </a:r>
            <a:endParaRPr lang="en-US" sz="2600" b="1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600" dirty="0">
                <a:latin typeface="Calibri"/>
                <a:ea typeface="Calibri"/>
                <a:cs typeface="Calibri"/>
              </a:rPr>
              <a:t>Since its discovery,</a:t>
            </a:r>
            <a:r>
              <a:rPr lang="en-US" sz="2600" b="1" dirty="0">
                <a:latin typeface="Calibri"/>
                <a:ea typeface="Calibri"/>
                <a:cs typeface="Calibri"/>
              </a:rPr>
              <a:t> replicated across many different tokamaks </a:t>
            </a:r>
            <a:r>
              <a:rPr lang="en-US" sz="2600" dirty="0">
                <a:latin typeface="Calibri"/>
                <a:ea typeface="Calibri"/>
                <a:cs typeface="Calibri"/>
              </a:rPr>
              <a:t>and is baseline scenario for ITER 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8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Loarte</a:t>
            </a:r>
            <a:r>
              <a:rPr lang="en-US" sz="18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et al. PPCF 2025]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600" dirty="0">
                <a:latin typeface="Calibri"/>
                <a:ea typeface="Calibri"/>
                <a:cs typeface="Calibri"/>
              </a:rPr>
              <a:t>But more than 40 years on,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we are still not sure what is happening</a:t>
            </a:r>
          </a:p>
        </p:txBody>
      </p:sp>
      <p:sp>
        <p:nvSpPr>
          <p:cNvPr id="4" name="Google Shape;94;g30100e19d11_0_23">
            <a:extLst>
              <a:ext uri="{FF2B5EF4-FFF2-40B4-BE49-F238E27FC236}">
                <a16:creationId xmlns:a16="http://schemas.microsoft.com/office/drawing/2014/main" id="{6B3224B4-3452-3415-5FDD-5AAB36493792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21</a:t>
            </a:fld>
            <a:endParaRPr lang="en-US" sz="2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6F009-2332-B2B1-4036-DAD12F85141F}"/>
              </a:ext>
            </a:extLst>
          </p:cNvPr>
          <p:cNvGrpSpPr/>
          <p:nvPr/>
        </p:nvGrpSpPr>
        <p:grpSpPr>
          <a:xfrm>
            <a:off x="9411127" y="1973023"/>
            <a:ext cx="4652394" cy="4973591"/>
            <a:chOff x="8637829" y="723378"/>
            <a:chExt cx="3315565" cy="36485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FE1D21-1181-9C05-6226-8C2B45E1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7829" y="1148967"/>
              <a:ext cx="3315565" cy="32229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11FA86-34CA-C83F-FC20-72FF9BF77C1B}"/>
                </a:ext>
              </a:extLst>
            </p:cNvPr>
            <p:cNvSpPr txBox="1"/>
            <p:nvPr/>
          </p:nvSpPr>
          <p:spPr>
            <a:xfrm>
              <a:off x="9553839" y="723378"/>
              <a:ext cx="1851922" cy="4741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i="1" dirty="0"/>
                <a:t>The H-mode of ASDEX </a:t>
              </a:r>
              <a:r>
                <a:rPr lang="en-US" sz="1800" i="1" dirty="0">
                  <a:solidFill>
                    <a:schemeClr val="tx2">
                      <a:lumMod val="49000"/>
                    </a:schemeClr>
                  </a:solidFill>
                  <a:latin typeface="Calibri"/>
                  <a:ea typeface="Calibri"/>
                  <a:cs typeface="Calibri"/>
                </a:rPr>
                <a:t>[ASDEX team 1989]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0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389478BC-9188-B235-6034-2F5D41FAF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839522b2_0_53">
            <a:extLst>
              <a:ext uri="{FF2B5EF4-FFF2-40B4-BE49-F238E27FC236}">
                <a16:creationId xmlns:a16="http://schemas.microsoft.com/office/drawing/2014/main" id="{1120680D-7D92-0B7B-317D-242D6627220C}"/>
              </a:ext>
            </a:extLst>
          </p:cNvPr>
          <p:cNvSpPr/>
          <p:nvPr/>
        </p:nvSpPr>
        <p:spPr>
          <a:xfrm>
            <a:off x="3600" y="13289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1a839522b2_0_5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7FD5E4EC-4BC6-F0D7-2B7C-7B7312B24F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1a839522b2_0_5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66B9BBC-658D-DC6E-6796-98E10802101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1a839522b2_0_53">
            <a:extLst>
              <a:ext uri="{FF2B5EF4-FFF2-40B4-BE49-F238E27FC236}">
                <a16:creationId xmlns:a16="http://schemas.microsoft.com/office/drawing/2014/main" id="{AEBC108D-9D89-07F2-CE5B-5985508A7F37}"/>
              </a:ext>
            </a:extLst>
          </p:cNvPr>
          <p:cNvSpPr txBox="1"/>
          <p:nvPr/>
        </p:nvSpPr>
        <p:spPr>
          <a:xfrm>
            <a:off x="552988" y="1306298"/>
            <a:ext cx="7453688" cy="584609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Standard picture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turbulence suppressed by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✕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B shear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[Biglari et al. 1990]</a:t>
            </a:r>
            <a:endParaRPr lang="en-US"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Electric field shear and zonal flows at the edge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suppresses turbulence, increasing electric field further via</a:t>
            </a:r>
            <a:endParaRPr lang="en-US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Experiments in JET however: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no significant change in electric field shear </a:t>
            </a:r>
            <a:r>
              <a:rPr lang="en-US" sz="2400" dirty="0">
                <a:latin typeface="Calibri"/>
                <a:ea typeface="Calibri"/>
                <a:cs typeface="Calibri"/>
              </a:rPr>
              <a:t>prior to transition </a:t>
            </a:r>
            <a:r>
              <a:rPr lang="en-US" sz="22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[Silva et al. NF 2021]</a:t>
            </a:r>
            <a:endParaRPr lang="en-US" sz="2200" i="1" dirty="0">
              <a:solidFill>
                <a:schemeClr val="tx2">
                  <a:lumMod val="49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Alternative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: electromagnetic suppression of drift-wave turbulence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9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Guzdar</a:t>
            </a:r>
            <a:r>
              <a:rPr lang="en-US" sz="19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PRL 2001, Connor &amp; </a:t>
            </a:r>
            <a:r>
              <a:rPr lang="en-US" sz="19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Pogutse</a:t>
            </a:r>
            <a:r>
              <a:rPr lang="en-US" sz="19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PPCF 2001, Rogers et al. PRL 1998]</a:t>
            </a:r>
            <a:endParaRPr lang="en-US" sz="1900" dirty="0">
              <a:solidFill>
                <a:schemeClr val="tx2">
                  <a:lumMod val="49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Global, flux-driven simulations of the tokamak edge now possible</a:t>
            </a:r>
          </a:p>
        </p:txBody>
      </p:sp>
      <p:sp>
        <p:nvSpPr>
          <p:cNvPr id="4" name="Google Shape;94;g30100e19d11_0_23">
            <a:extLst>
              <a:ext uri="{FF2B5EF4-FFF2-40B4-BE49-F238E27FC236}">
                <a16:creationId xmlns:a16="http://schemas.microsoft.com/office/drawing/2014/main" id="{D0233075-8FD6-40AA-C033-7438B831B6F6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3</a:t>
            </a:fld>
            <a:endParaRPr lang="en-US" sz="2000"/>
          </a:p>
        </p:txBody>
      </p:sp>
      <p:pic>
        <p:nvPicPr>
          <p:cNvPr id="10" name="Picture 9" descr="A black triangle with a black line&#10;&#10;Description automatically generated">
            <a:extLst>
              <a:ext uri="{FF2B5EF4-FFF2-40B4-BE49-F238E27FC236}">
                <a16:creationId xmlns:a16="http://schemas.microsoft.com/office/drawing/2014/main" id="{114DDF78-81C9-00B6-52F7-06CB6053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849" y="2882584"/>
            <a:ext cx="2118449" cy="407044"/>
          </a:xfrm>
          <a:prstGeom prst="rect">
            <a:avLst/>
          </a:prstGeom>
        </p:spPr>
      </p:pic>
      <p:sp>
        <p:nvSpPr>
          <p:cNvPr id="8" name="Google Shape;138;g31a839522b2_0_53">
            <a:extLst>
              <a:ext uri="{FF2B5EF4-FFF2-40B4-BE49-F238E27FC236}">
                <a16:creationId xmlns:a16="http://schemas.microsoft.com/office/drawing/2014/main" id="{B8D64149-2592-81B8-8506-F40FCCC9F589}"/>
              </a:ext>
            </a:extLst>
          </p:cNvPr>
          <p:cNvSpPr txBox="1"/>
          <p:nvPr/>
        </p:nvSpPr>
        <p:spPr>
          <a:xfrm>
            <a:off x="2645239" y="432960"/>
            <a:ext cx="10722873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The L-H transition: some competing theories</a:t>
            </a:r>
            <a:endParaRPr sz="33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12EF0B-579B-3532-E2C3-770E975C3293}"/>
              </a:ext>
            </a:extLst>
          </p:cNvPr>
          <p:cNvGrpSpPr/>
          <p:nvPr/>
        </p:nvGrpSpPr>
        <p:grpSpPr>
          <a:xfrm>
            <a:off x="8654702" y="1863686"/>
            <a:ext cx="5422710" cy="4056700"/>
            <a:chOff x="8589693" y="1249250"/>
            <a:chExt cx="4772966" cy="35312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003537-7682-B8DA-6279-4E7D98B4683F}"/>
                </a:ext>
              </a:extLst>
            </p:cNvPr>
            <p:cNvSpPr txBox="1"/>
            <p:nvPr/>
          </p:nvSpPr>
          <p:spPr>
            <a:xfrm>
              <a:off x="9125206" y="1249250"/>
              <a:ext cx="4141704" cy="6771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i="1" dirty="0"/>
                <a:t>Electric field across power ramp in JET </a:t>
              </a:r>
              <a:r>
                <a:rPr lang="en-US" sz="2000" i="1" dirty="0">
                  <a:solidFill>
                    <a:schemeClr val="tx2">
                      <a:lumMod val="49000"/>
                    </a:schemeClr>
                  </a:solidFill>
                  <a:latin typeface="Calibri"/>
                  <a:ea typeface="Calibri"/>
                  <a:cs typeface="Calibri"/>
                </a:rPr>
                <a:t>[Silva et al. NF 2021]</a:t>
              </a:r>
              <a:endParaRPr lang="en-US" sz="2000" i="1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021E05-4F68-62CB-DD51-637D19F1E4B3}"/>
                </a:ext>
              </a:extLst>
            </p:cNvPr>
            <p:cNvGrpSpPr/>
            <p:nvPr/>
          </p:nvGrpSpPr>
          <p:grpSpPr>
            <a:xfrm>
              <a:off x="8589693" y="1845433"/>
              <a:ext cx="4772966" cy="2935043"/>
              <a:chOff x="8278283" y="1409752"/>
              <a:chExt cx="5363060" cy="337088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A040606-B976-85A7-C1BC-2D22D041F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8283" y="1409752"/>
                <a:ext cx="5363060" cy="337088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73640F5-02BA-1EFF-0B91-693DEE0BE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0500" y="2641193"/>
                <a:ext cx="775955" cy="11411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14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a839522b2_0_10"/>
          <p:cNvSpPr/>
          <p:nvPr/>
        </p:nvSpPr>
        <p:spPr>
          <a:xfrm>
            <a:off x="0" y="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31a839522b2_0_10" descr="A red text on a whit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1a839522b2_0_10" descr="A black background with a black squar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1a839522b2_0_10"/>
          <p:cNvSpPr txBox="1"/>
          <p:nvPr/>
        </p:nvSpPr>
        <p:spPr>
          <a:xfrm>
            <a:off x="3374772" y="394917"/>
            <a:ext cx="8693655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Edge turbulence simulated with GBS code</a:t>
            </a:r>
            <a:endParaRPr sz="3300" b="1" dirty="0"/>
          </a:p>
        </p:txBody>
      </p:sp>
      <p:sp>
        <p:nvSpPr>
          <p:cNvPr id="6" name="Google Shape;94;g30100e19d11_0_23">
            <a:extLst>
              <a:ext uri="{FF2B5EF4-FFF2-40B4-BE49-F238E27FC236}">
                <a16:creationId xmlns:a16="http://schemas.microsoft.com/office/drawing/2014/main" id="{A4942D36-F2CD-CD0A-6D9D-EA50F3C191EE}"/>
              </a:ext>
            </a:extLst>
          </p:cNvPr>
          <p:cNvSpPr txBox="1">
            <a:spLocks noGrp="1"/>
          </p:cNvSpPr>
          <p:nvPr/>
        </p:nvSpPr>
        <p:spPr>
          <a:xfrm>
            <a:off x="13353996" y="7740627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4</a:t>
            </a:fld>
            <a:endParaRPr lang="en-US" sz="2000"/>
          </a:p>
        </p:txBody>
      </p:sp>
      <p:pic>
        <p:nvPicPr>
          <p:cNvPr id="3" name="movie_inner_Lmode_highres">
            <a:hlinkClick r:id="" action="ppaction://media"/>
            <a:extLst>
              <a:ext uri="{FF2B5EF4-FFF2-40B4-BE49-F238E27FC236}">
                <a16:creationId xmlns:a16="http://schemas.microsoft.com/office/drawing/2014/main" id="{C11C5983-9523-D5C8-AD16-4EA4DA9714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6679" y="1493633"/>
            <a:ext cx="7790723" cy="5920995"/>
          </a:xfrm>
          <a:prstGeom prst="rect">
            <a:avLst/>
          </a:prstGeom>
        </p:spPr>
      </p:pic>
      <p:sp>
        <p:nvSpPr>
          <p:cNvPr id="7" name="Google Shape;139;g31a839522b2_0_53">
            <a:extLst>
              <a:ext uri="{FF2B5EF4-FFF2-40B4-BE49-F238E27FC236}">
                <a16:creationId xmlns:a16="http://schemas.microsoft.com/office/drawing/2014/main" id="{101FC45F-E439-2871-1342-814A23E6BC81}"/>
              </a:ext>
            </a:extLst>
          </p:cNvPr>
          <p:cNvSpPr txBox="1"/>
          <p:nvPr/>
        </p:nvSpPr>
        <p:spPr>
          <a:xfrm>
            <a:off x="389959" y="1081458"/>
            <a:ext cx="7331641" cy="55673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Edge and scrape-off-layer: </a:t>
            </a:r>
            <a:r>
              <a:rPr lang="en-US" sz="2400" dirty="0">
                <a:latin typeface="Calibri"/>
                <a:ea typeface="Calibri"/>
                <a:cs typeface="Calibri"/>
              </a:rPr>
              <a:t>turbulent fluctuations are </a:t>
            </a:r>
            <a:r>
              <a:rPr lang="en-US" sz="2400" i="1" dirty="0">
                <a:latin typeface="Calibri"/>
                <a:ea typeface="Calibri"/>
                <a:cs typeface="Calibri"/>
              </a:rPr>
              <a:t>O(1),</a:t>
            </a:r>
            <a:r>
              <a:rPr lang="en-US" sz="2400" dirty="0">
                <a:latin typeface="Calibri"/>
                <a:ea typeface="Calibri"/>
                <a:cs typeface="Calibri"/>
              </a:rPr>
              <a:t> large-scale and low-frequency: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Evolve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</a:rPr>
              <a:t>background and fluctuations together </a:t>
            </a:r>
            <a:endParaRPr lang="en-US" sz="2400" b="1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 err="1">
                <a:latin typeface="Calibri"/>
                <a:ea typeface="Calibri"/>
                <a:cs typeface="Calibri"/>
              </a:rPr>
              <a:t>Collisionality</a:t>
            </a:r>
            <a:r>
              <a:rPr lang="en-US" sz="2400" b="1" dirty="0">
                <a:latin typeface="Calibri"/>
                <a:ea typeface="Calibri"/>
                <a:cs typeface="Calibri"/>
              </a:rPr>
              <a:t>: </a:t>
            </a:r>
            <a:r>
              <a:rPr lang="en-US" sz="2400" dirty="0">
                <a:latin typeface="Calibri"/>
                <a:ea typeface="Calibri"/>
                <a:cs typeface="Calibri"/>
              </a:rPr>
              <a:t>generally large enough for fluid description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GBS</a:t>
            </a:r>
            <a:r>
              <a:rPr lang="en-US" sz="2400" dirty="0">
                <a:latin typeface="Calibri"/>
                <a:ea typeface="Calibri"/>
                <a:cs typeface="Calibri"/>
              </a:rPr>
              <a:t> solves 2-fluid electromagnetic drift-reduced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Braginskii</a:t>
            </a:r>
            <a:r>
              <a:rPr lang="en-US" sz="2400" dirty="0">
                <a:latin typeface="Calibri"/>
                <a:ea typeface="Calibri"/>
                <a:cs typeface="Calibri"/>
              </a:rPr>
              <a:t> equations 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[Ricci et al. PPCF 2012, Giacomin et al. JCP 2022]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Flux-driven</a:t>
            </a:r>
            <a:r>
              <a:rPr lang="en-US" sz="2400" dirty="0">
                <a:latin typeface="Calibri"/>
                <a:ea typeface="Calibri"/>
                <a:cs typeface="Calibri"/>
              </a:rPr>
              <a:t>: specify particle/heat sources and evolve global profiles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2A2C1-F7A1-89B2-FC43-A8D3685CA5CE}"/>
              </a:ext>
            </a:extLst>
          </p:cNvPr>
          <p:cNvSpPr txBox="1"/>
          <p:nvPr/>
        </p:nvSpPr>
        <p:spPr>
          <a:xfrm>
            <a:off x="10338191" y="1955184"/>
            <a:ext cx="9642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GBS</a:t>
            </a:r>
            <a:endParaRPr lang="en-US" sz="2400" i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F3F780-FAA2-C4C4-5651-C19B4C27E90F}"/>
              </a:ext>
            </a:extLst>
          </p:cNvPr>
          <p:cNvGrpSpPr/>
          <p:nvPr/>
        </p:nvGrpSpPr>
        <p:grpSpPr>
          <a:xfrm>
            <a:off x="5359400" y="1655794"/>
            <a:ext cx="1320800" cy="696588"/>
            <a:chOff x="12294488" y="1025429"/>
            <a:chExt cx="2106983" cy="11752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CC0CD4-1FBD-92A0-2E7C-39E9982B6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03087" y="1554373"/>
              <a:ext cx="2026466" cy="6463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3AD13D-D88B-6E19-2951-69333477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75005" y="1025429"/>
              <a:ext cx="2026466" cy="646331"/>
            </a:xfrm>
            <a:prstGeom prst="rect">
              <a:avLst/>
            </a:prstGeom>
          </p:spPr>
        </p:pic>
        <p:sp>
          <p:nvSpPr>
            <p:cNvPr id="17" name="Google Shape;98;g30100e19d11_0_23">
              <a:extLst>
                <a:ext uri="{FF2B5EF4-FFF2-40B4-BE49-F238E27FC236}">
                  <a16:creationId xmlns:a16="http://schemas.microsoft.com/office/drawing/2014/main" id="{648E7AFF-65D9-B1E6-8311-A47931E305D8}"/>
                </a:ext>
              </a:extLst>
            </p:cNvPr>
            <p:cNvSpPr/>
            <p:nvPr/>
          </p:nvSpPr>
          <p:spPr>
            <a:xfrm>
              <a:off x="12294488" y="1055886"/>
              <a:ext cx="2068704" cy="108120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03E09B-0E3F-498F-A218-F98A9ADA3DAF}"/>
              </a:ext>
            </a:extLst>
          </p:cNvPr>
          <p:cNvGrpSpPr/>
          <p:nvPr/>
        </p:nvGrpSpPr>
        <p:grpSpPr>
          <a:xfrm>
            <a:off x="2334385" y="3420258"/>
            <a:ext cx="1279561" cy="457579"/>
            <a:chOff x="8509987" y="1900719"/>
            <a:chExt cx="1681978" cy="553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F0CA47-700B-B87A-1508-9699ED68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51083" y="1985093"/>
              <a:ext cx="1589509" cy="431223"/>
            </a:xfrm>
            <a:prstGeom prst="rect">
              <a:avLst/>
            </a:prstGeom>
          </p:spPr>
        </p:pic>
        <p:sp>
          <p:nvSpPr>
            <p:cNvPr id="19" name="Google Shape;98;g30100e19d11_0_23">
              <a:extLst>
                <a:ext uri="{FF2B5EF4-FFF2-40B4-BE49-F238E27FC236}">
                  <a16:creationId xmlns:a16="http://schemas.microsoft.com/office/drawing/2014/main" id="{7BD5690C-D891-A1C5-3017-142BF160979B}"/>
                </a:ext>
              </a:extLst>
            </p:cNvPr>
            <p:cNvSpPr/>
            <p:nvPr/>
          </p:nvSpPr>
          <p:spPr>
            <a:xfrm>
              <a:off x="8509987" y="1900719"/>
              <a:ext cx="1681978" cy="55375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E98F2E-0FCF-A22B-D414-5FB7FBB048C1}"/>
              </a:ext>
            </a:extLst>
          </p:cNvPr>
          <p:cNvGrpSpPr/>
          <p:nvPr/>
        </p:nvGrpSpPr>
        <p:grpSpPr>
          <a:xfrm>
            <a:off x="6524264" y="2371429"/>
            <a:ext cx="1491738" cy="478095"/>
            <a:chOff x="12513451" y="2490829"/>
            <a:chExt cx="1944118" cy="61377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EB8BD6-D036-482F-FD21-FBE6AD53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54547" y="2550574"/>
              <a:ext cx="1903022" cy="442116"/>
            </a:xfrm>
            <a:prstGeom prst="rect">
              <a:avLst/>
            </a:prstGeom>
          </p:spPr>
        </p:pic>
        <p:sp>
          <p:nvSpPr>
            <p:cNvPr id="25" name="Google Shape;98;g30100e19d11_0_23">
              <a:extLst>
                <a:ext uri="{FF2B5EF4-FFF2-40B4-BE49-F238E27FC236}">
                  <a16:creationId xmlns:a16="http://schemas.microsoft.com/office/drawing/2014/main" id="{26018910-B925-BEB0-156E-681A8384542A}"/>
                </a:ext>
              </a:extLst>
            </p:cNvPr>
            <p:cNvSpPr/>
            <p:nvPr/>
          </p:nvSpPr>
          <p:spPr>
            <a:xfrm>
              <a:off x="12513451" y="2490829"/>
              <a:ext cx="1927966" cy="61377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320E335B-9E3D-F2FB-CA21-4F60C583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839522b2_0_53">
            <a:extLst>
              <a:ext uri="{FF2B5EF4-FFF2-40B4-BE49-F238E27FC236}">
                <a16:creationId xmlns:a16="http://schemas.microsoft.com/office/drawing/2014/main" id="{A29AC150-FDA8-3ECB-BD41-C77C9449BA2A}"/>
              </a:ext>
            </a:extLst>
          </p:cNvPr>
          <p:cNvSpPr/>
          <p:nvPr/>
        </p:nvSpPr>
        <p:spPr>
          <a:xfrm>
            <a:off x="3600" y="-32029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1a839522b2_0_5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840456DD-F3B3-F7D4-DD66-1F08CFE2F3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1a839522b2_0_5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10E56CF-7CB0-C703-6CCE-FAC4DC8E3CC5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a839522b2_0_53">
            <a:extLst>
              <a:ext uri="{FF2B5EF4-FFF2-40B4-BE49-F238E27FC236}">
                <a16:creationId xmlns:a16="http://schemas.microsoft.com/office/drawing/2014/main" id="{AE5F9C7A-D350-F9C3-856F-DD8D79EA06E6}"/>
              </a:ext>
            </a:extLst>
          </p:cNvPr>
          <p:cNvSpPr txBox="1"/>
          <p:nvPr/>
        </p:nvSpPr>
        <p:spPr>
          <a:xfrm>
            <a:off x="2316105" y="432960"/>
            <a:ext cx="1065859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A digression on fluid validity: ASDEX H-mode edge</a:t>
            </a:r>
            <a:endParaRPr sz="3300" b="1" dirty="0"/>
          </a:p>
        </p:txBody>
      </p:sp>
      <p:sp>
        <p:nvSpPr>
          <p:cNvPr id="139" name="Google Shape;139;g31a839522b2_0_53">
            <a:extLst>
              <a:ext uri="{FF2B5EF4-FFF2-40B4-BE49-F238E27FC236}">
                <a16:creationId xmlns:a16="http://schemas.microsoft.com/office/drawing/2014/main" id="{73D958E5-E8AF-03A5-9EC4-78833321A083}"/>
              </a:ext>
            </a:extLst>
          </p:cNvPr>
          <p:cNvSpPr txBox="1"/>
          <p:nvPr/>
        </p:nvSpPr>
        <p:spPr>
          <a:xfrm>
            <a:off x="999203" y="2283870"/>
            <a:ext cx="6315997" cy="30719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 err="1">
                <a:latin typeface="Calibri"/>
                <a:ea typeface="Calibri"/>
                <a:cs typeface="Calibri"/>
              </a:rPr>
              <a:t>Collisionality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in ASDEX H-mode edge: </a:t>
            </a:r>
            <a:r>
              <a:rPr lang="en-US" sz="2400" dirty="0">
                <a:latin typeface="Calibri"/>
                <a:ea typeface="Calibri"/>
                <a:cs typeface="Calibri"/>
              </a:rPr>
              <a:t>parameters from 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[</a:t>
            </a:r>
            <a:r>
              <a:rPr lang="en-US" sz="2400" i="1" dirty="0" err="1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Zholobenko</a:t>
            </a:r>
            <a:r>
              <a:rPr lang="en-US" sz="2400" i="1" dirty="0">
                <a:solidFill>
                  <a:schemeClr val="tx2">
                    <a:lumMod val="49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et al. NF 2024]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Fluid approx. breaks down at </a:t>
            </a:r>
            <a:r>
              <a:rPr lang="en-US" sz="2400" i="1" dirty="0">
                <a:latin typeface="Calibri"/>
                <a:ea typeface="Calibri"/>
                <a:cs typeface="Calibri"/>
              </a:rPr>
              <a:t>T ∼ 1 keV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Even pedestal top </a:t>
            </a:r>
            <a:r>
              <a:rPr lang="en-US" sz="2400" dirty="0">
                <a:latin typeface="Calibri"/>
                <a:ea typeface="Calibri"/>
                <a:cs typeface="Calibri"/>
              </a:rPr>
              <a:t>at </a:t>
            </a:r>
            <a:r>
              <a:rPr lang="en-US" sz="2400" i="1" dirty="0">
                <a:latin typeface="Calibri"/>
                <a:ea typeface="Calibri"/>
                <a:cs typeface="Calibri"/>
              </a:rPr>
              <a:t>T ∼ 600 eV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collisionality</a:t>
            </a:r>
            <a:r>
              <a:rPr lang="en-US" sz="2400" dirty="0">
                <a:latin typeface="Calibri"/>
                <a:ea typeface="Calibri"/>
                <a:cs typeface="Calibri"/>
              </a:rPr>
              <a:t> is not small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endParaRPr lang="en-US" sz="2400" b="1"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SzPts val="2400"/>
            </a:pPr>
            <a:endParaRPr lang="en-US" sz="2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94;g30100e19d11_0_23">
            <a:extLst>
              <a:ext uri="{FF2B5EF4-FFF2-40B4-BE49-F238E27FC236}">
                <a16:creationId xmlns:a16="http://schemas.microsoft.com/office/drawing/2014/main" id="{29E586AD-50B4-E695-9BE2-4E95C43A86D9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5</a:t>
            </a:fld>
            <a:endParaRPr lang="en-US" sz="2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056EAB-7F69-8C4C-8066-9F6A091C2F4E}"/>
              </a:ext>
            </a:extLst>
          </p:cNvPr>
          <p:cNvGrpSpPr/>
          <p:nvPr/>
        </p:nvGrpSpPr>
        <p:grpSpPr>
          <a:xfrm>
            <a:off x="7315200" y="2028853"/>
            <a:ext cx="6849890" cy="5207000"/>
            <a:chOff x="7348710" y="1673253"/>
            <a:chExt cx="6849890" cy="5207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36C00-D3EC-F767-19ED-543C1DB1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8710" y="1673253"/>
              <a:ext cx="5867400" cy="5207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5F9451-ACF9-61B0-658D-A0CBA305B17F}"/>
                </a:ext>
              </a:extLst>
            </p:cNvPr>
            <p:cNvSpPr txBox="1"/>
            <p:nvPr/>
          </p:nvSpPr>
          <p:spPr>
            <a:xfrm>
              <a:off x="12437876" y="3568865"/>
              <a:ext cx="1760724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 err="1"/>
                <a:t>Normalised</a:t>
              </a:r>
              <a:r>
                <a:rPr lang="en-US" sz="1800" b="1" i="1" dirty="0"/>
                <a:t> </a:t>
              </a:r>
            </a:p>
            <a:p>
              <a:r>
                <a:rPr lang="en-US" sz="1800" b="1" i="1" dirty="0" err="1"/>
                <a:t>collisionality</a:t>
              </a:r>
              <a:r>
                <a:rPr lang="en-US" sz="1800" b="1" i="1" dirty="0"/>
                <a:t> </a:t>
              </a:r>
            </a:p>
            <a:p>
              <a:r>
                <a:rPr lang="en-US" sz="1800" i="1" dirty="0"/>
                <a:t>vs temperature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77ABE0-8E39-37BC-FE7E-21CAD574B5A4}"/>
              </a:ext>
            </a:extLst>
          </p:cNvPr>
          <p:cNvGrpSpPr/>
          <p:nvPr/>
        </p:nvGrpSpPr>
        <p:grpSpPr>
          <a:xfrm>
            <a:off x="1264496" y="1501907"/>
            <a:ext cx="5312697" cy="755892"/>
            <a:chOff x="1447800" y="4479495"/>
            <a:chExt cx="5312697" cy="7558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23FE392-CCE4-423E-A7C5-E3A219AC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800" y="4498787"/>
              <a:ext cx="2197100" cy="7366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63D6C8-F495-2E6B-4081-AFEB558E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3497" y="4479495"/>
              <a:ext cx="2667000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7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/>
          <p:cNvSpPr/>
          <p:nvPr/>
        </p:nvSpPr>
        <p:spPr>
          <a:xfrm>
            <a:off x="0" y="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1a839522b2_0_70" descr="A black background with a black squar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/>
          <p:cNvSpPr txBox="1"/>
          <p:nvPr/>
        </p:nvSpPr>
        <p:spPr>
          <a:xfrm>
            <a:off x="2130280" y="439409"/>
            <a:ext cx="11264028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/>
              <a:t>L–mode edge turbulence is resistive ballooning driven</a:t>
            </a:r>
            <a:endParaRPr sz="33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0EC0D6-D10A-44B6-BB1F-CE78EEF7D058}"/>
              </a:ext>
            </a:extLst>
          </p:cNvPr>
          <p:cNvGrpSpPr/>
          <p:nvPr/>
        </p:nvGrpSpPr>
        <p:grpSpPr>
          <a:xfrm>
            <a:off x="8178800" y="1679310"/>
            <a:ext cx="6135436" cy="5483490"/>
            <a:chOff x="8001000" y="1679310"/>
            <a:chExt cx="6135436" cy="54834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903E95-CBF7-8529-9CEF-1501C7B68538}"/>
                </a:ext>
              </a:extLst>
            </p:cNvPr>
            <p:cNvGrpSpPr/>
            <p:nvPr/>
          </p:nvGrpSpPr>
          <p:grpSpPr>
            <a:xfrm>
              <a:off x="8001000" y="1679310"/>
              <a:ext cx="6135436" cy="5483490"/>
              <a:chOff x="8859556" y="1258394"/>
              <a:chExt cx="5625220" cy="504740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F73AAE-2FC7-7639-7C23-0F43CA52AC41}"/>
                  </a:ext>
                </a:extLst>
              </p:cNvPr>
              <p:cNvSpPr txBox="1"/>
              <p:nvPr/>
            </p:nvSpPr>
            <p:spPr>
              <a:xfrm>
                <a:off x="9936294" y="1258394"/>
                <a:ext cx="4375645" cy="5949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1" dirty="0"/>
                  <a:t>Scaling law vs multimachine L-mode heat-decay length </a:t>
                </a:r>
                <a:r>
                  <a:rPr lang="en-US" sz="1800" i="1" dirty="0">
                    <a:solidFill>
                      <a:schemeClr val="tx2">
                        <a:lumMod val="49000"/>
                      </a:schemeClr>
                    </a:solidFill>
                    <a:latin typeface="Calibri"/>
                    <a:ea typeface="Calibri"/>
                    <a:cs typeface="Calibri"/>
                  </a:rPr>
                  <a:t>[Lim et al. PPCF 2023]</a:t>
                </a:r>
                <a:endParaRPr lang="en-US" sz="1800" i="1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50D7F2E-4746-86F2-8FF2-649A9EB9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9556" y="1916027"/>
                <a:ext cx="5625220" cy="4389774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930C29-5B9C-4D40-0A1B-068F96FFD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98622" y="4274188"/>
              <a:ext cx="1034258" cy="1377950"/>
            </a:xfrm>
            <a:prstGeom prst="rect">
              <a:avLst/>
            </a:prstGeom>
          </p:spPr>
        </p:pic>
      </p:grpSp>
      <p:sp>
        <p:nvSpPr>
          <p:cNvPr id="148" name="Google Shape;148;g31a839522b2_0_70"/>
          <p:cNvSpPr txBox="1"/>
          <p:nvPr/>
        </p:nvSpPr>
        <p:spPr>
          <a:xfrm>
            <a:off x="659489" y="1321559"/>
            <a:ext cx="7982380" cy="615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Ballooning modes (BM): </a:t>
            </a:r>
            <a:r>
              <a:rPr lang="en-US" sz="2400" dirty="0">
                <a:latin typeface="Calibri"/>
                <a:ea typeface="Calibri"/>
                <a:cs typeface="Calibri"/>
              </a:rPr>
              <a:t>driven unstable by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bad curvature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L-mode edge turbulence believed mainly driven by resistive branch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(RBM)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[Rogers et al. PRL 1998, Giacomin &amp; Ricci </a:t>
            </a:r>
            <a:r>
              <a:rPr lang="en-US" sz="20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PoP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 2022]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Theoretical scaling law for                          in RBM dominated turbulence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Excellent agreement with experimental dataset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[Lim et al. PPCF 2023]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Study L-H transition: </a:t>
            </a:r>
            <a:r>
              <a:rPr lang="en-US" sz="2400" dirty="0">
                <a:latin typeface="Calibri"/>
                <a:ea typeface="Calibri"/>
                <a:cs typeface="Calibri"/>
              </a:rPr>
              <a:t>From </a:t>
            </a:r>
            <a:r>
              <a:rPr lang="en-US" sz="2400" i="1" dirty="0">
                <a:latin typeface="Calibri"/>
                <a:ea typeface="Calibri"/>
                <a:cs typeface="Calibri"/>
              </a:rPr>
              <a:t>L-mode</a:t>
            </a:r>
            <a:r>
              <a:rPr lang="en-US" sz="2400" dirty="0">
                <a:latin typeface="Calibri"/>
                <a:ea typeface="Calibri"/>
                <a:cs typeface="Calibri"/>
              </a:rPr>
              <a:t> in analytical diverted equilibrium, we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ramp up power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endParaRPr lang="en-US" sz="2400" b="1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latin typeface="Calibri"/>
                <a:ea typeface="Calibri"/>
                <a:cs typeface="Calibri"/>
              </a:rPr>
              <a:t>Simulations in both </a:t>
            </a:r>
            <a:r>
              <a:rPr lang="en-US" sz="2400" b="1" i="1" dirty="0" err="1">
                <a:solidFill>
                  <a:srgbClr val="E6501E"/>
                </a:solidFill>
                <a:latin typeface="Calibri"/>
                <a:ea typeface="Calibri"/>
                <a:cs typeface="Calibri"/>
              </a:rPr>
              <a:t>Favourable</a:t>
            </a:r>
            <a:r>
              <a:rPr lang="en-US" sz="2400" dirty="0">
                <a:latin typeface="Calibri"/>
                <a:ea typeface="Calibri"/>
                <a:cs typeface="Calibri"/>
              </a:rPr>
              <a:t> and </a:t>
            </a:r>
            <a:r>
              <a:rPr lang="en-US" sz="24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Unfavourable</a:t>
            </a:r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configurations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Offset cost of parameter scan: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reduced size (half-size TCV)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2DB3290E-FE2F-8A93-6509-D409D88DA764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6</a:t>
            </a:fld>
            <a:endParaRPr lang="en-US" sz="2000"/>
          </a:p>
        </p:txBody>
      </p:sp>
      <p:pic>
        <p:nvPicPr>
          <p:cNvPr id="2" name="Picture 1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0C8DB3A7-FBA7-8FB2-0BA5-78F64D2E7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139" y="2975696"/>
            <a:ext cx="1575998" cy="444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EDFD5-578E-899B-562F-84DD3D7B4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072" y="5442717"/>
            <a:ext cx="2357342" cy="44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19BF9BB1-0675-EBE5-8AA9-2DB7A2B1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a839522b2_0_10">
            <a:extLst>
              <a:ext uri="{FF2B5EF4-FFF2-40B4-BE49-F238E27FC236}">
                <a16:creationId xmlns:a16="http://schemas.microsoft.com/office/drawing/2014/main" id="{7ABD7E7B-A135-CE5F-58CD-C06AA3CB9EDB}"/>
              </a:ext>
            </a:extLst>
          </p:cNvPr>
          <p:cNvSpPr/>
          <p:nvPr/>
        </p:nvSpPr>
        <p:spPr>
          <a:xfrm>
            <a:off x="3600" y="0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31a839522b2_0_1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FA51B81B-5F5B-66E9-B911-DE28735BA1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1a839522b2_0_1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8EE029DC-A383-D886-E3DF-35516430E27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1a839522b2_0_10">
            <a:extLst>
              <a:ext uri="{FF2B5EF4-FFF2-40B4-BE49-F238E27FC236}">
                <a16:creationId xmlns:a16="http://schemas.microsoft.com/office/drawing/2014/main" id="{8E555B53-09CB-FC8B-A18D-CF8BB5ED6869}"/>
              </a:ext>
            </a:extLst>
          </p:cNvPr>
          <p:cNvSpPr txBox="1"/>
          <p:nvPr/>
        </p:nvSpPr>
        <p:spPr>
          <a:xfrm>
            <a:off x="2130280" y="432960"/>
            <a:ext cx="10946484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/>
              <a:t>Edge transport barriers due to turbulence transitions</a:t>
            </a:r>
            <a:endParaRPr sz="3300" b="1" dirty="0"/>
          </a:p>
        </p:txBody>
      </p:sp>
      <p:sp>
        <p:nvSpPr>
          <p:cNvPr id="6" name="Google Shape;94;g30100e19d11_0_23">
            <a:extLst>
              <a:ext uri="{FF2B5EF4-FFF2-40B4-BE49-F238E27FC236}">
                <a16:creationId xmlns:a16="http://schemas.microsoft.com/office/drawing/2014/main" id="{9B7A4AC3-5CFA-579B-457B-95E63BCF6FF2}"/>
              </a:ext>
            </a:extLst>
          </p:cNvPr>
          <p:cNvSpPr txBox="1">
            <a:spLocks noGrp="1"/>
          </p:cNvSpPr>
          <p:nvPr/>
        </p:nvSpPr>
        <p:spPr>
          <a:xfrm>
            <a:off x="13353996" y="7740627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7</a:t>
            </a:fld>
            <a:endParaRPr lang="en-US" sz="2000"/>
          </a:p>
        </p:txBody>
      </p:sp>
      <p:sp>
        <p:nvSpPr>
          <p:cNvPr id="7" name="Google Shape;139;g31a839522b2_0_53">
            <a:extLst>
              <a:ext uri="{FF2B5EF4-FFF2-40B4-BE49-F238E27FC236}">
                <a16:creationId xmlns:a16="http://schemas.microsoft.com/office/drawing/2014/main" id="{D3B7A49B-A5F0-CD74-AE22-97A770EB07D0}"/>
              </a:ext>
            </a:extLst>
          </p:cNvPr>
          <p:cNvSpPr txBox="1"/>
          <p:nvPr/>
        </p:nvSpPr>
        <p:spPr>
          <a:xfrm>
            <a:off x="389959" y="1081458"/>
            <a:ext cx="13135541" cy="259534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Various suppressed transport regimes observed in global turbulence codes (GBS, XGC, </a:t>
            </a:r>
            <a:r>
              <a:rPr lang="en-US" sz="2200" dirty="0" err="1">
                <a:latin typeface="Calibri"/>
                <a:ea typeface="Calibri"/>
                <a:cs typeface="Calibri"/>
                <a:sym typeface="Calibri"/>
              </a:rPr>
              <a:t>Grillix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, Soledge3X, …)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[Giacomin &amp; Ricci JPP 2020, Ku et al. </a:t>
            </a:r>
            <a:r>
              <a:rPr lang="en-US" sz="20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PoP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2018, </a:t>
            </a:r>
            <a:r>
              <a:rPr lang="en-US" sz="2000" i="1" dirty="0" err="1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Zholobenko</a:t>
            </a:r>
            <a:r>
              <a:rPr lang="en-US" sz="2000" i="1" dirty="0">
                <a:solidFill>
                  <a:schemeClr val="tx2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et al. submitted PRL 2025]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"/>
              <a:buChar char="§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Increasing electron temperature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(decreasing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collisionality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 GBS: transition from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resistive-ballooning driven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electron drift-wave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turbulence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692C3-10F4-AA1E-27D1-3CA3CF77443D}"/>
              </a:ext>
            </a:extLst>
          </p:cNvPr>
          <p:cNvGrpSpPr/>
          <p:nvPr/>
        </p:nvGrpSpPr>
        <p:grpSpPr>
          <a:xfrm>
            <a:off x="2487749" y="3204384"/>
            <a:ext cx="10427519" cy="4796381"/>
            <a:chOff x="2487749" y="3204384"/>
            <a:chExt cx="10427519" cy="47963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1068FB-019A-E18E-4B00-4D477BCE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7749" y="3204384"/>
              <a:ext cx="8766477" cy="445855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6AAD17-16F1-9BA5-77E0-E152F705DABF}"/>
                </a:ext>
              </a:extLst>
            </p:cNvPr>
            <p:cNvGrpSpPr/>
            <p:nvPr/>
          </p:nvGrpSpPr>
          <p:grpSpPr>
            <a:xfrm>
              <a:off x="3428746" y="3408424"/>
              <a:ext cx="9486522" cy="4592341"/>
              <a:chOff x="3428746" y="3408424"/>
              <a:chExt cx="9486522" cy="459234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96DE9D3-FCC2-2638-7EA2-2F85ED7D7EFC}"/>
                  </a:ext>
                </a:extLst>
              </p:cNvPr>
              <p:cNvGrpSpPr/>
              <p:nvPr/>
            </p:nvGrpSpPr>
            <p:grpSpPr>
              <a:xfrm>
                <a:off x="3428746" y="3408424"/>
                <a:ext cx="6661164" cy="4592341"/>
                <a:chOff x="4293808" y="4267452"/>
                <a:chExt cx="5782265" cy="39590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20FA63A-8A85-3371-8CCE-A6F572565D20}"/>
                    </a:ext>
                  </a:extLst>
                </p:cNvPr>
                <p:cNvGrpSpPr/>
                <p:nvPr/>
              </p:nvGrpSpPr>
              <p:grpSpPr>
                <a:xfrm>
                  <a:off x="6182664" y="7527956"/>
                  <a:ext cx="2198428" cy="698507"/>
                  <a:chOff x="6182664" y="7324756"/>
                  <a:chExt cx="2198428" cy="698507"/>
                </a:xfrm>
              </p:grpSpPr>
              <p:sp>
                <p:nvSpPr>
                  <p:cNvPr id="12" name="Google Shape;101;g30100e19d11_0_23">
                    <a:extLst>
                      <a:ext uri="{FF2B5EF4-FFF2-40B4-BE49-F238E27FC236}">
                        <a16:creationId xmlns:a16="http://schemas.microsoft.com/office/drawing/2014/main" id="{7FDC629F-FFC1-BAC0-D6D5-F8AF5F00B7C3}"/>
                      </a:ext>
                    </a:extLst>
                  </p:cNvPr>
                  <p:cNvSpPr txBox="1"/>
                  <p:nvPr/>
                </p:nvSpPr>
                <p:spPr>
                  <a:xfrm>
                    <a:off x="6182664" y="7324756"/>
                    <a:ext cx="2198428" cy="6985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r>
                      <a:rPr lang="fr-FR" sz="2400" b="1" i="1" dirty="0" err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rPr>
                      <a:t>Increase</a:t>
                    </a:r>
                    <a:r>
                      <a:rPr lang="fr-FR" sz="2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rPr>
                      <a:t> power</a:t>
                    </a:r>
                  </a:p>
                </p:txBody>
              </p:sp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F55890FF-5C13-2D94-597D-BF3A76677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74820" y="7891561"/>
                    <a:ext cx="1462081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231147-C93B-D688-4DE8-4E8CE7E6D602}"/>
                    </a:ext>
                  </a:extLst>
                </p:cNvPr>
                <p:cNvSpPr txBox="1"/>
                <p:nvPr/>
              </p:nvSpPr>
              <p:spPr>
                <a:xfrm>
                  <a:off x="4293808" y="4282294"/>
                  <a:ext cx="2515685" cy="344931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i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Resistive ballooning </a:t>
                  </a:r>
                  <a:endParaRPr lang="en-US" sz="2000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EBD9062-43A8-A726-01C5-DA6689492702}"/>
                    </a:ext>
                  </a:extLst>
                </p:cNvPr>
                <p:cNvSpPr txBox="1"/>
                <p:nvPr/>
              </p:nvSpPr>
              <p:spPr>
                <a:xfrm>
                  <a:off x="7560388" y="4267452"/>
                  <a:ext cx="2515685" cy="344931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Electron drift-wave</a:t>
                  </a:r>
                  <a:endParaRPr lang="en-US" sz="2000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38C333-EF07-3BEE-F360-A109522B0A59}"/>
                  </a:ext>
                </a:extLst>
              </p:cNvPr>
              <p:cNvSpPr txBox="1"/>
              <p:nvPr/>
            </p:nvSpPr>
            <p:spPr>
              <a:xfrm>
                <a:off x="11184284" y="4941942"/>
                <a:ext cx="1730984" cy="4001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i="1" dirty="0">
                    <a:solidFill>
                      <a:schemeClr val="tx1">
                        <a:lumMod val="50000"/>
                      </a:schemeClr>
                    </a:solidFill>
                  </a:rPr>
                  <a:t>Vorticity</a:t>
                </a:r>
                <a:endParaRPr lang="en-US" sz="20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4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C539F73A-C77C-744F-E1D3-EF1E81E4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17718647-6533-24A9-B4DF-823D92742377}"/>
              </a:ext>
            </a:extLst>
          </p:cNvPr>
          <p:cNvSpPr/>
          <p:nvPr/>
        </p:nvSpPr>
        <p:spPr>
          <a:xfrm>
            <a:off x="3600" y="-12344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A1F5C389-6AA5-5883-C60A-97C9358C8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B0981262-0FEC-1623-1B3C-B953BE5AE9D1}"/>
              </a:ext>
            </a:extLst>
          </p:cNvPr>
          <p:cNvSpPr txBox="1"/>
          <p:nvPr/>
        </p:nvSpPr>
        <p:spPr>
          <a:xfrm>
            <a:off x="2272643" y="425925"/>
            <a:ext cx="10289233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 err="1"/>
              <a:t>Favourable</a:t>
            </a:r>
            <a:r>
              <a:rPr lang="en-US" sz="3300" b="1" dirty="0"/>
              <a:t> case: higher power leads to transition</a:t>
            </a:r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7685AB3E-C7EB-4CB1-EB97-0663EF456ED5}"/>
              </a:ext>
            </a:extLst>
          </p:cNvPr>
          <p:cNvSpPr txBox="1"/>
          <p:nvPr/>
        </p:nvSpPr>
        <p:spPr>
          <a:xfrm>
            <a:off x="1226449" y="1376507"/>
            <a:ext cx="12381619" cy="210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latin typeface="Calibri"/>
                <a:ea typeface="Calibri"/>
                <a:cs typeface="Calibri"/>
              </a:rPr>
              <a:t>Transition </a:t>
            </a:r>
            <a:r>
              <a:rPr lang="en-US" sz="2400" dirty="0">
                <a:latin typeface="Calibri"/>
                <a:ea typeface="Calibri"/>
                <a:cs typeface="Calibri"/>
              </a:rPr>
              <a:t>in </a:t>
            </a:r>
            <a:r>
              <a:rPr lang="en-US" sz="2400" b="1" i="1" dirty="0" err="1">
                <a:solidFill>
                  <a:srgbClr val="E6501E"/>
                </a:solidFill>
                <a:latin typeface="Calibri"/>
                <a:ea typeface="Calibri"/>
                <a:cs typeface="Calibri"/>
              </a:rPr>
              <a:t>Favourable</a:t>
            </a:r>
            <a:r>
              <a:rPr lang="en-US" sz="2400" b="1" dirty="0">
                <a:solidFill>
                  <a:srgbClr val="C9461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case: pressure profiles steepen and turbulence suppressed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Distance from separatrix order of the sound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larmor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radius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Quantity to discern transport barriers: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turbulent heat diffusivity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L-mode, no steep edge-gradient: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we expect turbulent diffusivity to increase as we approach separatrix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Clear transition: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turbulent diffusivity profile flattens and </a:t>
            </a:r>
            <a:r>
              <a:rPr lang="en-US" sz="2400" dirty="0">
                <a:latin typeface="Calibri"/>
                <a:ea typeface="Calibri"/>
                <a:cs typeface="Calibri"/>
              </a:rPr>
              <a:t>∼ 2–3 </a:t>
            </a:r>
            <a:r>
              <a:rPr lang="en-US" sz="1900" dirty="0">
                <a:latin typeface="Calibri"/>
                <a:ea typeface="Calibri"/>
                <a:cs typeface="Calibri"/>
              </a:rPr>
              <a:t>✕ </a:t>
            </a:r>
            <a:r>
              <a:rPr lang="en-US" sz="2400" dirty="0">
                <a:latin typeface="Calibri"/>
                <a:ea typeface="Calibri"/>
                <a:cs typeface="Calibri"/>
              </a:rPr>
              <a:t>reduction 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4A4F54-16D2-1A4F-BEEA-D5EFECB528FC}"/>
              </a:ext>
            </a:extLst>
          </p:cNvPr>
          <p:cNvGrpSpPr/>
          <p:nvPr/>
        </p:nvGrpSpPr>
        <p:grpSpPr>
          <a:xfrm>
            <a:off x="1348196" y="3669450"/>
            <a:ext cx="5396255" cy="4461640"/>
            <a:chOff x="1809685" y="3650327"/>
            <a:chExt cx="5245100" cy="42201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45E3EC-9684-C0C1-9DE3-FAEC41AA9BEA}"/>
                </a:ext>
              </a:extLst>
            </p:cNvPr>
            <p:cNvGrpSpPr/>
            <p:nvPr/>
          </p:nvGrpSpPr>
          <p:grpSpPr>
            <a:xfrm>
              <a:off x="1809685" y="3971611"/>
              <a:ext cx="5245100" cy="3898900"/>
              <a:chOff x="1809685" y="3971611"/>
              <a:chExt cx="5245100" cy="38989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F0BA31-70F7-45EA-39D6-3D82CDD40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685" y="3971611"/>
                <a:ext cx="5245100" cy="3898900"/>
              </a:xfrm>
              <a:prstGeom prst="rect">
                <a:avLst/>
              </a:prstGeom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38DF68B-A152-14C4-9D58-C54920C23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4257" y="5116952"/>
                <a:ext cx="0" cy="86264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Google Shape;101;g30100e19d11_0_23">
                <a:extLst>
                  <a:ext uri="{FF2B5EF4-FFF2-40B4-BE49-F238E27FC236}">
                    <a16:creationId xmlns:a16="http://schemas.microsoft.com/office/drawing/2014/main" id="{C4617691-554E-1EC0-69D2-86FE0EA2BA9C}"/>
                  </a:ext>
                </a:extLst>
              </p:cNvPr>
              <p:cNvSpPr txBox="1"/>
              <p:nvPr/>
            </p:nvSpPr>
            <p:spPr>
              <a:xfrm>
                <a:off x="4035169" y="4550131"/>
                <a:ext cx="2396644" cy="660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fr-FR" sz="1800" b="1" i="1" dirty="0" err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rPr>
                  <a:t>Increase</a:t>
                </a:r>
                <a:r>
                  <a:rPr lang="fr-FR" sz="1800" b="1" i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rPr>
                  <a:t> power: </a:t>
                </a:r>
              </a:p>
              <a:p>
                <a:r>
                  <a:rPr lang="fr-FR" sz="1800" i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rPr>
                  <a:t>Pressure </a:t>
                </a:r>
                <a:r>
                  <a:rPr lang="fr-FR" sz="1800" i="1" dirty="0" err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rPr>
                  <a:t>steepens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C8685-A312-3338-2CCD-2066DCD6FD66}"/>
                </a:ext>
              </a:extLst>
            </p:cNvPr>
            <p:cNvSpPr txBox="1"/>
            <p:nvPr/>
          </p:nvSpPr>
          <p:spPr>
            <a:xfrm>
              <a:off x="3430679" y="3650327"/>
              <a:ext cx="2006275" cy="3493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E6501E"/>
                  </a:solidFill>
                </a:rPr>
                <a:t>Pressure profiles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1F96156-D6A7-C139-EBE8-83B48CB0071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F14FF1-D4D5-5278-AE0C-B1B857612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964" y="2237854"/>
            <a:ext cx="1269272" cy="3612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7B390F9-4025-C057-768D-3A68E845B0DC}"/>
              </a:ext>
            </a:extLst>
          </p:cNvPr>
          <p:cNvGrpSpPr/>
          <p:nvPr/>
        </p:nvGrpSpPr>
        <p:grpSpPr>
          <a:xfrm>
            <a:off x="7264583" y="3640422"/>
            <a:ext cx="7240395" cy="4514723"/>
            <a:chOff x="7264583" y="3640422"/>
            <a:chExt cx="7240395" cy="45147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652A69-8069-FA39-81C8-66D0760C84A7}"/>
                </a:ext>
              </a:extLst>
            </p:cNvPr>
            <p:cNvSpPr txBox="1"/>
            <p:nvPr/>
          </p:nvSpPr>
          <p:spPr>
            <a:xfrm>
              <a:off x="8813601" y="3640422"/>
              <a:ext cx="5691377" cy="4660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E6501E"/>
                  </a:solidFill>
                </a:rPr>
                <a:t>Turbulent diffusivity profile</a:t>
              </a:r>
              <a:endParaRPr lang="en-US" sz="1800" i="1" dirty="0">
                <a:solidFill>
                  <a:srgbClr val="E650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DE148C-9BD8-1CD9-2861-D2BFD564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4583" y="3995125"/>
              <a:ext cx="5609929" cy="4160020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44754B8-1BA7-F54B-1347-A79C6314C16F}"/>
                </a:ext>
              </a:extLst>
            </p:cNvPr>
            <p:cNvCxnSpPr>
              <a:cxnSpLocks/>
            </p:cNvCxnSpPr>
            <p:nvPr/>
          </p:nvCxnSpPr>
          <p:spPr>
            <a:xfrm>
              <a:off x="11020439" y="4998299"/>
              <a:ext cx="0" cy="117340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oogle Shape;101;g30100e19d11_0_23">
              <a:extLst>
                <a:ext uri="{FF2B5EF4-FFF2-40B4-BE49-F238E27FC236}">
                  <a16:creationId xmlns:a16="http://schemas.microsoft.com/office/drawing/2014/main" id="{B0D3FB3F-88C6-8F3C-E574-4537BEEA3192}"/>
                </a:ext>
              </a:extLst>
            </p:cNvPr>
            <p:cNvSpPr txBox="1"/>
            <p:nvPr/>
          </p:nvSpPr>
          <p:spPr>
            <a:xfrm>
              <a:off x="8747217" y="4580998"/>
              <a:ext cx="2607047" cy="70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1800" b="1" i="1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Increase</a:t>
              </a:r>
              <a:r>
                <a:rPr lang="fr-FR" sz="1800" b="1" i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 power: </a:t>
              </a:r>
            </a:p>
            <a:p>
              <a:r>
                <a:rPr lang="fr-FR" sz="1800" i="1" dirty="0" err="1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reduce</a:t>
              </a:r>
              <a:r>
                <a:rPr lang="fr-FR" sz="1800" i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</a:rPr>
                <a:t> turbulence</a:t>
              </a:r>
            </a:p>
          </p:txBody>
        </p:sp>
      </p:grpSp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277F9E71-0C58-0794-0CCE-17323F90C911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8</a:t>
            </a:fld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C2A3B3-8E57-80A6-3652-814DCBE2F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359" y="1843642"/>
            <a:ext cx="1375559" cy="4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9F3FF5E-C2C1-6E5A-7002-925595FF2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839522b2_0_70">
            <a:extLst>
              <a:ext uri="{FF2B5EF4-FFF2-40B4-BE49-F238E27FC236}">
                <a16:creationId xmlns:a16="http://schemas.microsoft.com/office/drawing/2014/main" id="{E80255DA-0915-1F6C-1D79-78948D216130}"/>
              </a:ext>
            </a:extLst>
          </p:cNvPr>
          <p:cNvSpPr/>
          <p:nvPr/>
        </p:nvSpPr>
        <p:spPr>
          <a:xfrm>
            <a:off x="14110" y="-14514"/>
            <a:ext cx="14626800" cy="82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1a839522b2_0_7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22C820C4-3114-BAD0-3CF6-B2F5D2642D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27" y="263423"/>
            <a:ext cx="1854026" cy="10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a839522b2_0_70">
            <a:extLst>
              <a:ext uri="{FF2B5EF4-FFF2-40B4-BE49-F238E27FC236}">
                <a16:creationId xmlns:a16="http://schemas.microsoft.com/office/drawing/2014/main" id="{B902F085-59C7-8499-AFF4-92A996E05FC0}"/>
              </a:ext>
            </a:extLst>
          </p:cNvPr>
          <p:cNvSpPr txBox="1"/>
          <p:nvPr/>
        </p:nvSpPr>
        <p:spPr>
          <a:xfrm>
            <a:off x="2818127" y="432961"/>
            <a:ext cx="9983472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300" b="1" dirty="0" err="1"/>
              <a:t>Unfavourable</a:t>
            </a:r>
            <a:r>
              <a:rPr lang="en-US" sz="3300" b="1" dirty="0"/>
              <a:t>: no transition at same power</a:t>
            </a:r>
            <a:endParaRPr sz="3300" b="1" dirty="0"/>
          </a:p>
        </p:txBody>
      </p:sp>
      <p:sp>
        <p:nvSpPr>
          <p:cNvPr id="148" name="Google Shape;148;g31a839522b2_0_70">
            <a:extLst>
              <a:ext uri="{FF2B5EF4-FFF2-40B4-BE49-F238E27FC236}">
                <a16:creationId xmlns:a16="http://schemas.microsoft.com/office/drawing/2014/main" id="{B6AADA36-B28A-DC6C-8060-9591399CD446}"/>
              </a:ext>
            </a:extLst>
          </p:cNvPr>
          <p:cNvSpPr txBox="1"/>
          <p:nvPr/>
        </p:nvSpPr>
        <p:spPr>
          <a:xfrm>
            <a:off x="1692199" y="1173995"/>
            <a:ext cx="10906091" cy="275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 clear transition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</a:t>
            </a:r>
            <a:r>
              <a:rPr 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000" b="1" dirty="0">
                <a:solidFill>
                  <a:srgbClr val="C9461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case, for same input power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Pressure profile increase slightly but much below </a:t>
            </a:r>
            <a:r>
              <a:rPr lang="en-US" sz="20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0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level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Turbulent diffusivity profile: </a:t>
            </a:r>
            <a:r>
              <a:rPr 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Unfavourable</a:t>
            </a:r>
            <a:r>
              <a:rPr lang="en-US" sz="2000" b="1" dirty="0">
                <a:solidFill>
                  <a:srgbClr val="C9461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 remains close to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L-mode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transport level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 best of our knowledge, first global and flux-driven results of this kind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Difference between </a:t>
            </a:r>
            <a:r>
              <a:rPr lang="en-US" sz="20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/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UF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does not require kinetic effects (e.g. ion-orbit-losses)</a:t>
            </a:r>
          </a:p>
          <a:p>
            <a:pPr marL="342900" indent="-342900">
              <a:lnSpc>
                <a:spcPct val="150000"/>
              </a:lnSpc>
              <a:buSzPts val="2400"/>
              <a:buFont typeface="Wingdings,Sans-Serif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We now focus on </a:t>
            </a:r>
            <a:r>
              <a:rPr lang="en-US" sz="2000" b="1" i="1" dirty="0" err="1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Favourable</a:t>
            </a:r>
            <a:r>
              <a:rPr lang="en-US" sz="20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case</a:t>
            </a:r>
            <a:r>
              <a:rPr lang="en-US" sz="2000" b="1" i="1" dirty="0">
                <a:solidFill>
                  <a:srgbClr val="E6501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46" name="Google Shape;146;g31a839522b2_0_7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9DF8132-62AD-0C32-A7DD-B7A1031A9F3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75"/>
          <a:stretch/>
        </p:blipFill>
        <p:spPr>
          <a:xfrm>
            <a:off x="581049" y="7407411"/>
            <a:ext cx="1111150" cy="7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4;g30100e19d11_0_23">
            <a:extLst>
              <a:ext uri="{FF2B5EF4-FFF2-40B4-BE49-F238E27FC236}">
                <a16:creationId xmlns:a16="http://schemas.microsoft.com/office/drawing/2014/main" id="{CC0E28E6-1A05-2851-4FB5-8B6FC2C67A13}"/>
              </a:ext>
            </a:extLst>
          </p:cNvPr>
          <p:cNvSpPr txBox="1">
            <a:spLocks noGrp="1"/>
          </p:cNvSpPr>
          <p:nvPr/>
        </p:nvSpPr>
        <p:spPr>
          <a:xfrm>
            <a:off x="13266910" y="7406799"/>
            <a:ext cx="618400" cy="2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 sz="2000" dirty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t>9</a:t>
            </a:fld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496701-ED89-7804-20DC-3AA054754EF2}"/>
              </a:ext>
            </a:extLst>
          </p:cNvPr>
          <p:cNvGrpSpPr/>
          <p:nvPr/>
        </p:nvGrpSpPr>
        <p:grpSpPr>
          <a:xfrm>
            <a:off x="1759926" y="3965000"/>
            <a:ext cx="5245100" cy="4268492"/>
            <a:chOff x="1759926" y="3965000"/>
            <a:chExt cx="5245100" cy="42684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B03E7A-7D1A-3D09-62C3-B8FCB8C2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9926" y="4334592"/>
              <a:ext cx="5245100" cy="38989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66C1C-F4F3-AE8C-BD12-57BCB7EEE8E3}"/>
                </a:ext>
              </a:extLst>
            </p:cNvPr>
            <p:cNvSpPr txBox="1"/>
            <p:nvPr/>
          </p:nvSpPr>
          <p:spPr>
            <a:xfrm>
              <a:off x="2741178" y="3965000"/>
              <a:ext cx="391802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Pressure profiles: </a:t>
              </a:r>
              <a:r>
                <a:rPr lang="en-US" sz="2000" b="1" i="1" dirty="0">
                  <a:solidFill>
                    <a:srgbClr val="E6501E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F</a:t>
              </a:r>
              <a:r>
                <a:rPr lang="en-US" sz="2000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/</a:t>
              </a:r>
              <a:r>
                <a:rPr lang="en-US" sz="2000" b="1" i="1" dirty="0">
                  <a:solidFill>
                    <a:srgbClr val="0070C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UF </a:t>
              </a:r>
              <a:r>
                <a:rPr lang="en-US" sz="2000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comparison</a:t>
              </a:r>
              <a:endParaRPr lang="en-US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EE8D6C-F50F-7842-49D3-B846FB2E1EB8}"/>
              </a:ext>
            </a:extLst>
          </p:cNvPr>
          <p:cNvGrpSpPr/>
          <p:nvPr/>
        </p:nvGrpSpPr>
        <p:grpSpPr>
          <a:xfrm>
            <a:off x="7435221" y="3965000"/>
            <a:ext cx="5333958" cy="4266441"/>
            <a:chOff x="7435221" y="3965000"/>
            <a:chExt cx="5333958" cy="42664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ADEE0F-ED68-D173-EE11-00AB1EA3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5221" y="4332541"/>
              <a:ext cx="5257800" cy="38989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9CEE8A-ECE7-5B12-7D3E-4122663213B1}"/>
                </a:ext>
              </a:extLst>
            </p:cNvPr>
            <p:cNvSpPr txBox="1"/>
            <p:nvPr/>
          </p:nvSpPr>
          <p:spPr>
            <a:xfrm>
              <a:off x="8284265" y="3965000"/>
              <a:ext cx="4484914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Turbulent diffusivity: </a:t>
              </a:r>
              <a:r>
                <a:rPr lang="en-US" sz="2000" b="1" i="1" dirty="0">
                  <a:solidFill>
                    <a:srgbClr val="E6501E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F</a:t>
              </a:r>
              <a:r>
                <a:rPr lang="en-US" sz="2000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/</a:t>
              </a:r>
              <a:r>
                <a:rPr lang="en-US" sz="2000" b="1" i="1" dirty="0">
                  <a:solidFill>
                    <a:srgbClr val="0070C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UF </a:t>
              </a:r>
              <a:r>
                <a:rPr lang="en-US" sz="2000" i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comparison</a:t>
              </a:r>
              <a:endParaRPr lang="en-US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3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19989</TotalTime>
  <Words>1651</Words>
  <Application>Microsoft Macintosh PowerPoint</Application>
  <PresentationFormat>Custom</PresentationFormat>
  <Paragraphs>177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SimSun</vt:lpstr>
      <vt:lpstr>Arial</vt:lpstr>
      <vt:lpstr>Calibri</vt:lpstr>
      <vt:lpstr>Courier New</vt:lpstr>
      <vt:lpstr>Libre Franklin</vt:lpstr>
      <vt:lpstr>Noto Sans Symbols</vt:lpstr>
      <vt:lpstr>Wingdings</vt:lpstr>
      <vt:lpstr>Wingdings,Sans-Serif</vt:lpstr>
      <vt:lpstr>Thème Office</vt:lpstr>
      <vt:lpstr>Electromagnetic suppression of drift-wave turbulence and the L–H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António Coelho</dc:creator>
  <cp:lastModifiedBy>Brenno Jason Sanzio Peter De Lucca</cp:lastModifiedBy>
  <cp:revision>3022</cp:revision>
  <dcterms:created xsi:type="dcterms:W3CDTF">2020-10-06T06:44:11Z</dcterms:created>
  <dcterms:modified xsi:type="dcterms:W3CDTF">2025-10-08T10:57:55Z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  <property fmtid="{D5CDD505-2E9C-101B-9397-08002B2CF9AE}" pid="3" name="ContentTypeId">
    <vt:lpwstr>0x010100B4E1938A31B7024C86D79ECD813721CB</vt:lpwstr>
  </property>
</Properties>
</file>