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4"/>
    <p:sldMasterId id="2147483670" r:id="rId5"/>
    <p:sldMasterId id="2147483679" r:id="rId6"/>
    <p:sldMasterId id="2147483688" r:id="rId7"/>
  </p:sldMasterIdLst>
  <p:notesMasterIdLst>
    <p:notesMasterId r:id="rId22"/>
  </p:notesMasterIdLst>
  <p:sldIdLst>
    <p:sldId id="256" r:id="rId8"/>
    <p:sldId id="257" r:id="rId9"/>
    <p:sldId id="258" r:id="rId10"/>
    <p:sldId id="259" r:id="rId11"/>
    <p:sldId id="1955" r:id="rId12"/>
    <p:sldId id="260" r:id="rId13"/>
    <p:sldId id="267" r:id="rId14"/>
    <p:sldId id="1951" r:id="rId15"/>
    <p:sldId id="263" r:id="rId16"/>
    <p:sldId id="1954" r:id="rId17"/>
    <p:sldId id="1952" r:id="rId18"/>
    <p:sldId id="1948" r:id="rId19"/>
    <p:sldId id="1949" r:id="rId20"/>
    <p:sldId id="19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1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9" autoAdjust="0"/>
    <p:restoredTop sz="94660"/>
  </p:normalViewPr>
  <p:slideViewPr>
    <p:cSldViewPr snapToGrid="0">
      <p:cViewPr varScale="1">
        <p:scale>
          <a:sx n="123" d="100"/>
          <a:sy n="123" d="100"/>
        </p:scale>
        <p:origin x="14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9777C-15FA-4DE6-BC8E-0443A0155152}"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7B3D6-B6C8-494E-B29A-EF4CBD745E18}" type="slidenum">
              <a:rPr lang="en-GB" smtClean="0"/>
              <a:t>‹#›</a:t>
            </a:fld>
            <a:endParaRPr lang="en-GB"/>
          </a:p>
        </p:txBody>
      </p:sp>
    </p:spTree>
    <p:extLst>
      <p:ext uri="{BB962C8B-B14F-4D97-AF65-F5344CB8AC3E}">
        <p14:creationId xmlns:p14="http://schemas.microsoft.com/office/powerpoint/2010/main" val="2824694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44.jpeg"/><Relationship Id="rId1" Type="http://schemas.openxmlformats.org/officeDocument/2006/relationships/slideMaster" Target="../slideMasters/slideMaster2.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46.jpeg"/><Relationship Id="rId29" Type="http://schemas.openxmlformats.org/officeDocument/2006/relationships/image" Target="../media/image47.jpeg"/><Relationship Id="rId1" Type="http://schemas.openxmlformats.org/officeDocument/2006/relationships/slideMaster" Target="../slideMasters/slideMaster4.xml"/><Relationship Id="rId6" Type="http://schemas.openxmlformats.org/officeDocument/2006/relationships/image" Target="../media/image45.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3" Type="http://schemas.openxmlformats.org/officeDocument/2006/relationships/image" Target="../media/image20.jpe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3.png"/><Relationship Id="rId21" Type="http://schemas.openxmlformats.org/officeDocument/2006/relationships/image" Target="../media/image28.png"/><Relationship Id="rId34" Type="http://schemas.openxmlformats.org/officeDocument/2006/relationships/image" Target="../media/image41.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5" Type="http://schemas.openxmlformats.org/officeDocument/2006/relationships/image" Target="../media/image32.png"/><Relationship Id="rId33" Type="http://schemas.openxmlformats.org/officeDocument/2006/relationships/image" Target="../media/image40.jpeg"/><Relationship Id="rId2" Type="http://schemas.openxmlformats.org/officeDocument/2006/relationships/image" Target="../media/image4.jpeg"/><Relationship Id="rId16" Type="http://schemas.openxmlformats.org/officeDocument/2006/relationships/image" Target="../media/image23.png"/><Relationship Id="rId20" Type="http://schemas.openxmlformats.org/officeDocument/2006/relationships/image" Target="../media/image27.jpeg"/><Relationship Id="rId29" Type="http://schemas.openxmlformats.org/officeDocument/2006/relationships/image" Target="../media/image36.jpeg"/><Relationship Id="rId1" Type="http://schemas.openxmlformats.org/officeDocument/2006/relationships/slideMaster" Target="../slideMasters/slideMaster1.xml"/><Relationship Id="rId6" Type="http://schemas.openxmlformats.org/officeDocument/2006/relationships/image" Target="../media/image13.jpeg"/><Relationship Id="rId11" Type="http://schemas.openxmlformats.org/officeDocument/2006/relationships/image" Target="../media/image18.tiff"/><Relationship Id="rId24" Type="http://schemas.openxmlformats.org/officeDocument/2006/relationships/image" Target="../media/image31.png"/><Relationship Id="rId32" Type="http://schemas.openxmlformats.org/officeDocument/2006/relationships/image" Target="../media/image39.png"/><Relationship Id="rId5" Type="http://schemas.openxmlformats.org/officeDocument/2006/relationships/image" Target="../media/image12.jpeg"/><Relationship Id="rId15" Type="http://schemas.openxmlformats.org/officeDocument/2006/relationships/image" Target="../media/image22.tiff"/><Relationship Id="rId23" Type="http://schemas.openxmlformats.org/officeDocument/2006/relationships/image" Target="../media/image30.jpe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tiff"/><Relationship Id="rId19" Type="http://schemas.openxmlformats.org/officeDocument/2006/relationships/image" Target="../media/image26.jpeg"/><Relationship Id="rId31" Type="http://schemas.openxmlformats.org/officeDocument/2006/relationships/image" Target="../media/image38.png"/><Relationship Id="rId4" Type="http://schemas.openxmlformats.org/officeDocument/2006/relationships/image" Target="../media/image11.emf"/><Relationship Id="rId9" Type="http://schemas.openxmlformats.org/officeDocument/2006/relationships/image" Target="../media/image16.tiff"/><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png"/><Relationship Id="rId30" Type="http://schemas.openxmlformats.org/officeDocument/2006/relationships/image" Target="../media/image37.png"/><Relationship Id="rId35" Type="http://schemas.openxmlformats.org/officeDocument/2006/relationships/image" Target="../media/image42.png"/><Relationship Id="rId8" Type="http://schemas.openxmlformats.org/officeDocument/2006/relationships/image" Target="../media/image1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151896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008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90135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2509247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953706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53033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40737354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2701794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491656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98203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3822424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3847494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3059225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147806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49637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875538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004781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34789910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3461225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247033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2130796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916682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fr-FR">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170627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UROfus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10" name="TextBox 9">
            <a:extLst>
              <a:ext uri="{FF2B5EF4-FFF2-40B4-BE49-F238E27FC236}">
                <a16:creationId xmlns:a16="http://schemas.microsoft.com/office/drawing/2014/main" id="{C85B798E-0E11-AC76-5A3B-7AEDB8476845}"/>
              </a:ext>
            </a:extLst>
          </p:cNvPr>
          <p:cNvSpPr txBox="1"/>
          <p:nvPr userDrawn="1"/>
        </p:nvSpPr>
        <p:spPr>
          <a:xfrm>
            <a:off x="360040" y="949981"/>
            <a:ext cx="4452105" cy="4836389"/>
          </a:xfrm>
          <a:prstGeom prst="rect">
            <a:avLst/>
          </a:prstGeom>
          <a:noFill/>
        </p:spPr>
        <p:txBody>
          <a:bodyPr wrap="square">
            <a:spAutoFit/>
          </a:bodyPr>
          <a:lstStyle/>
          <a:p>
            <a:pPr marL="0" indent="0">
              <a:buNone/>
            </a:pPr>
            <a:r>
              <a:rPr lang="en-GB" sz="2400" dirty="0"/>
              <a:t>EUROfusion integrates R&amp;D in fusion science and technology</a:t>
            </a:r>
          </a:p>
          <a:p>
            <a:pPr marL="0" indent="0">
              <a:buNone/>
            </a:pPr>
            <a:endParaRPr lang="en-GB" sz="2400" dirty="0"/>
          </a:p>
          <a:p>
            <a:pPr marL="0" indent="0">
              <a:buNone/>
            </a:pPr>
            <a:endParaRPr lang="en-GB" sz="2400" dirty="0"/>
          </a:p>
          <a:p>
            <a:pPr marL="808038" indent="-808038">
              <a:lnSpc>
                <a:spcPct val="150000"/>
              </a:lnSpc>
              <a:buNone/>
            </a:pPr>
            <a:r>
              <a:rPr lang="en-GB" sz="2400" b="1" dirty="0"/>
              <a:t>29</a:t>
            </a:r>
            <a:r>
              <a:rPr lang="en-GB" sz="2400" dirty="0"/>
              <a:t> 	Countries</a:t>
            </a:r>
          </a:p>
          <a:p>
            <a:pPr marL="808038" indent="-808038">
              <a:lnSpc>
                <a:spcPct val="150000"/>
              </a:lnSpc>
              <a:buNone/>
            </a:pPr>
            <a:r>
              <a:rPr lang="en-GB" sz="2400" b="1" dirty="0"/>
              <a:t>31</a:t>
            </a:r>
            <a:r>
              <a:rPr lang="en-GB" sz="2400" dirty="0"/>
              <a:t> 	Research Institutions</a:t>
            </a:r>
          </a:p>
          <a:p>
            <a:pPr marL="808038" indent="-808038">
              <a:lnSpc>
                <a:spcPct val="150000"/>
              </a:lnSpc>
              <a:buNone/>
            </a:pPr>
            <a:r>
              <a:rPr lang="en-GB" sz="2400" b="1" dirty="0"/>
              <a:t>164</a:t>
            </a:r>
            <a:r>
              <a:rPr lang="en-GB" sz="2400" dirty="0"/>
              <a:t> 	Universities</a:t>
            </a:r>
          </a:p>
          <a:p>
            <a:pPr marL="808038" indent="-808038">
              <a:lnSpc>
                <a:spcPct val="150000"/>
              </a:lnSpc>
              <a:buNone/>
            </a:pPr>
            <a:r>
              <a:rPr lang="en-GB" sz="2400" b="1" dirty="0"/>
              <a:t>800</a:t>
            </a:r>
            <a:r>
              <a:rPr lang="en-GB" sz="2400" dirty="0"/>
              <a:t> 	MSc and PhD students</a:t>
            </a:r>
          </a:p>
          <a:p>
            <a:pPr marL="808038" indent="-808038">
              <a:lnSpc>
                <a:spcPct val="150000"/>
              </a:lnSpc>
              <a:buNone/>
            </a:pPr>
            <a:r>
              <a:rPr lang="en-GB" sz="2400" b="1" dirty="0"/>
              <a:t>4000</a:t>
            </a:r>
            <a:r>
              <a:rPr lang="en-GB" sz="2400" dirty="0"/>
              <a:t> 	Fusion Researchers &amp; Support Staff</a:t>
            </a:r>
          </a:p>
        </p:txBody>
      </p:sp>
      <p:pic>
        <p:nvPicPr>
          <p:cNvPr id="16" name="Picture 15">
            <a:extLst>
              <a:ext uri="{FF2B5EF4-FFF2-40B4-BE49-F238E27FC236}">
                <a16:creationId xmlns:a16="http://schemas.microsoft.com/office/drawing/2014/main" id="{3ECE09E4-0B37-A810-D93F-16C4DE0BD9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7022"/>
            <a:ext cx="9577646" cy="749873"/>
          </a:xfrm>
          <a:prstGeom prst="rect">
            <a:avLst/>
          </a:prstGeom>
        </p:spPr>
      </p:pic>
      <p:grpSp>
        <p:nvGrpSpPr>
          <p:cNvPr id="58" name="Group 57">
            <a:extLst>
              <a:ext uri="{FF2B5EF4-FFF2-40B4-BE49-F238E27FC236}">
                <a16:creationId xmlns:a16="http://schemas.microsoft.com/office/drawing/2014/main" id="{BDFF10CA-D017-91FB-8FFA-BE675E0A137B}"/>
              </a:ext>
            </a:extLst>
          </p:cNvPr>
          <p:cNvGrpSpPr/>
          <p:nvPr userDrawn="1"/>
        </p:nvGrpSpPr>
        <p:grpSpPr>
          <a:xfrm>
            <a:off x="5276262" y="-1"/>
            <a:ext cx="8887366" cy="6447175"/>
            <a:chOff x="2979926" y="-33603"/>
            <a:chExt cx="6221676" cy="4549336"/>
          </a:xfrm>
          <a:solidFill>
            <a:schemeClr val="bg1">
              <a:lumMod val="85000"/>
            </a:schemeClr>
          </a:solidFill>
        </p:grpSpPr>
        <p:sp>
          <p:nvSpPr>
            <p:cNvPr id="59" name="Freeform 100">
              <a:extLst>
                <a:ext uri="{FF2B5EF4-FFF2-40B4-BE49-F238E27FC236}">
                  <a16:creationId xmlns:a16="http://schemas.microsoft.com/office/drawing/2014/main" id="{592BD7D5-239D-B447-E74C-326B07215560}"/>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0" name="Freeform 23">
              <a:extLst>
                <a:ext uri="{FF2B5EF4-FFF2-40B4-BE49-F238E27FC236}">
                  <a16:creationId xmlns:a16="http://schemas.microsoft.com/office/drawing/2014/main" id="{DCCCC4C5-1E53-8912-A97D-1AEA6E46A5AD}"/>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1" name="Freeform 5">
              <a:extLst>
                <a:ext uri="{FF2B5EF4-FFF2-40B4-BE49-F238E27FC236}">
                  <a16:creationId xmlns:a16="http://schemas.microsoft.com/office/drawing/2014/main" id="{06BF6FD4-1444-94D8-3912-ACCAC66F55D8}"/>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2" name="Freeform 6">
              <a:extLst>
                <a:ext uri="{FF2B5EF4-FFF2-40B4-BE49-F238E27FC236}">
                  <a16:creationId xmlns:a16="http://schemas.microsoft.com/office/drawing/2014/main" id="{DE363D2F-6158-E3FE-114C-FBED0C7487A5}"/>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63" name="Freeform 84">
              <a:extLst>
                <a:ext uri="{FF2B5EF4-FFF2-40B4-BE49-F238E27FC236}">
                  <a16:creationId xmlns:a16="http://schemas.microsoft.com/office/drawing/2014/main" id="{181BCE1B-5010-E331-86EE-93F8B913DFCD}"/>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4" name="Freeform 193">
              <a:extLst>
                <a:ext uri="{FF2B5EF4-FFF2-40B4-BE49-F238E27FC236}">
                  <a16:creationId xmlns:a16="http://schemas.microsoft.com/office/drawing/2014/main" id="{432A1AB7-4A7B-ED25-C410-3768424EF66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5" name="Freeform 47">
              <a:extLst>
                <a:ext uri="{FF2B5EF4-FFF2-40B4-BE49-F238E27FC236}">
                  <a16:creationId xmlns:a16="http://schemas.microsoft.com/office/drawing/2014/main" id="{0758F5B1-63B7-55EF-865D-C57640CA4162}"/>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7" name="Freeform 88">
              <a:extLst>
                <a:ext uri="{FF2B5EF4-FFF2-40B4-BE49-F238E27FC236}">
                  <a16:creationId xmlns:a16="http://schemas.microsoft.com/office/drawing/2014/main" id="{89459BE2-97EA-84DB-C8DD-6DA0DB69073C}"/>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8" name="Freeform 197">
              <a:extLst>
                <a:ext uri="{FF2B5EF4-FFF2-40B4-BE49-F238E27FC236}">
                  <a16:creationId xmlns:a16="http://schemas.microsoft.com/office/drawing/2014/main" id="{FF8C594B-E1CD-75BF-9184-EAE0C986DD4B}"/>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29" name="Freeform 9">
              <a:extLst>
                <a:ext uri="{FF2B5EF4-FFF2-40B4-BE49-F238E27FC236}">
                  <a16:creationId xmlns:a16="http://schemas.microsoft.com/office/drawing/2014/main" id="{593B4670-1465-C4D0-EBA6-3DCF7FA0309B}"/>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chemeClr val="bg1">
                <a:lumMod val="8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0" name="Freeform 21">
              <a:extLst>
                <a:ext uri="{FF2B5EF4-FFF2-40B4-BE49-F238E27FC236}">
                  <a16:creationId xmlns:a16="http://schemas.microsoft.com/office/drawing/2014/main" id="{F566C321-5C30-ED60-5B46-48BC0AD56B12}"/>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1" name="Freeform 25">
              <a:extLst>
                <a:ext uri="{FF2B5EF4-FFF2-40B4-BE49-F238E27FC236}">
                  <a16:creationId xmlns:a16="http://schemas.microsoft.com/office/drawing/2014/main" id="{BDD7CA01-8D17-ABCF-6755-AB1ADC9762EA}"/>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2" name="Freeform 51">
              <a:extLst>
                <a:ext uri="{FF2B5EF4-FFF2-40B4-BE49-F238E27FC236}">
                  <a16:creationId xmlns:a16="http://schemas.microsoft.com/office/drawing/2014/main" id="{07ADC563-79A7-DB3E-B1F7-DEEC3FE3146D}"/>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3" name="Freeform 61">
              <a:extLst>
                <a:ext uri="{FF2B5EF4-FFF2-40B4-BE49-F238E27FC236}">
                  <a16:creationId xmlns:a16="http://schemas.microsoft.com/office/drawing/2014/main" id="{9D42B994-4B63-D67F-B635-2509AE114DAE}"/>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4" name="Freeform 63">
              <a:extLst>
                <a:ext uri="{FF2B5EF4-FFF2-40B4-BE49-F238E27FC236}">
                  <a16:creationId xmlns:a16="http://schemas.microsoft.com/office/drawing/2014/main" id="{7FF3181A-983C-6044-62BC-44D577A0C06A}"/>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5" name="Freeform 144">
              <a:extLst>
                <a:ext uri="{FF2B5EF4-FFF2-40B4-BE49-F238E27FC236}">
                  <a16:creationId xmlns:a16="http://schemas.microsoft.com/office/drawing/2014/main" id="{EB5DEC75-EF55-86D8-3B1A-B42D13196262}"/>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6" name="Freeform 217">
              <a:extLst>
                <a:ext uri="{FF2B5EF4-FFF2-40B4-BE49-F238E27FC236}">
                  <a16:creationId xmlns:a16="http://schemas.microsoft.com/office/drawing/2014/main" id="{5302250F-2592-0365-90C8-CBCB8419D3A6}"/>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7" name="Freeform 219">
              <a:extLst>
                <a:ext uri="{FF2B5EF4-FFF2-40B4-BE49-F238E27FC236}">
                  <a16:creationId xmlns:a16="http://schemas.microsoft.com/office/drawing/2014/main" id="{CE37F3AA-F7D8-23A8-1A4A-7F7B0EC7C9C0}"/>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8" name="Freeform 7">
              <a:extLst>
                <a:ext uri="{FF2B5EF4-FFF2-40B4-BE49-F238E27FC236}">
                  <a16:creationId xmlns:a16="http://schemas.microsoft.com/office/drawing/2014/main" id="{54B94F44-443E-0EA1-150E-A7EF02127EBC}"/>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39" name="Freeform 17">
              <a:extLst>
                <a:ext uri="{FF2B5EF4-FFF2-40B4-BE49-F238E27FC236}">
                  <a16:creationId xmlns:a16="http://schemas.microsoft.com/office/drawing/2014/main" id="{70D6D0C2-FD0E-2607-3E7C-DE3A29C8D328}"/>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0" name="Freeform 29">
              <a:extLst>
                <a:ext uri="{FF2B5EF4-FFF2-40B4-BE49-F238E27FC236}">
                  <a16:creationId xmlns:a16="http://schemas.microsoft.com/office/drawing/2014/main" id="{1BA25CDE-5367-0B87-6D7E-2E977CD141D9}"/>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1" name="Freeform 31">
              <a:extLst>
                <a:ext uri="{FF2B5EF4-FFF2-40B4-BE49-F238E27FC236}">
                  <a16:creationId xmlns:a16="http://schemas.microsoft.com/office/drawing/2014/main" id="{69E45DCD-6C08-7AC9-545E-32D7B40242F3}"/>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2" name="Freeform 33">
              <a:extLst>
                <a:ext uri="{FF2B5EF4-FFF2-40B4-BE49-F238E27FC236}">
                  <a16:creationId xmlns:a16="http://schemas.microsoft.com/office/drawing/2014/main" id="{E8D46A8D-A3CE-5861-74FF-6E4BA788AA9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3" name="Freeform 41">
              <a:extLst>
                <a:ext uri="{FF2B5EF4-FFF2-40B4-BE49-F238E27FC236}">
                  <a16:creationId xmlns:a16="http://schemas.microsoft.com/office/drawing/2014/main" id="{B1FAAFB4-2C84-69FA-6239-FFCC55047639}"/>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4" name="Freeform 53">
              <a:extLst>
                <a:ext uri="{FF2B5EF4-FFF2-40B4-BE49-F238E27FC236}">
                  <a16:creationId xmlns:a16="http://schemas.microsoft.com/office/drawing/2014/main" id="{B1A144F5-2313-C6A6-40AE-180B6F4D8AC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5" name="Freeform 195">
              <a:extLst>
                <a:ext uri="{FF2B5EF4-FFF2-40B4-BE49-F238E27FC236}">
                  <a16:creationId xmlns:a16="http://schemas.microsoft.com/office/drawing/2014/main" id="{115E208F-9600-0263-D7E1-CD56861AC394}"/>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6" name="Freeform 212">
              <a:extLst>
                <a:ext uri="{FF2B5EF4-FFF2-40B4-BE49-F238E27FC236}">
                  <a16:creationId xmlns:a16="http://schemas.microsoft.com/office/drawing/2014/main" id="{76DF7023-8E33-CDDF-7755-8CA00FFCFB1A}"/>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7" name="Freeform 221">
              <a:extLst>
                <a:ext uri="{FF2B5EF4-FFF2-40B4-BE49-F238E27FC236}">
                  <a16:creationId xmlns:a16="http://schemas.microsoft.com/office/drawing/2014/main" id="{0450B8EB-A29B-3E71-0958-FA22C4DBE8EA}"/>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8" name="Freeform 11">
              <a:extLst>
                <a:ext uri="{FF2B5EF4-FFF2-40B4-BE49-F238E27FC236}">
                  <a16:creationId xmlns:a16="http://schemas.microsoft.com/office/drawing/2014/main" id="{06BBF779-AA4A-FD1B-E680-CA2445F27D7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49" name="Freeform 13">
              <a:extLst>
                <a:ext uri="{FF2B5EF4-FFF2-40B4-BE49-F238E27FC236}">
                  <a16:creationId xmlns:a16="http://schemas.microsoft.com/office/drawing/2014/main" id="{C692CB9A-EA98-11DD-B8FF-4B8FD8A80B13}"/>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0" name="Freeform 19">
              <a:extLst>
                <a:ext uri="{FF2B5EF4-FFF2-40B4-BE49-F238E27FC236}">
                  <a16:creationId xmlns:a16="http://schemas.microsoft.com/office/drawing/2014/main" id="{34E6C9BF-51DD-AE0A-4FFE-6237290E64E4}"/>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1" name="Freeform 39">
              <a:extLst>
                <a:ext uri="{FF2B5EF4-FFF2-40B4-BE49-F238E27FC236}">
                  <a16:creationId xmlns:a16="http://schemas.microsoft.com/office/drawing/2014/main" id="{5BA486C7-CB5C-82BB-D25A-3B6CC0A6D6B0}"/>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2" name="Freeform 45">
              <a:extLst>
                <a:ext uri="{FF2B5EF4-FFF2-40B4-BE49-F238E27FC236}">
                  <a16:creationId xmlns:a16="http://schemas.microsoft.com/office/drawing/2014/main" id="{C9A079E0-7BBC-3BC1-FE8B-2240BD6783DE}"/>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3" name="Freeform 78">
              <a:extLst>
                <a:ext uri="{FF2B5EF4-FFF2-40B4-BE49-F238E27FC236}">
                  <a16:creationId xmlns:a16="http://schemas.microsoft.com/office/drawing/2014/main" id="{C7EB4D8F-CDB3-43C7-C7E9-A4F252A5661C}"/>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4" name="Freeform 80">
              <a:extLst>
                <a:ext uri="{FF2B5EF4-FFF2-40B4-BE49-F238E27FC236}">
                  <a16:creationId xmlns:a16="http://schemas.microsoft.com/office/drawing/2014/main" id="{A854762C-599B-C5F5-16AB-CC8BD7BF95F3}"/>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5" name="Freeform 86">
              <a:extLst>
                <a:ext uri="{FF2B5EF4-FFF2-40B4-BE49-F238E27FC236}">
                  <a16:creationId xmlns:a16="http://schemas.microsoft.com/office/drawing/2014/main" id="{923C0743-E572-697A-F4B2-6E3532D08628}"/>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6" name="Freeform 90">
              <a:extLst>
                <a:ext uri="{FF2B5EF4-FFF2-40B4-BE49-F238E27FC236}">
                  <a16:creationId xmlns:a16="http://schemas.microsoft.com/office/drawing/2014/main" id="{68B31BF4-5202-1AE8-B7D2-7B58FDE4C965}"/>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7" name="Freeform 92">
              <a:extLst>
                <a:ext uri="{FF2B5EF4-FFF2-40B4-BE49-F238E27FC236}">
                  <a16:creationId xmlns:a16="http://schemas.microsoft.com/office/drawing/2014/main" id="{C680454F-F40C-8C53-A4B7-32232AF34556}"/>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8" name="Freeform 96">
              <a:extLst>
                <a:ext uri="{FF2B5EF4-FFF2-40B4-BE49-F238E27FC236}">
                  <a16:creationId xmlns:a16="http://schemas.microsoft.com/office/drawing/2014/main" id="{67A8F54A-42F9-5C7C-7956-671FB8022328}"/>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59" name="Freeform 102">
              <a:extLst>
                <a:ext uri="{FF2B5EF4-FFF2-40B4-BE49-F238E27FC236}">
                  <a16:creationId xmlns:a16="http://schemas.microsoft.com/office/drawing/2014/main" id="{4D293510-ECF4-3D6F-5A3A-2BABDD742F8E}"/>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0" name="Freeform 109">
              <a:extLst>
                <a:ext uri="{FF2B5EF4-FFF2-40B4-BE49-F238E27FC236}">
                  <a16:creationId xmlns:a16="http://schemas.microsoft.com/office/drawing/2014/main" id="{AF711A4D-CFB9-0406-459B-9B2C2043A488}"/>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chemeClr val="tx2">
                <a:lumMod val="40000"/>
                <a:lumOff val="60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1" name="Freeform 139">
              <a:extLst>
                <a:ext uri="{FF2B5EF4-FFF2-40B4-BE49-F238E27FC236}">
                  <a16:creationId xmlns:a16="http://schemas.microsoft.com/office/drawing/2014/main" id="{06938054-96C5-B6AF-E8F4-385844FC80CA}"/>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2" name="Freeform 146">
              <a:extLst>
                <a:ext uri="{FF2B5EF4-FFF2-40B4-BE49-F238E27FC236}">
                  <a16:creationId xmlns:a16="http://schemas.microsoft.com/office/drawing/2014/main" id="{22B3EBF2-B347-2BDE-2355-BB639CE8BA89}"/>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3" name="Freeform 210">
              <a:extLst>
                <a:ext uri="{FF2B5EF4-FFF2-40B4-BE49-F238E27FC236}">
                  <a16:creationId xmlns:a16="http://schemas.microsoft.com/office/drawing/2014/main" id="{864100C8-9429-041B-209F-7CC88107FE15}"/>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4" name="Freeform 223">
              <a:extLst>
                <a:ext uri="{FF2B5EF4-FFF2-40B4-BE49-F238E27FC236}">
                  <a16:creationId xmlns:a16="http://schemas.microsoft.com/office/drawing/2014/main" id="{26F1BF3C-129A-E1A9-9B1C-3E3A89850FEB}"/>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chemeClr val="accent1">
                <a:lumMod val="75000"/>
              </a:schemeClr>
            </a:solid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sp>
          <p:nvSpPr>
            <p:cNvPr id="1065" name="Freeform 2051">
              <a:extLst>
                <a:ext uri="{FF2B5EF4-FFF2-40B4-BE49-F238E27FC236}">
                  <a16:creationId xmlns:a16="http://schemas.microsoft.com/office/drawing/2014/main" id="{D9606AC0-B1FE-6A5A-2655-2DB46D76E2AB}"/>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38100" cap="rnd" cmpd="sng">
              <a:solidFill>
                <a:schemeClr val="bg1"/>
              </a:solidFill>
              <a:prstDash val="solid"/>
              <a:round/>
              <a:headEnd/>
              <a:tailEnd/>
            </a:ln>
          </p:spPr>
          <p:txBody>
            <a:bodyPr/>
            <a:lstStyle/>
            <a:p>
              <a:pPr defTabSz="1828434" eaLnBrk="1" fontAlgn="auto" hangingPunct="1">
                <a:spcBef>
                  <a:spcPts val="0"/>
                </a:spcBef>
                <a:spcAft>
                  <a:spcPts val="0"/>
                </a:spcAft>
                <a:defRPr/>
              </a:pPr>
              <a:endParaRPr lang="en-US" dirty="0">
                <a:latin typeface="Montserrat" charset="0"/>
              </a:endParaRPr>
            </a:p>
          </p:txBody>
        </p:sp>
      </p:grpSp>
    </p:spTree>
    <p:extLst>
      <p:ext uri="{BB962C8B-B14F-4D97-AF65-F5344CB8AC3E}">
        <p14:creationId xmlns:p14="http://schemas.microsoft.com/office/powerpoint/2010/main" val="10672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UROfusion_governanc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3764849"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5" name="Picture 4">
            <a:extLst>
              <a:ext uri="{FF2B5EF4-FFF2-40B4-BE49-F238E27FC236}">
                <a16:creationId xmlns:a16="http://schemas.microsoft.com/office/drawing/2014/main" id="{B3DCD93F-97F0-48D4-8EC0-FA921F1FA17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81"/>
            <a:ext cx="9577646" cy="749873"/>
          </a:xfrm>
          <a:prstGeom prst="rect">
            <a:avLst/>
          </a:prstGeom>
        </p:spPr>
      </p:pic>
      <p:pic>
        <p:nvPicPr>
          <p:cNvPr id="7" name="Picture 6">
            <a:extLst>
              <a:ext uri="{FF2B5EF4-FFF2-40B4-BE49-F238E27FC236}">
                <a16:creationId xmlns:a16="http://schemas.microsoft.com/office/drawing/2014/main" id="{99E634D2-3FDA-4DA4-10BC-8C3603C7BCC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2260" y="637556"/>
            <a:ext cx="10874391" cy="5582887"/>
          </a:xfrm>
          <a:prstGeom prst="rect">
            <a:avLst/>
          </a:prstGeom>
        </p:spPr>
      </p:pic>
    </p:spTree>
    <p:extLst>
      <p:ext uri="{BB962C8B-B14F-4D97-AF65-F5344CB8AC3E}">
        <p14:creationId xmlns:p14="http://schemas.microsoft.com/office/powerpoint/2010/main" val="405400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internal_org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ooter Placeholder 7"/>
          <p:cNvSpPr>
            <a:spLocks noGrp="1"/>
          </p:cNvSpPr>
          <p:nvPr>
            <p:ph type="ftr" sz="quarter" idx="11"/>
          </p:nvPr>
        </p:nvSpPr>
        <p:spPr>
          <a:xfrm>
            <a:off x="825623" y="6555770"/>
            <a:ext cx="4118488"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pic>
        <p:nvPicPr>
          <p:cNvPr id="2" name="Picture 1">
            <a:extLst>
              <a:ext uri="{FF2B5EF4-FFF2-40B4-BE49-F238E27FC236}">
                <a16:creationId xmlns:a16="http://schemas.microsoft.com/office/drawing/2014/main" id="{ECEBD2A5-DA40-83BE-CF47-495152FF4A4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0080" y="10206"/>
            <a:ext cx="9577646" cy="749873"/>
          </a:xfrm>
          <a:prstGeom prst="rect">
            <a:avLst/>
          </a:prstGeom>
        </p:spPr>
      </p:pic>
      <p:pic>
        <p:nvPicPr>
          <p:cNvPr id="3" name="Picture 2">
            <a:extLst>
              <a:ext uri="{FF2B5EF4-FFF2-40B4-BE49-F238E27FC236}">
                <a16:creationId xmlns:a16="http://schemas.microsoft.com/office/drawing/2014/main" id="{2DB45F28-BBE2-5C68-96D0-20A73E3587D3}"/>
              </a:ext>
            </a:extLst>
          </p:cNvPr>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59768" y="764704"/>
            <a:ext cx="10272464" cy="5520953"/>
          </a:xfrm>
          <a:prstGeom prst="rect">
            <a:avLst/>
          </a:prstGeom>
        </p:spPr>
      </p:pic>
    </p:spTree>
    <p:extLst>
      <p:ext uri="{BB962C8B-B14F-4D97-AF65-F5344CB8AC3E}">
        <p14:creationId xmlns:p14="http://schemas.microsoft.com/office/powerpoint/2010/main" val="3048919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Members">
    <p:spTree>
      <p:nvGrpSpPr>
        <p:cNvPr id="1" name=""/>
        <p:cNvGrpSpPr/>
        <p:nvPr/>
      </p:nvGrpSpPr>
      <p:grpSpPr>
        <a:xfrm>
          <a:off x="0" y="0"/>
          <a:ext cx="0" cy="0"/>
          <a:chOff x="0" y="0"/>
          <a:chExt cx="0" cy="0"/>
        </a:xfrm>
      </p:grpSpPr>
      <p:sp>
        <p:nvSpPr>
          <p:cNvPr id="1066" name="Rectangle: Rounded Corners 1065">
            <a:extLst>
              <a:ext uri="{FF2B5EF4-FFF2-40B4-BE49-F238E27FC236}">
                <a16:creationId xmlns:a16="http://schemas.microsoft.com/office/drawing/2014/main" id="{81E37649-1340-05DA-0FA9-41ADA17A3BEC}"/>
              </a:ext>
            </a:extLst>
          </p:cNvPr>
          <p:cNvSpPr/>
          <p:nvPr userDrawn="1"/>
        </p:nvSpPr>
        <p:spPr>
          <a:xfrm>
            <a:off x="1464227" y="840901"/>
            <a:ext cx="9210675" cy="5314950"/>
          </a:xfrm>
          <a:prstGeom prst="roundRect">
            <a:avLst>
              <a:gd name="adj" fmla="val 5377"/>
            </a:avLst>
          </a:prstGeom>
          <a:solidFill>
            <a:srgbClr val="DCE6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67" name="TextBox 1066">
            <a:extLst>
              <a:ext uri="{FF2B5EF4-FFF2-40B4-BE49-F238E27FC236}">
                <a16:creationId xmlns:a16="http://schemas.microsoft.com/office/drawing/2014/main" id="{CE9E1243-C8AA-131C-A845-F7D9834B651E}"/>
              </a:ext>
            </a:extLst>
          </p:cNvPr>
          <p:cNvSpPr txBox="1"/>
          <p:nvPr userDrawn="1"/>
        </p:nvSpPr>
        <p:spPr>
          <a:xfrm>
            <a:off x="9465870" y="5263708"/>
            <a:ext cx="1112677" cy="738664"/>
          </a:xfrm>
          <a:prstGeom prst="rect">
            <a:avLst/>
          </a:prstGeom>
          <a:noFill/>
        </p:spPr>
        <p:txBody>
          <a:bodyPr wrap="none" rtlCol="0">
            <a:spAutoFit/>
          </a:bodyPr>
          <a:lstStyle/>
          <a:p>
            <a:pPr algn="l"/>
            <a:r>
              <a:rPr lang="en-US" sz="1400" b="1" dirty="0"/>
              <a:t>EUROfusion </a:t>
            </a:r>
          </a:p>
          <a:p>
            <a:pPr algn="l"/>
            <a:r>
              <a:rPr lang="en-US" sz="1400" b="1" dirty="0"/>
              <a:t>Consortium </a:t>
            </a:r>
          </a:p>
          <a:p>
            <a:pPr algn="l"/>
            <a:r>
              <a:rPr lang="en-US" sz="1400" b="1" dirty="0"/>
              <a:t>Members</a:t>
            </a:r>
            <a:endParaRPr lang="en-GB" sz="1400" b="1" dirty="0"/>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GB" dirty="0"/>
              <a:t>EUROfusion Consortium Members &amp; Associated Partners</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a:solidFill>
                  <a:prstClr val="white"/>
                </a:solidFill>
              </a:rPr>
              <a:t>G. Aiello - EUROfusion Science Meeting - Volumetric Neutron Source</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Freeform 670">
            <a:extLst>
              <a:ext uri="{FF2B5EF4-FFF2-40B4-BE49-F238E27FC236}">
                <a16:creationId xmlns:a16="http://schemas.microsoft.com/office/drawing/2014/main" id="{5F0DC4E4-EDC8-1628-72C8-BB6164B9EE10}"/>
              </a:ext>
            </a:extLst>
          </p:cNvPr>
          <p:cNvSpPr>
            <a:spLocks/>
          </p:cNvSpPr>
          <p:nvPr userDrawn="1"/>
        </p:nvSpPr>
        <p:spPr bwMode="auto">
          <a:xfrm>
            <a:off x="5012187"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Freeform 670">
            <a:extLst>
              <a:ext uri="{FF2B5EF4-FFF2-40B4-BE49-F238E27FC236}">
                <a16:creationId xmlns:a16="http://schemas.microsoft.com/office/drawing/2014/main" id="{0230685C-A4F9-1725-625F-F7FCD6E355CE}"/>
              </a:ext>
            </a:extLst>
          </p:cNvPr>
          <p:cNvSpPr>
            <a:spLocks/>
          </p:cNvSpPr>
          <p:nvPr userDrawn="1"/>
        </p:nvSpPr>
        <p:spPr bwMode="auto">
          <a:xfrm>
            <a:off x="6120119"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70">
            <a:extLst>
              <a:ext uri="{FF2B5EF4-FFF2-40B4-BE49-F238E27FC236}">
                <a16:creationId xmlns:a16="http://schemas.microsoft.com/office/drawing/2014/main" id="{0806DB60-FA4E-1302-FE7F-2C21D0AEE562}"/>
              </a:ext>
            </a:extLst>
          </p:cNvPr>
          <p:cNvSpPr>
            <a:spLocks/>
          </p:cNvSpPr>
          <p:nvPr userDrawn="1"/>
        </p:nvSpPr>
        <p:spPr bwMode="auto">
          <a:xfrm>
            <a:off x="722805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670">
            <a:extLst>
              <a:ext uri="{FF2B5EF4-FFF2-40B4-BE49-F238E27FC236}">
                <a16:creationId xmlns:a16="http://schemas.microsoft.com/office/drawing/2014/main" id="{FA9F7B19-755A-07D7-CE85-3BBDF0A9A068}"/>
              </a:ext>
            </a:extLst>
          </p:cNvPr>
          <p:cNvSpPr>
            <a:spLocks/>
          </p:cNvSpPr>
          <p:nvPr userDrawn="1"/>
        </p:nvSpPr>
        <p:spPr bwMode="auto">
          <a:xfrm>
            <a:off x="833598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670">
            <a:extLst>
              <a:ext uri="{FF2B5EF4-FFF2-40B4-BE49-F238E27FC236}">
                <a16:creationId xmlns:a16="http://schemas.microsoft.com/office/drawing/2014/main" id="{D78C0473-99C0-15AB-8480-2DF04A63BD6B}"/>
              </a:ext>
            </a:extLst>
          </p:cNvPr>
          <p:cNvSpPr>
            <a:spLocks/>
          </p:cNvSpPr>
          <p:nvPr userDrawn="1"/>
        </p:nvSpPr>
        <p:spPr bwMode="auto">
          <a:xfrm>
            <a:off x="944391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670">
            <a:extLst>
              <a:ext uri="{FF2B5EF4-FFF2-40B4-BE49-F238E27FC236}">
                <a16:creationId xmlns:a16="http://schemas.microsoft.com/office/drawing/2014/main" id="{22F6DC93-6AE8-3CB7-0F08-1B60E285BE6C}"/>
              </a:ext>
            </a:extLst>
          </p:cNvPr>
          <p:cNvSpPr>
            <a:spLocks/>
          </p:cNvSpPr>
          <p:nvPr userDrawn="1"/>
        </p:nvSpPr>
        <p:spPr bwMode="auto">
          <a:xfrm>
            <a:off x="3904255"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670">
            <a:extLst>
              <a:ext uri="{FF2B5EF4-FFF2-40B4-BE49-F238E27FC236}">
                <a16:creationId xmlns:a16="http://schemas.microsoft.com/office/drawing/2014/main" id="{AFC81C43-0781-E9CF-E063-1456EDEE1F98}"/>
              </a:ext>
            </a:extLst>
          </p:cNvPr>
          <p:cNvSpPr>
            <a:spLocks/>
          </p:cNvSpPr>
          <p:nvPr userDrawn="1"/>
        </p:nvSpPr>
        <p:spPr bwMode="auto">
          <a:xfrm>
            <a:off x="2796323"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670">
            <a:extLst>
              <a:ext uri="{FF2B5EF4-FFF2-40B4-BE49-F238E27FC236}">
                <a16:creationId xmlns:a16="http://schemas.microsoft.com/office/drawing/2014/main" id="{107C5A2E-9B49-E44A-8A9D-DB8256D482AB}"/>
              </a:ext>
            </a:extLst>
          </p:cNvPr>
          <p:cNvSpPr>
            <a:spLocks/>
          </p:cNvSpPr>
          <p:nvPr userDrawn="1"/>
        </p:nvSpPr>
        <p:spPr bwMode="auto">
          <a:xfrm>
            <a:off x="1688391" y="99074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6" name="Freeform 670">
            <a:extLst>
              <a:ext uri="{FF2B5EF4-FFF2-40B4-BE49-F238E27FC236}">
                <a16:creationId xmlns:a16="http://schemas.microsoft.com/office/drawing/2014/main" id="{F8752FC9-1CDE-03F0-BFED-9215F43FD51A}"/>
              </a:ext>
            </a:extLst>
          </p:cNvPr>
          <p:cNvSpPr>
            <a:spLocks/>
          </p:cNvSpPr>
          <p:nvPr userDrawn="1"/>
        </p:nvSpPr>
        <p:spPr bwMode="auto">
          <a:xfrm>
            <a:off x="5012187"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670">
            <a:extLst>
              <a:ext uri="{FF2B5EF4-FFF2-40B4-BE49-F238E27FC236}">
                <a16:creationId xmlns:a16="http://schemas.microsoft.com/office/drawing/2014/main" id="{C02B1A54-0841-F279-3C27-DD28403A1086}"/>
              </a:ext>
            </a:extLst>
          </p:cNvPr>
          <p:cNvSpPr>
            <a:spLocks/>
          </p:cNvSpPr>
          <p:nvPr userDrawn="1"/>
        </p:nvSpPr>
        <p:spPr bwMode="auto">
          <a:xfrm>
            <a:off x="6120119"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670">
            <a:extLst>
              <a:ext uri="{FF2B5EF4-FFF2-40B4-BE49-F238E27FC236}">
                <a16:creationId xmlns:a16="http://schemas.microsoft.com/office/drawing/2014/main" id="{991B72AD-2272-EB64-CA72-9DA3B5086F64}"/>
              </a:ext>
            </a:extLst>
          </p:cNvPr>
          <p:cNvSpPr>
            <a:spLocks/>
          </p:cNvSpPr>
          <p:nvPr userDrawn="1"/>
        </p:nvSpPr>
        <p:spPr bwMode="auto">
          <a:xfrm>
            <a:off x="722805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670">
            <a:extLst>
              <a:ext uri="{FF2B5EF4-FFF2-40B4-BE49-F238E27FC236}">
                <a16:creationId xmlns:a16="http://schemas.microsoft.com/office/drawing/2014/main" id="{871897A7-E13B-FAC5-4CD7-4F36F4192899}"/>
              </a:ext>
            </a:extLst>
          </p:cNvPr>
          <p:cNvSpPr>
            <a:spLocks/>
          </p:cNvSpPr>
          <p:nvPr userDrawn="1"/>
        </p:nvSpPr>
        <p:spPr bwMode="auto">
          <a:xfrm>
            <a:off x="833598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670">
            <a:extLst>
              <a:ext uri="{FF2B5EF4-FFF2-40B4-BE49-F238E27FC236}">
                <a16:creationId xmlns:a16="http://schemas.microsoft.com/office/drawing/2014/main" id="{98C5E2F7-495E-68CD-C626-BCBB5F148E85}"/>
              </a:ext>
            </a:extLst>
          </p:cNvPr>
          <p:cNvSpPr>
            <a:spLocks/>
          </p:cNvSpPr>
          <p:nvPr userDrawn="1"/>
        </p:nvSpPr>
        <p:spPr bwMode="auto">
          <a:xfrm>
            <a:off x="944391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670">
            <a:extLst>
              <a:ext uri="{FF2B5EF4-FFF2-40B4-BE49-F238E27FC236}">
                <a16:creationId xmlns:a16="http://schemas.microsoft.com/office/drawing/2014/main" id="{3CB2DB3F-34B0-476E-40F1-10FA4C034609}"/>
              </a:ext>
            </a:extLst>
          </p:cNvPr>
          <p:cNvSpPr>
            <a:spLocks/>
          </p:cNvSpPr>
          <p:nvPr userDrawn="1"/>
        </p:nvSpPr>
        <p:spPr bwMode="auto">
          <a:xfrm>
            <a:off x="3904255"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670">
            <a:extLst>
              <a:ext uri="{FF2B5EF4-FFF2-40B4-BE49-F238E27FC236}">
                <a16:creationId xmlns:a16="http://schemas.microsoft.com/office/drawing/2014/main" id="{A6AF8043-A908-EE56-E1B5-DCF8494770B4}"/>
              </a:ext>
            </a:extLst>
          </p:cNvPr>
          <p:cNvSpPr>
            <a:spLocks/>
          </p:cNvSpPr>
          <p:nvPr userDrawn="1"/>
        </p:nvSpPr>
        <p:spPr bwMode="auto">
          <a:xfrm>
            <a:off x="2796323"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670">
            <a:extLst>
              <a:ext uri="{FF2B5EF4-FFF2-40B4-BE49-F238E27FC236}">
                <a16:creationId xmlns:a16="http://schemas.microsoft.com/office/drawing/2014/main" id="{D0782B29-C0A5-9D89-3209-811B80F2148E}"/>
              </a:ext>
            </a:extLst>
          </p:cNvPr>
          <p:cNvSpPr>
            <a:spLocks/>
          </p:cNvSpPr>
          <p:nvPr userDrawn="1"/>
        </p:nvSpPr>
        <p:spPr bwMode="auto">
          <a:xfrm>
            <a:off x="1688391" y="2292363"/>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670">
            <a:extLst>
              <a:ext uri="{FF2B5EF4-FFF2-40B4-BE49-F238E27FC236}">
                <a16:creationId xmlns:a16="http://schemas.microsoft.com/office/drawing/2014/main" id="{0BE22A62-2B38-19B9-60AA-7DB8DE25BEA1}"/>
              </a:ext>
            </a:extLst>
          </p:cNvPr>
          <p:cNvSpPr>
            <a:spLocks/>
          </p:cNvSpPr>
          <p:nvPr userDrawn="1"/>
        </p:nvSpPr>
        <p:spPr bwMode="auto">
          <a:xfrm>
            <a:off x="609835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670">
            <a:extLst>
              <a:ext uri="{FF2B5EF4-FFF2-40B4-BE49-F238E27FC236}">
                <a16:creationId xmlns:a16="http://schemas.microsoft.com/office/drawing/2014/main" id="{42671EE2-C8E2-D510-FA2B-385972124B1F}"/>
              </a:ext>
            </a:extLst>
          </p:cNvPr>
          <p:cNvSpPr>
            <a:spLocks/>
          </p:cNvSpPr>
          <p:nvPr userDrawn="1"/>
        </p:nvSpPr>
        <p:spPr bwMode="auto">
          <a:xfrm>
            <a:off x="7206289"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670">
            <a:extLst>
              <a:ext uri="{FF2B5EF4-FFF2-40B4-BE49-F238E27FC236}">
                <a16:creationId xmlns:a16="http://schemas.microsoft.com/office/drawing/2014/main" id="{45DBCF7E-4965-66BB-DC77-3CBF6CE413F3}"/>
              </a:ext>
            </a:extLst>
          </p:cNvPr>
          <p:cNvSpPr>
            <a:spLocks/>
          </p:cNvSpPr>
          <p:nvPr userDrawn="1"/>
        </p:nvSpPr>
        <p:spPr bwMode="auto">
          <a:xfrm>
            <a:off x="831422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670">
            <a:extLst>
              <a:ext uri="{FF2B5EF4-FFF2-40B4-BE49-F238E27FC236}">
                <a16:creationId xmlns:a16="http://schemas.microsoft.com/office/drawing/2014/main" id="{30B93B58-C751-6938-3E81-E1BEA85E057E}"/>
              </a:ext>
            </a:extLst>
          </p:cNvPr>
          <p:cNvSpPr>
            <a:spLocks/>
          </p:cNvSpPr>
          <p:nvPr userDrawn="1"/>
        </p:nvSpPr>
        <p:spPr bwMode="auto">
          <a:xfrm>
            <a:off x="942215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670">
            <a:extLst>
              <a:ext uri="{FF2B5EF4-FFF2-40B4-BE49-F238E27FC236}">
                <a16:creationId xmlns:a16="http://schemas.microsoft.com/office/drawing/2014/main" id="{0D22E1F2-CBB2-D920-281F-C0CBE6061D17}"/>
              </a:ext>
            </a:extLst>
          </p:cNvPr>
          <p:cNvSpPr>
            <a:spLocks/>
          </p:cNvSpPr>
          <p:nvPr userDrawn="1"/>
        </p:nvSpPr>
        <p:spPr bwMode="auto">
          <a:xfrm>
            <a:off x="16775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670">
            <a:extLst>
              <a:ext uri="{FF2B5EF4-FFF2-40B4-BE49-F238E27FC236}">
                <a16:creationId xmlns:a16="http://schemas.microsoft.com/office/drawing/2014/main" id="{2E7B2EBD-9128-F6B9-B9B3-5CA662DFD375}"/>
              </a:ext>
            </a:extLst>
          </p:cNvPr>
          <p:cNvSpPr>
            <a:spLocks/>
          </p:cNvSpPr>
          <p:nvPr userDrawn="1"/>
        </p:nvSpPr>
        <p:spPr bwMode="auto">
          <a:xfrm>
            <a:off x="3904255"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670">
            <a:extLst>
              <a:ext uri="{FF2B5EF4-FFF2-40B4-BE49-F238E27FC236}">
                <a16:creationId xmlns:a16="http://schemas.microsoft.com/office/drawing/2014/main" id="{2B675796-3775-6A9E-4B22-2577288CD0C0}"/>
              </a:ext>
            </a:extLst>
          </p:cNvPr>
          <p:cNvSpPr>
            <a:spLocks/>
          </p:cNvSpPr>
          <p:nvPr userDrawn="1"/>
        </p:nvSpPr>
        <p:spPr bwMode="auto">
          <a:xfrm>
            <a:off x="2796323"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670">
            <a:extLst>
              <a:ext uri="{FF2B5EF4-FFF2-40B4-BE49-F238E27FC236}">
                <a16:creationId xmlns:a16="http://schemas.microsoft.com/office/drawing/2014/main" id="{A4BEFE8C-A919-85D6-E6F5-815E7DD6B4B0}"/>
              </a:ext>
            </a:extLst>
          </p:cNvPr>
          <p:cNvSpPr>
            <a:spLocks/>
          </p:cNvSpPr>
          <p:nvPr userDrawn="1"/>
        </p:nvSpPr>
        <p:spPr bwMode="auto">
          <a:xfrm>
            <a:off x="1688391"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670">
            <a:extLst>
              <a:ext uri="{FF2B5EF4-FFF2-40B4-BE49-F238E27FC236}">
                <a16:creationId xmlns:a16="http://schemas.microsoft.com/office/drawing/2014/main" id="{C678682D-F1CD-5455-0503-2D6B1CDF0DD7}"/>
              </a:ext>
            </a:extLst>
          </p:cNvPr>
          <p:cNvSpPr>
            <a:spLocks/>
          </p:cNvSpPr>
          <p:nvPr userDrawn="1"/>
        </p:nvSpPr>
        <p:spPr bwMode="auto">
          <a:xfrm>
            <a:off x="6120119"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3" name="Freeform 670">
            <a:extLst>
              <a:ext uri="{FF2B5EF4-FFF2-40B4-BE49-F238E27FC236}">
                <a16:creationId xmlns:a16="http://schemas.microsoft.com/office/drawing/2014/main" id="{DFE5C083-7E3B-A824-4C34-75B1BD1E7D17}"/>
              </a:ext>
            </a:extLst>
          </p:cNvPr>
          <p:cNvSpPr>
            <a:spLocks/>
          </p:cNvSpPr>
          <p:nvPr userDrawn="1"/>
        </p:nvSpPr>
        <p:spPr bwMode="auto">
          <a:xfrm>
            <a:off x="7228051"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4" name="Freeform 670">
            <a:extLst>
              <a:ext uri="{FF2B5EF4-FFF2-40B4-BE49-F238E27FC236}">
                <a16:creationId xmlns:a16="http://schemas.microsoft.com/office/drawing/2014/main" id="{19540C19-231A-1C97-D671-DAF745428A5C}"/>
              </a:ext>
            </a:extLst>
          </p:cNvPr>
          <p:cNvSpPr>
            <a:spLocks/>
          </p:cNvSpPr>
          <p:nvPr userDrawn="1"/>
        </p:nvSpPr>
        <p:spPr bwMode="auto">
          <a:xfrm>
            <a:off x="833598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5" name="Freeform 670">
            <a:extLst>
              <a:ext uri="{FF2B5EF4-FFF2-40B4-BE49-F238E27FC236}">
                <a16:creationId xmlns:a16="http://schemas.microsoft.com/office/drawing/2014/main" id="{18D13E7D-A3E1-E027-3DA4-A3EDA68D7C18}"/>
              </a:ext>
            </a:extLst>
          </p:cNvPr>
          <p:cNvSpPr>
            <a:spLocks/>
          </p:cNvSpPr>
          <p:nvPr userDrawn="1"/>
        </p:nvSpPr>
        <p:spPr bwMode="auto">
          <a:xfrm>
            <a:off x="5012187"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6" name="Freeform 670">
            <a:extLst>
              <a:ext uri="{FF2B5EF4-FFF2-40B4-BE49-F238E27FC236}">
                <a16:creationId xmlns:a16="http://schemas.microsoft.com/office/drawing/2014/main" id="{2EC6EEF6-2213-9133-CCDC-4BAD20F1C399}"/>
              </a:ext>
            </a:extLst>
          </p:cNvPr>
          <p:cNvSpPr>
            <a:spLocks/>
          </p:cNvSpPr>
          <p:nvPr userDrawn="1"/>
        </p:nvSpPr>
        <p:spPr bwMode="auto">
          <a:xfrm>
            <a:off x="3904255"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7" name="Freeform 670">
            <a:extLst>
              <a:ext uri="{FF2B5EF4-FFF2-40B4-BE49-F238E27FC236}">
                <a16:creationId xmlns:a16="http://schemas.microsoft.com/office/drawing/2014/main" id="{DDBEA751-B4C5-D6F8-738C-DB8C53857E1A}"/>
              </a:ext>
            </a:extLst>
          </p:cNvPr>
          <p:cNvSpPr>
            <a:spLocks/>
          </p:cNvSpPr>
          <p:nvPr userDrawn="1"/>
        </p:nvSpPr>
        <p:spPr bwMode="auto">
          <a:xfrm>
            <a:off x="2796323" y="4889132"/>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dirty="0"/>
          </a:p>
        </p:txBody>
      </p:sp>
      <p:pic>
        <p:nvPicPr>
          <p:cNvPr id="38" name="Picture 37" descr="ENEA-Logo.eps">
            <a:extLst>
              <a:ext uri="{FF2B5EF4-FFF2-40B4-BE49-F238E27FC236}">
                <a16:creationId xmlns:a16="http://schemas.microsoft.com/office/drawing/2014/main" id="{A9C30019-F605-21C8-97A1-D5AA0D9292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84593" y="2697770"/>
            <a:ext cx="958158" cy="287448"/>
          </a:xfrm>
          <a:prstGeom prst="rect">
            <a:avLst/>
          </a:prstGeom>
        </p:spPr>
      </p:pic>
      <p:pic>
        <p:nvPicPr>
          <p:cNvPr id="39" name="Picture 4" descr="\\de-ews-fs01\efdawork\PI team\PICTURES AND GRAPHICS\LOGOS\Logos Consortium Members\Logos Consortium Members as on Users Website\Spain (Ciemat).jpg">
            <a:extLst>
              <a:ext uri="{FF2B5EF4-FFF2-40B4-BE49-F238E27FC236}">
                <a16:creationId xmlns:a16="http://schemas.microsoft.com/office/drawing/2014/main" id="{D9E17E33-CB29-2762-89AE-342AC01EE142}"/>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2819400" y="5140416"/>
            <a:ext cx="1008487" cy="5539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de-ews-fs01\efdawork\PI team\PICTURES AND GRAPHICS\LOGOS\Logos Consortium Members\Logos Consortium Members as on Users Website\Finland (VTT).jpg">
            <a:extLst>
              <a:ext uri="{FF2B5EF4-FFF2-40B4-BE49-F238E27FC236}">
                <a16:creationId xmlns:a16="http://schemas.microsoft.com/office/drawing/2014/main" id="{69D291E8-E3D0-F577-1AC4-521677089982}"/>
              </a:ext>
            </a:extLst>
          </p:cNvPr>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9459152" y="1283220"/>
            <a:ext cx="983599" cy="5053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07DA550-DC01-120C-668C-A380FD8E4C2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827866" y="2710091"/>
            <a:ext cx="946647" cy="275127"/>
          </a:xfrm>
          <a:prstGeom prst="rect">
            <a:avLst/>
          </a:prstGeom>
        </p:spPr>
      </p:pic>
      <p:pic>
        <p:nvPicPr>
          <p:cNvPr id="42" name="Picture 41" descr="Logo_Asocjacji_PL.tif">
            <a:extLst>
              <a:ext uri="{FF2B5EF4-FFF2-40B4-BE49-F238E27FC236}">
                <a16:creationId xmlns:a16="http://schemas.microsoft.com/office/drawing/2014/main" id="{A520419E-8ED1-4309-33D9-E8A5363E180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124598" y="3949509"/>
            <a:ext cx="982700" cy="407279"/>
          </a:xfrm>
          <a:prstGeom prst="rect">
            <a:avLst/>
          </a:prstGeom>
        </p:spPr>
      </p:pic>
      <p:pic>
        <p:nvPicPr>
          <p:cNvPr id="43" name="Picture 42" descr="ifa von MEdC_1 KLEIN.tif">
            <a:extLst>
              <a:ext uri="{FF2B5EF4-FFF2-40B4-BE49-F238E27FC236}">
                <a16:creationId xmlns:a16="http://schemas.microsoft.com/office/drawing/2014/main" id="{483006E3-E4E2-A08D-3D4B-E1A35B90BAE5}"/>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502826" y="3799232"/>
            <a:ext cx="697640" cy="594792"/>
          </a:xfrm>
          <a:prstGeom prst="rect">
            <a:avLst/>
          </a:prstGeom>
        </p:spPr>
      </p:pic>
      <p:pic>
        <p:nvPicPr>
          <p:cNvPr id="44" name="Picture 43" descr="kit_logo_en_4c_positiv.tif">
            <a:extLst>
              <a:ext uri="{FF2B5EF4-FFF2-40B4-BE49-F238E27FC236}">
                <a16:creationId xmlns:a16="http://schemas.microsoft.com/office/drawing/2014/main" id="{0113053F-55B6-12F6-F5C4-6EA6CB7D82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32848" y="2675499"/>
            <a:ext cx="765809" cy="354697"/>
          </a:xfrm>
          <a:prstGeom prst="rect">
            <a:avLst/>
          </a:prstGeom>
        </p:spPr>
      </p:pic>
      <p:pic>
        <p:nvPicPr>
          <p:cNvPr id="45" name="Picture 44" descr="Greece.tif">
            <a:extLst>
              <a:ext uri="{FF2B5EF4-FFF2-40B4-BE49-F238E27FC236}">
                <a16:creationId xmlns:a16="http://schemas.microsoft.com/office/drawing/2014/main" id="{CA5CCD32-631B-DBDC-5998-FEE82170B7D6}"/>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286289" y="2414750"/>
            <a:ext cx="712234" cy="712234"/>
          </a:xfrm>
          <a:prstGeom prst="rect">
            <a:avLst/>
          </a:prstGeom>
        </p:spPr>
      </p:pic>
      <p:pic>
        <p:nvPicPr>
          <p:cNvPr id="46" name="Picture 45">
            <a:extLst>
              <a:ext uri="{FF2B5EF4-FFF2-40B4-BE49-F238E27FC236}">
                <a16:creationId xmlns:a16="http://schemas.microsoft.com/office/drawing/2014/main" id="{4E79E55E-FA95-ED38-6E6D-943A552EE515}"/>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6168163" y="1282246"/>
            <a:ext cx="950661" cy="464502"/>
          </a:xfrm>
          <a:prstGeom prst="rect">
            <a:avLst/>
          </a:prstGeom>
        </p:spPr>
      </p:pic>
      <p:pic>
        <p:nvPicPr>
          <p:cNvPr id="47" name="Picture 2" descr="\\de-ews-fs01\efdawork\PI team\PICTURES AND GRAPHICS\LOGOS\Logos Consortium Members\Logos Consortium Members as on Users Website\Croatia (IRB).jpg">
            <a:extLst>
              <a:ext uri="{FF2B5EF4-FFF2-40B4-BE49-F238E27FC236}">
                <a16:creationId xmlns:a16="http://schemas.microsoft.com/office/drawing/2014/main" id="{86350572-0232-3881-1F2C-5785D133E4B8}"/>
              </a:ext>
            </a:extLst>
          </p:cNvPr>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162423" y="1236103"/>
            <a:ext cx="761288" cy="53033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07994B11-95DE-8619-EC31-9FEF4DEA1B4D}"/>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88607" y="1178980"/>
            <a:ext cx="861759" cy="618059"/>
          </a:xfrm>
          <a:prstGeom prst="rect">
            <a:avLst/>
          </a:prstGeom>
        </p:spPr>
      </p:pic>
      <p:pic>
        <p:nvPicPr>
          <p:cNvPr id="49" name="Picture 48">
            <a:extLst>
              <a:ext uri="{FF2B5EF4-FFF2-40B4-BE49-F238E27FC236}">
                <a16:creationId xmlns:a16="http://schemas.microsoft.com/office/drawing/2014/main" id="{0D61E26A-7219-8F8A-9D2B-026F71044DFB}"/>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719045" y="1321917"/>
            <a:ext cx="980207" cy="424831"/>
          </a:xfrm>
          <a:prstGeom prst="rect">
            <a:avLst/>
          </a:prstGeom>
        </p:spPr>
      </p:pic>
      <p:sp>
        <p:nvSpPr>
          <p:cNvPr id="50" name="Freeform 670">
            <a:extLst>
              <a:ext uri="{FF2B5EF4-FFF2-40B4-BE49-F238E27FC236}">
                <a16:creationId xmlns:a16="http://schemas.microsoft.com/office/drawing/2014/main" id="{8533E2FF-7F34-9B74-5361-D8D52C56968F}"/>
              </a:ext>
            </a:extLst>
          </p:cNvPr>
          <p:cNvSpPr>
            <a:spLocks/>
          </p:cNvSpPr>
          <p:nvPr userDrawn="1"/>
        </p:nvSpPr>
        <p:spPr bwMode="auto">
          <a:xfrm>
            <a:off x="5008017" y="3593978"/>
            <a:ext cx="1044575" cy="1095375"/>
          </a:xfrm>
          <a:custGeom>
            <a:avLst/>
            <a:gdLst>
              <a:gd name="T0" fmla="*/ 548 w 1096"/>
              <a:gd name="T1" fmla="*/ 0 h 1148"/>
              <a:gd name="T2" fmla="*/ 548 w 1096"/>
              <a:gd name="T3" fmla="*/ 0 h 1148"/>
              <a:gd name="T4" fmla="*/ 983 w 1096"/>
              <a:gd name="T5" fmla="*/ 0 h 1148"/>
              <a:gd name="T6" fmla="*/ 1096 w 1096"/>
              <a:gd name="T7" fmla="*/ 113 h 1148"/>
              <a:gd name="T8" fmla="*/ 1096 w 1096"/>
              <a:gd name="T9" fmla="*/ 1035 h 1148"/>
              <a:gd name="T10" fmla="*/ 983 w 1096"/>
              <a:gd name="T11" fmla="*/ 1148 h 1148"/>
              <a:gd name="T12" fmla="*/ 113 w 1096"/>
              <a:gd name="T13" fmla="*/ 1148 h 1148"/>
              <a:gd name="T14" fmla="*/ 0 w 1096"/>
              <a:gd name="T15" fmla="*/ 1035 h 1148"/>
              <a:gd name="T16" fmla="*/ 0 w 1096"/>
              <a:gd name="T17" fmla="*/ 113 h 1148"/>
              <a:gd name="T18" fmla="*/ 113 w 1096"/>
              <a:gd name="T19"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6" h="1148">
                <a:moveTo>
                  <a:pt x="548" y="0"/>
                </a:moveTo>
                <a:lnTo>
                  <a:pt x="548" y="0"/>
                </a:lnTo>
                <a:lnTo>
                  <a:pt x="983" y="0"/>
                </a:lnTo>
                <a:cubicBezTo>
                  <a:pt x="1045" y="0"/>
                  <a:pt x="1096" y="50"/>
                  <a:pt x="1096" y="113"/>
                </a:cubicBezTo>
                <a:lnTo>
                  <a:pt x="1096" y="1035"/>
                </a:lnTo>
                <a:cubicBezTo>
                  <a:pt x="1096" y="1098"/>
                  <a:pt x="1045" y="1148"/>
                  <a:pt x="983" y="1148"/>
                </a:cubicBezTo>
                <a:lnTo>
                  <a:pt x="113" y="1148"/>
                </a:lnTo>
                <a:cubicBezTo>
                  <a:pt x="51" y="1148"/>
                  <a:pt x="0" y="1098"/>
                  <a:pt x="0" y="1035"/>
                </a:cubicBezTo>
                <a:lnTo>
                  <a:pt x="0" y="113"/>
                </a:lnTo>
                <a:cubicBezTo>
                  <a:pt x="0" y="50"/>
                  <a:pt x="51" y="0"/>
                  <a:pt x="113" y="0"/>
                </a:cubicBezTo>
              </a:path>
            </a:pathLst>
          </a:custGeom>
          <a:solidFill>
            <a:srgbClr val="FEFEFE"/>
          </a:solidFill>
          <a:ln w="3175">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96BAF889-E8EE-927F-A510-2D92A5430367}"/>
              </a:ext>
            </a:extLst>
          </p:cNvPr>
          <p:cNvGrpSpPr/>
          <p:nvPr userDrawn="1"/>
        </p:nvGrpSpPr>
        <p:grpSpPr>
          <a:xfrm>
            <a:off x="1673150" y="1862511"/>
            <a:ext cx="8810965" cy="4134636"/>
            <a:chOff x="149150" y="1992560"/>
            <a:chExt cx="8810965" cy="4134636"/>
          </a:xfrm>
        </p:grpSpPr>
        <p:grpSp>
          <p:nvGrpSpPr>
            <p:cNvPr id="52" name="Group 51">
              <a:extLst>
                <a:ext uri="{FF2B5EF4-FFF2-40B4-BE49-F238E27FC236}">
                  <a16:creationId xmlns:a16="http://schemas.microsoft.com/office/drawing/2014/main" id="{5FE791B6-6145-E953-5568-EF0E445C4334}"/>
                </a:ext>
              </a:extLst>
            </p:cNvPr>
            <p:cNvGrpSpPr/>
            <p:nvPr/>
          </p:nvGrpSpPr>
          <p:grpSpPr>
            <a:xfrm>
              <a:off x="163175" y="1992560"/>
              <a:ext cx="8796940" cy="223152"/>
              <a:chOff x="163175" y="1992560"/>
              <a:chExt cx="8796940" cy="223152"/>
            </a:xfrm>
          </p:grpSpPr>
          <p:sp>
            <p:nvSpPr>
              <p:cNvPr id="1037" name="TextBox 1036">
                <a:extLst>
                  <a:ext uri="{FF2B5EF4-FFF2-40B4-BE49-F238E27FC236}">
                    <a16:creationId xmlns:a16="http://schemas.microsoft.com/office/drawing/2014/main" id="{D130C6E9-D231-0128-6AEC-F050C09BD2C6}"/>
                  </a:ext>
                </a:extLst>
              </p:cNvPr>
              <p:cNvSpPr txBox="1"/>
              <p:nvPr/>
            </p:nvSpPr>
            <p:spPr>
              <a:xfrm>
                <a:off x="163175" y="199300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AUSTRIA</a:t>
                </a:r>
                <a:endParaRPr lang="en-GB" sz="800" dirty="0">
                  <a:latin typeface="Franklin Gothic Medium" panose="020B0603020102020204" pitchFamily="34" charset="0"/>
                </a:endParaRPr>
              </a:p>
            </p:txBody>
          </p:sp>
          <p:sp>
            <p:nvSpPr>
              <p:cNvPr id="1038" name="TextBox 1037">
                <a:extLst>
                  <a:ext uri="{FF2B5EF4-FFF2-40B4-BE49-F238E27FC236}">
                    <a16:creationId xmlns:a16="http://schemas.microsoft.com/office/drawing/2014/main" id="{43B0F64F-108B-AB18-274F-6602F5611453}"/>
                  </a:ext>
                </a:extLst>
              </p:cNvPr>
              <p:cNvSpPr txBox="1"/>
              <p:nvPr/>
            </p:nvSpPr>
            <p:spPr>
              <a:xfrm>
                <a:off x="1268541" y="1993188"/>
                <a:ext cx="1047142" cy="215444"/>
              </a:xfrm>
              <a:prstGeom prst="rect">
                <a:avLst/>
              </a:prstGeom>
              <a:noFill/>
            </p:spPr>
            <p:txBody>
              <a:bodyPr wrap="square" rtlCol="0">
                <a:spAutoFit/>
              </a:bodyPr>
              <a:lstStyle/>
              <a:p>
                <a:pPr algn="ctr"/>
                <a:r>
                  <a:rPr lang="en-US" sz="800" dirty="0">
                    <a:latin typeface="Franklin Gothic Medium" panose="020B0603020102020204" pitchFamily="34" charset="0"/>
                  </a:rPr>
                  <a:t>BELGIUM</a:t>
                </a:r>
                <a:endParaRPr lang="en-GB" sz="800" dirty="0">
                  <a:latin typeface="Franklin Gothic Medium" panose="020B0603020102020204" pitchFamily="34" charset="0"/>
                </a:endParaRPr>
              </a:p>
            </p:txBody>
          </p:sp>
          <p:sp>
            <p:nvSpPr>
              <p:cNvPr id="1039" name="TextBox 1038">
                <a:extLst>
                  <a:ext uri="{FF2B5EF4-FFF2-40B4-BE49-F238E27FC236}">
                    <a16:creationId xmlns:a16="http://schemas.microsoft.com/office/drawing/2014/main" id="{5663C355-D613-B951-9039-6D544BA64668}"/>
                  </a:ext>
                </a:extLst>
              </p:cNvPr>
              <p:cNvSpPr txBox="1"/>
              <p:nvPr/>
            </p:nvSpPr>
            <p:spPr>
              <a:xfrm>
                <a:off x="2378080" y="1992560"/>
                <a:ext cx="1052250" cy="215444"/>
              </a:xfrm>
              <a:prstGeom prst="rect">
                <a:avLst/>
              </a:prstGeom>
              <a:noFill/>
            </p:spPr>
            <p:txBody>
              <a:bodyPr wrap="square" rtlCol="0">
                <a:spAutoFit/>
              </a:bodyPr>
              <a:lstStyle/>
              <a:p>
                <a:pPr algn="ctr"/>
                <a:r>
                  <a:rPr lang="en-US" sz="800" dirty="0">
                    <a:latin typeface="Franklin Gothic Medium" panose="020B0603020102020204" pitchFamily="34" charset="0"/>
                  </a:rPr>
                  <a:t>BULGARIA</a:t>
                </a:r>
                <a:endParaRPr lang="en-GB" sz="800" dirty="0">
                  <a:latin typeface="Franklin Gothic Medium" panose="020B0603020102020204" pitchFamily="34" charset="0"/>
                </a:endParaRPr>
              </a:p>
            </p:txBody>
          </p:sp>
          <p:sp>
            <p:nvSpPr>
              <p:cNvPr id="1040" name="TextBox 1039">
                <a:extLst>
                  <a:ext uri="{FF2B5EF4-FFF2-40B4-BE49-F238E27FC236}">
                    <a16:creationId xmlns:a16="http://schemas.microsoft.com/office/drawing/2014/main" id="{6C71D26B-A767-3A47-69FB-4A54A8836B16}"/>
                  </a:ext>
                </a:extLst>
              </p:cNvPr>
              <p:cNvSpPr txBox="1"/>
              <p:nvPr/>
            </p:nvSpPr>
            <p:spPr>
              <a:xfrm>
                <a:off x="3487227" y="1992560"/>
                <a:ext cx="1047177" cy="215444"/>
              </a:xfrm>
              <a:prstGeom prst="rect">
                <a:avLst/>
              </a:prstGeom>
              <a:noFill/>
            </p:spPr>
            <p:txBody>
              <a:bodyPr wrap="square" rtlCol="0">
                <a:spAutoFit/>
              </a:bodyPr>
              <a:lstStyle/>
              <a:p>
                <a:pPr algn="ctr"/>
                <a:r>
                  <a:rPr lang="en-US" sz="800" dirty="0">
                    <a:latin typeface="Franklin Gothic Medium" panose="020B0603020102020204" pitchFamily="34" charset="0"/>
                  </a:rPr>
                  <a:t>CROATIA</a:t>
                </a:r>
                <a:endParaRPr lang="en-GB" sz="800" dirty="0">
                  <a:latin typeface="Franklin Gothic Medium" panose="020B0603020102020204" pitchFamily="34" charset="0"/>
                </a:endParaRPr>
              </a:p>
            </p:txBody>
          </p:sp>
          <p:sp>
            <p:nvSpPr>
              <p:cNvPr id="1041" name="TextBox 1040">
                <a:extLst>
                  <a:ext uri="{FF2B5EF4-FFF2-40B4-BE49-F238E27FC236}">
                    <a16:creationId xmlns:a16="http://schemas.microsoft.com/office/drawing/2014/main" id="{11836DF2-1CD8-7B2F-0149-48AE9C70ED79}"/>
                  </a:ext>
                </a:extLst>
              </p:cNvPr>
              <p:cNvSpPr txBox="1"/>
              <p:nvPr/>
            </p:nvSpPr>
            <p:spPr>
              <a:xfrm>
                <a:off x="4594654" y="1994797"/>
                <a:ext cx="1050495" cy="215444"/>
              </a:xfrm>
              <a:prstGeom prst="rect">
                <a:avLst/>
              </a:prstGeom>
              <a:noFill/>
            </p:spPr>
            <p:txBody>
              <a:bodyPr wrap="square" rtlCol="0">
                <a:spAutoFit/>
              </a:bodyPr>
              <a:lstStyle/>
              <a:p>
                <a:pPr algn="ctr"/>
                <a:r>
                  <a:rPr lang="en-US" sz="800" dirty="0">
                    <a:latin typeface="Franklin Gothic Medium" panose="020B0603020102020204" pitchFamily="34" charset="0"/>
                  </a:rPr>
                  <a:t>CZECH REPUBLIC</a:t>
                </a:r>
                <a:endParaRPr lang="en-GB" sz="800" dirty="0">
                  <a:latin typeface="Franklin Gothic Medium" panose="020B0603020102020204" pitchFamily="34" charset="0"/>
                </a:endParaRPr>
              </a:p>
            </p:txBody>
          </p:sp>
          <p:sp>
            <p:nvSpPr>
              <p:cNvPr id="1042" name="TextBox 1041">
                <a:extLst>
                  <a:ext uri="{FF2B5EF4-FFF2-40B4-BE49-F238E27FC236}">
                    <a16:creationId xmlns:a16="http://schemas.microsoft.com/office/drawing/2014/main" id="{CA0E41A3-428C-00E7-D1E8-2F64E37B7406}"/>
                  </a:ext>
                </a:extLst>
              </p:cNvPr>
              <p:cNvSpPr txBox="1"/>
              <p:nvPr/>
            </p:nvSpPr>
            <p:spPr>
              <a:xfrm>
                <a:off x="5709083" y="2000268"/>
                <a:ext cx="1041005" cy="215444"/>
              </a:xfrm>
              <a:prstGeom prst="rect">
                <a:avLst/>
              </a:prstGeom>
              <a:noFill/>
            </p:spPr>
            <p:txBody>
              <a:bodyPr wrap="square" rtlCol="0">
                <a:spAutoFit/>
              </a:bodyPr>
              <a:lstStyle/>
              <a:p>
                <a:pPr algn="ctr"/>
                <a:r>
                  <a:rPr lang="en-US" sz="800" dirty="0">
                    <a:latin typeface="Franklin Gothic Medium" panose="020B0603020102020204" pitchFamily="34" charset="0"/>
                  </a:rPr>
                  <a:t>DENMARK</a:t>
                </a:r>
                <a:endParaRPr lang="en-GB" sz="800" dirty="0">
                  <a:latin typeface="Franklin Gothic Medium" panose="020B0603020102020204" pitchFamily="34" charset="0"/>
                </a:endParaRPr>
              </a:p>
            </p:txBody>
          </p:sp>
          <p:sp>
            <p:nvSpPr>
              <p:cNvPr id="1043" name="TextBox 1042">
                <a:extLst>
                  <a:ext uri="{FF2B5EF4-FFF2-40B4-BE49-F238E27FC236}">
                    <a16:creationId xmlns:a16="http://schemas.microsoft.com/office/drawing/2014/main" id="{A97A6E00-62A8-A818-0B27-9712F887E4B8}"/>
                  </a:ext>
                </a:extLst>
              </p:cNvPr>
              <p:cNvSpPr txBox="1"/>
              <p:nvPr/>
            </p:nvSpPr>
            <p:spPr>
              <a:xfrm>
                <a:off x="6812560" y="2000268"/>
                <a:ext cx="1041319" cy="215444"/>
              </a:xfrm>
              <a:prstGeom prst="rect">
                <a:avLst/>
              </a:prstGeom>
              <a:noFill/>
            </p:spPr>
            <p:txBody>
              <a:bodyPr wrap="square" rtlCol="0">
                <a:spAutoFit/>
              </a:bodyPr>
              <a:lstStyle/>
              <a:p>
                <a:pPr algn="ctr"/>
                <a:r>
                  <a:rPr lang="en-US" sz="800" dirty="0">
                    <a:latin typeface="Franklin Gothic Medium" panose="020B0603020102020204" pitchFamily="34" charset="0"/>
                  </a:rPr>
                  <a:t>ESTONIA</a:t>
                </a:r>
                <a:endParaRPr lang="en-GB" sz="800" dirty="0">
                  <a:latin typeface="Franklin Gothic Medium" panose="020B0603020102020204" pitchFamily="34" charset="0"/>
                </a:endParaRPr>
              </a:p>
            </p:txBody>
          </p:sp>
          <p:sp>
            <p:nvSpPr>
              <p:cNvPr id="1044" name="TextBox 1043">
                <a:extLst>
                  <a:ext uri="{FF2B5EF4-FFF2-40B4-BE49-F238E27FC236}">
                    <a16:creationId xmlns:a16="http://schemas.microsoft.com/office/drawing/2014/main" id="{99502F2F-AE87-0E99-09B9-4FEDD18E4B49}"/>
                  </a:ext>
                </a:extLst>
              </p:cNvPr>
              <p:cNvSpPr txBox="1"/>
              <p:nvPr/>
            </p:nvSpPr>
            <p:spPr>
              <a:xfrm>
                <a:off x="7918451" y="2000268"/>
                <a:ext cx="1041664" cy="215444"/>
              </a:xfrm>
              <a:prstGeom prst="rect">
                <a:avLst/>
              </a:prstGeom>
              <a:noFill/>
            </p:spPr>
            <p:txBody>
              <a:bodyPr wrap="square" rtlCol="0">
                <a:spAutoFit/>
              </a:bodyPr>
              <a:lstStyle/>
              <a:p>
                <a:pPr algn="ctr"/>
                <a:r>
                  <a:rPr lang="en-US" sz="800" dirty="0">
                    <a:latin typeface="Franklin Gothic Medium" panose="020B0603020102020204" pitchFamily="34" charset="0"/>
                  </a:rPr>
                  <a:t>FINLAND</a:t>
                </a:r>
                <a:endParaRPr lang="en-GB" sz="800" dirty="0">
                  <a:latin typeface="Franklin Gothic Medium" panose="020B0603020102020204" pitchFamily="34" charset="0"/>
                </a:endParaRPr>
              </a:p>
            </p:txBody>
          </p:sp>
        </p:grpSp>
        <p:sp>
          <p:nvSpPr>
            <p:cNvPr id="53" name="TextBox 52">
              <a:extLst>
                <a:ext uri="{FF2B5EF4-FFF2-40B4-BE49-F238E27FC236}">
                  <a16:creationId xmlns:a16="http://schemas.microsoft.com/office/drawing/2014/main" id="{B2BCF079-E887-BF99-31B8-F7F254F20ACD}"/>
                </a:ext>
              </a:extLst>
            </p:cNvPr>
            <p:cNvSpPr txBox="1"/>
            <p:nvPr/>
          </p:nvSpPr>
          <p:spPr>
            <a:xfrm>
              <a:off x="160017" y="3296610"/>
              <a:ext cx="1049983" cy="215444"/>
            </a:xfrm>
            <a:prstGeom prst="rect">
              <a:avLst/>
            </a:prstGeom>
            <a:noFill/>
          </p:spPr>
          <p:txBody>
            <a:bodyPr wrap="square" rtlCol="0">
              <a:spAutoFit/>
            </a:bodyPr>
            <a:lstStyle/>
            <a:p>
              <a:pPr algn="ctr"/>
              <a:r>
                <a:rPr lang="en-US" sz="800" dirty="0">
                  <a:latin typeface="Franklin Gothic Medium" panose="020B0603020102020204" pitchFamily="34" charset="0"/>
                </a:rPr>
                <a:t>FRANCE</a:t>
              </a:r>
              <a:endParaRPr lang="en-GB" sz="800" dirty="0">
                <a:latin typeface="Franklin Gothic Medium" panose="020B0603020102020204" pitchFamily="34" charset="0"/>
              </a:endParaRPr>
            </a:p>
          </p:txBody>
        </p:sp>
        <p:sp>
          <p:nvSpPr>
            <p:cNvPr id="54" name="TextBox 53">
              <a:extLst>
                <a:ext uri="{FF2B5EF4-FFF2-40B4-BE49-F238E27FC236}">
                  <a16:creationId xmlns:a16="http://schemas.microsoft.com/office/drawing/2014/main" id="{3C62260B-3921-9DEC-8B39-FDCAEACF4FD6}"/>
                </a:ext>
              </a:extLst>
            </p:cNvPr>
            <p:cNvSpPr txBox="1"/>
            <p:nvPr/>
          </p:nvSpPr>
          <p:spPr>
            <a:xfrm>
              <a:off x="1268541" y="3296610"/>
              <a:ext cx="1048357"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5" name="TextBox 54">
              <a:extLst>
                <a:ext uri="{FF2B5EF4-FFF2-40B4-BE49-F238E27FC236}">
                  <a16:creationId xmlns:a16="http://schemas.microsoft.com/office/drawing/2014/main" id="{086756A6-C881-3C43-DB19-2E236FC5007E}"/>
                </a:ext>
              </a:extLst>
            </p:cNvPr>
            <p:cNvSpPr txBox="1"/>
            <p:nvPr/>
          </p:nvSpPr>
          <p:spPr>
            <a:xfrm>
              <a:off x="2381291" y="3296610"/>
              <a:ext cx="1046144"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6" name="TextBox 55">
              <a:extLst>
                <a:ext uri="{FF2B5EF4-FFF2-40B4-BE49-F238E27FC236}">
                  <a16:creationId xmlns:a16="http://schemas.microsoft.com/office/drawing/2014/main" id="{12FCB4EB-FE5B-1037-1095-EAF10BBB29AC}"/>
                </a:ext>
              </a:extLst>
            </p:cNvPr>
            <p:cNvSpPr txBox="1"/>
            <p:nvPr/>
          </p:nvSpPr>
          <p:spPr>
            <a:xfrm>
              <a:off x="3489222" y="3296610"/>
              <a:ext cx="1044576" cy="215444"/>
            </a:xfrm>
            <a:prstGeom prst="rect">
              <a:avLst/>
            </a:prstGeom>
            <a:noFill/>
          </p:spPr>
          <p:txBody>
            <a:bodyPr wrap="square" rtlCol="0">
              <a:spAutoFit/>
            </a:bodyPr>
            <a:lstStyle/>
            <a:p>
              <a:pPr algn="ctr"/>
              <a:r>
                <a:rPr lang="en-US" sz="800" dirty="0">
                  <a:latin typeface="Franklin Gothic Medium" panose="020B0603020102020204" pitchFamily="34" charset="0"/>
                </a:rPr>
                <a:t>GERMANY</a:t>
              </a:r>
              <a:endParaRPr lang="en-GB" sz="800" dirty="0">
                <a:latin typeface="Franklin Gothic Medium" panose="020B0603020102020204" pitchFamily="34" charset="0"/>
              </a:endParaRPr>
            </a:p>
          </p:txBody>
        </p:sp>
        <p:sp>
          <p:nvSpPr>
            <p:cNvPr id="57" name="TextBox 56">
              <a:extLst>
                <a:ext uri="{FF2B5EF4-FFF2-40B4-BE49-F238E27FC236}">
                  <a16:creationId xmlns:a16="http://schemas.microsoft.com/office/drawing/2014/main" id="{FF90D8F8-27B3-441C-2190-DB9A44BEEACB}"/>
                </a:ext>
              </a:extLst>
            </p:cNvPr>
            <p:cNvSpPr txBox="1"/>
            <p:nvPr/>
          </p:nvSpPr>
          <p:spPr>
            <a:xfrm>
              <a:off x="4598723" y="3296610"/>
              <a:ext cx="1041964" cy="215444"/>
            </a:xfrm>
            <a:prstGeom prst="rect">
              <a:avLst/>
            </a:prstGeom>
            <a:noFill/>
          </p:spPr>
          <p:txBody>
            <a:bodyPr wrap="square" rtlCol="0">
              <a:spAutoFit/>
            </a:bodyPr>
            <a:lstStyle/>
            <a:p>
              <a:pPr algn="ctr"/>
              <a:r>
                <a:rPr lang="en-US" sz="800" dirty="0">
                  <a:latin typeface="Franklin Gothic Medium" panose="020B0603020102020204" pitchFamily="34" charset="0"/>
                </a:rPr>
                <a:t>GREECE</a:t>
              </a:r>
              <a:endParaRPr lang="en-GB" sz="800" dirty="0">
                <a:latin typeface="Franklin Gothic Medium" panose="020B0603020102020204" pitchFamily="34" charset="0"/>
              </a:endParaRPr>
            </a:p>
          </p:txBody>
        </p:sp>
        <p:sp>
          <p:nvSpPr>
            <p:cNvPr id="58" name="TextBox 57">
              <a:extLst>
                <a:ext uri="{FF2B5EF4-FFF2-40B4-BE49-F238E27FC236}">
                  <a16:creationId xmlns:a16="http://schemas.microsoft.com/office/drawing/2014/main" id="{B45531FB-C66C-ABFC-69F5-BE10113B6280}"/>
                </a:ext>
              </a:extLst>
            </p:cNvPr>
            <p:cNvSpPr txBox="1"/>
            <p:nvPr/>
          </p:nvSpPr>
          <p:spPr>
            <a:xfrm>
              <a:off x="5699711" y="3296610"/>
              <a:ext cx="1050378" cy="215444"/>
            </a:xfrm>
            <a:prstGeom prst="rect">
              <a:avLst/>
            </a:prstGeom>
            <a:noFill/>
          </p:spPr>
          <p:txBody>
            <a:bodyPr wrap="square" rtlCol="0">
              <a:spAutoFit/>
            </a:bodyPr>
            <a:lstStyle/>
            <a:p>
              <a:pPr algn="ctr"/>
              <a:r>
                <a:rPr lang="en-US" sz="800" dirty="0">
                  <a:latin typeface="Franklin Gothic Medium" panose="020B0603020102020204" pitchFamily="34" charset="0"/>
                </a:rPr>
                <a:t>HUNGARY</a:t>
              </a:r>
              <a:endParaRPr lang="en-GB" sz="800" dirty="0">
                <a:latin typeface="Franklin Gothic Medium" panose="020B0603020102020204" pitchFamily="34" charset="0"/>
              </a:endParaRPr>
            </a:p>
          </p:txBody>
        </p:sp>
        <p:sp>
          <p:nvSpPr>
            <p:cNvPr id="59" name="TextBox 58">
              <a:extLst>
                <a:ext uri="{FF2B5EF4-FFF2-40B4-BE49-F238E27FC236}">
                  <a16:creationId xmlns:a16="http://schemas.microsoft.com/office/drawing/2014/main" id="{070FEE3B-18F1-38A1-C859-96367D440655}"/>
                </a:ext>
              </a:extLst>
            </p:cNvPr>
            <p:cNvSpPr txBox="1"/>
            <p:nvPr/>
          </p:nvSpPr>
          <p:spPr>
            <a:xfrm>
              <a:off x="6809113" y="3296610"/>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IRELAND</a:t>
              </a:r>
              <a:endParaRPr lang="en-GB" sz="800" dirty="0">
                <a:latin typeface="Franklin Gothic Medium" panose="020B0603020102020204" pitchFamily="34" charset="0"/>
              </a:endParaRPr>
            </a:p>
          </p:txBody>
        </p:sp>
        <p:sp>
          <p:nvSpPr>
            <p:cNvPr id="60" name="TextBox 59">
              <a:extLst>
                <a:ext uri="{FF2B5EF4-FFF2-40B4-BE49-F238E27FC236}">
                  <a16:creationId xmlns:a16="http://schemas.microsoft.com/office/drawing/2014/main" id="{6ABA011A-3CBD-EA55-8D25-966B9FDB100B}"/>
                </a:ext>
              </a:extLst>
            </p:cNvPr>
            <p:cNvSpPr txBox="1"/>
            <p:nvPr/>
          </p:nvSpPr>
          <p:spPr>
            <a:xfrm>
              <a:off x="7915540" y="3296610"/>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ITALY</a:t>
              </a:r>
              <a:endParaRPr lang="en-GB" sz="800" dirty="0">
                <a:latin typeface="Franklin Gothic Medium" panose="020B0603020102020204" pitchFamily="34" charset="0"/>
              </a:endParaRPr>
            </a:p>
          </p:txBody>
        </p:sp>
        <p:sp>
          <p:nvSpPr>
            <p:cNvPr id="61" name="TextBox 60">
              <a:extLst>
                <a:ext uri="{FF2B5EF4-FFF2-40B4-BE49-F238E27FC236}">
                  <a16:creationId xmlns:a16="http://schemas.microsoft.com/office/drawing/2014/main" id="{87DCBE8A-C47B-BA6B-12FB-05BADE01812A}"/>
                </a:ext>
              </a:extLst>
            </p:cNvPr>
            <p:cNvSpPr txBox="1"/>
            <p:nvPr/>
          </p:nvSpPr>
          <p:spPr>
            <a:xfrm>
              <a:off x="149150" y="4602487"/>
              <a:ext cx="1048328" cy="215444"/>
            </a:xfrm>
            <a:prstGeom prst="rect">
              <a:avLst/>
            </a:prstGeom>
            <a:noFill/>
          </p:spPr>
          <p:txBody>
            <a:bodyPr wrap="square" rtlCol="0">
              <a:spAutoFit/>
            </a:bodyPr>
            <a:lstStyle/>
            <a:p>
              <a:pPr algn="ctr"/>
              <a:r>
                <a:rPr lang="en-US" sz="800" dirty="0">
                  <a:latin typeface="Franklin Gothic Medium" panose="020B0603020102020204" pitchFamily="34" charset="0"/>
                </a:rPr>
                <a:t>LATVIA</a:t>
              </a:r>
              <a:endParaRPr lang="en-GB" sz="800" dirty="0">
                <a:latin typeface="Franklin Gothic Medium" panose="020B0603020102020204" pitchFamily="34" charset="0"/>
              </a:endParaRPr>
            </a:p>
          </p:txBody>
        </p:sp>
        <p:sp>
          <p:nvSpPr>
            <p:cNvPr id="62" name="TextBox 61">
              <a:extLst>
                <a:ext uri="{FF2B5EF4-FFF2-40B4-BE49-F238E27FC236}">
                  <a16:creationId xmlns:a16="http://schemas.microsoft.com/office/drawing/2014/main" id="{94B12123-0EE7-D252-EEF7-ED00DDDC885C}"/>
                </a:ext>
              </a:extLst>
            </p:cNvPr>
            <p:cNvSpPr txBox="1"/>
            <p:nvPr/>
          </p:nvSpPr>
          <p:spPr>
            <a:xfrm>
              <a:off x="1256668" y="4602487"/>
              <a:ext cx="1045738" cy="215444"/>
            </a:xfrm>
            <a:prstGeom prst="rect">
              <a:avLst/>
            </a:prstGeom>
            <a:noFill/>
          </p:spPr>
          <p:txBody>
            <a:bodyPr wrap="square" rtlCol="0">
              <a:spAutoFit/>
            </a:bodyPr>
            <a:lstStyle/>
            <a:p>
              <a:pPr algn="ctr"/>
              <a:r>
                <a:rPr lang="en-US" sz="800" dirty="0">
                  <a:latin typeface="Franklin Gothic Medium" panose="020B0603020102020204" pitchFamily="34" charset="0"/>
                </a:rPr>
                <a:t>LITHUANIA</a:t>
              </a:r>
              <a:endParaRPr lang="en-GB" sz="800" dirty="0">
                <a:latin typeface="Franklin Gothic Medium" panose="020B0603020102020204" pitchFamily="34" charset="0"/>
              </a:endParaRPr>
            </a:p>
          </p:txBody>
        </p:sp>
        <p:sp>
          <p:nvSpPr>
            <p:cNvPr id="63" name="TextBox 62">
              <a:extLst>
                <a:ext uri="{FF2B5EF4-FFF2-40B4-BE49-F238E27FC236}">
                  <a16:creationId xmlns:a16="http://schemas.microsoft.com/office/drawing/2014/main" id="{E1A40364-B92C-5FF5-A773-5AD80749EC5E}"/>
                </a:ext>
              </a:extLst>
            </p:cNvPr>
            <p:cNvSpPr txBox="1"/>
            <p:nvPr/>
          </p:nvSpPr>
          <p:spPr>
            <a:xfrm>
              <a:off x="4552083" y="4593387"/>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POLAND</a:t>
              </a:r>
              <a:endParaRPr lang="en-GB" sz="800" dirty="0">
                <a:latin typeface="Franklin Gothic Medium" panose="020B0603020102020204" pitchFamily="34" charset="0"/>
              </a:endParaRPr>
            </a:p>
          </p:txBody>
        </p:sp>
        <p:sp>
          <p:nvSpPr>
            <p:cNvPr id="1024" name="TextBox 1023">
              <a:extLst>
                <a:ext uri="{FF2B5EF4-FFF2-40B4-BE49-F238E27FC236}">
                  <a16:creationId xmlns:a16="http://schemas.microsoft.com/office/drawing/2014/main" id="{C1881CFF-FD2D-E670-B56A-FA50076CE6C8}"/>
                </a:ext>
              </a:extLst>
            </p:cNvPr>
            <p:cNvSpPr txBox="1"/>
            <p:nvPr/>
          </p:nvSpPr>
          <p:spPr>
            <a:xfrm>
              <a:off x="5666376" y="4593387"/>
              <a:ext cx="1045248" cy="215444"/>
            </a:xfrm>
            <a:prstGeom prst="rect">
              <a:avLst/>
            </a:prstGeom>
            <a:noFill/>
          </p:spPr>
          <p:txBody>
            <a:bodyPr wrap="square" rtlCol="0">
              <a:spAutoFit/>
            </a:bodyPr>
            <a:lstStyle/>
            <a:p>
              <a:pPr algn="ctr"/>
              <a:r>
                <a:rPr lang="en-US" sz="800" dirty="0">
                  <a:latin typeface="Franklin Gothic Medium" panose="020B0603020102020204" pitchFamily="34" charset="0"/>
                </a:rPr>
                <a:t>PORTUGAL</a:t>
              </a:r>
              <a:endParaRPr lang="en-GB" sz="800" dirty="0">
                <a:latin typeface="Franklin Gothic Medium" panose="020B0603020102020204" pitchFamily="34" charset="0"/>
              </a:endParaRPr>
            </a:p>
          </p:txBody>
        </p:sp>
        <p:sp>
          <p:nvSpPr>
            <p:cNvPr id="1025" name="TextBox 1024">
              <a:extLst>
                <a:ext uri="{FF2B5EF4-FFF2-40B4-BE49-F238E27FC236}">
                  <a16:creationId xmlns:a16="http://schemas.microsoft.com/office/drawing/2014/main" id="{FFC0277B-B09E-EE18-037F-46FFFF7048DD}"/>
                </a:ext>
              </a:extLst>
            </p:cNvPr>
            <p:cNvSpPr txBox="1"/>
            <p:nvPr/>
          </p:nvSpPr>
          <p:spPr>
            <a:xfrm>
              <a:off x="6770543"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ROMANIA</a:t>
              </a:r>
              <a:endParaRPr lang="en-GB" sz="800" dirty="0">
                <a:latin typeface="Franklin Gothic Medium" panose="020B0603020102020204" pitchFamily="34" charset="0"/>
              </a:endParaRPr>
            </a:p>
          </p:txBody>
        </p:sp>
        <p:sp>
          <p:nvSpPr>
            <p:cNvPr id="1027" name="TextBox 1026">
              <a:extLst>
                <a:ext uri="{FF2B5EF4-FFF2-40B4-BE49-F238E27FC236}">
                  <a16:creationId xmlns:a16="http://schemas.microsoft.com/office/drawing/2014/main" id="{E5DB70F5-EFDE-E4B6-7361-7345F305599E}"/>
                </a:ext>
              </a:extLst>
            </p:cNvPr>
            <p:cNvSpPr txBox="1"/>
            <p:nvPr/>
          </p:nvSpPr>
          <p:spPr>
            <a:xfrm>
              <a:off x="7878475" y="4592801"/>
              <a:ext cx="1049013" cy="215444"/>
            </a:xfrm>
            <a:prstGeom prst="rect">
              <a:avLst/>
            </a:prstGeom>
            <a:noFill/>
          </p:spPr>
          <p:txBody>
            <a:bodyPr wrap="square" rtlCol="0">
              <a:spAutoFit/>
            </a:bodyPr>
            <a:lstStyle/>
            <a:p>
              <a:pPr algn="ctr"/>
              <a:r>
                <a:rPr lang="en-US" sz="800" dirty="0">
                  <a:latin typeface="Franklin Gothic Medium" panose="020B0603020102020204" pitchFamily="34" charset="0"/>
                </a:rPr>
                <a:t>SLOVAKIA</a:t>
              </a:r>
              <a:endParaRPr lang="en-GB" sz="800" dirty="0">
                <a:latin typeface="Franklin Gothic Medium" panose="020B0603020102020204" pitchFamily="34" charset="0"/>
              </a:endParaRPr>
            </a:p>
          </p:txBody>
        </p:sp>
        <p:sp>
          <p:nvSpPr>
            <p:cNvPr id="1028" name="TextBox 1027">
              <a:extLst>
                <a:ext uri="{FF2B5EF4-FFF2-40B4-BE49-F238E27FC236}">
                  <a16:creationId xmlns:a16="http://schemas.microsoft.com/office/drawing/2014/main" id="{486A111E-93DC-3F57-5215-CC99E92860E2}"/>
                </a:ext>
              </a:extLst>
            </p:cNvPr>
            <p:cNvSpPr txBox="1"/>
            <p:nvPr/>
          </p:nvSpPr>
          <p:spPr>
            <a:xfrm>
              <a:off x="164565" y="5909791"/>
              <a:ext cx="1044575" cy="215444"/>
            </a:xfrm>
            <a:prstGeom prst="rect">
              <a:avLst/>
            </a:prstGeom>
            <a:noFill/>
          </p:spPr>
          <p:txBody>
            <a:bodyPr wrap="square" rtlCol="0">
              <a:spAutoFit/>
            </a:bodyPr>
            <a:lstStyle/>
            <a:p>
              <a:pPr algn="ctr"/>
              <a:r>
                <a:rPr lang="en-US" sz="800" dirty="0">
                  <a:latin typeface="Franklin Gothic Medium" panose="020B0603020102020204" pitchFamily="34" charset="0"/>
                </a:rPr>
                <a:t>SLOVENIA</a:t>
              </a:r>
              <a:endParaRPr lang="en-GB" sz="800" dirty="0">
                <a:latin typeface="Franklin Gothic Medium" panose="020B0603020102020204" pitchFamily="34" charset="0"/>
              </a:endParaRPr>
            </a:p>
          </p:txBody>
        </p:sp>
        <p:sp>
          <p:nvSpPr>
            <p:cNvPr id="1029" name="TextBox 1028">
              <a:extLst>
                <a:ext uri="{FF2B5EF4-FFF2-40B4-BE49-F238E27FC236}">
                  <a16:creationId xmlns:a16="http://schemas.microsoft.com/office/drawing/2014/main" id="{E1AC8949-E919-A52A-E9AC-FF1CE48B9794}"/>
                </a:ext>
              </a:extLst>
            </p:cNvPr>
            <p:cNvSpPr txBox="1"/>
            <p:nvPr/>
          </p:nvSpPr>
          <p:spPr>
            <a:xfrm>
              <a:off x="1277289" y="5901952"/>
              <a:ext cx="1042740" cy="215444"/>
            </a:xfrm>
            <a:prstGeom prst="rect">
              <a:avLst/>
            </a:prstGeom>
            <a:noFill/>
          </p:spPr>
          <p:txBody>
            <a:bodyPr wrap="square" rtlCol="0">
              <a:spAutoFit/>
            </a:bodyPr>
            <a:lstStyle/>
            <a:p>
              <a:pPr algn="ctr"/>
              <a:r>
                <a:rPr lang="en-US" sz="800" dirty="0">
                  <a:latin typeface="Franklin Gothic Medium" panose="020B0603020102020204" pitchFamily="34" charset="0"/>
                </a:rPr>
                <a:t>SPAIN</a:t>
              </a:r>
              <a:endParaRPr lang="en-GB" sz="800" dirty="0">
                <a:latin typeface="Franklin Gothic Medium" panose="020B0603020102020204" pitchFamily="34" charset="0"/>
              </a:endParaRPr>
            </a:p>
          </p:txBody>
        </p:sp>
        <p:sp>
          <p:nvSpPr>
            <p:cNvPr id="1030" name="TextBox 1029">
              <a:extLst>
                <a:ext uri="{FF2B5EF4-FFF2-40B4-BE49-F238E27FC236}">
                  <a16:creationId xmlns:a16="http://schemas.microsoft.com/office/drawing/2014/main" id="{B33F6FCB-FF4B-B0B4-9818-0FA49389B307}"/>
                </a:ext>
              </a:extLst>
            </p:cNvPr>
            <p:cNvSpPr txBox="1"/>
            <p:nvPr/>
          </p:nvSpPr>
          <p:spPr>
            <a:xfrm>
              <a:off x="2391471" y="5911752"/>
              <a:ext cx="1044884" cy="215444"/>
            </a:xfrm>
            <a:prstGeom prst="rect">
              <a:avLst/>
            </a:prstGeom>
            <a:noFill/>
          </p:spPr>
          <p:txBody>
            <a:bodyPr wrap="square" rtlCol="0">
              <a:spAutoFit/>
            </a:bodyPr>
            <a:lstStyle/>
            <a:p>
              <a:pPr algn="ctr"/>
              <a:r>
                <a:rPr lang="en-US" sz="800" dirty="0">
                  <a:latin typeface="Franklin Gothic Medium" panose="020B0603020102020204" pitchFamily="34" charset="0"/>
                </a:rPr>
                <a:t>SWEDEN</a:t>
              </a:r>
              <a:endParaRPr lang="en-GB" sz="800" dirty="0">
                <a:latin typeface="Franklin Gothic Medium" panose="020B0603020102020204" pitchFamily="34" charset="0"/>
              </a:endParaRPr>
            </a:p>
          </p:txBody>
        </p:sp>
        <p:sp>
          <p:nvSpPr>
            <p:cNvPr id="1031" name="TextBox 1030">
              <a:extLst>
                <a:ext uri="{FF2B5EF4-FFF2-40B4-BE49-F238E27FC236}">
                  <a16:creationId xmlns:a16="http://schemas.microsoft.com/office/drawing/2014/main" id="{A1B84EC9-8E44-4C1A-1AB2-1F62BEFAEB74}"/>
                </a:ext>
              </a:extLst>
            </p:cNvPr>
            <p:cNvSpPr txBox="1"/>
            <p:nvPr/>
          </p:nvSpPr>
          <p:spPr>
            <a:xfrm>
              <a:off x="3488286" y="5911752"/>
              <a:ext cx="1061563" cy="215444"/>
            </a:xfrm>
            <a:prstGeom prst="rect">
              <a:avLst/>
            </a:prstGeom>
            <a:noFill/>
          </p:spPr>
          <p:txBody>
            <a:bodyPr wrap="square" rtlCol="0">
              <a:spAutoFit/>
            </a:bodyPr>
            <a:lstStyle/>
            <a:p>
              <a:pPr algn="ctr"/>
              <a:r>
                <a:rPr lang="en-US" sz="800" dirty="0">
                  <a:latin typeface="Franklin Gothic Medium" panose="020B0603020102020204" pitchFamily="34" charset="0"/>
                </a:rPr>
                <a:t>SWITZERLAND</a:t>
              </a:r>
              <a:endParaRPr lang="en-GB" sz="800" dirty="0">
                <a:latin typeface="Franklin Gothic Medium" panose="020B0603020102020204" pitchFamily="34" charset="0"/>
              </a:endParaRPr>
            </a:p>
          </p:txBody>
        </p:sp>
        <p:sp>
          <p:nvSpPr>
            <p:cNvPr id="1032" name="TextBox 1031">
              <a:extLst>
                <a:ext uri="{FF2B5EF4-FFF2-40B4-BE49-F238E27FC236}">
                  <a16:creationId xmlns:a16="http://schemas.microsoft.com/office/drawing/2014/main" id="{3B1554EB-6BDD-084C-0A9A-866D26489A32}"/>
                </a:ext>
              </a:extLst>
            </p:cNvPr>
            <p:cNvSpPr txBox="1"/>
            <p:nvPr/>
          </p:nvSpPr>
          <p:spPr>
            <a:xfrm>
              <a:off x="4597921" y="5907535"/>
              <a:ext cx="1050937" cy="215444"/>
            </a:xfrm>
            <a:prstGeom prst="rect">
              <a:avLst/>
            </a:prstGeom>
            <a:noFill/>
          </p:spPr>
          <p:txBody>
            <a:bodyPr wrap="square" rtlCol="0">
              <a:spAutoFit/>
            </a:bodyPr>
            <a:lstStyle/>
            <a:p>
              <a:pPr algn="ctr"/>
              <a:r>
                <a:rPr lang="en-US" sz="800" dirty="0">
                  <a:latin typeface="Franklin Gothic Medium" panose="020B0603020102020204" pitchFamily="34" charset="0"/>
                </a:rPr>
                <a:t>THE NETHERLANDS</a:t>
              </a:r>
              <a:endParaRPr lang="en-GB" sz="800" dirty="0">
                <a:latin typeface="Franklin Gothic Medium" panose="020B0603020102020204" pitchFamily="34" charset="0"/>
              </a:endParaRPr>
            </a:p>
          </p:txBody>
        </p:sp>
        <p:sp>
          <p:nvSpPr>
            <p:cNvPr id="1033" name="TextBox 1032">
              <a:extLst>
                <a:ext uri="{FF2B5EF4-FFF2-40B4-BE49-F238E27FC236}">
                  <a16:creationId xmlns:a16="http://schemas.microsoft.com/office/drawing/2014/main" id="{B0A5062E-63B3-BEFC-6577-85F73FFE05AD}"/>
                </a:ext>
              </a:extLst>
            </p:cNvPr>
            <p:cNvSpPr txBox="1"/>
            <p:nvPr/>
          </p:nvSpPr>
          <p:spPr>
            <a:xfrm>
              <a:off x="5724468" y="5911752"/>
              <a:ext cx="1043748" cy="215444"/>
            </a:xfrm>
            <a:prstGeom prst="rect">
              <a:avLst/>
            </a:prstGeom>
            <a:noFill/>
          </p:spPr>
          <p:txBody>
            <a:bodyPr wrap="square" rtlCol="0">
              <a:spAutoFit/>
            </a:bodyPr>
            <a:lstStyle/>
            <a:p>
              <a:pPr algn="ctr"/>
              <a:r>
                <a:rPr lang="en-US" sz="800" dirty="0">
                  <a:latin typeface="Franklin Gothic Medium" panose="020B0603020102020204" pitchFamily="34" charset="0"/>
                </a:rPr>
                <a:t>UKRAINE</a:t>
              </a:r>
              <a:endParaRPr lang="en-GB" sz="800" dirty="0">
                <a:latin typeface="Franklin Gothic Medium" panose="020B0603020102020204" pitchFamily="34" charset="0"/>
              </a:endParaRPr>
            </a:p>
          </p:txBody>
        </p:sp>
        <p:sp>
          <p:nvSpPr>
            <p:cNvPr id="1034" name="TextBox 1033">
              <a:extLst>
                <a:ext uri="{FF2B5EF4-FFF2-40B4-BE49-F238E27FC236}">
                  <a16:creationId xmlns:a16="http://schemas.microsoft.com/office/drawing/2014/main" id="{8E40CC49-C13F-B7F6-FB80-3B2A795B2305}"/>
                </a:ext>
              </a:extLst>
            </p:cNvPr>
            <p:cNvSpPr txBox="1"/>
            <p:nvPr/>
          </p:nvSpPr>
          <p:spPr>
            <a:xfrm>
              <a:off x="6821364" y="5905899"/>
              <a:ext cx="1046237" cy="215444"/>
            </a:xfrm>
            <a:prstGeom prst="rect">
              <a:avLst/>
            </a:prstGeom>
            <a:noFill/>
          </p:spPr>
          <p:txBody>
            <a:bodyPr wrap="square" rtlCol="0">
              <a:spAutoFit/>
            </a:bodyPr>
            <a:lstStyle/>
            <a:p>
              <a:pPr algn="ctr"/>
              <a:r>
                <a:rPr lang="en-US" sz="800" dirty="0">
                  <a:latin typeface="Franklin Gothic Medium" panose="020B0603020102020204" pitchFamily="34" charset="0"/>
                </a:rPr>
                <a:t>UNITED KINGDOM</a:t>
              </a:r>
              <a:endParaRPr lang="en-GB" sz="800" dirty="0">
                <a:latin typeface="Franklin Gothic Medium" panose="020B0603020102020204" pitchFamily="34" charset="0"/>
              </a:endParaRPr>
            </a:p>
          </p:txBody>
        </p:sp>
        <p:sp>
          <p:nvSpPr>
            <p:cNvPr id="1035" name="TextBox 1034">
              <a:extLst>
                <a:ext uri="{FF2B5EF4-FFF2-40B4-BE49-F238E27FC236}">
                  <a16:creationId xmlns:a16="http://schemas.microsoft.com/office/drawing/2014/main" id="{CA903DDC-9085-DE43-8242-E0FAB723413F}"/>
                </a:ext>
              </a:extLst>
            </p:cNvPr>
            <p:cNvSpPr txBox="1"/>
            <p:nvPr/>
          </p:nvSpPr>
          <p:spPr>
            <a:xfrm>
              <a:off x="2362010" y="4602487"/>
              <a:ext cx="1047579" cy="215444"/>
            </a:xfrm>
            <a:prstGeom prst="rect">
              <a:avLst/>
            </a:prstGeom>
            <a:noFill/>
          </p:spPr>
          <p:txBody>
            <a:bodyPr wrap="square" rtlCol="0">
              <a:spAutoFit/>
            </a:bodyPr>
            <a:lstStyle/>
            <a:p>
              <a:pPr algn="ctr"/>
              <a:r>
                <a:rPr lang="en-US" sz="800" dirty="0">
                  <a:latin typeface="Franklin Gothic Medium" panose="020B0603020102020204" pitchFamily="34" charset="0"/>
                </a:rPr>
                <a:t>MALTA</a:t>
              </a:r>
              <a:endParaRPr lang="en-GB" sz="800" dirty="0">
                <a:latin typeface="Franklin Gothic Medium" panose="020B0603020102020204" pitchFamily="34" charset="0"/>
              </a:endParaRPr>
            </a:p>
          </p:txBody>
        </p:sp>
        <p:sp>
          <p:nvSpPr>
            <p:cNvPr id="1036" name="TextBox 1035">
              <a:extLst>
                <a:ext uri="{FF2B5EF4-FFF2-40B4-BE49-F238E27FC236}">
                  <a16:creationId xmlns:a16="http://schemas.microsoft.com/office/drawing/2014/main" id="{AE8EFE1B-C333-4A69-71E6-C97449903AF8}"/>
                </a:ext>
              </a:extLst>
            </p:cNvPr>
            <p:cNvSpPr txBox="1"/>
            <p:nvPr/>
          </p:nvSpPr>
          <p:spPr>
            <a:xfrm>
              <a:off x="3468776" y="4602487"/>
              <a:ext cx="1043534" cy="215444"/>
            </a:xfrm>
            <a:prstGeom prst="rect">
              <a:avLst/>
            </a:prstGeom>
            <a:noFill/>
          </p:spPr>
          <p:txBody>
            <a:bodyPr wrap="square" rtlCol="0">
              <a:spAutoFit/>
            </a:bodyPr>
            <a:lstStyle/>
            <a:p>
              <a:pPr algn="ctr"/>
              <a:r>
                <a:rPr lang="en-US" sz="800" dirty="0">
                  <a:latin typeface="Franklin Gothic Medium" panose="020B0603020102020204" pitchFamily="34" charset="0"/>
                </a:rPr>
                <a:t>NORWAY</a:t>
              </a:r>
              <a:endParaRPr lang="en-GB" sz="800" dirty="0">
                <a:latin typeface="Franklin Gothic Medium" panose="020B0603020102020204" pitchFamily="34" charset="0"/>
              </a:endParaRPr>
            </a:p>
          </p:txBody>
        </p:sp>
      </p:grpSp>
      <p:pic>
        <p:nvPicPr>
          <p:cNvPr id="1045" name="Picture 1044" descr="Logo, circle&#10;&#10;Description automatically generated">
            <a:extLst>
              <a:ext uri="{FF2B5EF4-FFF2-40B4-BE49-F238E27FC236}">
                <a16:creationId xmlns:a16="http://schemas.microsoft.com/office/drawing/2014/main" id="{89740421-A725-EE9A-EF99-7A0AE851C575}"/>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072697" y="3632985"/>
            <a:ext cx="913794" cy="913794"/>
          </a:xfrm>
          <a:prstGeom prst="rect">
            <a:avLst/>
          </a:prstGeom>
        </p:spPr>
      </p:pic>
      <p:pic>
        <p:nvPicPr>
          <p:cNvPr id="1046" name="Picture 1045" descr="Logo&#10;&#10;Description automatically generated with low confidence">
            <a:extLst>
              <a:ext uri="{FF2B5EF4-FFF2-40B4-BE49-F238E27FC236}">
                <a16:creationId xmlns:a16="http://schemas.microsoft.com/office/drawing/2014/main" id="{B5F0D772-458F-BBB7-8219-834A0D4018F4}"/>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151821" y="5285110"/>
            <a:ext cx="976396" cy="246794"/>
          </a:xfrm>
          <a:prstGeom prst="rect">
            <a:avLst/>
          </a:prstGeom>
        </p:spPr>
      </p:pic>
      <p:pic>
        <p:nvPicPr>
          <p:cNvPr id="1047" name="Picture 1046">
            <a:extLst>
              <a:ext uri="{FF2B5EF4-FFF2-40B4-BE49-F238E27FC236}">
                <a16:creationId xmlns:a16="http://schemas.microsoft.com/office/drawing/2014/main" id="{65BB9520-FC8B-A75A-C5C7-6AC524B5D247}"/>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001514" y="2494300"/>
            <a:ext cx="1068051" cy="578171"/>
          </a:xfrm>
          <a:prstGeom prst="rect">
            <a:avLst/>
          </a:prstGeom>
        </p:spPr>
      </p:pic>
      <p:pic>
        <p:nvPicPr>
          <p:cNvPr id="1048" name="Picture 1047" descr="Graphical user interface, text, application&#10;&#10;Description automatically generated">
            <a:extLst>
              <a:ext uri="{FF2B5EF4-FFF2-40B4-BE49-F238E27FC236}">
                <a16:creationId xmlns:a16="http://schemas.microsoft.com/office/drawing/2014/main" id="{B6128359-7299-01C3-832E-AEADBF634683}"/>
              </a:ext>
            </a:extLst>
          </p:cNvPr>
          <p:cNvPicPr>
            <a:picLocks noChangeAspect="1"/>
          </p:cNvPicPr>
          <p:nvPr userDrawn="1"/>
        </p:nvPicPr>
        <p:blipFill rotWithShape="1">
          <a:blip r:embed="rId19" cstate="screen">
            <a:clrChange>
              <a:clrFrom>
                <a:srgbClr val="FFFEFD"/>
              </a:clrFrom>
              <a:clrTo>
                <a:srgbClr val="FFFEFD">
                  <a:alpha val="0"/>
                </a:srgbClr>
              </a:clrTo>
            </a:clrChange>
            <a:extLst>
              <a:ext uri="{28A0092B-C50C-407E-A947-70E740481C1C}">
                <a14:useLocalDpi xmlns:a14="http://schemas.microsoft.com/office/drawing/2010/main"/>
              </a:ext>
            </a:extLst>
          </a:blip>
          <a:srcRect/>
          <a:stretch/>
        </p:blipFill>
        <p:spPr>
          <a:xfrm>
            <a:off x="1882006" y="4988980"/>
            <a:ext cx="649139" cy="663110"/>
          </a:xfrm>
          <a:prstGeom prst="rect">
            <a:avLst/>
          </a:prstGeom>
        </p:spPr>
      </p:pic>
      <p:pic>
        <p:nvPicPr>
          <p:cNvPr id="1049" name="Picture 1048" descr="Graphical user interface, text, application&#10;&#10;Description automatically generated">
            <a:extLst>
              <a:ext uri="{FF2B5EF4-FFF2-40B4-BE49-F238E27FC236}">
                <a16:creationId xmlns:a16="http://schemas.microsoft.com/office/drawing/2014/main" id="{9CC99934-6D9A-0984-7489-E08783CDD780}"/>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a:stretch/>
        </p:blipFill>
        <p:spPr>
          <a:xfrm>
            <a:off x="1741604" y="5674780"/>
            <a:ext cx="945760" cy="102577"/>
          </a:xfrm>
          <a:prstGeom prst="rect">
            <a:avLst/>
          </a:prstGeom>
        </p:spPr>
      </p:pic>
      <p:pic>
        <p:nvPicPr>
          <p:cNvPr id="1050" name="Picture 1049" descr="Text&#10;&#10;Description automatically generated with low confidence">
            <a:extLst>
              <a:ext uri="{FF2B5EF4-FFF2-40B4-BE49-F238E27FC236}">
                <a16:creationId xmlns:a16="http://schemas.microsoft.com/office/drawing/2014/main" id="{E6CAA013-65F9-2510-68BD-73D32DEB2989}"/>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64079" y="5001420"/>
            <a:ext cx="746785" cy="746785"/>
          </a:xfrm>
          <a:prstGeom prst="rect">
            <a:avLst/>
          </a:prstGeom>
        </p:spPr>
      </p:pic>
      <p:pic>
        <p:nvPicPr>
          <p:cNvPr id="1051" name="Picture 1050" descr="Logo, icon&#10;&#10;Description automatically generated">
            <a:extLst>
              <a:ext uri="{FF2B5EF4-FFF2-40B4-BE49-F238E27FC236}">
                <a16:creationId xmlns:a16="http://schemas.microsoft.com/office/drawing/2014/main" id="{693FDAAC-6224-34E1-F1FD-2C4828A7F040}"/>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466440" y="5107031"/>
            <a:ext cx="567796" cy="620726"/>
          </a:xfrm>
          <a:prstGeom prst="rect">
            <a:avLst/>
          </a:prstGeom>
        </p:spPr>
      </p:pic>
      <p:pic>
        <p:nvPicPr>
          <p:cNvPr id="1052" name="Picture 1051" descr="Diagram, logo&#10;&#10;Description automatically generated">
            <a:extLst>
              <a:ext uri="{FF2B5EF4-FFF2-40B4-BE49-F238E27FC236}">
                <a16:creationId xmlns:a16="http://schemas.microsoft.com/office/drawing/2014/main" id="{530EC9F8-23AE-5DCF-2DAD-3BF443DA2F2C}"/>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955742" y="1164702"/>
            <a:ext cx="690897" cy="690897"/>
          </a:xfrm>
          <a:prstGeom prst="rect">
            <a:avLst/>
          </a:prstGeom>
        </p:spPr>
      </p:pic>
      <p:pic>
        <p:nvPicPr>
          <p:cNvPr id="1053" name="Picture 1052" descr="A picture containing icon&#10;&#10;Description automatically generated">
            <a:extLst>
              <a:ext uri="{FF2B5EF4-FFF2-40B4-BE49-F238E27FC236}">
                <a16:creationId xmlns:a16="http://schemas.microsoft.com/office/drawing/2014/main" id="{864FC9B9-9B3B-4F92-50C8-1148EEDD248E}"/>
              </a:ext>
            </a:extLst>
          </p:cNvPr>
          <p:cNvPicPr>
            <a:picLocks noChangeAspect="1"/>
          </p:cNvPicPr>
          <p:nvPr userDrawn="1"/>
        </p:nvPicPr>
        <p:blipFill>
          <a:blip r:embed="rId2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50933" y="1085995"/>
            <a:ext cx="555286" cy="785333"/>
          </a:xfrm>
          <a:prstGeom prst="rect">
            <a:avLst/>
          </a:prstGeom>
        </p:spPr>
      </p:pic>
      <p:pic>
        <p:nvPicPr>
          <p:cNvPr id="1054" name="Picture 1053" descr="Logo&#10;&#10;Description automatically generated">
            <a:extLst>
              <a:ext uri="{FF2B5EF4-FFF2-40B4-BE49-F238E27FC236}">
                <a16:creationId xmlns:a16="http://schemas.microsoft.com/office/drawing/2014/main" id="{184905A1-3C40-F6FC-FD0E-3A76D2B9E1E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487621" y="1095983"/>
            <a:ext cx="748635" cy="752929"/>
          </a:xfrm>
          <a:prstGeom prst="rect">
            <a:avLst/>
          </a:prstGeom>
        </p:spPr>
      </p:pic>
      <p:pic>
        <p:nvPicPr>
          <p:cNvPr id="1055" name="Picture 1054" descr="Text&#10;&#10;Description automatically generated">
            <a:extLst>
              <a:ext uri="{FF2B5EF4-FFF2-40B4-BE49-F238E27FC236}">
                <a16:creationId xmlns:a16="http://schemas.microsoft.com/office/drawing/2014/main" id="{58469642-B690-621D-0EA6-ECE0F658C958}"/>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8399866" y="2334384"/>
            <a:ext cx="903561" cy="865664"/>
          </a:xfrm>
          <a:prstGeom prst="rect">
            <a:avLst/>
          </a:prstGeom>
        </p:spPr>
      </p:pic>
      <p:pic>
        <p:nvPicPr>
          <p:cNvPr id="1056" name="Picture 1055" descr="Text&#10;&#10;Description automatically generated">
            <a:extLst>
              <a:ext uri="{FF2B5EF4-FFF2-40B4-BE49-F238E27FC236}">
                <a16:creationId xmlns:a16="http://schemas.microsoft.com/office/drawing/2014/main" id="{A16A3B11-869F-889D-C46E-47B8777F4415}"/>
              </a:ext>
            </a:extLst>
          </p:cNvPr>
          <p:cNvPicPr>
            <a:picLocks noChangeAspect="1"/>
          </p:cNvPicPr>
          <p:nvPr userDrawn="1"/>
        </p:nvPicPr>
        <p:blipFill rotWithShape="1">
          <a:blip r:embed="rId27" cstate="screen">
            <a:extLst>
              <a:ext uri="{28A0092B-C50C-407E-A947-70E740481C1C}">
                <a14:useLocalDpi xmlns:a14="http://schemas.microsoft.com/office/drawing/2010/main"/>
              </a:ext>
            </a:extLst>
          </a:blip>
          <a:srcRect/>
          <a:stretch/>
        </p:blipFill>
        <p:spPr>
          <a:xfrm>
            <a:off x="1922816" y="3655101"/>
            <a:ext cx="615277" cy="608950"/>
          </a:xfrm>
          <a:prstGeom prst="rect">
            <a:avLst/>
          </a:prstGeom>
        </p:spPr>
      </p:pic>
      <p:pic>
        <p:nvPicPr>
          <p:cNvPr id="1057" name="Picture 1056" descr="Icon&#10;&#10;Description automatically generated with medium confidence">
            <a:extLst>
              <a:ext uri="{FF2B5EF4-FFF2-40B4-BE49-F238E27FC236}">
                <a16:creationId xmlns:a16="http://schemas.microsoft.com/office/drawing/2014/main" id="{AF194198-7DC9-07BE-074A-CE67252EE8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084708" y="3659670"/>
            <a:ext cx="470384" cy="811163"/>
          </a:xfrm>
          <a:prstGeom prst="rect">
            <a:avLst/>
          </a:prstGeom>
        </p:spPr>
      </p:pic>
      <p:pic>
        <p:nvPicPr>
          <p:cNvPr id="1058" name="Picture 1057" descr="Logo, company name&#10;&#10;Description automatically generated">
            <a:extLst>
              <a:ext uri="{FF2B5EF4-FFF2-40B4-BE49-F238E27FC236}">
                <a16:creationId xmlns:a16="http://schemas.microsoft.com/office/drawing/2014/main" id="{67947F8B-BF49-DF92-E9F6-B908F359E9DC}"/>
              </a:ext>
            </a:extLst>
          </p:cNvPr>
          <p:cNvPicPr>
            <a:picLocks noChangeAspect="1"/>
          </p:cNvPicPr>
          <p:nvPr userDrawn="1"/>
        </p:nvPicPr>
        <p:blipFill rotWithShape="1">
          <a:blip r:embed="rId2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17008" y="4001369"/>
            <a:ext cx="1017570" cy="340223"/>
          </a:xfrm>
          <a:prstGeom prst="rect">
            <a:avLst/>
          </a:prstGeom>
        </p:spPr>
      </p:pic>
      <p:pic>
        <p:nvPicPr>
          <p:cNvPr id="1059" name="Picture 1058" descr="A picture containing logo&#10;&#10;Description automatically generated">
            <a:extLst>
              <a:ext uri="{FF2B5EF4-FFF2-40B4-BE49-F238E27FC236}">
                <a16:creationId xmlns:a16="http://schemas.microsoft.com/office/drawing/2014/main" id="{1B7CE7FB-E924-636D-45DE-C58AB0E1C18C}"/>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32848" y="5002776"/>
            <a:ext cx="807124" cy="748204"/>
          </a:xfrm>
          <a:prstGeom prst="rect">
            <a:avLst/>
          </a:prstGeom>
        </p:spPr>
      </p:pic>
      <p:pic>
        <p:nvPicPr>
          <p:cNvPr id="1060" name="Picture 1059" descr="Logo&#10;&#10;Description automatically generated">
            <a:extLst>
              <a:ext uri="{FF2B5EF4-FFF2-40B4-BE49-F238E27FC236}">
                <a16:creationId xmlns:a16="http://schemas.microsoft.com/office/drawing/2014/main" id="{E63B063D-A3E7-203C-F019-D65BF90A22F3}"/>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5083900" y="5279485"/>
            <a:ext cx="905507" cy="263163"/>
          </a:xfrm>
          <a:prstGeom prst="rect">
            <a:avLst/>
          </a:prstGeom>
        </p:spPr>
      </p:pic>
      <p:pic>
        <p:nvPicPr>
          <p:cNvPr id="1061" name="Picture 1060" descr="Shape&#10;&#10;Description automatically generated with medium confidence">
            <a:extLst>
              <a:ext uri="{FF2B5EF4-FFF2-40B4-BE49-F238E27FC236}">
                <a16:creationId xmlns:a16="http://schemas.microsoft.com/office/drawing/2014/main" id="{5746C029-8179-2E26-ADEC-1839538032CD}"/>
              </a:ext>
            </a:extLst>
          </p:cNvPr>
          <p:cNvPicPr>
            <a:picLocks noChangeAspect="1"/>
          </p:cNvPicPr>
          <p:nvPr userDrawn="1"/>
        </p:nvPicPr>
        <p:blipFill rotWithShape="1">
          <a:blip r:embed="rId32" cstate="screen">
            <a:extLst>
              <a:ext uri="{28A0092B-C50C-407E-A947-70E740481C1C}">
                <a14:useLocalDpi xmlns:a14="http://schemas.microsoft.com/office/drawing/2010/main"/>
              </a:ext>
            </a:extLst>
          </a:blip>
          <a:srcRect l="25764" t="24182" r="27526" b="17142"/>
          <a:stretch/>
        </p:blipFill>
        <p:spPr>
          <a:xfrm>
            <a:off x="9619342" y="3583411"/>
            <a:ext cx="621855" cy="939417"/>
          </a:xfrm>
          <a:prstGeom prst="rect">
            <a:avLst/>
          </a:prstGeom>
        </p:spPr>
      </p:pic>
      <p:pic>
        <p:nvPicPr>
          <p:cNvPr id="1062" name="Picture 1061" descr="Icon&#10;&#10;Description automatically generated with medium confidence">
            <a:extLst>
              <a:ext uri="{FF2B5EF4-FFF2-40B4-BE49-F238E27FC236}">
                <a16:creationId xmlns:a16="http://schemas.microsoft.com/office/drawing/2014/main" id="{042D3DEF-2F7A-792F-37A6-F1FF38CAC027}"/>
              </a:ext>
            </a:extLst>
          </p:cNvPr>
          <p:cNvPicPr>
            <a:picLocks noChangeAspect="1"/>
          </p:cNvPicPr>
          <p:nvPr userDrawn="1"/>
        </p:nvPicPr>
        <p:blipFill rotWithShape="1">
          <a:blip r:embed="rId33" cstate="screen">
            <a:extLst>
              <a:ext uri="{28A0092B-C50C-407E-A947-70E740481C1C}">
                <a14:useLocalDpi xmlns:a14="http://schemas.microsoft.com/office/drawing/2010/main"/>
              </a:ext>
            </a:extLst>
          </a:blip>
          <a:srcRect/>
          <a:stretch/>
        </p:blipFill>
        <p:spPr>
          <a:xfrm>
            <a:off x="1860424" y="2414750"/>
            <a:ext cx="717109" cy="714421"/>
          </a:xfrm>
          <a:prstGeom prst="rect">
            <a:avLst/>
          </a:prstGeom>
        </p:spPr>
      </p:pic>
      <p:pic>
        <p:nvPicPr>
          <p:cNvPr id="1063" name="Picture 1062" descr="A blue sign with white letters&#10;&#10;Description automatically generated with low confidence">
            <a:extLst>
              <a:ext uri="{FF2B5EF4-FFF2-40B4-BE49-F238E27FC236}">
                <a16:creationId xmlns:a16="http://schemas.microsoft.com/office/drawing/2014/main" id="{E0105586-2E30-5576-B774-09A66C7F5A5D}"/>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7438917" y="3724542"/>
            <a:ext cx="603837" cy="731038"/>
          </a:xfrm>
          <a:prstGeom prst="rect">
            <a:avLst/>
          </a:prstGeom>
        </p:spPr>
      </p:pic>
      <p:pic>
        <p:nvPicPr>
          <p:cNvPr id="1064" name="Picture 1063" descr="Text&#10;&#10;Description automatically generated">
            <a:extLst>
              <a:ext uri="{FF2B5EF4-FFF2-40B4-BE49-F238E27FC236}">
                <a16:creationId xmlns:a16="http://schemas.microsoft.com/office/drawing/2014/main" id="{03052A60-02BF-1E47-19EF-78786DFE6134}"/>
              </a:ext>
            </a:extLst>
          </p:cNvPr>
          <p:cNvPicPr>
            <a:picLocks noChangeAspect="1"/>
          </p:cNvPicPr>
          <p:nvPr userDrawn="1"/>
        </p:nvPicPr>
        <p:blipFill rotWithShape="1">
          <a:blip r:embed="rId35" cstate="screen">
            <a:extLst>
              <a:ext uri="{28A0092B-C50C-407E-A947-70E740481C1C}">
                <a14:useLocalDpi xmlns:a14="http://schemas.microsoft.com/office/drawing/2010/main"/>
              </a:ext>
            </a:extLst>
          </a:blip>
          <a:srcRect/>
          <a:stretch/>
        </p:blipFill>
        <p:spPr>
          <a:xfrm>
            <a:off x="1716765" y="4271188"/>
            <a:ext cx="979619" cy="214076"/>
          </a:xfrm>
          <a:prstGeom prst="rect">
            <a:avLst/>
          </a:prstGeom>
        </p:spPr>
      </p:pic>
      <p:pic>
        <p:nvPicPr>
          <p:cNvPr id="1065" name="Picture 1064" descr="A picture containing shape&#10;&#10;Description automatically generated">
            <a:extLst>
              <a:ext uri="{FF2B5EF4-FFF2-40B4-BE49-F238E27FC236}">
                <a16:creationId xmlns:a16="http://schemas.microsoft.com/office/drawing/2014/main" id="{B4FBB08F-2213-F5D5-BD79-8914F3D62043}"/>
              </a:ext>
            </a:extLst>
          </p:cNvPr>
          <p:cNvPicPr>
            <a:picLocks noChangeAspect="1"/>
          </p:cNvPicPr>
          <p:nvPr userDrawn="1"/>
        </p:nvPicPr>
        <p:blipFill rotWithShape="1">
          <a:blip r:embed="rId36" cstate="print">
            <a:extLst>
              <a:ext uri="{28A0092B-C50C-407E-A947-70E740481C1C}">
                <a14:useLocalDpi xmlns:a14="http://schemas.microsoft.com/office/drawing/2010/main"/>
              </a:ext>
            </a:extLst>
          </a:blip>
          <a:srcRect/>
          <a:stretch/>
        </p:blipFill>
        <p:spPr>
          <a:xfrm>
            <a:off x="7415110" y="2450684"/>
            <a:ext cx="591109" cy="669119"/>
          </a:xfrm>
          <a:prstGeom prst="rect">
            <a:avLst/>
          </a:prstGeom>
        </p:spPr>
      </p:pic>
    </p:spTree>
    <p:extLst>
      <p:ext uri="{BB962C8B-B14F-4D97-AF65-F5344CB8AC3E}">
        <p14:creationId xmlns:p14="http://schemas.microsoft.com/office/powerpoint/2010/main" val="2045912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80946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 id="2147483665" r:id="rId5"/>
    <p:sldLayoutId id="2147483666" r:id="rId6"/>
    <p:sldLayoutId id="2147483667" r:id="rId7"/>
    <p:sldLayoutId id="2147483668" r:id="rId8"/>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37278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63848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739130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sldNum="0"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emf"/><Relationship Id="rId7" Type="http://schemas.openxmlformats.org/officeDocument/2006/relationships/image" Target="../media/image71.jpe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slideLayout" Target="../slideLayouts/slideLayout10.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emf"/><Relationship Id="rId10" Type="http://schemas.openxmlformats.org/officeDocument/2006/relationships/image" Target="../media/image74.png"/><Relationship Id="rId4" Type="http://schemas.openxmlformats.org/officeDocument/2006/relationships/image" Target="../media/image68.emf"/><Relationship Id="rId9" Type="http://schemas.openxmlformats.org/officeDocument/2006/relationships/image" Target="../media/image73.png"/><Relationship Id="rId1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package" Target="../embeddings/Microsoft_Word_Document.docx"/></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emf"/><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4D7D-EC49-2960-5535-D48211A36650}"/>
              </a:ext>
            </a:extLst>
          </p:cNvPr>
          <p:cNvSpPr>
            <a:spLocks noGrp="1"/>
          </p:cNvSpPr>
          <p:nvPr>
            <p:ph type="title"/>
          </p:nvPr>
        </p:nvSpPr>
        <p:spPr>
          <a:xfrm>
            <a:off x="407368" y="2074188"/>
            <a:ext cx="10805656" cy="923989"/>
          </a:xfrm>
        </p:spPr>
        <p:txBody>
          <a:bodyPr>
            <a:normAutofit fontScale="90000"/>
          </a:bodyPr>
          <a:lstStyle/>
          <a:p>
            <a:r>
              <a:rPr lang="en-GB" dirty="0"/>
              <a:t>Breeding Blanket testing strategy and role of VNS on the path to commercial fusion</a:t>
            </a:r>
          </a:p>
        </p:txBody>
      </p:sp>
      <p:sp>
        <p:nvSpPr>
          <p:cNvPr id="3" name="Text Placeholder 2">
            <a:extLst>
              <a:ext uri="{FF2B5EF4-FFF2-40B4-BE49-F238E27FC236}">
                <a16:creationId xmlns:a16="http://schemas.microsoft.com/office/drawing/2014/main" id="{7FAE4577-D755-1540-8F2F-4DDE10EC042A}"/>
              </a:ext>
            </a:extLst>
          </p:cNvPr>
          <p:cNvSpPr>
            <a:spLocks noGrp="1"/>
          </p:cNvSpPr>
          <p:nvPr>
            <p:ph type="body" sz="quarter" idx="10"/>
          </p:nvPr>
        </p:nvSpPr>
        <p:spPr>
          <a:xfrm>
            <a:off x="407367" y="3693074"/>
            <a:ext cx="7210049" cy="457848"/>
          </a:xfrm>
        </p:spPr>
        <p:txBody>
          <a:bodyPr>
            <a:normAutofit/>
          </a:bodyPr>
          <a:lstStyle/>
          <a:p>
            <a:r>
              <a:rPr lang="en-US" dirty="0"/>
              <a:t>Giacomo Aiello</a:t>
            </a:r>
            <a:endParaRPr lang="en-GB" dirty="0"/>
          </a:p>
        </p:txBody>
      </p:sp>
      <p:sp>
        <p:nvSpPr>
          <p:cNvPr id="4" name="Text Placeholder 3">
            <a:extLst>
              <a:ext uri="{FF2B5EF4-FFF2-40B4-BE49-F238E27FC236}">
                <a16:creationId xmlns:a16="http://schemas.microsoft.com/office/drawing/2014/main" id="{AD85A550-C56C-40BA-FEBE-97BE64A742DF}"/>
              </a:ext>
            </a:extLst>
          </p:cNvPr>
          <p:cNvSpPr>
            <a:spLocks noGrp="1"/>
          </p:cNvSpPr>
          <p:nvPr>
            <p:ph type="body" sz="quarter" idx="11"/>
          </p:nvPr>
        </p:nvSpPr>
        <p:spPr/>
        <p:txBody>
          <a:bodyPr/>
          <a:lstStyle/>
          <a:p>
            <a:r>
              <a:rPr lang="en-US" dirty="0"/>
              <a:t>EUROfusion</a:t>
            </a:r>
            <a:endParaRPr lang="en-GB" dirty="0"/>
          </a:p>
        </p:txBody>
      </p:sp>
      <p:sp>
        <p:nvSpPr>
          <p:cNvPr id="5" name="Text Placeholder 4">
            <a:extLst>
              <a:ext uri="{FF2B5EF4-FFF2-40B4-BE49-F238E27FC236}">
                <a16:creationId xmlns:a16="http://schemas.microsoft.com/office/drawing/2014/main" id="{29F6A3E7-1752-9DB3-C01C-DDF21449A7E7}"/>
              </a:ext>
            </a:extLst>
          </p:cNvPr>
          <p:cNvSpPr>
            <a:spLocks noGrp="1"/>
          </p:cNvSpPr>
          <p:nvPr>
            <p:ph type="body" sz="quarter" idx="12"/>
          </p:nvPr>
        </p:nvSpPr>
        <p:spPr/>
        <p:txBody>
          <a:bodyPr/>
          <a:lstStyle/>
          <a:p>
            <a:r>
              <a:rPr lang="en-US" dirty="0"/>
              <a:t>IEA FPCC – Paris, 16-17 February 2026 </a:t>
            </a:r>
            <a:endParaRPr lang="en-GB" dirty="0"/>
          </a:p>
        </p:txBody>
      </p:sp>
    </p:spTree>
    <p:extLst>
      <p:ext uri="{BB962C8B-B14F-4D97-AF65-F5344CB8AC3E}">
        <p14:creationId xmlns:p14="http://schemas.microsoft.com/office/powerpoint/2010/main" val="2272994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A73D-8F21-29BC-140E-986C97BDD017}"/>
              </a:ext>
            </a:extLst>
          </p:cNvPr>
          <p:cNvSpPr>
            <a:spLocks noGrp="1"/>
          </p:cNvSpPr>
          <p:nvPr>
            <p:ph type="title"/>
          </p:nvPr>
        </p:nvSpPr>
        <p:spPr/>
        <p:txBody>
          <a:bodyPr/>
          <a:lstStyle/>
          <a:p>
            <a:r>
              <a:rPr lang="en-US" dirty="0"/>
              <a:t>Screening of Nuclear Fusion Facilities</a:t>
            </a:r>
            <a:endParaRPr lang="en-GB" dirty="0"/>
          </a:p>
        </p:txBody>
      </p:sp>
      <p:sp>
        <p:nvSpPr>
          <p:cNvPr id="3" name="Content Placeholder 2">
            <a:extLst>
              <a:ext uri="{FF2B5EF4-FFF2-40B4-BE49-F238E27FC236}">
                <a16:creationId xmlns:a16="http://schemas.microsoft.com/office/drawing/2014/main" id="{F3901DE5-6102-F414-54FD-4E53F706414D}"/>
              </a:ext>
            </a:extLst>
          </p:cNvPr>
          <p:cNvSpPr>
            <a:spLocks noGrp="1"/>
          </p:cNvSpPr>
          <p:nvPr>
            <p:ph idx="1"/>
          </p:nvPr>
        </p:nvSpPr>
        <p:spPr>
          <a:xfrm>
            <a:off x="609600" y="712168"/>
            <a:ext cx="11103024" cy="5688632"/>
          </a:xfrm>
        </p:spPr>
        <p:txBody>
          <a:bodyPr>
            <a:normAutofit/>
          </a:bodyPr>
          <a:lstStyle/>
          <a:p>
            <a:r>
              <a:rPr lang="en-US" sz="1800" dirty="0"/>
              <a:t>The capabilities of existing and planned and proposed Nuclear Fusion Facilities (DONES, ITER, VNS, DEMO) were </a:t>
            </a:r>
            <a:r>
              <a:rPr lang="en-US" sz="1800" b="1" dirty="0"/>
              <a:t>collected and matched to each TRL testing requirements.</a:t>
            </a:r>
            <a:endParaRPr lang="en-GB" sz="1800" b="1" dirty="0"/>
          </a:p>
        </p:txBody>
      </p:sp>
      <p:graphicFrame>
        <p:nvGraphicFramePr>
          <p:cNvPr id="6" name="Table 5">
            <a:extLst>
              <a:ext uri="{FF2B5EF4-FFF2-40B4-BE49-F238E27FC236}">
                <a16:creationId xmlns:a16="http://schemas.microsoft.com/office/drawing/2014/main" id="{A10B98BF-9C58-8F1D-094D-57447553DD7D}"/>
              </a:ext>
            </a:extLst>
          </p:cNvPr>
          <p:cNvGraphicFramePr>
            <a:graphicFrameLocks noGrp="1"/>
          </p:cNvGraphicFramePr>
          <p:nvPr>
            <p:extLst>
              <p:ext uri="{D42A27DB-BD31-4B8C-83A1-F6EECF244321}">
                <p14:modId xmlns:p14="http://schemas.microsoft.com/office/powerpoint/2010/main" val="2220851323"/>
              </p:ext>
            </p:extLst>
          </p:nvPr>
        </p:nvGraphicFramePr>
        <p:xfrm>
          <a:off x="258657" y="1476342"/>
          <a:ext cx="11674685" cy="3827463"/>
        </p:xfrm>
        <a:graphic>
          <a:graphicData uri="http://schemas.openxmlformats.org/drawingml/2006/table">
            <a:tbl>
              <a:tblPr firstRow="1" firstCol="1" bandRow="1">
                <a:tableStyleId>{5C22544A-7EE6-4342-B048-85BDC9FD1C3A}</a:tableStyleId>
              </a:tblPr>
              <a:tblGrid>
                <a:gridCol w="809076">
                  <a:extLst>
                    <a:ext uri="{9D8B030D-6E8A-4147-A177-3AD203B41FA5}">
                      <a16:colId xmlns:a16="http://schemas.microsoft.com/office/drawing/2014/main" val="3119063226"/>
                    </a:ext>
                  </a:extLst>
                </a:gridCol>
                <a:gridCol w="809076">
                  <a:extLst>
                    <a:ext uri="{9D8B030D-6E8A-4147-A177-3AD203B41FA5}">
                      <a16:colId xmlns:a16="http://schemas.microsoft.com/office/drawing/2014/main" val="435818688"/>
                    </a:ext>
                  </a:extLst>
                </a:gridCol>
                <a:gridCol w="809076">
                  <a:extLst>
                    <a:ext uri="{9D8B030D-6E8A-4147-A177-3AD203B41FA5}">
                      <a16:colId xmlns:a16="http://schemas.microsoft.com/office/drawing/2014/main" val="2289746698"/>
                    </a:ext>
                  </a:extLst>
                </a:gridCol>
                <a:gridCol w="705172">
                  <a:extLst>
                    <a:ext uri="{9D8B030D-6E8A-4147-A177-3AD203B41FA5}">
                      <a16:colId xmlns:a16="http://schemas.microsoft.com/office/drawing/2014/main" val="1665297237"/>
                    </a:ext>
                  </a:extLst>
                </a:gridCol>
                <a:gridCol w="716631">
                  <a:extLst>
                    <a:ext uri="{9D8B030D-6E8A-4147-A177-3AD203B41FA5}">
                      <a16:colId xmlns:a16="http://schemas.microsoft.com/office/drawing/2014/main" val="1964835568"/>
                    </a:ext>
                  </a:extLst>
                </a:gridCol>
                <a:gridCol w="748091">
                  <a:extLst>
                    <a:ext uri="{9D8B030D-6E8A-4147-A177-3AD203B41FA5}">
                      <a16:colId xmlns:a16="http://schemas.microsoft.com/office/drawing/2014/main" val="2288499878"/>
                    </a:ext>
                  </a:extLst>
                </a:gridCol>
                <a:gridCol w="977462">
                  <a:extLst>
                    <a:ext uri="{9D8B030D-6E8A-4147-A177-3AD203B41FA5}">
                      <a16:colId xmlns:a16="http://schemas.microsoft.com/office/drawing/2014/main" val="4221677305"/>
                    </a:ext>
                  </a:extLst>
                </a:gridCol>
                <a:gridCol w="811925">
                  <a:extLst>
                    <a:ext uri="{9D8B030D-6E8A-4147-A177-3AD203B41FA5}">
                      <a16:colId xmlns:a16="http://schemas.microsoft.com/office/drawing/2014/main" val="743218842"/>
                    </a:ext>
                  </a:extLst>
                </a:gridCol>
                <a:gridCol w="1087820">
                  <a:extLst>
                    <a:ext uri="{9D8B030D-6E8A-4147-A177-3AD203B41FA5}">
                      <a16:colId xmlns:a16="http://schemas.microsoft.com/office/drawing/2014/main" val="2378879500"/>
                    </a:ext>
                  </a:extLst>
                </a:gridCol>
                <a:gridCol w="811924">
                  <a:extLst>
                    <a:ext uri="{9D8B030D-6E8A-4147-A177-3AD203B41FA5}">
                      <a16:colId xmlns:a16="http://schemas.microsoft.com/office/drawing/2014/main" val="2740014916"/>
                    </a:ext>
                  </a:extLst>
                </a:gridCol>
                <a:gridCol w="819807">
                  <a:extLst>
                    <a:ext uri="{9D8B030D-6E8A-4147-A177-3AD203B41FA5}">
                      <a16:colId xmlns:a16="http://schemas.microsoft.com/office/drawing/2014/main" val="1619652581"/>
                    </a:ext>
                  </a:extLst>
                </a:gridCol>
                <a:gridCol w="1440862">
                  <a:extLst>
                    <a:ext uri="{9D8B030D-6E8A-4147-A177-3AD203B41FA5}">
                      <a16:colId xmlns:a16="http://schemas.microsoft.com/office/drawing/2014/main" val="41297113"/>
                    </a:ext>
                  </a:extLst>
                </a:gridCol>
                <a:gridCol w="1127763">
                  <a:extLst>
                    <a:ext uri="{9D8B030D-6E8A-4147-A177-3AD203B41FA5}">
                      <a16:colId xmlns:a16="http://schemas.microsoft.com/office/drawing/2014/main" val="68663537"/>
                    </a:ext>
                  </a:extLst>
                </a:gridCol>
              </a:tblGrid>
              <a:tr h="190500">
                <a:tc rowSpan="2" gridSpan="2">
                  <a:txBody>
                    <a:bodyPr/>
                    <a:lstStyle/>
                    <a:p>
                      <a:pPr algn="ctr">
                        <a:lnSpc>
                          <a:spcPct val="107000"/>
                        </a:lnSpc>
                        <a:spcAft>
                          <a:spcPts val="800"/>
                        </a:spcAft>
                        <a:buNone/>
                      </a:pPr>
                      <a:r>
                        <a:rPr lang="en-GB" sz="1100" kern="0">
                          <a:effectLst/>
                        </a:rPr>
                        <a:t>FACILITY</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rowSpan="2" hMerge="1">
                  <a:txBody>
                    <a:bodyPr/>
                    <a:lstStyle/>
                    <a:p>
                      <a:endParaRPr lang="en-GB"/>
                    </a:p>
                  </a:txBody>
                  <a:tcPr/>
                </a:tc>
                <a:tc gridSpan="11">
                  <a:txBody>
                    <a:bodyPr/>
                    <a:lstStyle/>
                    <a:p>
                      <a:pPr algn="ctr">
                        <a:lnSpc>
                          <a:spcPct val="107000"/>
                        </a:lnSpc>
                        <a:spcAft>
                          <a:spcPts val="800"/>
                        </a:spcAft>
                        <a:buNone/>
                      </a:pPr>
                      <a:r>
                        <a:rPr lang="en-GB" sz="1100" kern="0">
                          <a:effectLst/>
                        </a:rPr>
                        <a:t>PARAMETER OF INTEREST</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10707521"/>
                  </a:ext>
                </a:extLst>
              </a:tr>
              <a:tr h="352425">
                <a:tc gridSpan="2" vMerge="1">
                  <a:txBody>
                    <a:bodyPr/>
                    <a:lstStyle/>
                    <a:p>
                      <a:endParaRPr lang="en-GB"/>
                    </a:p>
                  </a:txBody>
                  <a:tcPr/>
                </a:tc>
                <a:tc hMerge="1" vMerge="1">
                  <a:txBody>
                    <a:bodyPr/>
                    <a:lstStyle/>
                    <a:p>
                      <a:endParaRPr lang="en-GB"/>
                    </a:p>
                  </a:txBody>
                  <a:tcPr/>
                </a:tc>
                <a:tc>
                  <a:txBody>
                    <a:bodyPr/>
                    <a:lstStyle/>
                    <a:p>
                      <a:pPr algn="ctr">
                        <a:lnSpc>
                          <a:spcPct val="107000"/>
                        </a:lnSpc>
                        <a:spcAft>
                          <a:spcPts val="800"/>
                        </a:spcAft>
                        <a:buNone/>
                      </a:pPr>
                      <a:r>
                        <a:rPr lang="en-GB" sz="1100" kern="0" dirty="0">
                          <a:solidFill>
                            <a:schemeClr val="bg1"/>
                          </a:solidFill>
                          <a:effectLst/>
                        </a:rPr>
                        <a:t>Max. n-flux </a:t>
                      </a:r>
                      <a:br>
                        <a:rPr lang="en-GB" sz="1100" kern="0" dirty="0">
                          <a:solidFill>
                            <a:schemeClr val="bg1"/>
                          </a:solidFill>
                          <a:effectLst/>
                        </a:rPr>
                      </a:br>
                      <a:r>
                        <a:rPr lang="en-GB" sz="1100" kern="0" dirty="0">
                          <a:solidFill>
                            <a:schemeClr val="bg1"/>
                          </a:solidFill>
                          <a:effectLst/>
                        </a:rPr>
                        <a:t>@FW  </a:t>
                      </a:r>
                      <a:br>
                        <a:rPr lang="en-GB" sz="1100" kern="0" dirty="0">
                          <a:solidFill>
                            <a:schemeClr val="bg1"/>
                          </a:solidFill>
                          <a:effectLst/>
                        </a:rPr>
                      </a:br>
                      <a:r>
                        <a:rPr lang="en-GB" sz="1100" kern="0" dirty="0">
                          <a:solidFill>
                            <a:schemeClr val="bg1"/>
                          </a:solidFill>
                          <a:effectLst/>
                        </a:rPr>
                        <a:t>(n.cm</a:t>
                      </a:r>
                      <a:r>
                        <a:rPr lang="en-GB" sz="1100" kern="0" baseline="30000" dirty="0">
                          <a:solidFill>
                            <a:schemeClr val="bg1"/>
                          </a:solidFill>
                          <a:effectLst/>
                        </a:rPr>
                        <a:t>-2</a:t>
                      </a:r>
                      <a:r>
                        <a:rPr lang="en-GB" sz="1100" kern="0" dirty="0">
                          <a:solidFill>
                            <a:schemeClr val="bg1"/>
                          </a:solidFill>
                          <a:effectLst/>
                        </a:rPr>
                        <a:t>.s</a:t>
                      </a:r>
                      <a:r>
                        <a:rPr lang="en-GB" sz="1100" kern="0" baseline="30000" dirty="0">
                          <a:solidFill>
                            <a:schemeClr val="bg1"/>
                          </a:solidFill>
                          <a:effectLst/>
                        </a:rPr>
                        <a:t>-1</a:t>
                      </a:r>
                      <a:r>
                        <a:rPr lang="en-GB" sz="1100" kern="0" dirty="0">
                          <a:solidFill>
                            <a:schemeClr val="bg1"/>
                          </a:solidFill>
                          <a:effectLst/>
                        </a:rPr>
                        <a:t>)</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Avg. n-flux </a:t>
                      </a:r>
                      <a:br>
                        <a:rPr lang="en-GB" sz="1100" kern="0" dirty="0">
                          <a:solidFill>
                            <a:schemeClr val="bg1"/>
                          </a:solidFill>
                          <a:effectLst/>
                        </a:rPr>
                      </a:br>
                      <a:r>
                        <a:rPr lang="en-GB" sz="1100" kern="0" dirty="0">
                          <a:solidFill>
                            <a:schemeClr val="bg1"/>
                          </a:solidFill>
                          <a:effectLst/>
                        </a:rPr>
                        <a:t>@FW  </a:t>
                      </a:r>
                      <a:br>
                        <a:rPr lang="en-GB" sz="1100" kern="0" dirty="0">
                          <a:solidFill>
                            <a:schemeClr val="bg1"/>
                          </a:solidFill>
                          <a:effectLst/>
                        </a:rPr>
                      </a:br>
                      <a:r>
                        <a:rPr lang="en-GB" sz="1100" kern="0" dirty="0">
                          <a:solidFill>
                            <a:schemeClr val="bg1"/>
                          </a:solidFill>
                          <a:effectLst/>
                        </a:rPr>
                        <a:t>(n.cm</a:t>
                      </a:r>
                      <a:r>
                        <a:rPr lang="en-GB" sz="1100" kern="0" baseline="30000" dirty="0">
                          <a:solidFill>
                            <a:schemeClr val="bg1"/>
                          </a:solidFill>
                          <a:effectLst/>
                        </a:rPr>
                        <a:t>-2</a:t>
                      </a:r>
                      <a:r>
                        <a:rPr lang="en-GB" sz="1100" kern="0" dirty="0">
                          <a:solidFill>
                            <a:schemeClr val="bg1"/>
                          </a:solidFill>
                          <a:effectLst/>
                        </a:rPr>
                        <a:t>.s</a:t>
                      </a:r>
                      <a:r>
                        <a:rPr lang="en-GB" sz="1100" kern="0" baseline="30000" dirty="0">
                          <a:solidFill>
                            <a:schemeClr val="bg1"/>
                          </a:solidFill>
                          <a:effectLst/>
                        </a:rPr>
                        <a:t>-1</a:t>
                      </a:r>
                      <a:r>
                        <a:rPr lang="en-GB" sz="1100" kern="0" dirty="0">
                          <a:solidFill>
                            <a:schemeClr val="bg1"/>
                          </a:solidFill>
                          <a:effectLst/>
                        </a:rPr>
                        <a:t>)</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a:solidFill>
                            <a:schemeClr val="bg1"/>
                          </a:solidFill>
                          <a:effectLst/>
                        </a:rPr>
                        <a:t>Max. NWL</a:t>
                      </a:r>
                      <a:br>
                        <a:rPr lang="en-GB" sz="1100" kern="0">
                          <a:solidFill>
                            <a:schemeClr val="bg1"/>
                          </a:solidFill>
                          <a:effectLst/>
                        </a:rPr>
                      </a:br>
                      <a:r>
                        <a:rPr lang="en-GB" sz="1100" kern="0">
                          <a:solidFill>
                            <a:schemeClr val="bg1"/>
                          </a:solidFill>
                          <a:effectLst/>
                        </a:rPr>
                        <a:t>@FW</a:t>
                      </a:r>
                      <a:br>
                        <a:rPr lang="en-GB" sz="1100" kern="0">
                          <a:solidFill>
                            <a:schemeClr val="bg1"/>
                          </a:solidFill>
                          <a:effectLst/>
                        </a:rPr>
                      </a:br>
                      <a:r>
                        <a:rPr lang="en-GB" sz="1100" kern="0">
                          <a:solidFill>
                            <a:schemeClr val="bg1"/>
                          </a:solidFill>
                          <a:effectLst/>
                        </a:rPr>
                        <a:t>(MW/m</a:t>
                      </a:r>
                      <a:r>
                        <a:rPr lang="en-GB" sz="1100" kern="0" baseline="30000">
                          <a:solidFill>
                            <a:schemeClr val="bg1"/>
                          </a:solidFill>
                          <a:effectLst/>
                        </a:rPr>
                        <a:t>2</a:t>
                      </a:r>
                      <a:r>
                        <a:rPr lang="en-GB" sz="1100" kern="0">
                          <a:solidFill>
                            <a:schemeClr val="bg1"/>
                          </a:solidFill>
                          <a:effectLst/>
                        </a:rPr>
                        <a:t>)</a:t>
                      </a:r>
                      <a:endParaRPr lang="en-GB" sz="11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a:solidFill>
                            <a:schemeClr val="bg1"/>
                          </a:solidFill>
                          <a:effectLst/>
                        </a:rPr>
                        <a:t>Max. Availability</a:t>
                      </a:r>
                      <a:endParaRPr lang="en-GB" sz="11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Max. Fluence</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Test area </a:t>
                      </a:r>
                      <a:br>
                        <a:rPr lang="en-GB" sz="1100" kern="0" dirty="0">
                          <a:solidFill>
                            <a:schemeClr val="bg1"/>
                          </a:solidFill>
                          <a:effectLst/>
                        </a:rPr>
                      </a:br>
                      <a:r>
                        <a:rPr lang="en-GB" sz="1100" kern="0" dirty="0">
                          <a:solidFill>
                            <a:schemeClr val="bg1"/>
                          </a:solidFill>
                          <a:effectLst/>
                        </a:rPr>
                        <a:t>(X </a:t>
                      </a:r>
                      <a:r>
                        <a:rPr lang="en-GB" sz="1100" kern="0" dirty="0" err="1">
                          <a:solidFill>
                            <a:schemeClr val="bg1"/>
                          </a:solidFill>
                          <a:effectLst/>
                        </a:rPr>
                        <a:t>x</a:t>
                      </a:r>
                      <a:r>
                        <a:rPr lang="en-GB" sz="1100" kern="0" dirty="0">
                          <a:solidFill>
                            <a:schemeClr val="bg1"/>
                          </a:solidFill>
                          <a:effectLst/>
                        </a:rPr>
                        <a:t> Y cm</a:t>
                      </a:r>
                      <a:r>
                        <a:rPr lang="en-GB" sz="1100" kern="0" baseline="30000" dirty="0">
                          <a:solidFill>
                            <a:schemeClr val="bg1"/>
                          </a:solidFill>
                          <a:effectLst/>
                        </a:rPr>
                        <a:t>2</a:t>
                      </a:r>
                      <a:r>
                        <a:rPr lang="en-GB" sz="1100" kern="0" dirty="0">
                          <a:solidFill>
                            <a:schemeClr val="bg1"/>
                          </a:solidFill>
                          <a:effectLst/>
                        </a:rPr>
                        <a:t>)</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Test Volume </a:t>
                      </a:r>
                      <a:br>
                        <a:rPr lang="en-GB" sz="1100" kern="0" dirty="0">
                          <a:solidFill>
                            <a:schemeClr val="bg1"/>
                          </a:solidFill>
                          <a:effectLst/>
                        </a:rPr>
                      </a:br>
                      <a:r>
                        <a:rPr lang="en-GB" sz="1100" kern="0" dirty="0">
                          <a:solidFill>
                            <a:schemeClr val="bg1"/>
                          </a:solidFill>
                          <a:effectLst/>
                        </a:rPr>
                        <a:t> m</a:t>
                      </a:r>
                      <a:r>
                        <a:rPr lang="en-GB" sz="1100" kern="0" baseline="30000" dirty="0">
                          <a:solidFill>
                            <a:schemeClr val="bg1"/>
                          </a:solidFill>
                          <a:effectLst/>
                        </a:rPr>
                        <a:t>3</a:t>
                      </a:r>
                      <a:r>
                        <a:rPr lang="en-GB" sz="1100" kern="0" dirty="0">
                          <a:solidFill>
                            <a:schemeClr val="bg1"/>
                          </a:solidFill>
                          <a:effectLst/>
                        </a:rPr>
                        <a:t> (x test </a:t>
                      </a:r>
                      <a:r>
                        <a:rPr lang="en-GB" sz="1100" kern="0" dirty="0" err="1">
                          <a:solidFill>
                            <a:schemeClr val="bg1"/>
                          </a:solidFill>
                          <a:effectLst/>
                        </a:rPr>
                        <a:t>objs</a:t>
                      </a:r>
                      <a:r>
                        <a:rPr lang="en-GB" sz="1100" kern="0" dirty="0">
                          <a:solidFill>
                            <a:schemeClr val="bg1"/>
                          </a:solidFill>
                          <a:effectLst/>
                        </a:rPr>
                        <a:t>.)</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Heat flux </a:t>
                      </a:r>
                      <a:br>
                        <a:rPr lang="en-GB" sz="1100" kern="0" dirty="0">
                          <a:solidFill>
                            <a:schemeClr val="bg1"/>
                          </a:solidFill>
                          <a:effectLst/>
                        </a:rPr>
                      </a:br>
                      <a:r>
                        <a:rPr lang="en-GB" sz="1100" kern="0" dirty="0">
                          <a:solidFill>
                            <a:schemeClr val="bg1"/>
                          </a:solidFill>
                          <a:effectLst/>
                        </a:rPr>
                        <a:t>@FW </a:t>
                      </a:r>
                      <a:br>
                        <a:rPr lang="en-GB" sz="1100" kern="0" dirty="0">
                          <a:solidFill>
                            <a:schemeClr val="bg1"/>
                          </a:solidFill>
                          <a:effectLst/>
                        </a:rPr>
                      </a:br>
                      <a:r>
                        <a:rPr lang="en-GB" sz="1100" kern="0" dirty="0">
                          <a:solidFill>
                            <a:schemeClr val="bg1"/>
                          </a:solidFill>
                          <a:effectLst/>
                        </a:rPr>
                        <a:t> (MW/m</a:t>
                      </a:r>
                      <a:r>
                        <a:rPr lang="en-GB" sz="1100" kern="0" baseline="30000" dirty="0">
                          <a:solidFill>
                            <a:schemeClr val="bg1"/>
                          </a:solidFill>
                          <a:effectLst/>
                        </a:rPr>
                        <a:t>2</a:t>
                      </a:r>
                      <a:r>
                        <a:rPr lang="en-GB" sz="1100" kern="0" dirty="0">
                          <a:solidFill>
                            <a:schemeClr val="bg1"/>
                          </a:solidFill>
                          <a:effectLst/>
                        </a:rPr>
                        <a:t>)</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Magnetic field </a:t>
                      </a:r>
                      <a:br>
                        <a:rPr lang="en-GB" sz="1100" kern="0" dirty="0">
                          <a:solidFill>
                            <a:schemeClr val="bg1"/>
                          </a:solidFill>
                          <a:effectLst/>
                        </a:rPr>
                      </a:br>
                      <a:r>
                        <a:rPr lang="en-GB" sz="1100" kern="0" dirty="0">
                          <a:solidFill>
                            <a:schemeClr val="bg1"/>
                          </a:solidFill>
                          <a:effectLst/>
                        </a:rPr>
                        <a:t>(Tesla)</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Integration of aux. systems</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kern="0" dirty="0">
                          <a:solidFill>
                            <a:schemeClr val="bg1"/>
                          </a:solidFill>
                          <a:effectLst/>
                        </a:rPr>
                        <a:t>Integration of Instrumentation</a:t>
                      </a:r>
                      <a:br>
                        <a:rPr lang="en-GB" sz="1100" kern="0" dirty="0">
                          <a:solidFill>
                            <a:schemeClr val="bg1"/>
                          </a:solidFill>
                          <a:effectLst/>
                        </a:rPr>
                      </a:br>
                      <a:r>
                        <a:rPr lang="en-GB" sz="1100" kern="0" dirty="0">
                          <a:solidFill>
                            <a:schemeClr val="bg1"/>
                          </a:solidFill>
                          <a:effectLst/>
                        </a:rPr>
                        <a:t>&amp; Control</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extLst>
                  <a:ext uri="{0D108BD9-81ED-4DB2-BD59-A6C34878D82A}">
                    <a16:rowId xmlns:a16="http://schemas.microsoft.com/office/drawing/2014/main" val="1460225251"/>
                  </a:ext>
                </a:extLst>
              </a:tr>
              <a:tr h="419100">
                <a:tc>
                  <a:txBody>
                    <a:bodyPr/>
                    <a:lstStyle/>
                    <a:p>
                      <a:pPr algn="ctr">
                        <a:lnSpc>
                          <a:spcPct val="107000"/>
                        </a:lnSpc>
                        <a:spcAft>
                          <a:spcPts val="800"/>
                        </a:spcAft>
                        <a:buNone/>
                      </a:pPr>
                      <a:r>
                        <a:rPr lang="en-GB" sz="1100" kern="0" dirty="0">
                          <a:effectLst/>
                        </a:rPr>
                        <a:t>DONES  MFTM </a:t>
                      </a:r>
                      <a:br>
                        <a:rPr lang="en-GB" sz="1100" kern="0" dirty="0">
                          <a:effectLst/>
                        </a:rPr>
                      </a:br>
                      <a:r>
                        <a:rPr lang="en-GB" sz="1100" kern="0" dirty="0">
                          <a:effectLst/>
                        </a:rPr>
                        <a:t>1-Beam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solidFill>
                            <a:schemeClr val="bg1"/>
                          </a:solidFill>
                          <a:effectLst/>
                        </a:rPr>
                        <a:t>(w/ HFTM)</a:t>
                      </a:r>
                      <a:endParaRPr lang="en-GB" sz="1100" kern="100" dirty="0">
                        <a:solidFill>
                          <a:schemeClr val="bg1"/>
                        </a:solidFill>
                        <a:effectLst/>
                        <a:latin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b="1" kern="0" dirty="0">
                          <a:effectLst/>
                        </a:rPr>
                        <a:t>8.30E+13</a:t>
                      </a:r>
                      <a:endParaRPr lang="en-GB" sz="1100" b="1"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US" sz="1100" b="1" kern="0" dirty="0">
                          <a:effectLst/>
                        </a:rPr>
                        <a:t>3.48E+13</a:t>
                      </a:r>
                      <a:endParaRPr lang="en-GB" sz="1100" b="1"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1" kern="0" dirty="0">
                          <a:effectLst/>
                        </a:rPr>
                        <a:t>0.3</a:t>
                      </a:r>
                      <a:endParaRPr lang="en-GB" sz="1100" b="1"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0" kern="0" dirty="0">
                          <a:effectLst/>
                        </a:rPr>
                        <a:t>70%</a:t>
                      </a:r>
                      <a:endParaRPr lang="en-GB" sz="1100" b="0"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US" sz="1100" b="1" kern="0" dirty="0">
                          <a:effectLst/>
                        </a:rPr>
                        <a:t>  ~3 dpa/</a:t>
                      </a:r>
                      <a:r>
                        <a:rPr lang="en-US" sz="1100" b="1" kern="0" dirty="0" err="1">
                          <a:effectLst/>
                        </a:rPr>
                        <a:t>fpy</a:t>
                      </a:r>
                      <a:endParaRPr lang="en-GB" sz="1100" b="1"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0" kern="0" dirty="0">
                          <a:effectLst/>
                        </a:rPr>
                        <a:t>40x40 </a:t>
                      </a:r>
                      <a:endParaRPr lang="en-GB" sz="1100" b="0"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fr-FR" sz="1100" b="0" kern="0" dirty="0">
                          <a:effectLst/>
                        </a:rPr>
                        <a:t>0.096 (x1)</a:t>
                      </a:r>
                      <a:endParaRPr lang="en-GB" sz="1100" b="0"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0" kern="0" dirty="0">
                          <a:effectLst/>
                        </a:rPr>
                        <a:t>No/TBC</a:t>
                      </a:r>
                      <a:endParaRPr lang="en-GB" sz="1100" b="0"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0" kern="0" dirty="0">
                          <a:effectLst/>
                        </a:rPr>
                        <a:t>No/TBC</a:t>
                      </a:r>
                      <a:endParaRPr lang="en-GB" sz="1100" b="0" kern="100" dirty="0">
                        <a:effectLst/>
                        <a:latin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effectLst/>
                          <a:latin typeface="+mj-lt"/>
                          <a:ea typeface="Times New Roman" panose="02020603050405020304" pitchFamily="18" charset="0"/>
                          <a:cs typeface="Times New Roman" panose="02020603050405020304" pitchFamily="18" charset="0"/>
                        </a:rPr>
                        <a:t>Specific to testing objectives</a:t>
                      </a:r>
                      <a:br>
                        <a:rPr lang="en-GB" sz="1100" dirty="0">
                          <a:effectLst/>
                          <a:latin typeface="+mj-lt"/>
                          <a:ea typeface="Times New Roman" panose="02020603050405020304" pitchFamily="18" charset="0"/>
                          <a:cs typeface="Times New Roman" panose="02020603050405020304" pitchFamily="18" charset="0"/>
                        </a:rPr>
                      </a:br>
                      <a:r>
                        <a:rPr lang="en-GB" sz="1100" dirty="0">
                          <a:effectLst/>
                          <a:latin typeface="+mj-lt"/>
                          <a:ea typeface="Times New Roman" panose="02020603050405020304" pitchFamily="18" charset="0"/>
                          <a:cs typeface="Times New Roman" panose="02020603050405020304" pitchFamily="18" charset="0"/>
                        </a:rPr>
                        <a:t>(not fusion relevant)</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effectLst/>
                          <a:latin typeface="+mj-lt"/>
                          <a:ea typeface="Times New Roman" panose="02020603050405020304" pitchFamily="18" charset="0"/>
                          <a:cs typeface="Times New Roman" panose="02020603050405020304" pitchFamily="18" charset="0"/>
                        </a:rPr>
                        <a:t>Specific to testing objectives</a:t>
                      </a:r>
                      <a:br>
                        <a:rPr lang="en-GB" sz="1100" dirty="0">
                          <a:effectLst/>
                          <a:latin typeface="+mj-lt"/>
                          <a:ea typeface="Times New Roman" panose="02020603050405020304" pitchFamily="18" charset="0"/>
                          <a:cs typeface="Times New Roman" panose="02020603050405020304" pitchFamily="18" charset="0"/>
                        </a:rPr>
                      </a:b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2670787835"/>
                  </a:ext>
                </a:extLst>
              </a:tr>
              <a:tr h="342900">
                <a:tc>
                  <a:txBody>
                    <a:bodyPr/>
                    <a:lstStyle/>
                    <a:p>
                      <a:pPr algn="ctr">
                        <a:lnSpc>
                          <a:spcPct val="107000"/>
                        </a:lnSpc>
                        <a:spcAft>
                          <a:spcPts val="800"/>
                        </a:spcAft>
                        <a:buNone/>
                      </a:pPr>
                      <a:r>
                        <a:rPr lang="en-GB" sz="1100" kern="0" dirty="0">
                          <a:effectLst/>
                        </a:rPr>
                        <a:t>DONES  MFTM </a:t>
                      </a:r>
                      <a:br>
                        <a:rPr lang="en-GB" sz="1100" kern="0" dirty="0">
                          <a:effectLst/>
                        </a:rPr>
                      </a:br>
                      <a:r>
                        <a:rPr lang="en-GB" sz="1100" kern="0" dirty="0">
                          <a:effectLst/>
                        </a:rPr>
                        <a:t>2-Beams</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solidFill>
                            <a:schemeClr val="bg1"/>
                          </a:solidFill>
                          <a:effectLst/>
                        </a:rPr>
                        <a:t>(w/ HFTM)</a:t>
                      </a:r>
                      <a:endParaRPr lang="en-GB" sz="1100" kern="100" dirty="0">
                        <a:solidFill>
                          <a:schemeClr val="bg1"/>
                        </a:solidFill>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solidFill>
                      <a:schemeClr val="accent1"/>
                    </a:solidFill>
                  </a:tcPr>
                </a:tc>
                <a:tc>
                  <a:txBody>
                    <a:bodyPr/>
                    <a:lstStyle/>
                    <a:p>
                      <a:pPr algn="ctr">
                        <a:lnSpc>
                          <a:spcPct val="107000"/>
                        </a:lnSpc>
                        <a:spcAft>
                          <a:spcPts val="800"/>
                        </a:spcAft>
                        <a:buNone/>
                      </a:pPr>
                      <a:r>
                        <a:rPr lang="en-GB" sz="1100" b="1" kern="0">
                          <a:effectLst/>
                        </a:rPr>
                        <a:t>1.66E+14</a:t>
                      </a:r>
                      <a:endParaRPr lang="en-GB" sz="1100" b="1"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1" kern="0">
                          <a:effectLst/>
                        </a:rPr>
                        <a:t>6.96E+13</a:t>
                      </a:r>
                      <a:endParaRPr lang="en-GB" sz="1100" b="1"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1" kern="0" dirty="0">
                          <a:effectLst/>
                        </a:rPr>
                        <a:t>0.6</a:t>
                      </a:r>
                      <a:endParaRPr lang="en-GB" sz="1100" b="1"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70%</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b="1" kern="0" dirty="0">
                          <a:effectLst/>
                        </a:rPr>
                        <a:t> ~6 dpa/</a:t>
                      </a:r>
                      <a:r>
                        <a:rPr lang="en-GB" sz="1100" b="1" kern="0" dirty="0" err="1">
                          <a:effectLst/>
                        </a:rPr>
                        <a:t>fpy</a:t>
                      </a:r>
                      <a:endParaRPr lang="en-GB" sz="1100" b="1"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40x40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fr-FR" sz="1100" kern="0" dirty="0">
                          <a:effectLst/>
                        </a:rPr>
                        <a:t>0.096 (x1)</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No/TBC</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No/TBC</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effectLst/>
                          <a:latin typeface="+mj-lt"/>
                          <a:ea typeface="Times New Roman" panose="02020603050405020304" pitchFamily="18" charset="0"/>
                          <a:cs typeface="Times New Roman" panose="02020603050405020304" pitchFamily="18" charset="0"/>
                        </a:rPr>
                        <a:t>Possible</a:t>
                      </a:r>
                      <a:br>
                        <a:rPr lang="en-GB" sz="1100">
                          <a:effectLst/>
                          <a:latin typeface="+mj-lt"/>
                          <a:ea typeface="Times New Roman" panose="02020603050405020304" pitchFamily="18" charset="0"/>
                          <a:cs typeface="Times New Roman" panose="02020603050405020304" pitchFamily="18" charset="0"/>
                        </a:rPr>
                      </a:br>
                      <a:r>
                        <a:rPr lang="en-GB" sz="1100">
                          <a:effectLst/>
                          <a:latin typeface="+mj-lt"/>
                          <a:ea typeface="Times New Roman" panose="02020603050405020304" pitchFamily="18" charset="0"/>
                          <a:cs typeface="Times New Roman" panose="02020603050405020304" pitchFamily="18" charset="0"/>
                        </a:rPr>
                        <a:t>(to be explored)</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effectLst/>
                          <a:latin typeface="+mj-lt"/>
                          <a:ea typeface="Times New Roman" panose="02020603050405020304" pitchFamily="18" charset="0"/>
                          <a:cs typeface="Times New Roman" panose="02020603050405020304" pitchFamily="18" charset="0"/>
                        </a:rPr>
                        <a:t>Possible</a:t>
                      </a:r>
                      <a:br>
                        <a:rPr lang="en-GB" sz="1100" dirty="0">
                          <a:effectLst/>
                          <a:latin typeface="+mj-lt"/>
                          <a:ea typeface="Times New Roman" panose="02020603050405020304" pitchFamily="18" charset="0"/>
                          <a:cs typeface="Times New Roman" panose="02020603050405020304" pitchFamily="18" charset="0"/>
                        </a:rPr>
                      </a:br>
                      <a:r>
                        <a:rPr lang="en-GB" sz="1100" dirty="0">
                          <a:effectLst/>
                          <a:latin typeface="+mj-lt"/>
                          <a:ea typeface="Times New Roman" panose="02020603050405020304" pitchFamily="18" charset="0"/>
                          <a:cs typeface="Times New Roman" panose="02020603050405020304" pitchFamily="18" charset="0"/>
                        </a:rPr>
                        <a:t>(to be explored)</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445323659"/>
                  </a:ext>
                </a:extLst>
              </a:tr>
              <a:tr h="228600">
                <a:tc gridSpan="2">
                  <a:txBody>
                    <a:bodyPr/>
                    <a:lstStyle/>
                    <a:p>
                      <a:pPr algn="ctr">
                        <a:lnSpc>
                          <a:spcPct val="107000"/>
                        </a:lnSpc>
                        <a:spcAft>
                          <a:spcPts val="800"/>
                        </a:spcAft>
                        <a:buNone/>
                      </a:pPr>
                      <a:r>
                        <a:rPr lang="en-GB" sz="1100" kern="0">
                          <a:effectLst/>
                        </a:rPr>
                        <a:t>ITER </a:t>
                      </a:r>
                      <a:br>
                        <a:rPr lang="en-GB" sz="1100" kern="0">
                          <a:effectLst/>
                        </a:rPr>
                      </a:br>
                      <a:r>
                        <a:rPr lang="en-GB" sz="1100" kern="0">
                          <a:effectLst/>
                        </a:rPr>
                        <a:t>DT1</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hMerge="1">
                  <a:txBody>
                    <a:bodyPr/>
                    <a:lstStyle/>
                    <a:p>
                      <a:endParaRPr lang="en-GB"/>
                    </a:p>
                  </a:txBody>
                  <a:tcPr/>
                </a:tc>
                <a:tc>
                  <a:txBody>
                    <a:bodyPr/>
                    <a:lstStyle/>
                    <a:p>
                      <a:pPr algn="ctr">
                        <a:lnSpc>
                          <a:spcPct val="107000"/>
                        </a:lnSpc>
                        <a:spcAft>
                          <a:spcPts val="800"/>
                        </a:spcAft>
                        <a:buNone/>
                      </a:pPr>
                      <a:r>
                        <a:rPr lang="en-GB" sz="1100" kern="0">
                          <a:effectLst/>
                        </a:rPr>
                        <a:t>3.21E+14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N/A</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0.75</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N/A</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0.02-0.03</a:t>
                      </a:r>
                      <a:br>
                        <a:rPr lang="en-GB" sz="1100" kern="0" dirty="0">
                          <a:effectLst/>
                        </a:rPr>
                      </a:br>
                      <a:r>
                        <a:rPr lang="en-GB" sz="1100" kern="0" dirty="0">
                          <a:effectLst/>
                        </a:rPr>
                        <a:t>(@EOL)</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46x167</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0.53 (x2)</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0.32</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~3.8</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solidFill>
                            <a:srgbClr val="000000"/>
                          </a:solidFill>
                          <a:effectLst/>
                          <a:latin typeface="+mj-lt"/>
                          <a:ea typeface="Times New Roman" panose="02020603050405020304" pitchFamily="18" charset="0"/>
                          <a:cs typeface="Times New Roman" panose="02020603050405020304" pitchFamily="18" charset="0"/>
                        </a:rPr>
                        <a:t>Included</a:t>
                      </a:r>
                      <a:br>
                        <a:rPr lang="en-GB" sz="1100">
                          <a:solidFill>
                            <a:srgbClr val="000000"/>
                          </a:solidFill>
                          <a:effectLst/>
                          <a:latin typeface="+mj-lt"/>
                          <a:ea typeface="Times New Roman" panose="02020603050405020304" pitchFamily="18" charset="0"/>
                          <a:cs typeface="Times New Roman" panose="02020603050405020304" pitchFamily="18" charset="0"/>
                        </a:rPr>
                      </a:br>
                      <a:r>
                        <a:rPr lang="en-GB" sz="1100">
                          <a:solidFill>
                            <a:srgbClr val="000000"/>
                          </a:solidFill>
                          <a:effectLst/>
                          <a:latin typeface="+mj-lt"/>
                          <a:ea typeface="Times New Roman" panose="02020603050405020304" pitchFamily="18" charset="0"/>
                          <a:cs typeface="Times New Roman" panose="02020603050405020304" pitchFamily="18" charset="0"/>
                        </a:rPr>
                        <a:t>(not full performance)</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solidFill>
                            <a:srgbClr val="000000"/>
                          </a:solidFill>
                          <a:effectLst/>
                          <a:latin typeface="+mj-lt"/>
                          <a:ea typeface="Times New Roman" panose="02020603050405020304" pitchFamily="18" charset="0"/>
                          <a:cs typeface="Times New Roman" panose="02020603050405020304" pitchFamily="18" charset="0"/>
                        </a:rPr>
                        <a:t>Tailored to TBM testing goals</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2744523652"/>
                  </a:ext>
                </a:extLst>
              </a:tr>
              <a:tr h="228600">
                <a:tc gridSpan="2">
                  <a:txBody>
                    <a:bodyPr/>
                    <a:lstStyle/>
                    <a:p>
                      <a:pPr algn="ctr">
                        <a:lnSpc>
                          <a:spcPct val="107000"/>
                        </a:lnSpc>
                        <a:spcAft>
                          <a:spcPts val="800"/>
                        </a:spcAft>
                        <a:buNone/>
                      </a:pPr>
                      <a:r>
                        <a:rPr lang="en-GB" sz="1100" kern="0">
                          <a:effectLst/>
                        </a:rPr>
                        <a:t>ITER </a:t>
                      </a:r>
                      <a:br>
                        <a:rPr lang="en-GB" sz="1100" kern="0">
                          <a:effectLst/>
                        </a:rPr>
                      </a:br>
                      <a:r>
                        <a:rPr lang="en-GB" sz="1100" kern="0">
                          <a:effectLst/>
                        </a:rPr>
                        <a:t>DT2 </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hMerge="1">
                  <a:txBody>
                    <a:bodyPr/>
                    <a:lstStyle/>
                    <a:p>
                      <a:endParaRPr lang="en-GB"/>
                    </a:p>
                  </a:txBody>
                  <a:tcPr/>
                </a:tc>
                <a:tc>
                  <a:txBody>
                    <a:bodyPr/>
                    <a:lstStyle/>
                    <a:p>
                      <a:pPr algn="ctr">
                        <a:lnSpc>
                          <a:spcPct val="107000"/>
                        </a:lnSpc>
                        <a:spcAft>
                          <a:spcPts val="800"/>
                        </a:spcAft>
                        <a:buNone/>
                      </a:pPr>
                      <a:r>
                        <a:rPr lang="en-GB" sz="1100" kern="0">
                          <a:effectLst/>
                        </a:rPr>
                        <a:t>3.21E+14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N/A</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0.75</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N/A</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2-3</a:t>
                      </a:r>
                      <a:br>
                        <a:rPr lang="en-GB" sz="1100" kern="0" dirty="0">
                          <a:effectLst/>
                        </a:rPr>
                      </a:br>
                      <a:r>
                        <a:rPr lang="en-GB" sz="1100" kern="0" dirty="0">
                          <a:effectLst/>
                        </a:rPr>
                        <a:t>(@ EOL)</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46x167 </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0.53 (x2)</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0.32</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~3.8</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solidFill>
                            <a:srgbClr val="000000"/>
                          </a:solidFill>
                          <a:effectLst/>
                          <a:latin typeface="+mj-lt"/>
                          <a:ea typeface="Times New Roman" panose="02020603050405020304" pitchFamily="18" charset="0"/>
                          <a:cs typeface="Times New Roman" panose="02020603050405020304" pitchFamily="18" charset="0"/>
                        </a:rPr>
                        <a:t>Included</a:t>
                      </a:r>
                      <a:br>
                        <a:rPr lang="en-GB" sz="1100">
                          <a:solidFill>
                            <a:srgbClr val="000000"/>
                          </a:solidFill>
                          <a:effectLst/>
                          <a:latin typeface="+mj-lt"/>
                          <a:ea typeface="Times New Roman" panose="02020603050405020304" pitchFamily="18" charset="0"/>
                          <a:cs typeface="Times New Roman" panose="02020603050405020304" pitchFamily="18" charset="0"/>
                        </a:rPr>
                      </a:br>
                      <a:r>
                        <a:rPr lang="en-GB" sz="1100">
                          <a:solidFill>
                            <a:srgbClr val="000000"/>
                          </a:solidFill>
                          <a:effectLst/>
                          <a:latin typeface="+mj-lt"/>
                          <a:ea typeface="Times New Roman" panose="02020603050405020304" pitchFamily="18" charset="0"/>
                          <a:cs typeface="Times New Roman" panose="02020603050405020304" pitchFamily="18" charset="0"/>
                        </a:rPr>
                        <a:t>(not full performance)</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solidFill>
                            <a:srgbClr val="000000"/>
                          </a:solidFill>
                          <a:effectLst/>
                          <a:latin typeface="+mj-lt"/>
                          <a:ea typeface="Times New Roman" panose="02020603050405020304" pitchFamily="18" charset="0"/>
                          <a:cs typeface="Times New Roman" panose="02020603050405020304" pitchFamily="18" charset="0"/>
                        </a:rPr>
                        <a:t>Tailored to TBM testing goals</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2141594903"/>
                  </a:ext>
                </a:extLst>
              </a:tr>
              <a:tr h="314325">
                <a:tc gridSpan="2">
                  <a:txBody>
                    <a:bodyPr/>
                    <a:lstStyle/>
                    <a:p>
                      <a:pPr algn="ctr">
                        <a:lnSpc>
                          <a:spcPct val="107000"/>
                        </a:lnSpc>
                        <a:spcAft>
                          <a:spcPts val="800"/>
                        </a:spcAft>
                        <a:buNone/>
                      </a:pPr>
                      <a:r>
                        <a:rPr lang="en-GB" sz="1100" kern="0" dirty="0">
                          <a:effectLst/>
                        </a:rPr>
                        <a:t>EU Pilot Plant (VNS)</a:t>
                      </a:r>
                      <a:br>
                        <a:rPr lang="en-GB" sz="1100" kern="0" dirty="0">
                          <a:effectLst/>
                        </a:rPr>
                      </a:br>
                      <a:r>
                        <a:rPr lang="en-GB" sz="1100" kern="0" dirty="0">
                          <a:effectLst/>
                        </a:rPr>
                        <a:t> TBM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hMerge="1">
                  <a:txBody>
                    <a:bodyPr/>
                    <a:lstStyle/>
                    <a:p>
                      <a:endParaRPr lang="en-GB"/>
                    </a:p>
                  </a:txBody>
                  <a:tcPr/>
                </a:tc>
                <a:tc>
                  <a:txBody>
                    <a:bodyPr/>
                    <a:lstStyle/>
                    <a:p>
                      <a:pPr algn="ctr">
                        <a:lnSpc>
                          <a:spcPct val="107000"/>
                        </a:lnSpc>
                        <a:spcAft>
                          <a:spcPts val="800"/>
                        </a:spcAft>
                        <a:buNone/>
                      </a:pPr>
                      <a:r>
                        <a:rPr lang="en-GB" sz="1100" kern="0">
                          <a:effectLst/>
                        </a:rPr>
                        <a:t>1.10E+14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9.80E+13</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0.5</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40%</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~5 dpa/</a:t>
                      </a:r>
                      <a:r>
                        <a:rPr lang="en-GB" sz="1100" kern="0" dirty="0" err="1">
                          <a:effectLst/>
                        </a:rPr>
                        <a:t>fpy</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106x111</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0.7 (x4)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~0.03</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~4.5</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solidFill>
                            <a:srgbClr val="000000"/>
                          </a:solidFill>
                          <a:effectLst/>
                          <a:latin typeface="+mj-lt"/>
                          <a:ea typeface="Times New Roman" panose="02020603050405020304" pitchFamily="18" charset="0"/>
                          <a:cs typeface="Times New Roman" panose="02020603050405020304" pitchFamily="18" charset="0"/>
                        </a:rPr>
                        <a:t>Mandatory</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solidFill>
                            <a:srgbClr val="000000"/>
                          </a:solidFill>
                          <a:effectLst/>
                          <a:latin typeface="+mj-lt"/>
                          <a:ea typeface="Times New Roman" panose="02020603050405020304" pitchFamily="18" charset="0"/>
                          <a:cs typeface="Times New Roman" panose="02020603050405020304" pitchFamily="18" charset="0"/>
                        </a:rPr>
                        <a:t>Tailored to TBM testing goals</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3181031262"/>
                  </a:ext>
                </a:extLst>
              </a:tr>
              <a:tr h="228600">
                <a:tc gridSpan="2">
                  <a:txBody>
                    <a:bodyPr/>
                    <a:lstStyle/>
                    <a:p>
                      <a:pPr algn="ctr">
                        <a:lnSpc>
                          <a:spcPct val="107000"/>
                        </a:lnSpc>
                        <a:spcAft>
                          <a:spcPts val="800"/>
                        </a:spcAft>
                        <a:buNone/>
                      </a:pPr>
                      <a:r>
                        <a:rPr lang="en-GB" sz="1100" kern="0" dirty="0">
                          <a:effectLst/>
                        </a:rPr>
                        <a:t>EU Pilot Plant (VNS) </a:t>
                      </a:r>
                      <a:br>
                        <a:rPr lang="en-GB" sz="1100" kern="0" dirty="0">
                          <a:effectLst/>
                        </a:rPr>
                      </a:br>
                      <a:r>
                        <a:rPr lang="en-GB" sz="1100" kern="0" dirty="0">
                          <a:effectLst/>
                        </a:rPr>
                        <a:t>Segment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hMerge="1">
                  <a:txBody>
                    <a:bodyPr/>
                    <a:lstStyle/>
                    <a:p>
                      <a:endParaRPr lang="en-GB"/>
                    </a:p>
                  </a:txBody>
                  <a:tcPr/>
                </a:tc>
                <a:tc>
                  <a:txBody>
                    <a:bodyPr/>
                    <a:lstStyle/>
                    <a:p>
                      <a:pPr algn="ctr">
                        <a:lnSpc>
                          <a:spcPct val="107000"/>
                        </a:lnSpc>
                        <a:spcAft>
                          <a:spcPts val="800"/>
                        </a:spcAft>
                        <a:buNone/>
                      </a:pPr>
                      <a:r>
                        <a:rPr lang="en-GB" sz="1100" kern="0">
                          <a:effectLst/>
                        </a:rPr>
                        <a:t>1.10E+14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9.80E+13</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0.5</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40%</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Max ~5 dpa/</a:t>
                      </a:r>
                      <a:r>
                        <a:rPr lang="en-GB" sz="1100" kern="0" dirty="0" err="1">
                          <a:effectLst/>
                        </a:rPr>
                        <a:t>fpy</a:t>
                      </a:r>
                      <a:br>
                        <a:rPr lang="en-GB" sz="1100" kern="0" dirty="0">
                          <a:effectLst/>
                        </a:rPr>
                      </a:br>
                      <a:r>
                        <a:rPr lang="en-GB" sz="1100" kern="0" dirty="0">
                          <a:effectLst/>
                        </a:rPr>
                        <a:t>Avg. ~3 dpa/</a:t>
                      </a:r>
                      <a:r>
                        <a:rPr lang="en-GB" sz="1100" kern="0" dirty="0" err="1">
                          <a:effectLst/>
                        </a:rPr>
                        <a:t>fpy</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178x49</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0.52 (x12)</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~0.03</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~4.5</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solidFill>
                            <a:srgbClr val="000000"/>
                          </a:solidFill>
                          <a:effectLst/>
                          <a:latin typeface="+mj-lt"/>
                          <a:ea typeface="Times New Roman" panose="02020603050405020304" pitchFamily="18" charset="0"/>
                          <a:cs typeface="Times New Roman" panose="02020603050405020304" pitchFamily="18" charset="0"/>
                        </a:rPr>
                        <a:t>Mandatory</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solidFill>
                            <a:srgbClr val="000000"/>
                          </a:solidFill>
                          <a:effectLst/>
                          <a:latin typeface="+mj-lt"/>
                          <a:ea typeface="Times New Roman" panose="02020603050405020304" pitchFamily="18" charset="0"/>
                          <a:cs typeface="Times New Roman" panose="02020603050405020304" pitchFamily="18" charset="0"/>
                        </a:rPr>
                        <a:t>Operational</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2239675455"/>
                  </a:ext>
                </a:extLst>
              </a:tr>
              <a:tr h="238125">
                <a:tc gridSpan="2">
                  <a:txBody>
                    <a:bodyPr/>
                    <a:lstStyle/>
                    <a:p>
                      <a:pPr algn="ctr">
                        <a:lnSpc>
                          <a:spcPct val="107000"/>
                        </a:lnSpc>
                        <a:spcAft>
                          <a:spcPts val="800"/>
                        </a:spcAft>
                        <a:buNone/>
                      </a:pPr>
                      <a:r>
                        <a:rPr lang="en-GB" sz="1100" kern="0" dirty="0">
                          <a:effectLst/>
                        </a:rPr>
                        <a:t>EU-DEMO </a:t>
                      </a:r>
                      <a:br>
                        <a:rPr lang="en-GB" sz="1100" kern="0" dirty="0">
                          <a:effectLst/>
                        </a:rPr>
                      </a:br>
                      <a:r>
                        <a:rPr lang="en-GB" sz="1100" kern="0" dirty="0">
                          <a:effectLst/>
                        </a:rPr>
                        <a:t>Segment </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hMerge="1">
                  <a:txBody>
                    <a:bodyPr/>
                    <a:lstStyle/>
                    <a:p>
                      <a:endParaRPr lang="en-GB"/>
                    </a:p>
                  </a:txBody>
                  <a:tcPr/>
                </a:tc>
                <a:tc>
                  <a:txBody>
                    <a:bodyPr/>
                    <a:lstStyle/>
                    <a:p>
                      <a:pPr algn="ctr">
                        <a:lnSpc>
                          <a:spcPct val="107000"/>
                        </a:lnSpc>
                        <a:spcAft>
                          <a:spcPts val="800"/>
                        </a:spcAft>
                        <a:buNone/>
                      </a:pPr>
                      <a:r>
                        <a:rPr lang="en-GB" sz="1100" kern="0">
                          <a:effectLst/>
                        </a:rPr>
                        <a:t>6.10E+14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5.37E+14</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1.1</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30%</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Max. 10.6 dpa/</a:t>
                      </a:r>
                      <a:r>
                        <a:rPr lang="en-GB" sz="1100" kern="0" dirty="0" err="1">
                          <a:effectLst/>
                        </a:rPr>
                        <a:t>fpy</a:t>
                      </a:r>
                      <a:br>
                        <a:rPr lang="en-GB" sz="1100" kern="0" dirty="0">
                          <a:effectLst/>
                        </a:rPr>
                      </a:br>
                      <a:r>
                        <a:rPr lang="en-GB" sz="1100" kern="0" dirty="0">
                          <a:effectLst/>
                        </a:rPr>
                        <a:t>Avg. 8.8 dpa/</a:t>
                      </a:r>
                      <a:r>
                        <a:rPr lang="en-GB" sz="1100" kern="0" dirty="0" err="1">
                          <a:effectLst/>
                        </a:rPr>
                        <a:t>fpy</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a:effectLst/>
                        </a:rPr>
                        <a:t>1245x160</a:t>
                      </a:r>
                      <a:endParaRPr lang="en-GB" sz="1100" kern="10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173 (x80)</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~0.3</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07000"/>
                        </a:lnSpc>
                        <a:spcAft>
                          <a:spcPts val="800"/>
                        </a:spcAft>
                        <a:buNone/>
                      </a:pPr>
                      <a:r>
                        <a:rPr lang="en-GB" sz="1100" kern="0" dirty="0">
                          <a:effectLst/>
                        </a:rPr>
                        <a:t>~3.7</a:t>
                      </a:r>
                      <a:endParaRPr lang="en-GB" sz="1100" kern="100" dirty="0">
                        <a:effectLst/>
                        <a:latin typeface="Aptos" panose="020B0004020202020204" pitchFamily="34" charset="0"/>
                        <a:ea typeface="Aptos" panose="020B000402020202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a:solidFill>
                            <a:srgbClr val="000000"/>
                          </a:solidFill>
                          <a:effectLst/>
                          <a:latin typeface="+mj-lt"/>
                          <a:ea typeface="Times New Roman" panose="02020603050405020304" pitchFamily="18" charset="0"/>
                          <a:cs typeface="Times New Roman" panose="02020603050405020304" pitchFamily="18" charset="0"/>
                        </a:rPr>
                        <a:t>Mandatory</a:t>
                      </a:r>
                      <a:endParaRPr lang="en-GB" sz="1100">
                        <a:effectLst/>
                        <a:latin typeface="+mj-lt"/>
                        <a:ea typeface="Calibri" panose="020F0502020204030204" pitchFamily="34" charset="0"/>
                        <a:cs typeface="Arial" panose="020B0604020202020204" pitchFamily="34" charset="0"/>
                      </a:endParaRPr>
                    </a:p>
                  </a:txBody>
                  <a:tcPr marL="0" marR="17780" marT="0" marB="0" anchor="ctr"/>
                </a:tc>
                <a:tc>
                  <a:txBody>
                    <a:bodyPr/>
                    <a:lstStyle/>
                    <a:p>
                      <a:pPr algn="ctr">
                        <a:lnSpc>
                          <a:spcPct val="115000"/>
                        </a:lnSpc>
                        <a:spcAft>
                          <a:spcPts val="1000"/>
                        </a:spcAft>
                        <a:buNone/>
                      </a:pPr>
                      <a:r>
                        <a:rPr lang="en-GB" sz="1100" dirty="0">
                          <a:solidFill>
                            <a:srgbClr val="000000"/>
                          </a:solidFill>
                          <a:effectLst/>
                          <a:latin typeface="+mj-lt"/>
                          <a:ea typeface="Times New Roman" panose="02020603050405020304" pitchFamily="18" charset="0"/>
                          <a:cs typeface="Times New Roman" panose="02020603050405020304" pitchFamily="18" charset="0"/>
                        </a:rPr>
                        <a:t>Operational</a:t>
                      </a:r>
                      <a:endParaRPr lang="en-GB" sz="1100" dirty="0">
                        <a:effectLst/>
                        <a:latin typeface="+mj-lt"/>
                        <a:ea typeface="Calibri" panose="020F0502020204030204" pitchFamily="34" charset="0"/>
                        <a:cs typeface="Arial" panose="020B0604020202020204" pitchFamily="34" charset="0"/>
                      </a:endParaRPr>
                    </a:p>
                  </a:txBody>
                  <a:tcPr marL="0" marR="17780" marT="0" marB="0" anchor="ctr"/>
                </a:tc>
                <a:extLst>
                  <a:ext uri="{0D108BD9-81ED-4DB2-BD59-A6C34878D82A}">
                    <a16:rowId xmlns:a16="http://schemas.microsoft.com/office/drawing/2014/main" val="1907486366"/>
                  </a:ext>
                </a:extLst>
              </a:tr>
            </a:tbl>
          </a:graphicData>
        </a:graphic>
      </p:graphicFrame>
      <p:sp>
        <p:nvSpPr>
          <p:cNvPr id="8" name="TextBox 7">
            <a:extLst>
              <a:ext uri="{FF2B5EF4-FFF2-40B4-BE49-F238E27FC236}">
                <a16:creationId xmlns:a16="http://schemas.microsoft.com/office/drawing/2014/main" id="{E2116741-B9E2-A673-B658-93802F38C1DD}"/>
              </a:ext>
            </a:extLst>
          </p:cNvPr>
          <p:cNvSpPr txBox="1"/>
          <p:nvPr/>
        </p:nvSpPr>
        <p:spPr>
          <a:xfrm>
            <a:off x="258657" y="5475730"/>
            <a:ext cx="1184761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1F497D"/>
                </a:solidFill>
                <a:effectLst/>
                <a:uLnTx/>
                <a:uFillTx/>
                <a:latin typeface="Calibri"/>
                <a:ea typeface="+mn-ea"/>
                <a:cs typeface="+mn-cs"/>
              </a:rPr>
              <a:t>-) For DONES, we considered operation of the Middle Flux Test Module, with one or two deuteron beams.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1F497D"/>
                </a:solidFill>
                <a:effectLst/>
                <a:uLnTx/>
                <a:uFillTx/>
                <a:latin typeface="Calibri"/>
                <a:ea typeface="+mn-ea"/>
                <a:cs typeface="+mn-cs"/>
              </a:rPr>
              <a:t>-) For the ITER-TBM, we considered separately the DT-1 and DT-2 ITER phases.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1F497D"/>
                </a:solidFill>
                <a:effectLst/>
                <a:uLnTx/>
                <a:uFillTx/>
                <a:latin typeface="Calibri"/>
                <a:ea typeface="+mn-ea"/>
                <a:cs typeface="+mn-cs"/>
              </a:rPr>
              <a:t>-) For the proposed EU Pilot Plant, we considered the present  VNS design as developed in EUROfusion.</a:t>
            </a:r>
            <a:endParaRPr kumimoji="0" lang="en-GB" sz="1400" b="1" i="1" u="none" strike="noStrike" kern="1200" cap="none" spc="0" normalizeH="0" baseline="0" noProof="0" dirty="0">
              <a:ln>
                <a:noFill/>
              </a:ln>
              <a:solidFill>
                <a:srgbClr val="1F497D"/>
              </a:solidFill>
              <a:effectLst/>
              <a:uLnTx/>
              <a:uFillTx/>
              <a:latin typeface="Calibri"/>
              <a:ea typeface="+mn-ea"/>
              <a:cs typeface="+mn-cs"/>
            </a:endParaRPr>
          </a:p>
        </p:txBody>
      </p:sp>
      <p:sp>
        <p:nvSpPr>
          <p:cNvPr id="7" name="Arrow: Down 6">
            <a:extLst>
              <a:ext uri="{FF2B5EF4-FFF2-40B4-BE49-F238E27FC236}">
                <a16:creationId xmlns:a16="http://schemas.microsoft.com/office/drawing/2014/main" id="{D4725A30-F34F-6A27-15FD-62734FAA74F2}"/>
              </a:ext>
            </a:extLst>
          </p:cNvPr>
          <p:cNvSpPr/>
          <p:nvPr/>
        </p:nvSpPr>
        <p:spPr>
          <a:xfrm rot="1675184">
            <a:off x="6872758" y="1307714"/>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rrow: Down 8">
            <a:extLst>
              <a:ext uri="{FF2B5EF4-FFF2-40B4-BE49-F238E27FC236}">
                <a16:creationId xmlns:a16="http://schemas.microsoft.com/office/drawing/2014/main" id="{0EADB9AF-19D4-220C-8E4F-EC0356DF97B3}"/>
              </a:ext>
            </a:extLst>
          </p:cNvPr>
          <p:cNvSpPr/>
          <p:nvPr/>
        </p:nvSpPr>
        <p:spPr>
          <a:xfrm rot="1675184">
            <a:off x="7815271" y="1322284"/>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Down 9">
            <a:extLst>
              <a:ext uri="{FF2B5EF4-FFF2-40B4-BE49-F238E27FC236}">
                <a16:creationId xmlns:a16="http://schemas.microsoft.com/office/drawing/2014/main" id="{33B40AA3-5DB6-7768-992B-283D1C59D381}"/>
              </a:ext>
            </a:extLst>
          </p:cNvPr>
          <p:cNvSpPr/>
          <p:nvPr/>
        </p:nvSpPr>
        <p:spPr>
          <a:xfrm rot="1675184">
            <a:off x="10424080" y="1307712"/>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Arrow: Down 10">
            <a:extLst>
              <a:ext uri="{FF2B5EF4-FFF2-40B4-BE49-F238E27FC236}">
                <a16:creationId xmlns:a16="http://schemas.microsoft.com/office/drawing/2014/main" id="{76AA8B45-7ACB-EABA-2D01-3E05099CE2B0}"/>
              </a:ext>
            </a:extLst>
          </p:cNvPr>
          <p:cNvSpPr/>
          <p:nvPr/>
        </p:nvSpPr>
        <p:spPr>
          <a:xfrm rot="1675184">
            <a:off x="9629849" y="1307710"/>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Arrow: Down 11">
            <a:extLst>
              <a:ext uri="{FF2B5EF4-FFF2-40B4-BE49-F238E27FC236}">
                <a16:creationId xmlns:a16="http://schemas.microsoft.com/office/drawing/2014/main" id="{5DE87BF3-283D-F3DC-A533-8B865473BDA8}"/>
              </a:ext>
            </a:extLst>
          </p:cNvPr>
          <p:cNvSpPr/>
          <p:nvPr/>
        </p:nvSpPr>
        <p:spPr>
          <a:xfrm rot="1675184">
            <a:off x="8796702" y="1307715"/>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Arrow: Down 12">
            <a:extLst>
              <a:ext uri="{FF2B5EF4-FFF2-40B4-BE49-F238E27FC236}">
                <a16:creationId xmlns:a16="http://schemas.microsoft.com/office/drawing/2014/main" id="{82A8A762-FA33-7401-9DD2-5CE694EA6C04}"/>
              </a:ext>
            </a:extLst>
          </p:cNvPr>
          <p:cNvSpPr/>
          <p:nvPr/>
        </p:nvSpPr>
        <p:spPr>
          <a:xfrm rot="1675184">
            <a:off x="11257226" y="1307709"/>
            <a:ext cx="109820" cy="42612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07916E72-5A8E-FD15-DCC7-49E6895697D5}"/>
              </a:ext>
            </a:extLst>
          </p:cNvPr>
          <p:cNvSpPr txBox="1"/>
          <p:nvPr/>
        </p:nvSpPr>
        <p:spPr>
          <a:xfrm>
            <a:off x="6717076" y="990230"/>
            <a:ext cx="6217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a:ea typeface="+mn-ea"/>
                <a:cs typeface="+mn-cs"/>
              </a:rPr>
              <a:t>Neutron fluence is not the only factor</a:t>
            </a:r>
            <a:endParaRPr kumimoji="0" lang="en-GB" sz="2400" b="1"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p:txBody>
      </p:sp>
      <p:sp>
        <p:nvSpPr>
          <p:cNvPr id="15" name="Footer Placeholder 2">
            <a:extLst>
              <a:ext uri="{FF2B5EF4-FFF2-40B4-BE49-F238E27FC236}">
                <a16:creationId xmlns:a16="http://schemas.microsoft.com/office/drawing/2014/main" id="{BB9C4B38-4AE4-124A-EB8C-143771223893}"/>
              </a:ext>
            </a:extLst>
          </p:cNvPr>
          <p:cNvSpPr>
            <a:spLocks noGrp="1"/>
          </p:cNvSpPr>
          <p:nvPr>
            <p:ph type="ftr" sz="quarter" idx="11"/>
          </p:nvPr>
        </p:nvSpPr>
        <p:spPr>
          <a:xfrm>
            <a:off x="825623" y="6555770"/>
            <a:ext cx="5270377"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G. Aiello - EUROfusion Science Meeting - Volumetric Neutron Source</a:t>
            </a:r>
          </a:p>
        </p:txBody>
      </p:sp>
    </p:spTree>
    <p:extLst>
      <p:ext uri="{BB962C8B-B14F-4D97-AF65-F5344CB8AC3E}">
        <p14:creationId xmlns:p14="http://schemas.microsoft.com/office/powerpoint/2010/main" val="32772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196C5-09BA-72EA-684B-41046C0BBB1E}"/>
              </a:ext>
            </a:extLst>
          </p:cNvPr>
          <p:cNvSpPr>
            <a:spLocks noGrp="1"/>
          </p:cNvSpPr>
          <p:nvPr>
            <p:ph type="title"/>
          </p:nvPr>
        </p:nvSpPr>
        <p:spPr/>
        <p:txBody>
          <a:bodyPr/>
          <a:lstStyle/>
          <a:p>
            <a:r>
              <a:rPr lang="en-US" dirty="0"/>
              <a:t>The Role of Facilities </a:t>
            </a:r>
            <a:endParaRPr lang="en-GB" dirty="0"/>
          </a:p>
        </p:txBody>
      </p:sp>
      <p:sp>
        <p:nvSpPr>
          <p:cNvPr id="14" name="Content Placeholder 2">
            <a:extLst>
              <a:ext uri="{FF2B5EF4-FFF2-40B4-BE49-F238E27FC236}">
                <a16:creationId xmlns:a16="http://schemas.microsoft.com/office/drawing/2014/main" id="{4A70650D-3C65-0671-53E9-8D495B0F7E44}"/>
              </a:ext>
            </a:extLst>
          </p:cNvPr>
          <p:cNvSpPr txBox="1">
            <a:spLocks/>
          </p:cNvSpPr>
          <p:nvPr/>
        </p:nvSpPr>
        <p:spPr>
          <a:xfrm>
            <a:off x="590551" y="777288"/>
            <a:ext cx="4512511" cy="1648278"/>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57175" marR="0" lvl="0" indent="-257175" algn="l" defTabSz="6858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The contribution of the different nuclear facilities for the qualification of the BB has been reassessed considering </a:t>
            </a:r>
            <a:r>
              <a:rPr kumimoji="0" lang="en-US"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 FOAK commercial reactor at level 8 and 9 of the (N)TRL scale.</a:t>
            </a:r>
          </a:p>
          <a:p>
            <a:pPr marL="0" marR="0" lvl="0" indent="0" algn="l" defTabSz="6858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id="{50F33FBF-5935-4928-2905-EF93BDC4B627}"/>
              </a:ext>
            </a:extLst>
          </p:cNvPr>
          <p:cNvSpPr txBox="1"/>
          <p:nvPr/>
        </p:nvSpPr>
        <p:spPr>
          <a:xfrm>
            <a:off x="506423" y="2818877"/>
            <a:ext cx="11534620" cy="3600986"/>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NTRL 4 </a:t>
            </a:r>
            <a:r>
              <a:rPr kumimoji="0" lang="en-GB" sz="2000" b="0" i="0" u="none" strike="noStrike" kern="1200" cap="none" spc="0" normalizeH="0" baseline="0" noProof="0" dirty="0">
                <a:ln>
                  <a:noFill/>
                </a:ln>
                <a:solidFill>
                  <a:prstClr val="black"/>
                </a:solidFill>
                <a:effectLst/>
                <a:uLnTx/>
                <a:uFillTx/>
                <a:latin typeface="Calibri"/>
                <a:ea typeface="+mn-ea"/>
                <a:cs typeface="+mn-cs"/>
              </a:rPr>
              <a:t>can be achieved today through </a:t>
            </a:r>
            <a:r>
              <a:rPr kumimoji="0" lang="en-GB" sz="2400" b="1" i="0" u="none" strike="noStrike" kern="1200" cap="none" spc="0" normalizeH="0" baseline="0" noProof="0" dirty="0">
                <a:ln>
                  <a:noFill/>
                </a:ln>
                <a:solidFill>
                  <a:srgbClr val="1F497D"/>
                </a:solidFill>
                <a:effectLst/>
                <a:uLnTx/>
                <a:uFillTx/>
                <a:latin typeface="Calibri"/>
                <a:ea typeface="+mn-ea"/>
                <a:cs typeface="+mn-cs"/>
              </a:rPr>
              <a:t>MTRs and spallation sources</a:t>
            </a:r>
            <a:r>
              <a:rPr kumimoji="0" lang="en-US" sz="2000" b="1" i="0" u="none" strike="noStrike" kern="1200" cap="none" spc="0" normalizeH="0" baseline="0" noProof="0" dirty="0">
                <a:ln>
                  <a:noFill/>
                </a:ln>
                <a:solidFill>
                  <a:prstClr val="black"/>
                </a:solidFill>
                <a:effectLst/>
                <a:uLnTx/>
                <a:uFillTx/>
                <a:latin typeface="Calibri"/>
                <a:ea typeface="+mn-ea"/>
                <a:cs typeface="+mn-cs"/>
              </a:rPr>
              <a:t>, </a:t>
            </a:r>
            <a:r>
              <a:rPr kumimoji="0" lang="en-GB" sz="2000" b="0" i="0" u="none" strike="noStrike" kern="1200" cap="none" spc="0" normalizeH="0" baseline="0" noProof="0" dirty="0">
                <a:ln>
                  <a:noFill/>
                </a:ln>
                <a:solidFill>
                  <a:prstClr val="black"/>
                </a:solidFill>
                <a:effectLst/>
                <a:uLnTx/>
                <a:uFillTx/>
                <a:latin typeface="Calibri"/>
                <a:ea typeface="+mn-ea"/>
                <a:cs typeface="+mn-cs"/>
              </a:rPr>
              <a:t>providing early material and tritium production data but cannot properly address the fusion-specific degradation modes.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NTRL 5 </a:t>
            </a:r>
            <a:r>
              <a:rPr kumimoji="0" lang="en-GB" sz="2000" b="0" i="0" u="none" strike="noStrike" kern="1200" cap="none" spc="0" normalizeH="0" baseline="0" noProof="0" dirty="0">
                <a:ln>
                  <a:noFill/>
                </a:ln>
                <a:solidFill>
                  <a:prstClr val="black"/>
                </a:solidFill>
                <a:effectLst/>
                <a:uLnTx/>
                <a:uFillTx/>
                <a:latin typeface="Calibri"/>
                <a:ea typeface="+mn-ea"/>
                <a:cs typeface="+mn-cs"/>
              </a:rPr>
              <a:t>can be achieved in </a:t>
            </a:r>
            <a:r>
              <a:rPr kumimoji="0" lang="en-GB" sz="2400" b="1" i="0" u="none" strike="noStrike" kern="1200" cap="none" spc="0" normalizeH="0" baseline="0" noProof="0" dirty="0">
                <a:ln>
                  <a:noFill/>
                </a:ln>
                <a:solidFill>
                  <a:srgbClr val="1F497D"/>
                </a:solidFill>
                <a:effectLst/>
                <a:uLnTx/>
                <a:uFillTx/>
                <a:latin typeface="Calibri"/>
                <a:ea typeface="+mn-ea"/>
                <a:cs typeface="+mn-cs"/>
              </a:rPr>
              <a:t>DONES (or equivalent 14MeV n-sources), </a:t>
            </a:r>
            <a:r>
              <a:rPr kumimoji="0" lang="en-GB" sz="2000" b="0" i="0" u="none" strike="noStrike" kern="1200" cap="none" spc="0" normalizeH="0" baseline="0" noProof="0" dirty="0">
                <a:ln>
                  <a:noFill/>
                </a:ln>
                <a:solidFill>
                  <a:prstClr val="black"/>
                </a:solidFill>
                <a:effectLst/>
                <a:uLnTx/>
                <a:uFillTx/>
                <a:latin typeface="Calibri"/>
                <a:ea typeface="+mn-ea"/>
                <a:cs typeface="+mn-cs"/>
              </a:rPr>
              <a:t>enabling validation of material performance and functions. ITER TBM / DT-1 fluence is insufficient. </a:t>
            </a:r>
          </a:p>
          <a:p>
            <a:pPr marL="285750" marR="0" lvl="0" indent="-2857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Calibri"/>
                <a:ea typeface="+mn-ea"/>
                <a:cs typeface="+mn-cs"/>
              </a:rPr>
              <a:t>NTRL 6 </a:t>
            </a:r>
            <a:r>
              <a:rPr kumimoji="0" lang="en-GB" sz="2000" b="0" i="0" u="none" strike="noStrike" kern="1200" cap="none" spc="0" normalizeH="0" baseline="0" noProof="0" dirty="0">
                <a:ln>
                  <a:noFill/>
                </a:ln>
                <a:solidFill>
                  <a:prstClr val="black"/>
                </a:solidFill>
                <a:effectLst/>
                <a:uLnTx/>
                <a:uFillTx/>
                <a:latin typeface="Calibri"/>
                <a:ea typeface="+mn-ea"/>
                <a:cs typeface="+mn-cs"/>
              </a:rPr>
              <a:t>requires both </a:t>
            </a:r>
            <a:r>
              <a:rPr kumimoji="0" lang="en-GB" sz="2400" b="1" i="0" u="none" strike="noStrike" kern="1200" cap="none" spc="0" normalizeH="0" baseline="0" noProof="0" dirty="0">
                <a:ln>
                  <a:noFill/>
                </a:ln>
                <a:solidFill>
                  <a:srgbClr val="1F497D"/>
                </a:solidFill>
                <a:effectLst/>
                <a:uLnTx/>
                <a:uFillTx/>
                <a:latin typeface="Calibri"/>
                <a:ea typeface="+mn-ea"/>
                <a:cs typeface="+mn-cs"/>
              </a:rPr>
              <a:t>ITER TBM/ DT-2 and DONES </a:t>
            </a:r>
            <a:r>
              <a:rPr kumimoji="0" lang="en-GB" sz="2000" b="0" i="0" u="none" strike="noStrike" kern="1200" cap="none" spc="0" normalizeH="0" baseline="0" noProof="0" dirty="0">
                <a:ln>
                  <a:noFill/>
                </a:ln>
                <a:solidFill>
                  <a:prstClr val="black"/>
                </a:solidFill>
                <a:effectLst/>
                <a:uLnTx/>
                <a:uFillTx/>
                <a:latin typeface="Calibri"/>
                <a:ea typeface="+mn-ea"/>
                <a:cs typeface="+mn-cs"/>
              </a:rPr>
              <a:t>to test both at relevant fluences and required integration. </a:t>
            </a:r>
            <a:r>
              <a:rPr kumimoji="0" lang="en-GB" sz="2000" b="1" i="0" u="none" strike="noStrike" kern="1200" cap="none" spc="0" normalizeH="0" baseline="0" noProof="0" dirty="0">
                <a:ln>
                  <a:noFill/>
                </a:ln>
                <a:solidFill>
                  <a:srgbClr val="1F497D"/>
                </a:solidFill>
                <a:effectLst/>
                <a:uLnTx/>
                <a:uFillTx/>
                <a:latin typeface="Calibri"/>
                <a:ea typeface="+mn-ea"/>
                <a:cs typeface="+mn-cs"/>
              </a:rPr>
              <a:t>TBM testing in a Pilot Plant (or an equivalent CTF/</a:t>
            </a:r>
            <a:r>
              <a:rPr lang="en-GB" sz="2000" b="1" dirty="0">
                <a:solidFill>
                  <a:srgbClr val="1F497D"/>
                </a:solidFill>
                <a:latin typeface="Calibri"/>
              </a:rPr>
              <a:t>VNS</a:t>
            </a:r>
            <a:r>
              <a:rPr kumimoji="0" lang="en-GB" sz="2000" b="1" i="0" u="none" strike="noStrike" kern="1200" cap="none" spc="0" normalizeH="0" baseline="0" noProof="0" dirty="0">
                <a:ln>
                  <a:noFill/>
                </a:ln>
                <a:solidFill>
                  <a:srgbClr val="1F497D"/>
                </a:solidFill>
                <a:effectLst/>
                <a:uLnTx/>
                <a:uFillTx/>
                <a:latin typeface="Calibri"/>
                <a:ea typeface="+mn-ea"/>
                <a:cs typeface="+mn-cs"/>
              </a:rPr>
              <a:t>) could achieve the same goals faster.</a:t>
            </a:r>
            <a:endParaRPr kumimoji="0" lang="en-GB" sz="2000" b="0" i="0" u="none" strike="noStrike" kern="1200" cap="none" spc="0" normalizeH="0" baseline="0" noProof="0" dirty="0">
              <a:ln>
                <a:noFill/>
              </a:ln>
              <a:solidFill>
                <a:srgbClr val="1F497D"/>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9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Calibri"/>
                <a:ea typeface="+mn-ea"/>
                <a:cs typeface="+mn-cs"/>
              </a:rPr>
              <a:t>There is currently no existing or planned facility to achieve NTRL 7 (and NTRL 8)</a:t>
            </a:r>
            <a:r>
              <a:rPr kumimoji="0" lang="en-GB" sz="2400" b="1" i="0" u="none" strike="noStrike" kern="1200" cap="none" spc="0" normalizeH="0" baseline="0" noProof="0" dirty="0">
                <a:ln>
                  <a:noFill/>
                </a:ln>
                <a:solidFill>
                  <a:prstClr val="black"/>
                </a:solidFill>
                <a:effectLst/>
                <a:uLnTx/>
                <a:uFillTx/>
                <a:latin typeface="Calibri"/>
                <a:ea typeface="+mn-ea"/>
                <a:cs typeface="+mn-cs"/>
              </a:rPr>
              <a:t>.</a:t>
            </a:r>
            <a:endParaRPr kumimoji="0" lang="en-GB" sz="2400" b="1" i="0" u="none" strike="noStrike" kern="1200" cap="none" spc="0" normalizeH="0" baseline="0" noProof="0" dirty="0">
              <a:ln>
                <a:noFill/>
              </a:ln>
              <a:solidFill>
                <a:srgbClr val="009900"/>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900"/>
              </a:spcAft>
              <a:buClr>
                <a:prstClr val="black"/>
              </a:buClr>
              <a:buSzTx/>
              <a:buFont typeface="Arial" panose="020B0604020202020204" pitchFamily="34" charset="0"/>
              <a:buChar char="•"/>
              <a:tabLst/>
              <a:defRPr/>
            </a:pPr>
            <a:r>
              <a:rPr lang="en-GB" sz="2200" b="1" u="sng" dirty="0">
                <a:solidFill>
                  <a:schemeClr val="tx2"/>
                </a:solidFill>
                <a:latin typeface="Calibri"/>
              </a:rPr>
              <a:t>A</a:t>
            </a:r>
            <a:r>
              <a:rPr kumimoji="0" lang="en-GB" sz="2200" b="1" i="0" u="sng" strike="noStrike" kern="1200" cap="none" spc="0" normalizeH="0" baseline="0" noProof="0" dirty="0">
                <a:ln>
                  <a:noFill/>
                </a:ln>
                <a:solidFill>
                  <a:schemeClr val="tx2"/>
                </a:solidFill>
                <a:effectLst/>
                <a:uLnTx/>
                <a:uFillTx/>
                <a:latin typeface="Calibri"/>
                <a:ea typeface="+mn-ea"/>
                <a:cs typeface="+mn-cs"/>
              </a:rPr>
              <a:t> Pilot Plant (or an equivalent </a:t>
            </a:r>
            <a:r>
              <a:rPr lang="en-GB" sz="2200" b="1" u="sng" dirty="0">
                <a:solidFill>
                  <a:schemeClr val="tx2"/>
                </a:solidFill>
                <a:latin typeface="Calibri"/>
              </a:rPr>
              <a:t>VNS</a:t>
            </a:r>
            <a:r>
              <a:rPr kumimoji="0" lang="en-GB" sz="2200" b="1" i="0" u="sng" strike="noStrike" kern="1200" cap="none" spc="0" normalizeH="0" baseline="0" noProof="0" dirty="0">
                <a:ln>
                  <a:noFill/>
                </a:ln>
                <a:solidFill>
                  <a:schemeClr val="tx2"/>
                </a:solidFill>
                <a:effectLst/>
                <a:uLnTx/>
                <a:uFillTx/>
                <a:latin typeface="Calibri"/>
                <a:ea typeface="+mn-ea"/>
                <a:cs typeface="+mn-cs"/>
              </a:rPr>
              <a:t>/CTF) is required al NTRL 7 </a:t>
            </a:r>
            <a:r>
              <a:rPr kumimoji="0" lang="en-GB" sz="2000" b="0" i="0" u="none" strike="noStrike" kern="1200" cap="none" spc="0" normalizeH="0" baseline="0" noProof="0" dirty="0">
                <a:ln>
                  <a:noFill/>
                </a:ln>
                <a:solidFill>
                  <a:prstClr val="black"/>
                </a:solidFill>
                <a:effectLst/>
                <a:uLnTx/>
                <a:uFillTx/>
                <a:latin typeface="Calibri"/>
                <a:ea typeface="+mn-ea"/>
                <a:cs typeface="+mn-cs"/>
              </a:rPr>
              <a:t>and, if able to reach “reactor relevant” fluences, </a:t>
            </a:r>
            <a:r>
              <a:rPr kumimoji="0" lang="en-GB" sz="2200" b="1" i="0" u="none" strike="noStrike" kern="1200" cap="none" spc="0" normalizeH="0" baseline="0" noProof="0" dirty="0">
                <a:ln>
                  <a:noFill/>
                </a:ln>
                <a:solidFill>
                  <a:srgbClr val="1F497D"/>
                </a:solidFill>
                <a:effectLst/>
                <a:uLnTx/>
                <a:uFillTx/>
                <a:latin typeface="Calibri"/>
                <a:ea typeface="+mn-ea"/>
                <a:cs typeface="+mn-cs"/>
              </a:rPr>
              <a:t>could also contribute to TRL8</a:t>
            </a:r>
            <a:r>
              <a:rPr kumimoji="0" lang="en-GB" sz="2000" b="1" i="0" u="none" strike="noStrike" kern="1200" cap="none" spc="0" normalizeH="0" baseline="0" noProof="0" dirty="0">
                <a:ln>
                  <a:noFill/>
                </a:ln>
                <a:solidFill>
                  <a:srgbClr val="1F497D"/>
                </a:solidFill>
                <a:effectLst/>
                <a:uLnTx/>
                <a:uFillTx/>
                <a:latin typeface="Calibri"/>
                <a:ea typeface="+mn-ea"/>
                <a:cs typeface="+mn-cs"/>
              </a:rPr>
              <a:t>. </a:t>
            </a:r>
          </a:p>
        </p:txBody>
      </p:sp>
      <p:sp>
        <p:nvSpPr>
          <p:cNvPr id="9" name="Rectangle 1">
            <a:extLst>
              <a:ext uri="{FF2B5EF4-FFF2-40B4-BE49-F238E27FC236}">
                <a16:creationId xmlns:a16="http://schemas.microsoft.com/office/drawing/2014/main" id="{9D4CE8D5-94F8-33BB-234E-5F1F20D160DA}"/>
              </a:ext>
            </a:extLst>
          </p:cNvPr>
          <p:cNvSpPr>
            <a:spLocks noChangeArrowheads="1"/>
          </p:cNvSpPr>
          <p:nvPr/>
        </p:nvSpPr>
        <p:spPr bwMode="auto">
          <a:xfrm>
            <a:off x="6113899" y="1732922"/>
            <a:ext cx="1313026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defRPr/>
            </a:pPr>
            <a:r>
              <a:rPr kumimoji="0" lang="en-GB" alt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Or equivalent CTF/Pilot Plant based on a 14MeV VNS-like plasma neutron source.</a:t>
            </a:r>
            <a:endParaRPr kumimoji="0" lang="en-GB"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12" name="Table 11">
            <a:extLst>
              <a:ext uri="{FF2B5EF4-FFF2-40B4-BE49-F238E27FC236}">
                <a16:creationId xmlns:a16="http://schemas.microsoft.com/office/drawing/2014/main" id="{BC686788-27E0-ED62-C733-8F975F7FF411}"/>
              </a:ext>
            </a:extLst>
          </p:cNvPr>
          <p:cNvGraphicFramePr>
            <a:graphicFrameLocks noGrp="1"/>
          </p:cNvGraphicFramePr>
          <p:nvPr/>
        </p:nvGraphicFramePr>
        <p:xfrm>
          <a:off x="5623262" y="2064472"/>
          <a:ext cx="2298764" cy="546354"/>
        </p:xfrm>
        <a:graphic>
          <a:graphicData uri="http://schemas.openxmlformats.org/drawingml/2006/table">
            <a:tbl>
              <a:tblPr firstRow="1" firstCol="1" bandRow="1"/>
              <a:tblGrid>
                <a:gridCol w="239506">
                  <a:extLst>
                    <a:ext uri="{9D8B030D-6E8A-4147-A177-3AD203B41FA5}">
                      <a16:colId xmlns:a16="http://schemas.microsoft.com/office/drawing/2014/main" val="1544932732"/>
                    </a:ext>
                  </a:extLst>
                </a:gridCol>
                <a:gridCol w="2059258">
                  <a:extLst>
                    <a:ext uri="{9D8B030D-6E8A-4147-A177-3AD203B41FA5}">
                      <a16:colId xmlns:a16="http://schemas.microsoft.com/office/drawing/2014/main" val="2743895696"/>
                    </a:ext>
                  </a:extLst>
                </a:gridCol>
              </a:tblGrid>
              <a:tr h="77918">
                <a:tc>
                  <a:txBody>
                    <a:bodyPr/>
                    <a:lstStyle/>
                    <a:p>
                      <a:pPr>
                        <a:lnSpc>
                          <a:spcPct val="115000"/>
                        </a:lnSpc>
                        <a:spcAft>
                          <a:spcPts val="1000"/>
                        </a:spcAft>
                        <a:buNone/>
                      </a:pPr>
                      <a:r>
                        <a:rPr lang="en-GB" sz="800">
                          <a:solidFill>
                            <a:srgbClr val="00B05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A72E"/>
                    </a:solidFill>
                  </a:tcPr>
                </a:tc>
                <a:tc>
                  <a:txBody>
                    <a:bodyPr/>
                    <a:lstStyle/>
                    <a:p>
                      <a:pP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Facility has technical capability to address the full NTRL objective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2269746"/>
                  </a:ext>
                </a:extLst>
              </a:tr>
              <a:tr h="117857">
                <a:tc>
                  <a:txBody>
                    <a:bodyPr/>
                    <a:lstStyle/>
                    <a:p>
                      <a:pPr algn="ctr">
                        <a:lnSpc>
                          <a:spcPct val="115000"/>
                        </a:lnSpc>
                        <a:spcAft>
                          <a:spcPts val="1000"/>
                        </a:spcAft>
                        <a:buNone/>
                      </a:pPr>
                      <a:r>
                        <a:rPr lang="en-GB" sz="800">
                          <a:solidFill>
                            <a:srgbClr val="00B05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 facility can achieve </a:t>
                      </a:r>
                      <a:r>
                        <a:rPr lang="en-GB" sz="800" u="sng"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only together</a:t>
                      </a: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with other facilities indicated the NTRL objective</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0214945"/>
                  </a:ext>
                </a:extLst>
              </a:tr>
            </a:tbl>
          </a:graphicData>
        </a:graphic>
      </p:graphicFrame>
      <p:graphicFrame>
        <p:nvGraphicFramePr>
          <p:cNvPr id="13" name="Table 12">
            <a:extLst>
              <a:ext uri="{FF2B5EF4-FFF2-40B4-BE49-F238E27FC236}">
                <a16:creationId xmlns:a16="http://schemas.microsoft.com/office/drawing/2014/main" id="{9E7D6A0A-5BB2-7069-FFD1-E8301CE1B6C1}"/>
              </a:ext>
            </a:extLst>
          </p:cNvPr>
          <p:cNvGraphicFramePr>
            <a:graphicFrameLocks noGrp="1"/>
          </p:cNvGraphicFramePr>
          <p:nvPr/>
        </p:nvGraphicFramePr>
        <p:xfrm>
          <a:off x="8039967" y="2056415"/>
          <a:ext cx="2277300" cy="546354"/>
        </p:xfrm>
        <a:graphic>
          <a:graphicData uri="http://schemas.openxmlformats.org/drawingml/2006/table">
            <a:tbl>
              <a:tblPr firstRow="1" firstCol="1" bandRow="1"/>
              <a:tblGrid>
                <a:gridCol w="237270">
                  <a:extLst>
                    <a:ext uri="{9D8B030D-6E8A-4147-A177-3AD203B41FA5}">
                      <a16:colId xmlns:a16="http://schemas.microsoft.com/office/drawing/2014/main" val="233143656"/>
                    </a:ext>
                  </a:extLst>
                </a:gridCol>
                <a:gridCol w="2040030">
                  <a:extLst>
                    <a:ext uri="{9D8B030D-6E8A-4147-A177-3AD203B41FA5}">
                      <a16:colId xmlns:a16="http://schemas.microsoft.com/office/drawing/2014/main" val="1691861211"/>
                    </a:ext>
                  </a:extLst>
                </a:gridCol>
              </a:tblGrid>
              <a:tr h="236366">
                <a:tc>
                  <a:txBody>
                    <a:bodyPr/>
                    <a:lstStyle/>
                    <a:p>
                      <a:pPr>
                        <a:lnSpc>
                          <a:spcPct val="115000"/>
                        </a:lnSpc>
                        <a:spcAft>
                          <a:spcPts val="1000"/>
                        </a:spcAft>
                        <a:buNone/>
                      </a:pPr>
                      <a:r>
                        <a:rPr lang="en-GB" sz="800" dirty="0">
                          <a:solidFill>
                            <a:srgbClr val="00B05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 facility can contribute but cannot achieve alone the NTRL objective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7913306"/>
                  </a:ext>
                </a:extLst>
              </a:tr>
              <a:tr h="236366">
                <a:tc>
                  <a:txBody>
                    <a:bodyPr/>
                    <a:lstStyle/>
                    <a:p>
                      <a:pPr>
                        <a:lnSpc>
                          <a:spcPct val="115000"/>
                        </a:lnSpc>
                        <a:spcAft>
                          <a:spcPts val="1000"/>
                        </a:spcAft>
                        <a:buNone/>
                      </a:pPr>
                      <a:r>
                        <a:rPr lang="en-GB" sz="8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 facility lacks the capability to address the NTRL objectives</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4410521"/>
                  </a:ext>
                </a:extLst>
              </a:tr>
            </a:tbl>
          </a:graphicData>
        </a:graphic>
      </p:graphicFrame>
      <p:graphicFrame>
        <p:nvGraphicFramePr>
          <p:cNvPr id="16" name="Table 15">
            <a:extLst>
              <a:ext uri="{FF2B5EF4-FFF2-40B4-BE49-F238E27FC236}">
                <a16:creationId xmlns:a16="http://schemas.microsoft.com/office/drawing/2014/main" id="{16671515-F1CC-3EDB-01C0-911144DC993B}"/>
              </a:ext>
            </a:extLst>
          </p:cNvPr>
          <p:cNvGraphicFramePr>
            <a:graphicFrameLocks noGrp="1"/>
          </p:cNvGraphicFramePr>
          <p:nvPr/>
        </p:nvGraphicFramePr>
        <p:xfrm>
          <a:off x="10435208" y="2093507"/>
          <a:ext cx="1645189" cy="413385"/>
        </p:xfrm>
        <a:graphic>
          <a:graphicData uri="http://schemas.openxmlformats.org/drawingml/2006/table">
            <a:tbl>
              <a:tblPr firstRow="1" firstCol="1" bandRow="1"/>
              <a:tblGrid>
                <a:gridCol w="162560">
                  <a:extLst>
                    <a:ext uri="{9D8B030D-6E8A-4147-A177-3AD203B41FA5}">
                      <a16:colId xmlns:a16="http://schemas.microsoft.com/office/drawing/2014/main" val="171024575"/>
                    </a:ext>
                  </a:extLst>
                </a:gridCol>
                <a:gridCol w="1482629">
                  <a:extLst>
                    <a:ext uri="{9D8B030D-6E8A-4147-A177-3AD203B41FA5}">
                      <a16:colId xmlns:a16="http://schemas.microsoft.com/office/drawing/2014/main" val="1988804860"/>
                    </a:ext>
                  </a:extLst>
                </a:gridCol>
              </a:tblGrid>
              <a:tr h="288290">
                <a:tc>
                  <a:txBody>
                    <a:bodyPr/>
                    <a:lstStyle/>
                    <a:p>
                      <a:pPr algn="ct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8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The facility must have the technical capability to reach the objective, which is still unproven </a:t>
                      </a:r>
                      <a:endParaRPr lang="en-GB" sz="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7199961"/>
                  </a:ext>
                </a:extLst>
              </a:tr>
            </a:tbl>
          </a:graphicData>
        </a:graphic>
      </p:graphicFrame>
      <p:graphicFrame>
        <p:nvGraphicFramePr>
          <p:cNvPr id="8" name="Content Placeholder 7">
            <a:extLst>
              <a:ext uri="{FF2B5EF4-FFF2-40B4-BE49-F238E27FC236}">
                <a16:creationId xmlns:a16="http://schemas.microsoft.com/office/drawing/2014/main" id="{AA11BB01-0336-587E-F747-B10DF624524C}"/>
              </a:ext>
            </a:extLst>
          </p:cNvPr>
          <p:cNvGraphicFramePr>
            <a:graphicFrameLocks noGrp="1"/>
          </p:cNvGraphicFramePr>
          <p:nvPr>
            <p:ph idx="1"/>
          </p:nvPr>
        </p:nvGraphicFramePr>
        <p:xfrm>
          <a:off x="6183167" y="181462"/>
          <a:ext cx="5857876" cy="1552575"/>
        </p:xfrm>
        <a:graphic>
          <a:graphicData uri="http://schemas.openxmlformats.org/drawingml/2006/table">
            <a:tbl>
              <a:tblPr firstRow="1" firstCol="1" bandRow="1"/>
              <a:tblGrid>
                <a:gridCol w="1667783">
                  <a:extLst>
                    <a:ext uri="{9D8B030D-6E8A-4147-A177-3AD203B41FA5}">
                      <a16:colId xmlns:a16="http://schemas.microsoft.com/office/drawing/2014/main" val="956244404"/>
                    </a:ext>
                  </a:extLst>
                </a:gridCol>
                <a:gridCol w="665971">
                  <a:extLst>
                    <a:ext uri="{9D8B030D-6E8A-4147-A177-3AD203B41FA5}">
                      <a16:colId xmlns:a16="http://schemas.microsoft.com/office/drawing/2014/main" val="3397773565"/>
                    </a:ext>
                  </a:extLst>
                </a:gridCol>
                <a:gridCol w="730727">
                  <a:extLst>
                    <a:ext uri="{9D8B030D-6E8A-4147-A177-3AD203B41FA5}">
                      <a16:colId xmlns:a16="http://schemas.microsoft.com/office/drawing/2014/main" val="2711812904"/>
                    </a:ext>
                  </a:extLst>
                </a:gridCol>
                <a:gridCol w="349174">
                  <a:extLst>
                    <a:ext uri="{9D8B030D-6E8A-4147-A177-3AD203B41FA5}">
                      <a16:colId xmlns:a16="http://schemas.microsoft.com/office/drawing/2014/main" val="3144059631"/>
                    </a:ext>
                  </a:extLst>
                </a:gridCol>
                <a:gridCol w="349174">
                  <a:extLst>
                    <a:ext uri="{9D8B030D-6E8A-4147-A177-3AD203B41FA5}">
                      <a16:colId xmlns:a16="http://schemas.microsoft.com/office/drawing/2014/main" val="1731957109"/>
                    </a:ext>
                  </a:extLst>
                </a:gridCol>
                <a:gridCol w="698349">
                  <a:extLst>
                    <a:ext uri="{9D8B030D-6E8A-4147-A177-3AD203B41FA5}">
                      <a16:colId xmlns:a16="http://schemas.microsoft.com/office/drawing/2014/main" val="2696822836"/>
                    </a:ext>
                  </a:extLst>
                </a:gridCol>
                <a:gridCol w="698349">
                  <a:extLst>
                    <a:ext uri="{9D8B030D-6E8A-4147-A177-3AD203B41FA5}">
                      <a16:colId xmlns:a16="http://schemas.microsoft.com/office/drawing/2014/main" val="4100895102"/>
                    </a:ext>
                  </a:extLst>
                </a:gridCol>
                <a:gridCol w="698349">
                  <a:extLst>
                    <a:ext uri="{9D8B030D-6E8A-4147-A177-3AD203B41FA5}">
                      <a16:colId xmlns:a16="http://schemas.microsoft.com/office/drawing/2014/main" val="2637882758"/>
                    </a:ext>
                  </a:extLst>
                </a:gridCol>
              </a:tblGrid>
              <a:tr h="200025">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Facility</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 4</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 5</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 6</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 7</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NTRL8</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NTRL 9</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4727459"/>
                  </a:ext>
                </a:extLst>
              </a:tr>
              <a:tr h="190500">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MTRs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gridSpan="2">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GB"/>
                    </a:p>
                  </a:txBody>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995278386"/>
                  </a:ext>
                </a:extLst>
              </a:tr>
              <a:tr h="190500">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ITER-TBM / DT-1</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hMerge="1">
                  <a:txBody>
                    <a:bodyPr/>
                    <a:lstStyle/>
                    <a:p>
                      <a:endParaRPr lang="en-GB"/>
                    </a:p>
                  </a:txBody>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1484818018"/>
                  </a:ext>
                </a:extLst>
              </a:tr>
              <a:tr h="190500">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DONES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buNone/>
                      </a:pPr>
                      <a:endParaRPr lang="en-GB" sz="1100">
                        <a:effectLst/>
                        <a:latin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rowSpan="2">
                  <a:txBody>
                    <a:bodyPr/>
                    <a:lstStyle/>
                    <a:p>
                      <a:pPr algn="ct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011522477"/>
                  </a:ext>
                </a:extLst>
              </a:tr>
              <a:tr h="190500">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ITER-TBM / DT-2</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GB"/>
                    </a:p>
                  </a:txBody>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429811785"/>
                  </a:ext>
                </a:extLst>
              </a:tr>
              <a:tr h="190500">
                <a:tc>
                  <a:txBody>
                    <a:bodyPr/>
                    <a:lstStyle/>
                    <a:p>
                      <a:pPr>
                        <a:lnSpc>
                          <a:spcPct val="115000"/>
                        </a:lnSpc>
                        <a:spcAft>
                          <a:spcPts val="1000"/>
                        </a:spcAft>
                        <a:buNone/>
                      </a:pPr>
                      <a:r>
                        <a:rPr lang="en-GB" sz="10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VNS</a:t>
                      </a:r>
                      <a:r>
                        <a:rPr lang="en-GB" sz="1400" b="1" baseline="300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
                      </a:r>
                      <a:r>
                        <a:rPr lang="en-GB" sz="10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-TBM</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nSpc>
                          <a:spcPct val="115000"/>
                        </a:lnSpc>
                        <a:spcAft>
                          <a:spcPts val="1000"/>
                        </a:spcAft>
                        <a:buNone/>
                      </a:pPr>
                      <a:r>
                        <a:rPr lang="en-GB" sz="1100">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n-GB"/>
                    </a:p>
                  </a:txBody>
                  <a:tcPr/>
                </a:tc>
                <a:tc>
                  <a:txBody>
                    <a:bodyPr/>
                    <a:lstStyle/>
                    <a:p>
                      <a:pPr>
                        <a:lnSpc>
                          <a:spcPct val="115000"/>
                        </a:lnSpc>
                        <a:buNone/>
                      </a:pPr>
                      <a:endParaRPr lang="en-GB" sz="1100">
                        <a:effectLst/>
                        <a:latin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694526981"/>
                  </a:ext>
                </a:extLst>
              </a:tr>
              <a:tr h="200025">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VNS</a:t>
                      </a:r>
                      <a:r>
                        <a:rPr lang="en-GB" sz="1400" b="1" baseline="300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
                      </a: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-Segment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ct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152192795"/>
                  </a:ext>
                </a:extLst>
              </a:tr>
              <a:tr h="200025">
                <a:tc>
                  <a:txBody>
                    <a:bodyPr/>
                    <a:lstStyle/>
                    <a:p>
                      <a:pPr>
                        <a:lnSpc>
                          <a:spcPct val="115000"/>
                        </a:lnSpc>
                        <a:spcAft>
                          <a:spcPts val="1000"/>
                        </a:spcAft>
                        <a:buNone/>
                      </a:pPr>
                      <a:r>
                        <a:rPr lang="en-GB" sz="10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FOAK</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buNone/>
                      </a:pPr>
                      <a:r>
                        <a:rPr lang="en-GB" sz="1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buNone/>
                      </a:pPr>
                      <a:r>
                        <a:rPr lang="en-GB" sz="11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85188037"/>
                  </a:ext>
                </a:extLst>
              </a:tr>
            </a:tbl>
          </a:graphicData>
        </a:graphic>
      </p:graphicFrame>
      <p:sp>
        <p:nvSpPr>
          <p:cNvPr id="3" name="Footer Placeholder 2">
            <a:extLst>
              <a:ext uri="{FF2B5EF4-FFF2-40B4-BE49-F238E27FC236}">
                <a16:creationId xmlns:a16="http://schemas.microsoft.com/office/drawing/2014/main" id="{F484B3C5-78D6-FEC4-E632-8A4F364FCFA2}"/>
              </a:ext>
            </a:extLst>
          </p:cNvPr>
          <p:cNvSpPr>
            <a:spLocks noGrp="1"/>
          </p:cNvSpPr>
          <p:nvPr>
            <p:ph type="ftr" sz="quarter" idx="11"/>
          </p:nvPr>
        </p:nvSpPr>
        <p:spPr>
          <a:xfrm>
            <a:off x="825623" y="6555770"/>
            <a:ext cx="4781453"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mn-cs"/>
              </a:rPr>
              <a:t>G. Aiello - EUROfusion Science Meeting - Volumetric Neutron Source</a:t>
            </a:r>
          </a:p>
        </p:txBody>
      </p:sp>
      <p:sp>
        <p:nvSpPr>
          <p:cNvPr id="4" name="TextBox 3">
            <a:extLst>
              <a:ext uri="{FF2B5EF4-FFF2-40B4-BE49-F238E27FC236}">
                <a16:creationId xmlns:a16="http://schemas.microsoft.com/office/drawing/2014/main" id="{22ABD07E-C5EC-E526-93EE-B8F47CC0551C}"/>
              </a:ext>
            </a:extLst>
          </p:cNvPr>
          <p:cNvSpPr txBox="1"/>
          <p:nvPr/>
        </p:nvSpPr>
        <p:spPr>
          <a:xfrm>
            <a:off x="5607076" y="2326069"/>
            <a:ext cx="27764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95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56C9-F14F-F6A8-3F2D-AF989B77CD57}"/>
              </a:ext>
            </a:extLst>
          </p:cNvPr>
          <p:cNvSpPr>
            <a:spLocks noGrp="1"/>
          </p:cNvSpPr>
          <p:nvPr>
            <p:ph type="title"/>
          </p:nvPr>
        </p:nvSpPr>
        <p:spPr/>
        <p:txBody>
          <a:bodyPr/>
          <a:lstStyle/>
          <a:p>
            <a:r>
              <a:rPr lang="en-US" dirty="0"/>
              <a:t>What are the potential consequences of “skipping” TRLs ?</a:t>
            </a:r>
            <a:endParaRPr lang="en-GB" dirty="0"/>
          </a:p>
        </p:txBody>
      </p:sp>
      <p:sp>
        <p:nvSpPr>
          <p:cNvPr id="3" name="Content Placeholder 2">
            <a:extLst>
              <a:ext uri="{FF2B5EF4-FFF2-40B4-BE49-F238E27FC236}">
                <a16:creationId xmlns:a16="http://schemas.microsoft.com/office/drawing/2014/main" id="{2501B4FE-2940-A10B-4A20-E86E460CB206}"/>
              </a:ext>
            </a:extLst>
          </p:cNvPr>
          <p:cNvSpPr>
            <a:spLocks noGrp="1"/>
          </p:cNvSpPr>
          <p:nvPr>
            <p:ph idx="1"/>
          </p:nvPr>
        </p:nvSpPr>
        <p:spPr/>
        <p:txBody>
          <a:bodyPr>
            <a:noAutofit/>
          </a:bodyPr>
          <a:lstStyle/>
          <a:p>
            <a:pPr>
              <a:spcBef>
                <a:spcPts val="0"/>
              </a:spcBef>
              <a:spcAft>
                <a:spcPts val="1200"/>
              </a:spcAft>
            </a:pPr>
            <a:r>
              <a:rPr lang="en-US" sz="2000" b="1" dirty="0"/>
              <a:t>Increased costs and delays</a:t>
            </a:r>
            <a:r>
              <a:rPr lang="en-US" sz="2000" dirty="0"/>
              <a:t>: failure at full-scale tests is vastly more expensive </a:t>
            </a:r>
            <a:r>
              <a:rPr lang="en-GB" sz="2000" dirty="0"/>
              <a:t>and time-consuming to redesign or modify components than if the issues were detected at smaller scales.</a:t>
            </a:r>
          </a:p>
          <a:p>
            <a:pPr>
              <a:spcBef>
                <a:spcPts val="0"/>
              </a:spcBef>
              <a:spcAft>
                <a:spcPts val="1200"/>
              </a:spcAft>
            </a:pPr>
            <a:r>
              <a:rPr lang="en-US" sz="2000" b="1" dirty="0"/>
              <a:t>“Catastrophic” failures: </a:t>
            </a:r>
            <a:r>
              <a:rPr lang="en-GB" sz="2000" b="1" dirty="0"/>
              <a:t> </a:t>
            </a:r>
            <a:r>
              <a:rPr lang="en-GB" sz="2000" dirty="0"/>
              <a:t>large-scale or integrated prototypes are more likely to suffer catastrophic failures because of the many interdependencies between different sub-systems.</a:t>
            </a:r>
            <a:endParaRPr lang="en-US" sz="2000" b="1" dirty="0"/>
          </a:p>
          <a:p>
            <a:pPr>
              <a:spcBef>
                <a:spcPts val="0"/>
              </a:spcBef>
              <a:spcAft>
                <a:spcPts val="1200"/>
              </a:spcAft>
            </a:pPr>
            <a:r>
              <a:rPr lang="en-GB" sz="2000" b="1" dirty="0"/>
              <a:t>Regulatory and licensing challenges: </a:t>
            </a:r>
            <a:r>
              <a:rPr lang="en-GB" sz="2000" dirty="0"/>
              <a:t>regulators require stepwise evidence of reliability, safety, and performance. Gaps in TRLs make it difficult to provide the necessary supporting documentation. </a:t>
            </a:r>
          </a:p>
          <a:p>
            <a:pPr>
              <a:spcBef>
                <a:spcPts val="0"/>
              </a:spcBef>
              <a:spcAft>
                <a:spcPts val="1200"/>
              </a:spcAft>
            </a:pPr>
            <a:r>
              <a:rPr lang="en-GB" sz="2000" b="1" dirty="0"/>
              <a:t>Missed “lessons learned” opportunities</a:t>
            </a:r>
            <a:r>
              <a:rPr lang="en-GB" sz="2000" dirty="0"/>
              <a:t>: each TRL stage provides structured feedback and lessons learned. Missing stages means losing critical insights that could inform design improvements and risk mitigation strategies.</a:t>
            </a:r>
          </a:p>
          <a:p>
            <a:pPr>
              <a:spcBef>
                <a:spcPts val="0"/>
              </a:spcBef>
              <a:spcAft>
                <a:spcPts val="1200"/>
              </a:spcAft>
              <a:buClr>
                <a:schemeClr val="tx1"/>
              </a:buClr>
            </a:pPr>
            <a:r>
              <a:rPr lang="en-GB" sz="2000" b="1" dirty="0">
                <a:solidFill>
                  <a:srgbClr val="C00000"/>
                </a:solidFill>
              </a:rPr>
              <a:t>Exponential increase of risk</a:t>
            </a:r>
            <a:r>
              <a:rPr lang="en-GB" sz="2000" dirty="0"/>
              <a:t>: risk is usually expressed as the product between the probability (P) and the impact (</a:t>
            </a:r>
            <a:r>
              <a:rPr lang="en-GB" sz="2000" dirty="0">
                <a:latin typeface="Amasis MT Pro" panose="020F0502020204030204" pitchFamily="18" charset="0"/>
              </a:rPr>
              <a:t>I</a:t>
            </a:r>
            <a:r>
              <a:rPr lang="en-GB" sz="2000" dirty="0"/>
              <a:t>) of failure (</a:t>
            </a:r>
            <a:r>
              <a:rPr lang="en-GB" sz="2000" b="1" dirty="0">
                <a:solidFill>
                  <a:srgbClr val="C00000"/>
                </a:solidFill>
              </a:rPr>
              <a:t>R=P x </a:t>
            </a:r>
            <a:r>
              <a:rPr lang="en-GB" sz="2000" b="1" dirty="0">
                <a:solidFill>
                  <a:srgbClr val="C00000"/>
                </a:solidFill>
                <a:latin typeface="Amasis MT Pro" panose="02040504050005020304" pitchFamily="18" charset="0"/>
              </a:rPr>
              <a:t>I</a:t>
            </a:r>
            <a:r>
              <a:rPr lang="en-GB" sz="2000" dirty="0"/>
              <a:t>). Skipping TRL increases P and the impact at high TRLs is much greater. The overall risk increases therefore non-linearly.</a:t>
            </a:r>
          </a:p>
          <a:p>
            <a:pPr>
              <a:spcBef>
                <a:spcPts val="0"/>
              </a:spcBef>
              <a:spcAft>
                <a:spcPts val="1200"/>
              </a:spcAft>
            </a:pPr>
            <a:endParaRPr lang="en-GB" sz="2000" dirty="0"/>
          </a:p>
        </p:txBody>
      </p:sp>
      <p:sp>
        <p:nvSpPr>
          <p:cNvPr id="7" name="TextBox 6">
            <a:extLst>
              <a:ext uri="{FF2B5EF4-FFF2-40B4-BE49-F238E27FC236}">
                <a16:creationId xmlns:a16="http://schemas.microsoft.com/office/drawing/2014/main" id="{61F7F930-8E77-2AFC-AFFC-581C8451E46F}"/>
              </a:ext>
            </a:extLst>
          </p:cNvPr>
          <p:cNvSpPr txBox="1"/>
          <p:nvPr/>
        </p:nvSpPr>
        <p:spPr>
          <a:xfrm>
            <a:off x="1362456" y="5330952"/>
            <a:ext cx="9883676" cy="950976"/>
          </a:xfrm>
          <a:prstGeom prst="rect">
            <a:avLst/>
          </a:prstGeom>
          <a:solidFill>
            <a:srgbClr val="FFC000"/>
          </a:solidFill>
        </p:spPr>
        <p:txBody>
          <a:bodyPr wrap="square" anchor="ctr">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800" b="1" i="0" u="none" strike="noStrike" kern="1200" cap="none" spc="0" normalizeH="0" baseline="0" noProof="0" dirty="0">
                <a:ln>
                  <a:noFill/>
                </a:ln>
                <a:solidFill>
                  <a:srgbClr val="006E50"/>
                </a:solidFill>
                <a:effectLst/>
                <a:uLnTx/>
                <a:uFillTx/>
                <a:latin typeface="Calibri"/>
                <a:ea typeface="+mn-ea"/>
                <a:cs typeface="+mn-cs"/>
              </a:rPr>
              <a:t>The TRL approach is not only a technical framework to increase the likelihood of success but also a </a:t>
            </a:r>
            <a:br>
              <a:rPr kumimoji="0" lang="en-GB" sz="1800" b="1" i="0" u="none" strike="noStrike" kern="1200" cap="none" spc="0" normalizeH="0" baseline="0" noProof="0" dirty="0">
                <a:ln>
                  <a:noFill/>
                </a:ln>
                <a:solidFill>
                  <a:srgbClr val="006E50"/>
                </a:solidFill>
                <a:effectLst/>
                <a:uLnTx/>
                <a:uFillTx/>
                <a:latin typeface="Calibri"/>
                <a:ea typeface="+mn-ea"/>
                <a:cs typeface="+mn-cs"/>
              </a:rPr>
            </a:br>
            <a:r>
              <a:rPr kumimoji="0" lang="en-GB" sz="1800" b="1" i="0" u="none" strike="noStrike" kern="1200" cap="none" spc="0" normalizeH="0" baseline="0" noProof="0" dirty="0">
                <a:ln>
                  <a:noFill/>
                </a:ln>
                <a:solidFill>
                  <a:srgbClr val="006E50"/>
                </a:solidFill>
                <a:effectLst/>
                <a:uLnTx/>
                <a:uFillTx/>
                <a:latin typeface="Calibri"/>
                <a:ea typeface="+mn-ea"/>
                <a:cs typeface="+mn-cs"/>
              </a:rPr>
              <a:t>critical risk-management strategy, ensuring that "unknown unknowns" are identified and addressed </a:t>
            </a:r>
            <a:br>
              <a:rPr kumimoji="0" lang="en-GB" sz="1800" b="1" i="0" u="none" strike="noStrike" kern="1200" cap="none" spc="0" normalizeH="0" baseline="0" noProof="0" dirty="0">
                <a:ln>
                  <a:noFill/>
                </a:ln>
                <a:solidFill>
                  <a:srgbClr val="006E50"/>
                </a:solidFill>
                <a:effectLst/>
                <a:uLnTx/>
                <a:uFillTx/>
                <a:latin typeface="Calibri"/>
                <a:ea typeface="+mn-ea"/>
                <a:cs typeface="+mn-cs"/>
              </a:rPr>
            </a:br>
            <a:r>
              <a:rPr kumimoji="0" lang="en-GB" sz="1800" b="1" i="0" u="none" strike="noStrike" kern="1200" cap="none" spc="0" normalizeH="0" baseline="0" noProof="0" dirty="0">
                <a:ln>
                  <a:noFill/>
                </a:ln>
                <a:solidFill>
                  <a:srgbClr val="006E50"/>
                </a:solidFill>
                <a:effectLst/>
                <a:uLnTx/>
                <a:uFillTx/>
                <a:latin typeface="Calibri"/>
                <a:ea typeface="+mn-ea"/>
                <a:cs typeface="+mn-cs"/>
              </a:rPr>
              <a:t>at stages when the costs and consequences of corrections remain manageable.</a:t>
            </a:r>
          </a:p>
        </p:txBody>
      </p:sp>
      <p:sp>
        <p:nvSpPr>
          <p:cNvPr id="6" name="Footer Placeholder 3">
            <a:extLst>
              <a:ext uri="{FF2B5EF4-FFF2-40B4-BE49-F238E27FC236}">
                <a16:creationId xmlns:a16="http://schemas.microsoft.com/office/drawing/2014/main" id="{C23964CB-40F3-532B-B001-28431C8F2E05}"/>
              </a:ext>
            </a:extLst>
          </p:cNvPr>
          <p:cNvSpPr>
            <a:spLocks noGrp="1"/>
          </p:cNvSpPr>
          <p:nvPr>
            <p:ph type="ftr" sz="quarter" idx="11"/>
          </p:nvPr>
        </p:nvSpPr>
        <p:spPr>
          <a:xfrm>
            <a:off x="825623" y="6555770"/>
            <a:ext cx="4746018" cy="329614"/>
          </a:xfrm>
        </p:spPr>
        <p:txBody>
          <a:bodyPr/>
          <a:lstStyle/>
          <a:p>
            <a:r>
              <a:rPr lang="en-GB" dirty="0">
                <a:solidFill>
                  <a:prstClr val="white"/>
                </a:solidFill>
              </a:rPr>
              <a:t>G. Aiello - EUROfusion Science Meeting - Volumetric Neutron Source</a:t>
            </a:r>
          </a:p>
        </p:txBody>
      </p:sp>
    </p:spTree>
    <p:extLst>
      <p:ext uri="{BB962C8B-B14F-4D97-AF65-F5344CB8AC3E}">
        <p14:creationId xmlns:p14="http://schemas.microsoft.com/office/powerpoint/2010/main" val="4193266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19C0-C10D-64A8-FD8F-D28D7E979E95}"/>
              </a:ext>
            </a:extLst>
          </p:cNvPr>
          <p:cNvSpPr>
            <a:spLocks noGrp="1"/>
          </p:cNvSpPr>
          <p:nvPr>
            <p:ph type="title"/>
          </p:nvPr>
        </p:nvSpPr>
        <p:spPr/>
        <p:txBody>
          <a:bodyPr/>
          <a:lstStyle/>
          <a:p>
            <a:r>
              <a:rPr lang="en-US" dirty="0"/>
              <a:t>(Optimal) Facility requirements to achieve NTRLs 7-8</a:t>
            </a:r>
            <a:endParaRPr lang="en-GB" dirty="0"/>
          </a:p>
        </p:txBody>
      </p:sp>
      <p:sp>
        <p:nvSpPr>
          <p:cNvPr id="3" name="Content Placeholder 2">
            <a:extLst>
              <a:ext uri="{FF2B5EF4-FFF2-40B4-BE49-F238E27FC236}">
                <a16:creationId xmlns:a16="http://schemas.microsoft.com/office/drawing/2014/main" id="{E5C73A1C-026E-0CC5-D489-35FCFDB9D4AB}"/>
              </a:ext>
            </a:extLst>
          </p:cNvPr>
          <p:cNvSpPr>
            <a:spLocks noGrp="1"/>
          </p:cNvSpPr>
          <p:nvPr>
            <p:ph idx="1"/>
          </p:nvPr>
        </p:nvSpPr>
        <p:spPr>
          <a:xfrm>
            <a:off x="618744" y="892076"/>
            <a:ext cx="11177016" cy="2308324"/>
          </a:xfrm>
        </p:spPr>
        <p:txBody>
          <a:bodyPr>
            <a:noAutofit/>
          </a:bodyPr>
          <a:lstStyle/>
          <a:p>
            <a:pPr>
              <a:spcBef>
                <a:spcPts val="0"/>
              </a:spcBef>
              <a:spcAft>
                <a:spcPts val="1800"/>
              </a:spcAft>
            </a:pPr>
            <a:r>
              <a:rPr lang="en-US" sz="2000" dirty="0"/>
              <a:t>Provide an </a:t>
            </a:r>
            <a:r>
              <a:rPr lang="en-US" sz="2000" b="1" dirty="0">
                <a:solidFill>
                  <a:schemeClr val="tx2"/>
                </a:solidFill>
              </a:rPr>
              <a:t>“operational environment”,</a:t>
            </a:r>
            <a:r>
              <a:rPr lang="en-US" sz="2000" dirty="0"/>
              <a:t> i.e. all the relevant loads, boundary conditions and operational states of a Fusion Power Plant.</a:t>
            </a:r>
          </a:p>
          <a:p>
            <a:pPr>
              <a:spcBef>
                <a:spcPts val="0"/>
              </a:spcBef>
              <a:spcAft>
                <a:spcPts val="1800"/>
              </a:spcAft>
            </a:pPr>
            <a:r>
              <a:rPr lang="en-GB" sz="2000" dirty="0"/>
              <a:t>Allow for testing of </a:t>
            </a:r>
            <a:r>
              <a:rPr lang="en-GB" sz="2000" b="1" dirty="0">
                <a:solidFill>
                  <a:schemeClr val="tx2"/>
                </a:solidFill>
              </a:rPr>
              <a:t>“fully representative” Blanket segments,</a:t>
            </a:r>
            <a:r>
              <a:rPr lang="en-GB" sz="2000" dirty="0"/>
              <a:t> integration and testing of I&amp;C systems, ISI and remote maintenance and repair procedures. </a:t>
            </a:r>
          </a:p>
          <a:p>
            <a:pPr>
              <a:spcBef>
                <a:spcPts val="0"/>
              </a:spcBef>
              <a:spcAft>
                <a:spcPts val="1800"/>
              </a:spcAft>
            </a:pPr>
            <a:r>
              <a:rPr lang="en-GB" sz="2000" dirty="0"/>
              <a:t>To provide </a:t>
            </a:r>
            <a:r>
              <a:rPr lang="en-GB" sz="2200" b="1" dirty="0">
                <a:solidFill>
                  <a:schemeClr val="tx2"/>
                </a:solidFill>
              </a:rPr>
              <a:t>minimal load values </a:t>
            </a:r>
            <a:r>
              <a:rPr lang="en-GB" sz="2000" dirty="0"/>
              <a:t>to allow for meaningful engineering extrapolation (</a:t>
            </a:r>
            <a:r>
              <a:rPr lang="en-GB" sz="2000" b="1" dirty="0">
                <a:solidFill>
                  <a:schemeClr val="tx2"/>
                </a:solidFill>
              </a:rPr>
              <a:t>factor of x2-x3 on loads</a:t>
            </a:r>
            <a:r>
              <a:rPr lang="en-GB" sz="2000" dirty="0"/>
              <a:t>)</a:t>
            </a:r>
          </a:p>
          <a:p>
            <a:pPr>
              <a:spcBef>
                <a:spcPts val="0"/>
              </a:spcBef>
              <a:spcAft>
                <a:spcPts val="1800"/>
              </a:spcAft>
            </a:pPr>
            <a:endParaRPr lang="en-GB" dirty="0"/>
          </a:p>
          <a:p>
            <a:pPr>
              <a:spcBef>
                <a:spcPts val="0"/>
              </a:spcBef>
              <a:spcAft>
                <a:spcPts val="1800"/>
              </a:spcAft>
            </a:pPr>
            <a:endParaRPr lang="en-US" dirty="0"/>
          </a:p>
          <a:p>
            <a:pPr>
              <a:spcBef>
                <a:spcPts val="0"/>
              </a:spcBef>
              <a:spcAft>
                <a:spcPts val="1800"/>
              </a:spcAft>
            </a:pPr>
            <a:endParaRPr lang="en-GB" dirty="0"/>
          </a:p>
          <a:p>
            <a:pPr>
              <a:spcBef>
                <a:spcPts val="0"/>
              </a:spcBef>
              <a:spcAft>
                <a:spcPts val="1800"/>
              </a:spcAft>
            </a:pPr>
            <a:endParaRPr lang="en-GB" dirty="0"/>
          </a:p>
        </p:txBody>
      </p:sp>
      <p:sp>
        <p:nvSpPr>
          <p:cNvPr id="4" name="Footer Placeholder 3">
            <a:extLst>
              <a:ext uri="{FF2B5EF4-FFF2-40B4-BE49-F238E27FC236}">
                <a16:creationId xmlns:a16="http://schemas.microsoft.com/office/drawing/2014/main" id="{51120242-DFDE-4555-A09D-D055947B37E4}"/>
              </a:ext>
            </a:extLst>
          </p:cNvPr>
          <p:cNvSpPr>
            <a:spLocks noGrp="1"/>
          </p:cNvSpPr>
          <p:nvPr>
            <p:ph type="ftr" sz="quarter" idx="11"/>
          </p:nvPr>
        </p:nvSpPr>
        <p:spPr>
          <a:xfrm>
            <a:off x="825623" y="6555770"/>
            <a:ext cx="4660777" cy="329614"/>
          </a:xfrm>
        </p:spPr>
        <p:txBody>
          <a:bodyPr/>
          <a:lstStyle/>
          <a:p>
            <a:r>
              <a:rPr lang="en-GB" dirty="0">
                <a:solidFill>
                  <a:prstClr val="white"/>
                </a:solidFill>
              </a:rPr>
              <a:t>G. Aiello - EUROfusion Science Meeting - Volumetric Neutron Source</a:t>
            </a:r>
          </a:p>
        </p:txBody>
      </p:sp>
      <p:graphicFrame>
        <p:nvGraphicFramePr>
          <p:cNvPr id="5" name="Table 4">
            <a:extLst>
              <a:ext uri="{FF2B5EF4-FFF2-40B4-BE49-F238E27FC236}">
                <a16:creationId xmlns:a16="http://schemas.microsoft.com/office/drawing/2014/main" id="{B144D500-2209-DD1C-1D1B-C3AF30518D76}"/>
              </a:ext>
            </a:extLst>
          </p:cNvPr>
          <p:cNvGraphicFramePr>
            <a:graphicFrameLocks noGrp="1"/>
          </p:cNvGraphicFramePr>
          <p:nvPr>
            <p:extLst>
              <p:ext uri="{D42A27DB-BD31-4B8C-83A1-F6EECF244321}">
                <p14:modId xmlns:p14="http://schemas.microsoft.com/office/powerpoint/2010/main" val="2920927569"/>
              </p:ext>
            </p:extLst>
          </p:nvPr>
        </p:nvGraphicFramePr>
        <p:xfrm>
          <a:off x="825623" y="3465576"/>
          <a:ext cx="8128000" cy="25247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99776237"/>
                    </a:ext>
                  </a:extLst>
                </a:gridCol>
                <a:gridCol w="2032000">
                  <a:extLst>
                    <a:ext uri="{9D8B030D-6E8A-4147-A177-3AD203B41FA5}">
                      <a16:colId xmlns:a16="http://schemas.microsoft.com/office/drawing/2014/main" val="3026966250"/>
                    </a:ext>
                  </a:extLst>
                </a:gridCol>
                <a:gridCol w="2032000">
                  <a:extLst>
                    <a:ext uri="{9D8B030D-6E8A-4147-A177-3AD203B41FA5}">
                      <a16:colId xmlns:a16="http://schemas.microsoft.com/office/drawing/2014/main" val="963942980"/>
                    </a:ext>
                  </a:extLst>
                </a:gridCol>
                <a:gridCol w="2032000">
                  <a:extLst>
                    <a:ext uri="{9D8B030D-6E8A-4147-A177-3AD203B41FA5}">
                      <a16:colId xmlns:a16="http://schemas.microsoft.com/office/drawing/2014/main" val="1974262898"/>
                    </a:ext>
                  </a:extLst>
                </a:gridCol>
              </a:tblGrid>
              <a:tr h="370840">
                <a:tc>
                  <a:txBody>
                    <a:bodyPr/>
                    <a:lstStyle/>
                    <a:p>
                      <a:endParaRPr lang="en-GB" sz="1300"/>
                    </a:p>
                  </a:txBody>
                  <a:tcPr/>
                </a:tc>
                <a:tc>
                  <a:txBody>
                    <a:bodyPr/>
                    <a:lstStyle/>
                    <a:p>
                      <a:pPr algn="ctr"/>
                      <a:r>
                        <a:rPr lang="en-US" sz="1300" dirty="0"/>
                        <a:t>TRL 7</a:t>
                      </a:r>
                      <a:endParaRPr lang="en-GB" sz="1300" dirty="0"/>
                    </a:p>
                  </a:txBody>
                  <a:tcPr/>
                </a:tc>
                <a:tc>
                  <a:txBody>
                    <a:bodyPr/>
                    <a:lstStyle/>
                    <a:p>
                      <a:pPr algn="ctr"/>
                      <a:r>
                        <a:rPr lang="en-US" sz="1300" dirty="0"/>
                        <a:t>TRL 8</a:t>
                      </a:r>
                      <a:endParaRPr lang="en-GB" sz="1300" dirty="0"/>
                    </a:p>
                  </a:txBody>
                  <a:tcPr/>
                </a:tc>
                <a:tc>
                  <a:txBody>
                    <a:bodyPr/>
                    <a:lstStyle/>
                    <a:p>
                      <a:pPr algn="ctr"/>
                      <a:r>
                        <a:rPr lang="en-US" sz="1300" dirty="0"/>
                        <a:t>TRL 9 (FOAK targets)</a:t>
                      </a:r>
                      <a:endParaRPr lang="en-GB" sz="1300" dirty="0"/>
                    </a:p>
                  </a:txBody>
                  <a:tcPr/>
                </a:tc>
                <a:extLst>
                  <a:ext uri="{0D108BD9-81ED-4DB2-BD59-A6C34878D82A}">
                    <a16:rowId xmlns:a16="http://schemas.microsoft.com/office/drawing/2014/main" val="2827645282"/>
                  </a:ext>
                </a:extLst>
              </a:tr>
              <a:tr h="370840">
                <a:tc>
                  <a:txBody>
                    <a:bodyPr/>
                    <a:lstStyle/>
                    <a:p>
                      <a:r>
                        <a:rPr lang="en-US" sz="1300" dirty="0"/>
                        <a:t>NWL</a:t>
                      </a:r>
                      <a:endParaRPr lang="en-GB" sz="1300" dirty="0"/>
                    </a:p>
                  </a:txBody>
                  <a:tcPr anchor="ctr"/>
                </a:tc>
                <a:tc>
                  <a:txBody>
                    <a:bodyPr/>
                    <a:lstStyle/>
                    <a:p>
                      <a:pPr algn="ctr"/>
                      <a:r>
                        <a:rPr lang="en-US" sz="1300" dirty="0"/>
                        <a:t>0-3-0.5 MW/m</a:t>
                      </a:r>
                      <a:r>
                        <a:rPr lang="en-US" sz="1300" baseline="30000" dirty="0"/>
                        <a:t>2</a:t>
                      </a:r>
                      <a:endParaRPr lang="en-GB" sz="1300" dirty="0"/>
                    </a:p>
                  </a:txBody>
                  <a:tcPr anchor="ctr"/>
                </a:tc>
                <a:tc>
                  <a:txBody>
                    <a:bodyPr/>
                    <a:lstStyle/>
                    <a:p>
                      <a:pPr algn="ctr"/>
                      <a:r>
                        <a:rPr lang="en-US" sz="1300" dirty="0"/>
                        <a:t>0.5-1.5 MW/m</a:t>
                      </a:r>
                      <a:r>
                        <a:rPr lang="en-US" sz="1300" baseline="30000" dirty="0"/>
                        <a:t>2</a:t>
                      </a:r>
                      <a:endParaRPr lang="en-GB" sz="1300" dirty="0"/>
                    </a:p>
                  </a:txBody>
                  <a:tcPr anchor="ctr"/>
                </a:tc>
                <a:tc>
                  <a:txBody>
                    <a:bodyPr/>
                    <a:lstStyle/>
                    <a:p>
                      <a:pPr algn="ctr"/>
                      <a:r>
                        <a:rPr lang="en-US" sz="1300" dirty="0"/>
                        <a:t>1-3 MW/m</a:t>
                      </a:r>
                      <a:r>
                        <a:rPr lang="en-US" sz="1300" baseline="30000" dirty="0"/>
                        <a:t>2</a:t>
                      </a:r>
                      <a:endParaRPr lang="en-GB" sz="1300" baseline="30000" dirty="0"/>
                    </a:p>
                  </a:txBody>
                  <a:tcPr anchor="ctr"/>
                </a:tc>
                <a:extLst>
                  <a:ext uri="{0D108BD9-81ED-4DB2-BD59-A6C34878D82A}">
                    <a16:rowId xmlns:a16="http://schemas.microsoft.com/office/drawing/2014/main" val="88340827"/>
                  </a:ext>
                </a:extLst>
              </a:tr>
              <a:tr h="370840">
                <a:tc>
                  <a:txBody>
                    <a:bodyPr/>
                    <a:lstStyle/>
                    <a:p>
                      <a:r>
                        <a:rPr lang="en-US" sz="1300" dirty="0"/>
                        <a:t>EOL fluence</a:t>
                      </a:r>
                      <a:endParaRPr lang="en-GB" sz="1300" dirty="0"/>
                    </a:p>
                  </a:txBody>
                  <a:tcPr anchor="ctr"/>
                </a:tc>
                <a:tc>
                  <a:txBody>
                    <a:bodyPr/>
                    <a:lstStyle/>
                    <a:p>
                      <a:pPr algn="ctr"/>
                      <a:r>
                        <a:rPr lang="en-US" sz="1300" dirty="0"/>
                        <a:t>10-20 dpa</a:t>
                      </a:r>
                      <a:br>
                        <a:rPr lang="en-US" sz="1300" dirty="0"/>
                      </a:br>
                      <a:r>
                        <a:rPr lang="en-US" sz="1000" dirty="0"/>
                        <a:t>(to overcome BOL effects and allow for sequential testing)</a:t>
                      </a:r>
                      <a:endParaRPr lang="en-GB" sz="1000" dirty="0"/>
                    </a:p>
                  </a:txBody>
                  <a:tcPr anchor="ctr"/>
                </a:tc>
                <a:tc>
                  <a:txBody>
                    <a:bodyPr/>
                    <a:lstStyle/>
                    <a:p>
                      <a:pPr algn="ctr"/>
                      <a:r>
                        <a:rPr lang="en-US" sz="1300" dirty="0"/>
                        <a:t>50 dpa</a:t>
                      </a:r>
                      <a:br>
                        <a:rPr lang="en-US" sz="1300" dirty="0"/>
                      </a:br>
                      <a:r>
                        <a:rPr lang="en-US" sz="1000" dirty="0"/>
                        <a:t>(to allow for extrapolation to EOL effects)</a:t>
                      </a:r>
                      <a:endParaRPr lang="en-GB" sz="1000" dirty="0"/>
                    </a:p>
                  </a:txBody>
                  <a:tcPr anchor="ctr"/>
                </a:tc>
                <a:tc>
                  <a:txBody>
                    <a:bodyPr/>
                    <a:lstStyle/>
                    <a:p>
                      <a:pPr algn="ctr"/>
                      <a:r>
                        <a:rPr lang="en-US" sz="1300" dirty="0"/>
                        <a:t>100-150 dpa</a:t>
                      </a:r>
                      <a:endParaRPr lang="en-GB" sz="1300" dirty="0"/>
                    </a:p>
                  </a:txBody>
                  <a:tcPr anchor="ctr"/>
                </a:tc>
                <a:extLst>
                  <a:ext uri="{0D108BD9-81ED-4DB2-BD59-A6C34878D82A}">
                    <a16:rowId xmlns:a16="http://schemas.microsoft.com/office/drawing/2014/main" val="252029415"/>
                  </a:ext>
                </a:extLst>
              </a:tr>
              <a:tr h="370840">
                <a:tc>
                  <a:txBody>
                    <a:bodyPr/>
                    <a:lstStyle/>
                    <a:p>
                      <a:r>
                        <a:rPr lang="en-US" sz="1300" dirty="0"/>
                        <a:t>Pulse length</a:t>
                      </a:r>
                      <a:endParaRPr lang="en-GB" sz="1300" dirty="0"/>
                    </a:p>
                  </a:txBody>
                  <a:tcPr anchor="ctr"/>
                </a:tc>
                <a:tc>
                  <a:txBody>
                    <a:bodyPr/>
                    <a:lstStyle/>
                    <a:p>
                      <a:pPr algn="ctr"/>
                      <a:r>
                        <a:rPr lang="en-US" sz="1300" dirty="0"/>
                        <a:t>&gt;30 min</a:t>
                      </a:r>
                      <a:br>
                        <a:rPr lang="en-US" sz="1300" dirty="0"/>
                      </a:br>
                      <a:r>
                        <a:rPr lang="en-US" sz="1000" dirty="0"/>
                        <a:t>(to reach thermal steady state)</a:t>
                      </a:r>
                      <a:endParaRPr lang="en-GB" sz="1000" dirty="0"/>
                    </a:p>
                  </a:txBody>
                  <a:tcPr anchor="ctr"/>
                </a:tc>
                <a:tc>
                  <a:txBody>
                    <a:bodyPr/>
                    <a:lstStyle/>
                    <a:p>
                      <a:pPr algn="ctr"/>
                      <a:r>
                        <a:rPr lang="en-US" sz="1300" dirty="0"/>
                        <a:t>2-4h</a:t>
                      </a:r>
                    </a:p>
                    <a:p>
                      <a:pPr algn="ctr"/>
                      <a:r>
                        <a:rPr lang="en-US" sz="1000" dirty="0"/>
                        <a:t>(to allow demonstration of net electricity production)</a:t>
                      </a:r>
                      <a:endParaRPr lang="en-GB" sz="1000" dirty="0"/>
                    </a:p>
                  </a:txBody>
                  <a:tcPr anchor="ctr"/>
                </a:tc>
                <a:tc>
                  <a:txBody>
                    <a:bodyPr/>
                    <a:lstStyle/>
                    <a:p>
                      <a:pPr algn="ctr"/>
                      <a:r>
                        <a:rPr lang="en-US" sz="1300" dirty="0"/>
                        <a:t>4h-steady state</a:t>
                      </a:r>
                      <a:endParaRPr lang="en-GB" sz="1300" dirty="0"/>
                    </a:p>
                  </a:txBody>
                  <a:tcPr anchor="ctr"/>
                </a:tc>
                <a:extLst>
                  <a:ext uri="{0D108BD9-81ED-4DB2-BD59-A6C34878D82A}">
                    <a16:rowId xmlns:a16="http://schemas.microsoft.com/office/drawing/2014/main" val="77300655"/>
                  </a:ext>
                </a:extLst>
              </a:tr>
              <a:tr h="370840">
                <a:tc>
                  <a:txBody>
                    <a:bodyPr/>
                    <a:lstStyle/>
                    <a:p>
                      <a:r>
                        <a:rPr lang="en-US" sz="1300" dirty="0"/>
                        <a:t>Tritium fueling</a:t>
                      </a:r>
                      <a:endParaRPr lang="en-GB" sz="1300" dirty="0"/>
                    </a:p>
                  </a:txBody>
                  <a:tcPr anchor="ctr"/>
                </a:tc>
                <a:tc>
                  <a:txBody>
                    <a:bodyPr/>
                    <a:lstStyle/>
                    <a:p>
                      <a:pPr algn="ctr"/>
                      <a:r>
                        <a:rPr lang="en-US" sz="1300" dirty="0"/>
                        <a:t>External</a:t>
                      </a:r>
                      <a:br>
                        <a:rPr lang="en-US" sz="1300" dirty="0"/>
                      </a:br>
                      <a:r>
                        <a:rPr lang="en-US" sz="1000" dirty="0"/>
                        <a:t>(to allow for failure or underperformance of BB) </a:t>
                      </a:r>
                      <a:endParaRPr lang="en-GB" sz="1000" dirty="0"/>
                    </a:p>
                  </a:txBody>
                  <a:tcPr anchor="ctr"/>
                </a:tc>
                <a:tc>
                  <a:txBody>
                    <a:bodyPr/>
                    <a:lstStyle/>
                    <a:p>
                      <a:pPr algn="ctr"/>
                      <a:r>
                        <a:rPr lang="en-US" sz="1300" dirty="0"/>
                        <a:t>External / Self-sufficiency</a:t>
                      </a:r>
                      <a:br>
                        <a:rPr lang="en-US" sz="1300" dirty="0"/>
                      </a:br>
                      <a:r>
                        <a:rPr lang="en-US" sz="1000" dirty="0"/>
                        <a:t>(self-sufficiency must be proved)</a:t>
                      </a:r>
                      <a:endParaRPr lang="en-GB" sz="1000" dirty="0"/>
                    </a:p>
                  </a:txBody>
                  <a:tcPr anchor="ctr"/>
                </a:tc>
                <a:tc>
                  <a:txBody>
                    <a:bodyPr/>
                    <a:lstStyle/>
                    <a:p>
                      <a:pPr algn="ctr"/>
                      <a:r>
                        <a:rPr lang="en-US" sz="1300" dirty="0"/>
                        <a:t>Self-sufficiency</a:t>
                      </a:r>
                      <a:endParaRPr lang="en-GB" sz="1300" dirty="0"/>
                    </a:p>
                  </a:txBody>
                  <a:tcPr anchor="ctr"/>
                </a:tc>
                <a:extLst>
                  <a:ext uri="{0D108BD9-81ED-4DB2-BD59-A6C34878D82A}">
                    <a16:rowId xmlns:a16="http://schemas.microsoft.com/office/drawing/2014/main" val="2089739575"/>
                  </a:ext>
                </a:extLst>
              </a:tr>
            </a:tbl>
          </a:graphicData>
        </a:graphic>
      </p:graphicFrame>
      <p:sp>
        <p:nvSpPr>
          <p:cNvPr id="6" name="TextBox 5">
            <a:extLst>
              <a:ext uri="{FF2B5EF4-FFF2-40B4-BE49-F238E27FC236}">
                <a16:creationId xmlns:a16="http://schemas.microsoft.com/office/drawing/2014/main" id="{29F38928-C71E-B639-0300-8E2E8079745D}"/>
              </a:ext>
            </a:extLst>
          </p:cNvPr>
          <p:cNvSpPr txBox="1"/>
          <p:nvPr/>
        </p:nvSpPr>
        <p:spPr>
          <a:xfrm>
            <a:off x="9217035" y="3415239"/>
            <a:ext cx="2662415" cy="2308324"/>
          </a:xfrm>
          <a:prstGeom prst="rect">
            <a:avLst/>
          </a:prstGeom>
          <a:noFill/>
        </p:spPr>
        <p:txBody>
          <a:bodyPr wrap="square" rtlCol="0">
            <a:spAutoFit/>
          </a:bodyPr>
          <a:lstStyle/>
          <a:p>
            <a:pPr algn="l"/>
            <a:r>
              <a:rPr lang="en-US" sz="1600" dirty="0"/>
              <a:t>Nota:</a:t>
            </a:r>
          </a:p>
          <a:p>
            <a:pPr algn="l"/>
            <a:endParaRPr lang="en-US" sz="1600" dirty="0"/>
          </a:p>
          <a:p>
            <a:pPr algn="l"/>
            <a:r>
              <a:rPr lang="en-US" sz="1600" dirty="0"/>
              <a:t>-) TRL 8 requirements are derived from EU DEMO studies</a:t>
            </a:r>
          </a:p>
          <a:p>
            <a:pPr algn="l"/>
            <a:endParaRPr lang="en-US" sz="1600" dirty="0"/>
          </a:p>
          <a:p>
            <a:pPr algn="l"/>
            <a:r>
              <a:rPr lang="en-US" sz="1600" dirty="0"/>
              <a:t>-) TRL 9 requirements are derived from the EU PPCS study</a:t>
            </a:r>
          </a:p>
        </p:txBody>
      </p:sp>
      <p:sp>
        <p:nvSpPr>
          <p:cNvPr id="8" name="TextBox 7">
            <a:extLst>
              <a:ext uri="{FF2B5EF4-FFF2-40B4-BE49-F238E27FC236}">
                <a16:creationId xmlns:a16="http://schemas.microsoft.com/office/drawing/2014/main" id="{7E53341E-1546-2838-84B3-9C0391F0DCD7}"/>
              </a:ext>
            </a:extLst>
          </p:cNvPr>
          <p:cNvSpPr txBox="1"/>
          <p:nvPr/>
        </p:nvSpPr>
        <p:spPr>
          <a:xfrm>
            <a:off x="9226681" y="5640459"/>
            <a:ext cx="213969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a:ea typeface="+mn-ea"/>
                <a:cs typeface="+mn-cs"/>
              </a:rPr>
              <a:t>D. Maisonnier, et </a:t>
            </a:r>
            <a:r>
              <a:rPr kumimoji="0" lang="en-GB" sz="800" b="0" i="0" u="none" strike="noStrike" kern="1200" cap="none" spc="0" normalizeH="0" baseline="0" noProof="0" dirty="0" err="1">
                <a:ln>
                  <a:noFill/>
                </a:ln>
                <a:solidFill>
                  <a:prstClr val="black"/>
                </a:solidFill>
                <a:effectLst/>
                <a:uLnTx/>
                <a:uFillTx/>
                <a:latin typeface="Calibri"/>
                <a:ea typeface="+mn-ea"/>
                <a:cs typeface="+mn-cs"/>
              </a:rPr>
              <a:t>al.DEMO</a:t>
            </a:r>
            <a:r>
              <a:rPr kumimoji="0" lang="en-GB" sz="800" b="0" i="0" u="none" strike="noStrike" kern="1200" cap="none" spc="0" normalizeH="0" baseline="0" noProof="0" dirty="0">
                <a:ln>
                  <a:noFill/>
                </a:ln>
                <a:solidFill>
                  <a:prstClr val="black"/>
                </a:solidFill>
                <a:effectLst/>
                <a:uLnTx/>
                <a:uFillTx/>
                <a:latin typeface="Calibri"/>
                <a:ea typeface="+mn-ea"/>
                <a:cs typeface="+mn-cs"/>
              </a:rPr>
              <a:t> and fusion power plant conceptual studies in Europe, </a:t>
            </a:r>
            <a:r>
              <a:rPr kumimoji="0" lang="en-GB" sz="800" b="0" i="0" u="none" strike="noStrike" kern="1200" cap="none" spc="0" normalizeH="0" baseline="0" noProof="0" dirty="0" err="1">
                <a:ln>
                  <a:noFill/>
                </a:ln>
                <a:solidFill>
                  <a:prstClr val="black"/>
                </a:solidFill>
                <a:effectLst/>
                <a:uLnTx/>
                <a:uFillTx/>
                <a:latin typeface="Calibri"/>
                <a:ea typeface="+mn-ea"/>
                <a:cs typeface="+mn-cs"/>
              </a:rPr>
              <a:t>Fus</a:t>
            </a:r>
            <a:r>
              <a:rPr kumimoji="0" lang="en-GB" sz="800" b="0" i="0" u="none" strike="noStrike" kern="1200" cap="none" spc="0" normalizeH="0" baseline="0" noProof="0" dirty="0">
                <a:ln>
                  <a:noFill/>
                </a:ln>
                <a:solidFill>
                  <a:prstClr val="black"/>
                </a:solidFill>
                <a:effectLst/>
                <a:uLnTx/>
                <a:uFillTx/>
                <a:latin typeface="Calibri"/>
                <a:ea typeface="+mn-ea"/>
                <a:cs typeface="+mn-cs"/>
              </a:rPr>
              <a:t>. </a:t>
            </a:r>
            <a:r>
              <a:rPr kumimoji="0" lang="en-GB" sz="800" b="0" i="0" u="none" strike="noStrike" kern="1200" cap="none" spc="0" normalizeH="0" baseline="0" noProof="0" dirty="0" err="1">
                <a:ln>
                  <a:noFill/>
                </a:ln>
                <a:solidFill>
                  <a:prstClr val="black"/>
                </a:solidFill>
                <a:effectLst/>
                <a:uLnTx/>
                <a:uFillTx/>
                <a:latin typeface="Calibri"/>
                <a:ea typeface="+mn-ea"/>
                <a:cs typeface="+mn-cs"/>
              </a:rPr>
              <a:t>Eng&amp;Des</a:t>
            </a:r>
            <a:r>
              <a:rPr kumimoji="0" lang="en-GB" sz="800" b="0" i="0" u="none" strike="noStrike" kern="1200" cap="none" spc="0" normalizeH="0" baseline="0" noProof="0" dirty="0">
                <a:ln>
                  <a:noFill/>
                </a:ln>
                <a:solidFill>
                  <a:prstClr val="black"/>
                </a:solidFill>
                <a:effectLst/>
                <a:uLnTx/>
                <a:uFillTx/>
                <a:latin typeface="Calibri"/>
                <a:ea typeface="+mn-ea"/>
                <a:cs typeface="+mn-cs"/>
              </a:rPr>
              <a:t>, 2006.</a:t>
            </a:r>
          </a:p>
        </p:txBody>
      </p:sp>
    </p:spTree>
    <p:extLst>
      <p:ext uri="{BB962C8B-B14F-4D97-AF65-F5344CB8AC3E}">
        <p14:creationId xmlns:p14="http://schemas.microsoft.com/office/powerpoint/2010/main" val="1033618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B0DD3-FD5C-A333-AF6D-45269BAA593C}"/>
              </a:ext>
            </a:extLst>
          </p:cNvPr>
          <p:cNvSpPr>
            <a:spLocks noGrp="1"/>
          </p:cNvSpPr>
          <p:nvPr>
            <p:ph type="title"/>
          </p:nvPr>
        </p:nvSpPr>
        <p:spPr/>
        <p:txBody>
          <a:bodyPr/>
          <a:lstStyle/>
          <a:p>
            <a:r>
              <a:rPr lang="en-GB" dirty="0"/>
              <a:t>Conclusions: Nuclear Facilities for the Qualification of the BB</a:t>
            </a:r>
          </a:p>
        </p:txBody>
      </p:sp>
      <p:sp>
        <p:nvSpPr>
          <p:cNvPr id="4" name="Footer Placeholder 3">
            <a:extLst>
              <a:ext uri="{FF2B5EF4-FFF2-40B4-BE49-F238E27FC236}">
                <a16:creationId xmlns:a16="http://schemas.microsoft.com/office/drawing/2014/main" id="{5E5B703F-1A28-38D5-F853-ABF23B5062F1}"/>
              </a:ext>
            </a:extLst>
          </p:cNvPr>
          <p:cNvSpPr>
            <a:spLocks noGrp="1"/>
          </p:cNvSpPr>
          <p:nvPr>
            <p:ph type="ftr" sz="quarter" idx="11"/>
          </p:nvPr>
        </p:nvSpPr>
        <p:spPr>
          <a:xfrm>
            <a:off x="825624" y="6555770"/>
            <a:ext cx="5399330" cy="329614"/>
          </a:xfrm>
        </p:spPr>
        <p:txBody>
          <a:bodyPr/>
          <a:lstStyle/>
          <a:p>
            <a:r>
              <a:rPr lang="en-GB">
                <a:solidFill>
                  <a:prstClr val="white"/>
                </a:solidFill>
              </a:rPr>
              <a:t>G. Aiello - EUROfusion Science Meeting - Volumetric Neutron Source</a:t>
            </a:r>
            <a:endParaRPr lang="en-GB" dirty="0">
              <a:solidFill>
                <a:prstClr val="white"/>
              </a:solidFill>
            </a:endParaRPr>
          </a:p>
        </p:txBody>
      </p:sp>
      <p:graphicFrame>
        <p:nvGraphicFramePr>
          <p:cNvPr id="6" name="Table 5">
            <a:extLst>
              <a:ext uri="{FF2B5EF4-FFF2-40B4-BE49-F238E27FC236}">
                <a16:creationId xmlns:a16="http://schemas.microsoft.com/office/drawing/2014/main" id="{8EAF8C57-614E-B141-7F0D-1F8035ED7B0A}"/>
              </a:ext>
            </a:extLst>
          </p:cNvPr>
          <p:cNvGraphicFramePr>
            <a:graphicFrameLocks noGrp="1"/>
          </p:cNvGraphicFramePr>
          <p:nvPr>
            <p:extLst>
              <p:ext uri="{D42A27DB-BD31-4B8C-83A1-F6EECF244321}">
                <p14:modId xmlns:p14="http://schemas.microsoft.com/office/powerpoint/2010/main" val="177547675"/>
              </p:ext>
            </p:extLst>
          </p:nvPr>
        </p:nvGraphicFramePr>
        <p:xfrm>
          <a:off x="2079820" y="5608272"/>
          <a:ext cx="4320000" cy="621919"/>
        </p:xfrm>
        <a:graphic>
          <a:graphicData uri="http://schemas.openxmlformats.org/drawingml/2006/table">
            <a:tbl>
              <a:tblPr firstRow="1" firstCol="1" bandCol="1"/>
              <a:tblGrid>
                <a:gridCol w="648780">
                  <a:extLst>
                    <a:ext uri="{9D8B030D-6E8A-4147-A177-3AD203B41FA5}">
                      <a16:colId xmlns:a16="http://schemas.microsoft.com/office/drawing/2014/main" val="4156395030"/>
                    </a:ext>
                  </a:extLst>
                </a:gridCol>
                <a:gridCol w="3671220">
                  <a:extLst>
                    <a:ext uri="{9D8B030D-6E8A-4147-A177-3AD203B41FA5}">
                      <a16:colId xmlns:a16="http://schemas.microsoft.com/office/drawing/2014/main" val="2586022197"/>
                    </a:ext>
                  </a:extLst>
                </a:gridCol>
              </a:tblGrid>
              <a:tr h="13144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GB"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1 -3</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Proof of concept </a:t>
                      </a:r>
                      <a:b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(lab studies)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2443196778"/>
                  </a:ext>
                </a:extLst>
              </a:tr>
            </a:tbl>
          </a:graphicData>
        </a:graphic>
      </p:graphicFrame>
      <p:pic>
        <p:nvPicPr>
          <p:cNvPr id="7" name="Picture 6">
            <a:extLst>
              <a:ext uri="{FF2B5EF4-FFF2-40B4-BE49-F238E27FC236}">
                <a16:creationId xmlns:a16="http://schemas.microsoft.com/office/drawing/2014/main" id="{98A0AE8B-EC73-01E1-5FC8-3AF57CB5BA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677" y="649715"/>
            <a:ext cx="1553299" cy="2292154"/>
          </a:xfrm>
          <a:prstGeom prst="rect">
            <a:avLst/>
          </a:prstGeom>
        </p:spPr>
      </p:pic>
      <p:graphicFrame>
        <p:nvGraphicFramePr>
          <p:cNvPr id="8" name="Table 7">
            <a:extLst>
              <a:ext uri="{FF2B5EF4-FFF2-40B4-BE49-F238E27FC236}">
                <a16:creationId xmlns:a16="http://schemas.microsoft.com/office/drawing/2014/main" id="{44220FE8-EDF6-6DE0-F825-5B9299985D56}"/>
              </a:ext>
            </a:extLst>
          </p:cNvPr>
          <p:cNvGraphicFramePr>
            <a:graphicFrameLocks noGrp="1"/>
          </p:cNvGraphicFramePr>
          <p:nvPr>
            <p:extLst>
              <p:ext uri="{D42A27DB-BD31-4B8C-83A1-F6EECF244321}">
                <p14:modId xmlns:p14="http://schemas.microsoft.com/office/powerpoint/2010/main" val="3482847989"/>
              </p:ext>
            </p:extLst>
          </p:nvPr>
        </p:nvGraphicFramePr>
        <p:xfrm>
          <a:off x="2417044" y="4663929"/>
          <a:ext cx="4284000" cy="621919"/>
        </p:xfrm>
        <a:graphic>
          <a:graphicData uri="http://schemas.openxmlformats.org/drawingml/2006/table">
            <a:tbl>
              <a:tblPr firstRow="1" firstCol="1" bandCol="1"/>
              <a:tblGrid>
                <a:gridCol w="388341">
                  <a:extLst>
                    <a:ext uri="{9D8B030D-6E8A-4147-A177-3AD203B41FA5}">
                      <a16:colId xmlns:a16="http://schemas.microsoft.com/office/drawing/2014/main" val="3689069983"/>
                    </a:ext>
                  </a:extLst>
                </a:gridCol>
                <a:gridCol w="3895659">
                  <a:extLst>
                    <a:ext uri="{9D8B030D-6E8A-4147-A177-3AD203B41FA5}">
                      <a16:colId xmlns:a16="http://schemas.microsoft.com/office/drawing/2014/main" val="1654835761"/>
                    </a:ext>
                  </a:extLst>
                </a:gridCol>
              </a:tblGrid>
              <a:tr h="1098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GB"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4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Component and/or breadboard validation in laboratory environment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418929446"/>
                  </a:ext>
                </a:extLst>
              </a:tr>
            </a:tbl>
          </a:graphicData>
        </a:graphic>
      </p:graphicFrame>
      <p:graphicFrame>
        <p:nvGraphicFramePr>
          <p:cNvPr id="9" name="Table 8">
            <a:extLst>
              <a:ext uri="{FF2B5EF4-FFF2-40B4-BE49-F238E27FC236}">
                <a16:creationId xmlns:a16="http://schemas.microsoft.com/office/drawing/2014/main" id="{690660DB-FE7D-E28C-7323-DA0176AAA74E}"/>
              </a:ext>
            </a:extLst>
          </p:cNvPr>
          <p:cNvGraphicFramePr>
            <a:graphicFrameLocks noGrp="1"/>
          </p:cNvGraphicFramePr>
          <p:nvPr>
            <p:extLst>
              <p:ext uri="{D42A27DB-BD31-4B8C-83A1-F6EECF244321}">
                <p14:modId xmlns:p14="http://schemas.microsoft.com/office/powerpoint/2010/main" val="4210561643"/>
              </p:ext>
            </p:extLst>
          </p:nvPr>
        </p:nvGraphicFramePr>
        <p:xfrm>
          <a:off x="2720866" y="3682698"/>
          <a:ext cx="4320000" cy="621919"/>
        </p:xfrm>
        <a:graphic>
          <a:graphicData uri="http://schemas.openxmlformats.org/drawingml/2006/table">
            <a:tbl>
              <a:tblPr firstRow="1" firstCol="1" bandCol="1"/>
              <a:tblGrid>
                <a:gridCol w="391603">
                  <a:extLst>
                    <a:ext uri="{9D8B030D-6E8A-4147-A177-3AD203B41FA5}">
                      <a16:colId xmlns:a16="http://schemas.microsoft.com/office/drawing/2014/main" val="3689069983"/>
                    </a:ext>
                  </a:extLst>
                </a:gridCol>
                <a:gridCol w="3928397">
                  <a:extLst>
                    <a:ext uri="{9D8B030D-6E8A-4147-A177-3AD203B41FA5}">
                      <a16:colId xmlns:a16="http://schemas.microsoft.com/office/drawing/2014/main" val="1654835761"/>
                    </a:ext>
                  </a:extLst>
                </a:gridCol>
              </a:tblGrid>
              <a:tr h="7828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US" sz="18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5</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Component and/or breadboard validation in relevant environment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681692812"/>
                  </a:ext>
                </a:extLst>
              </a:tr>
            </a:tbl>
          </a:graphicData>
        </a:graphic>
      </p:graphicFrame>
      <p:sp>
        <p:nvSpPr>
          <p:cNvPr id="10" name="Right Brace 9">
            <a:extLst>
              <a:ext uri="{FF2B5EF4-FFF2-40B4-BE49-F238E27FC236}">
                <a16:creationId xmlns:a16="http://schemas.microsoft.com/office/drawing/2014/main" id="{C9668D2A-785B-14CC-9BB9-EBD60D990B3A}"/>
              </a:ext>
            </a:extLst>
          </p:cNvPr>
          <p:cNvSpPr/>
          <p:nvPr/>
        </p:nvSpPr>
        <p:spPr>
          <a:xfrm>
            <a:off x="7967102" y="1143639"/>
            <a:ext cx="382424" cy="1455451"/>
          </a:xfrm>
          <a:prstGeom prst="rightBrace">
            <a:avLst/>
          </a:prstGeom>
          <a:noFill/>
          <a:ln w="38100"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11" name="Rectangle 10">
            <a:extLst>
              <a:ext uri="{FF2B5EF4-FFF2-40B4-BE49-F238E27FC236}">
                <a16:creationId xmlns:a16="http://schemas.microsoft.com/office/drawing/2014/main" id="{CEA65BEF-1FD1-E60F-22DA-83D14469864D}"/>
              </a:ext>
            </a:extLst>
          </p:cNvPr>
          <p:cNvSpPr/>
          <p:nvPr/>
        </p:nvSpPr>
        <p:spPr>
          <a:xfrm>
            <a:off x="7410644" y="4916496"/>
            <a:ext cx="1318161" cy="1144330"/>
          </a:xfrm>
          <a:prstGeom prst="rect">
            <a:avLst/>
          </a:prstGeom>
          <a:solidFill>
            <a:srgbClr val="C0504D"/>
          </a:solidFill>
          <a:ln w="25400" cap="flat" cmpd="sng" algn="ctr">
            <a:solidFill>
              <a:srgbClr val="C0504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Fission MTRs, </a:t>
            </a:r>
            <a:br>
              <a:rPr kumimoji="0" lang="en-US" sz="1800" b="0" i="0" u="none" strike="noStrike" kern="0" cap="none" spc="0" normalizeH="0" baseline="0" noProof="0" dirty="0">
                <a:ln>
                  <a:noFill/>
                </a:ln>
                <a:solidFill>
                  <a:prstClr val="white"/>
                </a:solidFill>
                <a:effectLst/>
                <a:uLnTx/>
                <a:uFillTx/>
              </a:rPr>
            </a:br>
            <a:r>
              <a:rPr kumimoji="0" lang="en-US" sz="1800" b="0" i="0" u="none" strike="noStrike" kern="0" cap="none" spc="0" normalizeH="0" baseline="0" noProof="0" dirty="0">
                <a:ln>
                  <a:noFill/>
                </a:ln>
                <a:solidFill>
                  <a:prstClr val="white"/>
                </a:solidFill>
                <a:effectLst/>
                <a:uLnTx/>
                <a:uFillTx/>
              </a:rPr>
              <a:t>spallation sources</a:t>
            </a:r>
            <a:endParaRPr kumimoji="0" lang="en-GB" sz="1800" b="0" i="0" u="none" strike="noStrike" kern="0" cap="none" spc="0" normalizeH="0" baseline="0" noProof="0" dirty="0">
              <a:ln>
                <a:noFill/>
              </a:ln>
              <a:solidFill>
                <a:prstClr val="white"/>
              </a:solidFill>
              <a:effectLst/>
              <a:uLnTx/>
              <a:uFillTx/>
            </a:endParaRPr>
          </a:p>
        </p:txBody>
      </p:sp>
      <p:pic>
        <p:nvPicPr>
          <p:cNvPr id="12" name="Picture 11">
            <a:extLst>
              <a:ext uri="{FF2B5EF4-FFF2-40B4-BE49-F238E27FC236}">
                <a16:creationId xmlns:a16="http://schemas.microsoft.com/office/drawing/2014/main" id="{07583570-94AB-4AD4-2B93-AB20F607F83D}"/>
              </a:ext>
            </a:extLst>
          </p:cNvPr>
          <p:cNvPicPr>
            <a:picLocks noChangeAspect="1"/>
          </p:cNvPicPr>
          <p:nvPr/>
        </p:nvPicPr>
        <p:blipFill rotWithShape="1">
          <a:blip r:embed="rId3"/>
          <a:srcRect b="3650"/>
          <a:stretch/>
        </p:blipFill>
        <p:spPr>
          <a:xfrm>
            <a:off x="8885063" y="5266915"/>
            <a:ext cx="1767993" cy="1093926"/>
          </a:xfrm>
          <a:prstGeom prst="rect">
            <a:avLst/>
          </a:prstGeom>
        </p:spPr>
      </p:pic>
      <p:pic>
        <p:nvPicPr>
          <p:cNvPr id="13" name="Picture 12">
            <a:extLst>
              <a:ext uri="{FF2B5EF4-FFF2-40B4-BE49-F238E27FC236}">
                <a16:creationId xmlns:a16="http://schemas.microsoft.com/office/drawing/2014/main" id="{1ED28433-759C-93A9-0381-520CB2E581CB}"/>
              </a:ext>
            </a:extLst>
          </p:cNvPr>
          <p:cNvPicPr>
            <a:picLocks noChangeAspect="1"/>
          </p:cNvPicPr>
          <p:nvPr/>
        </p:nvPicPr>
        <p:blipFill>
          <a:blip r:embed="rId4"/>
          <a:srcRect l="24018" t="64479" r="22260"/>
          <a:stretch>
            <a:fillRect/>
          </a:stretch>
        </p:blipFill>
        <p:spPr>
          <a:xfrm>
            <a:off x="10286300" y="4926324"/>
            <a:ext cx="1318162" cy="818474"/>
          </a:xfrm>
          <a:prstGeom prst="rect">
            <a:avLst/>
          </a:prstGeom>
        </p:spPr>
      </p:pic>
      <p:graphicFrame>
        <p:nvGraphicFramePr>
          <p:cNvPr id="14" name="Table 13">
            <a:extLst>
              <a:ext uri="{FF2B5EF4-FFF2-40B4-BE49-F238E27FC236}">
                <a16:creationId xmlns:a16="http://schemas.microsoft.com/office/drawing/2014/main" id="{FD075413-DECE-9C04-C9F7-D8EFE66B1DB0}"/>
              </a:ext>
            </a:extLst>
          </p:cNvPr>
          <p:cNvGraphicFramePr>
            <a:graphicFrameLocks noGrp="1"/>
          </p:cNvGraphicFramePr>
          <p:nvPr>
            <p:extLst>
              <p:ext uri="{D42A27DB-BD31-4B8C-83A1-F6EECF244321}">
                <p14:modId xmlns:p14="http://schemas.microsoft.com/office/powerpoint/2010/main" val="1050522064"/>
              </p:ext>
            </p:extLst>
          </p:nvPr>
        </p:nvGraphicFramePr>
        <p:xfrm>
          <a:off x="3067410" y="2744549"/>
          <a:ext cx="4320000" cy="621919"/>
        </p:xfrm>
        <a:graphic>
          <a:graphicData uri="http://schemas.openxmlformats.org/drawingml/2006/table">
            <a:tbl>
              <a:tblPr firstRow="1" firstCol="1" bandCol="1"/>
              <a:tblGrid>
                <a:gridCol w="391606">
                  <a:extLst>
                    <a:ext uri="{9D8B030D-6E8A-4147-A177-3AD203B41FA5}">
                      <a16:colId xmlns:a16="http://schemas.microsoft.com/office/drawing/2014/main" val="3689069983"/>
                    </a:ext>
                  </a:extLst>
                </a:gridCol>
                <a:gridCol w="3928394">
                  <a:extLst>
                    <a:ext uri="{9D8B030D-6E8A-4147-A177-3AD203B41FA5}">
                      <a16:colId xmlns:a16="http://schemas.microsoft.com/office/drawing/2014/main" val="1654835761"/>
                    </a:ext>
                  </a:extLst>
                </a:gridCol>
              </a:tblGrid>
              <a:tr h="26797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GB"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6</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System/subsystem prototype demonstration in relevant environment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824797472"/>
                  </a:ext>
                </a:extLst>
              </a:tr>
            </a:tbl>
          </a:graphicData>
        </a:graphic>
      </p:graphicFrame>
      <p:graphicFrame>
        <p:nvGraphicFramePr>
          <p:cNvPr id="15" name="Table 14">
            <a:extLst>
              <a:ext uri="{FF2B5EF4-FFF2-40B4-BE49-F238E27FC236}">
                <a16:creationId xmlns:a16="http://schemas.microsoft.com/office/drawing/2014/main" id="{12F0FFDC-5062-F571-095E-A005037DCC56}"/>
              </a:ext>
            </a:extLst>
          </p:cNvPr>
          <p:cNvGraphicFramePr>
            <a:graphicFrameLocks noGrp="1"/>
          </p:cNvGraphicFramePr>
          <p:nvPr>
            <p:extLst>
              <p:ext uri="{D42A27DB-BD31-4B8C-83A1-F6EECF244321}">
                <p14:modId xmlns:p14="http://schemas.microsoft.com/office/powerpoint/2010/main" val="3871905247"/>
              </p:ext>
            </p:extLst>
          </p:nvPr>
        </p:nvGraphicFramePr>
        <p:xfrm>
          <a:off x="3336735" y="1809599"/>
          <a:ext cx="4320000" cy="621919"/>
        </p:xfrm>
        <a:graphic>
          <a:graphicData uri="http://schemas.openxmlformats.org/drawingml/2006/table">
            <a:tbl>
              <a:tblPr firstRow="1" firstCol="1" bandCol="1"/>
              <a:tblGrid>
                <a:gridCol w="391604">
                  <a:extLst>
                    <a:ext uri="{9D8B030D-6E8A-4147-A177-3AD203B41FA5}">
                      <a16:colId xmlns:a16="http://schemas.microsoft.com/office/drawing/2014/main" val="3689069983"/>
                    </a:ext>
                  </a:extLst>
                </a:gridCol>
                <a:gridCol w="3928396">
                  <a:extLst>
                    <a:ext uri="{9D8B030D-6E8A-4147-A177-3AD203B41FA5}">
                      <a16:colId xmlns:a16="http://schemas.microsoft.com/office/drawing/2014/main" val="1654835761"/>
                    </a:ext>
                  </a:extLst>
                </a:gridCol>
              </a:tblGrid>
              <a:tr h="33361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GB"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7 </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System prototype demonstration in an operational environment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3408616600"/>
                  </a:ext>
                </a:extLst>
              </a:tr>
            </a:tbl>
          </a:graphicData>
        </a:graphic>
      </p:graphicFrame>
      <p:graphicFrame>
        <p:nvGraphicFramePr>
          <p:cNvPr id="16" name="Table 15">
            <a:extLst>
              <a:ext uri="{FF2B5EF4-FFF2-40B4-BE49-F238E27FC236}">
                <a16:creationId xmlns:a16="http://schemas.microsoft.com/office/drawing/2014/main" id="{C8216D8E-287F-BD51-0E46-D9BEFA0F51A7}"/>
              </a:ext>
            </a:extLst>
          </p:cNvPr>
          <p:cNvGraphicFramePr>
            <a:graphicFrameLocks noGrp="1"/>
          </p:cNvGraphicFramePr>
          <p:nvPr>
            <p:extLst>
              <p:ext uri="{D42A27DB-BD31-4B8C-83A1-F6EECF244321}">
                <p14:modId xmlns:p14="http://schemas.microsoft.com/office/powerpoint/2010/main" val="1121562478"/>
              </p:ext>
            </p:extLst>
          </p:nvPr>
        </p:nvGraphicFramePr>
        <p:xfrm>
          <a:off x="3647102" y="870803"/>
          <a:ext cx="4320000" cy="621919"/>
        </p:xfrm>
        <a:graphic>
          <a:graphicData uri="http://schemas.openxmlformats.org/drawingml/2006/table">
            <a:tbl>
              <a:tblPr firstRow="1" firstCol="1" bandCol="1"/>
              <a:tblGrid>
                <a:gridCol w="391605">
                  <a:extLst>
                    <a:ext uri="{9D8B030D-6E8A-4147-A177-3AD203B41FA5}">
                      <a16:colId xmlns:a16="http://schemas.microsoft.com/office/drawing/2014/main" val="3689069983"/>
                    </a:ext>
                  </a:extLst>
                </a:gridCol>
                <a:gridCol w="3928395">
                  <a:extLst>
                    <a:ext uri="{9D8B030D-6E8A-4147-A177-3AD203B41FA5}">
                      <a16:colId xmlns:a16="http://schemas.microsoft.com/office/drawing/2014/main" val="1654835761"/>
                    </a:ext>
                  </a:extLst>
                </a:gridCol>
              </a:tblGrid>
              <a:tr h="1143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7000"/>
                        </a:lnSpc>
                        <a:spcAft>
                          <a:spcPts val="1000"/>
                        </a:spcAft>
                        <a:buNone/>
                      </a:pPr>
                      <a:r>
                        <a:rPr lang="en-GB"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8 </a:t>
                      </a:r>
                      <a:endParaRPr lang="en-GB" sz="180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15000"/>
                        </a:lnSpc>
                        <a:spcAft>
                          <a:spcPts val="1000"/>
                        </a:spcAft>
                        <a:buNone/>
                      </a:pPr>
                      <a:r>
                        <a:rPr lang="en-GB"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Actual system completed and qualified through test and demonstration</a:t>
                      </a:r>
                      <a:endParaRPr lang="en-GB" sz="1800" dirty="0">
                        <a:effectLst/>
                        <a:latin typeface="Calibri" panose="020F0502020204030204" pitchFamily="34" charset="0"/>
                        <a:ea typeface="Calibri" panose="020F0502020204030204" pitchFamily="34" charset="0"/>
                        <a:cs typeface="Arial" panose="020B0604020202020204" pitchFamily="34" charset="0"/>
                      </a:endParaRPr>
                    </a:p>
                  </a:txBody>
                  <a:tcPr marL="46990" marR="46990"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0D8E8"/>
                    </a:solidFill>
                  </a:tcPr>
                </a:tc>
                <a:extLst>
                  <a:ext uri="{0D108BD9-81ED-4DB2-BD59-A6C34878D82A}">
                    <a16:rowId xmlns:a16="http://schemas.microsoft.com/office/drawing/2014/main" val="2241591151"/>
                  </a:ext>
                </a:extLst>
              </a:tr>
            </a:tbl>
          </a:graphicData>
        </a:graphic>
      </p:graphicFrame>
      <p:pic>
        <p:nvPicPr>
          <p:cNvPr id="17" name="Picture 16">
            <a:extLst>
              <a:ext uri="{FF2B5EF4-FFF2-40B4-BE49-F238E27FC236}">
                <a16:creationId xmlns:a16="http://schemas.microsoft.com/office/drawing/2014/main" id="{14DB805D-535A-B7BD-AC79-17288072A7AE}"/>
              </a:ext>
            </a:extLst>
          </p:cNvPr>
          <p:cNvPicPr>
            <a:picLocks noChangeAspect="1"/>
          </p:cNvPicPr>
          <p:nvPr/>
        </p:nvPicPr>
        <p:blipFill rotWithShape="1">
          <a:blip r:embed="rId5"/>
          <a:srcRect l="52088" b="9563"/>
          <a:stretch/>
        </p:blipFill>
        <p:spPr>
          <a:xfrm>
            <a:off x="688908" y="2428663"/>
            <a:ext cx="689855" cy="1166925"/>
          </a:xfrm>
          <a:prstGeom prst="rect">
            <a:avLst/>
          </a:prstGeom>
        </p:spPr>
      </p:pic>
      <p:pic>
        <p:nvPicPr>
          <p:cNvPr id="18" name="Picture 17" descr="A diagram of a power plant&#10;&#10;AI-generated content may be incorrect.">
            <a:extLst>
              <a:ext uri="{FF2B5EF4-FFF2-40B4-BE49-F238E27FC236}">
                <a16:creationId xmlns:a16="http://schemas.microsoft.com/office/drawing/2014/main" id="{1466A2D1-0D6A-026A-5906-0A7CBD6F404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967640" y="1215566"/>
            <a:ext cx="1636822" cy="1127588"/>
          </a:xfrm>
          <a:prstGeom prst="rect">
            <a:avLst/>
          </a:prstGeom>
        </p:spPr>
      </p:pic>
      <p:pic>
        <p:nvPicPr>
          <p:cNvPr id="19" name="Picture 18" descr="A model of a toy&#10;&#10;AI-generated content may be incorrect.">
            <a:extLst>
              <a:ext uri="{FF2B5EF4-FFF2-40B4-BE49-F238E27FC236}">
                <a16:creationId xmlns:a16="http://schemas.microsoft.com/office/drawing/2014/main" id="{0ABB94CE-6C9A-12CA-9C55-DC41DC379B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55355" y="2767711"/>
            <a:ext cx="1767993" cy="853458"/>
          </a:xfrm>
          <a:prstGeom prst="rect">
            <a:avLst/>
          </a:prstGeom>
        </p:spPr>
      </p:pic>
      <p:pic>
        <p:nvPicPr>
          <p:cNvPr id="20" name="Picture 19" descr="Diagram of a flow diagram&#10;&#10;Description automatically generated">
            <a:extLst>
              <a:ext uri="{FF2B5EF4-FFF2-40B4-BE49-F238E27FC236}">
                <a16:creationId xmlns:a16="http://schemas.microsoft.com/office/drawing/2014/main" id="{B4B89264-6E6F-E9A0-105E-FF05751F4C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8813" y="3984236"/>
            <a:ext cx="1143464" cy="873191"/>
          </a:xfrm>
          <a:prstGeom prst="rect">
            <a:avLst/>
          </a:prstGeom>
        </p:spPr>
      </p:pic>
      <p:pic>
        <p:nvPicPr>
          <p:cNvPr id="21" name="図 31">
            <a:extLst>
              <a:ext uri="{FF2B5EF4-FFF2-40B4-BE49-F238E27FC236}">
                <a16:creationId xmlns:a16="http://schemas.microsoft.com/office/drawing/2014/main" id="{A7B3F3F0-94C6-36DE-8C08-634BA10C192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105"/>
          <a:stretch/>
        </p:blipFill>
        <p:spPr>
          <a:xfrm>
            <a:off x="399025" y="5073380"/>
            <a:ext cx="531591" cy="1274311"/>
          </a:xfrm>
          <a:prstGeom prst="rect">
            <a:avLst/>
          </a:prstGeom>
        </p:spPr>
      </p:pic>
      <p:pic>
        <p:nvPicPr>
          <p:cNvPr id="22" name="Picture 21">
            <a:extLst>
              <a:ext uri="{FF2B5EF4-FFF2-40B4-BE49-F238E27FC236}">
                <a16:creationId xmlns:a16="http://schemas.microsoft.com/office/drawing/2014/main" id="{36460BBB-AAC3-F22F-26BC-7A0E4FFC72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70809" y="6087597"/>
            <a:ext cx="585890" cy="244545"/>
          </a:xfrm>
          <a:prstGeom prst="rect">
            <a:avLst/>
          </a:prstGeom>
        </p:spPr>
      </p:pic>
      <p:pic>
        <p:nvPicPr>
          <p:cNvPr id="23" name="Picture 22">
            <a:extLst>
              <a:ext uri="{FF2B5EF4-FFF2-40B4-BE49-F238E27FC236}">
                <a16:creationId xmlns:a16="http://schemas.microsoft.com/office/drawing/2014/main" id="{190462B1-9D2B-67DD-5A7B-8C5E01DEB0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8194" y="5744798"/>
            <a:ext cx="334759" cy="358389"/>
          </a:xfrm>
          <a:prstGeom prst="rect">
            <a:avLst/>
          </a:prstGeom>
        </p:spPr>
      </p:pic>
      <p:pic>
        <p:nvPicPr>
          <p:cNvPr id="24" name="Picture 23">
            <a:extLst>
              <a:ext uri="{FF2B5EF4-FFF2-40B4-BE49-F238E27FC236}">
                <a16:creationId xmlns:a16="http://schemas.microsoft.com/office/drawing/2014/main" id="{28506268-CBCC-28B6-CE23-0F8BBDBF1D4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58586" y="5144214"/>
            <a:ext cx="1028490" cy="610829"/>
          </a:xfrm>
          <a:prstGeom prst="rect">
            <a:avLst/>
          </a:prstGeom>
        </p:spPr>
      </p:pic>
      <p:pic>
        <p:nvPicPr>
          <p:cNvPr id="25" name="Picture 24">
            <a:extLst>
              <a:ext uri="{FF2B5EF4-FFF2-40B4-BE49-F238E27FC236}">
                <a16:creationId xmlns:a16="http://schemas.microsoft.com/office/drawing/2014/main" id="{BC260355-31D5-68A2-20C0-B0EB57BB195E}"/>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a:xfrm>
            <a:off x="1466338" y="3579174"/>
            <a:ext cx="1028490" cy="602986"/>
          </a:xfrm>
          <a:prstGeom prst="rect">
            <a:avLst/>
          </a:prstGeom>
        </p:spPr>
      </p:pic>
      <p:sp>
        <p:nvSpPr>
          <p:cNvPr id="26" name="Rectangle 25">
            <a:extLst>
              <a:ext uri="{FF2B5EF4-FFF2-40B4-BE49-F238E27FC236}">
                <a16:creationId xmlns:a16="http://schemas.microsoft.com/office/drawing/2014/main" id="{11403EDF-F24A-2909-2308-037622115700}"/>
              </a:ext>
            </a:extLst>
          </p:cNvPr>
          <p:cNvSpPr/>
          <p:nvPr/>
        </p:nvSpPr>
        <p:spPr>
          <a:xfrm>
            <a:off x="8013676" y="3839412"/>
            <a:ext cx="1430257" cy="965683"/>
          </a:xfrm>
          <a:prstGeom prst="rect">
            <a:avLst/>
          </a:prstGeom>
          <a:solidFill>
            <a:srgbClr val="C0504D"/>
          </a:solidFill>
          <a:ln w="25400" cap="flat" cmpd="sng" algn="ctr">
            <a:solidFill>
              <a:srgbClr val="C0504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IFMIF-DONES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14MeV</a:t>
            </a:r>
            <a:br>
              <a:rPr kumimoji="0" lang="en-US" sz="1800" b="0" i="0" u="none" strike="noStrike" kern="0" cap="none" spc="0" normalizeH="0" baseline="0" noProof="0" dirty="0">
                <a:ln>
                  <a:noFill/>
                </a:ln>
                <a:solidFill>
                  <a:prstClr val="white"/>
                </a:solidFill>
                <a:effectLst/>
                <a:uLnTx/>
                <a:uFillTx/>
              </a:rPr>
            </a:br>
            <a:r>
              <a:rPr kumimoji="0" lang="en-US" sz="1800" b="0" i="0" u="none" strike="noStrike" kern="0" cap="none" spc="0" normalizeH="0" baseline="0" noProof="0" dirty="0">
                <a:ln>
                  <a:noFill/>
                </a:ln>
                <a:solidFill>
                  <a:prstClr val="white"/>
                </a:solidFill>
                <a:effectLst/>
                <a:uLnTx/>
                <a:uFillTx/>
              </a:rPr>
              <a:t>n-sources</a:t>
            </a:r>
            <a:endParaRPr kumimoji="0" lang="en-GB" sz="1800" b="0" i="0" u="none" strike="noStrike" kern="0" cap="none" spc="0" normalizeH="0" baseline="0" noProof="0" dirty="0">
              <a:ln>
                <a:noFill/>
              </a:ln>
              <a:solidFill>
                <a:prstClr val="white"/>
              </a:solidFill>
              <a:effectLst/>
              <a:uLnTx/>
              <a:uFillTx/>
            </a:endParaRPr>
          </a:p>
        </p:txBody>
      </p:sp>
      <p:sp>
        <p:nvSpPr>
          <p:cNvPr id="27" name="Rectangle 26">
            <a:extLst>
              <a:ext uri="{FF2B5EF4-FFF2-40B4-BE49-F238E27FC236}">
                <a16:creationId xmlns:a16="http://schemas.microsoft.com/office/drawing/2014/main" id="{E734651B-158D-C836-1994-3C41E790DF74}"/>
              </a:ext>
            </a:extLst>
          </p:cNvPr>
          <p:cNvSpPr/>
          <p:nvPr/>
        </p:nvSpPr>
        <p:spPr>
          <a:xfrm>
            <a:off x="8311749" y="2591959"/>
            <a:ext cx="1318161" cy="965683"/>
          </a:xfrm>
          <a:prstGeom prst="rect">
            <a:avLst/>
          </a:prstGeom>
          <a:solidFill>
            <a:srgbClr val="C0504D"/>
          </a:solidFill>
          <a:ln w="25400" cap="flat" cmpd="sng" algn="ctr">
            <a:solidFill>
              <a:srgbClr val="C0504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ITER/BEST</a:t>
            </a:r>
            <a:endParaRPr kumimoji="0" lang="en-GB" sz="1800" b="0" i="0" u="none" strike="noStrike" kern="0" cap="none" spc="0" normalizeH="0" baseline="0" noProof="0" dirty="0">
              <a:ln>
                <a:noFill/>
              </a:ln>
              <a:solidFill>
                <a:prstClr val="white"/>
              </a:solidFill>
              <a:effectLst/>
              <a:uLnTx/>
              <a:uFillTx/>
            </a:endParaRPr>
          </a:p>
        </p:txBody>
      </p:sp>
      <p:sp>
        <p:nvSpPr>
          <p:cNvPr id="28" name="Rectangle 27">
            <a:extLst>
              <a:ext uri="{FF2B5EF4-FFF2-40B4-BE49-F238E27FC236}">
                <a16:creationId xmlns:a16="http://schemas.microsoft.com/office/drawing/2014/main" id="{1626CFA9-7283-0FD5-C6AC-995FBA033CFC}"/>
              </a:ext>
            </a:extLst>
          </p:cNvPr>
          <p:cNvSpPr/>
          <p:nvPr/>
        </p:nvSpPr>
        <p:spPr>
          <a:xfrm>
            <a:off x="8450898" y="1263089"/>
            <a:ext cx="1318161" cy="965683"/>
          </a:xfrm>
          <a:prstGeom prst="rect">
            <a:avLst/>
          </a:prstGeom>
          <a:solidFill>
            <a:srgbClr val="C0504D"/>
          </a:solidFill>
          <a:ln w="25400" cap="flat" cmpd="sng" algn="ctr">
            <a:solidFill>
              <a:srgbClr val="C0504D">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Pilot Plant/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DEMO/CTF/ VNS </a:t>
            </a:r>
            <a:endParaRPr kumimoji="0" lang="en-GB" sz="1800" b="0" i="0" u="none" strike="noStrike" kern="0" cap="none" spc="0" normalizeH="0" baseline="0" noProof="0" dirty="0">
              <a:ln>
                <a:noFill/>
              </a:ln>
              <a:solidFill>
                <a:prstClr val="white"/>
              </a:solidFill>
              <a:effectLst/>
              <a:uLnTx/>
              <a:uFillTx/>
            </a:endParaRPr>
          </a:p>
        </p:txBody>
      </p:sp>
      <p:sp>
        <p:nvSpPr>
          <p:cNvPr id="29" name="Right Brace 28">
            <a:extLst>
              <a:ext uri="{FF2B5EF4-FFF2-40B4-BE49-F238E27FC236}">
                <a16:creationId xmlns:a16="http://schemas.microsoft.com/office/drawing/2014/main" id="{B3806A95-5906-11CA-19BD-E1058AEF71D6}"/>
              </a:ext>
            </a:extLst>
          </p:cNvPr>
          <p:cNvSpPr/>
          <p:nvPr/>
        </p:nvSpPr>
        <p:spPr>
          <a:xfrm>
            <a:off x="7640548" y="2494265"/>
            <a:ext cx="418063" cy="1315863"/>
          </a:xfrm>
          <a:prstGeom prst="rightBrace">
            <a:avLst>
              <a:gd name="adj1" fmla="val 7497"/>
              <a:gd name="adj2" fmla="val 48965"/>
            </a:avLst>
          </a:prstGeom>
          <a:noFill/>
          <a:ln w="38100"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sp>
        <p:nvSpPr>
          <p:cNvPr id="30" name="Right Brace 29">
            <a:extLst>
              <a:ext uri="{FF2B5EF4-FFF2-40B4-BE49-F238E27FC236}">
                <a16:creationId xmlns:a16="http://schemas.microsoft.com/office/drawing/2014/main" id="{A3277255-1A79-EB43-8BC6-D24A797142EC}"/>
              </a:ext>
            </a:extLst>
          </p:cNvPr>
          <p:cNvSpPr/>
          <p:nvPr/>
        </p:nvSpPr>
        <p:spPr>
          <a:xfrm>
            <a:off x="7275912" y="3199418"/>
            <a:ext cx="418063" cy="1397191"/>
          </a:xfrm>
          <a:prstGeom prst="rightBrace">
            <a:avLst/>
          </a:prstGeom>
          <a:noFill/>
          <a:ln w="38100"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grpSp>
        <p:nvGrpSpPr>
          <p:cNvPr id="31" name="Group 30">
            <a:extLst>
              <a:ext uri="{FF2B5EF4-FFF2-40B4-BE49-F238E27FC236}">
                <a16:creationId xmlns:a16="http://schemas.microsoft.com/office/drawing/2014/main" id="{E00CEDA5-DFB3-1630-9375-B0F55749EFED}"/>
              </a:ext>
            </a:extLst>
          </p:cNvPr>
          <p:cNvGrpSpPr/>
          <p:nvPr/>
        </p:nvGrpSpPr>
        <p:grpSpPr>
          <a:xfrm>
            <a:off x="6740036" y="4464798"/>
            <a:ext cx="658609" cy="1673927"/>
            <a:chOff x="7029450" y="4852988"/>
            <a:chExt cx="658609" cy="1355994"/>
          </a:xfrm>
        </p:grpSpPr>
        <p:sp>
          <p:nvSpPr>
            <p:cNvPr id="32" name="Right Brace 31">
              <a:extLst>
                <a:ext uri="{FF2B5EF4-FFF2-40B4-BE49-F238E27FC236}">
                  <a16:creationId xmlns:a16="http://schemas.microsoft.com/office/drawing/2014/main" id="{FFB75441-7BA5-9C5F-488E-7E640B00162D}"/>
                </a:ext>
              </a:extLst>
            </p:cNvPr>
            <p:cNvSpPr/>
            <p:nvPr/>
          </p:nvSpPr>
          <p:spPr>
            <a:xfrm>
              <a:off x="7029450" y="4852988"/>
              <a:ext cx="514350" cy="1355994"/>
            </a:xfrm>
            <a:prstGeom prst="rightBrace">
              <a:avLst/>
            </a:prstGeom>
            <a:noFill/>
            <a:ln w="38100" cap="flat" cmpd="sng" algn="ctr">
              <a:solidFill>
                <a:srgbClr val="C0504D"/>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endParaRPr>
            </a:p>
          </p:txBody>
        </p:sp>
        <p:cxnSp>
          <p:nvCxnSpPr>
            <p:cNvPr id="33" name="Straight Connector 32">
              <a:extLst>
                <a:ext uri="{FF2B5EF4-FFF2-40B4-BE49-F238E27FC236}">
                  <a16:creationId xmlns:a16="http://schemas.microsoft.com/office/drawing/2014/main" id="{F52289C0-CA77-DC83-1255-810D85ABBB48}"/>
                </a:ext>
              </a:extLst>
            </p:cNvPr>
            <p:cNvCxnSpPr>
              <a:cxnSpLocks/>
            </p:cNvCxnSpPr>
            <p:nvPr/>
          </p:nvCxnSpPr>
          <p:spPr>
            <a:xfrm>
              <a:off x="7539038" y="5530985"/>
              <a:ext cx="149021" cy="0"/>
            </a:xfrm>
            <a:prstGeom prst="line">
              <a:avLst/>
            </a:prstGeom>
            <a:noFill/>
            <a:ln w="38100" cap="flat" cmpd="sng" algn="ctr">
              <a:solidFill>
                <a:srgbClr val="C0504D"/>
              </a:solidFill>
              <a:prstDash val="solid"/>
            </a:ln>
            <a:effectLst>
              <a:outerShdw blurRad="40000" dist="23000" dir="5400000" rotWithShape="0">
                <a:srgbClr val="000000">
                  <a:alpha val="35000"/>
                </a:srgbClr>
              </a:outerShdw>
            </a:effectLst>
          </p:spPr>
        </p:cxnSp>
      </p:grpSp>
      <p:pic>
        <p:nvPicPr>
          <p:cNvPr id="34" name="Picture 33">
            <a:extLst>
              <a:ext uri="{FF2B5EF4-FFF2-40B4-BE49-F238E27FC236}">
                <a16:creationId xmlns:a16="http://schemas.microsoft.com/office/drawing/2014/main" id="{DF8AC32F-61E0-CA9E-0764-2263E6FFD1B2}"/>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9603564" y="4045726"/>
            <a:ext cx="1750440" cy="768404"/>
          </a:xfrm>
          <a:prstGeom prst="rect">
            <a:avLst/>
          </a:prstGeom>
        </p:spPr>
      </p:pic>
    </p:spTree>
    <p:extLst>
      <p:ext uri="{BB962C8B-B14F-4D97-AF65-F5344CB8AC3E}">
        <p14:creationId xmlns:p14="http://schemas.microsoft.com/office/powerpoint/2010/main" val="3127522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0ED5-BE08-A903-73AB-4A5BA9BFCBFB}"/>
              </a:ext>
            </a:extLst>
          </p:cNvPr>
          <p:cNvSpPr>
            <a:spLocks noGrp="1"/>
          </p:cNvSpPr>
          <p:nvPr>
            <p:ph type="title"/>
          </p:nvPr>
        </p:nvSpPr>
        <p:spPr/>
        <p:txBody>
          <a:bodyPr/>
          <a:lstStyle/>
          <a:p>
            <a:r>
              <a:rPr lang="en-US" dirty="0"/>
              <a:t>What is a Breeder Blanket ?</a:t>
            </a:r>
            <a:endParaRPr lang="en-GB" dirty="0"/>
          </a:p>
        </p:txBody>
      </p:sp>
      <p:sp>
        <p:nvSpPr>
          <p:cNvPr id="3" name="Content Placeholder 2">
            <a:extLst>
              <a:ext uri="{FF2B5EF4-FFF2-40B4-BE49-F238E27FC236}">
                <a16:creationId xmlns:a16="http://schemas.microsoft.com/office/drawing/2014/main" id="{6B4F1CE6-FCA8-C086-D31E-14F2405C20B8}"/>
              </a:ext>
            </a:extLst>
          </p:cNvPr>
          <p:cNvSpPr>
            <a:spLocks noGrp="1"/>
          </p:cNvSpPr>
          <p:nvPr>
            <p:ph idx="1"/>
          </p:nvPr>
        </p:nvSpPr>
        <p:spPr>
          <a:xfrm>
            <a:off x="609599" y="836712"/>
            <a:ext cx="5230465" cy="5688632"/>
          </a:xfrm>
        </p:spPr>
        <p:txBody>
          <a:bodyPr>
            <a:normAutofit/>
          </a:bodyPr>
          <a:lstStyle/>
          <a:p>
            <a:r>
              <a:rPr lang="en-US" sz="2000" b="1" spc="-20" dirty="0">
                <a:solidFill>
                  <a:schemeClr val="tx2"/>
                </a:solidFill>
              </a:rPr>
              <a:t>In a Fusion Power Plant, the Breeding </a:t>
            </a:r>
            <a:r>
              <a:rPr lang="en-US" sz="2000" b="1" dirty="0">
                <a:solidFill>
                  <a:schemeClr val="tx2"/>
                </a:solidFill>
              </a:rPr>
              <a:t>Blanket is the first structure exposed to the plasma</a:t>
            </a:r>
          </a:p>
          <a:p>
            <a:pPr marL="357188" lvl="1">
              <a:spcAft>
                <a:spcPts val="1200"/>
              </a:spcAft>
            </a:pPr>
            <a:r>
              <a:rPr lang="en-US" sz="1400" dirty="0"/>
              <a:t>It has to withstand the most intense heat, EM and </a:t>
            </a:r>
            <a:r>
              <a:rPr lang="en-US" sz="1400" b="1" u="sng" dirty="0"/>
              <a:t>nuclear</a:t>
            </a:r>
            <a:r>
              <a:rPr lang="en-US" sz="1400" dirty="0"/>
              <a:t> loads</a:t>
            </a:r>
          </a:p>
          <a:p>
            <a:r>
              <a:rPr lang="en-US" sz="2000" b="1" dirty="0">
                <a:solidFill>
                  <a:schemeClr val="tx2"/>
                </a:solidFill>
              </a:rPr>
              <a:t>BB functions are essential to an FPP:</a:t>
            </a:r>
          </a:p>
          <a:p>
            <a:pPr marL="357188" lvl="1"/>
            <a:r>
              <a:rPr lang="en-US" sz="1400" dirty="0"/>
              <a:t>Recover nuclear heat to produce electricity</a:t>
            </a:r>
          </a:p>
          <a:p>
            <a:pPr marL="357188" lvl="1"/>
            <a:r>
              <a:rPr lang="en-US" sz="1400" dirty="0"/>
              <a:t>Breed tritium to fuel the reactor</a:t>
            </a:r>
          </a:p>
          <a:p>
            <a:pPr marL="357188" lvl="1">
              <a:spcAft>
                <a:spcPts val="1200"/>
              </a:spcAft>
            </a:pPr>
            <a:r>
              <a:rPr lang="en-US" sz="1400" dirty="0"/>
              <a:t>Ensure nuclear shielding and protection of other components (Vacuum Vessel, Magnets…)</a:t>
            </a:r>
          </a:p>
          <a:p>
            <a:r>
              <a:rPr lang="en-US" sz="2000" b="1" dirty="0">
                <a:solidFill>
                  <a:schemeClr val="tx2"/>
                </a:solidFill>
              </a:rPr>
              <a:t>A BB is made of:</a:t>
            </a:r>
          </a:p>
          <a:p>
            <a:pPr marL="357188" lvl="1"/>
            <a:r>
              <a:rPr lang="en-GB" sz="1400" b="1" dirty="0"/>
              <a:t>Structural materials</a:t>
            </a:r>
            <a:br>
              <a:rPr lang="en-GB" sz="1400" dirty="0"/>
            </a:br>
            <a:r>
              <a:rPr lang="en-GB" sz="1000" dirty="0"/>
              <a:t>Provide mechanical strength, while forming the pressure boundary and channels for coolants and breeding materials.</a:t>
            </a:r>
          </a:p>
          <a:p>
            <a:pPr marL="357188" lvl="1"/>
            <a:r>
              <a:rPr lang="en-GB" sz="1400" b="1" dirty="0"/>
              <a:t>Breeders</a:t>
            </a:r>
            <a:br>
              <a:rPr lang="en-GB" sz="1400" dirty="0"/>
            </a:br>
            <a:r>
              <a:rPr lang="en-GB" sz="1000" dirty="0"/>
              <a:t>Generate tritium by nuclear reactions with Li-containing compounds in the Breeding Zone</a:t>
            </a:r>
          </a:p>
          <a:p>
            <a:pPr marL="357188" lvl="1"/>
            <a:r>
              <a:rPr lang="en-GB" sz="1400" b="1" dirty="0"/>
              <a:t>Neutron multipliers</a:t>
            </a:r>
            <a:br>
              <a:rPr lang="en-GB" sz="1000" dirty="0"/>
            </a:br>
            <a:r>
              <a:rPr lang="en-GB" sz="1000" dirty="0"/>
              <a:t>Increase the effective neutron yield via (n,2n) reactions to boost tritium breeding in the BZ</a:t>
            </a:r>
          </a:p>
          <a:p>
            <a:pPr marL="357188" lvl="1"/>
            <a:r>
              <a:rPr lang="en-GB" sz="1400" b="1" dirty="0"/>
              <a:t>Coolants </a:t>
            </a:r>
            <a:br>
              <a:rPr lang="en-GB" sz="1000" dirty="0"/>
            </a:br>
            <a:r>
              <a:rPr lang="en-GB" sz="1000" dirty="0"/>
              <a:t>Remove and transfer the heat it to power conversion keeping temperatures within limits.</a:t>
            </a:r>
          </a:p>
          <a:p>
            <a:pPr marL="357188" lvl="1"/>
            <a:endParaRPr lang="en-GB" sz="1000" dirty="0"/>
          </a:p>
          <a:p>
            <a:pPr marL="357188" lvl="1"/>
            <a:endParaRPr lang="en-GB" sz="1000" dirty="0"/>
          </a:p>
          <a:p>
            <a:pPr lvl="1"/>
            <a:endParaRPr lang="en-GB" sz="1400" dirty="0"/>
          </a:p>
        </p:txBody>
      </p:sp>
      <p:sp>
        <p:nvSpPr>
          <p:cNvPr id="4" name="Footer Placeholder 3">
            <a:extLst>
              <a:ext uri="{FF2B5EF4-FFF2-40B4-BE49-F238E27FC236}">
                <a16:creationId xmlns:a16="http://schemas.microsoft.com/office/drawing/2014/main" id="{BF2CF11E-FB93-FDA1-FCF8-B84562834EF6}"/>
              </a:ext>
            </a:extLst>
          </p:cNvPr>
          <p:cNvSpPr>
            <a:spLocks noGrp="1"/>
          </p:cNvSpPr>
          <p:nvPr>
            <p:ph type="ftr" sz="quarter" idx="11"/>
          </p:nvPr>
        </p:nvSpPr>
        <p:spPr>
          <a:xfrm>
            <a:off x="825624" y="6555770"/>
            <a:ext cx="5065222" cy="329614"/>
          </a:xfrm>
        </p:spPr>
        <p:txBody>
          <a:bodyPr/>
          <a:lstStyle/>
          <a:p>
            <a:r>
              <a:rPr lang="en-GB">
                <a:solidFill>
                  <a:prstClr val="white"/>
                </a:solidFill>
              </a:rPr>
              <a:t>G. Aiello - EUROfusion Science Meeting - Volumetric Neutron Source</a:t>
            </a:r>
            <a:endParaRPr lang="en-GB" dirty="0">
              <a:solidFill>
                <a:prstClr val="white"/>
              </a:solidFill>
            </a:endParaRPr>
          </a:p>
        </p:txBody>
      </p:sp>
      <p:pic>
        <p:nvPicPr>
          <p:cNvPr id="6" name="Picture 5" descr="Diagram&#10;&#10;Description automatically generated">
            <a:extLst>
              <a:ext uri="{FF2B5EF4-FFF2-40B4-BE49-F238E27FC236}">
                <a16:creationId xmlns:a16="http://schemas.microsoft.com/office/drawing/2014/main" id="{737A6126-518B-5DDA-12ED-6FE49CCB46AC}"/>
              </a:ext>
            </a:extLst>
          </p:cNvPr>
          <p:cNvPicPr>
            <a:picLocks noChangeAspect="1"/>
          </p:cNvPicPr>
          <p:nvPr/>
        </p:nvPicPr>
        <p:blipFill>
          <a:blip r:embed="rId2"/>
          <a:stretch>
            <a:fillRect/>
          </a:stretch>
        </p:blipFill>
        <p:spPr>
          <a:xfrm>
            <a:off x="6003631" y="721376"/>
            <a:ext cx="2425994" cy="2511117"/>
          </a:xfrm>
          <a:prstGeom prst="rect">
            <a:avLst/>
          </a:prstGeom>
        </p:spPr>
      </p:pic>
      <p:pic>
        <p:nvPicPr>
          <p:cNvPr id="7" name="Picture 6" descr="A diagram of a structure&#10;&#10;AI-generated content may be incorrect.">
            <a:extLst>
              <a:ext uri="{FF2B5EF4-FFF2-40B4-BE49-F238E27FC236}">
                <a16:creationId xmlns:a16="http://schemas.microsoft.com/office/drawing/2014/main" id="{5D96F82B-7D4E-2F1A-17C8-3BF7F2218441}"/>
              </a:ext>
            </a:extLst>
          </p:cNvPr>
          <p:cNvPicPr>
            <a:picLocks noChangeAspect="1"/>
          </p:cNvPicPr>
          <p:nvPr/>
        </p:nvPicPr>
        <p:blipFill>
          <a:blip r:embed="rId3"/>
          <a:stretch>
            <a:fillRect/>
          </a:stretch>
        </p:blipFill>
        <p:spPr>
          <a:xfrm>
            <a:off x="8253372" y="2776832"/>
            <a:ext cx="3217119" cy="3217119"/>
          </a:xfrm>
          <a:prstGeom prst="rect">
            <a:avLst/>
          </a:prstGeom>
        </p:spPr>
      </p:pic>
      <p:sp>
        <p:nvSpPr>
          <p:cNvPr id="8" name="Oval 7">
            <a:extLst>
              <a:ext uri="{FF2B5EF4-FFF2-40B4-BE49-F238E27FC236}">
                <a16:creationId xmlns:a16="http://schemas.microsoft.com/office/drawing/2014/main" id="{847C3602-4ACB-88CC-3F98-340304B98509}"/>
              </a:ext>
            </a:extLst>
          </p:cNvPr>
          <p:cNvSpPr/>
          <p:nvPr/>
        </p:nvSpPr>
        <p:spPr>
          <a:xfrm>
            <a:off x="7178058" y="1962150"/>
            <a:ext cx="257880" cy="262122"/>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8CFA8811-6EB3-8BB2-F1EC-93CCF6EAFDA8}"/>
              </a:ext>
            </a:extLst>
          </p:cNvPr>
          <p:cNvCxnSpPr>
            <a:cxnSpLocks/>
          </p:cNvCxnSpPr>
          <p:nvPr/>
        </p:nvCxnSpPr>
        <p:spPr>
          <a:xfrm>
            <a:off x="7435938" y="2156666"/>
            <a:ext cx="993687" cy="1053292"/>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2" name="Oval 11">
            <a:extLst>
              <a:ext uri="{FF2B5EF4-FFF2-40B4-BE49-F238E27FC236}">
                <a16:creationId xmlns:a16="http://schemas.microsoft.com/office/drawing/2014/main" id="{B7BAC645-00BB-36DC-B2C7-0CB3E4F93EE8}"/>
              </a:ext>
            </a:extLst>
          </p:cNvPr>
          <p:cNvSpPr/>
          <p:nvPr/>
        </p:nvSpPr>
        <p:spPr>
          <a:xfrm rot="1757571">
            <a:off x="7996535" y="3505159"/>
            <a:ext cx="2809779" cy="903219"/>
          </a:xfrm>
          <a:prstGeom prst="ellipse">
            <a:avLst/>
          </a:prstGeom>
          <a:noFill/>
          <a:ln w="28575" cap="flat" cmpd="sng" algn="ctr">
            <a:solidFill>
              <a:srgbClr val="A519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69B3"/>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0A5E20A2-470D-5F23-5F90-A7FCA0BC783A}"/>
              </a:ext>
            </a:extLst>
          </p:cNvPr>
          <p:cNvSpPr/>
          <p:nvPr/>
        </p:nvSpPr>
        <p:spPr>
          <a:xfrm>
            <a:off x="9428084" y="1426048"/>
            <a:ext cx="2567074" cy="643847"/>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Coolant distribution system</a:t>
            </a:r>
            <a:endParaRPr lang="en-GB" dirty="0"/>
          </a:p>
        </p:txBody>
      </p:sp>
      <p:cxnSp>
        <p:nvCxnSpPr>
          <p:cNvPr id="17" name="Straight Arrow Connector 16">
            <a:extLst>
              <a:ext uri="{FF2B5EF4-FFF2-40B4-BE49-F238E27FC236}">
                <a16:creationId xmlns:a16="http://schemas.microsoft.com/office/drawing/2014/main" id="{971D2808-9D09-8ED6-B338-2FF61875C2CA}"/>
              </a:ext>
            </a:extLst>
          </p:cNvPr>
          <p:cNvCxnSpPr>
            <a:cxnSpLocks/>
          </p:cNvCxnSpPr>
          <p:nvPr/>
        </p:nvCxnSpPr>
        <p:spPr>
          <a:xfrm flipH="1">
            <a:off x="8927303" y="2156666"/>
            <a:ext cx="627581" cy="620166"/>
          </a:xfrm>
          <a:prstGeom prst="straightConnector1">
            <a:avLst/>
          </a:prstGeom>
          <a:noFill/>
          <a:ln w="19050" cap="flat" cmpd="sng" algn="ctr">
            <a:solidFill>
              <a:srgbClr val="A51951"/>
            </a:solidFill>
            <a:prstDash val="solid"/>
            <a:miter lim="800000"/>
            <a:tailEnd type="triangle"/>
          </a:ln>
          <a:effectLst/>
        </p:spPr>
      </p:cxnSp>
      <p:cxnSp>
        <p:nvCxnSpPr>
          <p:cNvPr id="19" name="Straight Arrow Connector 18">
            <a:extLst>
              <a:ext uri="{FF2B5EF4-FFF2-40B4-BE49-F238E27FC236}">
                <a16:creationId xmlns:a16="http://schemas.microsoft.com/office/drawing/2014/main" id="{8B7F7F2B-BF9F-857E-042C-563182A82A3C}"/>
              </a:ext>
            </a:extLst>
          </p:cNvPr>
          <p:cNvCxnSpPr>
            <a:cxnSpLocks/>
          </p:cNvCxnSpPr>
          <p:nvPr/>
        </p:nvCxnSpPr>
        <p:spPr>
          <a:xfrm flipH="1">
            <a:off x="9604052" y="2186923"/>
            <a:ext cx="483088" cy="734148"/>
          </a:xfrm>
          <a:prstGeom prst="straightConnector1">
            <a:avLst/>
          </a:prstGeom>
          <a:noFill/>
          <a:ln w="19050" cap="flat" cmpd="sng" algn="ctr">
            <a:solidFill>
              <a:srgbClr val="A51951"/>
            </a:solidFill>
            <a:prstDash val="solid"/>
            <a:miter lim="800000"/>
            <a:tailEnd type="triangle"/>
          </a:ln>
          <a:effectLst/>
        </p:spPr>
      </p:cxnSp>
      <p:cxnSp>
        <p:nvCxnSpPr>
          <p:cNvPr id="20" name="Straight Arrow Connector 19">
            <a:extLst>
              <a:ext uri="{FF2B5EF4-FFF2-40B4-BE49-F238E27FC236}">
                <a16:creationId xmlns:a16="http://schemas.microsoft.com/office/drawing/2014/main" id="{D67DA477-CC84-4DA0-D461-1BFC99A418A0}"/>
              </a:ext>
            </a:extLst>
          </p:cNvPr>
          <p:cNvCxnSpPr>
            <a:cxnSpLocks/>
          </p:cNvCxnSpPr>
          <p:nvPr/>
        </p:nvCxnSpPr>
        <p:spPr>
          <a:xfrm flipH="1">
            <a:off x="10302676" y="2186923"/>
            <a:ext cx="408945" cy="1137302"/>
          </a:xfrm>
          <a:prstGeom prst="straightConnector1">
            <a:avLst/>
          </a:prstGeom>
          <a:noFill/>
          <a:ln w="19050" cap="flat" cmpd="sng" algn="ctr">
            <a:solidFill>
              <a:srgbClr val="A51951"/>
            </a:solidFill>
            <a:prstDash val="solid"/>
            <a:miter lim="800000"/>
            <a:tailEnd type="triangle"/>
          </a:ln>
          <a:effectLst/>
        </p:spPr>
      </p:cxnSp>
      <p:cxnSp>
        <p:nvCxnSpPr>
          <p:cNvPr id="21" name="Straight Arrow Connector 20">
            <a:extLst>
              <a:ext uri="{FF2B5EF4-FFF2-40B4-BE49-F238E27FC236}">
                <a16:creationId xmlns:a16="http://schemas.microsoft.com/office/drawing/2014/main" id="{78771F50-0AFF-2E23-4C27-3B3F8D739901}"/>
              </a:ext>
            </a:extLst>
          </p:cNvPr>
          <p:cNvCxnSpPr>
            <a:cxnSpLocks/>
          </p:cNvCxnSpPr>
          <p:nvPr/>
        </p:nvCxnSpPr>
        <p:spPr>
          <a:xfrm flipH="1">
            <a:off x="10985922" y="2233471"/>
            <a:ext cx="288639" cy="1375201"/>
          </a:xfrm>
          <a:prstGeom prst="straightConnector1">
            <a:avLst/>
          </a:prstGeom>
          <a:noFill/>
          <a:ln w="19050" cap="flat" cmpd="sng" algn="ctr">
            <a:solidFill>
              <a:srgbClr val="A51951"/>
            </a:solidFill>
            <a:prstDash val="solid"/>
            <a:miter lim="800000"/>
            <a:tailEnd type="triangle"/>
          </a:ln>
          <a:effectLst/>
        </p:spPr>
      </p:cxnSp>
      <p:sp>
        <p:nvSpPr>
          <p:cNvPr id="28" name="Rectangle 27">
            <a:extLst>
              <a:ext uri="{FF2B5EF4-FFF2-40B4-BE49-F238E27FC236}">
                <a16:creationId xmlns:a16="http://schemas.microsoft.com/office/drawing/2014/main" id="{D4C09CD4-60B2-D3E0-5317-27C3014B5726}"/>
              </a:ext>
            </a:extLst>
          </p:cNvPr>
          <p:cNvSpPr/>
          <p:nvPr/>
        </p:nvSpPr>
        <p:spPr>
          <a:xfrm>
            <a:off x="5921402" y="3575628"/>
            <a:ext cx="1774176" cy="47023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Breeding zone</a:t>
            </a:r>
            <a:endParaRPr lang="en-GB" dirty="0"/>
          </a:p>
        </p:txBody>
      </p:sp>
      <p:cxnSp>
        <p:nvCxnSpPr>
          <p:cNvPr id="29" name="Straight Arrow Connector 28">
            <a:extLst>
              <a:ext uri="{FF2B5EF4-FFF2-40B4-BE49-F238E27FC236}">
                <a16:creationId xmlns:a16="http://schemas.microsoft.com/office/drawing/2014/main" id="{6DF67D7F-F9F3-F6F6-85D8-D56D2E6660A2}"/>
              </a:ext>
            </a:extLst>
          </p:cNvPr>
          <p:cNvCxnSpPr>
            <a:cxnSpLocks/>
            <a:stCxn id="28" idx="3"/>
          </p:cNvCxnSpPr>
          <p:nvPr/>
        </p:nvCxnSpPr>
        <p:spPr>
          <a:xfrm>
            <a:off x="7695578" y="3810745"/>
            <a:ext cx="1494917" cy="0"/>
          </a:xfrm>
          <a:prstGeom prst="straightConnector1">
            <a:avLst/>
          </a:prstGeom>
          <a:noFill/>
          <a:ln w="19050" cap="flat" cmpd="sng" algn="ctr">
            <a:solidFill>
              <a:srgbClr val="A51951"/>
            </a:solidFill>
            <a:prstDash val="solid"/>
            <a:miter lim="800000"/>
            <a:tailEnd type="triangle"/>
          </a:ln>
          <a:effectLst/>
        </p:spPr>
      </p:cxnSp>
      <p:sp>
        <p:nvSpPr>
          <p:cNvPr id="31" name="Rectangle 30">
            <a:extLst>
              <a:ext uri="{FF2B5EF4-FFF2-40B4-BE49-F238E27FC236}">
                <a16:creationId xmlns:a16="http://schemas.microsoft.com/office/drawing/2014/main" id="{33A5932F-8EB3-9DCE-F3AF-8765C24C8B91}"/>
              </a:ext>
            </a:extLst>
          </p:cNvPr>
          <p:cNvSpPr/>
          <p:nvPr/>
        </p:nvSpPr>
        <p:spPr>
          <a:xfrm>
            <a:off x="6486526" y="5567556"/>
            <a:ext cx="2548711" cy="56906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Structural box</a:t>
            </a:r>
            <a:endParaRPr lang="en-GB" dirty="0"/>
          </a:p>
        </p:txBody>
      </p:sp>
      <p:cxnSp>
        <p:nvCxnSpPr>
          <p:cNvPr id="33" name="Straight Arrow Connector 32">
            <a:extLst>
              <a:ext uri="{FF2B5EF4-FFF2-40B4-BE49-F238E27FC236}">
                <a16:creationId xmlns:a16="http://schemas.microsoft.com/office/drawing/2014/main" id="{73308226-671F-732A-5508-AA1A02293195}"/>
              </a:ext>
            </a:extLst>
          </p:cNvPr>
          <p:cNvCxnSpPr>
            <a:cxnSpLocks/>
          </p:cNvCxnSpPr>
          <p:nvPr/>
        </p:nvCxnSpPr>
        <p:spPr>
          <a:xfrm flipV="1">
            <a:off x="8141273" y="4517683"/>
            <a:ext cx="507427" cy="995866"/>
          </a:xfrm>
          <a:prstGeom prst="straightConnector1">
            <a:avLst/>
          </a:prstGeom>
          <a:noFill/>
          <a:ln w="19050" cap="flat" cmpd="sng" algn="ctr">
            <a:solidFill>
              <a:srgbClr val="A51951"/>
            </a:solidFill>
            <a:prstDash val="solid"/>
            <a:miter lim="800000"/>
            <a:tailEnd type="triangle"/>
          </a:ln>
          <a:effectLst/>
        </p:spPr>
      </p:cxnSp>
      <p:cxnSp>
        <p:nvCxnSpPr>
          <p:cNvPr id="38" name="Straight Arrow Connector 37">
            <a:extLst>
              <a:ext uri="{FF2B5EF4-FFF2-40B4-BE49-F238E27FC236}">
                <a16:creationId xmlns:a16="http://schemas.microsoft.com/office/drawing/2014/main" id="{B9C85305-5373-4B9F-6908-7AAE2034456B}"/>
              </a:ext>
            </a:extLst>
          </p:cNvPr>
          <p:cNvCxnSpPr>
            <a:cxnSpLocks/>
          </p:cNvCxnSpPr>
          <p:nvPr/>
        </p:nvCxnSpPr>
        <p:spPr>
          <a:xfrm flipV="1">
            <a:off x="9096120" y="5353050"/>
            <a:ext cx="1411028" cy="545853"/>
          </a:xfrm>
          <a:prstGeom prst="straightConnector1">
            <a:avLst/>
          </a:prstGeom>
          <a:noFill/>
          <a:ln w="19050" cap="flat" cmpd="sng" algn="ctr">
            <a:solidFill>
              <a:srgbClr val="A51951"/>
            </a:solidFill>
            <a:prstDash val="solid"/>
            <a:miter lim="800000"/>
            <a:tailEnd type="triangle"/>
          </a:ln>
          <a:effectLst/>
        </p:spPr>
      </p:cxnSp>
      <p:sp>
        <p:nvSpPr>
          <p:cNvPr id="40" name="TextBox 39">
            <a:extLst>
              <a:ext uri="{FF2B5EF4-FFF2-40B4-BE49-F238E27FC236}">
                <a16:creationId xmlns:a16="http://schemas.microsoft.com/office/drawing/2014/main" id="{8FF9EC45-1968-63F7-CAF1-2D15BF0FD4A9}"/>
              </a:ext>
            </a:extLst>
          </p:cNvPr>
          <p:cNvSpPr txBox="1"/>
          <p:nvPr/>
        </p:nvSpPr>
        <p:spPr>
          <a:xfrm>
            <a:off x="360040" y="5625976"/>
            <a:ext cx="5419141" cy="830997"/>
          </a:xfrm>
          <a:prstGeom prst="rect">
            <a:avLst/>
          </a:prstGeom>
          <a:noFill/>
        </p:spPr>
        <p:txBody>
          <a:bodyPr wrap="square" rtlCol="0">
            <a:spAutoFit/>
          </a:bodyPr>
          <a:lstStyle/>
          <a:p>
            <a:pPr algn="ctr"/>
            <a:r>
              <a:rPr lang="en-US" sz="2400" b="1" dirty="0">
                <a:solidFill>
                  <a:schemeClr val="tx2"/>
                </a:solidFill>
              </a:rPr>
              <a:t>The BB can be considered the equivalent of the “core” in fission plants</a:t>
            </a:r>
            <a:endParaRPr lang="en-GB" sz="2400" b="1" dirty="0">
              <a:solidFill>
                <a:schemeClr val="tx2"/>
              </a:solidFill>
            </a:endParaRPr>
          </a:p>
        </p:txBody>
      </p:sp>
    </p:spTree>
    <p:extLst>
      <p:ext uri="{BB962C8B-B14F-4D97-AF65-F5344CB8AC3E}">
        <p14:creationId xmlns:p14="http://schemas.microsoft.com/office/powerpoint/2010/main" val="1176506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756A-9A9D-05B4-8C60-57B56033F3EE}"/>
              </a:ext>
            </a:extLst>
          </p:cNvPr>
          <p:cNvSpPr>
            <a:spLocks noGrp="1"/>
          </p:cNvSpPr>
          <p:nvPr>
            <p:ph type="title"/>
          </p:nvPr>
        </p:nvSpPr>
        <p:spPr/>
        <p:txBody>
          <a:bodyPr/>
          <a:lstStyle/>
          <a:p>
            <a:r>
              <a:rPr lang="en-US" dirty="0"/>
              <a:t>A limited number of materials, but several different concepts</a:t>
            </a:r>
            <a:endParaRPr lang="en-GB" dirty="0"/>
          </a:p>
        </p:txBody>
      </p:sp>
      <p:sp>
        <p:nvSpPr>
          <p:cNvPr id="3" name="Content Placeholder 2">
            <a:extLst>
              <a:ext uri="{FF2B5EF4-FFF2-40B4-BE49-F238E27FC236}">
                <a16:creationId xmlns:a16="http://schemas.microsoft.com/office/drawing/2014/main" id="{495A4DB6-73F1-6C12-5880-18229A990AF2}"/>
              </a:ext>
            </a:extLst>
          </p:cNvPr>
          <p:cNvSpPr>
            <a:spLocks noGrp="1"/>
          </p:cNvSpPr>
          <p:nvPr>
            <p:ph idx="1"/>
          </p:nvPr>
        </p:nvSpPr>
        <p:spPr>
          <a:xfrm>
            <a:off x="609600" y="836712"/>
            <a:ext cx="11103024" cy="674373"/>
          </a:xfrm>
        </p:spPr>
        <p:txBody>
          <a:bodyPr>
            <a:normAutofit/>
          </a:bodyPr>
          <a:lstStyle/>
          <a:p>
            <a:r>
              <a:rPr lang="en-US" sz="2200" dirty="0"/>
              <a:t>The list of materials that can fulfill all BB requirements is relatively limited:</a:t>
            </a:r>
          </a:p>
          <a:p>
            <a:endParaRPr lang="en-GB" sz="2200" dirty="0"/>
          </a:p>
        </p:txBody>
      </p:sp>
      <p:sp>
        <p:nvSpPr>
          <p:cNvPr id="4" name="Footer Placeholder 3">
            <a:extLst>
              <a:ext uri="{FF2B5EF4-FFF2-40B4-BE49-F238E27FC236}">
                <a16:creationId xmlns:a16="http://schemas.microsoft.com/office/drawing/2014/main" id="{1DF480A2-FE87-A389-7F21-25411E7EDC78}"/>
              </a:ext>
            </a:extLst>
          </p:cNvPr>
          <p:cNvSpPr>
            <a:spLocks noGrp="1"/>
          </p:cNvSpPr>
          <p:nvPr>
            <p:ph type="ftr" sz="quarter" idx="11"/>
          </p:nvPr>
        </p:nvSpPr>
        <p:spPr>
          <a:xfrm>
            <a:off x="825624" y="6555770"/>
            <a:ext cx="4616814" cy="329614"/>
          </a:xfrm>
        </p:spPr>
        <p:txBody>
          <a:bodyPr/>
          <a:lstStyle/>
          <a:p>
            <a:r>
              <a:rPr lang="en-GB">
                <a:solidFill>
                  <a:prstClr val="white"/>
                </a:solidFill>
              </a:rPr>
              <a:t>G. Aiello - EUROfusion Science Meeting - Volumetric Neutron Source</a:t>
            </a:r>
            <a:endParaRPr lang="en-GB" dirty="0">
              <a:solidFill>
                <a:prstClr val="white"/>
              </a:solidFill>
            </a:endParaRPr>
          </a:p>
        </p:txBody>
      </p:sp>
      <p:graphicFrame>
        <p:nvGraphicFramePr>
          <p:cNvPr id="6" name="Table 5">
            <a:extLst>
              <a:ext uri="{FF2B5EF4-FFF2-40B4-BE49-F238E27FC236}">
                <a16:creationId xmlns:a16="http://schemas.microsoft.com/office/drawing/2014/main" id="{B819DAC1-030E-50A8-8D93-4BC92E7D853A}"/>
              </a:ext>
            </a:extLst>
          </p:cNvPr>
          <p:cNvGraphicFramePr>
            <a:graphicFrameLocks noGrp="1"/>
          </p:cNvGraphicFramePr>
          <p:nvPr>
            <p:extLst>
              <p:ext uri="{D42A27DB-BD31-4B8C-83A1-F6EECF244321}">
                <p14:modId xmlns:p14="http://schemas.microsoft.com/office/powerpoint/2010/main" val="392650147"/>
              </p:ext>
            </p:extLst>
          </p:nvPr>
        </p:nvGraphicFramePr>
        <p:xfrm>
          <a:off x="609600" y="1327242"/>
          <a:ext cx="11148295" cy="1711960"/>
        </p:xfrm>
        <a:graphic>
          <a:graphicData uri="http://schemas.openxmlformats.org/drawingml/2006/table">
            <a:tbl>
              <a:tblPr firstRow="1" bandRow="1">
                <a:tableStyleId>{5C22544A-7EE6-4342-B048-85BDC9FD1C3A}</a:tableStyleId>
              </a:tblPr>
              <a:tblGrid>
                <a:gridCol w="2220605">
                  <a:extLst>
                    <a:ext uri="{9D8B030D-6E8A-4147-A177-3AD203B41FA5}">
                      <a16:colId xmlns:a16="http://schemas.microsoft.com/office/drawing/2014/main" val="3794727990"/>
                    </a:ext>
                  </a:extLst>
                </a:gridCol>
                <a:gridCol w="2369476">
                  <a:extLst>
                    <a:ext uri="{9D8B030D-6E8A-4147-A177-3AD203B41FA5}">
                      <a16:colId xmlns:a16="http://schemas.microsoft.com/office/drawing/2014/main" val="481366796"/>
                    </a:ext>
                  </a:extLst>
                </a:gridCol>
                <a:gridCol w="2340244">
                  <a:extLst>
                    <a:ext uri="{9D8B030D-6E8A-4147-A177-3AD203B41FA5}">
                      <a16:colId xmlns:a16="http://schemas.microsoft.com/office/drawing/2014/main" val="1327051314"/>
                    </a:ext>
                  </a:extLst>
                </a:gridCol>
                <a:gridCol w="2014780">
                  <a:extLst>
                    <a:ext uri="{9D8B030D-6E8A-4147-A177-3AD203B41FA5}">
                      <a16:colId xmlns:a16="http://schemas.microsoft.com/office/drawing/2014/main" val="1513782267"/>
                    </a:ext>
                  </a:extLst>
                </a:gridCol>
                <a:gridCol w="2203190">
                  <a:extLst>
                    <a:ext uri="{9D8B030D-6E8A-4147-A177-3AD203B41FA5}">
                      <a16:colId xmlns:a16="http://schemas.microsoft.com/office/drawing/2014/main" val="3036522089"/>
                    </a:ext>
                  </a:extLst>
                </a:gridCol>
              </a:tblGrid>
              <a:tr h="370840">
                <a:tc>
                  <a:txBody>
                    <a:bodyPr/>
                    <a:lstStyle/>
                    <a:p>
                      <a:pPr algn="ctr"/>
                      <a:r>
                        <a:rPr lang="en-US" dirty="0"/>
                        <a:t>Function</a:t>
                      </a:r>
                      <a:endParaRPr lang="en-GB" dirty="0"/>
                    </a:p>
                  </a:txBody>
                  <a:tcPr/>
                </a:tc>
                <a:tc>
                  <a:txBody>
                    <a:bodyPr/>
                    <a:lstStyle/>
                    <a:p>
                      <a:pPr algn="ctr"/>
                      <a:r>
                        <a:rPr lang="en-US" dirty="0"/>
                        <a:t>Requirements</a:t>
                      </a:r>
                      <a:endParaRPr lang="en-GB" dirty="0"/>
                    </a:p>
                  </a:txBody>
                  <a:tcPr/>
                </a:tc>
                <a:tc>
                  <a:txBody>
                    <a:bodyPr/>
                    <a:lstStyle/>
                    <a:p>
                      <a:pPr algn="ctr"/>
                      <a:r>
                        <a:rPr lang="en-US" dirty="0"/>
                        <a:t>Short term</a:t>
                      </a:r>
                      <a:endParaRPr lang="en-GB" dirty="0"/>
                    </a:p>
                  </a:txBody>
                  <a:tcPr>
                    <a:solidFill>
                      <a:schemeClr val="accent2"/>
                    </a:solidFill>
                  </a:tcPr>
                </a:tc>
                <a:tc>
                  <a:txBody>
                    <a:bodyPr/>
                    <a:lstStyle/>
                    <a:p>
                      <a:pPr algn="ctr"/>
                      <a:r>
                        <a:rPr lang="en-US" dirty="0"/>
                        <a:t>Medium Term</a:t>
                      </a:r>
                      <a:endParaRPr lang="en-GB" dirty="0"/>
                    </a:p>
                  </a:txBody>
                  <a:tcPr>
                    <a:solidFill>
                      <a:schemeClr val="accent2"/>
                    </a:solidFill>
                  </a:tcPr>
                </a:tc>
                <a:tc>
                  <a:txBody>
                    <a:bodyPr/>
                    <a:lstStyle/>
                    <a:p>
                      <a:pPr algn="ctr"/>
                      <a:r>
                        <a:rPr lang="en-US" dirty="0"/>
                        <a:t>Long term</a:t>
                      </a:r>
                      <a:endParaRPr lang="en-GB" dirty="0"/>
                    </a:p>
                  </a:txBody>
                  <a:tcPr>
                    <a:solidFill>
                      <a:schemeClr val="accent2"/>
                    </a:solidFill>
                  </a:tcPr>
                </a:tc>
                <a:extLst>
                  <a:ext uri="{0D108BD9-81ED-4DB2-BD59-A6C34878D82A}">
                    <a16:rowId xmlns:a16="http://schemas.microsoft.com/office/drawing/2014/main" val="415985072"/>
                  </a:ext>
                </a:extLst>
              </a:tr>
              <a:tr h="370840">
                <a:tc>
                  <a:txBody>
                    <a:bodyPr/>
                    <a:lstStyle/>
                    <a:p>
                      <a:pPr algn="ctr"/>
                      <a:r>
                        <a:rPr lang="en-US" dirty="0">
                          <a:latin typeface="+mn-lt"/>
                        </a:rPr>
                        <a:t>Structural</a:t>
                      </a:r>
                      <a:endParaRPr lang="en-GB" dirty="0">
                        <a:latin typeface="+mn-lt"/>
                      </a:endParaRPr>
                    </a:p>
                  </a:txBody>
                  <a:tcPr anchor="ctr">
                    <a:solidFill>
                      <a:schemeClr val="accent1">
                        <a:lumMod val="20000"/>
                        <a:lumOff val="80000"/>
                      </a:schemeClr>
                    </a:solidFill>
                  </a:tcPr>
                </a:tc>
                <a:tc>
                  <a:txBody>
                    <a:bodyPr/>
                    <a:lstStyle/>
                    <a:p>
                      <a:pPr marL="177800" indent="-177800" algn="l">
                        <a:buFont typeface="Arial" panose="020B0604020202020204" pitchFamily="34" charset="0"/>
                        <a:buChar char="•"/>
                      </a:pPr>
                      <a:r>
                        <a:rPr lang="en-US" sz="1000" dirty="0">
                          <a:latin typeface="+mn-lt"/>
                        </a:rPr>
                        <a:t>Low Activation</a:t>
                      </a:r>
                    </a:p>
                    <a:p>
                      <a:pPr marL="177800" indent="-177800" algn="l">
                        <a:buFont typeface="Arial" panose="020B0604020202020204" pitchFamily="34" charset="0"/>
                        <a:buChar char="•"/>
                      </a:pPr>
                      <a:r>
                        <a:rPr lang="en-US" sz="1000" dirty="0">
                          <a:latin typeface="+mn-lt"/>
                        </a:rPr>
                        <a:t>Irradiation resistance (50-150 dpa)</a:t>
                      </a:r>
                    </a:p>
                  </a:txBody>
                  <a:tcPr anchor="ctr">
                    <a:solidFill>
                      <a:schemeClr val="accent1">
                        <a:lumMod val="20000"/>
                        <a:lumOff val="80000"/>
                      </a:schemeClr>
                    </a:solidFill>
                  </a:tcPr>
                </a:tc>
                <a:tc>
                  <a:txBody>
                    <a:bodyPr/>
                    <a:lstStyle/>
                    <a:p>
                      <a:pPr algn="ctr"/>
                      <a:r>
                        <a:rPr lang="en-US" sz="1000" dirty="0">
                          <a:latin typeface="+mn-lt"/>
                        </a:rPr>
                        <a:t>RAFM steels</a:t>
                      </a:r>
                    </a:p>
                    <a:p>
                      <a:pPr algn="ctr"/>
                      <a:r>
                        <a:rPr lang="en-US" sz="1000" dirty="0">
                          <a:latin typeface="+mn-lt"/>
                        </a:rPr>
                        <a:t>Casted Nanostructured Alloys</a:t>
                      </a:r>
                      <a:endParaRPr lang="en-GB" sz="1000" dirty="0">
                        <a:latin typeface="+mn-lt"/>
                      </a:endParaRPr>
                    </a:p>
                  </a:txBody>
                  <a:tcPr anchor="ctr">
                    <a:solidFill>
                      <a:schemeClr val="accent2">
                        <a:lumMod val="40000"/>
                        <a:lumOff val="60000"/>
                      </a:schemeClr>
                    </a:solidFill>
                  </a:tcPr>
                </a:tc>
                <a:tc>
                  <a:txBody>
                    <a:bodyPr/>
                    <a:lstStyle/>
                    <a:p>
                      <a:pPr algn="ctr"/>
                      <a:r>
                        <a:rPr lang="en-US" sz="1000" dirty="0">
                          <a:latin typeface="+mn-lt"/>
                        </a:rPr>
                        <a:t>ODS steels</a:t>
                      </a:r>
                    </a:p>
                    <a:p>
                      <a:pPr algn="ctr"/>
                      <a:r>
                        <a:rPr lang="en-US" sz="1000" dirty="0">
                          <a:latin typeface="+mn-lt"/>
                        </a:rPr>
                        <a:t>Vanadium alloys</a:t>
                      </a:r>
                      <a:endParaRPr lang="en-GB" sz="1000" dirty="0">
                        <a:latin typeface="+mn-lt"/>
                      </a:endParaRPr>
                    </a:p>
                  </a:txBody>
                  <a:tcPr anchor="ctr">
                    <a:solidFill>
                      <a:schemeClr val="accent2">
                        <a:lumMod val="40000"/>
                        <a:lumOff val="60000"/>
                      </a:schemeClr>
                    </a:solidFill>
                  </a:tcPr>
                </a:tc>
                <a:tc>
                  <a:txBody>
                    <a:bodyPr/>
                    <a:lstStyle/>
                    <a:p>
                      <a:pPr algn="ctr"/>
                      <a:r>
                        <a:rPr lang="en-US" sz="1000" dirty="0" err="1">
                          <a:latin typeface="+mn-lt"/>
                        </a:rPr>
                        <a:t>SiC</a:t>
                      </a:r>
                      <a:r>
                        <a:rPr lang="en-US" sz="1000" baseline="-25000" dirty="0" err="1">
                          <a:latin typeface="+mn-lt"/>
                        </a:rPr>
                        <a:t>f</a:t>
                      </a:r>
                      <a:r>
                        <a:rPr lang="en-US" sz="1000" dirty="0">
                          <a:latin typeface="+mn-lt"/>
                        </a:rPr>
                        <a:t>/</a:t>
                      </a:r>
                      <a:r>
                        <a:rPr lang="en-US" sz="1000" dirty="0" err="1">
                          <a:latin typeface="+mn-lt"/>
                        </a:rPr>
                        <a:t>SiC</a:t>
                      </a:r>
                      <a:r>
                        <a:rPr lang="en-US" sz="1000" dirty="0">
                          <a:latin typeface="+mn-lt"/>
                        </a:rPr>
                        <a:t> composites</a:t>
                      </a:r>
                      <a:endParaRPr lang="en-GB" sz="1000" dirty="0">
                        <a:latin typeface="+mn-lt"/>
                      </a:endParaRPr>
                    </a:p>
                  </a:txBody>
                  <a:tcPr anchor="ctr">
                    <a:solidFill>
                      <a:schemeClr val="accent2">
                        <a:lumMod val="40000"/>
                        <a:lumOff val="60000"/>
                      </a:schemeClr>
                    </a:solidFill>
                  </a:tcPr>
                </a:tc>
                <a:extLst>
                  <a:ext uri="{0D108BD9-81ED-4DB2-BD59-A6C34878D82A}">
                    <a16:rowId xmlns:a16="http://schemas.microsoft.com/office/drawing/2014/main" val="2228355248"/>
                  </a:ext>
                </a:extLst>
              </a:tr>
              <a:tr h="370840">
                <a:tc>
                  <a:txBody>
                    <a:bodyPr/>
                    <a:lstStyle/>
                    <a:p>
                      <a:pPr algn="ctr"/>
                      <a:r>
                        <a:rPr lang="en-US" dirty="0">
                          <a:latin typeface="+mn-lt"/>
                        </a:rPr>
                        <a:t>Breeders/Multipliers</a:t>
                      </a:r>
                      <a:endParaRPr lang="en-GB" dirty="0">
                        <a:latin typeface="+mn-lt"/>
                      </a:endParaRPr>
                    </a:p>
                  </a:txBody>
                  <a:tcPr anchor="ctr">
                    <a:solidFill>
                      <a:schemeClr val="accent1">
                        <a:lumMod val="20000"/>
                        <a:lumOff val="80000"/>
                      </a:schemeClr>
                    </a:solidFill>
                  </a:tcPr>
                </a:tc>
                <a:tc>
                  <a:txBody>
                    <a:bodyPr/>
                    <a:lstStyle/>
                    <a:p>
                      <a:pPr marL="177800" indent="-177800" algn="l">
                        <a:buFont typeface="Arial" panose="020B0604020202020204" pitchFamily="34" charset="0"/>
                        <a:buChar char="•"/>
                      </a:pPr>
                      <a:r>
                        <a:rPr lang="en-US" sz="1000" dirty="0">
                          <a:latin typeface="+mn-lt"/>
                        </a:rPr>
                        <a:t>Low chemical reactivity and toxicity</a:t>
                      </a:r>
                    </a:p>
                    <a:p>
                      <a:pPr marL="177800" indent="-177800" algn="l">
                        <a:buFont typeface="Arial" panose="020B0604020202020204" pitchFamily="34" charset="0"/>
                        <a:buChar char="•"/>
                      </a:pPr>
                      <a:r>
                        <a:rPr lang="en-US" sz="1000" dirty="0">
                          <a:latin typeface="+mn-lt"/>
                        </a:rPr>
                        <a:t>Limited cost and sustainable supply</a:t>
                      </a:r>
                    </a:p>
                  </a:txBody>
                  <a:tcPr anchor="ctr">
                    <a:solidFill>
                      <a:schemeClr val="accent1">
                        <a:lumMod val="20000"/>
                        <a:lumOff val="80000"/>
                      </a:schemeClr>
                    </a:solidFill>
                  </a:tcPr>
                </a:tc>
                <a:tc>
                  <a:txBody>
                    <a:bodyPr/>
                    <a:lstStyle/>
                    <a:p>
                      <a:pPr algn="ctr"/>
                      <a:r>
                        <a:rPr lang="en-US" sz="1000" dirty="0">
                          <a:latin typeface="+mn-lt"/>
                        </a:rPr>
                        <a:t>Ceramic pebbles (</a:t>
                      </a:r>
                      <a:r>
                        <a:rPr kumimoji="0" lang="en-GB" sz="1000" b="0" i="0" u="none" strike="noStrike" kern="100" cap="none" spc="0" normalizeH="0" baseline="0" noProof="0" dirty="0" err="1">
                          <a:ln>
                            <a:noFill/>
                          </a:ln>
                          <a:solidFill>
                            <a:srgbClr val="E7E6E6">
                              <a:lumMod val="10000"/>
                            </a:srgbClr>
                          </a:solidFill>
                          <a:effectLst/>
                          <a:uLnTx/>
                          <a:uFillTx/>
                          <a:latin typeface="+mn-lt"/>
                          <a:ea typeface="+mn-ea"/>
                          <a:cs typeface="+mn-cs"/>
                        </a:rPr>
                        <a:t>Li₂TiO</a:t>
                      </a: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₃, </a:t>
                      </a:r>
                      <a:r>
                        <a:rPr kumimoji="0" lang="en-GB" sz="1000" b="0" i="0" u="none" strike="noStrike" kern="100" cap="none" spc="0" normalizeH="0" baseline="0" noProof="0" dirty="0" err="1">
                          <a:ln>
                            <a:noFill/>
                          </a:ln>
                          <a:solidFill>
                            <a:srgbClr val="E7E6E6">
                              <a:lumMod val="10000"/>
                            </a:srgbClr>
                          </a:solidFill>
                          <a:effectLst/>
                          <a:uLnTx/>
                          <a:uFillTx/>
                          <a:latin typeface="+mn-lt"/>
                          <a:ea typeface="+mn-ea"/>
                          <a:cs typeface="+mn-cs"/>
                        </a:rPr>
                        <a:t>Li₄SiO</a:t>
                      </a: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₄..)</a:t>
                      </a:r>
                      <a:b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b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Pure Be, Be</a:t>
                      </a:r>
                      <a:r>
                        <a:rPr kumimoji="0" lang="en-GB" sz="1000" b="0" i="0" u="none" strike="noStrike" kern="100" cap="none" spc="0" normalizeH="0" baseline="-25000" noProof="0" dirty="0">
                          <a:ln>
                            <a:noFill/>
                          </a:ln>
                          <a:solidFill>
                            <a:srgbClr val="E7E6E6">
                              <a:lumMod val="10000"/>
                            </a:srgbClr>
                          </a:solidFill>
                          <a:effectLst/>
                          <a:uLnTx/>
                          <a:uFillTx/>
                          <a:latin typeface="+mn-lt"/>
                          <a:ea typeface="+mn-ea"/>
                          <a:cs typeface="+mn-cs"/>
                        </a:rPr>
                        <a:t>12</a:t>
                      </a: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Ti</a:t>
                      </a:r>
                      <a:b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b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Pure Pb, Pb</a:t>
                      </a:r>
                      <a:r>
                        <a:rPr kumimoji="0" lang="en-GB" sz="1000" b="0" i="0" u="none" strike="noStrike" kern="100" cap="none" spc="0" normalizeH="0" baseline="-25000" noProof="0" dirty="0">
                          <a:ln>
                            <a:noFill/>
                          </a:ln>
                          <a:solidFill>
                            <a:srgbClr val="E7E6E6">
                              <a:lumMod val="10000"/>
                            </a:srgbClr>
                          </a:solidFill>
                          <a:effectLst/>
                          <a:uLnTx/>
                          <a:uFillTx/>
                          <a:latin typeface="+mn-lt"/>
                          <a:ea typeface="+mn-ea"/>
                          <a:cs typeface="+mn-cs"/>
                        </a:rPr>
                        <a:t>17</a:t>
                      </a: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Li </a:t>
                      </a:r>
                      <a:endParaRPr lang="en-GB" sz="1000" b="0" dirty="0">
                        <a:latin typeface="+mn-lt"/>
                      </a:endParaRPr>
                    </a:p>
                  </a:txBody>
                  <a:tcPr anchor="ctr">
                    <a:solidFill>
                      <a:schemeClr val="accent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000" dirty="0">
                          <a:latin typeface="+mn-lt"/>
                        </a:rPr>
                        <a:t>Pure Li</a:t>
                      </a:r>
                    </a:p>
                  </a:txBody>
                  <a:tcPr anchor="ctr">
                    <a:solidFill>
                      <a:schemeClr val="accent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00" dirty="0">
                          <a:latin typeface="+mn-lt"/>
                        </a:rPr>
                        <a:t>Pure Li</a:t>
                      </a:r>
                      <a:br>
                        <a:rPr lang="en-US" sz="1000" dirty="0">
                          <a:latin typeface="+mn-lt"/>
                        </a:rPr>
                      </a:br>
                      <a:r>
                        <a:rPr lang="en-US" sz="1000" dirty="0" err="1">
                          <a:latin typeface="+mn-lt"/>
                        </a:rPr>
                        <a:t>FLiBe</a:t>
                      </a:r>
                      <a:endParaRPr lang="en-GB" sz="1000" dirty="0">
                        <a:latin typeface="+mn-lt"/>
                      </a:endParaRPr>
                    </a:p>
                  </a:txBody>
                  <a:tcPr anchor="ctr">
                    <a:solidFill>
                      <a:schemeClr val="accent2">
                        <a:lumMod val="40000"/>
                        <a:lumOff val="60000"/>
                      </a:schemeClr>
                    </a:solidFill>
                  </a:tcPr>
                </a:tc>
                <a:extLst>
                  <a:ext uri="{0D108BD9-81ED-4DB2-BD59-A6C34878D82A}">
                    <a16:rowId xmlns:a16="http://schemas.microsoft.com/office/drawing/2014/main" val="2474151409"/>
                  </a:ext>
                </a:extLst>
              </a:tr>
              <a:tr h="370840">
                <a:tc>
                  <a:txBody>
                    <a:bodyPr/>
                    <a:lstStyle/>
                    <a:p>
                      <a:pPr algn="ctr"/>
                      <a:r>
                        <a:rPr lang="en-US" dirty="0">
                          <a:latin typeface="+mn-lt"/>
                        </a:rPr>
                        <a:t>Coolants</a:t>
                      </a:r>
                      <a:endParaRPr lang="en-GB" dirty="0">
                        <a:latin typeface="+mn-lt"/>
                      </a:endParaRPr>
                    </a:p>
                  </a:txBody>
                  <a:tcPr anchor="ctr">
                    <a:solidFill>
                      <a:schemeClr val="accent1">
                        <a:lumMod val="20000"/>
                        <a:lumOff val="80000"/>
                      </a:schemeClr>
                    </a:solidFill>
                  </a:tcPr>
                </a:tc>
                <a:tc>
                  <a:txBody>
                    <a:bodyPr/>
                    <a:lstStyle/>
                    <a:p>
                      <a:pPr marL="177800" indent="-177800" algn="l">
                        <a:buFont typeface="Arial" panose="020B0604020202020204" pitchFamily="34" charset="0"/>
                        <a:buChar char="•"/>
                      </a:pPr>
                      <a:r>
                        <a:rPr lang="en-US" sz="1000" dirty="0">
                          <a:latin typeface="+mn-lt"/>
                        </a:rPr>
                        <a:t>Operate in appropriate T window</a:t>
                      </a:r>
                    </a:p>
                    <a:p>
                      <a:pPr marL="177800" indent="-177800" algn="l">
                        <a:buFont typeface="Arial" panose="020B0604020202020204" pitchFamily="34" charset="0"/>
                        <a:buChar char="•"/>
                      </a:pPr>
                      <a:r>
                        <a:rPr lang="en-US" sz="1000" dirty="0">
                          <a:latin typeface="+mn-lt"/>
                        </a:rPr>
                        <a:t>Keep T inventory and permeation low</a:t>
                      </a:r>
                    </a:p>
                  </a:txBody>
                  <a:tcPr anchor="ctr">
                    <a:solidFill>
                      <a:schemeClr val="accent1">
                        <a:lumMod val="20000"/>
                        <a:lumOff val="80000"/>
                      </a:schemeClr>
                    </a:solidFill>
                  </a:tcPr>
                </a:tc>
                <a:tc>
                  <a:txBody>
                    <a:bodyPr/>
                    <a:lstStyle/>
                    <a:p>
                      <a:pPr algn="ctr"/>
                      <a:r>
                        <a:rPr lang="en-US" sz="1000" dirty="0">
                          <a:latin typeface="+mn-lt"/>
                        </a:rPr>
                        <a:t>H</a:t>
                      </a:r>
                      <a:r>
                        <a:rPr lang="en-US" sz="1000" baseline="-25000" dirty="0">
                          <a:latin typeface="+mn-lt"/>
                        </a:rPr>
                        <a:t>2</a:t>
                      </a:r>
                      <a:r>
                        <a:rPr lang="en-US" sz="1000" dirty="0">
                          <a:latin typeface="+mn-lt"/>
                        </a:rPr>
                        <a:t>O, He, CO</a:t>
                      </a:r>
                      <a:r>
                        <a:rPr lang="en-US" sz="1000" baseline="-25000" dirty="0">
                          <a:latin typeface="+mn-lt"/>
                        </a:rPr>
                        <a:t>2</a:t>
                      </a:r>
                      <a:endParaRPr lang="en-GB" sz="1000" baseline="-25000" dirty="0">
                        <a:latin typeface="+mn-lt"/>
                      </a:endParaRPr>
                    </a:p>
                  </a:txBody>
                  <a:tcPr anchor="ctr">
                    <a:solidFill>
                      <a:schemeClr val="accent2">
                        <a:lumMod val="40000"/>
                        <a:lumOff val="60000"/>
                      </a:schemeClr>
                    </a:solidFill>
                  </a:tcPr>
                </a:tc>
                <a:tc>
                  <a:txBody>
                    <a:bodyPr/>
                    <a:lstStyle/>
                    <a:p>
                      <a:pPr algn="ct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Pb</a:t>
                      </a:r>
                      <a:r>
                        <a:rPr kumimoji="0" lang="en-GB" sz="1000" b="0" i="0" u="none" strike="noStrike" kern="100" cap="none" spc="0" normalizeH="0" baseline="-25000" noProof="0" dirty="0">
                          <a:ln>
                            <a:noFill/>
                          </a:ln>
                          <a:solidFill>
                            <a:srgbClr val="E7E6E6">
                              <a:lumMod val="10000"/>
                            </a:srgbClr>
                          </a:solidFill>
                          <a:effectLst/>
                          <a:uLnTx/>
                          <a:uFillTx/>
                          <a:latin typeface="+mn-lt"/>
                          <a:ea typeface="+mn-ea"/>
                          <a:cs typeface="+mn-cs"/>
                        </a:rPr>
                        <a:t>17</a:t>
                      </a:r>
                      <a:r>
                        <a:rPr kumimoji="0" lang="en-GB" sz="1000" b="0" i="0" u="none" strike="noStrike" kern="100" cap="none" spc="0" normalizeH="0" baseline="0" noProof="0" dirty="0">
                          <a:ln>
                            <a:noFill/>
                          </a:ln>
                          <a:solidFill>
                            <a:srgbClr val="E7E6E6">
                              <a:lumMod val="10000"/>
                            </a:srgbClr>
                          </a:solidFill>
                          <a:effectLst/>
                          <a:uLnTx/>
                          <a:uFillTx/>
                          <a:latin typeface="+mn-lt"/>
                          <a:ea typeface="+mn-ea"/>
                          <a:cs typeface="+mn-cs"/>
                        </a:rPr>
                        <a:t>Li </a:t>
                      </a:r>
                      <a:endParaRPr lang="en-GB" sz="1000" dirty="0">
                        <a:latin typeface="+mn-lt"/>
                      </a:endParaRPr>
                    </a:p>
                  </a:txBody>
                  <a:tcPr anchor="ctr">
                    <a:solidFill>
                      <a:schemeClr val="accent2">
                        <a:lumMod val="40000"/>
                        <a:lumOff val="6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Pure Li</a:t>
                      </a:r>
                      <a:endParaRPr kumimoji="0" lang="en-GB" sz="1000" b="0" i="0" u="none" strike="noStrike" kern="1200" cap="none" spc="0" normalizeH="0" baseline="0" noProof="0" dirty="0">
                        <a:ln>
                          <a:noFill/>
                        </a:ln>
                        <a:solidFill>
                          <a:prstClr val="black"/>
                        </a:solidFill>
                        <a:effectLst/>
                        <a:uLnTx/>
                        <a:uFillTx/>
                        <a:latin typeface="+mn-lt"/>
                        <a:ea typeface="+mn-ea"/>
                        <a:cs typeface="+mn-cs"/>
                      </a:endParaRPr>
                    </a:p>
                    <a:p>
                      <a:pPr algn="ctr"/>
                      <a:r>
                        <a:rPr lang="en-GB" sz="1000" dirty="0" err="1">
                          <a:latin typeface="+mn-lt"/>
                        </a:rPr>
                        <a:t>FLiBe</a:t>
                      </a:r>
                      <a:endParaRPr lang="en-GB" sz="1000" dirty="0">
                        <a:latin typeface="+mn-lt"/>
                      </a:endParaRPr>
                    </a:p>
                  </a:txBody>
                  <a:tcPr anchor="ctr">
                    <a:solidFill>
                      <a:schemeClr val="accent2">
                        <a:lumMod val="40000"/>
                        <a:lumOff val="60000"/>
                      </a:schemeClr>
                    </a:solidFill>
                  </a:tcPr>
                </a:tc>
                <a:extLst>
                  <a:ext uri="{0D108BD9-81ED-4DB2-BD59-A6C34878D82A}">
                    <a16:rowId xmlns:a16="http://schemas.microsoft.com/office/drawing/2014/main" val="1039295955"/>
                  </a:ext>
                </a:extLst>
              </a:tr>
            </a:tbl>
          </a:graphicData>
        </a:graphic>
      </p:graphicFrame>
      <p:sp>
        <p:nvSpPr>
          <p:cNvPr id="7" name="Content Placeholder 2">
            <a:extLst>
              <a:ext uri="{FF2B5EF4-FFF2-40B4-BE49-F238E27FC236}">
                <a16:creationId xmlns:a16="http://schemas.microsoft.com/office/drawing/2014/main" id="{F53E8846-7C0D-109C-1363-4E4E127E5C0A}"/>
              </a:ext>
            </a:extLst>
          </p:cNvPr>
          <p:cNvSpPr txBox="1">
            <a:spLocks/>
          </p:cNvSpPr>
          <p:nvPr/>
        </p:nvSpPr>
        <p:spPr>
          <a:xfrm>
            <a:off x="467532" y="3192545"/>
            <a:ext cx="11103024" cy="674373"/>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200" dirty="0"/>
              <a:t>But a number of BB concepts can arise from their different combinations:</a:t>
            </a:r>
          </a:p>
          <a:p>
            <a:endParaRPr lang="en-GB" sz="2200" dirty="0"/>
          </a:p>
        </p:txBody>
      </p:sp>
      <p:pic>
        <p:nvPicPr>
          <p:cNvPr id="9" name="Picture 8">
            <a:extLst>
              <a:ext uri="{FF2B5EF4-FFF2-40B4-BE49-F238E27FC236}">
                <a16:creationId xmlns:a16="http://schemas.microsoft.com/office/drawing/2014/main" id="{226D56B2-98F6-30E0-BAA5-971BA52E54C8}"/>
              </a:ext>
            </a:extLst>
          </p:cNvPr>
          <p:cNvPicPr>
            <a:picLocks noChangeAspect="1"/>
          </p:cNvPicPr>
          <p:nvPr/>
        </p:nvPicPr>
        <p:blipFill>
          <a:blip r:embed="rId2"/>
          <a:stretch>
            <a:fillRect/>
          </a:stretch>
        </p:blipFill>
        <p:spPr>
          <a:xfrm>
            <a:off x="2303010" y="3677940"/>
            <a:ext cx="5130491" cy="2599315"/>
          </a:xfrm>
          <a:prstGeom prst="rect">
            <a:avLst/>
          </a:prstGeom>
        </p:spPr>
      </p:pic>
      <p:sp>
        <p:nvSpPr>
          <p:cNvPr id="11" name="TextBox 10">
            <a:extLst>
              <a:ext uri="{FF2B5EF4-FFF2-40B4-BE49-F238E27FC236}">
                <a16:creationId xmlns:a16="http://schemas.microsoft.com/office/drawing/2014/main" id="{DD651F23-46A5-4B2B-7CD1-2F2FFD0A6477}"/>
              </a:ext>
            </a:extLst>
          </p:cNvPr>
          <p:cNvSpPr txBox="1"/>
          <p:nvPr/>
        </p:nvSpPr>
        <p:spPr>
          <a:xfrm>
            <a:off x="360041" y="3752148"/>
            <a:ext cx="1942970" cy="646331"/>
          </a:xfrm>
          <a:prstGeom prst="rect">
            <a:avLst/>
          </a:prstGeom>
          <a:noFill/>
        </p:spPr>
        <p:txBody>
          <a:bodyPr wrap="square">
            <a:spAutoFit/>
          </a:bodyPr>
          <a:lstStyle/>
          <a:p>
            <a:pPr algn="ctr"/>
            <a:r>
              <a:rPr lang="en-GB" sz="1200" dirty="0"/>
              <a:t>A.R. Raffray et al.  Journal of Nuclear Materials</a:t>
            </a:r>
            <a:br>
              <a:rPr lang="en-GB" sz="1200" dirty="0"/>
            </a:br>
            <a:r>
              <a:rPr lang="en-GB" sz="1200" dirty="0">
                <a:solidFill>
                  <a:srgbClr val="C00000"/>
                </a:solidFill>
              </a:rPr>
              <a:t>2002</a:t>
            </a:r>
          </a:p>
        </p:txBody>
      </p:sp>
      <p:sp>
        <p:nvSpPr>
          <p:cNvPr id="12" name="Arrow: Down 11">
            <a:extLst>
              <a:ext uri="{FF2B5EF4-FFF2-40B4-BE49-F238E27FC236}">
                <a16:creationId xmlns:a16="http://schemas.microsoft.com/office/drawing/2014/main" id="{FB9737FC-7D3E-3E5A-7AE6-BD8F9487350C}"/>
              </a:ext>
            </a:extLst>
          </p:cNvPr>
          <p:cNvSpPr/>
          <p:nvPr/>
        </p:nvSpPr>
        <p:spPr>
          <a:xfrm>
            <a:off x="1251488" y="4398479"/>
            <a:ext cx="100739" cy="2785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E7FE834F-B019-6A20-D639-0A7B04682957}"/>
              </a:ext>
            </a:extLst>
          </p:cNvPr>
          <p:cNvSpPr txBox="1"/>
          <p:nvPr/>
        </p:nvSpPr>
        <p:spPr>
          <a:xfrm>
            <a:off x="403417" y="4769095"/>
            <a:ext cx="1856218" cy="923330"/>
          </a:xfrm>
          <a:prstGeom prst="rect">
            <a:avLst/>
          </a:prstGeom>
          <a:noFill/>
        </p:spPr>
        <p:txBody>
          <a:bodyPr wrap="square" rtlCol="0">
            <a:spAutoFit/>
          </a:bodyPr>
          <a:lstStyle/>
          <a:p>
            <a:pPr algn="ctr"/>
            <a:r>
              <a:rPr lang="en-US" b="1" dirty="0">
                <a:solidFill>
                  <a:srgbClr val="C00000"/>
                </a:solidFill>
              </a:rPr>
              <a:t>And more have emerged in the last 20 years!</a:t>
            </a:r>
            <a:endParaRPr lang="en-GB" b="1" dirty="0">
              <a:solidFill>
                <a:srgbClr val="C00000"/>
              </a:solidFill>
            </a:endParaRPr>
          </a:p>
        </p:txBody>
      </p:sp>
      <p:sp>
        <p:nvSpPr>
          <p:cNvPr id="14" name="TextBox 13">
            <a:extLst>
              <a:ext uri="{FF2B5EF4-FFF2-40B4-BE49-F238E27FC236}">
                <a16:creationId xmlns:a16="http://schemas.microsoft.com/office/drawing/2014/main" id="{4E988D0A-56A5-0C92-2204-F923F1E43229}"/>
              </a:ext>
            </a:extLst>
          </p:cNvPr>
          <p:cNvSpPr txBox="1"/>
          <p:nvPr/>
        </p:nvSpPr>
        <p:spPr>
          <a:xfrm>
            <a:off x="7575872" y="3774519"/>
            <a:ext cx="4398458" cy="2246769"/>
          </a:xfrm>
          <a:prstGeom prst="rect">
            <a:avLst/>
          </a:prstGeom>
          <a:noFill/>
        </p:spPr>
        <p:txBody>
          <a:bodyPr wrap="square" rtlCol="0">
            <a:spAutoFit/>
          </a:bodyPr>
          <a:lstStyle/>
          <a:p>
            <a:pPr algn="ctr"/>
            <a:r>
              <a:rPr lang="en-US" sz="2800" b="1" dirty="0">
                <a:solidFill>
                  <a:schemeClr val="tx2"/>
                </a:solidFill>
              </a:rPr>
              <a:t>How to test, screen, select and finally qualify the “best” materials and Breeding Blanket </a:t>
            </a:r>
          </a:p>
          <a:p>
            <a:pPr algn="ctr"/>
            <a:r>
              <a:rPr lang="en-US" sz="2800" b="1" dirty="0">
                <a:solidFill>
                  <a:schemeClr val="tx2"/>
                </a:solidFill>
              </a:rPr>
              <a:t>concept(s) ?</a:t>
            </a:r>
            <a:endParaRPr lang="en-GB" sz="2800" b="1" dirty="0">
              <a:solidFill>
                <a:schemeClr val="tx2"/>
              </a:solidFill>
            </a:endParaRPr>
          </a:p>
        </p:txBody>
      </p:sp>
    </p:spTree>
    <p:extLst>
      <p:ext uri="{BB962C8B-B14F-4D97-AF65-F5344CB8AC3E}">
        <p14:creationId xmlns:p14="http://schemas.microsoft.com/office/powerpoint/2010/main" val="250412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20D0-1ED2-E3CB-14F2-C177DB44FADD}"/>
              </a:ext>
            </a:extLst>
          </p:cNvPr>
          <p:cNvSpPr>
            <a:spLocks noGrp="1"/>
          </p:cNvSpPr>
          <p:nvPr>
            <p:ph type="title"/>
          </p:nvPr>
        </p:nvSpPr>
        <p:spPr/>
        <p:txBody>
          <a:bodyPr/>
          <a:lstStyle/>
          <a:p>
            <a:r>
              <a:rPr lang="en-US" dirty="0"/>
              <a:t>BB technology is critical, but its current maturity is very low</a:t>
            </a:r>
            <a:endParaRPr lang="en-GB" dirty="0"/>
          </a:p>
        </p:txBody>
      </p:sp>
      <p:sp>
        <p:nvSpPr>
          <p:cNvPr id="4" name="Footer Placeholder 3">
            <a:extLst>
              <a:ext uri="{FF2B5EF4-FFF2-40B4-BE49-F238E27FC236}">
                <a16:creationId xmlns:a16="http://schemas.microsoft.com/office/drawing/2014/main" id="{239E878C-01CD-2369-E842-20E0BC4075B2}"/>
              </a:ext>
            </a:extLst>
          </p:cNvPr>
          <p:cNvSpPr>
            <a:spLocks noGrp="1"/>
          </p:cNvSpPr>
          <p:nvPr>
            <p:ph type="ftr" sz="quarter" idx="11"/>
          </p:nvPr>
        </p:nvSpPr>
        <p:spPr>
          <a:xfrm>
            <a:off x="825623" y="6555770"/>
            <a:ext cx="4329435" cy="329614"/>
          </a:xfrm>
        </p:spPr>
        <p:txBody>
          <a:bodyPr/>
          <a:lstStyle/>
          <a:p>
            <a:r>
              <a:rPr lang="en-GB">
                <a:solidFill>
                  <a:prstClr val="white"/>
                </a:solidFill>
              </a:rPr>
              <a:t>G. Aiello - EUROfusion Science Meeting - Volumetric Neutron Source</a:t>
            </a:r>
            <a:endParaRPr lang="en-GB" dirty="0">
              <a:solidFill>
                <a:prstClr val="white"/>
              </a:solidFill>
            </a:endParaRPr>
          </a:p>
        </p:txBody>
      </p:sp>
      <p:pic>
        <p:nvPicPr>
          <p:cNvPr id="7" name="Picture 6">
            <a:extLst>
              <a:ext uri="{FF2B5EF4-FFF2-40B4-BE49-F238E27FC236}">
                <a16:creationId xmlns:a16="http://schemas.microsoft.com/office/drawing/2014/main" id="{74F2504A-F361-E8F1-CA94-68D76C914DC5}"/>
              </a:ext>
            </a:extLst>
          </p:cNvPr>
          <p:cNvPicPr>
            <a:picLocks noChangeAspect="1"/>
          </p:cNvPicPr>
          <p:nvPr/>
        </p:nvPicPr>
        <p:blipFill>
          <a:blip r:embed="rId2"/>
          <a:stretch>
            <a:fillRect/>
          </a:stretch>
        </p:blipFill>
        <p:spPr>
          <a:xfrm>
            <a:off x="628963" y="1009258"/>
            <a:ext cx="7014011" cy="4479940"/>
          </a:xfrm>
          <a:prstGeom prst="rect">
            <a:avLst/>
          </a:prstGeom>
        </p:spPr>
      </p:pic>
      <p:sp>
        <p:nvSpPr>
          <p:cNvPr id="8" name="Arrow: Curved Right 7">
            <a:extLst>
              <a:ext uri="{FF2B5EF4-FFF2-40B4-BE49-F238E27FC236}">
                <a16:creationId xmlns:a16="http://schemas.microsoft.com/office/drawing/2014/main" id="{740DD668-7693-02E1-9008-F83DA0360715}"/>
              </a:ext>
            </a:extLst>
          </p:cNvPr>
          <p:cNvSpPr/>
          <p:nvPr/>
        </p:nvSpPr>
        <p:spPr>
          <a:xfrm>
            <a:off x="628963" y="2575666"/>
            <a:ext cx="371368" cy="141034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urved Right 8">
            <a:extLst>
              <a:ext uri="{FF2B5EF4-FFF2-40B4-BE49-F238E27FC236}">
                <a16:creationId xmlns:a16="http://schemas.microsoft.com/office/drawing/2014/main" id="{C8670D82-B2FA-EFB5-9DBD-CFE4B602F2D6}"/>
              </a:ext>
            </a:extLst>
          </p:cNvPr>
          <p:cNvSpPr/>
          <p:nvPr/>
        </p:nvSpPr>
        <p:spPr>
          <a:xfrm>
            <a:off x="831031" y="2575666"/>
            <a:ext cx="169299" cy="35646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Curved Right 9">
            <a:extLst>
              <a:ext uri="{FF2B5EF4-FFF2-40B4-BE49-F238E27FC236}">
                <a16:creationId xmlns:a16="http://schemas.microsoft.com/office/drawing/2014/main" id="{ADCDCEA1-E673-17E2-CE01-5FFC0D0CF074}"/>
              </a:ext>
            </a:extLst>
          </p:cNvPr>
          <p:cNvSpPr/>
          <p:nvPr/>
        </p:nvSpPr>
        <p:spPr>
          <a:xfrm>
            <a:off x="537846" y="2575666"/>
            <a:ext cx="462484" cy="168156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Oval 10">
            <a:extLst>
              <a:ext uri="{FF2B5EF4-FFF2-40B4-BE49-F238E27FC236}">
                <a16:creationId xmlns:a16="http://schemas.microsoft.com/office/drawing/2014/main" id="{156D5D23-1B65-9122-C98E-331D12F908D5}"/>
              </a:ext>
            </a:extLst>
          </p:cNvPr>
          <p:cNvSpPr/>
          <p:nvPr/>
        </p:nvSpPr>
        <p:spPr>
          <a:xfrm>
            <a:off x="3600249" y="2397435"/>
            <a:ext cx="1554810" cy="35646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2FC55ED6-A7A2-C318-94A4-6CAE846B4974}"/>
              </a:ext>
            </a:extLst>
          </p:cNvPr>
          <p:cNvSpPr txBox="1"/>
          <p:nvPr/>
        </p:nvSpPr>
        <p:spPr>
          <a:xfrm>
            <a:off x="769088" y="5263966"/>
            <a:ext cx="5140863" cy="584775"/>
          </a:xfrm>
          <a:prstGeom prst="rect">
            <a:avLst/>
          </a:prstGeom>
          <a:noFill/>
        </p:spPr>
        <p:txBody>
          <a:bodyPr wrap="square" rtlCol="0">
            <a:spAutoFit/>
          </a:bodyPr>
          <a:lstStyle/>
          <a:p>
            <a:pPr algn="l"/>
            <a:r>
              <a:rPr lang="en-US" sz="1600" b="1" dirty="0">
                <a:solidFill>
                  <a:srgbClr val="C00000"/>
                </a:solidFill>
              </a:rPr>
              <a:t>The delay in the development of the Breeding Blanket is also hindering the development of related technologies</a:t>
            </a:r>
            <a:endParaRPr lang="en-GB" sz="1600" b="1" dirty="0">
              <a:solidFill>
                <a:srgbClr val="C00000"/>
              </a:solidFill>
            </a:endParaRPr>
          </a:p>
        </p:txBody>
      </p:sp>
      <p:sp>
        <p:nvSpPr>
          <p:cNvPr id="14" name="TextBox 13">
            <a:extLst>
              <a:ext uri="{FF2B5EF4-FFF2-40B4-BE49-F238E27FC236}">
                <a16:creationId xmlns:a16="http://schemas.microsoft.com/office/drawing/2014/main" id="{90CFB69E-85FD-4660-8222-9DB8E114DEF3}"/>
              </a:ext>
            </a:extLst>
          </p:cNvPr>
          <p:cNvSpPr txBox="1"/>
          <p:nvPr/>
        </p:nvSpPr>
        <p:spPr>
          <a:xfrm>
            <a:off x="7642974" y="862025"/>
            <a:ext cx="4300780" cy="3816429"/>
          </a:xfrm>
          <a:prstGeom prst="rect">
            <a:avLst/>
          </a:prstGeom>
          <a:noFill/>
        </p:spPr>
        <p:txBody>
          <a:bodyPr wrap="square" rtlCol="0">
            <a:spAutoFit/>
          </a:bodyPr>
          <a:lstStyle/>
          <a:p>
            <a:pPr marL="177800" indent="-177800" algn="l">
              <a:buFont typeface="Arial" panose="020B0604020202020204" pitchFamily="34" charset="0"/>
              <a:buChar char="•"/>
            </a:pPr>
            <a:r>
              <a:rPr lang="en-GB" sz="1600" dirty="0"/>
              <a:t>To date, </a:t>
            </a:r>
            <a:r>
              <a:rPr lang="en-GB" b="1" dirty="0">
                <a:solidFill>
                  <a:schemeClr val="tx2"/>
                </a:solidFill>
              </a:rPr>
              <a:t>no fully functional BB system has ever been built and operated</a:t>
            </a:r>
            <a:r>
              <a:rPr lang="en-GB" sz="1600" dirty="0"/>
              <a:t>. Work so far has focused on subsystem prototypes, with integrated testing planned in ITER TBMs.</a:t>
            </a:r>
          </a:p>
          <a:p>
            <a:pPr marL="177800" indent="-177800" algn="l">
              <a:buFont typeface="Arial" panose="020B0604020202020204" pitchFamily="34" charset="0"/>
              <a:buChar char="•"/>
            </a:pPr>
            <a:endParaRPr lang="en-GB" sz="1600" dirty="0"/>
          </a:p>
          <a:p>
            <a:pPr marL="177800" indent="-177800" algn="l">
              <a:buFont typeface="Arial" panose="020B0604020202020204" pitchFamily="34" charset="0"/>
              <a:buChar char="•"/>
            </a:pPr>
            <a:r>
              <a:rPr lang="en-GB" sz="1600" dirty="0"/>
              <a:t>Unlike other (magnetic confinement) fusion subsystems, the breeding </a:t>
            </a:r>
            <a:r>
              <a:rPr lang="en-GB" b="1" dirty="0">
                <a:solidFill>
                  <a:schemeClr val="tx2"/>
                </a:solidFill>
              </a:rPr>
              <a:t>blanket’s key functions are directly driven by the fusion neutron flux.</a:t>
            </a:r>
          </a:p>
          <a:p>
            <a:pPr marL="177800" indent="-177800" algn="l">
              <a:buFont typeface="Arial" panose="020B0604020202020204" pitchFamily="34" charset="0"/>
              <a:buChar char="•"/>
            </a:pPr>
            <a:endParaRPr lang="en-GB" sz="1600" b="1" dirty="0">
              <a:solidFill>
                <a:schemeClr val="tx2"/>
              </a:solidFill>
            </a:endParaRPr>
          </a:p>
          <a:p>
            <a:pPr marL="177800" indent="-177800" algn="l">
              <a:buFont typeface="Arial" panose="020B0604020202020204" pitchFamily="34" charset="0"/>
              <a:buChar char="•"/>
            </a:pPr>
            <a:r>
              <a:rPr lang="en-GB" b="1" dirty="0">
                <a:solidFill>
                  <a:schemeClr val="tx2"/>
                </a:solidFill>
              </a:rPr>
              <a:t>ITER programme delays</a:t>
            </a:r>
            <a:r>
              <a:rPr lang="en-GB" sz="1600" dirty="0"/>
              <a:t>, and x100 reduction in fluence for DT-1, significantly </a:t>
            </a:r>
            <a:r>
              <a:rPr lang="en-GB" b="1" dirty="0">
                <a:solidFill>
                  <a:schemeClr val="tx2"/>
                </a:solidFill>
              </a:rPr>
              <a:t>undermine the TBMs ability to deliver meaningful and timely results.</a:t>
            </a:r>
          </a:p>
        </p:txBody>
      </p:sp>
      <p:sp>
        <p:nvSpPr>
          <p:cNvPr id="15" name="TextBox 14">
            <a:extLst>
              <a:ext uri="{FF2B5EF4-FFF2-40B4-BE49-F238E27FC236}">
                <a16:creationId xmlns:a16="http://schemas.microsoft.com/office/drawing/2014/main" id="{D2C47DCB-7F88-4174-A966-61E63364BEAA}"/>
              </a:ext>
            </a:extLst>
          </p:cNvPr>
          <p:cNvSpPr txBox="1"/>
          <p:nvPr/>
        </p:nvSpPr>
        <p:spPr>
          <a:xfrm>
            <a:off x="7806861" y="4894633"/>
            <a:ext cx="3973006" cy="1323439"/>
          </a:xfrm>
          <a:prstGeom prst="rect">
            <a:avLst/>
          </a:prstGeom>
          <a:noFill/>
        </p:spPr>
        <p:txBody>
          <a:bodyPr wrap="square" rtlCol="0">
            <a:spAutoFit/>
          </a:bodyPr>
          <a:lstStyle/>
          <a:p>
            <a:pPr algn="ctr"/>
            <a:r>
              <a:rPr lang="en-US" sz="2000" b="1" dirty="0">
                <a:solidFill>
                  <a:schemeClr val="tx2"/>
                </a:solidFill>
              </a:rPr>
              <a:t>The BB TRL cannot be raised without a consistent, staged testing approach in (fusion) nuclear facilities!</a:t>
            </a:r>
            <a:endParaRPr lang="en-GB" sz="2000" b="1" dirty="0">
              <a:solidFill>
                <a:schemeClr val="tx2"/>
              </a:solidFill>
            </a:endParaRPr>
          </a:p>
        </p:txBody>
      </p:sp>
      <p:sp>
        <p:nvSpPr>
          <p:cNvPr id="5" name="TextBox 4">
            <a:extLst>
              <a:ext uri="{FF2B5EF4-FFF2-40B4-BE49-F238E27FC236}">
                <a16:creationId xmlns:a16="http://schemas.microsoft.com/office/drawing/2014/main" id="{4BEB20D6-B26D-B7E4-380E-32017C9D1678}"/>
              </a:ext>
            </a:extLst>
          </p:cNvPr>
          <p:cNvSpPr txBox="1"/>
          <p:nvPr/>
        </p:nvSpPr>
        <p:spPr>
          <a:xfrm>
            <a:off x="753184" y="757867"/>
            <a:ext cx="6765568" cy="338554"/>
          </a:xfrm>
          <a:prstGeom prst="rect">
            <a:avLst/>
          </a:prstGeom>
          <a:noFill/>
        </p:spPr>
        <p:txBody>
          <a:bodyPr wrap="square">
            <a:spAutoFit/>
          </a:bodyPr>
          <a:lstStyle/>
          <a:p>
            <a:r>
              <a:rPr lang="en-GB" sz="800" dirty="0"/>
              <a:t>H. Zohm, A. Von Mueller, Technology Readiness Level Assessment Of Magnetic Confinement Fusion Based On The Tokamak Principle</a:t>
            </a:r>
            <a:br>
              <a:rPr lang="en-GB" sz="800" dirty="0"/>
            </a:br>
            <a:r>
              <a:rPr lang="en-GB" sz="800" dirty="0"/>
              <a:t>Presented at 29th IAEA Fusion Energy Conference, London, 2023</a:t>
            </a:r>
          </a:p>
        </p:txBody>
      </p:sp>
    </p:spTree>
    <p:extLst>
      <p:ext uri="{BB962C8B-B14F-4D97-AF65-F5344CB8AC3E}">
        <p14:creationId xmlns:p14="http://schemas.microsoft.com/office/powerpoint/2010/main" val="25347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4B4F-54C4-EDA4-B2D9-EAEE9154E7C6}"/>
              </a:ext>
            </a:extLst>
          </p:cNvPr>
          <p:cNvSpPr>
            <a:spLocks noGrp="1"/>
          </p:cNvSpPr>
          <p:nvPr>
            <p:ph type="title"/>
          </p:nvPr>
        </p:nvSpPr>
        <p:spPr/>
        <p:txBody>
          <a:bodyPr/>
          <a:lstStyle/>
          <a:p>
            <a:r>
              <a:rPr lang="en-GB" dirty="0"/>
              <a:t>What does it mean to qualify the Breeding Blanket ?</a:t>
            </a:r>
          </a:p>
        </p:txBody>
      </p:sp>
      <p:sp>
        <p:nvSpPr>
          <p:cNvPr id="3" name="Content Placeholder 2">
            <a:extLst>
              <a:ext uri="{FF2B5EF4-FFF2-40B4-BE49-F238E27FC236}">
                <a16:creationId xmlns:a16="http://schemas.microsoft.com/office/drawing/2014/main" id="{AFB51198-240A-95E4-E077-ABA887088222}"/>
              </a:ext>
            </a:extLst>
          </p:cNvPr>
          <p:cNvSpPr>
            <a:spLocks noGrp="1"/>
          </p:cNvSpPr>
          <p:nvPr>
            <p:ph idx="1"/>
          </p:nvPr>
        </p:nvSpPr>
        <p:spPr>
          <a:xfrm>
            <a:off x="618744" y="790726"/>
            <a:ext cx="11103024" cy="5688632"/>
          </a:xfrm>
        </p:spPr>
        <p:txBody>
          <a:bodyPr>
            <a:noAutofit/>
          </a:bodyPr>
          <a:lstStyle/>
          <a:p>
            <a:pPr>
              <a:spcBef>
                <a:spcPts val="0"/>
              </a:spcBef>
              <a:spcAft>
                <a:spcPts val="1200"/>
              </a:spcAft>
            </a:pPr>
            <a:r>
              <a:rPr lang="en-US" sz="1600" dirty="0"/>
              <a:t>Component qualification is </a:t>
            </a:r>
            <a:r>
              <a:rPr lang="en-US" sz="1600" b="1" dirty="0">
                <a:solidFill>
                  <a:schemeClr val="tx2"/>
                </a:solidFill>
              </a:rPr>
              <a:t>an established and codified process in the fission industry</a:t>
            </a:r>
            <a:r>
              <a:rPr lang="en-US" sz="1600" dirty="0"/>
              <a:t>:  </a:t>
            </a:r>
            <a:br>
              <a:rPr lang="en-US" sz="1600" dirty="0"/>
            </a:br>
            <a:r>
              <a:rPr lang="en-GB" sz="1600" dirty="0"/>
              <a:t>it involves proving that it performs safely and reliably under all expected  conditions.</a:t>
            </a:r>
          </a:p>
          <a:p>
            <a:pPr marL="0" indent="0">
              <a:spcAft>
                <a:spcPts val="600"/>
              </a:spcAft>
              <a:buNone/>
            </a:pPr>
            <a:r>
              <a:rPr lang="en-GB" sz="1600" u="sng" dirty="0"/>
              <a:t>When this process is applied to the BB, it implies proving:</a:t>
            </a:r>
          </a:p>
          <a:p>
            <a:pPr>
              <a:spcBef>
                <a:spcPts val="0"/>
              </a:spcBef>
            </a:pPr>
            <a:r>
              <a:rPr lang="en-GB" sz="1800" b="1" dirty="0"/>
              <a:t>Tritium Breeding Performance</a:t>
            </a:r>
          </a:p>
          <a:p>
            <a:pPr marL="265113" indent="0">
              <a:spcBef>
                <a:spcPts val="0"/>
              </a:spcBef>
              <a:spcAft>
                <a:spcPts val="600"/>
              </a:spcAft>
              <a:buNone/>
            </a:pPr>
            <a:r>
              <a:rPr lang="en-GB" sz="1200" i="1" dirty="0">
                <a:solidFill>
                  <a:srgbClr val="FF0000"/>
                </a:solidFill>
              </a:rPr>
              <a:t>Demonstrate TBR ≥ 1 </a:t>
            </a:r>
            <a:r>
              <a:rPr lang="en-GB" sz="1200" i="1" dirty="0"/>
              <a:t>through realistic testing of tritium production, extraction, </a:t>
            </a:r>
            <a:br>
              <a:rPr lang="en-GB" sz="1200" i="1" dirty="0"/>
            </a:br>
            <a:r>
              <a:rPr lang="en-GB" sz="1200" i="1" dirty="0"/>
              <a:t>inventory, and control systems.</a:t>
            </a:r>
          </a:p>
          <a:p>
            <a:pPr>
              <a:spcBef>
                <a:spcPts val="0"/>
              </a:spcBef>
            </a:pPr>
            <a:r>
              <a:rPr lang="en-GB" sz="1800" b="1" dirty="0"/>
              <a:t>Irradiation Tolerance</a:t>
            </a:r>
          </a:p>
          <a:p>
            <a:pPr marL="265113" indent="0">
              <a:spcBef>
                <a:spcPts val="0"/>
              </a:spcBef>
              <a:spcAft>
                <a:spcPts val="600"/>
              </a:spcAft>
              <a:buNone/>
            </a:pPr>
            <a:r>
              <a:rPr lang="en-GB" sz="1200" i="1" dirty="0"/>
              <a:t>Ensure structural and functional materials </a:t>
            </a:r>
            <a:r>
              <a:rPr lang="en-GB" sz="1200" i="1" dirty="0">
                <a:solidFill>
                  <a:srgbClr val="FF0000"/>
                </a:solidFill>
              </a:rPr>
              <a:t>withstand high-energy neutron exposure </a:t>
            </a:r>
            <a:br>
              <a:rPr lang="en-GB" sz="1200" i="1" dirty="0"/>
            </a:br>
            <a:r>
              <a:rPr lang="en-GB" sz="1200" i="1" dirty="0"/>
              <a:t>without unacceptable degradation (e.g. dpa, swelling, transmutation effects).</a:t>
            </a:r>
          </a:p>
          <a:p>
            <a:pPr>
              <a:spcBef>
                <a:spcPts val="0"/>
              </a:spcBef>
            </a:pPr>
            <a:r>
              <a:rPr lang="en-GB" sz="1800" b="1" dirty="0"/>
              <a:t>Thermal &amp; Mechanical Stability</a:t>
            </a:r>
          </a:p>
          <a:p>
            <a:pPr marL="265113" indent="0">
              <a:spcBef>
                <a:spcPts val="0"/>
              </a:spcBef>
              <a:spcAft>
                <a:spcPts val="600"/>
              </a:spcAft>
              <a:buNone/>
            </a:pPr>
            <a:r>
              <a:rPr lang="en-GB" sz="1200" i="1" dirty="0"/>
              <a:t>Prove </a:t>
            </a:r>
            <a:r>
              <a:rPr lang="en-GB" sz="1200" i="1" dirty="0">
                <a:solidFill>
                  <a:srgbClr val="FF0000"/>
                </a:solidFill>
              </a:rPr>
              <a:t>heat removal efficiency and structural integrity </a:t>
            </a:r>
            <a:r>
              <a:rPr lang="en-GB" sz="1200" i="1" dirty="0"/>
              <a:t>under thermal cycling, gradients</a:t>
            </a:r>
            <a:br>
              <a:rPr lang="en-GB" sz="1200" i="1" dirty="0"/>
            </a:br>
            <a:r>
              <a:rPr lang="en-GB" sz="1200" i="1" dirty="0"/>
              <a:t>and MHD/electromagnetic loads.</a:t>
            </a:r>
          </a:p>
          <a:p>
            <a:pPr>
              <a:spcBef>
                <a:spcPts val="0"/>
              </a:spcBef>
            </a:pPr>
            <a:r>
              <a:rPr lang="en-GB" sz="1800" b="1" dirty="0"/>
              <a:t>System Integration</a:t>
            </a:r>
          </a:p>
          <a:p>
            <a:pPr marL="265113" indent="0">
              <a:spcBef>
                <a:spcPts val="0"/>
              </a:spcBef>
              <a:spcAft>
                <a:spcPts val="600"/>
              </a:spcAft>
              <a:buNone/>
            </a:pPr>
            <a:r>
              <a:rPr lang="en-GB" sz="1200" i="1" dirty="0">
                <a:solidFill>
                  <a:srgbClr val="FF0000"/>
                </a:solidFill>
              </a:rPr>
              <a:t>Validate supporting systems</a:t>
            </a:r>
            <a:r>
              <a:rPr lang="en-GB" sz="1200" i="1" dirty="0"/>
              <a:t>: coolant loops, tritium handling, control, diagnostics </a:t>
            </a:r>
            <a:br>
              <a:rPr lang="en-GB" sz="1200" i="1" dirty="0"/>
            </a:br>
            <a:r>
              <a:rPr lang="en-GB" sz="1200" i="1" dirty="0"/>
              <a:t>and related safety functions.</a:t>
            </a:r>
          </a:p>
          <a:p>
            <a:pPr>
              <a:spcBef>
                <a:spcPts val="0"/>
              </a:spcBef>
            </a:pPr>
            <a:r>
              <a:rPr lang="en-GB" sz="1800" b="1" dirty="0"/>
              <a:t>Lifetime Performance</a:t>
            </a:r>
          </a:p>
          <a:p>
            <a:pPr marL="265113" indent="0">
              <a:spcBef>
                <a:spcPts val="0"/>
              </a:spcBef>
              <a:spcAft>
                <a:spcPts val="600"/>
              </a:spcAft>
              <a:buNone/>
            </a:pPr>
            <a:r>
              <a:rPr lang="en-GB" sz="1200" i="1" dirty="0"/>
              <a:t>Demonstrate long-term reliability, supported by failure statistics, </a:t>
            </a:r>
            <a:r>
              <a:rPr lang="en-GB" sz="1200" i="1" dirty="0">
                <a:solidFill>
                  <a:srgbClr val="FF0000"/>
                </a:solidFill>
              </a:rPr>
              <a:t>ISI and </a:t>
            </a:r>
            <a:br>
              <a:rPr lang="en-GB" sz="1200" i="1" dirty="0">
                <a:solidFill>
                  <a:srgbClr val="FF0000"/>
                </a:solidFill>
              </a:rPr>
            </a:br>
            <a:r>
              <a:rPr lang="en-GB" sz="1200" i="1" dirty="0">
                <a:solidFill>
                  <a:srgbClr val="FF0000"/>
                </a:solidFill>
              </a:rPr>
              <a:t>maintenance strategy validation</a:t>
            </a:r>
            <a:r>
              <a:rPr lang="en-GB" sz="1200" i="1" dirty="0"/>
              <a:t>.</a:t>
            </a:r>
          </a:p>
          <a:p>
            <a:pPr>
              <a:spcBef>
                <a:spcPts val="0"/>
              </a:spcBef>
            </a:pPr>
            <a:r>
              <a:rPr lang="en-GB" sz="1800" b="1" dirty="0"/>
              <a:t>Safety &amp; Licensing Compliance</a:t>
            </a:r>
          </a:p>
          <a:p>
            <a:pPr marL="265113" indent="0">
              <a:spcBef>
                <a:spcPts val="0"/>
              </a:spcBef>
              <a:buNone/>
            </a:pPr>
            <a:r>
              <a:rPr lang="en-GB" sz="1200" i="1" dirty="0"/>
              <a:t>Ensure safe operation under normal and off-normal conditions; </a:t>
            </a:r>
            <a:br>
              <a:rPr lang="en-GB" sz="1200" i="1" dirty="0"/>
            </a:br>
            <a:r>
              <a:rPr lang="en-GB" sz="1200" i="1" dirty="0"/>
              <a:t>Meet all regulatory standards for </a:t>
            </a:r>
            <a:r>
              <a:rPr lang="en-GB" sz="1200" i="1" dirty="0">
                <a:solidFill>
                  <a:srgbClr val="FF0000"/>
                </a:solidFill>
              </a:rPr>
              <a:t>activation, shielding, and tritium containment</a:t>
            </a:r>
            <a:r>
              <a:rPr lang="en-GB" sz="1200" i="1" dirty="0"/>
              <a:t>.</a:t>
            </a:r>
          </a:p>
        </p:txBody>
      </p:sp>
      <p:sp>
        <p:nvSpPr>
          <p:cNvPr id="4" name="Footer Placeholder 3">
            <a:extLst>
              <a:ext uri="{FF2B5EF4-FFF2-40B4-BE49-F238E27FC236}">
                <a16:creationId xmlns:a16="http://schemas.microsoft.com/office/drawing/2014/main" id="{B1C93D8D-BD55-3233-FC91-4CD19AA91C1E}"/>
              </a:ext>
            </a:extLst>
          </p:cNvPr>
          <p:cNvSpPr>
            <a:spLocks noGrp="1"/>
          </p:cNvSpPr>
          <p:nvPr>
            <p:ph type="ftr" sz="quarter" idx="11"/>
          </p:nvPr>
        </p:nvSpPr>
        <p:spPr>
          <a:xfrm>
            <a:off x="825624" y="6555770"/>
            <a:ext cx="7070762" cy="329614"/>
          </a:xfrm>
        </p:spPr>
        <p:txBody>
          <a:bodyPr/>
          <a:lstStyle/>
          <a:p>
            <a:r>
              <a:rPr lang="es-ES" dirty="0">
                <a:solidFill>
                  <a:prstClr val="white"/>
                </a:solidFill>
              </a:rPr>
              <a:t>G. Aiello - EUROfusion </a:t>
            </a:r>
            <a:r>
              <a:rPr lang="es-ES" dirty="0" err="1">
                <a:solidFill>
                  <a:prstClr val="white"/>
                </a:solidFill>
              </a:rPr>
              <a:t>Science</a:t>
            </a:r>
            <a:r>
              <a:rPr lang="es-ES" dirty="0">
                <a:solidFill>
                  <a:prstClr val="white"/>
                </a:solidFill>
              </a:rPr>
              <a:t> Meeting - </a:t>
            </a:r>
            <a:r>
              <a:rPr lang="es-ES" dirty="0" err="1">
                <a:solidFill>
                  <a:prstClr val="white"/>
                </a:solidFill>
              </a:rPr>
              <a:t>Volumetric</a:t>
            </a:r>
            <a:r>
              <a:rPr lang="es-ES" dirty="0">
                <a:solidFill>
                  <a:prstClr val="white"/>
                </a:solidFill>
              </a:rPr>
              <a:t> </a:t>
            </a:r>
            <a:r>
              <a:rPr lang="es-ES" dirty="0" err="1">
                <a:solidFill>
                  <a:prstClr val="white"/>
                </a:solidFill>
              </a:rPr>
              <a:t>Neutron</a:t>
            </a:r>
            <a:r>
              <a:rPr lang="es-ES" dirty="0">
                <a:solidFill>
                  <a:prstClr val="white"/>
                </a:solidFill>
              </a:rPr>
              <a:t> </a:t>
            </a:r>
            <a:r>
              <a:rPr lang="es-ES" dirty="0" err="1">
                <a:solidFill>
                  <a:prstClr val="white"/>
                </a:solidFill>
              </a:rPr>
              <a:t>Source</a:t>
            </a:r>
            <a:endParaRPr lang="en-GB" dirty="0">
              <a:solidFill>
                <a:prstClr val="white"/>
              </a:solidFill>
            </a:endParaRPr>
          </a:p>
        </p:txBody>
      </p:sp>
      <p:pic>
        <p:nvPicPr>
          <p:cNvPr id="6" name="Picture 5">
            <a:extLst>
              <a:ext uri="{FF2B5EF4-FFF2-40B4-BE49-F238E27FC236}">
                <a16:creationId xmlns:a16="http://schemas.microsoft.com/office/drawing/2014/main" id="{A1E0DBFB-E243-D2AE-A47F-383CF1429906}"/>
              </a:ext>
            </a:extLst>
          </p:cNvPr>
          <p:cNvPicPr>
            <a:picLocks noChangeAspect="1"/>
          </p:cNvPicPr>
          <p:nvPr/>
        </p:nvPicPr>
        <p:blipFill>
          <a:blip r:embed="rId2"/>
          <a:stretch>
            <a:fillRect/>
          </a:stretch>
        </p:blipFill>
        <p:spPr>
          <a:xfrm>
            <a:off x="10200456" y="1035037"/>
            <a:ext cx="1991544" cy="945756"/>
          </a:xfrm>
          <a:prstGeom prst="rect">
            <a:avLst/>
          </a:prstGeom>
          <a:ln>
            <a:solidFill>
              <a:schemeClr val="tx1"/>
            </a:solidFill>
          </a:ln>
        </p:spPr>
      </p:pic>
      <p:pic>
        <p:nvPicPr>
          <p:cNvPr id="7" name="Picture 6">
            <a:extLst>
              <a:ext uri="{FF2B5EF4-FFF2-40B4-BE49-F238E27FC236}">
                <a16:creationId xmlns:a16="http://schemas.microsoft.com/office/drawing/2014/main" id="{323CB362-C09B-BFD6-F1AF-B383DB9BD139}"/>
              </a:ext>
            </a:extLst>
          </p:cNvPr>
          <p:cNvPicPr>
            <a:picLocks noChangeAspect="1"/>
          </p:cNvPicPr>
          <p:nvPr/>
        </p:nvPicPr>
        <p:blipFill>
          <a:blip r:embed="rId3"/>
          <a:stretch>
            <a:fillRect/>
          </a:stretch>
        </p:blipFill>
        <p:spPr>
          <a:xfrm>
            <a:off x="8389568" y="916198"/>
            <a:ext cx="1830214" cy="2356932"/>
          </a:xfrm>
          <a:prstGeom prst="rect">
            <a:avLst/>
          </a:prstGeom>
          <a:ln>
            <a:solidFill>
              <a:schemeClr val="tx1"/>
            </a:solidFill>
          </a:ln>
        </p:spPr>
      </p:pic>
      <p:pic>
        <p:nvPicPr>
          <p:cNvPr id="8" name="Picture 7">
            <a:extLst>
              <a:ext uri="{FF2B5EF4-FFF2-40B4-BE49-F238E27FC236}">
                <a16:creationId xmlns:a16="http://schemas.microsoft.com/office/drawing/2014/main" id="{EFB7247D-39FD-C55F-4D88-34C247519BE4}"/>
              </a:ext>
            </a:extLst>
          </p:cNvPr>
          <p:cNvPicPr>
            <a:picLocks noChangeAspect="1"/>
          </p:cNvPicPr>
          <p:nvPr/>
        </p:nvPicPr>
        <p:blipFill>
          <a:blip r:embed="rId4"/>
          <a:stretch>
            <a:fillRect/>
          </a:stretch>
        </p:blipFill>
        <p:spPr>
          <a:xfrm>
            <a:off x="9841436" y="2074291"/>
            <a:ext cx="2118963" cy="1983655"/>
          </a:xfrm>
          <a:prstGeom prst="rect">
            <a:avLst/>
          </a:prstGeom>
          <a:ln>
            <a:solidFill>
              <a:schemeClr val="tx1"/>
            </a:solidFill>
          </a:ln>
        </p:spPr>
      </p:pic>
      <p:sp>
        <p:nvSpPr>
          <p:cNvPr id="9" name="Rectangle 8">
            <a:extLst>
              <a:ext uri="{FF2B5EF4-FFF2-40B4-BE49-F238E27FC236}">
                <a16:creationId xmlns:a16="http://schemas.microsoft.com/office/drawing/2014/main" id="{032CF8ED-7574-116D-EB25-9FFC039E427E}"/>
              </a:ext>
            </a:extLst>
          </p:cNvPr>
          <p:cNvSpPr/>
          <p:nvPr/>
        </p:nvSpPr>
        <p:spPr>
          <a:xfrm>
            <a:off x="8214992" y="4599432"/>
            <a:ext cx="3506776" cy="1472348"/>
          </a:xfrm>
          <a:prstGeom prst="rect">
            <a:avLst/>
          </a:prstGeom>
          <a:solidFill>
            <a:srgbClr val="FFC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rPr>
              <a:t>WE KNOW </a:t>
            </a:r>
            <a:r>
              <a:rPr lang="en-US" sz="2400" b="1" u="sng" dirty="0">
                <a:solidFill>
                  <a:srgbClr val="C00000"/>
                </a:solidFill>
              </a:rPr>
              <a:t>WHAT</a:t>
            </a:r>
            <a:r>
              <a:rPr lang="en-US" sz="2400" b="1" dirty="0">
                <a:solidFill>
                  <a:srgbClr val="C00000"/>
                </a:solidFill>
              </a:rPr>
              <a:t> TO DO, BUT </a:t>
            </a:r>
            <a:r>
              <a:rPr lang="en-US" sz="2400" b="1" u="sng" dirty="0">
                <a:solidFill>
                  <a:srgbClr val="C00000"/>
                </a:solidFill>
              </a:rPr>
              <a:t>HOW</a:t>
            </a:r>
            <a:r>
              <a:rPr lang="en-US" sz="2400" b="1" dirty="0">
                <a:solidFill>
                  <a:srgbClr val="C00000"/>
                </a:solidFill>
              </a:rPr>
              <a:t> TO DO IT ?</a:t>
            </a:r>
            <a:endParaRPr lang="en-GB" sz="2400" b="1" dirty="0">
              <a:solidFill>
                <a:srgbClr val="C00000"/>
              </a:solidFill>
            </a:endParaRPr>
          </a:p>
        </p:txBody>
      </p:sp>
      <p:sp>
        <p:nvSpPr>
          <p:cNvPr id="10" name="Arrow: Right 9">
            <a:extLst>
              <a:ext uri="{FF2B5EF4-FFF2-40B4-BE49-F238E27FC236}">
                <a16:creationId xmlns:a16="http://schemas.microsoft.com/office/drawing/2014/main" id="{AE53EC7E-AB6F-8660-6541-57ADB5858064}"/>
              </a:ext>
            </a:extLst>
          </p:cNvPr>
          <p:cNvSpPr/>
          <p:nvPr/>
        </p:nvSpPr>
        <p:spPr>
          <a:xfrm>
            <a:off x="7360920" y="5143582"/>
            <a:ext cx="249380" cy="192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2A77E901-6EBA-4AE9-094A-BAFBF40624EB}"/>
              </a:ext>
            </a:extLst>
          </p:cNvPr>
          <p:cNvSpPr/>
          <p:nvPr/>
        </p:nvSpPr>
        <p:spPr>
          <a:xfrm>
            <a:off x="9427464" y="4065699"/>
            <a:ext cx="219456" cy="2468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760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0310-E042-25F7-CFB8-C97D77223EA4}"/>
              </a:ext>
            </a:extLst>
          </p:cNvPr>
          <p:cNvSpPr>
            <a:spLocks noGrp="1"/>
          </p:cNvSpPr>
          <p:nvPr>
            <p:ph type="title"/>
          </p:nvPr>
        </p:nvSpPr>
        <p:spPr>
          <a:xfrm>
            <a:off x="983432" y="192515"/>
            <a:ext cx="9880880" cy="457200"/>
          </a:xfrm>
        </p:spPr>
        <p:txBody>
          <a:bodyPr/>
          <a:lstStyle/>
          <a:p>
            <a:r>
              <a:rPr lang="en-US" dirty="0"/>
              <a:t>Following the TRL scale for BB (nuclear) qualification</a:t>
            </a:r>
            <a:endParaRPr lang="en-GB" dirty="0"/>
          </a:p>
        </p:txBody>
      </p:sp>
      <p:sp>
        <p:nvSpPr>
          <p:cNvPr id="4" name="Footer Placeholder 3">
            <a:extLst>
              <a:ext uri="{FF2B5EF4-FFF2-40B4-BE49-F238E27FC236}">
                <a16:creationId xmlns:a16="http://schemas.microsoft.com/office/drawing/2014/main" id="{FC748EF0-7C3C-6AD7-B5F7-3766E7414730}"/>
              </a:ext>
            </a:extLst>
          </p:cNvPr>
          <p:cNvSpPr>
            <a:spLocks noGrp="1"/>
          </p:cNvSpPr>
          <p:nvPr>
            <p:ph type="ftr" sz="quarter" idx="11"/>
          </p:nvPr>
        </p:nvSpPr>
        <p:spPr>
          <a:xfrm>
            <a:off x="825624" y="6555770"/>
            <a:ext cx="4546476" cy="329614"/>
          </a:xfrm>
        </p:spPr>
        <p:txBody>
          <a:bodyPr/>
          <a:lstStyle/>
          <a:p>
            <a:r>
              <a:rPr lang="en-GB">
                <a:solidFill>
                  <a:prstClr val="white"/>
                </a:solidFill>
              </a:rPr>
              <a:t>G. Aiello - EUROfusion Science Meeting - Volumetric Neutron Source</a:t>
            </a:r>
            <a:endParaRPr lang="en-GB" dirty="0">
              <a:solidFill>
                <a:prstClr val="white"/>
              </a:solidFill>
            </a:endParaRPr>
          </a:p>
        </p:txBody>
      </p:sp>
      <p:pic>
        <p:nvPicPr>
          <p:cNvPr id="14" name="Picture 13">
            <a:extLst>
              <a:ext uri="{FF2B5EF4-FFF2-40B4-BE49-F238E27FC236}">
                <a16:creationId xmlns:a16="http://schemas.microsoft.com/office/drawing/2014/main" id="{32A79893-96EC-7737-C994-E3D00221FB98}"/>
              </a:ext>
            </a:extLst>
          </p:cNvPr>
          <p:cNvPicPr>
            <a:picLocks noChangeAspect="1"/>
          </p:cNvPicPr>
          <p:nvPr/>
        </p:nvPicPr>
        <p:blipFill>
          <a:blip r:embed="rId2"/>
          <a:stretch>
            <a:fillRect/>
          </a:stretch>
        </p:blipFill>
        <p:spPr>
          <a:xfrm>
            <a:off x="9422567" y="679930"/>
            <a:ext cx="1678848" cy="2402559"/>
          </a:xfrm>
          <a:prstGeom prst="rect">
            <a:avLst/>
          </a:prstGeom>
        </p:spPr>
      </p:pic>
      <p:pic>
        <p:nvPicPr>
          <p:cNvPr id="15" name="Picture 14">
            <a:extLst>
              <a:ext uri="{FF2B5EF4-FFF2-40B4-BE49-F238E27FC236}">
                <a16:creationId xmlns:a16="http://schemas.microsoft.com/office/drawing/2014/main" id="{C589E631-DB46-AA4B-C7C9-4A7BDB373F49}"/>
              </a:ext>
            </a:extLst>
          </p:cNvPr>
          <p:cNvPicPr>
            <a:picLocks noChangeAspect="1"/>
          </p:cNvPicPr>
          <p:nvPr/>
        </p:nvPicPr>
        <p:blipFill>
          <a:blip r:embed="rId3"/>
          <a:stretch>
            <a:fillRect/>
          </a:stretch>
        </p:blipFill>
        <p:spPr>
          <a:xfrm>
            <a:off x="10330137" y="1881209"/>
            <a:ext cx="1561606" cy="2019319"/>
          </a:xfrm>
          <a:prstGeom prst="rect">
            <a:avLst/>
          </a:prstGeom>
        </p:spPr>
      </p:pic>
      <p:graphicFrame>
        <p:nvGraphicFramePr>
          <p:cNvPr id="16" name="Object 15">
            <a:extLst>
              <a:ext uri="{FF2B5EF4-FFF2-40B4-BE49-F238E27FC236}">
                <a16:creationId xmlns:a16="http://schemas.microsoft.com/office/drawing/2014/main" id="{927B65E3-510F-B8A0-A00F-6AAE7E02BD75}"/>
              </a:ext>
            </a:extLst>
          </p:cNvPr>
          <p:cNvGraphicFramePr>
            <a:graphicFrameLocks noChangeAspect="1"/>
          </p:cNvGraphicFramePr>
          <p:nvPr>
            <p:extLst>
              <p:ext uri="{D42A27DB-BD31-4B8C-83A1-F6EECF244321}">
                <p14:modId xmlns:p14="http://schemas.microsoft.com/office/powerpoint/2010/main" val="3429201042"/>
              </p:ext>
            </p:extLst>
          </p:nvPr>
        </p:nvGraphicFramePr>
        <p:xfrm>
          <a:off x="639985" y="3572122"/>
          <a:ext cx="5843587" cy="2946400"/>
        </p:xfrm>
        <a:graphic>
          <a:graphicData uri="http://schemas.openxmlformats.org/presentationml/2006/ole">
            <mc:AlternateContent xmlns:mc="http://schemas.openxmlformats.org/markup-compatibility/2006">
              <mc:Choice xmlns:v="urn:schemas-microsoft-com:vml" Requires="v">
                <p:oleObj name="Document" r:id="rId4" imgW="5843872" imgH="2945891" progId="Word.Document.12">
                  <p:embed/>
                </p:oleObj>
              </mc:Choice>
              <mc:Fallback>
                <p:oleObj name="Document" r:id="rId4" imgW="5843872" imgH="2945891" progId="Word.Document.12">
                  <p:embed/>
                  <p:pic>
                    <p:nvPicPr>
                      <p:cNvPr id="16" name="Object 15">
                        <a:extLst>
                          <a:ext uri="{FF2B5EF4-FFF2-40B4-BE49-F238E27FC236}">
                            <a16:creationId xmlns:a16="http://schemas.microsoft.com/office/drawing/2014/main" id="{927B65E3-510F-B8A0-A00F-6AAE7E02BD75}"/>
                          </a:ext>
                        </a:extLst>
                      </p:cNvPr>
                      <p:cNvPicPr/>
                      <p:nvPr/>
                    </p:nvPicPr>
                    <p:blipFill>
                      <a:blip r:embed="rId5"/>
                      <a:stretch>
                        <a:fillRect/>
                      </a:stretch>
                    </p:blipFill>
                    <p:spPr>
                      <a:xfrm>
                        <a:off x="639985" y="3572122"/>
                        <a:ext cx="5843587" cy="2946400"/>
                      </a:xfrm>
                      <a:prstGeom prst="rect">
                        <a:avLst/>
                      </a:prstGeom>
                    </p:spPr>
                  </p:pic>
                </p:oleObj>
              </mc:Fallback>
            </mc:AlternateContent>
          </a:graphicData>
        </a:graphic>
      </p:graphicFrame>
      <p:sp>
        <p:nvSpPr>
          <p:cNvPr id="18" name="Rectangle: Rounded Corners 17">
            <a:extLst>
              <a:ext uri="{FF2B5EF4-FFF2-40B4-BE49-F238E27FC236}">
                <a16:creationId xmlns:a16="http://schemas.microsoft.com/office/drawing/2014/main" id="{FACA1251-67AD-507C-15D9-138C9CBA190F}"/>
              </a:ext>
            </a:extLst>
          </p:cNvPr>
          <p:cNvSpPr/>
          <p:nvPr/>
        </p:nvSpPr>
        <p:spPr>
          <a:xfrm>
            <a:off x="493358" y="4344495"/>
            <a:ext cx="5937387" cy="384048"/>
          </a:xfrm>
          <a:prstGeom prst="roundRect">
            <a:avLst/>
          </a:prstGeom>
          <a:noFill/>
          <a:ln w="25400" cap="flat" cmpd="sng" algn="ctr">
            <a:solidFill>
              <a:srgbClr val="C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endParaRPr>
          </a:p>
        </p:txBody>
      </p:sp>
      <p:sp>
        <p:nvSpPr>
          <p:cNvPr id="19" name="TextBox 18">
            <a:extLst>
              <a:ext uri="{FF2B5EF4-FFF2-40B4-BE49-F238E27FC236}">
                <a16:creationId xmlns:a16="http://schemas.microsoft.com/office/drawing/2014/main" id="{B3DD5399-F932-F2D0-5DB8-1641B4A32A6C}"/>
              </a:ext>
            </a:extLst>
          </p:cNvPr>
          <p:cNvSpPr txBox="1"/>
          <p:nvPr/>
        </p:nvSpPr>
        <p:spPr>
          <a:xfrm>
            <a:off x="-56206" y="4282603"/>
            <a:ext cx="641300" cy="5078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C00000"/>
                </a:solidFill>
                <a:effectLst/>
                <a:uLnTx/>
                <a:uFillTx/>
              </a:rPr>
              <a:t>Present BB TRL level</a:t>
            </a:r>
            <a:endParaRPr kumimoji="0" lang="en-GB" sz="900" b="1" i="1" u="none" strike="noStrike" kern="0" cap="none" spc="0" normalizeH="0" baseline="0" noProof="0" dirty="0">
              <a:ln>
                <a:noFill/>
              </a:ln>
              <a:solidFill>
                <a:srgbClr val="C00000"/>
              </a:solidFill>
              <a:effectLst/>
              <a:uLnTx/>
              <a:uFillTx/>
            </a:endParaRPr>
          </a:p>
        </p:txBody>
      </p:sp>
      <p:sp>
        <p:nvSpPr>
          <p:cNvPr id="20" name="TextBox 19">
            <a:extLst>
              <a:ext uri="{FF2B5EF4-FFF2-40B4-BE49-F238E27FC236}">
                <a16:creationId xmlns:a16="http://schemas.microsoft.com/office/drawing/2014/main" id="{A52AF404-1050-04F7-48E3-17A4ECC91337}"/>
              </a:ext>
            </a:extLst>
          </p:cNvPr>
          <p:cNvSpPr txBox="1"/>
          <p:nvPr/>
        </p:nvSpPr>
        <p:spPr>
          <a:xfrm>
            <a:off x="493358" y="843677"/>
            <a:ext cx="8659036" cy="2585323"/>
          </a:xfrm>
          <a:prstGeom prst="rect">
            <a:avLst/>
          </a:prstGeom>
          <a:noFill/>
        </p:spPr>
        <p:txBody>
          <a:bodyPr wrap="square">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GB" sz="2000" b="1" i="0" u="none" strike="noStrike" kern="0" cap="none" spc="0" normalizeH="0" baseline="0" noProof="0" dirty="0">
                <a:ln>
                  <a:noFill/>
                </a:ln>
                <a:solidFill>
                  <a:prstClr val="black"/>
                </a:solidFill>
                <a:effectLst/>
                <a:uLnTx/>
                <a:uFillTx/>
              </a:rPr>
              <a:t>The Technology Readiness Level methodology </a:t>
            </a:r>
            <a:r>
              <a:rPr kumimoji="0" lang="en-GB" sz="2000" b="0" i="0" u="none" strike="noStrike" kern="0" cap="none" spc="0" normalizeH="0" baseline="0" noProof="0" dirty="0">
                <a:ln>
                  <a:noFill/>
                </a:ln>
                <a:solidFill>
                  <a:prstClr val="black"/>
                </a:solidFill>
                <a:effectLst/>
                <a:uLnTx/>
                <a:uFillTx/>
              </a:rPr>
              <a:t>defines a structured approach which </a:t>
            </a:r>
            <a:r>
              <a:rPr kumimoji="0" lang="en-GB" sz="2000" b="1" i="0" u="none" strike="noStrike" kern="0" cap="none" spc="0" normalizeH="0" baseline="0" noProof="0" dirty="0">
                <a:ln>
                  <a:noFill/>
                </a:ln>
                <a:solidFill>
                  <a:prstClr val="black"/>
                </a:solidFill>
                <a:effectLst/>
                <a:uLnTx/>
                <a:uFillTx/>
              </a:rPr>
              <a:t>is the most appropriate for FOAK </a:t>
            </a:r>
            <a:r>
              <a:rPr kumimoji="0" lang="en-GB" sz="2000" b="0" i="0" u="none" strike="noStrike" kern="0" cap="none" spc="0" normalizeH="0" baseline="0" noProof="0" dirty="0">
                <a:ln>
                  <a:noFill/>
                </a:ln>
                <a:solidFill>
                  <a:prstClr val="black"/>
                </a:solidFill>
                <a:effectLst/>
                <a:uLnTx/>
                <a:uFillTx/>
              </a:rPr>
              <a:t>technologies since it allows to:</a:t>
            </a:r>
          </a:p>
          <a:p>
            <a:pPr marL="447675" marR="0" lvl="1" indent="-285750" defTabSz="91440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700" b="1" i="0" u="none" strike="noStrike" kern="0" cap="none" spc="0" normalizeH="0" baseline="0" noProof="0" dirty="0">
                <a:ln>
                  <a:noFill/>
                </a:ln>
                <a:solidFill>
                  <a:srgbClr val="009150"/>
                </a:solidFill>
                <a:effectLst/>
                <a:uLnTx/>
                <a:uFillTx/>
              </a:rPr>
              <a:t>Incrementally detect unexpected phenomena </a:t>
            </a:r>
            <a:r>
              <a:rPr kumimoji="0" lang="en-GB" sz="1700" b="0" i="0" u="none" strike="noStrike" kern="0" cap="none" spc="0" normalizeH="0" baseline="0" noProof="0" dirty="0">
                <a:ln>
                  <a:noFill/>
                </a:ln>
                <a:solidFill>
                  <a:prstClr val="black"/>
                </a:solidFill>
                <a:effectLst/>
                <a:uLnTx/>
                <a:uFillTx/>
              </a:rPr>
              <a:t>that do not manifest at smaller or partially integrated scales.</a:t>
            </a:r>
          </a:p>
          <a:p>
            <a:pPr marL="447675" marR="0" lvl="1" indent="-285750" defTabSz="91440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700" b="1" i="0" u="none" strike="noStrike" kern="0" cap="none" spc="0" normalizeH="0" baseline="0" noProof="0" dirty="0">
                <a:ln>
                  <a:noFill/>
                </a:ln>
                <a:solidFill>
                  <a:srgbClr val="009150"/>
                </a:solidFill>
                <a:effectLst/>
                <a:uLnTx/>
                <a:uFillTx/>
              </a:rPr>
              <a:t>Validate hypotheses and models </a:t>
            </a:r>
            <a:r>
              <a:rPr kumimoji="0" lang="en-GB" sz="1700" b="0" i="0" u="none" strike="noStrike" kern="0" cap="none" spc="0" normalizeH="0" baseline="0" noProof="0" dirty="0">
                <a:ln>
                  <a:noFill/>
                </a:ln>
                <a:solidFill>
                  <a:prstClr val="black"/>
                </a:solidFill>
                <a:effectLst/>
                <a:uLnTx/>
                <a:uFillTx/>
              </a:rPr>
              <a:t>under increasingly realistic conditions.</a:t>
            </a:r>
          </a:p>
          <a:p>
            <a:pPr marL="447675" marR="0" lvl="1" indent="-285750" defTabSz="91440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700" b="0" i="0" u="none" strike="noStrike" kern="0" cap="none" spc="0" normalizeH="0" baseline="0" noProof="0" dirty="0">
                <a:ln>
                  <a:noFill/>
                </a:ln>
                <a:solidFill>
                  <a:prstClr val="black"/>
                </a:solidFill>
                <a:effectLst/>
                <a:uLnTx/>
                <a:uFillTx/>
              </a:rPr>
              <a:t>Collect data, refine models, and </a:t>
            </a:r>
            <a:r>
              <a:rPr kumimoji="0" lang="en-GB" sz="1700" b="1" i="0" u="none" strike="noStrike" kern="0" cap="none" spc="0" normalizeH="0" baseline="0" noProof="0" dirty="0">
                <a:ln>
                  <a:noFill/>
                </a:ln>
                <a:solidFill>
                  <a:srgbClr val="009150"/>
                </a:solidFill>
                <a:effectLst/>
                <a:uLnTx/>
                <a:uFillTx/>
              </a:rPr>
              <a:t>feed lessons learned back into design </a:t>
            </a:r>
            <a:r>
              <a:rPr kumimoji="0" lang="en-GB" sz="1700" b="0" i="0" u="none" strike="noStrike" kern="0" cap="none" spc="0" normalizeH="0" baseline="0" noProof="0" dirty="0">
                <a:ln>
                  <a:noFill/>
                </a:ln>
                <a:solidFill>
                  <a:prstClr val="black"/>
                </a:solidFill>
                <a:effectLst/>
                <a:uLnTx/>
                <a:uFillTx/>
              </a:rPr>
              <a:t>before scaling up.</a:t>
            </a:r>
          </a:p>
          <a:p>
            <a:pPr marL="447675" marR="0" lvl="1" indent="-285750" defTabSz="91440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GB" sz="1700" b="1" i="0" u="none" strike="noStrike" kern="0" cap="none" spc="0" normalizeH="0" baseline="0" noProof="0" dirty="0">
                <a:ln>
                  <a:noFill/>
                </a:ln>
                <a:solidFill>
                  <a:srgbClr val="009150"/>
                </a:solidFill>
                <a:effectLst/>
                <a:uLnTx/>
                <a:uFillTx/>
              </a:rPr>
              <a:t>Gain confidence of regulators </a:t>
            </a:r>
            <a:r>
              <a:rPr kumimoji="0" lang="en-GB" sz="1700" b="0" i="0" u="none" strike="noStrike" kern="0" cap="none" spc="0" normalizeH="0" baseline="0" noProof="0" dirty="0">
                <a:ln>
                  <a:noFill/>
                </a:ln>
                <a:solidFill>
                  <a:prstClr val="black"/>
                </a:solidFill>
                <a:effectLst/>
                <a:uLnTx/>
                <a:uFillTx/>
              </a:rPr>
              <a:t>(but also investors and stakeholders) by systematically demonstrating the reliability and safety of the technology </a:t>
            </a:r>
            <a:r>
              <a:rPr kumimoji="0" lang="en-GB" sz="1700" b="1" i="0" u="none" strike="noStrike" kern="0" cap="none" spc="0" normalizeH="0" baseline="0" noProof="0" dirty="0">
                <a:ln>
                  <a:noFill/>
                </a:ln>
                <a:solidFill>
                  <a:srgbClr val="009150"/>
                </a:solidFill>
                <a:effectLst/>
                <a:uLnTx/>
                <a:uFillTx/>
              </a:rPr>
              <a:t>before full-scale deployment</a:t>
            </a:r>
          </a:p>
        </p:txBody>
      </p:sp>
      <p:sp>
        <p:nvSpPr>
          <p:cNvPr id="24" name="Arrow: Down 23">
            <a:extLst>
              <a:ext uri="{FF2B5EF4-FFF2-40B4-BE49-F238E27FC236}">
                <a16:creationId xmlns:a16="http://schemas.microsoft.com/office/drawing/2014/main" id="{888A21EB-879D-2A54-A464-C3422BC13D2E}"/>
              </a:ext>
            </a:extLst>
          </p:cNvPr>
          <p:cNvSpPr/>
          <p:nvPr/>
        </p:nvSpPr>
        <p:spPr>
          <a:xfrm>
            <a:off x="9025787" y="4946297"/>
            <a:ext cx="396780" cy="444999"/>
          </a:xfrm>
          <a:prstGeom prst="downArrow">
            <a:avLst/>
          </a:prstGeom>
          <a:solidFill>
            <a:srgbClr val="0069B3">
              <a:lumMod val="75000"/>
            </a:srgbClr>
          </a:solidFill>
          <a:ln w="12700" cap="flat" cmpd="sng" algn="ctr">
            <a:solidFill>
              <a:srgbClr val="0069B3">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69B3">
                  <a:lumMod val="75000"/>
                </a:srgbClr>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BEBD4AA9-1ED8-7FE8-2D65-D337C95DB1A4}"/>
              </a:ext>
            </a:extLst>
          </p:cNvPr>
          <p:cNvSpPr txBox="1"/>
          <p:nvPr/>
        </p:nvSpPr>
        <p:spPr>
          <a:xfrm>
            <a:off x="7096733" y="4060370"/>
            <a:ext cx="4516296" cy="817245"/>
          </a:xfrm>
          <a:prstGeom prst="roundRect">
            <a:avLst/>
          </a:prstGeom>
          <a:solidFill>
            <a:srgbClr val="B8222C"/>
          </a:solidFill>
          <a:ln w="12700" cap="flat" cmpd="sng" algn="ctr">
            <a:solidFill>
              <a:srgbClr val="B8222C">
                <a:shade val="15000"/>
              </a:srgbClr>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mn-cs"/>
              </a:rPr>
              <a:t>The TRL scale defines increasing levels of system integration and environmental relevance, but </a:t>
            </a:r>
            <a:r>
              <a:rPr kumimoji="0" lang="en-US" sz="1400" b="1" i="0" u="sng" strike="noStrike" kern="0" cap="none" spc="0" normalizeH="0" baseline="0" noProof="0" dirty="0">
                <a:ln>
                  <a:noFill/>
                </a:ln>
                <a:solidFill>
                  <a:srgbClr val="FFFFFF"/>
                </a:solidFill>
                <a:effectLst/>
                <a:uLnTx/>
                <a:uFillTx/>
                <a:latin typeface="Aptos" panose="02110004020202020204"/>
                <a:ea typeface="+mn-ea"/>
                <a:cs typeface="+mn-cs"/>
              </a:rPr>
              <a:t>these terms must be defined </a:t>
            </a:r>
            <a:r>
              <a:rPr kumimoji="0" lang="en-US" sz="1400" b="1" i="0" u="none" strike="noStrike" kern="0" cap="none" spc="0" normalizeH="0" baseline="0" noProof="0" dirty="0">
                <a:ln>
                  <a:noFill/>
                </a:ln>
                <a:solidFill>
                  <a:srgbClr val="FFFFFF"/>
                </a:solidFill>
                <a:effectLst/>
                <a:uLnTx/>
                <a:uFillTx/>
                <a:latin typeface="Aptos" panose="02110004020202020204"/>
                <a:ea typeface="+mn-ea"/>
                <a:cs typeface="+mn-cs"/>
              </a:rPr>
              <a:t>for each specific technology.</a:t>
            </a:r>
            <a:endParaRPr kumimoji="0" lang="en-GB" sz="1400" b="1" i="0" u="none" strike="noStrike" kern="0" cap="none" spc="0" normalizeH="0" baseline="0" noProof="0" dirty="0">
              <a:ln>
                <a:noFill/>
              </a:ln>
              <a:solidFill>
                <a:srgbClr val="FFFFFF"/>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AEB0E7DF-A9EC-E25A-9303-509A108869EC}"/>
              </a:ext>
            </a:extLst>
          </p:cNvPr>
          <p:cNvSpPr txBox="1"/>
          <p:nvPr/>
        </p:nvSpPr>
        <p:spPr>
          <a:xfrm>
            <a:off x="7033136" y="5429418"/>
            <a:ext cx="4643490" cy="817245"/>
          </a:xfrm>
          <a:prstGeom prst="roundRect">
            <a:avLst/>
          </a:prstGeom>
          <a:solidFill>
            <a:srgbClr val="FFCC00"/>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C00000"/>
                </a:solidFill>
                <a:effectLst/>
                <a:uLnTx/>
                <a:uFillTx/>
              </a:rPr>
              <a:t>In the following we will use the  </a:t>
            </a:r>
            <a:r>
              <a:rPr kumimoji="0" lang="en-GB" sz="1400" b="1" i="0" u="none" strike="noStrike" kern="0" cap="none" spc="0" normalizeH="0" baseline="0" noProof="0" dirty="0">
                <a:ln>
                  <a:noFill/>
                </a:ln>
                <a:solidFill>
                  <a:srgbClr val="C00000"/>
                </a:solidFill>
                <a:effectLst/>
                <a:uLnTx/>
                <a:uFillTx/>
              </a:rPr>
              <a:t>the denomination “Nuclear TRL” (NTRL) to underscore that we are looking at readiness to operate in a (fusion) nuclear environment. </a:t>
            </a:r>
            <a:r>
              <a:rPr kumimoji="0" lang="en-US" sz="1400" b="1" i="0" u="none" strike="noStrike" kern="0" cap="none" spc="0" normalizeH="0" baseline="0" noProof="0" dirty="0">
                <a:ln>
                  <a:noFill/>
                </a:ln>
                <a:solidFill>
                  <a:srgbClr val="C00000"/>
                </a:solidFill>
                <a:effectLst/>
                <a:uLnTx/>
                <a:uFillTx/>
              </a:rPr>
              <a:t> </a:t>
            </a:r>
            <a:endParaRPr kumimoji="0" lang="en-GB" sz="14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746815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2186A-1CD1-0762-13B4-001D9B328FAB}"/>
              </a:ext>
            </a:extLst>
          </p:cNvPr>
          <p:cNvSpPr>
            <a:spLocks noGrp="1"/>
          </p:cNvSpPr>
          <p:nvPr>
            <p:ph type="title"/>
          </p:nvPr>
        </p:nvSpPr>
        <p:spPr/>
        <p:txBody>
          <a:bodyPr/>
          <a:lstStyle/>
          <a:p>
            <a:r>
              <a:rPr lang="en-US" dirty="0"/>
              <a:t>NTRL dose ranges for a staged nuclear testing approach</a:t>
            </a:r>
            <a:endParaRPr lang="en-GB" dirty="0"/>
          </a:p>
        </p:txBody>
      </p:sp>
      <p:graphicFrame>
        <p:nvGraphicFramePr>
          <p:cNvPr id="6" name="Content Placeholder 5">
            <a:extLst>
              <a:ext uri="{FF2B5EF4-FFF2-40B4-BE49-F238E27FC236}">
                <a16:creationId xmlns:a16="http://schemas.microsoft.com/office/drawing/2014/main" id="{5EF93F50-5272-A8CC-332D-B7334F068FAF}"/>
              </a:ext>
            </a:extLst>
          </p:cNvPr>
          <p:cNvGraphicFramePr>
            <a:graphicFrameLocks noGrp="1"/>
          </p:cNvGraphicFramePr>
          <p:nvPr>
            <p:ph idx="1"/>
            <p:extLst>
              <p:ext uri="{D42A27DB-BD31-4B8C-83A1-F6EECF244321}">
                <p14:modId xmlns:p14="http://schemas.microsoft.com/office/powerpoint/2010/main" val="1068095917"/>
              </p:ext>
            </p:extLst>
          </p:nvPr>
        </p:nvGraphicFramePr>
        <p:xfrm>
          <a:off x="445058" y="854472"/>
          <a:ext cx="6598294" cy="2813731"/>
        </p:xfrm>
        <a:graphic>
          <a:graphicData uri="http://schemas.openxmlformats.org/drawingml/2006/table">
            <a:tbl>
              <a:tblPr firstRow="1" firstCol="1" bandRow="1">
                <a:tableStyleId>{5C22544A-7EE6-4342-B048-85BDC9FD1C3A}</a:tableStyleId>
              </a:tblPr>
              <a:tblGrid>
                <a:gridCol w="491196">
                  <a:extLst>
                    <a:ext uri="{9D8B030D-6E8A-4147-A177-3AD203B41FA5}">
                      <a16:colId xmlns:a16="http://schemas.microsoft.com/office/drawing/2014/main" val="4151564763"/>
                    </a:ext>
                  </a:extLst>
                </a:gridCol>
                <a:gridCol w="991400">
                  <a:extLst>
                    <a:ext uri="{9D8B030D-6E8A-4147-A177-3AD203B41FA5}">
                      <a16:colId xmlns:a16="http://schemas.microsoft.com/office/drawing/2014/main" val="1715570114"/>
                    </a:ext>
                  </a:extLst>
                </a:gridCol>
                <a:gridCol w="1136822">
                  <a:extLst>
                    <a:ext uri="{9D8B030D-6E8A-4147-A177-3AD203B41FA5}">
                      <a16:colId xmlns:a16="http://schemas.microsoft.com/office/drawing/2014/main" val="1607188840"/>
                    </a:ext>
                  </a:extLst>
                </a:gridCol>
                <a:gridCol w="2290119">
                  <a:extLst>
                    <a:ext uri="{9D8B030D-6E8A-4147-A177-3AD203B41FA5}">
                      <a16:colId xmlns:a16="http://schemas.microsoft.com/office/drawing/2014/main" val="1087885320"/>
                    </a:ext>
                  </a:extLst>
                </a:gridCol>
                <a:gridCol w="1688757">
                  <a:extLst>
                    <a:ext uri="{9D8B030D-6E8A-4147-A177-3AD203B41FA5}">
                      <a16:colId xmlns:a16="http://schemas.microsoft.com/office/drawing/2014/main" val="2223698278"/>
                    </a:ext>
                  </a:extLst>
                </a:gridCol>
              </a:tblGrid>
              <a:tr h="333568">
                <a:tc>
                  <a:txBody>
                    <a:bodyPr/>
                    <a:lstStyle/>
                    <a:p>
                      <a:pPr algn="ctr">
                        <a:lnSpc>
                          <a:spcPct val="107000"/>
                        </a:lnSpc>
                        <a:spcAft>
                          <a:spcPts val="800"/>
                        </a:spcAft>
                        <a:buNone/>
                      </a:pPr>
                      <a:r>
                        <a:rPr lang="en-GB" sz="1000" kern="100">
                          <a:effectLst/>
                        </a:rPr>
                        <a:t>NTRL</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dirty="0">
                          <a:solidFill>
                            <a:srgbClr val="FF0000"/>
                          </a:solidFill>
                          <a:effectLst/>
                        </a:rPr>
                        <a:t>14 MeV </a:t>
                      </a:r>
                      <a:r>
                        <a:rPr lang="en-GB" sz="1000" kern="100" dirty="0">
                          <a:effectLst/>
                        </a:rPr>
                        <a:t>dose (dpa)</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Description</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Irradiation effects</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Qualification targets</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3841965475"/>
                  </a:ext>
                </a:extLst>
              </a:tr>
              <a:tr h="394705">
                <a:tc>
                  <a:txBody>
                    <a:bodyPr/>
                    <a:lstStyle/>
                    <a:p>
                      <a:pPr algn="ctr">
                        <a:lnSpc>
                          <a:spcPct val="107000"/>
                        </a:lnSpc>
                        <a:spcAft>
                          <a:spcPts val="800"/>
                        </a:spcAft>
                        <a:buNone/>
                      </a:pPr>
                      <a:r>
                        <a:rPr lang="en-GB" sz="1000" kern="100">
                          <a:effectLst/>
                        </a:rPr>
                        <a:t>4</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dirty="0">
                          <a:effectLst/>
                        </a:rPr>
                        <a:t>0.1 – 1 </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Incubation effects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Initial neutron exposure phase. After a short incubation phase, material properties start to degrade very rapidly</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Understanding of basic physical phenomena</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1723291360"/>
                  </a:ext>
                </a:extLst>
              </a:tr>
              <a:tr h="537892">
                <a:tc>
                  <a:txBody>
                    <a:bodyPr/>
                    <a:lstStyle/>
                    <a:p>
                      <a:pPr algn="ctr">
                        <a:lnSpc>
                          <a:spcPct val="107000"/>
                        </a:lnSpc>
                        <a:spcAft>
                          <a:spcPts val="800"/>
                        </a:spcAft>
                        <a:buNone/>
                      </a:pPr>
                      <a:r>
                        <a:rPr lang="en-GB" sz="1000" kern="100">
                          <a:effectLst/>
                        </a:rPr>
                        <a:t>5</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1 - 3</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Onset of hardening and microstructural evolution</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Early irradiation effects affect mechanical and physical </a:t>
                      </a:r>
                      <a:r>
                        <a:rPr lang="en-GB" sz="800" kern="100" dirty="0" err="1">
                          <a:effectLst/>
                        </a:rPr>
                        <a:t>behavior</a:t>
                      </a:r>
                      <a:r>
                        <a:rPr lang="en-GB" sz="800" kern="100" dirty="0">
                          <a:effectLst/>
                        </a:rPr>
                        <a:t> of structural and functional materials. Change in material properties start to stabilize.</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Material properties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2556935430"/>
                  </a:ext>
                </a:extLst>
              </a:tr>
              <a:tr h="357639">
                <a:tc>
                  <a:txBody>
                    <a:bodyPr/>
                    <a:lstStyle/>
                    <a:p>
                      <a:pPr algn="ctr">
                        <a:lnSpc>
                          <a:spcPct val="107000"/>
                        </a:lnSpc>
                        <a:spcAft>
                          <a:spcPts val="800"/>
                        </a:spcAft>
                        <a:buNone/>
                      </a:pPr>
                      <a:r>
                        <a:rPr lang="en-GB" sz="1000" kern="100">
                          <a:effectLst/>
                        </a:rPr>
                        <a:t>6</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3 - 5</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Damage accumulation and coupling</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Accumulated damage starts interacting with operational loads. Some material responses saturate or accelerate.</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Materials compatibility and performance</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3815163747"/>
                  </a:ext>
                </a:extLst>
              </a:tr>
              <a:tr h="357639">
                <a:tc>
                  <a:txBody>
                    <a:bodyPr/>
                    <a:lstStyle/>
                    <a:p>
                      <a:pPr algn="ctr">
                        <a:lnSpc>
                          <a:spcPct val="107000"/>
                        </a:lnSpc>
                        <a:spcAft>
                          <a:spcPts val="800"/>
                        </a:spcAft>
                        <a:buNone/>
                      </a:pPr>
                      <a:r>
                        <a:rPr lang="en-GB" sz="1000" kern="100">
                          <a:effectLst/>
                        </a:rPr>
                        <a:t>7</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5 - 10 </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Onset of Advanced Degradation</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Intermediate phase where irradiation and operational stresses synergize, further reducing safety and operational margins.</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System functions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1514386079"/>
                  </a:ext>
                </a:extLst>
              </a:tr>
              <a:tr h="357639">
                <a:tc>
                  <a:txBody>
                    <a:bodyPr/>
                    <a:lstStyle/>
                    <a:p>
                      <a:pPr algn="ctr">
                        <a:lnSpc>
                          <a:spcPct val="107000"/>
                        </a:lnSpc>
                        <a:spcAft>
                          <a:spcPts val="800"/>
                        </a:spcAft>
                        <a:buNone/>
                      </a:pPr>
                      <a:r>
                        <a:rPr lang="en-GB" sz="1000" kern="100">
                          <a:effectLst/>
                        </a:rPr>
                        <a:t>8</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10 - 50</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Lifetime Extrapolation Effects</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Late-stage damage accumulation; effects critical for long-term performance and reliability prediction. </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System performances</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1823364311"/>
                  </a:ext>
                </a:extLst>
              </a:tr>
              <a:tr h="243635">
                <a:tc>
                  <a:txBody>
                    <a:bodyPr/>
                    <a:lstStyle/>
                    <a:p>
                      <a:pPr algn="ctr">
                        <a:lnSpc>
                          <a:spcPct val="107000"/>
                        </a:lnSpc>
                        <a:spcAft>
                          <a:spcPts val="800"/>
                        </a:spcAft>
                        <a:buNone/>
                      </a:pPr>
                      <a:r>
                        <a:rPr lang="en-GB" sz="1000" kern="100">
                          <a:effectLst/>
                        </a:rPr>
                        <a:t>9</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gn="ctr">
                        <a:lnSpc>
                          <a:spcPct val="107000"/>
                        </a:lnSpc>
                        <a:spcAft>
                          <a:spcPts val="800"/>
                        </a:spcAft>
                        <a:buNone/>
                      </a:pPr>
                      <a:r>
                        <a:rPr lang="en-GB" sz="1000" kern="100">
                          <a:effectLst/>
                        </a:rPr>
                        <a:t>50-150</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a:effectLst/>
                        </a:rPr>
                        <a:t>End-of-life fluence target</a:t>
                      </a:r>
                      <a:endParaRPr lang="en-GB" sz="1000" kern="10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800" kern="100" dirty="0">
                          <a:effectLst/>
                        </a:rPr>
                        <a:t>Damage saturation.</a:t>
                      </a:r>
                      <a:endParaRPr lang="en-GB" sz="8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tc>
                  <a:txBody>
                    <a:bodyPr/>
                    <a:lstStyle/>
                    <a:p>
                      <a:pPr>
                        <a:lnSpc>
                          <a:spcPct val="107000"/>
                        </a:lnSpc>
                        <a:spcAft>
                          <a:spcPts val="800"/>
                        </a:spcAft>
                        <a:buNone/>
                      </a:pPr>
                      <a:r>
                        <a:rPr lang="en-GB" sz="1000" kern="100" dirty="0">
                          <a:effectLst/>
                        </a:rPr>
                        <a:t>System qualified and in operation</a:t>
                      </a:r>
                      <a:endParaRPr lang="en-GB" sz="1000" kern="100" dirty="0">
                        <a:effectLst/>
                        <a:latin typeface="Aptos" panose="020B0004020202020204" pitchFamily="34" charset="0"/>
                        <a:ea typeface="Aptos" panose="020B0004020202020204" pitchFamily="34" charset="0"/>
                        <a:cs typeface="Arial" panose="020B0604020202020204" pitchFamily="34" charset="0"/>
                      </a:endParaRPr>
                    </a:p>
                  </a:txBody>
                  <a:tcPr marL="23467" marR="23467" marT="0" marB="0" anchor="ctr"/>
                </a:tc>
                <a:extLst>
                  <a:ext uri="{0D108BD9-81ED-4DB2-BD59-A6C34878D82A}">
                    <a16:rowId xmlns:a16="http://schemas.microsoft.com/office/drawing/2014/main" val="745992598"/>
                  </a:ext>
                </a:extLst>
              </a:tr>
            </a:tbl>
          </a:graphicData>
        </a:graphic>
      </p:graphicFrame>
      <p:sp>
        <p:nvSpPr>
          <p:cNvPr id="4" name="Footer Placeholder 3">
            <a:extLst>
              <a:ext uri="{FF2B5EF4-FFF2-40B4-BE49-F238E27FC236}">
                <a16:creationId xmlns:a16="http://schemas.microsoft.com/office/drawing/2014/main" id="{7DF4FA9C-EA2D-7B88-44AD-554592D1C0F4}"/>
              </a:ext>
            </a:extLst>
          </p:cNvPr>
          <p:cNvSpPr>
            <a:spLocks noGrp="1"/>
          </p:cNvSpPr>
          <p:nvPr>
            <p:ph type="ftr" sz="quarter" idx="11"/>
          </p:nvPr>
        </p:nvSpPr>
        <p:spPr>
          <a:xfrm>
            <a:off x="825623" y="6555770"/>
            <a:ext cx="5528682"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a:ea typeface="+mn-ea"/>
                <a:cs typeface="+mn-cs"/>
              </a:rPr>
              <a:t>G. Aiello - EUROfusion Science Meeting - </a:t>
            </a:r>
            <a:r>
              <a:rPr kumimoji="0" lang="fr-FR" sz="1200" b="0" i="0" u="none" strike="noStrike" kern="1200" cap="none" spc="0" normalizeH="0" baseline="0" noProof="0" dirty="0" err="1">
                <a:ln>
                  <a:noFill/>
                </a:ln>
                <a:solidFill>
                  <a:prstClr val="white"/>
                </a:solidFill>
                <a:effectLst/>
                <a:uLnTx/>
                <a:uFillTx/>
                <a:latin typeface="Calibri"/>
                <a:ea typeface="+mn-ea"/>
                <a:cs typeface="+mn-cs"/>
              </a:rPr>
              <a:t>Volumetric</a:t>
            </a:r>
            <a:r>
              <a:rPr kumimoji="0" lang="fr-FR" sz="1200" b="0" i="0" u="none" strike="noStrike" kern="1200" cap="none" spc="0" normalizeH="0" baseline="0" noProof="0" dirty="0">
                <a:ln>
                  <a:noFill/>
                </a:ln>
                <a:solidFill>
                  <a:prstClr val="white"/>
                </a:solidFill>
                <a:effectLst/>
                <a:uLnTx/>
                <a:uFillTx/>
                <a:latin typeface="Calibri"/>
                <a:ea typeface="+mn-ea"/>
                <a:cs typeface="+mn-cs"/>
              </a:rPr>
              <a:t> Neutron Source</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B3BDA476-BC5C-87B9-E424-B44FFA6AE119}"/>
              </a:ext>
            </a:extLst>
          </p:cNvPr>
          <p:cNvSpPr txBox="1"/>
          <p:nvPr/>
        </p:nvSpPr>
        <p:spPr>
          <a:xfrm>
            <a:off x="7133846" y="836659"/>
            <a:ext cx="4799073" cy="283154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solidFill>
                <a:effectLst/>
                <a:uLnTx/>
                <a:uFillTx/>
                <a:latin typeface="Calibri"/>
                <a:ea typeface="+mn-ea"/>
                <a:cs typeface="+mn-cs"/>
              </a:rPr>
              <a:t>Irradiation dose intervals have been defined as NTRL thresholds </a:t>
            </a:r>
            <a:r>
              <a:rPr kumimoji="0" lang="en-GB" sz="1800" b="0" i="0" u="none" strike="noStrike" kern="1200" cap="none" spc="0" normalizeH="0" baseline="0" noProof="0" dirty="0">
                <a:ln>
                  <a:noFill/>
                </a:ln>
                <a:solidFill>
                  <a:prstClr val="black"/>
                </a:solidFill>
                <a:effectLst/>
                <a:uLnTx/>
                <a:uFillTx/>
                <a:latin typeface="Calibri"/>
                <a:ea typeface="+mn-ea"/>
                <a:cs typeface="+mn-cs"/>
              </a:rPr>
              <a:t>where different degradation mechanisms dominate.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These ranges capture irradiation phenomena from onset to saturation, ensuring understanding of material degradation and </a:t>
            </a:r>
            <a:r>
              <a:rPr kumimoji="0" lang="en-GB" sz="1800" b="1" i="0" u="none" strike="noStrike" kern="1200" cap="none" spc="0" normalizeH="0" baseline="0" noProof="0" dirty="0">
                <a:ln>
                  <a:noFill/>
                </a:ln>
                <a:solidFill>
                  <a:prstClr val="black"/>
                </a:solidFill>
                <a:effectLst/>
                <a:uLnTx/>
                <a:uFillTx/>
                <a:latin typeface="Calibri"/>
                <a:ea typeface="+mn-ea"/>
                <a:cs typeface="+mn-cs"/>
              </a:rPr>
              <a:t>providing a framework to progressively develop and validate predictive models</a:t>
            </a:r>
            <a:r>
              <a:rPr kumimoji="0" lang="en-GB" sz="1800" b="0" i="0" u="none" strike="noStrike" kern="1200" cap="none" spc="0" normalizeH="0" baseline="0" noProof="0" dirty="0">
                <a:ln>
                  <a:noFill/>
                </a:ln>
                <a:solidFill>
                  <a:prstClr val="black"/>
                </a:solidFill>
                <a:effectLst/>
                <a:uLnTx/>
                <a:uFillTx/>
                <a:latin typeface="Calibri"/>
                <a:ea typeface="+mn-ea"/>
                <a:cs typeface="+mn-cs"/>
              </a:rPr>
              <a:t>.</a:t>
            </a:r>
            <a:br>
              <a:rPr kumimoji="0" lang="en-GB" sz="1800" b="0" i="0" u="none" strike="noStrike" kern="1200" cap="none" spc="0" normalizeH="0" baseline="0" noProof="0" dirty="0">
                <a:ln>
                  <a:noFill/>
                </a:ln>
                <a:solidFill>
                  <a:prstClr val="black"/>
                </a:solidFill>
                <a:effectLst/>
                <a:uLnTx/>
                <a:uFillTx/>
                <a:latin typeface="Calibri"/>
                <a:ea typeface="+mn-ea"/>
                <a:cs typeface="+mn-cs"/>
              </a:rPr>
            </a:br>
            <a:r>
              <a:rPr kumimoji="0" lang="en-GB" sz="800" b="0" i="1" u="none" strike="noStrike" kern="1200" cap="none" spc="0" normalizeH="0" baseline="0" noProof="0" dirty="0">
                <a:ln>
                  <a:noFill/>
                </a:ln>
                <a:solidFill>
                  <a:prstClr val="black"/>
                </a:solidFill>
                <a:effectLst/>
                <a:uLnTx/>
                <a:uFillTx/>
                <a:latin typeface="Calibri"/>
                <a:ea typeface="+mn-ea"/>
                <a:cs typeface="+mn-cs"/>
              </a:rPr>
              <a:t>(M. A. Abdou, et al, (1984) FINESSE: A Study of the Issues, Experiments and Facilities for Fusion Nuclear Technology Research and Development, UCLAENG--84-30-Vol. No. 2, https://doi.org/10.2172/5507921)</a:t>
            </a:r>
          </a:p>
        </p:txBody>
      </p:sp>
      <p:sp>
        <p:nvSpPr>
          <p:cNvPr id="10" name="TextBox 9">
            <a:extLst>
              <a:ext uri="{FF2B5EF4-FFF2-40B4-BE49-F238E27FC236}">
                <a16:creationId xmlns:a16="http://schemas.microsoft.com/office/drawing/2014/main" id="{0A44EE51-5A6D-D412-CA84-63BAF75F87CC}"/>
              </a:ext>
            </a:extLst>
          </p:cNvPr>
          <p:cNvSpPr txBox="1"/>
          <p:nvPr/>
        </p:nvSpPr>
        <p:spPr>
          <a:xfrm>
            <a:off x="354563" y="3775206"/>
            <a:ext cx="11741671" cy="276998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b="1" dirty="0">
                <a:solidFill>
                  <a:schemeClr val="tx2"/>
                </a:solidFill>
                <a:latin typeface="Calibri"/>
              </a:rPr>
              <a:t>5 dpa is identified as the boundary covering BOL effects. </a:t>
            </a:r>
            <a:r>
              <a:rPr lang="en-GB" dirty="0">
                <a:latin typeface="Calibri"/>
              </a:rPr>
              <a:t>It is a lower target to identify and overcome early material degradation </a:t>
            </a:r>
            <a:r>
              <a:rPr lang="en-GB" b="1" dirty="0">
                <a:solidFill>
                  <a:schemeClr val="tx2"/>
                </a:solidFill>
                <a:latin typeface="Calibri"/>
              </a:rPr>
              <a:t>and failure modes</a:t>
            </a:r>
            <a:r>
              <a:rPr lang="en-GB" dirty="0">
                <a:latin typeface="Calibri"/>
              </a:rPr>
              <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b="1" dirty="0">
                <a:solidFill>
                  <a:schemeClr val="tx2"/>
                </a:solidFill>
                <a:latin typeface="Calibri"/>
              </a:rPr>
              <a:t>10 dpa is identified as the lower target for system validation. </a:t>
            </a:r>
            <a:r>
              <a:rPr lang="en-GB" dirty="0">
                <a:latin typeface="Calibri"/>
              </a:rPr>
              <a:t>It corresponds to a regime where degradation phenomena start to stabilize and </a:t>
            </a:r>
            <a:r>
              <a:rPr lang="en-GB" b="1" dirty="0">
                <a:solidFill>
                  <a:schemeClr val="tx2"/>
                </a:solidFill>
                <a:latin typeface="Calibri"/>
              </a:rPr>
              <a:t>system performance can be assessed reliably.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chemeClr val="tx2"/>
                </a:solidFill>
                <a:effectLst/>
                <a:uLnTx/>
                <a:uFillTx/>
                <a:latin typeface="Calibri"/>
                <a:ea typeface="+mn-ea"/>
                <a:cs typeface="+mn-cs"/>
              </a:rPr>
              <a:t>50 dpa is identified as the upper target for full blanket qualification</a:t>
            </a:r>
            <a:r>
              <a:rPr kumimoji="0" lang="en-GB" sz="1800" b="0" i="0" u="none" strike="noStrike" kern="1200" cap="none" spc="0" normalizeH="0" baseline="0" noProof="0" dirty="0">
                <a:ln>
                  <a:noFill/>
                </a:ln>
                <a:solidFill>
                  <a:prstClr val="black"/>
                </a:solidFill>
                <a:effectLst/>
                <a:uLnTx/>
                <a:uFillTx/>
                <a:latin typeface="Calibri"/>
                <a:ea typeface="+mn-ea"/>
                <a:cs typeface="+mn-cs"/>
              </a:rPr>
              <a:t>, corresponding to the dose that allow full identification of degradation phenomena and </a:t>
            </a:r>
            <a:r>
              <a:rPr kumimoji="0" lang="en-GB" sz="1800" b="1" i="0" u="none" strike="noStrike" kern="1200" cap="none" spc="0" normalizeH="0" baseline="0" noProof="0" dirty="0">
                <a:ln>
                  <a:noFill/>
                </a:ln>
                <a:solidFill>
                  <a:schemeClr val="tx2"/>
                </a:solidFill>
                <a:effectLst/>
                <a:uLnTx/>
                <a:uFillTx/>
                <a:latin typeface="Calibri"/>
                <a:ea typeface="+mn-ea"/>
                <a:cs typeface="+mn-cs"/>
              </a:rPr>
              <a:t>extrapolation to “lifetime effects”</a:t>
            </a:r>
            <a:r>
              <a:rPr kumimoji="0" lang="en-GB"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chemeClr val="tx2"/>
                </a:solidFill>
                <a:effectLst/>
                <a:uLnTx/>
                <a:uFillTx/>
                <a:latin typeface="Calibri"/>
                <a:ea typeface="+mn-ea"/>
                <a:cs typeface="+mn-cs"/>
              </a:rPr>
              <a:t>150 dpa is identified as the upper target for a FOAK</a:t>
            </a:r>
            <a:r>
              <a:rPr kumimoji="0" lang="en-GB" sz="1800" b="0" i="0" u="none" strike="noStrike" kern="1200" cap="none" spc="0" normalizeH="0" baseline="0" noProof="0" dirty="0">
                <a:ln>
                  <a:noFill/>
                </a:ln>
                <a:solidFill>
                  <a:prstClr val="black"/>
                </a:solidFill>
                <a:effectLst/>
                <a:uLnTx/>
                <a:uFillTx/>
                <a:latin typeface="Calibri"/>
                <a:ea typeface="+mn-ea"/>
                <a:cs typeface="+mn-cs"/>
              </a:rPr>
              <a:t>, corresponding to a blanket replacement time of 5 FPY assuming a neutron wall load of up to 3 MW/m</a:t>
            </a:r>
            <a:r>
              <a:rPr kumimoji="0" lang="en-GB" sz="1800" b="0" i="0" u="none" strike="noStrike" kern="1200" cap="none" spc="0" normalizeH="0" baseline="30000" noProof="0" dirty="0">
                <a:ln>
                  <a:noFill/>
                </a:ln>
                <a:solidFill>
                  <a:prstClr val="black"/>
                </a:solidFill>
                <a:effectLst/>
                <a:uLnTx/>
                <a:uFillTx/>
                <a:latin typeface="Calibri"/>
                <a:ea typeface="+mn-ea"/>
                <a:cs typeface="+mn-cs"/>
              </a:rPr>
              <a:t>2</a:t>
            </a:r>
            <a:r>
              <a:rPr kumimoji="0" lang="en-GB" sz="1800" b="0" i="0" u="none" strike="noStrike" kern="1200" cap="none" spc="0" normalizeH="0" baseline="0" noProof="0" dirty="0">
                <a:ln>
                  <a:noFill/>
                </a:ln>
                <a:solidFill>
                  <a:prstClr val="black"/>
                </a:solidFill>
                <a:effectLst/>
                <a:uLnTx/>
                <a:uFillTx/>
                <a:latin typeface="Calibri"/>
                <a:ea typeface="+mn-ea"/>
                <a:cs typeface="+mn-cs"/>
              </a:rPr>
              <a:t>. This was an </a:t>
            </a:r>
            <a:r>
              <a:rPr kumimoji="0" lang="en-GB" sz="1800" b="1" i="0" u="none" strike="noStrike" kern="1200" cap="none" spc="0" normalizeH="0" baseline="0" noProof="0" dirty="0">
                <a:ln>
                  <a:noFill/>
                </a:ln>
                <a:solidFill>
                  <a:schemeClr val="tx2"/>
                </a:solidFill>
                <a:effectLst/>
                <a:uLnTx/>
                <a:uFillTx/>
                <a:latin typeface="Calibri"/>
                <a:ea typeface="+mn-ea"/>
                <a:cs typeface="+mn-cs"/>
              </a:rPr>
              <a:t>“end user requirement”</a:t>
            </a:r>
            <a:r>
              <a:rPr kumimoji="0" lang="en-GB" sz="1800" b="0" i="0" u="none" strike="noStrike" kern="1200" cap="none" spc="0" normalizeH="0" baseline="0" noProof="0" dirty="0">
                <a:ln>
                  <a:noFill/>
                </a:ln>
                <a:solidFill>
                  <a:prstClr val="black"/>
                </a:solidFill>
                <a:effectLst/>
                <a:uLnTx/>
                <a:uFillTx/>
                <a:latin typeface="Calibri"/>
                <a:ea typeface="+mn-ea"/>
                <a:cs typeface="+mn-cs"/>
              </a:rPr>
              <a:t> in the PPCS study.</a:t>
            </a:r>
          </a:p>
        </p:txBody>
      </p:sp>
      <p:sp>
        <p:nvSpPr>
          <p:cNvPr id="3" name="Arrow: Curved Right 2">
            <a:extLst>
              <a:ext uri="{FF2B5EF4-FFF2-40B4-BE49-F238E27FC236}">
                <a16:creationId xmlns:a16="http://schemas.microsoft.com/office/drawing/2014/main" id="{0E65D0B3-A295-79BC-AB73-E601DABC01DB}"/>
              </a:ext>
            </a:extLst>
          </p:cNvPr>
          <p:cNvSpPr/>
          <p:nvPr/>
        </p:nvSpPr>
        <p:spPr>
          <a:xfrm>
            <a:off x="95766" y="2459736"/>
            <a:ext cx="258797" cy="1980459"/>
          </a:xfrm>
          <a:prstGeom prst="curved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846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3D4B5-122A-780D-FA74-15C57908E0D1}"/>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581FCB82-8F1D-9E61-C787-3FCC0D5040F8}"/>
              </a:ext>
            </a:extLst>
          </p:cNvPr>
          <p:cNvPicPr>
            <a:picLocks noChangeAspect="1"/>
          </p:cNvPicPr>
          <p:nvPr/>
        </p:nvPicPr>
        <p:blipFill>
          <a:blip r:embed="rId2"/>
          <a:stretch>
            <a:fillRect/>
          </a:stretch>
        </p:blipFill>
        <p:spPr>
          <a:xfrm>
            <a:off x="11028639" y="994237"/>
            <a:ext cx="984487" cy="960981"/>
          </a:xfrm>
          <a:prstGeom prst="rect">
            <a:avLst/>
          </a:prstGeom>
        </p:spPr>
      </p:pic>
      <p:sp>
        <p:nvSpPr>
          <p:cNvPr id="2" name="Title 1">
            <a:extLst>
              <a:ext uri="{FF2B5EF4-FFF2-40B4-BE49-F238E27FC236}">
                <a16:creationId xmlns:a16="http://schemas.microsoft.com/office/drawing/2014/main" id="{9D740439-C6C2-730E-F8E9-987B19C4C461}"/>
              </a:ext>
            </a:extLst>
          </p:cNvPr>
          <p:cNvSpPr>
            <a:spLocks noGrp="1"/>
          </p:cNvSpPr>
          <p:nvPr>
            <p:ph type="title"/>
          </p:nvPr>
        </p:nvSpPr>
        <p:spPr>
          <a:xfrm>
            <a:off x="983431" y="192515"/>
            <a:ext cx="10208443" cy="457200"/>
          </a:xfrm>
        </p:spPr>
        <p:txBody>
          <a:bodyPr/>
          <a:lstStyle/>
          <a:p>
            <a:r>
              <a:rPr lang="en-US" dirty="0"/>
              <a:t>TRL 4-6: </a:t>
            </a:r>
            <a:r>
              <a:rPr lang="en-GB" dirty="0"/>
              <a:t>early-stage phenomenological and functional validation</a:t>
            </a:r>
          </a:p>
        </p:txBody>
      </p:sp>
      <p:sp>
        <p:nvSpPr>
          <p:cNvPr id="4" name="Footer Placeholder 3">
            <a:extLst>
              <a:ext uri="{FF2B5EF4-FFF2-40B4-BE49-F238E27FC236}">
                <a16:creationId xmlns:a16="http://schemas.microsoft.com/office/drawing/2014/main" id="{52C375F3-5DC4-0F2F-2331-FF720B294797}"/>
              </a:ext>
            </a:extLst>
          </p:cNvPr>
          <p:cNvSpPr>
            <a:spLocks noGrp="1"/>
          </p:cNvSpPr>
          <p:nvPr>
            <p:ph type="ftr" sz="quarter" idx="11"/>
          </p:nvPr>
        </p:nvSpPr>
        <p:spPr>
          <a:xfrm>
            <a:off x="825623" y="6555770"/>
            <a:ext cx="4799321"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EUROfusion Science Meeting - Volumetric Neutron Source</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090145A8-B3B6-7254-AB87-40456013DB8F}"/>
              </a:ext>
            </a:extLst>
          </p:cNvPr>
          <p:cNvSpPr txBox="1"/>
          <p:nvPr/>
        </p:nvSpPr>
        <p:spPr>
          <a:xfrm>
            <a:off x="445765" y="998614"/>
            <a:ext cx="3621410" cy="132343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TRL 4 – single effects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0" i="0" u="none" strike="noStrike" kern="1200" cap="none" spc="0" normalizeH="0" baseline="0" noProof="0" dirty="0">
                <a:ln>
                  <a:noFill/>
                </a:ln>
                <a:solidFill>
                  <a:prstClr val="black"/>
                </a:solidFill>
                <a:effectLst/>
                <a:uLnTx/>
                <a:uFillTx/>
                <a:latin typeface="Calibri"/>
                <a:ea typeface="+mn-ea"/>
                <a:cs typeface="+mn-cs"/>
              </a:rPr>
              <a:t>Lab scale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0" i="0" u="none" strike="noStrike" kern="1200" cap="none" spc="0" normalizeH="0" baseline="0" noProof="0" dirty="0">
                <a:ln>
                  <a:noFill/>
                </a:ln>
                <a:solidFill>
                  <a:prstClr val="black"/>
                </a:solidFill>
                <a:effectLst/>
                <a:uLnTx/>
                <a:uFillTx/>
                <a:latin typeface="Calibri"/>
                <a:ea typeface="+mn-ea"/>
                <a:cs typeface="+mn-cs"/>
              </a:rPr>
              <a:t>Pieces or sub-components</a:t>
            </a:r>
          </a:p>
          <a:p>
            <a:pPr marL="234000" marR="0" lvl="0" indent="-2667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C00000"/>
                </a:solidFill>
                <a:effectLst/>
                <a:uLnTx/>
                <a:uFillTx/>
                <a:latin typeface="Calibri"/>
                <a:ea typeface="+mn-ea"/>
                <a:cs typeface="+mn-cs"/>
              </a:rPr>
              <a:t>Simulated environment </a:t>
            </a:r>
            <a:br>
              <a:rPr kumimoji="0" lang="en-GB" sz="1600" b="0" i="0" u="none" strike="noStrike" kern="1200" cap="none" spc="0" normalizeH="0" baseline="0" noProof="0" dirty="0">
                <a:ln>
                  <a:noFill/>
                </a:ln>
                <a:solidFill>
                  <a:srgbClr val="C00000"/>
                </a:solidFill>
                <a:effectLst/>
                <a:uLnTx/>
                <a:uFillTx/>
                <a:latin typeface="Calibri"/>
                <a:ea typeface="+mn-ea"/>
                <a:cs typeface="+mn-cs"/>
              </a:rPr>
            </a:br>
            <a:r>
              <a:rPr kumimoji="0" lang="en-GB" sz="1600" b="0" i="0" u="none" strike="noStrike" kern="1200" cap="none" spc="0" normalizeH="0" baseline="0" noProof="0" dirty="0">
                <a:ln>
                  <a:noFill/>
                </a:ln>
                <a:solidFill>
                  <a:prstClr val="black"/>
                </a:solidFill>
                <a:effectLst/>
                <a:uLnTx/>
                <a:uFillTx/>
                <a:latin typeface="Calibri"/>
                <a:ea typeface="+mn-ea"/>
                <a:cs typeface="+mn-cs"/>
              </a:rPr>
              <a:t>(14 MeV-n optional)</a:t>
            </a:r>
          </a:p>
        </p:txBody>
      </p:sp>
      <p:sp>
        <p:nvSpPr>
          <p:cNvPr id="7" name="TextBox 6">
            <a:extLst>
              <a:ext uri="{FF2B5EF4-FFF2-40B4-BE49-F238E27FC236}">
                <a16:creationId xmlns:a16="http://schemas.microsoft.com/office/drawing/2014/main" id="{C409A67A-F6ED-629D-2613-5B3BAE6A4270}"/>
              </a:ext>
            </a:extLst>
          </p:cNvPr>
          <p:cNvSpPr txBox="1"/>
          <p:nvPr/>
        </p:nvSpPr>
        <p:spPr>
          <a:xfrm>
            <a:off x="445765" y="2517041"/>
            <a:ext cx="3621410" cy="132343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TRL 5 – multi effects experiment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0" i="0" u="none" strike="noStrike" kern="1200" cap="none" spc="0" normalizeH="0" baseline="0" noProof="0" dirty="0">
                <a:ln>
                  <a:noFill/>
                </a:ln>
                <a:solidFill>
                  <a:prstClr val="black"/>
                </a:solidFill>
                <a:effectLst/>
                <a:uLnTx/>
                <a:uFillTx/>
                <a:latin typeface="Calibri"/>
                <a:ea typeface="+mn-ea"/>
                <a:cs typeface="+mn-cs"/>
              </a:rPr>
              <a:t>Lab scale/test-bench experiments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4F81BD"/>
                </a:solidFill>
                <a:effectLst/>
                <a:uLnTx/>
                <a:uFillTx/>
                <a:latin typeface="Calibri"/>
                <a:ea typeface="+mn-ea"/>
                <a:cs typeface="+mn-cs"/>
              </a:rPr>
              <a:t>Elementary mock-ups</a:t>
            </a:r>
          </a:p>
          <a:p>
            <a:pPr marL="234000" marR="0" lvl="0" indent="-2667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C00000"/>
                </a:solidFill>
                <a:effectLst/>
                <a:uLnTx/>
                <a:uFillTx/>
                <a:latin typeface="Calibri"/>
                <a:ea typeface="+mn-ea"/>
                <a:cs typeface="+mn-cs"/>
                <a:sym typeface="Wingdings" panose="05000000000000000000" pitchFamily="2" charset="2"/>
              </a:rPr>
              <a:t>Relevant</a:t>
            </a:r>
            <a:r>
              <a:rPr kumimoji="0" lang="en-GB" sz="1600" b="1" i="0" u="none" strike="noStrike" kern="1200" cap="none" spc="0" normalizeH="0" baseline="0" noProof="0" dirty="0">
                <a:ln>
                  <a:noFill/>
                </a:ln>
                <a:solidFill>
                  <a:srgbClr val="C00000"/>
                </a:solidFill>
                <a:effectLst/>
                <a:uLnTx/>
                <a:uFillTx/>
                <a:latin typeface="Calibri"/>
                <a:ea typeface="+mn-ea"/>
                <a:cs typeface="+mn-cs"/>
              </a:rPr>
              <a:t> environment </a:t>
            </a:r>
            <a:br>
              <a:rPr kumimoji="0" lang="en-GB" sz="1600" b="0" i="0" u="none" strike="noStrike" kern="1200" cap="none" spc="0" normalizeH="0" baseline="0" noProof="0" dirty="0">
                <a:ln>
                  <a:noFill/>
                </a:ln>
                <a:solidFill>
                  <a:srgbClr val="C00000"/>
                </a:solidFill>
                <a:effectLst/>
                <a:uLnTx/>
                <a:uFillTx/>
                <a:latin typeface="Calibri"/>
                <a:ea typeface="+mn-ea"/>
                <a:cs typeface="+mn-cs"/>
              </a:rPr>
            </a:br>
            <a:r>
              <a:rPr kumimoji="0" lang="en-GB" sz="1600" b="0" i="0" u="none" strike="noStrike" kern="1200" cap="none" spc="0" normalizeH="0" baseline="0" noProof="0" dirty="0">
                <a:ln>
                  <a:noFill/>
                </a:ln>
                <a:solidFill>
                  <a:prstClr val="black"/>
                </a:solidFill>
                <a:effectLst/>
                <a:uLnTx/>
                <a:uFillTx/>
                <a:latin typeface="Calibri"/>
                <a:ea typeface="+mn-ea"/>
                <a:cs typeface="+mn-cs"/>
              </a:rPr>
              <a:t>(14MeV-n mandatory)</a:t>
            </a:r>
          </a:p>
        </p:txBody>
      </p:sp>
      <p:sp>
        <p:nvSpPr>
          <p:cNvPr id="8" name="Rectangle 7">
            <a:extLst>
              <a:ext uri="{FF2B5EF4-FFF2-40B4-BE49-F238E27FC236}">
                <a16:creationId xmlns:a16="http://schemas.microsoft.com/office/drawing/2014/main" id="{510FCB78-C749-43BA-02FB-1611025AFF7C}"/>
              </a:ext>
            </a:extLst>
          </p:cNvPr>
          <p:cNvSpPr/>
          <p:nvPr/>
        </p:nvSpPr>
        <p:spPr>
          <a:xfrm>
            <a:off x="4295799" y="998614"/>
            <a:ext cx="3143225" cy="13229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Determine tritium production rates and nuclear cross sections for fusion-relevant degradation phenomena</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1EE57B90-54B3-86F4-DF48-1E8B3884BAC7}"/>
              </a:ext>
            </a:extLst>
          </p:cNvPr>
          <p:cNvSpPr/>
          <p:nvPr/>
        </p:nvSpPr>
        <p:spPr>
          <a:xfrm>
            <a:off x="4295799" y="2517041"/>
            <a:ext cx="3143225" cy="1323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Study </a:t>
            </a:r>
            <a:r>
              <a:rPr kumimoji="0" lang="en-GB" sz="1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tritium extraction processes and efficiency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Arial" panose="020B0604020202020204" pitchFamily="34" charset="0"/>
              </a:rPr>
              <a:t>Assess compatibility of materials and degradation phenomena under neutron irradiation</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9AFD052D-077D-543E-E22C-499316F90ACB}"/>
              </a:ext>
            </a:extLst>
          </p:cNvPr>
          <p:cNvSpPr/>
          <p:nvPr/>
        </p:nvSpPr>
        <p:spPr>
          <a:xfrm>
            <a:off x="7591425" y="998614"/>
            <a:ext cx="2777108" cy="132296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Very low fluences to study materials compatibility </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(0.1-1 dpa)</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Integration of auxiliary systems not mandatory</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図 31">
            <a:extLst>
              <a:ext uri="{FF2B5EF4-FFF2-40B4-BE49-F238E27FC236}">
                <a16:creationId xmlns:a16="http://schemas.microsoft.com/office/drawing/2014/main" id="{06E5C966-37D6-31CD-9511-12EF2A7D12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05"/>
          <a:stretch/>
        </p:blipFill>
        <p:spPr>
          <a:xfrm>
            <a:off x="10441157" y="978778"/>
            <a:ext cx="551888" cy="1322966"/>
          </a:xfrm>
          <a:prstGeom prst="rect">
            <a:avLst/>
          </a:prstGeom>
        </p:spPr>
      </p:pic>
      <p:sp>
        <p:nvSpPr>
          <p:cNvPr id="17" name="Rectangle 16">
            <a:extLst>
              <a:ext uri="{FF2B5EF4-FFF2-40B4-BE49-F238E27FC236}">
                <a16:creationId xmlns:a16="http://schemas.microsoft.com/office/drawing/2014/main" id="{7C0A06C9-1B34-0D18-BF37-CC3747BC4A69}"/>
              </a:ext>
            </a:extLst>
          </p:cNvPr>
          <p:cNvSpPr/>
          <p:nvPr/>
        </p:nvSpPr>
        <p:spPr>
          <a:xfrm>
            <a:off x="7591425" y="2517041"/>
            <a:ext cx="2777108" cy="132343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Low fluences to study </a:t>
            </a:r>
            <a:r>
              <a:rPr kumimoji="0" lang="en-US" sz="1600" b="0" i="0" u="none" strike="noStrike" kern="1200" cap="none" spc="0" normalizeH="0" baseline="0" noProof="0" dirty="0" err="1">
                <a:ln>
                  <a:noFill/>
                </a:ln>
                <a:solidFill>
                  <a:prstClr val="white"/>
                </a:solidFill>
                <a:effectLst/>
                <a:uLnTx/>
                <a:uFillTx/>
                <a:latin typeface="Calibri"/>
                <a:ea typeface="+mn-ea"/>
                <a:cs typeface="+mn-cs"/>
              </a:rPr>
              <a:t>BoL</a:t>
            </a:r>
            <a:r>
              <a:rPr kumimoji="0" lang="en-US" sz="1600" b="0" i="0" u="none" strike="noStrike" kern="1200" cap="none" spc="0" normalizeH="0" baseline="0" noProof="0" dirty="0">
                <a:ln>
                  <a:noFill/>
                </a:ln>
                <a:solidFill>
                  <a:prstClr val="white"/>
                </a:solidFill>
                <a:effectLst/>
                <a:uLnTx/>
                <a:uFillTx/>
                <a:latin typeface="Calibri"/>
                <a:ea typeface="+mn-ea"/>
                <a:cs typeface="+mn-cs"/>
              </a:rPr>
              <a:t> effects (1-3 dpa)</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Limited integration of auxiliary systems to reproduce gradients</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A764C22A-CCA3-0728-989A-0592E254B0F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498936" y="2591745"/>
            <a:ext cx="988218" cy="504688"/>
          </a:xfrm>
          <a:prstGeom prst="rect">
            <a:avLst/>
          </a:prstGeom>
        </p:spPr>
      </p:pic>
      <p:pic>
        <p:nvPicPr>
          <p:cNvPr id="19" name="Grafik 2">
            <a:extLst>
              <a:ext uri="{FF2B5EF4-FFF2-40B4-BE49-F238E27FC236}">
                <a16:creationId xmlns:a16="http://schemas.microsoft.com/office/drawing/2014/main" id="{85E1820C-C87B-6EAC-EB71-9CDC0A073A5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498936" y="3098768"/>
            <a:ext cx="1442119" cy="748414"/>
          </a:xfrm>
          <a:prstGeom prst="rect">
            <a:avLst/>
          </a:prstGeom>
        </p:spPr>
      </p:pic>
      <p:sp>
        <p:nvSpPr>
          <p:cNvPr id="22" name="TextBox 21">
            <a:extLst>
              <a:ext uri="{FF2B5EF4-FFF2-40B4-BE49-F238E27FC236}">
                <a16:creationId xmlns:a16="http://schemas.microsoft.com/office/drawing/2014/main" id="{372C5575-B65B-0236-3C2B-2ECFAFE39C33}"/>
              </a:ext>
            </a:extLst>
          </p:cNvPr>
          <p:cNvSpPr txBox="1"/>
          <p:nvPr/>
        </p:nvSpPr>
        <p:spPr>
          <a:xfrm>
            <a:off x="1043012" y="668788"/>
            <a:ext cx="2762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REQUIREMENTS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C1A4AB4-FD58-7E30-90F1-9FAD0FCF111E}"/>
              </a:ext>
            </a:extLst>
          </p:cNvPr>
          <p:cNvSpPr txBox="1"/>
          <p:nvPr/>
        </p:nvSpPr>
        <p:spPr>
          <a:xfrm>
            <a:off x="4924425" y="680752"/>
            <a:ext cx="1819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GOALS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8C5ED8DB-C446-09D4-AE93-EC7F37540DF5}"/>
              </a:ext>
            </a:extLst>
          </p:cNvPr>
          <p:cNvSpPr txBox="1"/>
          <p:nvPr/>
        </p:nvSpPr>
        <p:spPr>
          <a:xfrm>
            <a:off x="7887121" y="648520"/>
            <a:ext cx="2166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BOUNDARIES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F96217A-0677-6043-A965-8D09CB40E1D6}"/>
              </a:ext>
            </a:extLst>
          </p:cNvPr>
          <p:cNvSpPr txBox="1"/>
          <p:nvPr/>
        </p:nvSpPr>
        <p:spPr>
          <a:xfrm>
            <a:off x="2286571" y="1347670"/>
            <a:ext cx="6693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MATERIAL PROPERTIES</a:t>
            </a:r>
            <a:endParaRPr kumimoji="0" lang="en-GB"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517AC34-F4B5-8FBA-BAC7-8CFDDBB4DCA9}"/>
              </a:ext>
            </a:extLst>
          </p:cNvPr>
          <p:cNvSpPr txBox="1"/>
          <p:nvPr/>
        </p:nvSpPr>
        <p:spPr>
          <a:xfrm>
            <a:off x="2520707" y="2814293"/>
            <a:ext cx="6693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MATERIAL PERFORMANCES</a:t>
            </a:r>
            <a:endParaRPr kumimoji="0" lang="en-GB"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12" name="Arrow: Curved Left 11">
            <a:extLst>
              <a:ext uri="{FF2B5EF4-FFF2-40B4-BE49-F238E27FC236}">
                <a16:creationId xmlns:a16="http://schemas.microsoft.com/office/drawing/2014/main" id="{B7941BF2-256D-A236-09E9-C371618505BC}"/>
              </a:ext>
            </a:extLst>
          </p:cNvPr>
          <p:cNvSpPr/>
          <p:nvPr/>
        </p:nvSpPr>
        <p:spPr>
          <a:xfrm>
            <a:off x="3090672" y="1870890"/>
            <a:ext cx="714590" cy="1713415"/>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22E95954-4953-C937-D444-0C394BF46A9E}"/>
              </a:ext>
            </a:extLst>
          </p:cNvPr>
          <p:cNvSpPr txBox="1"/>
          <p:nvPr/>
        </p:nvSpPr>
        <p:spPr>
          <a:xfrm>
            <a:off x="426231" y="4092749"/>
            <a:ext cx="3621410" cy="1308050"/>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TRL 6 – technology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0" i="0" u="none" strike="noStrike" kern="1200" cap="none" spc="0" normalizeH="0" baseline="0" noProof="0" dirty="0">
                <a:ln>
                  <a:noFill/>
                </a:ln>
                <a:solidFill>
                  <a:prstClr val="black"/>
                </a:solidFill>
                <a:effectLst/>
                <a:uLnTx/>
                <a:uFillTx/>
                <a:latin typeface="Calibri"/>
                <a:ea typeface="+mn-ea"/>
                <a:cs typeface="+mn-cs"/>
              </a:rPr>
              <a:t>Engineering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4F81BD"/>
                </a:solidFill>
                <a:effectLst/>
                <a:uLnTx/>
                <a:uFillTx/>
                <a:latin typeface="Calibri"/>
                <a:ea typeface="+mn-ea"/>
                <a:cs typeface="+mn-cs"/>
                <a:sym typeface="Wingdings" panose="05000000000000000000" pitchFamily="2" charset="2"/>
              </a:rPr>
              <a:t>F</a:t>
            </a:r>
            <a:r>
              <a:rPr kumimoji="0" lang="en-GB" sz="1600" b="1" i="0" u="none" strike="noStrike" kern="1200" cap="none" spc="0" normalizeH="0" baseline="0" noProof="0" dirty="0">
                <a:ln>
                  <a:noFill/>
                </a:ln>
                <a:solidFill>
                  <a:srgbClr val="4F81BD"/>
                </a:solidFill>
                <a:effectLst/>
                <a:uLnTx/>
                <a:uFillTx/>
                <a:latin typeface="Calibri"/>
                <a:ea typeface="+mn-ea"/>
                <a:cs typeface="+mn-cs"/>
              </a:rPr>
              <a:t>ully functional mock-ups</a:t>
            </a:r>
          </a:p>
          <a:p>
            <a:pPr marL="234000" marR="0" lvl="0" indent="-2667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C00000"/>
                </a:solidFill>
                <a:effectLst/>
                <a:uLnTx/>
                <a:uFillTx/>
                <a:latin typeface="Calibri"/>
                <a:ea typeface="+mn-ea"/>
                <a:cs typeface="+mn-cs"/>
              </a:rPr>
              <a:t>Relevant environment</a:t>
            </a:r>
            <a:br>
              <a:rPr kumimoji="0" lang="en-GB" sz="1600" b="0" i="0" u="none" strike="noStrike" kern="1200" cap="none" spc="0" normalizeH="0" baseline="0" noProof="0" dirty="0">
                <a:ln>
                  <a:noFill/>
                </a:ln>
                <a:solidFill>
                  <a:srgbClr val="C00000"/>
                </a:solidFill>
                <a:effectLst/>
                <a:uLnTx/>
                <a:uFillTx/>
                <a:latin typeface="Calibri"/>
                <a:ea typeface="+mn-ea"/>
                <a:cs typeface="+mn-cs"/>
              </a:rPr>
            </a:br>
            <a:r>
              <a:rPr kumimoji="0" lang="en-GB" sz="1500" b="0" i="0" u="none" strike="noStrike" kern="1200" cap="none" spc="0" normalizeH="0" baseline="0" noProof="0" dirty="0">
                <a:ln>
                  <a:noFill/>
                </a:ln>
                <a:solidFill>
                  <a:prstClr val="black"/>
                </a:solidFill>
                <a:effectLst/>
                <a:uLnTx/>
                <a:uFillTx/>
                <a:latin typeface="Calibri"/>
                <a:ea typeface="+mn-ea"/>
                <a:cs typeface="+mn-cs"/>
              </a:rPr>
              <a:t>(limited environmental factors and loads) </a:t>
            </a:r>
          </a:p>
        </p:txBody>
      </p:sp>
      <p:sp>
        <p:nvSpPr>
          <p:cNvPr id="28" name="Rectangle 27">
            <a:extLst>
              <a:ext uri="{FF2B5EF4-FFF2-40B4-BE49-F238E27FC236}">
                <a16:creationId xmlns:a16="http://schemas.microsoft.com/office/drawing/2014/main" id="{2D848262-D4E3-5BBF-90B7-E26B45886876}"/>
              </a:ext>
            </a:extLst>
          </p:cNvPr>
          <p:cNvSpPr/>
          <p:nvPr/>
        </p:nvSpPr>
        <p:spPr>
          <a:xfrm>
            <a:off x="4276265" y="4092749"/>
            <a:ext cx="3143225" cy="13229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prstClr val="white"/>
                </a:solidFill>
                <a:effectLst/>
                <a:uLnTx/>
                <a:uFillTx/>
                <a:latin typeface="Calibri"/>
                <a:ea typeface="Aptos" panose="020B0004020202020204" pitchFamily="34" charset="0"/>
                <a:cs typeface="Arial" panose="020B0604020202020204" pitchFamily="34" charset="0"/>
              </a:rPr>
              <a:t>Validate integrated functions under combined 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 Identify early failure modes based on environmentally coupled interactions</a:t>
            </a:r>
          </a:p>
        </p:txBody>
      </p:sp>
      <p:sp>
        <p:nvSpPr>
          <p:cNvPr id="29" name="Rectangle 28">
            <a:extLst>
              <a:ext uri="{FF2B5EF4-FFF2-40B4-BE49-F238E27FC236}">
                <a16:creationId xmlns:a16="http://schemas.microsoft.com/office/drawing/2014/main" id="{23F7CE70-3E07-0755-66CB-8C7A981878BC}"/>
              </a:ext>
            </a:extLst>
          </p:cNvPr>
          <p:cNvSpPr/>
          <p:nvPr/>
        </p:nvSpPr>
        <p:spPr>
          <a:xfrm>
            <a:off x="7571891" y="4092749"/>
            <a:ext cx="2777108" cy="132296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Low fluence to overcome rapid changes in material properties </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(3-5 dpa)</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Integration of specific auxiliary systems mandatory</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0" name="Grafik 65">
            <a:extLst>
              <a:ext uri="{FF2B5EF4-FFF2-40B4-BE49-F238E27FC236}">
                <a16:creationId xmlns:a16="http://schemas.microsoft.com/office/drawing/2014/main" id="{7D32BECF-7CA4-6CFA-AF56-056FFB506F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642431">
            <a:off x="10565642" y="4459344"/>
            <a:ext cx="701930" cy="512520"/>
          </a:xfrm>
          <a:prstGeom prst="rect">
            <a:avLst/>
          </a:prstGeom>
        </p:spPr>
      </p:pic>
      <p:sp>
        <p:nvSpPr>
          <p:cNvPr id="31" name="TextBox 30">
            <a:extLst>
              <a:ext uri="{FF2B5EF4-FFF2-40B4-BE49-F238E27FC236}">
                <a16:creationId xmlns:a16="http://schemas.microsoft.com/office/drawing/2014/main" id="{55B09A1F-8954-CA4D-0E2C-98FB360A5DD7}"/>
              </a:ext>
            </a:extLst>
          </p:cNvPr>
          <p:cNvSpPr txBox="1"/>
          <p:nvPr/>
        </p:nvSpPr>
        <p:spPr>
          <a:xfrm>
            <a:off x="2267037" y="4441805"/>
            <a:ext cx="6693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SYSTEM FUNCTIONS</a:t>
            </a:r>
            <a:endParaRPr kumimoji="0" lang="en-GB"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32" name="Arrow: Curved Left 31">
            <a:extLst>
              <a:ext uri="{FF2B5EF4-FFF2-40B4-BE49-F238E27FC236}">
                <a16:creationId xmlns:a16="http://schemas.microsoft.com/office/drawing/2014/main" id="{9691F7E1-9E42-C594-B3C2-F741EFBD14B3}"/>
              </a:ext>
            </a:extLst>
          </p:cNvPr>
          <p:cNvSpPr/>
          <p:nvPr/>
        </p:nvSpPr>
        <p:spPr>
          <a:xfrm>
            <a:off x="3089697" y="3134407"/>
            <a:ext cx="714590" cy="1713415"/>
          </a:xfrm>
          <a:prstGeom prst="curvedLeftArrow">
            <a:avLst/>
          </a:prstGeom>
          <a:solidFill>
            <a:schemeClr val="accent1">
              <a:lumMod val="40000"/>
              <a:lumOff val="60000"/>
            </a:schemeClr>
          </a:solidFill>
          <a:ln>
            <a:solidFill>
              <a:schemeClr val="accent1"/>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55E709E8-C935-E609-71A6-784FB6F378D2}"/>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09072" y="4130481"/>
            <a:ext cx="766954" cy="1322965"/>
          </a:xfrm>
          <a:prstGeom prst="rect">
            <a:avLst/>
          </a:prstGeom>
        </p:spPr>
      </p:pic>
      <p:sp>
        <p:nvSpPr>
          <p:cNvPr id="34" name="TextBox 33">
            <a:extLst>
              <a:ext uri="{FF2B5EF4-FFF2-40B4-BE49-F238E27FC236}">
                <a16:creationId xmlns:a16="http://schemas.microsoft.com/office/drawing/2014/main" id="{836B06D5-7076-CFAF-6610-F4D087E7DD2E}"/>
              </a:ext>
            </a:extLst>
          </p:cNvPr>
          <p:cNvSpPr txBox="1"/>
          <p:nvPr/>
        </p:nvSpPr>
        <p:spPr>
          <a:xfrm>
            <a:off x="511444" y="5711125"/>
            <a:ext cx="11300138"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This is the so-called “valley of death” in the TRL scale</a:t>
            </a:r>
            <a:endParaRPr kumimoji="0" lang="en-GB"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723D8942-9E96-74BA-CAA4-37056D8709F2}"/>
              </a:ext>
            </a:extLst>
          </p:cNvPr>
          <p:cNvSpPr txBox="1"/>
          <p:nvPr/>
        </p:nvSpPr>
        <p:spPr>
          <a:xfrm>
            <a:off x="11021048" y="1985940"/>
            <a:ext cx="901317" cy="215444"/>
          </a:xfrm>
          <a:prstGeom prst="rect">
            <a:avLst/>
          </a:prstGeom>
          <a:noFill/>
        </p:spPr>
        <p:txBody>
          <a:bodyPr wrap="square" rtlCol="0">
            <a:spAutoFit/>
          </a:bodyPr>
          <a:lstStyle/>
          <a:p>
            <a:pPr algn="l"/>
            <a:r>
              <a:rPr lang="en-US" sz="800" dirty="0"/>
              <a:t>(10-100 cm</a:t>
            </a:r>
            <a:r>
              <a:rPr lang="en-US" sz="800" baseline="30000" dirty="0"/>
              <a:t>3</a:t>
            </a:r>
            <a:r>
              <a:rPr lang="en-US" sz="800" dirty="0"/>
              <a:t>)</a:t>
            </a:r>
            <a:endParaRPr lang="en-GB" sz="800" dirty="0"/>
          </a:p>
        </p:txBody>
      </p:sp>
      <p:sp>
        <p:nvSpPr>
          <p:cNvPr id="5" name="TextBox 4">
            <a:extLst>
              <a:ext uri="{FF2B5EF4-FFF2-40B4-BE49-F238E27FC236}">
                <a16:creationId xmlns:a16="http://schemas.microsoft.com/office/drawing/2014/main" id="{3929DCD5-1D32-B874-09EB-DA25F03EFDE0}"/>
              </a:ext>
            </a:extLst>
          </p:cNvPr>
          <p:cNvSpPr txBox="1"/>
          <p:nvPr/>
        </p:nvSpPr>
        <p:spPr>
          <a:xfrm>
            <a:off x="11471706" y="2814293"/>
            <a:ext cx="901317" cy="215444"/>
          </a:xfrm>
          <a:prstGeom prst="rect">
            <a:avLst/>
          </a:prstGeom>
          <a:noFill/>
        </p:spPr>
        <p:txBody>
          <a:bodyPr wrap="square" rtlCol="0">
            <a:spAutoFit/>
          </a:bodyPr>
          <a:lstStyle/>
          <a:p>
            <a:pPr algn="l"/>
            <a:r>
              <a:rPr lang="en-US" sz="800" dirty="0"/>
              <a:t>(1-10 dm</a:t>
            </a:r>
            <a:r>
              <a:rPr lang="en-US" sz="800" baseline="30000" dirty="0"/>
              <a:t>3</a:t>
            </a:r>
            <a:r>
              <a:rPr lang="en-US" sz="800" dirty="0"/>
              <a:t>)</a:t>
            </a:r>
            <a:endParaRPr lang="en-GB" sz="800" dirty="0"/>
          </a:p>
        </p:txBody>
      </p:sp>
      <p:sp>
        <p:nvSpPr>
          <p:cNvPr id="14" name="TextBox 13">
            <a:extLst>
              <a:ext uri="{FF2B5EF4-FFF2-40B4-BE49-F238E27FC236}">
                <a16:creationId xmlns:a16="http://schemas.microsoft.com/office/drawing/2014/main" id="{2D2135C3-39A1-F34D-D968-F517AE6BCB86}"/>
              </a:ext>
            </a:extLst>
          </p:cNvPr>
          <p:cNvSpPr txBox="1"/>
          <p:nvPr/>
        </p:nvSpPr>
        <p:spPr>
          <a:xfrm>
            <a:off x="10625805" y="5174256"/>
            <a:ext cx="901317" cy="215444"/>
          </a:xfrm>
          <a:prstGeom prst="rect">
            <a:avLst/>
          </a:prstGeom>
          <a:noFill/>
        </p:spPr>
        <p:txBody>
          <a:bodyPr wrap="square" rtlCol="0">
            <a:spAutoFit/>
          </a:bodyPr>
          <a:lstStyle/>
          <a:p>
            <a:pPr algn="l"/>
            <a:r>
              <a:rPr lang="en-US" sz="800" dirty="0"/>
              <a:t>(0.1-1 m</a:t>
            </a:r>
            <a:r>
              <a:rPr lang="en-US" sz="800" baseline="30000" dirty="0"/>
              <a:t>3</a:t>
            </a:r>
            <a:r>
              <a:rPr lang="en-US" sz="800" dirty="0"/>
              <a:t>)</a:t>
            </a:r>
            <a:endParaRPr lang="en-GB" sz="800" dirty="0"/>
          </a:p>
        </p:txBody>
      </p:sp>
    </p:spTree>
    <p:extLst>
      <p:ext uri="{BB962C8B-B14F-4D97-AF65-F5344CB8AC3E}">
        <p14:creationId xmlns:p14="http://schemas.microsoft.com/office/powerpoint/2010/main" val="271895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P spid="31" grpId="0"/>
      <p:bldP spid="32"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3107-0B0D-9D65-F46D-156CA7321F13}"/>
              </a:ext>
            </a:extLst>
          </p:cNvPr>
          <p:cNvSpPr>
            <a:spLocks noGrp="1"/>
          </p:cNvSpPr>
          <p:nvPr>
            <p:ph type="title"/>
          </p:nvPr>
        </p:nvSpPr>
        <p:spPr>
          <a:xfrm>
            <a:off x="983431" y="192515"/>
            <a:ext cx="10398943" cy="457200"/>
          </a:xfrm>
        </p:spPr>
        <p:txBody>
          <a:bodyPr/>
          <a:lstStyle/>
          <a:p>
            <a:r>
              <a:rPr lang="en-US" dirty="0"/>
              <a:t>TRL 6-7: system integration, optimization and lifetime performance </a:t>
            </a:r>
            <a:endParaRPr lang="en-GB" dirty="0"/>
          </a:p>
        </p:txBody>
      </p:sp>
      <p:sp>
        <p:nvSpPr>
          <p:cNvPr id="4" name="Footer Placeholder 3">
            <a:extLst>
              <a:ext uri="{FF2B5EF4-FFF2-40B4-BE49-F238E27FC236}">
                <a16:creationId xmlns:a16="http://schemas.microsoft.com/office/drawing/2014/main" id="{26930D40-B0DF-93F6-2095-730A84A6CF99}"/>
              </a:ext>
            </a:extLst>
          </p:cNvPr>
          <p:cNvSpPr>
            <a:spLocks noGrp="1"/>
          </p:cNvSpPr>
          <p:nvPr>
            <p:ph type="ftr" sz="quarter" idx="11"/>
          </p:nvPr>
        </p:nvSpPr>
        <p:spPr>
          <a:xfrm>
            <a:off x="825624" y="6555770"/>
            <a:ext cx="5270376" cy="32961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G. Aiello - EUROfusion Science Meeting - Volumetric Neutron Source</a:t>
            </a:r>
            <a:endParaRPr kumimoji="0" lang="en-GB"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1EC5F9E-076C-84E7-7526-86DFB785A7F8}"/>
              </a:ext>
            </a:extLst>
          </p:cNvPr>
          <p:cNvSpPr txBox="1"/>
          <p:nvPr/>
        </p:nvSpPr>
        <p:spPr>
          <a:xfrm>
            <a:off x="523257" y="1035465"/>
            <a:ext cx="3621410" cy="132343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TRL 7 – system validation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7030A0"/>
                </a:solidFill>
                <a:effectLst/>
                <a:uLnTx/>
                <a:uFillTx/>
                <a:latin typeface="Calibri"/>
                <a:ea typeface="+mn-ea"/>
                <a:cs typeface="+mn-cs"/>
              </a:rPr>
              <a:t>Prototype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4F81BD"/>
                </a:solidFill>
                <a:effectLst/>
                <a:uLnTx/>
                <a:uFillTx/>
                <a:latin typeface="Calibri"/>
                <a:ea typeface="+mn-ea"/>
                <a:cs typeface="+mn-cs"/>
                <a:sym typeface="Wingdings" panose="05000000000000000000" pitchFamily="2" charset="2"/>
              </a:rPr>
              <a:t>F</a:t>
            </a:r>
            <a:r>
              <a:rPr kumimoji="0" lang="en-GB" sz="1600" b="1" i="0" u="none" strike="noStrike" kern="1200" cap="none" spc="0" normalizeH="0" baseline="0" noProof="0" dirty="0">
                <a:ln>
                  <a:noFill/>
                </a:ln>
                <a:solidFill>
                  <a:srgbClr val="4F81BD"/>
                </a:solidFill>
                <a:effectLst/>
                <a:uLnTx/>
                <a:uFillTx/>
                <a:latin typeface="Calibri"/>
                <a:ea typeface="+mn-ea"/>
                <a:cs typeface="+mn-cs"/>
              </a:rPr>
              <a:t>ully integrated system</a:t>
            </a:r>
          </a:p>
          <a:p>
            <a:pPr marL="234000" marR="0" lvl="0" indent="-2667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O</a:t>
            </a:r>
            <a:r>
              <a:rPr kumimoji="0" lang="en-GB" sz="1600" b="1" i="0" u="none" strike="noStrike" kern="1200" cap="none" spc="0" normalizeH="0" baseline="0" noProof="0" dirty="0">
                <a:ln>
                  <a:noFill/>
                </a:ln>
                <a:solidFill>
                  <a:srgbClr val="FF0000"/>
                </a:solidFill>
                <a:effectLst/>
                <a:uLnTx/>
                <a:uFillTx/>
                <a:latin typeface="Calibri"/>
                <a:ea typeface="+mn-ea"/>
                <a:cs typeface="+mn-cs"/>
              </a:rPr>
              <a:t>perational environment</a:t>
            </a:r>
            <a:br>
              <a:rPr kumimoji="0" lang="en-GB" sz="1600" b="0" i="0" u="none" strike="noStrike" kern="1200" cap="none" spc="0" normalizeH="0" baseline="0" noProof="0" dirty="0">
                <a:ln>
                  <a:noFill/>
                </a:ln>
                <a:solidFill>
                  <a:srgbClr val="C00000"/>
                </a:solidFill>
                <a:effectLst/>
                <a:uLnTx/>
                <a:uFillTx/>
                <a:latin typeface="Calibri"/>
                <a:ea typeface="+mn-ea"/>
                <a:cs typeface="+mn-cs"/>
              </a:rPr>
            </a:br>
            <a:r>
              <a:rPr kumimoji="0" lang="en-GB" sz="1600" b="0" i="0" u="none" strike="noStrike" kern="1200" cap="none" spc="0" normalizeH="0" baseline="0" noProof="0" dirty="0">
                <a:ln>
                  <a:noFill/>
                </a:ln>
                <a:solidFill>
                  <a:prstClr val="black"/>
                </a:solidFill>
                <a:effectLst/>
                <a:uLnTx/>
                <a:uFillTx/>
                <a:latin typeface="Calibri"/>
                <a:ea typeface="+mn-ea"/>
                <a:cs typeface="+mn-cs"/>
              </a:rPr>
              <a:t>(all environmental factors and loads) </a:t>
            </a:r>
          </a:p>
        </p:txBody>
      </p:sp>
      <p:sp>
        <p:nvSpPr>
          <p:cNvPr id="9" name="Rectangle 8">
            <a:extLst>
              <a:ext uri="{FF2B5EF4-FFF2-40B4-BE49-F238E27FC236}">
                <a16:creationId xmlns:a16="http://schemas.microsoft.com/office/drawing/2014/main" id="{AA222EDE-2D9C-07E8-1916-5D613C13982A}"/>
              </a:ext>
            </a:extLst>
          </p:cNvPr>
          <p:cNvSpPr/>
          <p:nvPr/>
        </p:nvSpPr>
        <p:spPr>
          <a:xfrm>
            <a:off x="4373291" y="1098753"/>
            <a:ext cx="3143225" cy="1323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Validate the performance of the selected BB concept</a:t>
            </a:r>
            <a:br>
              <a:rPr kumimoji="0" lang="en-GB" sz="1600" b="0" i="0" u="none" strike="noStrike" kern="1200" cap="none" spc="0" normalizeH="0" baseline="0" noProof="0" dirty="0">
                <a:ln>
                  <a:noFill/>
                </a:ln>
                <a:solidFill>
                  <a:prstClr val="white"/>
                </a:solidFill>
                <a:effectLst/>
                <a:uLnTx/>
                <a:uFillTx/>
                <a:latin typeface="Calibri"/>
                <a:ea typeface="+mn-ea"/>
                <a:cs typeface="+mn-cs"/>
              </a:rPr>
            </a:br>
            <a:r>
              <a:rPr kumimoji="0" lang="en-GB" sz="1600" b="0" i="0" u="none" strike="noStrike" kern="1200" cap="none" spc="0" normalizeH="0" baseline="0" noProof="0" dirty="0">
                <a:ln>
                  <a:noFill/>
                </a:ln>
                <a:solidFill>
                  <a:prstClr val="white"/>
                </a:solidFill>
                <a:effectLst/>
                <a:uLnTx/>
                <a:uFillTx/>
                <a:latin typeface="Calibri"/>
                <a:ea typeface="+mn-ea"/>
                <a:cs typeface="+mn-cs"/>
              </a:rPr>
              <a:t>Compare different design variants in terms of statistical variability and failure probabilities</a:t>
            </a:r>
          </a:p>
        </p:txBody>
      </p:sp>
      <p:sp>
        <p:nvSpPr>
          <p:cNvPr id="11" name="Rectangle 10">
            <a:extLst>
              <a:ext uri="{FF2B5EF4-FFF2-40B4-BE49-F238E27FC236}">
                <a16:creationId xmlns:a16="http://schemas.microsoft.com/office/drawing/2014/main" id="{AEB84D9E-EF43-C0F4-CD91-2532A27795EF}"/>
              </a:ext>
            </a:extLst>
          </p:cNvPr>
          <p:cNvSpPr/>
          <p:nvPr/>
        </p:nvSpPr>
        <p:spPr>
          <a:xfrm>
            <a:off x="7668917" y="1098753"/>
            <a:ext cx="2777108" cy="132343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Moderate fluence to confirm reliability of operation </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(5-10 dpa)</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All auxiliary systems connected and in operation</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0BD85E6F-4A34-1F82-C4B0-CB76339977A2}"/>
              </a:ext>
            </a:extLst>
          </p:cNvPr>
          <p:cNvSpPr txBox="1"/>
          <p:nvPr/>
        </p:nvSpPr>
        <p:spPr>
          <a:xfrm>
            <a:off x="1043012" y="678313"/>
            <a:ext cx="27622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REQUIREMENTS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1C46243-862F-2A99-5699-A58BF673D162}"/>
              </a:ext>
            </a:extLst>
          </p:cNvPr>
          <p:cNvSpPr txBox="1"/>
          <p:nvPr/>
        </p:nvSpPr>
        <p:spPr>
          <a:xfrm>
            <a:off x="4924425" y="680752"/>
            <a:ext cx="18192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GOALS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1F6DACD-EFF1-CA6B-4479-21AB49418647}"/>
              </a:ext>
            </a:extLst>
          </p:cNvPr>
          <p:cNvSpPr txBox="1"/>
          <p:nvPr/>
        </p:nvSpPr>
        <p:spPr>
          <a:xfrm>
            <a:off x="7887121" y="648520"/>
            <a:ext cx="2166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BOUNDARIES</a:t>
            </a: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2E25819-F77C-0899-BA27-E5D16333E425}"/>
              </a:ext>
            </a:extLst>
          </p:cNvPr>
          <p:cNvSpPr txBox="1"/>
          <p:nvPr/>
        </p:nvSpPr>
        <p:spPr>
          <a:xfrm>
            <a:off x="2364063" y="1404244"/>
            <a:ext cx="6693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SYSTEM PERFORMANCES</a:t>
            </a:r>
            <a:endParaRPr kumimoji="0" lang="en-GB"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F108E1C4-455F-DC72-B45B-3190FF43C500}"/>
              </a:ext>
            </a:extLst>
          </p:cNvPr>
          <p:cNvSpPr txBox="1"/>
          <p:nvPr/>
        </p:nvSpPr>
        <p:spPr>
          <a:xfrm>
            <a:off x="523257" y="2498174"/>
            <a:ext cx="3621410" cy="1323439"/>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TRL 8 – system complete and qualified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Fully representative system</a:t>
            </a:r>
            <a:endParaRPr kumimoji="0" lang="en-GB" sz="16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4F81BD"/>
                </a:solidFill>
                <a:effectLst/>
                <a:uLnTx/>
                <a:uFillTx/>
                <a:latin typeface="Calibri"/>
                <a:ea typeface="+mn-ea"/>
                <a:cs typeface="+mn-cs"/>
                <a:sym typeface="Wingdings" panose="05000000000000000000" pitchFamily="2" charset="2"/>
              </a:rPr>
              <a:t>F</a:t>
            </a:r>
            <a:r>
              <a:rPr kumimoji="0" lang="en-GB" sz="1600" b="1" i="0" u="none" strike="noStrike" kern="1200" cap="none" spc="0" normalizeH="0" baseline="0" noProof="0" dirty="0">
                <a:ln>
                  <a:noFill/>
                </a:ln>
                <a:solidFill>
                  <a:srgbClr val="4F81BD"/>
                </a:solidFill>
                <a:effectLst/>
                <a:uLnTx/>
                <a:uFillTx/>
                <a:latin typeface="Calibri"/>
                <a:ea typeface="+mn-ea"/>
                <a:cs typeface="+mn-cs"/>
              </a:rPr>
              <a:t>ully integrated system</a:t>
            </a:r>
          </a:p>
          <a:p>
            <a:pPr marL="234000" marR="0" lvl="0" indent="-2667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a:t>
            </a:r>
            <a:r>
              <a:rPr kumimoji="0" lang="en-GB" sz="1600" b="1" i="0" u="none" strike="noStrike" kern="1200" cap="none" spc="0" normalizeH="0" baseline="0" noProof="0" dirty="0">
                <a:ln>
                  <a:noFill/>
                </a:ln>
                <a:solidFill>
                  <a:srgbClr val="FF0000"/>
                </a:solidFill>
                <a:effectLst/>
                <a:uLnTx/>
                <a:uFillTx/>
                <a:latin typeface="Calibri"/>
                <a:ea typeface="+mn-ea"/>
                <a:cs typeface="+mn-cs"/>
                <a:sym typeface="Wingdings" panose="05000000000000000000" pitchFamily="2" charset="2"/>
              </a:rPr>
              <a:t>O</a:t>
            </a:r>
            <a:r>
              <a:rPr kumimoji="0" lang="en-GB" sz="1600" b="1" i="0" u="none" strike="noStrike" kern="1200" cap="none" spc="0" normalizeH="0" baseline="0" noProof="0" dirty="0">
                <a:ln>
                  <a:noFill/>
                </a:ln>
                <a:solidFill>
                  <a:srgbClr val="FF0000"/>
                </a:solidFill>
                <a:effectLst/>
                <a:uLnTx/>
                <a:uFillTx/>
                <a:latin typeface="Calibri"/>
                <a:ea typeface="+mn-ea"/>
                <a:cs typeface="+mn-cs"/>
              </a:rPr>
              <a:t>perational environment</a:t>
            </a:r>
            <a:br>
              <a:rPr kumimoji="0" lang="en-GB" sz="1600" b="0" i="0" u="none" strike="noStrike" kern="1200" cap="none" spc="0" normalizeH="0" baseline="0" noProof="0" dirty="0">
                <a:ln>
                  <a:noFill/>
                </a:ln>
                <a:solidFill>
                  <a:srgbClr val="C00000"/>
                </a:solidFill>
                <a:effectLst/>
                <a:uLnTx/>
                <a:uFillTx/>
                <a:latin typeface="Calibri"/>
                <a:ea typeface="+mn-ea"/>
                <a:cs typeface="+mn-cs"/>
              </a:rPr>
            </a:br>
            <a:r>
              <a:rPr kumimoji="0" lang="en-GB" sz="1600" b="0" i="0" u="none" strike="noStrike" kern="1200" cap="none" spc="0" normalizeH="0" baseline="0" noProof="0" dirty="0">
                <a:ln>
                  <a:noFill/>
                </a:ln>
                <a:solidFill>
                  <a:prstClr val="black"/>
                </a:solidFill>
                <a:effectLst/>
                <a:uLnTx/>
                <a:uFillTx/>
                <a:latin typeface="Calibri"/>
                <a:ea typeface="+mn-ea"/>
                <a:cs typeface="+mn-cs"/>
              </a:rPr>
              <a:t>(all environmental factors and loads) </a:t>
            </a:r>
          </a:p>
        </p:txBody>
      </p:sp>
      <p:sp>
        <p:nvSpPr>
          <p:cNvPr id="22" name="Arrow: Curved Left 21">
            <a:extLst>
              <a:ext uri="{FF2B5EF4-FFF2-40B4-BE49-F238E27FC236}">
                <a16:creationId xmlns:a16="http://schemas.microsoft.com/office/drawing/2014/main" id="{A8BC34CB-B621-9E41-5024-8F839E0946C2}"/>
              </a:ext>
            </a:extLst>
          </p:cNvPr>
          <p:cNvSpPr/>
          <p:nvPr/>
        </p:nvSpPr>
        <p:spPr>
          <a:xfrm>
            <a:off x="3187094" y="1358418"/>
            <a:ext cx="714590" cy="1713415"/>
          </a:xfrm>
          <a:prstGeom prst="curvedLeftArrow">
            <a:avLst/>
          </a:prstGeom>
          <a:solidFill>
            <a:schemeClr val="accent4">
              <a:lumMod val="60000"/>
              <a:lumOff val="40000"/>
            </a:schemeClr>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8D6101F-40A5-1FDB-3CAC-E3553AC78933}"/>
              </a:ext>
            </a:extLst>
          </p:cNvPr>
          <p:cNvSpPr/>
          <p:nvPr/>
        </p:nvSpPr>
        <p:spPr>
          <a:xfrm>
            <a:off x="4373290" y="2498173"/>
            <a:ext cx="3143225" cy="132343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a:ea typeface="+mn-ea"/>
                <a:cs typeface="+mn-cs"/>
              </a:rPr>
              <a:t>Determine the full In-service </a:t>
            </a:r>
            <a:r>
              <a:rPr kumimoji="0" lang="en-GB" sz="1600" b="0" i="0" u="none" strike="noStrike" kern="1200" cap="none" spc="0" normalizeH="0" baseline="0" noProof="0" dirty="0" err="1">
                <a:ln>
                  <a:noFill/>
                </a:ln>
                <a:solidFill>
                  <a:prstClr val="white"/>
                </a:solidFill>
                <a:effectLst/>
                <a:uLnTx/>
                <a:uFillTx/>
                <a:latin typeface="Calibri"/>
                <a:ea typeface="+mn-ea"/>
                <a:cs typeface="+mn-cs"/>
              </a:rPr>
              <a:t>behavior</a:t>
            </a:r>
            <a:r>
              <a:rPr kumimoji="0" lang="en-GB" sz="1600" b="0" i="0" u="none" strike="noStrike" kern="1200" cap="none" spc="0" normalizeH="0" baseline="0" noProof="0" dirty="0">
                <a:ln>
                  <a:noFill/>
                </a:ln>
                <a:solidFill>
                  <a:prstClr val="white"/>
                </a:solidFill>
                <a:effectLst/>
                <a:uLnTx/>
                <a:uFillTx/>
                <a:latin typeface="Calibri"/>
                <a:ea typeface="+mn-ea"/>
                <a:cs typeface="+mn-cs"/>
              </a:rPr>
              <a:t> of materials and systems in an operational FPP environment</a:t>
            </a:r>
            <a:br>
              <a:rPr kumimoji="0" lang="en-GB" sz="1600" b="0" i="0" u="none" strike="noStrike" kern="1200" cap="none" spc="0" normalizeH="0" baseline="0" noProof="0" dirty="0">
                <a:ln>
                  <a:noFill/>
                </a:ln>
                <a:solidFill>
                  <a:prstClr val="white"/>
                </a:solidFill>
                <a:effectLst/>
                <a:uLnTx/>
                <a:uFillTx/>
                <a:latin typeface="Calibri"/>
                <a:ea typeface="+mn-ea"/>
                <a:cs typeface="+mn-cs"/>
              </a:rPr>
            </a:br>
            <a:r>
              <a:rPr kumimoji="0" lang="en-GB" sz="1600" b="0" i="0" u="none" strike="noStrike" kern="1200" cap="none" spc="0" normalizeH="0" baseline="0" noProof="0" dirty="0">
                <a:ln>
                  <a:noFill/>
                </a:ln>
                <a:solidFill>
                  <a:prstClr val="white"/>
                </a:solidFill>
                <a:effectLst/>
                <a:uLnTx/>
                <a:uFillTx/>
                <a:latin typeface="Calibri"/>
                <a:ea typeface="+mn-ea"/>
                <a:cs typeface="+mn-cs"/>
              </a:rPr>
              <a:t>Demonstrate long-term reliability</a:t>
            </a:r>
            <a:br>
              <a:rPr kumimoji="0" lang="en-GB" sz="1600" b="0" i="0" u="none" strike="noStrike" kern="1200" cap="none" spc="0" normalizeH="0" baseline="0" noProof="0" dirty="0">
                <a:ln>
                  <a:noFill/>
                </a:ln>
                <a:solidFill>
                  <a:prstClr val="white"/>
                </a:solidFill>
                <a:effectLst/>
                <a:uLnTx/>
                <a:uFillTx/>
                <a:latin typeface="Calibri"/>
                <a:ea typeface="+mn-ea"/>
                <a:cs typeface="+mn-cs"/>
              </a:rPr>
            </a:br>
            <a:r>
              <a:rPr kumimoji="0" lang="en-GB" sz="1600" b="0" i="0" u="none" strike="noStrike" kern="1200" cap="none" spc="0" normalizeH="0" baseline="0" noProof="0" dirty="0">
                <a:ln>
                  <a:noFill/>
                </a:ln>
                <a:solidFill>
                  <a:prstClr val="white"/>
                </a:solidFill>
                <a:effectLst/>
                <a:uLnTx/>
                <a:uFillTx/>
                <a:latin typeface="Calibri"/>
                <a:ea typeface="+mn-ea"/>
                <a:cs typeface="+mn-cs"/>
              </a:rPr>
              <a:t>ISI and maintenance strategy.</a:t>
            </a:r>
          </a:p>
        </p:txBody>
      </p:sp>
      <p:sp>
        <p:nvSpPr>
          <p:cNvPr id="24" name="Rectangle 23">
            <a:extLst>
              <a:ext uri="{FF2B5EF4-FFF2-40B4-BE49-F238E27FC236}">
                <a16:creationId xmlns:a16="http://schemas.microsoft.com/office/drawing/2014/main" id="{5AE97C53-53F4-5BB5-72AC-1EDF2832BBA6}"/>
              </a:ext>
            </a:extLst>
          </p:cNvPr>
          <p:cNvSpPr/>
          <p:nvPr/>
        </p:nvSpPr>
        <p:spPr>
          <a:xfrm>
            <a:off x="7668917" y="2498173"/>
            <a:ext cx="2777108" cy="132343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High fluence to extrapolate to lifetime effects</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(10-50 dpa)</a:t>
            </a:r>
            <a:br>
              <a:rPr kumimoji="0" lang="en-US" sz="1600" b="0" i="0" u="none" strike="noStrike" kern="1200" cap="none" spc="0" normalizeH="0" baseline="0" noProof="0" dirty="0">
                <a:ln>
                  <a:noFill/>
                </a:ln>
                <a:solidFill>
                  <a:prstClr val="white"/>
                </a:solidFill>
                <a:effectLst/>
                <a:uLnTx/>
                <a:uFillTx/>
                <a:latin typeface="Calibri"/>
                <a:ea typeface="+mn-ea"/>
                <a:cs typeface="+mn-cs"/>
              </a:rPr>
            </a:br>
            <a:r>
              <a:rPr kumimoji="0" lang="en-US" sz="1600" b="0" i="0" u="none" strike="noStrike" kern="1200" cap="none" spc="0" normalizeH="0" baseline="0" noProof="0" dirty="0">
                <a:ln>
                  <a:noFill/>
                </a:ln>
                <a:solidFill>
                  <a:prstClr val="white"/>
                </a:solidFill>
                <a:effectLst/>
                <a:uLnTx/>
                <a:uFillTx/>
                <a:latin typeface="Calibri"/>
                <a:ea typeface="+mn-ea"/>
                <a:cs typeface="+mn-cs"/>
              </a:rPr>
              <a:t>All auxiliary systems connected and in operation</a:t>
            </a: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A21A7370-FEC8-2B45-A673-5AF593CDEA79}"/>
              </a:ext>
            </a:extLst>
          </p:cNvPr>
          <p:cNvSpPr txBox="1"/>
          <p:nvPr/>
        </p:nvSpPr>
        <p:spPr>
          <a:xfrm>
            <a:off x="2364063" y="2829572"/>
            <a:ext cx="6693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SYSTEM LIFECYCLE</a:t>
            </a:r>
            <a:endParaRPr kumimoji="0" lang="en-GB" sz="28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id="{7EEE722A-744F-F561-263C-CFEDA47E6BE8}"/>
              </a:ext>
            </a:extLst>
          </p:cNvPr>
          <p:cNvGrpSpPr/>
          <p:nvPr/>
        </p:nvGrpSpPr>
        <p:grpSpPr>
          <a:xfrm>
            <a:off x="437193" y="3897745"/>
            <a:ext cx="11317613" cy="2442862"/>
            <a:chOff x="437193" y="3897745"/>
            <a:chExt cx="11317613" cy="2442862"/>
          </a:xfrm>
        </p:grpSpPr>
        <p:sp>
          <p:nvSpPr>
            <p:cNvPr id="26" name="Content Placeholder 2">
              <a:extLst>
                <a:ext uri="{FF2B5EF4-FFF2-40B4-BE49-F238E27FC236}">
                  <a16:creationId xmlns:a16="http://schemas.microsoft.com/office/drawing/2014/main" id="{99BCC650-59C5-EA77-A4E7-DAB29F349060}"/>
                </a:ext>
              </a:extLst>
            </p:cNvPr>
            <p:cNvSpPr txBox="1">
              <a:spLocks/>
            </p:cNvSpPr>
            <p:nvPr/>
          </p:nvSpPr>
          <p:spPr>
            <a:xfrm>
              <a:off x="437193" y="4278504"/>
              <a:ext cx="11317613" cy="2062103"/>
            </a:xfrm>
            <a:prstGeom prst="rect">
              <a:avLst/>
            </a:prstGeom>
            <a:solidFill>
              <a:schemeClr val="accent1"/>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Qualification of </a:t>
              </a:r>
              <a:r>
                <a:rPr kumimoji="0" lang="en-US" sz="1600" b="1" i="0" u="none" strike="noStrike" kern="1200" cap="none" spc="0" normalizeH="0" baseline="0" noProof="0" dirty="0">
                  <a:ln>
                    <a:noFill/>
                  </a:ln>
                  <a:solidFill>
                    <a:srgbClr val="EEECE1"/>
                  </a:solidFill>
                  <a:effectLst/>
                  <a:uLnTx/>
                  <a:uFillTx/>
                  <a:latin typeface="Calibri"/>
                  <a:ea typeface="+mn-ea"/>
                  <a:cs typeface="+mn-cs"/>
                </a:rPr>
                <a:t>C&amp;S </a:t>
              </a:r>
              <a:r>
                <a:rPr kumimoji="0" lang="en-US" sz="1600" b="0" i="0" u="none" strike="noStrike" kern="1200" cap="none" spc="0" normalizeH="0" baseline="0" noProof="0" dirty="0">
                  <a:ln>
                    <a:noFill/>
                  </a:ln>
                  <a:solidFill>
                    <a:srgbClr val="EEECE1"/>
                  </a:solidFill>
                  <a:effectLst/>
                  <a:uLnTx/>
                  <a:uFillTx/>
                  <a:latin typeface="Calibri"/>
                  <a:ea typeface="+mn-ea"/>
                  <a:cs typeface="+mn-cs"/>
                </a:rPr>
                <a:t>in irradiated conditions (irradiation creep, creep-fatigue interaction, fatigue crack growth, swelling…).</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Qualification of representative manufacturing and assembly techniques.</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EEECE1"/>
                  </a:solidFill>
                  <a:effectLst/>
                  <a:uLnTx/>
                  <a:uFillTx/>
                  <a:latin typeface="Calibri"/>
                  <a:ea typeface="+mn-ea"/>
                  <a:cs typeface="+mn-cs"/>
                </a:rPr>
                <a:t>Qualification of performances of auxiliary systems (T extraction).</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Collection of statistical data on failure modes/frequencies for reliability analyses.</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Qualification of I&amp;C systems, diagnostics, maintenance tools and procedures.</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Check for long-term corrosion effects (IA-SCC, corrosion fatigue, thinning).</a:t>
              </a:r>
            </a:p>
            <a:p>
              <a:pPr marL="342900" marR="0" lvl="0" indent="-3429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EEECE1"/>
                  </a:solidFill>
                  <a:effectLst/>
                  <a:uLnTx/>
                  <a:uFillTx/>
                  <a:latin typeface="Calibri"/>
                  <a:ea typeface="+mn-ea"/>
                  <a:cs typeface="+mn-cs"/>
                </a:rPr>
                <a:t>Validation of ACP codes, activation of materials, tritium inventories and radioactive source terms for waste management.</a:t>
              </a:r>
            </a:p>
          </p:txBody>
        </p:sp>
        <p:sp>
          <p:nvSpPr>
            <p:cNvPr id="27" name="Arrow: Down 26">
              <a:extLst>
                <a:ext uri="{FF2B5EF4-FFF2-40B4-BE49-F238E27FC236}">
                  <a16:creationId xmlns:a16="http://schemas.microsoft.com/office/drawing/2014/main" id="{14065B93-1C3A-4BC6-6FB3-5AC4DF2C6AAE}"/>
                </a:ext>
              </a:extLst>
            </p:cNvPr>
            <p:cNvSpPr/>
            <p:nvPr/>
          </p:nvSpPr>
          <p:spPr>
            <a:xfrm>
              <a:off x="5834062" y="3897745"/>
              <a:ext cx="363538" cy="2770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050" name="Picture 2" descr="Efforts to Develop Nuclear Fusion Demonstration Reactor">
            <a:extLst>
              <a:ext uri="{FF2B5EF4-FFF2-40B4-BE49-F238E27FC236}">
                <a16:creationId xmlns:a16="http://schemas.microsoft.com/office/drawing/2014/main" id="{8A4CE37A-9346-D28D-D835-DD24176EA92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10898277" y="1035465"/>
            <a:ext cx="626417"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FEDC084-251C-6294-81D8-A561269A40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10490434" y="2569315"/>
            <a:ext cx="1701566" cy="11440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EC679F-EC0B-7429-4E71-604B3A5EE1BD}"/>
              </a:ext>
            </a:extLst>
          </p:cNvPr>
          <p:cNvSpPr txBox="1"/>
          <p:nvPr/>
        </p:nvSpPr>
        <p:spPr>
          <a:xfrm>
            <a:off x="11341217" y="2071321"/>
            <a:ext cx="901317" cy="215444"/>
          </a:xfrm>
          <a:prstGeom prst="rect">
            <a:avLst/>
          </a:prstGeom>
          <a:noFill/>
        </p:spPr>
        <p:txBody>
          <a:bodyPr wrap="square" rtlCol="0">
            <a:spAutoFit/>
          </a:bodyPr>
          <a:lstStyle/>
          <a:p>
            <a:pPr algn="l"/>
            <a:r>
              <a:rPr lang="en-US" sz="800" dirty="0"/>
              <a:t>(1-10 m</a:t>
            </a:r>
            <a:r>
              <a:rPr lang="en-US" sz="800" baseline="30000" dirty="0"/>
              <a:t>3</a:t>
            </a:r>
            <a:r>
              <a:rPr lang="en-US" sz="800" dirty="0"/>
              <a:t>)</a:t>
            </a:r>
            <a:endParaRPr lang="en-GB" sz="800" dirty="0"/>
          </a:p>
        </p:txBody>
      </p:sp>
    </p:spTree>
    <p:extLst>
      <p:ext uri="{BB962C8B-B14F-4D97-AF65-F5344CB8AC3E}">
        <p14:creationId xmlns:p14="http://schemas.microsoft.com/office/powerpoint/2010/main" val="32496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10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5" grpId="0"/>
    </p:bldLst>
  </p:timing>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1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3.xml><?xml version="1.0" encoding="utf-8"?>
<a:theme xmlns:a="http://schemas.openxmlformats.org/drawingml/2006/main" name="2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4.xml><?xml version="1.0" encoding="utf-8"?>
<a:theme xmlns:a="http://schemas.openxmlformats.org/drawingml/2006/main" name="3_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AAF601-298B-4BBC-A157-4A8FB55A1F54}">
  <ds:schemaRefs>
    <ds:schemaRef ds:uri="http://schemas.microsoft.com/sharepoint/v3/contenttype/forms"/>
  </ds:schemaRefs>
</ds:datastoreItem>
</file>

<file path=customXml/itemProps2.xml><?xml version="1.0" encoding="utf-8"?>
<ds:datastoreItem xmlns:ds="http://schemas.openxmlformats.org/officeDocument/2006/customXml" ds:itemID="{D53A1459-7583-4259-ACCE-1E24DB5B688B}">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3.xml><?xml version="1.0" encoding="utf-8"?>
<ds:datastoreItem xmlns:ds="http://schemas.openxmlformats.org/officeDocument/2006/customXml" ds:itemID="{6984CF56-A581-48B2-95B5-489CAEC7C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5857</TotalTime>
  <Words>3277</Words>
  <Application>Microsoft Office PowerPoint</Application>
  <PresentationFormat>Widescreen</PresentationFormat>
  <Paragraphs>438</Paragraphs>
  <Slides>14</Slides>
  <Notes>0</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27" baseType="lpstr">
      <vt:lpstr>Amasis MT Pro</vt:lpstr>
      <vt:lpstr>Aptos</vt:lpstr>
      <vt:lpstr>Aptos Narrow</vt:lpstr>
      <vt:lpstr>Arial</vt:lpstr>
      <vt:lpstr>Calibri</vt:lpstr>
      <vt:lpstr>Franklin Gothic Medium</vt:lpstr>
      <vt:lpstr>Montserrat</vt:lpstr>
      <vt:lpstr>Wingdings</vt:lpstr>
      <vt:lpstr>EUROfusion.1line_5_3_2019</vt:lpstr>
      <vt:lpstr>1_EUROfusion.1line_5_3_2019</vt:lpstr>
      <vt:lpstr>2_EUROfusion.1line_5_3_2019</vt:lpstr>
      <vt:lpstr>3_EUROfusion.1line_5_3_2019</vt:lpstr>
      <vt:lpstr>Document</vt:lpstr>
      <vt:lpstr>Breeding Blanket testing strategy and role of VNS on the path to commercial fusion</vt:lpstr>
      <vt:lpstr>What is a Breeder Blanket ?</vt:lpstr>
      <vt:lpstr>A limited number of materials, but several different concepts</vt:lpstr>
      <vt:lpstr>BB technology is critical, but its current maturity is very low</vt:lpstr>
      <vt:lpstr>What does it mean to qualify the Breeding Blanket ?</vt:lpstr>
      <vt:lpstr>Following the TRL scale for BB (nuclear) qualification</vt:lpstr>
      <vt:lpstr>NTRL dose ranges for a staged nuclear testing approach</vt:lpstr>
      <vt:lpstr>TRL 4-6: early-stage phenomenological and functional validation</vt:lpstr>
      <vt:lpstr>TRL 6-7: system integration, optimization and lifetime performance </vt:lpstr>
      <vt:lpstr>Screening of Nuclear Fusion Facilities</vt:lpstr>
      <vt:lpstr>The Role of Facilities </vt:lpstr>
      <vt:lpstr>What are the potential consequences of “skipping” TRLs ?</vt:lpstr>
      <vt:lpstr>(Optimal) Facility requirements to achieve NTRLs 7-8</vt:lpstr>
      <vt:lpstr>Conclusions: Nuclear Facilities for the Qualification of the BB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Giacomo Aiello</cp:lastModifiedBy>
  <cp:revision>33</cp:revision>
  <dcterms:created xsi:type="dcterms:W3CDTF">2023-11-15T09:40:03Z</dcterms:created>
  <dcterms:modified xsi:type="dcterms:W3CDTF">2026-02-25T07:18:32Z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ies>
</file>