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7"/>
  </p:notesMasterIdLst>
  <p:handoutMasterIdLst>
    <p:handoutMasterId r:id="rId8"/>
  </p:handoutMasterIdLst>
  <p:sldIdLst>
    <p:sldId id="528" r:id="rId3"/>
    <p:sldId id="574" r:id="rId4"/>
    <p:sldId id="587" r:id="rId5"/>
    <p:sldId id="505" r:id="rId6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mitriy Borodin" initials="DB" lastIdx="1" clrIdx="0">
    <p:extLst>
      <p:ext uri="{19B8F6BF-5375-455C-9EA6-DF929625EA0E}">
        <p15:presenceInfo xmlns:p15="http://schemas.microsoft.com/office/powerpoint/2012/main" userId="cd166fcbfd57e361" providerId="Windows Live"/>
      </p:ext>
    </p:extLst>
  </p:cmAuthor>
  <p:cmAuthor id="2" name="Borodin" initials="B" lastIdx="2" clrIdx="1">
    <p:extLst>
      <p:ext uri="{19B8F6BF-5375-455C-9EA6-DF929625EA0E}">
        <p15:presenceInfo xmlns:p15="http://schemas.microsoft.com/office/powerpoint/2012/main" userId="Borod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0000"/>
    <a:srgbClr val="FFFFCC"/>
    <a:srgbClr val="E3E3E3"/>
    <a:srgbClr val="EAEAEA"/>
    <a:srgbClr val="DDDDDD"/>
    <a:srgbClr val="003399"/>
    <a:srgbClr val="008000"/>
    <a:srgbClr val="0066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75" autoAdjust="0"/>
  </p:normalViewPr>
  <p:slideViewPr>
    <p:cSldViewPr showGuides="1">
      <p:cViewPr varScale="1">
        <p:scale>
          <a:sx n="97" d="100"/>
          <a:sy n="97" d="100"/>
        </p:scale>
        <p:origin x="133" y="4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4" d="100"/>
          <a:sy n="64" d="100"/>
        </p:scale>
        <p:origin x="3144" y="8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11/07/2025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‹Nr.›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11/07/2025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0696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774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504" y="4830828"/>
            <a:ext cx="869698" cy="262599"/>
          </a:xfrm>
          <a:prstGeom prst="rect">
            <a:avLst/>
          </a:prstGeom>
        </p:spPr>
      </p:pic>
      <p:sp>
        <p:nvSpPr>
          <p:cNvPr id="4" name="Rechteck 3"/>
          <p:cNvSpPr/>
          <p:nvPr userDrawn="1"/>
        </p:nvSpPr>
        <p:spPr>
          <a:xfrm>
            <a:off x="1763688" y="4808238"/>
            <a:ext cx="73094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400" dirty="0" smtClean="0"/>
              <a:t>D.V.Borodin</a:t>
            </a:r>
            <a:r>
              <a:rPr lang="ru-RU" sz="1400" baseline="0" dirty="0" smtClean="0"/>
              <a:t>  </a:t>
            </a:r>
            <a:r>
              <a:rPr lang="en-GB" sz="1400" dirty="0" smtClean="0"/>
              <a:t>|   TSVVV-5</a:t>
            </a:r>
            <a:r>
              <a:rPr lang="en-GB" sz="1400" baseline="0" dirty="0" smtClean="0"/>
              <a:t> regular VC  - reports 2024  </a:t>
            </a:r>
            <a:r>
              <a:rPr lang="en-GB" sz="1400" dirty="0" smtClean="0"/>
              <a:t>|</a:t>
            </a:r>
            <a:r>
              <a:rPr lang="en-GB" sz="1400" baseline="0" dirty="0" smtClean="0"/>
              <a:t>  </a:t>
            </a:r>
            <a:r>
              <a:rPr lang="fr-FR" sz="1400" dirty="0" smtClean="0"/>
              <a:t>14 </a:t>
            </a:r>
            <a:r>
              <a:rPr lang="fr-FR" sz="1400" dirty="0" err="1" smtClean="0"/>
              <a:t>Feb</a:t>
            </a:r>
            <a:r>
              <a:rPr lang="fr-FR" sz="1400" dirty="0" smtClean="0"/>
              <a:t> 2025</a:t>
            </a:r>
            <a:r>
              <a:rPr lang="en-GB" sz="1400" dirty="0" smtClean="0"/>
              <a:t> </a:t>
            </a:r>
            <a:r>
              <a:rPr lang="en-GB" sz="1400" baseline="0" dirty="0" smtClean="0"/>
              <a:t> </a:t>
            </a:r>
            <a:r>
              <a:rPr lang="en-GB" sz="1400" dirty="0" smtClean="0"/>
              <a:t>|  Page </a:t>
            </a:r>
            <a:fld id="{6A6D9FA1-99C7-4910-8E32-B85D378B0060}" type="slidenum">
              <a:rPr lang="en-GB" sz="1400" smtClean="0"/>
              <a:pPr algn="r"/>
              <a:t>‹Nr.›</a:t>
            </a:fld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52713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770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err="1" smtClean="0"/>
              <a:t>D.Borodin</a:t>
            </a:r>
            <a:r>
              <a:rPr lang="en-GB" dirty="0" smtClean="0"/>
              <a:t> | TSVV-5 VC  |  Zoom  | 07.06.2024 | Page </a:t>
            </a:r>
            <a:fld id="{6A6D9FA1-99C7-4910-8E32-B85D378B0060}" type="slidenum">
              <a:rPr lang="en-GB" smtClean="0"/>
              <a:pPr algn="r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300746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11/07/2025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11/07/2025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004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3A575D9-4B2C-9547-A865-6D57039CF7B9}"/>
              </a:ext>
            </a:extLst>
          </p:cNvPr>
          <p:cNvSpPr/>
          <p:nvPr/>
        </p:nvSpPr>
        <p:spPr>
          <a:xfrm>
            <a:off x="5220072" y="4299942"/>
            <a:ext cx="3890885" cy="685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11F0D9A-94BA-EE48-9317-87017801B2B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0226"/>
          <a:stretch/>
        </p:blipFill>
        <p:spPr>
          <a:xfrm>
            <a:off x="5580232" y="4310410"/>
            <a:ext cx="1080000" cy="744154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07504" y="3435846"/>
            <a:ext cx="4464496" cy="4533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b="1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</a:pPr>
            <a:r>
              <a:rPr lang="en-US" sz="1600" kern="100" dirty="0" smtClean="0">
                <a:ea typeface="MS Mincho"/>
              </a:rPr>
              <a:t>D.V.Borodin</a:t>
            </a:r>
            <a:endParaRPr lang="en-US" sz="1600" kern="100" baseline="30000" dirty="0">
              <a:ea typeface="MS Mincho"/>
            </a:endParaRPr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4299942"/>
            <a:ext cx="2462891" cy="743653"/>
          </a:xfrm>
          <a:prstGeom prst="rect">
            <a:avLst/>
          </a:prstGeom>
        </p:spPr>
      </p:pic>
      <p:sp>
        <p:nvSpPr>
          <p:cNvPr id="9" name="Rechteck 8"/>
          <p:cNvSpPr/>
          <p:nvPr/>
        </p:nvSpPr>
        <p:spPr>
          <a:xfrm>
            <a:off x="20826" y="2513626"/>
            <a:ext cx="4752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de-DE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TSVV-5 regular VC, </a:t>
            </a:r>
            <a:r>
              <a:rPr lang="de-DE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Jul </a:t>
            </a:r>
            <a:r>
              <a:rPr lang="de-DE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  <a:endParaRPr kumimoji="0" lang="en-GB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0826" y="1630188"/>
            <a:ext cx="8784976" cy="972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500" b="1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4000" dirty="0" smtClean="0"/>
              <a:t>The call for “TSVV-K”</a:t>
            </a:r>
            <a:endParaRPr kumimoji="0" lang="en-GB" sz="4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32710" y="4226978"/>
            <a:ext cx="2478247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600" dirty="0">
                <a:latin typeface="Arial" panose="020B0604020202020204" pitchFamily="34" charset="0"/>
                <a:cs typeface="Arial" panose="020B0604020202020204" pitchFamily="34" charset="0"/>
              </a:rPr>
              <a:t>This work has been carried out within the framework of the EUROfusion Consortium, funded by the European Union via the </a:t>
            </a:r>
            <a:r>
              <a:rPr lang="en-GB" sz="600" dirty="0" err="1">
                <a:latin typeface="Arial" panose="020B0604020202020204" pitchFamily="34" charset="0"/>
                <a:cs typeface="Arial" panose="020B0604020202020204" pitchFamily="34" charset="0"/>
              </a:rPr>
              <a:t>Euratom</a:t>
            </a:r>
            <a:r>
              <a:rPr lang="en-GB" sz="600" dirty="0">
                <a:latin typeface="Arial" panose="020B0604020202020204" pitchFamily="34" charset="0"/>
                <a:cs typeface="Arial" panose="020B0604020202020204" pitchFamily="34" charset="0"/>
              </a:rPr>
              <a:t> Research and Training Programme (Grant Agreement No 101052200 — EUROfusion). Views and opinions expressed are however those of the author(s) only and do not necessarily reflect those of the European Union or the European </a:t>
            </a:r>
            <a:r>
              <a:rPr lang="en-GB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Commission, neither of the ITER organisation. </a:t>
            </a:r>
            <a:r>
              <a:rPr lang="en-GB" sz="600" dirty="0">
                <a:latin typeface="Arial" panose="020B0604020202020204" pitchFamily="34" charset="0"/>
                <a:cs typeface="Arial" panose="020B0604020202020204" pitchFamily="34" charset="0"/>
              </a:rPr>
              <a:t>Neither the European Union nor the European Commission can be held responsible for them.</a:t>
            </a:r>
          </a:p>
        </p:txBody>
      </p:sp>
    </p:spTree>
    <p:extLst>
      <p:ext uri="{BB962C8B-B14F-4D97-AF65-F5344CB8AC3E}">
        <p14:creationId xmlns:p14="http://schemas.microsoft.com/office/powerpoint/2010/main" val="3075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496" y="51470"/>
            <a:ext cx="7543800" cy="342900"/>
          </a:xfrm>
        </p:spPr>
        <p:txBody>
          <a:bodyPr/>
          <a:lstStyle/>
          <a:p>
            <a:r>
              <a:rPr lang="de-DE" dirty="0" smtClean="0">
                <a:solidFill>
                  <a:srgbClr val="C00000"/>
                </a:solidFill>
              </a:rPr>
              <a:t>„TSVV-K“ – </a:t>
            </a:r>
            <a:r>
              <a:rPr lang="de-DE" dirty="0" err="1" smtClean="0">
                <a:solidFill>
                  <a:srgbClr val="C00000"/>
                </a:solidFill>
              </a:rPr>
              <a:t>as</a:t>
            </a:r>
            <a:r>
              <a:rPr lang="de-DE" dirty="0" smtClean="0">
                <a:solidFill>
                  <a:srgbClr val="C00000"/>
                </a:solidFill>
              </a:rPr>
              <a:t> </a:t>
            </a:r>
            <a:r>
              <a:rPr lang="de-DE" dirty="0" err="1" smtClean="0">
                <a:solidFill>
                  <a:srgbClr val="C00000"/>
                </a:solidFill>
              </a:rPr>
              <a:t>formulated</a:t>
            </a:r>
            <a:r>
              <a:rPr lang="de-DE" dirty="0" smtClean="0">
                <a:solidFill>
                  <a:srgbClr val="C00000"/>
                </a:solidFill>
              </a:rPr>
              <a:t> in </a:t>
            </a:r>
            <a:r>
              <a:rPr lang="de-DE" dirty="0" err="1" smtClean="0">
                <a:solidFill>
                  <a:srgbClr val="C00000"/>
                </a:solidFill>
              </a:rPr>
              <a:t>the</a:t>
            </a:r>
            <a:r>
              <a:rPr lang="de-DE" dirty="0" smtClean="0">
                <a:solidFill>
                  <a:srgbClr val="C00000"/>
                </a:solidFill>
              </a:rPr>
              <a:t> </a:t>
            </a:r>
            <a:r>
              <a:rPr lang="de-DE" dirty="0" err="1" smtClean="0">
                <a:solidFill>
                  <a:srgbClr val="C00000"/>
                </a:solidFill>
              </a:rPr>
              <a:t>call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07504" y="627534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TSVV-K: Neutral Particle Models (up to 3 </a:t>
            </a:r>
            <a:r>
              <a:rPr lang="en-GB" b="1" dirty="0" err="1">
                <a:solidFill>
                  <a:srgbClr val="C00000"/>
                </a:solidFill>
              </a:rPr>
              <a:t>ppy</a:t>
            </a:r>
            <a:r>
              <a:rPr lang="en-GB" b="1" dirty="0">
                <a:solidFill>
                  <a:srgbClr val="C00000"/>
                </a:solidFill>
              </a:rPr>
              <a:t>/</a:t>
            </a:r>
            <a:r>
              <a:rPr lang="en-GB" b="1" dirty="0" err="1">
                <a:solidFill>
                  <a:srgbClr val="C00000"/>
                </a:solidFill>
              </a:rPr>
              <a:t>yr</a:t>
            </a:r>
            <a:r>
              <a:rPr lang="en-GB" b="1" dirty="0" smtClean="0">
                <a:solidFill>
                  <a:srgbClr val="C00000"/>
                </a:solidFill>
              </a:rPr>
              <a:t>)</a:t>
            </a:r>
          </a:p>
          <a:p>
            <a:endParaRPr lang="en-GB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Establish a multi-fidelity model hierarchy for the physics of neutrals, ranging from </a:t>
            </a:r>
            <a:r>
              <a:rPr lang="en-GB" dirty="0" smtClean="0"/>
              <a:t>first principles models </a:t>
            </a:r>
            <a:r>
              <a:rPr lang="en-GB" dirty="0"/>
              <a:t>to reduced representations, and integrate it into fluid and </a:t>
            </a:r>
            <a:r>
              <a:rPr lang="en-GB" dirty="0" err="1"/>
              <a:t>gyrokinetic</a:t>
            </a:r>
            <a:r>
              <a:rPr lang="en-GB" dirty="0"/>
              <a:t> </a:t>
            </a:r>
            <a:r>
              <a:rPr lang="en-GB" dirty="0" smtClean="0"/>
              <a:t>edge turbulence </a:t>
            </a:r>
            <a:r>
              <a:rPr lang="en-GB" dirty="0"/>
              <a:t>simulations. Exploit synergies with </a:t>
            </a:r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TSVV-B</a:t>
            </a:r>
            <a:r>
              <a:rPr lang="en-GB" dirty="0"/>
              <a:t> and </a:t>
            </a:r>
            <a:r>
              <a:rPr lang="en-GB" dirty="0">
                <a:solidFill>
                  <a:srgbClr val="D60093"/>
                </a:solidFill>
              </a:rPr>
              <a:t>TSVV-C</a:t>
            </a:r>
            <a:r>
              <a:rPr lang="en-GB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Develop high fidelity collisional-radiative models for H, D, T neutrals further, apply them </a:t>
            </a:r>
            <a:r>
              <a:rPr lang="en-GB" dirty="0" smtClean="0"/>
              <a:t>to mixed </a:t>
            </a:r>
            <a:r>
              <a:rPr lang="en-GB" dirty="0"/>
              <a:t>fuel plasmas, and assess properties of charge-exchange neutrals</a:t>
            </a:r>
            <a:r>
              <a:rPr lang="en-GB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r>
              <a:rPr lang="en-GB" dirty="0" smtClean="0"/>
              <a:t>In fact, possibly, “TSVV-5” management PPY come on top. I was told “ACH support is not included”.</a:t>
            </a:r>
          </a:p>
          <a:p>
            <a:endParaRPr lang="en-GB" b="1" u="sng" dirty="0"/>
          </a:p>
          <a:p>
            <a:r>
              <a:rPr lang="en-GB" b="1" u="sng" dirty="0" smtClean="0">
                <a:solidFill>
                  <a:srgbClr val="C00000"/>
                </a:solidFill>
              </a:rPr>
              <a:t>Deadline 19 Sep 2025</a:t>
            </a:r>
            <a:endParaRPr lang="en-GB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75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Related </a:t>
            </a:r>
            <a:r>
              <a:rPr lang="en-GB" dirty="0" smtClean="0">
                <a:solidFill>
                  <a:srgbClr val="C00000"/>
                </a:solidFill>
              </a:rPr>
              <a:t>TSVVs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555526"/>
            <a:ext cx="8964488" cy="40324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300" b="1" dirty="0">
                <a:solidFill>
                  <a:srgbClr val="00B0F0"/>
                </a:solidFill>
              </a:rPr>
              <a:t>TSVV-B: </a:t>
            </a:r>
            <a:r>
              <a:rPr lang="en-GB" sz="1300" b="1" dirty="0"/>
              <a:t>Plasma Particle/Heat Exhaust – Fluid Simulations</a:t>
            </a:r>
          </a:p>
          <a:p>
            <a:pPr marL="0" indent="0">
              <a:buNone/>
            </a:pPr>
            <a:r>
              <a:rPr lang="en-GB" sz="1300" dirty="0"/>
              <a:t>D</a:t>
            </a:r>
            <a:r>
              <a:rPr lang="en-GB" sz="1300" dirty="0" smtClean="0"/>
              <a:t>evelop </a:t>
            </a:r>
            <a:r>
              <a:rPr lang="en-GB" sz="1300" dirty="0"/>
              <a:t>a validated modelling capability for turbulent transport in the plasma edge and </a:t>
            </a:r>
            <a:r>
              <a:rPr lang="en-GB" sz="1300" dirty="0" smtClean="0"/>
              <a:t>scrape-off-layer </a:t>
            </a:r>
            <a:r>
              <a:rPr lang="en-GB" sz="1300" dirty="0"/>
              <a:t>based on fluid/</a:t>
            </a:r>
            <a:r>
              <a:rPr lang="en-GB" sz="1300" dirty="0" err="1"/>
              <a:t>gyrofluid</a:t>
            </a:r>
            <a:r>
              <a:rPr lang="en-GB" sz="1300" dirty="0"/>
              <a:t> equations, including the physics of neutrals and impurities, </a:t>
            </a:r>
            <a:r>
              <a:rPr lang="en-GB" sz="1300" dirty="0" smtClean="0"/>
              <a:t>as well </a:t>
            </a:r>
            <a:r>
              <a:rPr lang="en-GB" sz="1300" dirty="0"/>
              <a:t>as effects from plasma-wall interactions (with input from </a:t>
            </a:r>
            <a:r>
              <a:rPr lang="en-GB" sz="1300" b="1" dirty="0">
                <a:solidFill>
                  <a:srgbClr val="C00000"/>
                </a:solidFill>
              </a:rPr>
              <a:t>TSVV-K</a:t>
            </a:r>
            <a:r>
              <a:rPr lang="en-GB" sz="1300" dirty="0"/>
              <a:t> and other TSVVs). </a:t>
            </a:r>
            <a:r>
              <a:rPr lang="en-GB" sz="1300" dirty="0" smtClean="0"/>
              <a:t>Also study </a:t>
            </a:r>
            <a:r>
              <a:rPr lang="en-GB" sz="1300" dirty="0"/>
              <a:t>isotope </a:t>
            </a:r>
            <a:r>
              <a:rPr lang="en-GB" sz="1300" dirty="0" smtClean="0"/>
              <a:t>effects</a:t>
            </a:r>
            <a:endParaRPr lang="en-GB" sz="1300" dirty="0"/>
          </a:p>
          <a:p>
            <a:pPr marL="0" indent="0">
              <a:buNone/>
            </a:pPr>
            <a:r>
              <a:rPr lang="en-GB" sz="1300" dirty="0"/>
              <a:t>Ensure that these tools scale efficiently on HPC systems, enabling reliable and accurate </a:t>
            </a:r>
            <a:r>
              <a:rPr lang="en-GB" sz="1300" dirty="0" err="1" smtClean="0"/>
              <a:t>resultsfor</a:t>
            </a:r>
            <a:r>
              <a:rPr lang="en-GB" sz="1300" dirty="0" smtClean="0"/>
              <a:t> </a:t>
            </a:r>
            <a:r>
              <a:rPr lang="en-GB" sz="1300" dirty="0"/>
              <a:t>experiment preparation, interpretation, and the application to future fusion devices</a:t>
            </a:r>
            <a:r>
              <a:rPr lang="en-GB" sz="1300" dirty="0" smtClean="0"/>
              <a:t>.</a:t>
            </a:r>
            <a:endParaRPr lang="en-GB" sz="1300" dirty="0"/>
          </a:p>
          <a:p>
            <a:pPr marL="0" indent="0">
              <a:buNone/>
            </a:pPr>
            <a:r>
              <a:rPr lang="en-GB" sz="1300" dirty="0"/>
              <a:t>Generalize these tools to non-axisymmetric geometries, validate them, and apply them to </a:t>
            </a:r>
            <a:r>
              <a:rPr lang="en-GB" sz="1300" dirty="0" err="1" smtClean="0"/>
              <a:t>keyquestions</a:t>
            </a:r>
            <a:r>
              <a:rPr lang="en-GB" sz="1300" dirty="0" smtClean="0"/>
              <a:t> </a:t>
            </a:r>
            <a:r>
              <a:rPr lang="en-GB" sz="1300" dirty="0"/>
              <a:t>in the physics of tokamaks and </a:t>
            </a:r>
            <a:r>
              <a:rPr lang="en-GB" sz="1300" dirty="0" err="1"/>
              <a:t>stellarators</a:t>
            </a:r>
            <a:r>
              <a:rPr lang="en-GB" sz="1300" dirty="0" smtClean="0"/>
              <a:t>.</a:t>
            </a:r>
          </a:p>
          <a:p>
            <a:pPr marL="0" indent="0">
              <a:buNone/>
            </a:pPr>
            <a:endParaRPr lang="en-GB" sz="1300" dirty="0" smtClean="0"/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r>
              <a:rPr lang="en-GB" sz="1300" b="1" dirty="0">
                <a:solidFill>
                  <a:srgbClr val="D60093"/>
                </a:solidFill>
              </a:rPr>
              <a:t>TSVV-C: </a:t>
            </a:r>
            <a:r>
              <a:rPr lang="en-GB" sz="1300" b="1" dirty="0"/>
              <a:t>Plasma Particle/Heat Exhaust – </a:t>
            </a:r>
            <a:r>
              <a:rPr lang="en-GB" sz="1300" b="1" dirty="0" err="1"/>
              <a:t>Gyrokinetic</a:t>
            </a:r>
            <a:r>
              <a:rPr lang="en-GB" sz="1300" b="1" dirty="0"/>
              <a:t> Simulations</a:t>
            </a:r>
          </a:p>
          <a:p>
            <a:pPr marL="0" indent="0">
              <a:buNone/>
            </a:pPr>
            <a:r>
              <a:rPr lang="en-GB" sz="1300" dirty="0"/>
              <a:t>Develop the capability to predict plasma particle/heat exhaust based on </a:t>
            </a:r>
            <a:r>
              <a:rPr lang="en-GB" sz="1300" dirty="0" err="1"/>
              <a:t>gyrokinetic</a:t>
            </a:r>
            <a:r>
              <a:rPr lang="en-GB" sz="1300" dirty="0"/>
              <a:t> </a:t>
            </a:r>
            <a:r>
              <a:rPr lang="en-GB" sz="1300" dirty="0" smtClean="0"/>
              <a:t>equations under </a:t>
            </a:r>
            <a:r>
              <a:rPr lang="en-GB" sz="1300" dirty="0"/>
              <a:t>conditions relevant to a semi-collisional edge and scrape-off layer, including the </a:t>
            </a:r>
            <a:r>
              <a:rPr lang="en-GB" sz="1300" dirty="0" smtClean="0"/>
              <a:t>physics of </a:t>
            </a:r>
            <a:r>
              <a:rPr lang="en-GB" sz="1300" dirty="0"/>
              <a:t>neutrals and impurities (with input from </a:t>
            </a:r>
            <a:r>
              <a:rPr lang="en-GB" sz="1300" b="1" dirty="0">
                <a:solidFill>
                  <a:srgbClr val="C00000"/>
                </a:solidFill>
              </a:rPr>
              <a:t>TSVV-K</a:t>
            </a:r>
            <a:r>
              <a:rPr lang="en-GB" sz="1300" dirty="0"/>
              <a:t> and other TSVVs). Also study </a:t>
            </a:r>
            <a:r>
              <a:rPr lang="en-GB" sz="1300" dirty="0" smtClean="0"/>
              <a:t>isotope effects.</a:t>
            </a:r>
            <a:endParaRPr lang="en-GB" sz="1300" dirty="0"/>
          </a:p>
          <a:p>
            <a:pPr marL="0" indent="0">
              <a:buNone/>
            </a:pPr>
            <a:r>
              <a:rPr lang="en-GB" sz="1300" dirty="0" smtClean="0"/>
              <a:t>Use </a:t>
            </a:r>
            <a:r>
              <a:rPr lang="en-GB" sz="1300" dirty="0"/>
              <a:t>fully kinetic approaches to develop realistic boundary conditions at material </a:t>
            </a:r>
            <a:r>
              <a:rPr lang="en-GB" sz="1300" dirty="0" smtClean="0"/>
              <a:t>walls. Ensure </a:t>
            </a:r>
            <a:r>
              <a:rPr lang="en-GB" sz="1300" dirty="0"/>
              <a:t>that these tools are implemented efficiently and scale well on HPC systems, to </a:t>
            </a:r>
            <a:r>
              <a:rPr lang="en-GB" sz="1300" dirty="0" smtClean="0"/>
              <a:t>enable applications </a:t>
            </a:r>
            <a:r>
              <a:rPr lang="en-GB" sz="1300" dirty="0"/>
              <a:t>to future fusion devices</a:t>
            </a:r>
            <a:r>
              <a:rPr lang="en-GB" sz="1300" dirty="0" smtClean="0"/>
              <a:t>.</a:t>
            </a:r>
            <a:endParaRPr lang="en-GB" sz="1300" dirty="0"/>
          </a:p>
          <a:p>
            <a:pPr marL="0" indent="0">
              <a:buNone/>
            </a:pPr>
            <a:r>
              <a:rPr lang="en-GB" sz="1300" dirty="0"/>
              <a:t>Generalize these tools to non-axisymmetric geometries, validate them, and apply them to </a:t>
            </a:r>
            <a:r>
              <a:rPr lang="en-GB" sz="1300" dirty="0" smtClean="0"/>
              <a:t>key questions </a:t>
            </a:r>
            <a:r>
              <a:rPr lang="en-GB" sz="1300" dirty="0"/>
              <a:t>in the physics of tokamaks and </a:t>
            </a:r>
            <a:r>
              <a:rPr lang="en-GB" sz="1300" dirty="0" err="1"/>
              <a:t>stellarators</a:t>
            </a:r>
            <a:r>
              <a:rPr lang="en-GB" sz="1300" dirty="0"/>
              <a:t>.</a:t>
            </a:r>
            <a:endParaRPr lang="en-GB" sz="1300" dirty="0"/>
          </a:p>
        </p:txBody>
      </p:sp>
    </p:spTree>
    <p:extLst>
      <p:ext uri="{BB962C8B-B14F-4D97-AF65-F5344CB8AC3E}">
        <p14:creationId xmlns:p14="http://schemas.microsoft.com/office/powerpoint/2010/main" val="996201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2427734"/>
            <a:ext cx="7543800" cy="342900"/>
          </a:xfrm>
        </p:spPr>
        <p:txBody>
          <a:bodyPr/>
          <a:lstStyle/>
          <a:p>
            <a:pPr algn="ctr"/>
            <a:r>
              <a:rPr lang="en-GB" dirty="0" smtClean="0"/>
              <a:t>Thanks for the attention!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627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UROfusion6x9_5_3_2019 [Read-Only]" id="{4FA7D1A4-291D-482A-B5DE-8C6DF9C8AE24}" vid="{D585476B-6F94-4416-A937-50A74B4E5693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0</TotalTime>
  <Words>435</Words>
  <Application>Microsoft Office PowerPoint</Application>
  <PresentationFormat>Bildschirmpräsentation (16:9)</PresentationFormat>
  <Paragraphs>28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MS Mincho</vt:lpstr>
      <vt:lpstr>Office Theme</vt:lpstr>
      <vt:lpstr>1_Office Theme</vt:lpstr>
      <vt:lpstr>PowerPoint-Präsentation</vt:lpstr>
      <vt:lpstr>„TSVV-K“ – as formulated in the call</vt:lpstr>
      <vt:lpstr>Related TSVVs</vt:lpstr>
      <vt:lpstr>Thanks for the attention!</vt:lpstr>
    </vt:vector>
  </TitlesOfParts>
  <Company>Forschungszentrum Jülich GmbH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 studies in preparation of JET-ILW TT and DT operation: insight and extrapolation to ITER by the ERO2.0 modelling</dc:title>
  <dc:creator>Dmitry Borodin</dc:creator>
  <cp:lastModifiedBy>Borodin</cp:lastModifiedBy>
  <cp:revision>1117</cp:revision>
  <cp:lastPrinted>2014-10-16T14:51:28Z</cp:lastPrinted>
  <dcterms:created xsi:type="dcterms:W3CDTF">2019-10-05T18:10:40Z</dcterms:created>
  <dcterms:modified xsi:type="dcterms:W3CDTF">2025-07-11T04:39:56Z</dcterms:modified>
</cp:coreProperties>
</file>