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414" r:id="rId3"/>
    <p:sldId id="415" r:id="rId4"/>
    <p:sldId id="416" r:id="rId5"/>
    <p:sldId id="417" r:id="rId6"/>
    <p:sldId id="418" r:id="rId7"/>
    <p:sldId id="419" r:id="rId8"/>
    <p:sldId id="420" r:id="rId9"/>
    <p:sldId id="421" r:id="rId10"/>
  </p:sldIdLst>
  <p:sldSz cx="12192000" cy="6858000"/>
  <p:notesSz cx="6858000" cy="9144000"/>
  <p:defaultText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CDDD"/>
    <a:srgbClr val="000099"/>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B45807-B219-42E6-BC18-5CBC88CA33DE}" v="36" dt="2025-07-10T06:25:46.4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 styleId="{69CF1AB2-1976-4502-BF36-3FF5EA218861}" styleName="Medium Style 4 - Accent 1">
    <a:wholeTbl>
      <a:tcTxStyle>
        <a:fontRef idx="minor">
          <a:prstClr val="black"/>
        </a:fontRef>
        <a:schemeClr val="dk1"/>
      </a:tcTxStyle>
      <a:tcStyle>
        <a:tcBdr>
          <a:left>
            <a:ln w="12700">
              <a:solidFill>
                <a:schemeClr val="accent1"/>
              </a:solidFill>
            </a:ln>
          </a:left>
          <a:right>
            <a:ln w="12700">
              <a:solidFill>
                <a:schemeClr val="accent1"/>
              </a:solidFill>
            </a:ln>
          </a:right>
          <a:top>
            <a:ln w="12700">
              <a:solidFill>
                <a:schemeClr val="accent1"/>
              </a:solidFill>
            </a:ln>
          </a:top>
          <a:bottom>
            <a:ln w="12700">
              <a:solidFill>
                <a:schemeClr val="accent1"/>
              </a:solidFill>
            </a:ln>
          </a:bottom>
          <a:insideH>
            <a:ln w="12700">
              <a:solidFill>
                <a:schemeClr val="accent1"/>
              </a:solidFill>
            </a:ln>
          </a:insideH>
          <a:insideV>
            <a:ln w="12700">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dk1"/>
      </a:tcTxStyle>
      <a:tcStyle>
        <a:tcBdr/>
      </a:tcStyle>
    </a:lastCol>
    <a:firstCol>
      <a:tcTxStyle b="on">
        <a:fontRef idx="minor">
          <a:prstClr val="black"/>
        </a:fontRef>
        <a:schemeClr val="dk1"/>
      </a:tcTxStyle>
      <a:tcStyle>
        <a:tcBdr/>
      </a:tcStyle>
    </a:firstCol>
    <a:lastRow>
      <a:tcTxStyle b="on">
        <a:fontRef idx="minor">
          <a:prstClr val="black"/>
        </a:fontRef>
        <a:schemeClr val="dk1"/>
      </a:tcTxStyle>
      <a:tcStyle>
        <a:tcBdr>
          <a:top>
            <a:ln w="38100">
              <a:solidFill>
                <a:schemeClr val="accent1"/>
              </a:solidFill>
            </a:ln>
          </a:top>
        </a:tcBdr>
        <a:fill>
          <a:solidFill>
            <a:schemeClr val="accent1">
              <a:tint val="20000"/>
            </a:schemeClr>
          </a:solidFill>
        </a:fill>
      </a:tcStyle>
    </a:lastRow>
    <a:seCell>
      <a:tcStyle>
        <a:tcBdr/>
      </a:tcStyle>
    </a:seCell>
    <a:swCell>
      <a:tcStyle>
        <a:tcBdr/>
      </a:tcStyle>
    </a:swCell>
    <a:firstRow>
      <a:tcTxStyle b="on">
        <a:fontRef idx="minor">
          <a:prstClr val="black"/>
        </a:fontRef>
        <a:schemeClr val="dk1"/>
      </a:tcTxStyle>
      <a:tcStyle>
        <a:tcBdr>
          <a:bottom>
            <a:ln w="12700">
              <a:solidFill>
                <a:schemeClr val="accent1"/>
              </a:solidFill>
            </a:ln>
          </a:bottom>
        </a:tcBdr>
        <a:fill>
          <a:solidFill>
            <a:schemeClr val="accent1">
              <a:tint val="20000"/>
            </a:schemeClr>
          </a:solidFill>
        </a:fill>
      </a:tcStyle>
    </a:firstRow>
    <a:neCell>
      <a:tcStyle>
        <a:tcBdr/>
      </a:tcStyle>
    </a:neCell>
    <a:nwCell>
      <a:tcStyle>
        <a:tcBdr/>
      </a:tcStyle>
    </a:nwCell>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85" autoAdjust="0"/>
    <p:restoredTop sz="95033" autoAdjust="0"/>
  </p:normalViewPr>
  <p:slideViewPr>
    <p:cSldViewPr snapToGrid="0">
      <p:cViewPr>
        <p:scale>
          <a:sx n="80" d="100"/>
          <a:sy n="80" d="100"/>
        </p:scale>
        <p:origin x="1042" y="-58"/>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kola Antti" userId="65992f85-13c6-4cb4-8e3e-57db52c3c016" providerId="ADAL" clId="{18B45807-B219-42E6-BC18-5CBC88CA33DE}"/>
    <pc:docChg chg="undo custSel addSld delSld modSld modMainMaster">
      <pc:chgData name="Hakola Antti" userId="65992f85-13c6-4cb4-8e3e-57db52c3c016" providerId="ADAL" clId="{18B45807-B219-42E6-BC18-5CBC88CA33DE}" dt="2025-07-10T08:38:58.737" v="3691" actId="14734"/>
      <pc:docMkLst>
        <pc:docMk/>
      </pc:docMkLst>
      <pc:sldChg chg="modSp mod">
        <pc:chgData name="Hakola Antti" userId="65992f85-13c6-4cb4-8e3e-57db52c3c016" providerId="ADAL" clId="{18B45807-B219-42E6-BC18-5CBC88CA33DE}" dt="2025-07-02T12:29:42.434" v="95" actId="20577"/>
        <pc:sldMkLst>
          <pc:docMk/>
          <pc:sldMk cId="0" sldId="256"/>
        </pc:sldMkLst>
        <pc:spChg chg="mod">
          <ac:chgData name="Hakola Antti" userId="65992f85-13c6-4cb4-8e3e-57db52c3c016" providerId="ADAL" clId="{18B45807-B219-42E6-BC18-5CBC88CA33DE}" dt="2025-07-02T12:29:30.040" v="73" actId="20577"/>
          <ac:spMkLst>
            <pc:docMk/>
            <pc:sldMk cId="0" sldId="256"/>
            <ac:spMk id="2" creationId="{00000000-0000-0000-0000-000000000000}"/>
          </ac:spMkLst>
        </pc:spChg>
        <pc:spChg chg="mod">
          <ac:chgData name="Hakola Antti" userId="65992f85-13c6-4cb4-8e3e-57db52c3c016" providerId="ADAL" clId="{18B45807-B219-42E6-BC18-5CBC88CA33DE}" dt="2025-07-02T12:29:42.434" v="95" actId="20577"/>
          <ac:spMkLst>
            <pc:docMk/>
            <pc:sldMk cId="0" sldId="256"/>
            <ac:spMk id="6" creationId="{A17BFC62-E6B9-290F-4867-2D0577BC73BE}"/>
          </ac:spMkLst>
        </pc:spChg>
      </pc:sldChg>
      <pc:sldChg chg="del">
        <pc:chgData name="Hakola Antti" userId="65992f85-13c6-4cb4-8e3e-57db52c3c016" providerId="ADAL" clId="{18B45807-B219-42E6-BC18-5CBC88CA33DE}" dt="2025-07-02T13:44:14.219" v="1984" actId="47"/>
        <pc:sldMkLst>
          <pc:docMk/>
          <pc:sldMk cId="3579216872" sldId="388"/>
        </pc:sldMkLst>
      </pc:sldChg>
      <pc:sldChg chg="del">
        <pc:chgData name="Hakola Antti" userId="65992f85-13c6-4cb4-8e3e-57db52c3c016" providerId="ADAL" clId="{18B45807-B219-42E6-BC18-5CBC88CA33DE}" dt="2025-07-02T13:44:14.219" v="1984" actId="47"/>
        <pc:sldMkLst>
          <pc:docMk/>
          <pc:sldMk cId="20187884" sldId="389"/>
        </pc:sldMkLst>
      </pc:sldChg>
      <pc:sldChg chg="del">
        <pc:chgData name="Hakola Antti" userId="65992f85-13c6-4cb4-8e3e-57db52c3c016" providerId="ADAL" clId="{18B45807-B219-42E6-BC18-5CBC88CA33DE}" dt="2025-07-02T13:44:14.219" v="1984" actId="47"/>
        <pc:sldMkLst>
          <pc:docMk/>
          <pc:sldMk cId="2537542973" sldId="390"/>
        </pc:sldMkLst>
      </pc:sldChg>
      <pc:sldChg chg="del">
        <pc:chgData name="Hakola Antti" userId="65992f85-13c6-4cb4-8e3e-57db52c3c016" providerId="ADAL" clId="{18B45807-B219-42E6-BC18-5CBC88CA33DE}" dt="2025-07-02T13:44:14.219" v="1984" actId="47"/>
        <pc:sldMkLst>
          <pc:docMk/>
          <pc:sldMk cId="690325705" sldId="391"/>
        </pc:sldMkLst>
      </pc:sldChg>
      <pc:sldChg chg="del">
        <pc:chgData name="Hakola Antti" userId="65992f85-13c6-4cb4-8e3e-57db52c3c016" providerId="ADAL" clId="{18B45807-B219-42E6-BC18-5CBC88CA33DE}" dt="2025-07-02T13:44:14.219" v="1984" actId="47"/>
        <pc:sldMkLst>
          <pc:docMk/>
          <pc:sldMk cId="535670520" sldId="392"/>
        </pc:sldMkLst>
      </pc:sldChg>
      <pc:sldChg chg="del">
        <pc:chgData name="Hakola Antti" userId="65992f85-13c6-4cb4-8e3e-57db52c3c016" providerId="ADAL" clId="{18B45807-B219-42E6-BC18-5CBC88CA33DE}" dt="2025-07-02T13:44:14.219" v="1984" actId="47"/>
        <pc:sldMkLst>
          <pc:docMk/>
          <pc:sldMk cId="2685876908" sldId="393"/>
        </pc:sldMkLst>
      </pc:sldChg>
      <pc:sldChg chg="del">
        <pc:chgData name="Hakola Antti" userId="65992f85-13c6-4cb4-8e3e-57db52c3c016" providerId="ADAL" clId="{18B45807-B219-42E6-BC18-5CBC88CA33DE}" dt="2025-07-02T13:44:14.219" v="1984" actId="47"/>
        <pc:sldMkLst>
          <pc:docMk/>
          <pc:sldMk cId="2026281370" sldId="394"/>
        </pc:sldMkLst>
      </pc:sldChg>
      <pc:sldChg chg="del">
        <pc:chgData name="Hakola Antti" userId="65992f85-13c6-4cb4-8e3e-57db52c3c016" providerId="ADAL" clId="{18B45807-B219-42E6-BC18-5CBC88CA33DE}" dt="2025-07-02T13:44:14.219" v="1984" actId="47"/>
        <pc:sldMkLst>
          <pc:docMk/>
          <pc:sldMk cId="1486378573" sldId="395"/>
        </pc:sldMkLst>
      </pc:sldChg>
      <pc:sldChg chg="del">
        <pc:chgData name="Hakola Antti" userId="65992f85-13c6-4cb4-8e3e-57db52c3c016" providerId="ADAL" clId="{18B45807-B219-42E6-BC18-5CBC88CA33DE}" dt="2025-07-02T13:44:14.219" v="1984" actId="47"/>
        <pc:sldMkLst>
          <pc:docMk/>
          <pc:sldMk cId="3858273055" sldId="396"/>
        </pc:sldMkLst>
      </pc:sldChg>
      <pc:sldChg chg="del">
        <pc:chgData name="Hakola Antti" userId="65992f85-13c6-4cb4-8e3e-57db52c3c016" providerId="ADAL" clId="{18B45807-B219-42E6-BC18-5CBC88CA33DE}" dt="2025-07-02T13:44:14.219" v="1984" actId="47"/>
        <pc:sldMkLst>
          <pc:docMk/>
          <pc:sldMk cId="3839410634" sldId="397"/>
        </pc:sldMkLst>
      </pc:sldChg>
      <pc:sldChg chg="del">
        <pc:chgData name="Hakola Antti" userId="65992f85-13c6-4cb4-8e3e-57db52c3c016" providerId="ADAL" clId="{18B45807-B219-42E6-BC18-5CBC88CA33DE}" dt="2025-07-02T13:44:14.219" v="1984" actId="47"/>
        <pc:sldMkLst>
          <pc:docMk/>
          <pc:sldMk cId="1970398320" sldId="398"/>
        </pc:sldMkLst>
      </pc:sldChg>
      <pc:sldChg chg="del">
        <pc:chgData name="Hakola Antti" userId="65992f85-13c6-4cb4-8e3e-57db52c3c016" providerId="ADAL" clId="{18B45807-B219-42E6-BC18-5CBC88CA33DE}" dt="2025-07-02T13:44:14.219" v="1984" actId="47"/>
        <pc:sldMkLst>
          <pc:docMk/>
          <pc:sldMk cId="174147367" sldId="399"/>
        </pc:sldMkLst>
      </pc:sldChg>
      <pc:sldChg chg="del">
        <pc:chgData name="Hakola Antti" userId="65992f85-13c6-4cb4-8e3e-57db52c3c016" providerId="ADAL" clId="{18B45807-B219-42E6-BC18-5CBC88CA33DE}" dt="2025-07-02T13:44:14.219" v="1984" actId="47"/>
        <pc:sldMkLst>
          <pc:docMk/>
          <pc:sldMk cId="3317130340" sldId="400"/>
        </pc:sldMkLst>
      </pc:sldChg>
      <pc:sldChg chg="del">
        <pc:chgData name="Hakola Antti" userId="65992f85-13c6-4cb4-8e3e-57db52c3c016" providerId="ADAL" clId="{18B45807-B219-42E6-BC18-5CBC88CA33DE}" dt="2025-07-02T13:44:14.219" v="1984" actId="47"/>
        <pc:sldMkLst>
          <pc:docMk/>
          <pc:sldMk cId="285048518" sldId="401"/>
        </pc:sldMkLst>
      </pc:sldChg>
      <pc:sldChg chg="del">
        <pc:chgData name="Hakola Antti" userId="65992f85-13c6-4cb4-8e3e-57db52c3c016" providerId="ADAL" clId="{18B45807-B219-42E6-BC18-5CBC88CA33DE}" dt="2025-07-02T13:44:14.219" v="1984" actId="47"/>
        <pc:sldMkLst>
          <pc:docMk/>
          <pc:sldMk cId="3942028390" sldId="402"/>
        </pc:sldMkLst>
      </pc:sldChg>
      <pc:sldChg chg="del">
        <pc:chgData name="Hakola Antti" userId="65992f85-13c6-4cb4-8e3e-57db52c3c016" providerId="ADAL" clId="{18B45807-B219-42E6-BC18-5CBC88CA33DE}" dt="2025-07-02T13:44:14.219" v="1984" actId="47"/>
        <pc:sldMkLst>
          <pc:docMk/>
          <pc:sldMk cId="2555385812" sldId="403"/>
        </pc:sldMkLst>
      </pc:sldChg>
      <pc:sldChg chg="del">
        <pc:chgData name="Hakola Antti" userId="65992f85-13c6-4cb4-8e3e-57db52c3c016" providerId="ADAL" clId="{18B45807-B219-42E6-BC18-5CBC88CA33DE}" dt="2025-07-02T13:44:14.219" v="1984" actId="47"/>
        <pc:sldMkLst>
          <pc:docMk/>
          <pc:sldMk cId="2024290971" sldId="404"/>
        </pc:sldMkLst>
      </pc:sldChg>
      <pc:sldChg chg="del">
        <pc:chgData name="Hakola Antti" userId="65992f85-13c6-4cb4-8e3e-57db52c3c016" providerId="ADAL" clId="{18B45807-B219-42E6-BC18-5CBC88CA33DE}" dt="2025-07-02T13:44:14.219" v="1984" actId="47"/>
        <pc:sldMkLst>
          <pc:docMk/>
          <pc:sldMk cId="3336058156" sldId="405"/>
        </pc:sldMkLst>
      </pc:sldChg>
      <pc:sldChg chg="del">
        <pc:chgData name="Hakola Antti" userId="65992f85-13c6-4cb4-8e3e-57db52c3c016" providerId="ADAL" clId="{18B45807-B219-42E6-BC18-5CBC88CA33DE}" dt="2025-07-02T13:44:14.219" v="1984" actId="47"/>
        <pc:sldMkLst>
          <pc:docMk/>
          <pc:sldMk cId="1398672942" sldId="406"/>
        </pc:sldMkLst>
      </pc:sldChg>
      <pc:sldChg chg="del">
        <pc:chgData name="Hakola Antti" userId="65992f85-13c6-4cb4-8e3e-57db52c3c016" providerId="ADAL" clId="{18B45807-B219-42E6-BC18-5CBC88CA33DE}" dt="2025-07-02T13:44:14.219" v="1984" actId="47"/>
        <pc:sldMkLst>
          <pc:docMk/>
          <pc:sldMk cId="3488746993" sldId="407"/>
        </pc:sldMkLst>
      </pc:sldChg>
      <pc:sldChg chg="del">
        <pc:chgData name="Hakola Antti" userId="65992f85-13c6-4cb4-8e3e-57db52c3c016" providerId="ADAL" clId="{18B45807-B219-42E6-BC18-5CBC88CA33DE}" dt="2025-07-02T13:44:14.219" v="1984" actId="47"/>
        <pc:sldMkLst>
          <pc:docMk/>
          <pc:sldMk cId="3522397113" sldId="408"/>
        </pc:sldMkLst>
      </pc:sldChg>
      <pc:sldChg chg="del">
        <pc:chgData name="Hakola Antti" userId="65992f85-13c6-4cb4-8e3e-57db52c3c016" providerId="ADAL" clId="{18B45807-B219-42E6-BC18-5CBC88CA33DE}" dt="2025-07-02T13:44:14.219" v="1984" actId="47"/>
        <pc:sldMkLst>
          <pc:docMk/>
          <pc:sldMk cId="1596843992" sldId="409"/>
        </pc:sldMkLst>
      </pc:sldChg>
      <pc:sldChg chg="del">
        <pc:chgData name="Hakola Antti" userId="65992f85-13c6-4cb4-8e3e-57db52c3c016" providerId="ADAL" clId="{18B45807-B219-42E6-BC18-5CBC88CA33DE}" dt="2025-07-02T13:44:14.219" v="1984" actId="47"/>
        <pc:sldMkLst>
          <pc:docMk/>
          <pc:sldMk cId="3725172891" sldId="410"/>
        </pc:sldMkLst>
      </pc:sldChg>
      <pc:sldChg chg="del">
        <pc:chgData name="Hakola Antti" userId="65992f85-13c6-4cb4-8e3e-57db52c3c016" providerId="ADAL" clId="{18B45807-B219-42E6-BC18-5CBC88CA33DE}" dt="2025-07-02T13:44:14.219" v="1984" actId="47"/>
        <pc:sldMkLst>
          <pc:docMk/>
          <pc:sldMk cId="1345743267" sldId="411"/>
        </pc:sldMkLst>
      </pc:sldChg>
      <pc:sldChg chg="del">
        <pc:chgData name="Hakola Antti" userId="65992f85-13c6-4cb4-8e3e-57db52c3c016" providerId="ADAL" clId="{18B45807-B219-42E6-BC18-5CBC88CA33DE}" dt="2025-07-02T13:44:14.219" v="1984" actId="47"/>
        <pc:sldMkLst>
          <pc:docMk/>
          <pc:sldMk cId="4032261583" sldId="412"/>
        </pc:sldMkLst>
      </pc:sldChg>
      <pc:sldChg chg="del">
        <pc:chgData name="Hakola Antti" userId="65992f85-13c6-4cb4-8e3e-57db52c3c016" providerId="ADAL" clId="{18B45807-B219-42E6-BC18-5CBC88CA33DE}" dt="2025-07-02T13:44:14.219" v="1984" actId="47"/>
        <pc:sldMkLst>
          <pc:docMk/>
          <pc:sldMk cId="3393765882" sldId="413"/>
        </pc:sldMkLst>
      </pc:sldChg>
      <pc:sldChg chg="addSp modSp new mod">
        <pc:chgData name="Hakola Antti" userId="65992f85-13c6-4cb4-8e3e-57db52c3c016" providerId="ADAL" clId="{18B45807-B219-42E6-BC18-5CBC88CA33DE}" dt="2025-07-02T13:49:14.308" v="2039" actId="113"/>
        <pc:sldMkLst>
          <pc:docMk/>
          <pc:sldMk cId="859951675" sldId="414"/>
        </pc:sldMkLst>
        <pc:spChg chg="mod">
          <ac:chgData name="Hakola Antti" userId="65992f85-13c6-4cb4-8e3e-57db52c3c016" providerId="ADAL" clId="{18B45807-B219-42E6-BC18-5CBC88CA33DE}" dt="2025-07-02T12:44:21.816" v="168" actId="20577"/>
          <ac:spMkLst>
            <pc:docMk/>
            <pc:sldMk cId="859951675" sldId="414"/>
            <ac:spMk id="2" creationId="{0D04823E-BB26-D2CE-BD38-C55F1D537404}"/>
          </ac:spMkLst>
        </pc:spChg>
        <pc:spChg chg="add mod">
          <ac:chgData name="Hakola Antti" userId="65992f85-13c6-4cb4-8e3e-57db52c3c016" providerId="ADAL" clId="{18B45807-B219-42E6-BC18-5CBC88CA33DE}" dt="2025-07-02T13:49:14.308" v="2039" actId="113"/>
          <ac:spMkLst>
            <pc:docMk/>
            <pc:sldMk cId="859951675" sldId="414"/>
            <ac:spMk id="5" creationId="{D214B543-EAE9-302E-6894-6608E55EFC82}"/>
          </ac:spMkLst>
        </pc:spChg>
      </pc:sldChg>
      <pc:sldChg chg="addSp modSp new mod">
        <pc:chgData name="Hakola Antti" userId="65992f85-13c6-4cb4-8e3e-57db52c3c016" providerId="ADAL" clId="{18B45807-B219-42E6-BC18-5CBC88CA33DE}" dt="2025-07-10T06:32:30.397" v="3488" actId="6549"/>
        <pc:sldMkLst>
          <pc:docMk/>
          <pc:sldMk cId="1871529564" sldId="415"/>
        </pc:sldMkLst>
        <pc:spChg chg="mod">
          <ac:chgData name="Hakola Antti" userId="65992f85-13c6-4cb4-8e3e-57db52c3c016" providerId="ADAL" clId="{18B45807-B219-42E6-BC18-5CBC88CA33DE}" dt="2025-07-02T13:08:59.344" v="1644" actId="14100"/>
          <ac:spMkLst>
            <pc:docMk/>
            <pc:sldMk cId="1871529564" sldId="415"/>
            <ac:spMk id="2" creationId="{F5A51789-0633-8F65-B8B6-819FA55C86C9}"/>
          </ac:spMkLst>
        </pc:spChg>
        <pc:spChg chg="add mod">
          <ac:chgData name="Hakola Antti" userId="65992f85-13c6-4cb4-8e3e-57db52c3c016" providerId="ADAL" clId="{18B45807-B219-42E6-BC18-5CBC88CA33DE}" dt="2025-07-10T06:32:30.397" v="3488" actId="6549"/>
          <ac:spMkLst>
            <pc:docMk/>
            <pc:sldMk cId="1871529564" sldId="415"/>
            <ac:spMk id="5" creationId="{C613AF29-9FF7-3811-2034-C4EA19A7AB07}"/>
          </ac:spMkLst>
        </pc:spChg>
        <pc:graphicFrameChg chg="add mod modGraphic">
          <ac:chgData name="Hakola Antti" userId="65992f85-13c6-4cb4-8e3e-57db52c3c016" providerId="ADAL" clId="{18B45807-B219-42E6-BC18-5CBC88CA33DE}" dt="2025-07-02T13:08:30.613" v="1590" actId="14100"/>
          <ac:graphicFrameMkLst>
            <pc:docMk/>
            <pc:sldMk cId="1871529564" sldId="415"/>
            <ac:graphicFrameMk id="6" creationId="{578EAB6D-02AC-70C6-71F2-8DE398EC1BCE}"/>
          </ac:graphicFrameMkLst>
        </pc:graphicFrameChg>
      </pc:sldChg>
      <pc:sldChg chg="addSp delSp modSp new mod">
        <pc:chgData name="Hakola Antti" userId="65992f85-13c6-4cb4-8e3e-57db52c3c016" providerId="ADAL" clId="{18B45807-B219-42E6-BC18-5CBC88CA33DE}" dt="2025-07-10T06:32:51.442" v="3525" actId="1076"/>
        <pc:sldMkLst>
          <pc:docMk/>
          <pc:sldMk cId="283457780" sldId="416"/>
        </pc:sldMkLst>
        <pc:spChg chg="add mod">
          <ac:chgData name="Hakola Antti" userId="65992f85-13c6-4cb4-8e3e-57db52c3c016" providerId="ADAL" clId="{18B45807-B219-42E6-BC18-5CBC88CA33DE}" dt="2025-07-10T06:32:51.442" v="3525" actId="1076"/>
          <ac:spMkLst>
            <pc:docMk/>
            <pc:sldMk cId="283457780" sldId="416"/>
            <ac:spMk id="2" creationId="{A49A73A2-8428-155B-99AD-51C41D1170C2}"/>
          </ac:spMkLst>
        </pc:spChg>
        <pc:spChg chg="add mod">
          <ac:chgData name="Hakola Antti" userId="65992f85-13c6-4cb4-8e3e-57db52c3c016" providerId="ADAL" clId="{18B45807-B219-42E6-BC18-5CBC88CA33DE}" dt="2025-07-02T13:13:14.299" v="1739" actId="20577"/>
          <ac:spMkLst>
            <pc:docMk/>
            <pc:sldMk cId="283457780" sldId="416"/>
            <ac:spMk id="5" creationId="{39DEB390-78A1-4F8D-4F8A-13F1D34C2B49}"/>
          </ac:spMkLst>
        </pc:spChg>
        <pc:graphicFrameChg chg="add mod modGraphic">
          <ac:chgData name="Hakola Antti" userId="65992f85-13c6-4cb4-8e3e-57db52c3c016" providerId="ADAL" clId="{18B45807-B219-42E6-BC18-5CBC88CA33DE}" dt="2025-07-02T13:13:03.470" v="1714"/>
          <ac:graphicFrameMkLst>
            <pc:docMk/>
            <pc:sldMk cId="283457780" sldId="416"/>
            <ac:graphicFrameMk id="6" creationId="{8EFBCC5E-F421-8201-0FE3-972B1704DE73}"/>
          </ac:graphicFrameMkLst>
        </pc:graphicFrameChg>
      </pc:sldChg>
      <pc:sldChg chg="addSp delSp modSp new mod">
        <pc:chgData name="Hakola Antti" userId="65992f85-13c6-4cb4-8e3e-57db52c3c016" providerId="ADAL" clId="{18B45807-B219-42E6-BC18-5CBC88CA33DE}" dt="2025-07-10T06:27:18.230" v="3443" actId="20577"/>
        <pc:sldMkLst>
          <pc:docMk/>
          <pc:sldMk cId="2339071163" sldId="417"/>
        </pc:sldMkLst>
        <pc:spChg chg="add mod">
          <ac:chgData name="Hakola Antti" userId="65992f85-13c6-4cb4-8e3e-57db52c3c016" providerId="ADAL" clId="{18B45807-B219-42E6-BC18-5CBC88CA33DE}" dt="2025-07-10T06:27:18.230" v="3443" actId="20577"/>
          <ac:spMkLst>
            <pc:docMk/>
            <pc:sldMk cId="2339071163" sldId="417"/>
            <ac:spMk id="2" creationId="{EF1F8BF5-21E1-487F-18FB-D41AAB971068}"/>
          </ac:spMkLst>
        </pc:spChg>
        <pc:spChg chg="add mod">
          <ac:chgData name="Hakola Antti" userId="65992f85-13c6-4cb4-8e3e-57db52c3c016" providerId="ADAL" clId="{18B45807-B219-42E6-BC18-5CBC88CA33DE}" dt="2025-07-02T13:13:48.841" v="1757" actId="20577"/>
          <ac:spMkLst>
            <pc:docMk/>
            <pc:sldMk cId="2339071163" sldId="417"/>
            <ac:spMk id="5" creationId="{5CF86077-6BED-844C-72DD-543D0232E63D}"/>
          </ac:spMkLst>
        </pc:spChg>
        <pc:spChg chg="add mod">
          <ac:chgData name="Hakola Antti" userId="65992f85-13c6-4cb4-8e3e-57db52c3c016" providerId="ADAL" clId="{18B45807-B219-42E6-BC18-5CBC88CA33DE}" dt="2025-07-10T06:05:04.359" v="2235" actId="1035"/>
          <ac:spMkLst>
            <pc:docMk/>
            <pc:sldMk cId="2339071163" sldId="417"/>
            <ac:spMk id="8" creationId="{BD112A51-1B88-81D2-3412-FE207010379A}"/>
          </ac:spMkLst>
        </pc:spChg>
        <pc:spChg chg="add mod">
          <ac:chgData name="Hakola Antti" userId="65992f85-13c6-4cb4-8e3e-57db52c3c016" providerId="ADAL" clId="{18B45807-B219-42E6-BC18-5CBC88CA33DE}" dt="2025-07-10T06:05:04.359" v="2235" actId="1035"/>
          <ac:spMkLst>
            <pc:docMk/>
            <pc:sldMk cId="2339071163" sldId="417"/>
            <ac:spMk id="9" creationId="{4022F3F4-63AF-60C2-B329-C906463305A0}"/>
          </ac:spMkLst>
        </pc:spChg>
        <pc:spChg chg="add mod">
          <ac:chgData name="Hakola Antti" userId="65992f85-13c6-4cb4-8e3e-57db52c3c016" providerId="ADAL" clId="{18B45807-B219-42E6-BC18-5CBC88CA33DE}" dt="2025-07-10T06:05:04.359" v="2235" actId="1035"/>
          <ac:spMkLst>
            <pc:docMk/>
            <pc:sldMk cId="2339071163" sldId="417"/>
            <ac:spMk id="10" creationId="{743ECE04-D28A-B8FC-ACCC-7AF908EA85A8}"/>
          </ac:spMkLst>
        </pc:spChg>
        <pc:graphicFrameChg chg="add mod modGraphic">
          <ac:chgData name="Hakola Antti" userId="65992f85-13c6-4cb4-8e3e-57db52c3c016" providerId="ADAL" clId="{18B45807-B219-42E6-BC18-5CBC88CA33DE}" dt="2025-07-10T06:05:12.444" v="2238" actId="1076"/>
          <ac:graphicFrameMkLst>
            <pc:docMk/>
            <pc:sldMk cId="2339071163" sldId="417"/>
            <ac:graphicFrameMk id="6" creationId="{3A2A2250-00A4-5ECF-6C57-530BF1887667}"/>
          </ac:graphicFrameMkLst>
        </pc:graphicFrameChg>
      </pc:sldChg>
      <pc:sldChg chg="addSp delSp modSp new mod">
        <pc:chgData name="Hakola Antti" userId="65992f85-13c6-4cb4-8e3e-57db52c3c016" providerId="ADAL" clId="{18B45807-B219-42E6-BC18-5CBC88CA33DE}" dt="2025-07-10T06:35:11.529" v="3660" actId="6549"/>
        <pc:sldMkLst>
          <pc:docMk/>
          <pc:sldMk cId="2173337082" sldId="418"/>
        </pc:sldMkLst>
        <pc:spChg chg="add mod">
          <ac:chgData name="Hakola Antti" userId="65992f85-13c6-4cb4-8e3e-57db52c3c016" providerId="ADAL" clId="{18B45807-B219-42E6-BC18-5CBC88CA33DE}" dt="2025-07-10T06:35:11.529" v="3660" actId="6549"/>
          <ac:spMkLst>
            <pc:docMk/>
            <pc:sldMk cId="2173337082" sldId="418"/>
            <ac:spMk id="2" creationId="{1B61CCC7-B3A8-E45C-AAE9-CAC61A573441}"/>
          </ac:spMkLst>
        </pc:spChg>
        <pc:spChg chg="add mod">
          <ac:chgData name="Hakola Antti" userId="65992f85-13c6-4cb4-8e3e-57db52c3c016" providerId="ADAL" clId="{18B45807-B219-42E6-BC18-5CBC88CA33DE}" dt="2025-07-02T13:32:35.583" v="1940" actId="20577"/>
          <ac:spMkLst>
            <pc:docMk/>
            <pc:sldMk cId="2173337082" sldId="418"/>
            <ac:spMk id="5" creationId="{7687BEEF-70E5-1EC6-E5D7-A52D3421A92B}"/>
          </ac:spMkLst>
        </pc:spChg>
        <pc:graphicFrameChg chg="add mod modGraphic">
          <ac:chgData name="Hakola Antti" userId="65992f85-13c6-4cb4-8e3e-57db52c3c016" providerId="ADAL" clId="{18B45807-B219-42E6-BC18-5CBC88CA33DE}" dt="2025-07-02T13:33:26.012" v="1949" actId="1076"/>
          <ac:graphicFrameMkLst>
            <pc:docMk/>
            <pc:sldMk cId="2173337082" sldId="418"/>
            <ac:graphicFrameMk id="6" creationId="{B1094EAE-7474-D124-714B-A67709655921}"/>
          </ac:graphicFrameMkLst>
        </pc:graphicFrameChg>
      </pc:sldChg>
      <pc:sldChg chg="addSp delSp modSp new mod">
        <pc:chgData name="Hakola Antti" userId="65992f85-13c6-4cb4-8e3e-57db52c3c016" providerId="ADAL" clId="{18B45807-B219-42E6-BC18-5CBC88CA33DE}" dt="2025-07-10T06:35:29.916" v="3690" actId="20577"/>
        <pc:sldMkLst>
          <pc:docMk/>
          <pc:sldMk cId="4177208090" sldId="419"/>
        </pc:sldMkLst>
        <pc:spChg chg="add mod">
          <ac:chgData name="Hakola Antti" userId="65992f85-13c6-4cb4-8e3e-57db52c3c016" providerId="ADAL" clId="{18B45807-B219-42E6-BC18-5CBC88CA33DE}" dt="2025-07-10T06:35:29.916" v="3690" actId="20577"/>
          <ac:spMkLst>
            <pc:docMk/>
            <pc:sldMk cId="4177208090" sldId="419"/>
            <ac:spMk id="2" creationId="{5E837F23-5AC3-6DAF-7DD1-0068381BF7DE}"/>
          </ac:spMkLst>
        </pc:spChg>
        <pc:spChg chg="add mod">
          <ac:chgData name="Hakola Antti" userId="65992f85-13c6-4cb4-8e3e-57db52c3c016" providerId="ADAL" clId="{18B45807-B219-42E6-BC18-5CBC88CA33DE}" dt="2025-07-10T06:14:46.345" v="2745" actId="20577"/>
          <ac:spMkLst>
            <pc:docMk/>
            <pc:sldMk cId="4177208090" sldId="419"/>
            <ac:spMk id="5" creationId="{7CE1E91F-5151-4496-C8B4-6F4A76679736}"/>
          </ac:spMkLst>
        </pc:spChg>
        <pc:graphicFrameChg chg="add mod modGraphic">
          <ac:chgData name="Hakola Antti" userId="65992f85-13c6-4cb4-8e3e-57db52c3c016" providerId="ADAL" clId="{18B45807-B219-42E6-BC18-5CBC88CA33DE}" dt="2025-07-10T06:14:35.971" v="2734" actId="2165"/>
          <ac:graphicFrameMkLst>
            <pc:docMk/>
            <pc:sldMk cId="4177208090" sldId="419"/>
            <ac:graphicFrameMk id="6" creationId="{C462C7C3-49E6-BC82-3547-443D4F608BB7}"/>
          </ac:graphicFrameMkLst>
        </pc:graphicFrameChg>
      </pc:sldChg>
      <pc:sldChg chg="addSp modSp add mod">
        <pc:chgData name="Hakola Antti" userId="65992f85-13c6-4cb4-8e3e-57db52c3c016" providerId="ADAL" clId="{18B45807-B219-42E6-BC18-5CBC88CA33DE}" dt="2025-07-10T08:38:58.737" v="3691" actId="14734"/>
        <pc:sldMkLst>
          <pc:docMk/>
          <pc:sldMk cId="3022743767" sldId="420"/>
        </pc:sldMkLst>
        <pc:spChg chg="add mod">
          <ac:chgData name="Hakola Antti" userId="65992f85-13c6-4cb4-8e3e-57db52c3c016" providerId="ADAL" clId="{18B45807-B219-42E6-BC18-5CBC88CA33DE}" dt="2025-07-10T06:15:52.453" v="2848" actId="20577"/>
          <ac:spMkLst>
            <pc:docMk/>
            <pc:sldMk cId="3022743767" sldId="420"/>
            <ac:spMk id="2" creationId="{545A5CC6-1710-C35C-71D2-D560EE995F3B}"/>
          </ac:spMkLst>
        </pc:spChg>
        <pc:spChg chg="mod">
          <ac:chgData name="Hakola Antti" userId="65992f85-13c6-4cb4-8e3e-57db52c3c016" providerId="ADAL" clId="{18B45807-B219-42E6-BC18-5CBC88CA33DE}" dt="2025-07-10T06:15:00.163" v="2793" actId="20577"/>
          <ac:spMkLst>
            <pc:docMk/>
            <pc:sldMk cId="3022743767" sldId="420"/>
            <ac:spMk id="5" creationId="{1915ED9E-15CB-4557-162C-D5211CDA6A05}"/>
          </ac:spMkLst>
        </pc:spChg>
        <pc:spChg chg="mod">
          <ac:chgData name="Hakola Antti" userId="65992f85-13c6-4cb4-8e3e-57db52c3c016" providerId="ADAL" clId="{18B45807-B219-42E6-BC18-5CBC88CA33DE}" dt="2025-07-02T13:43:50.413" v="1982" actId="1076"/>
          <ac:spMkLst>
            <pc:docMk/>
            <pc:sldMk cId="3022743767" sldId="420"/>
            <ac:spMk id="7" creationId="{10173F5B-3ED2-2F81-5CEE-0DD3E0C08642}"/>
          </ac:spMkLst>
        </pc:spChg>
        <pc:graphicFrameChg chg="modGraphic">
          <ac:chgData name="Hakola Antti" userId="65992f85-13c6-4cb4-8e3e-57db52c3c016" providerId="ADAL" clId="{18B45807-B219-42E6-BC18-5CBC88CA33DE}" dt="2025-07-10T08:38:58.737" v="3691" actId="14734"/>
          <ac:graphicFrameMkLst>
            <pc:docMk/>
            <pc:sldMk cId="3022743767" sldId="420"/>
            <ac:graphicFrameMk id="6" creationId="{2ADF3D30-2B3E-7583-25AF-BC547D1BC0E0}"/>
          </ac:graphicFrameMkLst>
        </pc:graphicFrameChg>
      </pc:sldChg>
      <pc:sldChg chg="addSp delSp modSp new mod">
        <pc:chgData name="Hakola Antti" userId="65992f85-13c6-4cb4-8e3e-57db52c3c016" providerId="ADAL" clId="{18B45807-B219-42E6-BC18-5CBC88CA33DE}" dt="2025-07-10T06:26:19.542" v="3397" actId="20577"/>
        <pc:sldMkLst>
          <pc:docMk/>
          <pc:sldMk cId="1969650684" sldId="421"/>
        </pc:sldMkLst>
        <pc:spChg chg="add mod">
          <ac:chgData name="Hakola Antti" userId="65992f85-13c6-4cb4-8e3e-57db52c3c016" providerId="ADAL" clId="{18B45807-B219-42E6-BC18-5CBC88CA33DE}" dt="2025-07-10T06:26:19.542" v="3397" actId="20577"/>
          <ac:spMkLst>
            <pc:docMk/>
            <pc:sldMk cId="1969650684" sldId="421"/>
            <ac:spMk id="2" creationId="{37F346D5-0A9A-D793-9BD3-52B43C4F34A7}"/>
          </ac:spMkLst>
        </pc:spChg>
        <pc:spChg chg="add mod">
          <ac:chgData name="Hakola Antti" userId="65992f85-13c6-4cb4-8e3e-57db52c3c016" providerId="ADAL" clId="{18B45807-B219-42E6-BC18-5CBC88CA33DE}" dt="2025-07-02T13:45:55.879" v="2005" actId="20577"/>
          <ac:spMkLst>
            <pc:docMk/>
            <pc:sldMk cId="1969650684" sldId="421"/>
            <ac:spMk id="5" creationId="{43AA08FC-5313-B02B-23F4-EFB9DFC89435}"/>
          </ac:spMkLst>
        </pc:spChg>
        <pc:graphicFrameChg chg="add mod modGraphic">
          <ac:chgData name="Hakola Antti" userId="65992f85-13c6-4cb4-8e3e-57db52c3c016" providerId="ADAL" clId="{18B45807-B219-42E6-BC18-5CBC88CA33DE}" dt="2025-07-02T13:47:58.270" v="2026" actId="5793"/>
          <ac:graphicFrameMkLst>
            <pc:docMk/>
            <pc:sldMk cId="1969650684" sldId="421"/>
            <ac:graphicFrameMk id="7" creationId="{5AC097F8-75C0-2807-0186-0D79A8C4C90E}"/>
          </ac:graphicFrameMkLst>
        </pc:graphicFrameChg>
      </pc:sldChg>
      <pc:sldMasterChg chg="modSldLayout">
        <pc:chgData name="Hakola Antti" userId="65992f85-13c6-4cb4-8e3e-57db52c3c016" providerId="ADAL" clId="{18B45807-B219-42E6-BC18-5CBC88CA33DE}" dt="2025-07-02T12:30:58.930" v="134" actId="20577"/>
        <pc:sldMasterMkLst>
          <pc:docMk/>
          <pc:sldMasterMk cId="0" sldId="2147483648"/>
        </pc:sldMasterMkLst>
        <pc:sldLayoutChg chg="modSp mod">
          <pc:chgData name="Hakola Antti" userId="65992f85-13c6-4cb4-8e3e-57db52c3c016" providerId="ADAL" clId="{18B45807-B219-42E6-BC18-5CBC88CA33DE}" dt="2025-07-02T12:30:26.212" v="130" actId="20577"/>
          <pc:sldLayoutMkLst>
            <pc:docMk/>
            <pc:sldMasterMk cId="0" sldId="2147483648"/>
            <pc:sldLayoutMk cId="0" sldId="2147483650"/>
          </pc:sldLayoutMkLst>
          <pc:spChg chg="mod">
            <ac:chgData name="Hakola Antti" userId="65992f85-13c6-4cb4-8e3e-57db52c3c016" providerId="ADAL" clId="{18B45807-B219-42E6-BC18-5CBC88CA33DE}" dt="2025-07-02T12:30:26.212" v="130" actId="20577"/>
            <ac:spMkLst>
              <pc:docMk/>
              <pc:sldMasterMk cId="0" sldId="2147483648"/>
              <pc:sldLayoutMk cId="0" sldId="2147483650"/>
              <ac:spMk id="8" creationId="{00000000-0000-0000-0000-000000000000}"/>
            </ac:spMkLst>
          </pc:spChg>
        </pc:sldLayoutChg>
        <pc:sldLayoutChg chg="modSp mod">
          <pc:chgData name="Hakola Antti" userId="65992f85-13c6-4cb4-8e3e-57db52c3c016" providerId="ADAL" clId="{18B45807-B219-42E6-BC18-5CBC88CA33DE}" dt="2025-07-02T12:30:51.662" v="133" actId="20577"/>
          <pc:sldLayoutMkLst>
            <pc:docMk/>
            <pc:sldMasterMk cId="0" sldId="2147483648"/>
            <pc:sldLayoutMk cId="0" sldId="2147483651"/>
          </pc:sldLayoutMkLst>
          <pc:spChg chg="mod">
            <ac:chgData name="Hakola Antti" userId="65992f85-13c6-4cb4-8e3e-57db52c3c016" providerId="ADAL" clId="{18B45807-B219-42E6-BC18-5CBC88CA33DE}" dt="2025-07-02T12:30:51.662" v="133" actId="20577"/>
            <ac:spMkLst>
              <pc:docMk/>
              <pc:sldMasterMk cId="0" sldId="2147483648"/>
              <pc:sldLayoutMk cId="0" sldId="2147483651"/>
              <ac:spMk id="8" creationId="{00000000-0000-0000-0000-000000000000}"/>
            </ac:spMkLst>
          </pc:spChg>
        </pc:sldLayoutChg>
        <pc:sldLayoutChg chg="modSp mod">
          <pc:chgData name="Hakola Antti" userId="65992f85-13c6-4cb4-8e3e-57db52c3c016" providerId="ADAL" clId="{18B45807-B219-42E6-BC18-5CBC88CA33DE}" dt="2025-07-02T12:30:58.930" v="134" actId="20577"/>
          <pc:sldLayoutMkLst>
            <pc:docMk/>
            <pc:sldMasterMk cId="0" sldId="2147483648"/>
            <pc:sldLayoutMk cId="0" sldId="2147483652"/>
          </pc:sldLayoutMkLst>
          <pc:spChg chg="mod">
            <ac:chgData name="Hakola Antti" userId="65992f85-13c6-4cb4-8e3e-57db52c3c016" providerId="ADAL" clId="{18B45807-B219-42E6-BC18-5CBC88CA33DE}" dt="2025-07-02T12:30:58.930" v="134" actId="20577"/>
            <ac:spMkLst>
              <pc:docMk/>
              <pc:sldMasterMk cId="0" sldId="2147483648"/>
              <pc:sldLayoutMk cId="0" sldId="2147483652"/>
              <ac:spMk id="8"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Header Placeholder 1"/>
          <p:cNvSpPr>
            <a:spLocks noGrp="1"/>
          </p:cNvSpPr>
          <p:nvPr>
            <p:ph type="hdr" sz="quarter"/>
          </p:nvPr>
        </p:nvSpPr>
        <p:spPr bwMode="auto">
          <a:xfrm>
            <a:off x="0" y="0"/>
            <a:ext cx="2971800" cy="458788"/>
          </a:xfrm>
          <a:prstGeom prst="rect">
            <a:avLst/>
          </a:prstGeom>
        </p:spPr>
        <p:txBody>
          <a:bodyPr vert="horz" lIns="91440" tIns="45720" rIns="91440" bIns="45720" rtlCol="0" anchor="ctr"/>
          <a:lstStyle>
            <a:lvl1pPr algn="l">
              <a:defRPr sz="1200"/>
            </a:lvl1pPr>
          </a:lstStyle>
          <a:p>
            <a:pPr>
              <a:defRPr/>
            </a:pPr>
            <a:endParaRPr/>
          </a:p>
        </p:txBody>
      </p:sp>
      <p:sp>
        <p:nvSpPr>
          <p:cNvPr id="3" name="Date Placeholder 2"/>
          <p:cNvSpPr>
            <a:spLocks noGrp="1"/>
          </p:cNvSpPr>
          <p:nvPr>
            <p:ph type="dt" idx="2"/>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4" name="Date Placeholder 2"/>
          <p:cNvSpPr>
            <a:spLocks noGrp="1"/>
          </p:cNvSpPr>
          <p:nvPr>
            <p:ph type="dt" idx="3"/>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5" name="Notes Placeholder 4"/>
          <p:cNvSpPr>
            <a:spLocks noGrp="1"/>
          </p:cNvSpPr>
          <p:nvPr>
            <p:ph type="body" sz="quarter" idx="1"/>
          </p:nvPr>
        </p:nvSpPr>
        <p:spPr bwMode="auto">
          <a:xfrm>
            <a:off x="685800" y="4400550"/>
            <a:ext cx="5486400" cy="3600450"/>
          </a:xfrm>
          <a:prstGeom prst="rect">
            <a:avLst/>
          </a:prstGeom>
        </p:spPr>
        <p:txBody>
          <a:bodyPr vert="horz" lIns="91440" tIns="45720" rIns="91440" bIns="45720" rtlCol="0" anchor="ctr"/>
          <a:lstStyle/>
          <a:p>
            <a:pPr>
              <a:defRPr/>
            </a:pPr>
            <a:endParaRPr/>
          </a:p>
        </p:txBody>
      </p:sp>
      <p:sp>
        <p:nvSpPr>
          <p:cNvPr id="6" name="Footer Placeholder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a:p>
        </p:txBody>
      </p:sp>
      <p:sp>
        <p:nvSpPr>
          <p:cNvPr id="7" name="Slide Number Placeholder 6"/>
          <p:cNvSpPr>
            <a:spLocks noGrp="1"/>
          </p:cNvSpPr>
          <p:nvPr>
            <p:ph type="sldNum" sz="quarter" idx="10"/>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endParaRPr/>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02D1B89E-83DC-3F72-35C6-2FE9493E3D5A}" type="slidenum">
              <a:r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pPr>
              <a:defRPr/>
            </a:pPr>
            <a:endParaRPr lang="fi-FI"/>
          </a:p>
        </p:txBody>
      </p:sp>
    </p:spTree>
    <p:extLst>
      <p:ext uri="{BB962C8B-B14F-4D97-AF65-F5344CB8AC3E}">
        <p14:creationId xmlns:p14="http://schemas.microsoft.com/office/powerpoint/2010/main" val="22121224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EUROfusion_cover">
    <p:spTree>
      <p:nvGrpSpPr>
        <p:cNvPr id="1" name=""/>
        <p:cNvGrpSpPr/>
        <p:nvPr/>
      </p:nvGrpSpPr>
      <p:grpSpPr bwMode="auto">
        <a:xfrm>
          <a:off x="0" y="0"/>
          <a:ext cx="0" cy="0"/>
          <a:chOff x="0" y="0"/>
          <a:chExt cx="0" cy="0"/>
        </a:xfrm>
      </p:grpSpPr>
      <p:grpSp>
        <p:nvGrpSpPr>
          <p:cNvPr id="4" name="Gruppieren 3"/>
          <p:cNvGrpSpPr/>
          <p:nvPr userDrawn="1"/>
        </p:nvGrpSpPr>
        <p:grpSpPr bwMode="auto">
          <a:xfrm>
            <a:off x="411869" y="6034962"/>
            <a:ext cx="4392488" cy="497895"/>
            <a:chOff x="5735960" y="5717361"/>
            <a:chExt cx="6120680" cy="713919"/>
          </a:xfrm>
        </p:grpSpPr>
        <p:pic>
          <p:nvPicPr>
            <p:cNvPr id="25" name="Grafik 24"/>
            <p:cNvPicPr>
              <a:picLocks noChangeAspect="1"/>
            </p:cNvPicPr>
            <p:nvPr userDrawn="1"/>
          </p:nvPicPr>
          <p:blipFill>
            <a:blip r:embed="rId2"/>
            <a:stretch/>
          </p:blipFill>
          <p:spPr bwMode="auto">
            <a:xfrm>
              <a:off x="5735960" y="5774784"/>
              <a:ext cx="997207" cy="656496"/>
            </a:xfrm>
            <a:prstGeom prst="rect">
              <a:avLst/>
            </a:prstGeom>
            <a:noFill/>
            <a:ln>
              <a:noFill/>
            </a:ln>
          </p:spPr>
        </p:pic>
        <p:sp>
          <p:nvSpPr>
            <p:cNvPr id="3" name="Rechteck 2"/>
            <p:cNvSpPr/>
            <p:nvPr userDrawn="1"/>
          </p:nvSpPr>
          <p:spPr bwMode="auto">
            <a:xfrm>
              <a:off x="6744072" y="5717361"/>
              <a:ext cx="5112568" cy="480131"/>
            </a:xfrm>
            <a:prstGeom prst="rect">
              <a:avLst/>
            </a:prstGeom>
            <a:grpFill/>
          </p:spPr>
          <p:txBody>
            <a:bodyPr wrap="square">
              <a:spAutoFit/>
            </a:bodyPr>
            <a:lstStyle/>
            <a:p>
              <a:pPr marL="0" marR="0" lvl="0" indent="0" algn="just" defTabSz="914400">
                <a:lnSpc>
                  <a:spcPct val="90000"/>
                </a:lnSpc>
                <a:spcBef>
                  <a:spcPts val="0"/>
                </a:spcBef>
                <a:spcAft>
                  <a:spcPts val="0"/>
                </a:spcAft>
                <a:buClrTx/>
                <a:buSzTx/>
                <a:buFontTx/>
                <a:buNone/>
                <a:defRPr/>
              </a:pPr>
              <a:r>
                <a:rPr lang="en-GB" sz="700" b="0" i="0" u="none" strike="noStrike" cap="none" spc="0">
                  <a:ln>
                    <a:noFill/>
                  </a:ln>
                  <a:solidFill>
                    <a:prstClr val="black"/>
                  </a:solidFill>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a:p>
          </p:txBody>
        </p:sp>
      </p:grpSp>
      <p:pic>
        <p:nvPicPr>
          <p:cNvPr id="2060" name="Picture 12" descr="Contract between EC and EUROfusion is signed | FuseNet"/>
          <p:cNvPicPr>
            <a:picLocks noChangeAspect="1" noChangeArrowheads="1"/>
          </p:cNvPicPr>
          <p:nvPr userDrawn="1"/>
        </p:nvPicPr>
        <p:blipFill>
          <a:blip r:embed="rId3"/>
          <a:stretch/>
        </p:blipFill>
        <p:spPr bwMode="auto">
          <a:xfrm>
            <a:off x="445066" y="325143"/>
            <a:ext cx="2304256" cy="596340"/>
          </a:xfrm>
          <a:prstGeom prst="rect">
            <a:avLst/>
          </a:prstGeom>
          <a:noFill/>
        </p:spPr>
      </p:pic>
      <p:sp>
        <p:nvSpPr>
          <p:cNvPr id="11" name="Title 20"/>
          <p:cNvSpPr>
            <a:spLocks noGrp="1"/>
          </p:cNvSpPr>
          <p:nvPr>
            <p:ph type="title"/>
          </p:nvPr>
        </p:nvSpPr>
        <p:spPr bwMode="auto">
          <a:xfrm>
            <a:off x="407368" y="2074187"/>
            <a:ext cx="5544615" cy="620251"/>
          </a:xfrm>
        </p:spPr>
        <p:txBody>
          <a:bodyPr/>
          <a:lstStyle>
            <a:lvl1pPr algn="l">
              <a:defRPr b="1"/>
            </a:lvl1pPr>
          </a:lstStyle>
          <a:p>
            <a:pPr>
              <a:defRPr/>
            </a:pPr>
            <a:r>
              <a:rPr lang="en-US"/>
              <a:t>Click to edit Master title style</a:t>
            </a:r>
            <a:endParaRPr/>
          </a:p>
        </p:txBody>
      </p:sp>
      <p:sp>
        <p:nvSpPr>
          <p:cNvPr id="14" name="Text Placeholder 22"/>
          <p:cNvSpPr>
            <a:spLocks noGrp="1"/>
          </p:cNvSpPr>
          <p:nvPr>
            <p:ph type="body" sz="quarter" idx="10" hasCustomPrompt="1"/>
          </p:nvPr>
        </p:nvSpPr>
        <p:spPr bwMode="auto">
          <a:xfrm>
            <a:off x="407368" y="3693074"/>
            <a:ext cx="4375150" cy="457848"/>
          </a:xfrm>
        </p:spPr>
        <p:txBody>
          <a:bodyPr/>
          <a:lstStyle>
            <a:lvl1pPr marL="0" indent="0">
              <a:buNone/>
              <a:defRPr b="1"/>
            </a:lvl1pPr>
            <a:lvl2pPr marL="342900" indent="0">
              <a:buNone/>
              <a:defRPr/>
            </a:lvl2pPr>
          </a:lstStyle>
          <a:p>
            <a:pPr lvl="0">
              <a:defRPr/>
            </a:pPr>
            <a:r>
              <a:rPr lang="en-US"/>
              <a:t>Click to edit Lecturer’s name</a:t>
            </a:r>
            <a:endParaRPr/>
          </a:p>
        </p:txBody>
      </p:sp>
      <p:sp>
        <p:nvSpPr>
          <p:cNvPr id="15" name="Text Placeholder 22"/>
          <p:cNvSpPr>
            <a:spLocks noGrp="1"/>
          </p:cNvSpPr>
          <p:nvPr>
            <p:ph type="body" sz="quarter" idx="11" hasCustomPrompt="1"/>
          </p:nvPr>
        </p:nvSpPr>
        <p:spPr bwMode="auto">
          <a:xfrm>
            <a:off x="407368" y="4159260"/>
            <a:ext cx="4375150" cy="457848"/>
          </a:xfrm>
        </p:spPr>
        <p:txBody>
          <a:bodyPr/>
          <a:lstStyle>
            <a:lvl1pPr marL="0" indent="0">
              <a:buNone/>
              <a:defRPr b="0"/>
            </a:lvl1pPr>
            <a:lvl2pPr marL="342900" indent="0">
              <a:buNone/>
              <a:defRPr/>
            </a:lvl2pPr>
          </a:lstStyle>
          <a:p>
            <a:pPr lvl="0">
              <a:defRPr/>
            </a:pPr>
            <a:r>
              <a:rPr lang="en-US"/>
              <a:t>Click to edit Lecturer’s affiliation</a:t>
            </a:r>
            <a:endParaRPr/>
          </a:p>
        </p:txBody>
      </p:sp>
      <p:sp>
        <p:nvSpPr>
          <p:cNvPr id="20" name="Text Placeholder 22"/>
          <p:cNvSpPr>
            <a:spLocks noGrp="1"/>
          </p:cNvSpPr>
          <p:nvPr>
            <p:ph type="body" sz="quarter" idx="12" hasCustomPrompt="1"/>
          </p:nvPr>
        </p:nvSpPr>
        <p:spPr bwMode="auto">
          <a:xfrm>
            <a:off x="407368" y="1650286"/>
            <a:ext cx="5544614" cy="338554"/>
          </a:xfrm>
        </p:spPr>
        <p:txBody>
          <a:bodyPr>
            <a:normAutofit/>
          </a:bodyPr>
          <a:lstStyle>
            <a:lvl1pPr marL="0" indent="0">
              <a:buNone/>
              <a:defRPr sz="1600" b="0"/>
            </a:lvl1pPr>
            <a:lvl2pPr marL="342900" indent="0">
              <a:buNone/>
              <a:defRPr/>
            </a:lvl2pPr>
          </a:lstStyle>
          <a:p>
            <a:pPr lvl="0">
              <a:defRPr/>
            </a:pPr>
            <a:r>
              <a:rPr lang="en-US"/>
              <a:t>Click to edit Event title</a:t>
            </a:r>
            <a:endParaRPr/>
          </a:p>
        </p:txBody>
      </p:sp>
      <p:pic>
        <p:nvPicPr>
          <p:cNvPr id="2" name="Picture 1"/>
          <p:cNvPicPr>
            <a:picLocks noChangeAspect="1"/>
          </p:cNvPicPr>
          <p:nvPr userDrawn="1"/>
        </p:nvPicPr>
        <p:blipFill>
          <a:blip r:embed="rId4">
            <a:alphaModFix/>
          </a:blip>
          <a:stretch/>
        </p:blipFill>
        <p:spPr bwMode="auto">
          <a:xfrm>
            <a:off x="7247890" y="252412"/>
            <a:ext cx="4944110" cy="6353175"/>
          </a:xfrm>
          <a:prstGeom prst="rect">
            <a:avLst/>
          </a:prstGeom>
          <a:solidFill>
            <a:schemeClr val="bg1"/>
          </a:solid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EUROfusion_content">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3" name="Content Placeholder 2"/>
          <p:cNvSpPr>
            <a:spLocks noGrp="1"/>
          </p:cNvSpPr>
          <p:nvPr>
            <p:ph idx="1"/>
          </p:nvPr>
        </p:nvSpPr>
        <p:spPr bwMode="auto">
          <a:xfrm>
            <a:off x="609600" y="836712"/>
            <a:ext cx="11103024" cy="5688632"/>
          </a:xfrm>
        </p:spPr>
        <p:txBody>
          <a:bodyPr>
            <a:normAutofit/>
          </a:bodyPr>
          <a:lstStyle>
            <a:lvl1pPr marL="257175" indent="-257175">
              <a:buFont typeface="Arial"/>
              <a:buChar char="•"/>
              <a:defRPr sz="2400">
                <a:latin typeface="+mn-lt"/>
                <a:cs typeface="Arial"/>
              </a:defRPr>
            </a:lvl1pPr>
            <a:lvl2pPr marL="557213" indent="-214313">
              <a:buFont typeface="Arial"/>
              <a:buChar char="•"/>
              <a:defRPr sz="1800">
                <a:latin typeface="+mn-lt"/>
                <a:cs typeface="Arial"/>
              </a:defRPr>
            </a:lvl2pPr>
            <a:lvl3pPr marL="857250" indent="-171450">
              <a:buFont typeface="Arial"/>
              <a:buChar char="•"/>
              <a:defRPr sz="1600">
                <a:latin typeface="+mn-lt"/>
                <a:cs typeface="Arial"/>
              </a:defRPr>
            </a:lvl3pPr>
            <a:lvl4pPr>
              <a:defRPr/>
            </a:lvl4pPr>
            <a:lvl5pPr>
              <a:defRPr/>
            </a:lvl5pPr>
          </a:lstStyle>
          <a:p>
            <a:pPr lvl="0">
              <a:defRPr/>
            </a:pPr>
            <a:r>
              <a:rPr lang="en-US" dirty="0"/>
              <a:t>Click to edit Master text styles</a:t>
            </a:r>
            <a:endParaRPr dirty="0"/>
          </a:p>
          <a:p>
            <a:pPr lvl="1">
              <a:defRPr/>
            </a:pPr>
            <a:r>
              <a:rPr lang="en-US" dirty="0"/>
              <a:t>Second level</a:t>
            </a:r>
            <a:endParaRPr dirty="0"/>
          </a:p>
          <a:p>
            <a:pPr lvl="2">
              <a:defRPr/>
            </a:pPr>
            <a:r>
              <a:rPr lang="en-US" dirty="0"/>
              <a:t>Third level</a:t>
            </a:r>
            <a:endParaRPr dirty="0"/>
          </a:p>
        </p:txBody>
      </p:sp>
      <p:sp>
        <p:nvSpPr>
          <p:cNvPr id="8" name="Footer Placeholder 7"/>
          <p:cNvSpPr>
            <a:spLocks noGrp="1"/>
          </p:cNvSpPr>
          <p:nvPr>
            <p:ph type="ftr" sz="quarter" idx="11"/>
          </p:nvPr>
        </p:nvSpPr>
        <p:spPr bwMode="auto">
          <a:xfrm>
            <a:off x="825624" y="6555770"/>
            <a:ext cx="5270376" cy="329614"/>
          </a:xfrm>
          <a:prstGeom prst="rect">
            <a:avLst/>
          </a:prstGeom>
        </p:spPr>
        <p:txBody>
          <a:bodyPr anchor="t"/>
          <a:lstStyle>
            <a:lvl1pPr>
              <a:defRPr sz="1200">
                <a:solidFill>
                  <a:schemeClr val="bg1"/>
                </a:solidFill>
              </a:defRPr>
            </a:lvl1pPr>
          </a:lstStyle>
          <a:p>
            <a:pPr>
              <a:defRPr/>
            </a:pPr>
            <a:r>
              <a:rPr lang="en-GB" dirty="0">
                <a:solidFill>
                  <a:prstClr val="white"/>
                </a:solidFill>
              </a:rPr>
              <a:t>A. Hakola| WPPWIE SPB  status meeting for W and B | 10 July 2025</a:t>
            </a:r>
            <a:endParaRPr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EUROfusion_content_empty">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8" name="Footer Placeholder 7"/>
          <p:cNvSpPr>
            <a:spLocks noGrp="1"/>
          </p:cNvSpPr>
          <p:nvPr>
            <p:ph type="ftr" sz="quarter" idx="11"/>
          </p:nvPr>
        </p:nvSpPr>
        <p:spPr bwMode="auto">
          <a:xfrm>
            <a:off x="825624" y="6555770"/>
            <a:ext cx="4512994" cy="329614"/>
          </a:xfrm>
          <a:prstGeom prst="rect">
            <a:avLst/>
          </a:prstGeom>
        </p:spPr>
        <p:txBody>
          <a:bodyPr anchor="t"/>
          <a:lstStyle>
            <a:lvl1pPr>
              <a:defRPr sz="1200">
                <a:solidFill>
                  <a:schemeClr val="bg1"/>
                </a:solidFill>
              </a:defRPr>
            </a:lvl1pPr>
          </a:lstStyle>
          <a:p>
            <a:pPr>
              <a:defRPr/>
            </a:pPr>
            <a:r>
              <a:rPr lang="en-GB" dirty="0">
                <a:solidFill>
                  <a:prstClr val="white"/>
                </a:solidFill>
              </a:rPr>
              <a:t>A. Hakola| WPPWIE SPB  status meeting for W and B | 10 July 2025</a:t>
            </a:r>
            <a:endParaRPr lang="en-GB"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EUROfusion_Values">
    <p:spTree>
      <p:nvGrpSpPr>
        <p:cNvPr id="1" name=""/>
        <p:cNvGrpSpPr/>
        <p:nvPr/>
      </p:nvGrpSpPr>
      <p:grpSpPr bwMode="auto">
        <a:xfrm>
          <a:off x="0" y="0"/>
          <a:ext cx="0" cy="0"/>
          <a:chOff x="0" y="0"/>
          <a:chExt cx="0" cy="0"/>
        </a:xfrm>
      </p:grpSpPr>
      <p:pic>
        <p:nvPicPr>
          <p:cNvPr id="6" name="Picture 5"/>
          <p:cNvPicPr>
            <a:picLocks noChangeAspect="1"/>
          </p:cNvPicPr>
          <p:nvPr userDrawn="1"/>
        </p:nvPicPr>
        <p:blipFill>
          <a:blip r:embed="rId2">
            <a:alphaModFix amt="65000"/>
          </a:blip>
          <a:stretch/>
        </p:blipFill>
        <p:spPr bwMode="auto">
          <a:xfrm>
            <a:off x="7247890" y="252412"/>
            <a:ext cx="4944110" cy="6353175"/>
          </a:xfrm>
          <a:prstGeom prst="rect">
            <a:avLst/>
          </a:prstGeom>
          <a:noFill/>
        </p:spPr>
      </p:pic>
      <p:sp>
        <p:nvSpPr>
          <p:cNvPr id="5" name="Rectangle 4"/>
          <p:cNvSpPr/>
          <p:nvPr userDrawn="1"/>
        </p:nvSpPr>
        <p:spPr bwMode="auto">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7" name="Rectangle 6"/>
          <p:cNvSpPr/>
          <p:nvPr userDrawn="1"/>
        </p:nvSpPr>
        <p:spPr bwMode="auto">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hasCustomPrompt="1"/>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EUROfusion Values</a:t>
            </a:r>
            <a:endParaRPr lang="en-GB"/>
          </a:p>
        </p:txBody>
      </p:sp>
      <p:sp>
        <p:nvSpPr>
          <p:cNvPr id="8" name="Footer Placeholder 7"/>
          <p:cNvSpPr>
            <a:spLocks noGrp="1"/>
          </p:cNvSpPr>
          <p:nvPr>
            <p:ph type="ftr" sz="quarter" idx="11"/>
          </p:nvPr>
        </p:nvSpPr>
        <p:spPr bwMode="auto">
          <a:xfrm>
            <a:off x="825624" y="6555770"/>
            <a:ext cx="4692581" cy="329614"/>
          </a:xfrm>
          <a:prstGeom prst="rect">
            <a:avLst/>
          </a:prstGeom>
        </p:spPr>
        <p:txBody>
          <a:bodyPr anchor="t"/>
          <a:lstStyle>
            <a:lvl1pPr>
              <a:defRPr sz="1200">
                <a:solidFill>
                  <a:schemeClr val="bg1"/>
                </a:solidFill>
              </a:defRPr>
            </a:lvl1pPr>
          </a:lstStyle>
          <a:p>
            <a:pPr>
              <a:defRPr/>
            </a:pPr>
            <a:r>
              <a:rPr lang="en-GB" dirty="0">
                <a:solidFill>
                  <a:prstClr val="white"/>
                </a:solidFill>
              </a:rPr>
              <a:t>A. Hakola| WPPWIE SPB  status meeting for W and B | 10 July 2025</a:t>
            </a:r>
            <a:endParaRPr lang="en-GB"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3"/>
          <a:stretch/>
        </p:blipFill>
        <p:spPr bwMode="auto">
          <a:xfrm>
            <a:off x="191344" y="57007"/>
            <a:ext cx="636023" cy="636023"/>
          </a:xfrm>
          <a:prstGeom prst="rect">
            <a:avLst/>
          </a:prstGeom>
          <a:noFill/>
        </p:spPr>
      </p:pic>
      <p:pic>
        <p:nvPicPr>
          <p:cNvPr id="3" name="Picture 2"/>
          <p:cNvPicPr>
            <a:picLocks noChangeAspect="1"/>
          </p:cNvPicPr>
          <p:nvPr userDrawn="1"/>
        </p:nvPicPr>
        <p:blipFill>
          <a:blip r:embed="rId4">
            <a:clrChange>
              <a:clrFrom>
                <a:srgbClr val="FFFFFF"/>
              </a:clrFrom>
              <a:clrTo>
                <a:srgbClr val="FFFFFF">
                  <a:alpha val="0"/>
                </a:srgbClr>
              </a:clrTo>
            </a:clrChange>
          </a:blip>
          <a:stretch/>
        </p:blipFill>
        <p:spPr bwMode="auto">
          <a:xfrm>
            <a:off x="5414" y="979851"/>
            <a:ext cx="12181172" cy="557784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09600" y="274638"/>
            <a:ext cx="10972800" cy="1143000"/>
          </a:xfrm>
          <a:prstGeom prst="rect">
            <a:avLst/>
          </a:prstGeom>
        </p:spPr>
        <p:txBody>
          <a:bodyPr vert="horz" lIns="91440" tIns="45720" rIns="91440" bIns="45720" rtlCol="0" anchor="ctr">
            <a:normAutofit/>
          </a:bodyPr>
          <a:lstStyle/>
          <a:p>
            <a:pPr>
              <a:defRPr/>
            </a:pPr>
            <a:r>
              <a:rPr lang="en-US"/>
              <a:t>Click to edit Master title style</a:t>
            </a:r>
            <a:endParaRPr lang="en-GB"/>
          </a:p>
        </p:txBody>
      </p:sp>
      <p:sp>
        <p:nvSpPr>
          <p:cNvPr id="3" name="Text Placeholder 2"/>
          <p:cNvSpPr>
            <a:spLocks noGrp="1"/>
          </p:cNvSpPr>
          <p:nvPr>
            <p:ph type="body" idx="1"/>
          </p:nvPr>
        </p:nvSpPr>
        <p:spPr bwMode="auto">
          <a:xfrm>
            <a:off x="609600" y="1600203"/>
            <a:ext cx="10972800" cy="4525963"/>
          </a:xfrm>
          <a:prstGeom prst="rect">
            <a:avLst/>
          </a:prstGeom>
        </p:spPr>
        <p:txBody>
          <a:bodyPr vert="horz" lIns="91440" tIns="45720" rIns="91440" bIns="4572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Slide Number Placeholder 5"/>
          <p:cNvSpPr>
            <a:spLocks noGrp="1"/>
          </p:cNvSpPr>
          <p:nvPr>
            <p:ph type="sldNum" sz="quarter" idx="4"/>
          </p:nvPr>
        </p:nvSpPr>
        <p:spPr bwMode="auto">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a:lnSpc>
                <a:spcPct val="100000"/>
              </a:lnSpc>
              <a:spcBef>
                <a:spcPts val="0"/>
              </a:spcBef>
              <a:spcAft>
                <a:spcPts val="0"/>
              </a:spcAft>
              <a:buClrTx/>
              <a:buSzTx/>
              <a:buFontTx/>
              <a:buNone/>
              <a:defRPr/>
            </a:pPr>
            <a:fld id="{6A6D9FA1-99C7-4910-8E32-B85D378B0060}" type="slidenum">
              <a:rPr lang="en-GB" sz="1000" b="0" i="0" u="none" strike="noStrike" cap="none" spc="0">
                <a:ln>
                  <a:noFill/>
                </a:ln>
                <a:solidFill>
                  <a:prstClr val="black">
                    <a:tint val="75000"/>
                  </a:prstClr>
                </a:solidFill>
                <a:latin typeface="Calibri"/>
                <a:ea typeface="+mn-ea"/>
                <a:cs typeface="+mn-cs"/>
              </a:rPr>
              <a:t>‹#›</a:t>
            </a:fld>
            <a:endParaRPr lang="en-GB" sz="1000" b="0" i="0" u="none" strike="noStrike" cap="none" spc="0">
              <a:ln>
                <a:noFill/>
              </a:ln>
              <a:solidFill>
                <a:prstClr val="black">
                  <a:tint val="75000"/>
                </a:prstClr>
              </a:solidFill>
              <a:latin typeface="Calibri"/>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defTabSz="685800">
        <a:spcBef>
          <a:spcPts val="0"/>
        </a:spcBef>
        <a:buNone/>
        <a:defRPr sz="3300">
          <a:solidFill>
            <a:schemeClr val="tx1"/>
          </a:solidFill>
          <a:latin typeface="+mj-lt"/>
          <a:ea typeface="+mj-ea"/>
          <a:cs typeface="+mj-cs"/>
        </a:defRPr>
      </a:lvl1pPr>
    </p:titleStyle>
    <p:bodyStyle>
      <a:lvl1pPr marL="257175" indent="-257175" algn="l" defTabSz="685800">
        <a:spcBef>
          <a:spcPts val="0"/>
        </a:spcBef>
        <a:buFont typeface="Arial"/>
        <a:buChar char="•"/>
        <a:defRPr sz="2400">
          <a:solidFill>
            <a:schemeClr val="tx1"/>
          </a:solidFill>
          <a:latin typeface="+mn-lt"/>
          <a:ea typeface="+mn-ea"/>
          <a:cs typeface="+mn-cs"/>
        </a:defRPr>
      </a:lvl1pPr>
      <a:lvl2pPr marL="557213" indent="-214313" algn="l" defTabSz="685800">
        <a:spcBef>
          <a:spcPts val="0"/>
        </a:spcBef>
        <a:buFont typeface="Arial"/>
        <a:buChar char="–"/>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p:bodyStyle>
    <p:otherStyle>
      <a:defPPr>
        <a:defRPr lang="en-US"/>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407368" y="2074187"/>
            <a:ext cx="11184864" cy="620251"/>
          </a:xfrm>
        </p:spPr>
        <p:txBody>
          <a:bodyPr>
            <a:normAutofit/>
          </a:bodyPr>
          <a:lstStyle/>
          <a:p>
            <a:pPr>
              <a:defRPr/>
            </a:pPr>
            <a:r>
              <a:rPr lang="en-US" sz="3200" dirty="0"/>
              <a:t>SP B - W and B samples and their analyses</a:t>
            </a:r>
            <a:endParaRPr sz="3200" dirty="0"/>
          </a:p>
        </p:txBody>
      </p:sp>
      <p:sp>
        <p:nvSpPr>
          <p:cNvPr id="3" name="Text Placeholder 2"/>
          <p:cNvSpPr>
            <a:spLocks noGrp="1"/>
          </p:cNvSpPr>
          <p:nvPr>
            <p:ph type="body" sz="quarter" idx="10"/>
          </p:nvPr>
        </p:nvSpPr>
        <p:spPr bwMode="auto"/>
        <p:txBody>
          <a:bodyPr/>
          <a:lstStyle/>
          <a:p>
            <a:pPr>
              <a:defRPr/>
            </a:pPr>
            <a:r>
              <a:rPr lang="en-GB" dirty="0"/>
              <a:t>Antti Hakola</a:t>
            </a:r>
            <a:endParaRPr dirty="0"/>
          </a:p>
        </p:txBody>
      </p:sp>
      <p:sp>
        <p:nvSpPr>
          <p:cNvPr id="4" name="Text Placeholder 3"/>
          <p:cNvSpPr>
            <a:spLocks noGrp="1"/>
          </p:cNvSpPr>
          <p:nvPr>
            <p:ph type="body" sz="quarter" idx="11"/>
          </p:nvPr>
        </p:nvSpPr>
        <p:spPr bwMode="auto">
          <a:xfrm>
            <a:off x="407367" y="4159259"/>
            <a:ext cx="11350623" cy="990299"/>
          </a:xfrm>
        </p:spPr>
        <p:txBody>
          <a:bodyPr>
            <a:normAutofit/>
          </a:bodyPr>
          <a:lstStyle/>
          <a:p>
            <a:pPr>
              <a:defRPr/>
            </a:pPr>
            <a:r>
              <a:rPr lang="en-GB" sz="1600" dirty="0"/>
              <a:t>On behalf of the SP B team and task holders</a:t>
            </a:r>
            <a:endParaRPr sz="1600" dirty="0"/>
          </a:p>
        </p:txBody>
      </p:sp>
      <p:sp>
        <p:nvSpPr>
          <p:cNvPr id="6" name="Text Placeholder 2">
            <a:extLst>
              <a:ext uri="{FF2B5EF4-FFF2-40B4-BE49-F238E27FC236}">
                <a16:creationId xmlns:a16="http://schemas.microsoft.com/office/drawing/2014/main" id="{A17BFC62-E6B9-290F-4867-2D0577BC73BE}"/>
              </a:ext>
            </a:extLst>
          </p:cNvPr>
          <p:cNvSpPr txBox="1">
            <a:spLocks/>
          </p:cNvSpPr>
          <p:nvPr/>
        </p:nvSpPr>
        <p:spPr bwMode="auto">
          <a:xfrm>
            <a:off x="407366" y="2550861"/>
            <a:ext cx="6844772" cy="457848"/>
          </a:xfrm>
          <a:prstGeom prst="rect">
            <a:avLst/>
          </a:prstGeom>
        </p:spPr>
        <p:txBody>
          <a:bodyPr vert="horz" lIns="91440" tIns="45720" rIns="91440" bIns="45720" rtlCol="0">
            <a:normAutofit/>
          </a:bodyPr>
          <a:lstStyle>
            <a:lvl1pPr marL="0" indent="0" algn="l" defTabSz="685800">
              <a:spcBef>
                <a:spcPts val="0"/>
              </a:spcBef>
              <a:buFont typeface="Arial"/>
              <a:buNone/>
              <a:defRPr sz="2400" b="1">
                <a:solidFill>
                  <a:schemeClr val="tx1"/>
                </a:solidFill>
                <a:latin typeface="+mn-lt"/>
                <a:ea typeface="+mn-ea"/>
                <a:cs typeface="+mn-cs"/>
              </a:defRPr>
            </a:lvl1pPr>
            <a:lvl2pPr marL="342900" indent="0" algn="l" defTabSz="685800">
              <a:spcBef>
                <a:spcPts val="0"/>
              </a:spcBef>
              <a:buFont typeface="Arial"/>
              <a:buNone/>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a:lstStyle>
          <a:p>
            <a:pPr>
              <a:defRPr/>
            </a:pPr>
            <a:r>
              <a:rPr lang="en-GB" dirty="0"/>
              <a:t>Status meeting, 10 July, 2025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23E-BB26-D2CE-BD38-C55F1D537404}"/>
              </a:ext>
            </a:extLst>
          </p:cNvPr>
          <p:cNvSpPr>
            <a:spLocks noGrp="1"/>
          </p:cNvSpPr>
          <p:nvPr>
            <p:ph type="title"/>
          </p:nvPr>
        </p:nvSpPr>
        <p:spPr/>
        <p:txBody>
          <a:bodyPr/>
          <a:lstStyle/>
          <a:p>
            <a:r>
              <a:rPr lang="fr-FR" dirty="0"/>
              <a:t>Goals of </a:t>
            </a:r>
            <a:r>
              <a:rPr lang="fr-FR" dirty="0" err="1"/>
              <a:t>this</a:t>
            </a:r>
            <a:r>
              <a:rPr lang="fr-FR" dirty="0"/>
              <a:t> meeting</a:t>
            </a:r>
            <a:endParaRPr lang="fi-FI" dirty="0"/>
          </a:p>
        </p:txBody>
      </p:sp>
      <p:sp>
        <p:nvSpPr>
          <p:cNvPr id="3" name="Footer Placeholder 2">
            <a:extLst>
              <a:ext uri="{FF2B5EF4-FFF2-40B4-BE49-F238E27FC236}">
                <a16:creationId xmlns:a16="http://schemas.microsoft.com/office/drawing/2014/main" id="{1B6A851F-88BD-25BC-7D1E-21900F1C25A2}"/>
              </a:ext>
            </a:extLst>
          </p:cNvPr>
          <p:cNvSpPr>
            <a:spLocks noGrp="1"/>
          </p:cNvSpPr>
          <p:nvPr>
            <p:ph type="ftr" sz="quarter" idx="11"/>
          </p:nvPr>
        </p:nvSpPr>
        <p:spPr/>
        <p:txBody>
          <a:bodyPr/>
          <a:lstStyle/>
          <a:p>
            <a:pPr>
              <a:defRPr/>
            </a:pPr>
            <a:r>
              <a:rPr lang="en-GB">
                <a:solidFill>
                  <a:prstClr val="white"/>
                </a:solidFill>
              </a:rPr>
              <a:t>A. Hakola| WPPWIE SPB  status meeting for W and B | 10 July 2025</a:t>
            </a:r>
            <a:endParaRPr lang="en-GB" dirty="0"/>
          </a:p>
        </p:txBody>
      </p:sp>
      <p:sp>
        <p:nvSpPr>
          <p:cNvPr id="4" name="Slide Number Placeholder 3">
            <a:extLst>
              <a:ext uri="{FF2B5EF4-FFF2-40B4-BE49-F238E27FC236}">
                <a16:creationId xmlns:a16="http://schemas.microsoft.com/office/drawing/2014/main" id="{8BF14EA2-21BA-B751-70DB-26285C368974}"/>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2</a:t>
            </a:fld>
            <a:endParaRPr lang="en-GB">
              <a:solidFill>
                <a:prstClr val="white"/>
              </a:solidFill>
            </a:endParaRPr>
          </a:p>
        </p:txBody>
      </p:sp>
      <p:sp>
        <p:nvSpPr>
          <p:cNvPr id="5" name="Textfeld 4">
            <a:extLst>
              <a:ext uri="{FF2B5EF4-FFF2-40B4-BE49-F238E27FC236}">
                <a16:creationId xmlns:a16="http://schemas.microsoft.com/office/drawing/2014/main" id="{D214B543-EAE9-302E-6894-6608E55EFC82}"/>
              </a:ext>
            </a:extLst>
          </p:cNvPr>
          <p:cNvSpPr txBox="1"/>
          <p:nvPr/>
        </p:nvSpPr>
        <p:spPr>
          <a:xfrm>
            <a:off x="107504" y="767061"/>
            <a:ext cx="11833484" cy="5215980"/>
          </a:xfrm>
          <a:prstGeom prst="rect">
            <a:avLst/>
          </a:prstGeom>
          <a:noFill/>
          <a:ln w="12700">
            <a:noFill/>
          </a:ln>
        </p:spPr>
        <p:txBody>
          <a:bodyPr wrap="square" rtlCol="0">
            <a:spAutoFit/>
          </a:bodyPr>
          <a:lstStyle/>
          <a:p>
            <a:pPr>
              <a:lnSpc>
                <a:spcPct val="113000"/>
              </a:lnSpc>
            </a:pPr>
            <a:r>
              <a:rPr lang="fi-FI" dirty="0">
                <a:cs typeface="Arial" panose="020B0604020202020204" pitchFamily="34" charset="0"/>
              </a:rPr>
              <a:t>As </a:t>
            </a:r>
            <a:r>
              <a:rPr lang="fi-FI" dirty="0" err="1">
                <a:cs typeface="Arial" panose="020B0604020202020204" pitchFamily="34" charset="0"/>
              </a:rPr>
              <a:t>discussed</a:t>
            </a:r>
            <a:r>
              <a:rPr lang="fi-FI" dirty="0">
                <a:cs typeface="Arial" panose="020B0604020202020204" pitchFamily="34" charset="0"/>
              </a:rPr>
              <a:t> in </a:t>
            </a:r>
            <a:r>
              <a:rPr lang="fi-FI" dirty="0" err="1">
                <a:cs typeface="Arial" panose="020B0604020202020204" pitchFamily="34" charset="0"/>
              </a:rPr>
              <a:t>the</a:t>
            </a:r>
            <a:r>
              <a:rPr lang="fi-FI" dirty="0">
                <a:cs typeface="Arial" panose="020B0604020202020204" pitchFamily="34" charset="0"/>
              </a:rPr>
              <a:t> </a:t>
            </a:r>
            <a:r>
              <a:rPr lang="fi-FI" dirty="0" err="1">
                <a:cs typeface="Arial" panose="020B0604020202020204" pitchFamily="34" charset="0"/>
              </a:rPr>
              <a:t>kick-off</a:t>
            </a:r>
            <a:r>
              <a:rPr lang="fi-FI" dirty="0">
                <a:cs typeface="Arial" panose="020B0604020202020204" pitchFamily="34" charset="0"/>
              </a:rPr>
              <a:t> </a:t>
            </a:r>
            <a:r>
              <a:rPr lang="fi-FI" dirty="0" err="1">
                <a:cs typeface="Arial" panose="020B0604020202020204" pitchFamily="34" charset="0"/>
              </a:rPr>
              <a:t>meeting</a:t>
            </a:r>
            <a:r>
              <a:rPr lang="fi-FI" dirty="0">
                <a:cs typeface="Arial" panose="020B0604020202020204" pitchFamily="34" charset="0"/>
              </a:rPr>
              <a:t> in </a:t>
            </a:r>
            <a:r>
              <a:rPr lang="fi-FI" dirty="0" err="1">
                <a:cs typeface="Arial" panose="020B0604020202020204" pitchFamily="34" charset="0"/>
              </a:rPr>
              <a:t>February</a:t>
            </a:r>
            <a:r>
              <a:rPr lang="fi-FI" dirty="0">
                <a:cs typeface="Arial" panose="020B0604020202020204" pitchFamily="34" charset="0"/>
              </a:rPr>
              <a:t>, a </a:t>
            </a:r>
            <a:r>
              <a:rPr lang="fi-FI" b="1" dirty="0" err="1">
                <a:solidFill>
                  <a:srgbClr val="FF0000"/>
                </a:solidFill>
                <a:cs typeface="Arial" panose="020B0604020202020204" pitchFamily="34" charset="0"/>
              </a:rPr>
              <a:t>follow-up</a:t>
            </a:r>
            <a:r>
              <a:rPr lang="fi-FI" b="1" dirty="0">
                <a:solidFill>
                  <a:srgbClr val="FF0000"/>
                </a:solidFill>
                <a:cs typeface="Arial" panose="020B0604020202020204" pitchFamily="34" charset="0"/>
              </a:rPr>
              <a:t> </a:t>
            </a:r>
            <a:r>
              <a:rPr lang="fi-FI" b="1" dirty="0" err="1">
                <a:solidFill>
                  <a:srgbClr val="FF0000"/>
                </a:solidFill>
                <a:cs typeface="Arial" panose="020B0604020202020204" pitchFamily="34" charset="0"/>
              </a:rPr>
              <a:t>discussion</a:t>
            </a:r>
            <a:r>
              <a:rPr lang="fi-FI" b="1" dirty="0">
                <a:solidFill>
                  <a:srgbClr val="FF0000"/>
                </a:solidFill>
                <a:cs typeface="Arial" panose="020B0604020202020204" pitchFamily="34" charset="0"/>
              </a:rPr>
              <a:t> on </a:t>
            </a:r>
            <a:r>
              <a:rPr lang="fi-FI" b="1" dirty="0" err="1">
                <a:solidFill>
                  <a:srgbClr val="FF0000"/>
                </a:solidFill>
                <a:cs typeface="Arial" panose="020B0604020202020204" pitchFamily="34" charset="0"/>
              </a:rPr>
              <a:t>the</a:t>
            </a:r>
            <a:r>
              <a:rPr lang="fi-FI" b="1" dirty="0">
                <a:solidFill>
                  <a:srgbClr val="FF0000"/>
                </a:solidFill>
                <a:cs typeface="Arial" panose="020B0604020202020204" pitchFamily="34" charset="0"/>
              </a:rPr>
              <a:t> </a:t>
            </a:r>
            <a:r>
              <a:rPr lang="fi-FI" b="1" dirty="0" err="1">
                <a:solidFill>
                  <a:srgbClr val="FF0000"/>
                </a:solidFill>
                <a:cs typeface="Arial" panose="020B0604020202020204" pitchFamily="34" charset="0"/>
              </a:rPr>
              <a:t>foreseen</a:t>
            </a:r>
            <a:r>
              <a:rPr lang="fi-FI" b="1" dirty="0">
                <a:solidFill>
                  <a:srgbClr val="FF0000"/>
                </a:solidFill>
                <a:cs typeface="Arial" panose="020B0604020202020204" pitchFamily="34" charset="0"/>
              </a:rPr>
              <a:t> </a:t>
            </a:r>
            <a:r>
              <a:rPr lang="fi-FI" b="1" dirty="0" err="1">
                <a:solidFill>
                  <a:srgbClr val="FF0000"/>
                </a:solidFill>
                <a:cs typeface="Arial" panose="020B0604020202020204" pitchFamily="34" charset="0"/>
              </a:rPr>
              <a:t>activities</a:t>
            </a:r>
            <a:r>
              <a:rPr lang="fi-FI" b="1" dirty="0">
                <a:solidFill>
                  <a:srgbClr val="FF0000"/>
                </a:solidFill>
                <a:cs typeface="Arial" panose="020B0604020202020204" pitchFamily="34" charset="0"/>
              </a:rPr>
              <a:t> for W and B </a:t>
            </a:r>
            <a:r>
              <a:rPr lang="fi-FI" b="1" dirty="0" err="1">
                <a:solidFill>
                  <a:srgbClr val="FF0000"/>
                </a:solidFill>
                <a:cs typeface="Arial" panose="020B0604020202020204" pitchFamily="34" charset="0"/>
              </a:rPr>
              <a:t>samples</a:t>
            </a:r>
            <a:r>
              <a:rPr lang="fi-FI" b="1" dirty="0">
                <a:solidFill>
                  <a:srgbClr val="FF0000"/>
                </a:solidFill>
                <a:cs typeface="Arial" panose="020B0604020202020204" pitchFamily="34" charset="0"/>
              </a:rPr>
              <a:t> </a:t>
            </a:r>
            <a:r>
              <a:rPr lang="fi-FI" dirty="0">
                <a:cs typeface="Arial" panose="020B0604020202020204" pitchFamily="34" charset="0"/>
              </a:rPr>
              <a:t>is </a:t>
            </a:r>
            <a:r>
              <a:rPr lang="fi-FI" dirty="0" err="1">
                <a:cs typeface="Arial" panose="020B0604020202020204" pitchFamily="34" charset="0"/>
              </a:rPr>
              <a:t>necessary</a:t>
            </a:r>
            <a:endParaRPr lang="fi-FI" dirty="0">
              <a:cs typeface="Arial" panose="020B0604020202020204" pitchFamily="34" charset="0"/>
            </a:endParaRPr>
          </a:p>
          <a:p>
            <a:pPr>
              <a:lnSpc>
                <a:spcPct val="113000"/>
              </a:lnSpc>
            </a:pPr>
            <a:endParaRPr lang="fi-FI" dirty="0">
              <a:cs typeface="Arial" panose="020B0604020202020204" pitchFamily="34" charset="0"/>
            </a:endParaRPr>
          </a:p>
          <a:p>
            <a:pPr>
              <a:lnSpc>
                <a:spcPct val="113000"/>
              </a:lnSpc>
            </a:pPr>
            <a:r>
              <a:rPr lang="fi-FI" u="sng" dirty="0" err="1">
                <a:cs typeface="Arial" panose="020B0604020202020204" pitchFamily="34" charset="0"/>
              </a:rPr>
              <a:t>We</a:t>
            </a:r>
            <a:r>
              <a:rPr lang="fi-FI" u="sng" dirty="0">
                <a:cs typeface="Arial" panose="020B0604020202020204" pitchFamily="34" charset="0"/>
              </a:rPr>
              <a:t> </a:t>
            </a:r>
            <a:r>
              <a:rPr lang="fi-FI" u="sng" dirty="0" err="1">
                <a:cs typeface="Arial" panose="020B0604020202020204" pitchFamily="34" charset="0"/>
              </a:rPr>
              <a:t>need</a:t>
            </a:r>
            <a:r>
              <a:rPr lang="fi-FI" u="sng" dirty="0">
                <a:cs typeface="Arial" panose="020B0604020202020204" pitchFamily="34" charset="0"/>
              </a:rPr>
              <a:t> to </a:t>
            </a:r>
            <a:r>
              <a:rPr lang="fi-FI" u="sng" dirty="0" err="1">
                <a:cs typeface="Arial" panose="020B0604020202020204" pitchFamily="34" charset="0"/>
              </a:rPr>
              <a:t>clarify</a:t>
            </a:r>
            <a:r>
              <a:rPr lang="fi-FI" u="sng" dirty="0">
                <a:cs typeface="Arial" panose="020B0604020202020204" pitchFamily="34" charset="0"/>
              </a:rPr>
              <a:t> </a:t>
            </a:r>
            <a:r>
              <a:rPr lang="fi-FI" u="sng" dirty="0" err="1">
                <a:cs typeface="Arial" panose="020B0604020202020204" pitchFamily="34" charset="0"/>
              </a:rPr>
              <a:t>the</a:t>
            </a:r>
            <a:r>
              <a:rPr lang="fi-FI" u="sng" dirty="0">
                <a:cs typeface="Arial" panose="020B0604020202020204" pitchFamily="34" charset="0"/>
              </a:rPr>
              <a:t> </a:t>
            </a:r>
            <a:r>
              <a:rPr lang="fi-FI" u="sng" dirty="0" err="1">
                <a:cs typeface="Arial" panose="020B0604020202020204" pitchFamily="34" charset="0"/>
              </a:rPr>
              <a:t>following</a:t>
            </a:r>
            <a:r>
              <a:rPr lang="fi-FI" u="sng" dirty="0">
                <a:cs typeface="Arial" panose="020B0604020202020204" pitchFamily="34" charset="0"/>
              </a:rPr>
              <a:t> </a:t>
            </a:r>
            <a:r>
              <a:rPr lang="fi-FI" u="sng" dirty="0" err="1">
                <a:cs typeface="Arial" panose="020B0604020202020204" pitchFamily="34" charset="0"/>
              </a:rPr>
              <a:t>key</a:t>
            </a:r>
            <a:r>
              <a:rPr lang="fi-FI" u="sng" dirty="0">
                <a:cs typeface="Arial" panose="020B0604020202020204" pitchFamily="34" charset="0"/>
              </a:rPr>
              <a:t> </a:t>
            </a:r>
            <a:r>
              <a:rPr lang="fi-FI" u="sng" dirty="0" err="1">
                <a:cs typeface="Arial" panose="020B0604020202020204" pitchFamily="34" charset="0"/>
              </a:rPr>
              <a:t>points</a:t>
            </a:r>
            <a:r>
              <a:rPr lang="fi-FI" u="sng" dirty="0">
                <a:cs typeface="Arial" panose="020B0604020202020204" pitchFamily="34" charset="0"/>
              </a:rPr>
              <a:t>:</a:t>
            </a:r>
          </a:p>
          <a:p>
            <a:pPr marL="285750" indent="-285750">
              <a:lnSpc>
                <a:spcPct val="113000"/>
              </a:lnSpc>
              <a:spcBef>
                <a:spcPts val="1200"/>
              </a:spcBef>
              <a:buFont typeface="Wingdings" panose="05000000000000000000" pitchFamily="2" charset="2"/>
              <a:buChar char="§"/>
            </a:pPr>
            <a:r>
              <a:rPr lang="en-US" b="1" dirty="0">
                <a:solidFill>
                  <a:srgbClr val="0070C0"/>
                </a:solidFill>
                <a:cs typeface="Arial" panose="020B0604020202020204" pitchFamily="34" charset="0"/>
              </a:rPr>
              <a:t>Where are we with the sample production </a:t>
            </a:r>
            <a:r>
              <a:rPr lang="en-US" b="1" dirty="0" err="1">
                <a:solidFill>
                  <a:srgbClr val="0070C0"/>
                </a:solidFill>
                <a:cs typeface="Arial" panose="020B0604020202020204" pitchFamily="34" charset="0"/>
              </a:rPr>
              <a:t>programme</a:t>
            </a:r>
            <a:r>
              <a:rPr lang="en-US" b="1" dirty="0">
                <a:solidFill>
                  <a:srgbClr val="0070C0"/>
                </a:solidFill>
                <a:cs typeface="Arial" panose="020B0604020202020204" pitchFamily="34" charset="0"/>
              </a:rPr>
              <a:t>?</a:t>
            </a:r>
          </a:p>
          <a:p>
            <a:pPr marL="742950" lvl="1" indent="-285750">
              <a:lnSpc>
                <a:spcPct val="113000"/>
              </a:lnSpc>
              <a:spcBef>
                <a:spcPts val="600"/>
              </a:spcBef>
              <a:buFont typeface="Courier New" panose="02070309020205020404" pitchFamily="49" charset="0"/>
              <a:buChar char="o"/>
            </a:pPr>
            <a:r>
              <a:rPr lang="en-US" sz="1600" dirty="0">
                <a:cs typeface="Arial" panose="020B0604020202020204" pitchFamily="34" charset="0"/>
              </a:rPr>
              <a:t>Have all the agreed W and B samples been produced?</a:t>
            </a:r>
          </a:p>
          <a:p>
            <a:pPr marL="742950" lvl="1" indent="-285750">
              <a:lnSpc>
                <a:spcPct val="113000"/>
              </a:lnSpc>
              <a:spcBef>
                <a:spcPts val="600"/>
              </a:spcBef>
              <a:buFont typeface="Courier New" panose="02070309020205020404" pitchFamily="49" charset="0"/>
              <a:buChar char="o"/>
            </a:pPr>
            <a:r>
              <a:rPr lang="en-US" sz="1600" dirty="0">
                <a:cs typeface="Arial" panose="020B0604020202020204" pitchFamily="34" charset="0"/>
              </a:rPr>
              <a:t>If yes, have the samples been sent to the labs for analyses or follow-up experiments?</a:t>
            </a:r>
          </a:p>
          <a:p>
            <a:pPr marL="742950" lvl="1" indent="-285750">
              <a:lnSpc>
                <a:spcPct val="113000"/>
              </a:lnSpc>
              <a:spcBef>
                <a:spcPts val="600"/>
              </a:spcBef>
              <a:buFont typeface="Courier New" panose="02070309020205020404" pitchFamily="49" charset="0"/>
              <a:buChar char="o"/>
            </a:pPr>
            <a:r>
              <a:rPr lang="en-US" sz="1600" dirty="0">
                <a:cs typeface="Arial" panose="020B0604020202020204" pitchFamily="34" charset="0"/>
              </a:rPr>
              <a:t>If no, where do we have the bottlenecks?</a:t>
            </a:r>
          </a:p>
          <a:p>
            <a:pPr marL="285750" indent="-285750">
              <a:lnSpc>
                <a:spcPct val="113000"/>
              </a:lnSpc>
              <a:spcBef>
                <a:spcPts val="1200"/>
              </a:spcBef>
              <a:buFont typeface="Wingdings" panose="05000000000000000000" pitchFamily="2" charset="2"/>
              <a:buChar char="§"/>
            </a:pPr>
            <a:r>
              <a:rPr lang="en-US" b="1" dirty="0">
                <a:solidFill>
                  <a:srgbClr val="0070C0"/>
                </a:solidFill>
                <a:cs typeface="Arial" panose="020B0604020202020204" pitchFamily="34" charset="0"/>
              </a:rPr>
              <a:t>Do we know what to do next for the different reference coatings?</a:t>
            </a:r>
          </a:p>
          <a:p>
            <a:pPr marL="742950" lvl="1" indent="-285750">
              <a:lnSpc>
                <a:spcPct val="113000"/>
              </a:lnSpc>
              <a:spcBef>
                <a:spcPts val="600"/>
              </a:spcBef>
              <a:buFont typeface="Courier New" panose="02070309020205020404" pitchFamily="49" charset="0"/>
              <a:buChar char="o"/>
            </a:pPr>
            <a:r>
              <a:rPr lang="en-US" sz="1600" dirty="0">
                <a:cs typeface="Arial" panose="020B0604020202020204" pitchFamily="34" charset="0"/>
              </a:rPr>
              <a:t>Is the analysis chain clear? Do we all know what to expose to linear plasmas and how?</a:t>
            </a:r>
          </a:p>
          <a:p>
            <a:pPr marL="742950" lvl="1" indent="-285750">
              <a:lnSpc>
                <a:spcPct val="113000"/>
              </a:lnSpc>
              <a:spcBef>
                <a:spcPts val="600"/>
              </a:spcBef>
              <a:buFont typeface="Courier New" panose="02070309020205020404" pitchFamily="49" charset="0"/>
              <a:buChar char="o"/>
            </a:pPr>
            <a:r>
              <a:rPr lang="en-US" sz="1600" dirty="0">
                <a:cs typeface="Arial" panose="020B0604020202020204" pitchFamily="34" charset="0"/>
              </a:rPr>
              <a:t>Is it clear to whom the exposed samples should be sent next?</a:t>
            </a:r>
          </a:p>
          <a:p>
            <a:pPr marL="285750" indent="-285750">
              <a:lnSpc>
                <a:spcPct val="113000"/>
              </a:lnSpc>
              <a:spcBef>
                <a:spcPts val="1200"/>
              </a:spcBef>
              <a:buFont typeface="Wingdings" panose="05000000000000000000" pitchFamily="2" charset="2"/>
              <a:buChar char="§"/>
            </a:pPr>
            <a:r>
              <a:rPr lang="en-US" b="1" dirty="0">
                <a:solidFill>
                  <a:srgbClr val="0070C0"/>
                </a:solidFill>
                <a:cs typeface="Arial" panose="020B0604020202020204" pitchFamily="34" charset="0"/>
              </a:rPr>
              <a:t>Do we need to introduce changes to the agreed production and analysis </a:t>
            </a:r>
            <a:r>
              <a:rPr lang="en-US" b="1" dirty="0" err="1">
                <a:solidFill>
                  <a:srgbClr val="0070C0"/>
                </a:solidFill>
                <a:cs typeface="Arial" panose="020B0604020202020204" pitchFamily="34" charset="0"/>
              </a:rPr>
              <a:t>programmes</a:t>
            </a:r>
            <a:r>
              <a:rPr lang="en-US" b="1" dirty="0">
                <a:solidFill>
                  <a:srgbClr val="0070C0"/>
                </a:solidFill>
                <a:cs typeface="Arial" panose="020B0604020202020204" pitchFamily="34" charset="0"/>
              </a:rPr>
              <a:t>?</a:t>
            </a:r>
          </a:p>
          <a:p>
            <a:pPr marL="742950" lvl="1" indent="-285750">
              <a:lnSpc>
                <a:spcPct val="113000"/>
              </a:lnSpc>
              <a:spcBef>
                <a:spcPts val="600"/>
              </a:spcBef>
              <a:buFont typeface="Courier New" panose="02070309020205020404" pitchFamily="49" charset="0"/>
              <a:buChar char="o"/>
            </a:pPr>
            <a:r>
              <a:rPr lang="fi-FI" sz="1600" dirty="0">
                <a:cs typeface="Arial" panose="020B0604020202020204" pitchFamily="34" charset="0"/>
              </a:rPr>
              <a:t>Is </a:t>
            </a:r>
            <a:r>
              <a:rPr lang="fi-FI" sz="1600" dirty="0" err="1">
                <a:cs typeface="Arial" panose="020B0604020202020204" pitchFamily="34" charset="0"/>
              </a:rPr>
              <a:t>the</a:t>
            </a:r>
            <a:r>
              <a:rPr lang="fi-FI" sz="1600" dirty="0">
                <a:cs typeface="Arial" panose="020B0604020202020204" pitchFamily="34" charset="0"/>
              </a:rPr>
              <a:t> set of </a:t>
            </a:r>
            <a:r>
              <a:rPr lang="fi-FI" sz="1600" dirty="0" err="1">
                <a:cs typeface="Arial" panose="020B0604020202020204" pitchFamily="34" charset="0"/>
              </a:rPr>
              <a:t>samples</a:t>
            </a:r>
            <a:r>
              <a:rPr lang="fi-FI" sz="1600" dirty="0">
                <a:cs typeface="Arial" panose="020B0604020202020204" pitchFamily="34" charset="0"/>
              </a:rPr>
              <a:t> </a:t>
            </a:r>
            <a:r>
              <a:rPr lang="fi-FI" sz="1600" dirty="0" err="1">
                <a:cs typeface="Arial" panose="020B0604020202020204" pitchFamily="34" charset="0"/>
              </a:rPr>
              <a:t>agreed</a:t>
            </a:r>
            <a:r>
              <a:rPr lang="fi-FI" sz="1600" dirty="0">
                <a:cs typeface="Arial" panose="020B0604020202020204" pitchFamily="34" charset="0"/>
              </a:rPr>
              <a:t> </a:t>
            </a:r>
            <a:r>
              <a:rPr lang="fi-FI" sz="1600" dirty="0" err="1">
                <a:cs typeface="Arial" panose="020B0604020202020204" pitchFamily="34" charset="0"/>
              </a:rPr>
              <a:t>reasonable</a:t>
            </a:r>
            <a:r>
              <a:rPr lang="fi-FI" sz="1600" dirty="0">
                <a:cs typeface="Arial" panose="020B0604020202020204" pitchFamily="34" charset="0"/>
              </a:rPr>
              <a:t> – in </a:t>
            </a:r>
            <a:r>
              <a:rPr lang="fi-FI" sz="1600" dirty="0" err="1">
                <a:cs typeface="Arial" panose="020B0604020202020204" pitchFamily="34" charset="0"/>
              </a:rPr>
              <a:t>particular</a:t>
            </a:r>
            <a:r>
              <a:rPr lang="fi-FI" sz="1600" dirty="0">
                <a:cs typeface="Arial" panose="020B0604020202020204" pitchFamily="34" charset="0"/>
              </a:rPr>
              <a:t> </a:t>
            </a:r>
            <a:r>
              <a:rPr lang="fi-FI" sz="1600" dirty="0" err="1">
                <a:cs typeface="Arial" panose="020B0604020202020204" pitchFamily="34" charset="0"/>
              </a:rPr>
              <a:t>concerning</a:t>
            </a:r>
            <a:r>
              <a:rPr lang="fi-FI" sz="1600" dirty="0">
                <a:cs typeface="Arial" panose="020B0604020202020204" pitchFamily="34" charset="0"/>
              </a:rPr>
              <a:t> W </a:t>
            </a:r>
            <a:r>
              <a:rPr lang="fi-FI" sz="1600" dirty="0" err="1">
                <a:cs typeface="Arial" panose="020B0604020202020204" pitchFamily="34" charset="0"/>
              </a:rPr>
              <a:t>where</a:t>
            </a:r>
            <a:r>
              <a:rPr lang="fi-FI" sz="1600" dirty="0">
                <a:cs typeface="Arial" panose="020B0604020202020204" pitchFamily="34" charset="0"/>
              </a:rPr>
              <a:t> </a:t>
            </a:r>
            <a:r>
              <a:rPr lang="fi-FI" sz="1600" dirty="0" err="1">
                <a:cs typeface="Arial" panose="020B0604020202020204" pitchFamily="34" charset="0"/>
              </a:rPr>
              <a:t>the</a:t>
            </a:r>
            <a:r>
              <a:rPr lang="fi-FI" sz="1600" dirty="0">
                <a:cs typeface="Arial" panose="020B0604020202020204" pitchFamily="34" charset="0"/>
              </a:rPr>
              <a:t> </a:t>
            </a:r>
            <a:r>
              <a:rPr lang="fi-FI" sz="1600" dirty="0" err="1">
                <a:cs typeface="Arial" panose="020B0604020202020204" pitchFamily="34" charset="0"/>
              </a:rPr>
              <a:t>plans</a:t>
            </a:r>
            <a:r>
              <a:rPr lang="fi-FI" sz="1600" dirty="0">
                <a:cs typeface="Arial" panose="020B0604020202020204" pitchFamily="34" charset="0"/>
              </a:rPr>
              <a:t> </a:t>
            </a:r>
            <a:r>
              <a:rPr lang="fi-FI" sz="1600" dirty="0" err="1">
                <a:cs typeface="Arial" panose="020B0604020202020204" pitchFamily="34" charset="0"/>
              </a:rPr>
              <a:t>were</a:t>
            </a:r>
            <a:r>
              <a:rPr lang="fi-FI" sz="1600" dirty="0">
                <a:cs typeface="Arial" panose="020B0604020202020204" pitchFamily="34" charset="0"/>
              </a:rPr>
              <a:t> made </a:t>
            </a:r>
            <a:r>
              <a:rPr lang="fi-FI" sz="1600" dirty="0" err="1">
                <a:cs typeface="Arial" panose="020B0604020202020204" pitchFamily="34" charset="0"/>
              </a:rPr>
              <a:t>already</a:t>
            </a:r>
            <a:r>
              <a:rPr lang="fi-FI" sz="1600" dirty="0">
                <a:cs typeface="Arial" panose="020B0604020202020204" pitchFamily="34" charset="0"/>
              </a:rPr>
              <a:t> a </a:t>
            </a:r>
            <a:r>
              <a:rPr lang="fi-FI" sz="1600" dirty="0" err="1">
                <a:cs typeface="Arial" panose="020B0604020202020204" pitchFamily="34" charset="0"/>
              </a:rPr>
              <a:t>year</a:t>
            </a:r>
            <a:r>
              <a:rPr lang="fi-FI" sz="1600" dirty="0">
                <a:cs typeface="Arial" panose="020B0604020202020204" pitchFamily="34" charset="0"/>
              </a:rPr>
              <a:t> </a:t>
            </a:r>
            <a:r>
              <a:rPr lang="fi-FI" sz="1600" dirty="0" err="1">
                <a:cs typeface="Arial" panose="020B0604020202020204" pitchFamily="34" charset="0"/>
              </a:rPr>
              <a:t>ago</a:t>
            </a:r>
            <a:r>
              <a:rPr lang="fi-FI" sz="1600" dirty="0">
                <a:cs typeface="Arial" panose="020B0604020202020204" pitchFamily="34" charset="0"/>
              </a:rPr>
              <a:t>?</a:t>
            </a:r>
          </a:p>
          <a:p>
            <a:pPr marL="742950" lvl="1" indent="-285750">
              <a:lnSpc>
                <a:spcPct val="113000"/>
              </a:lnSpc>
              <a:spcBef>
                <a:spcPts val="600"/>
              </a:spcBef>
              <a:buFont typeface="Courier New" panose="02070309020205020404" pitchFamily="49" charset="0"/>
              <a:buChar char="o"/>
            </a:pPr>
            <a:r>
              <a:rPr lang="fi-FI" sz="1600" dirty="0" err="1">
                <a:cs typeface="Arial" panose="020B0604020202020204" pitchFamily="34" charset="0"/>
              </a:rPr>
              <a:t>Are</a:t>
            </a:r>
            <a:r>
              <a:rPr lang="fi-FI" sz="1600" dirty="0">
                <a:cs typeface="Arial" panose="020B0604020202020204" pitchFamily="34" charset="0"/>
              </a:rPr>
              <a:t> </a:t>
            </a:r>
            <a:r>
              <a:rPr lang="fi-FI" sz="1600" dirty="0" err="1">
                <a:cs typeface="Arial" panose="020B0604020202020204" pitchFamily="34" charset="0"/>
              </a:rPr>
              <a:t>there</a:t>
            </a:r>
            <a:r>
              <a:rPr lang="fi-FI" sz="1600" dirty="0">
                <a:cs typeface="Arial" panose="020B0604020202020204" pitchFamily="34" charset="0"/>
              </a:rPr>
              <a:t> </a:t>
            </a:r>
            <a:r>
              <a:rPr lang="fi-FI" sz="1600" dirty="0" err="1">
                <a:cs typeface="Arial" panose="020B0604020202020204" pitchFamily="34" charset="0"/>
              </a:rPr>
              <a:t>needs</a:t>
            </a:r>
            <a:r>
              <a:rPr lang="fi-FI" sz="1600" dirty="0">
                <a:cs typeface="Arial" panose="020B0604020202020204" pitchFamily="34" charset="0"/>
              </a:rPr>
              <a:t> for </a:t>
            </a:r>
            <a:r>
              <a:rPr lang="fi-FI" sz="1600" dirty="0" err="1">
                <a:cs typeface="Arial" panose="020B0604020202020204" pitchFamily="34" charset="0"/>
              </a:rPr>
              <a:t>additional</a:t>
            </a:r>
            <a:r>
              <a:rPr lang="fi-FI" sz="1600" dirty="0">
                <a:cs typeface="Arial" panose="020B0604020202020204" pitchFamily="34" charset="0"/>
              </a:rPr>
              <a:t> </a:t>
            </a:r>
            <a:r>
              <a:rPr lang="fi-FI" sz="1600" dirty="0" err="1">
                <a:cs typeface="Arial" panose="020B0604020202020204" pitchFamily="34" charset="0"/>
              </a:rPr>
              <a:t>samples</a:t>
            </a:r>
            <a:r>
              <a:rPr lang="fi-FI" sz="1600" dirty="0">
                <a:cs typeface="Arial" panose="020B0604020202020204" pitchFamily="34" charset="0"/>
              </a:rPr>
              <a:t>? If </a:t>
            </a:r>
            <a:r>
              <a:rPr lang="fi-FI" sz="1600" dirty="0" err="1">
                <a:cs typeface="Arial" panose="020B0604020202020204" pitchFamily="34" charset="0"/>
              </a:rPr>
              <a:t>yes</a:t>
            </a:r>
            <a:r>
              <a:rPr lang="fi-FI" sz="1600" dirty="0">
                <a:cs typeface="Arial" panose="020B0604020202020204" pitchFamily="34" charset="0"/>
              </a:rPr>
              <a:t>, </a:t>
            </a:r>
            <a:r>
              <a:rPr lang="fi-FI" sz="1600" dirty="0" err="1">
                <a:cs typeface="Arial" panose="020B0604020202020204" pitchFamily="34" charset="0"/>
              </a:rPr>
              <a:t>which</a:t>
            </a:r>
            <a:r>
              <a:rPr lang="fi-FI" sz="1600" dirty="0">
                <a:cs typeface="Arial" panose="020B0604020202020204" pitchFamily="34" charset="0"/>
              </a:rPr>
              <a:t> </a:t>
            </a:r>
            <a:r>
              <a:rPr lang="fi-FI" sz="1600" dirty="0" err="1">
                <a:cs typeface="Arial" panose="020B0604020202020204" pitchFamily="34" charset="0"/>
              </a:rPr>
              <a:t>ones</a:t>
            </a:r>
            <a:r>
              <a:rPr lang="fi-FI" sz="1600" dirty="0">
                <a:cs typeface="Arial" panose="020B0604020202020204" pitchFamily="34" charset="0"/>
              </a:rPr>
              <a:t> and </a:t>
            </a:r>
            <a:r>
              <a:rPr lang="fi-FI" sz="1600" dirty="0" err="1">
                <a:cs typeface="Arial" panose="020B0604020202020204" pitchFamily="34" charset="0"/>
              </a:rPr>
              <a:t>how</a:t>
            </a:r>
            <a:r>
              <a:rPr lang="fi-FI" sz="1600" dirty="0">
                <a:cs typeface="Arial" panose="020B0604020202020204" pitchFamily="34" charset="0"/>
              </a:rPr>
              <a:t> </a:t>
            </a:r>
            <a:r>
              <a:rPr lang="fi-FI" sz="1600" dirty="0" err="1">
                <a:cs typeface="Arial" panose="020B0604020202020204" pitchFamily="34" charset="0"/>
              </a:rPr>
              <a:t>urgently</a:t>
            </a:r>
            <a:r>
              <a:rPr lang="fi-FI" sz="1600" dirty="0">
                <a:cs typeface="Arial" panose="020B0604020202020204" pitchFamily="34" charset="0"/>
              </a:rPr>
              <a:t>/</a:t>
            </a:r>
            <a:r>
              <a:rPr lang="fi-FI" sz="1600" dirty="0" err="1">
                <a:cs typeface="Arial" panose="020B0604020202020204" pitchFamily="34" charset="0"/>
              </a:rPr>
              <a:t>desperately</a:t>
            </a:r>
            <a:r>
              <a:rPr lang="fi-FI" sz="1600" dirty="0">
                <a:cs typeface="Arial" panose="020B0604020202020204" pitchFamily="34" charset="0"/>
              </a:rPr>
              <a:t> </a:t>
            </a:r>
            <a:r>
              <a:rPr lang="fi-FI" sz="1600" dirty="0" err="1">
                <a:cs typeface="Arial" panose="020B0604020202020204" pitchFamily="34" charset="0"/>
              </a:rPr>
              <a:t>they</a:t>
            </a:r>
            <a:r>
              <a:rPr lang="fi-FI" sz="1600" dirty="0">
                <a:cs typeface="Arial" panose="020B0604020202020204" pitchFamily="34" charset="0"/>
              </a:rPr>
              <a:t> </a:t>
            </a:r>
            <a:r>
              <a:rPr lang="fi-FI" sz="1600" dirty="0" err="1">
                <a:cs typeface="Arial" panose="020B0604020202020204" pitchFamily="34" charset="0"/>
              </a:rPr>
              <a:t>would</a:t>
            </a:r>
            <a:r>
              <a:rPr lang="fi-FI" sz="1600" dirty="0">
                <a:cs typeface="Arial" panose="020B0604020202020204" pitchFamily="34" charset="0"/>
              </a:rPr>
              <a:t> </a:t>
            </a:r>
            <a:r>
              <a:rPr lang="fi-FI" sz="1600" dirty="0" err="1">
                <a:cs typeface="Arial" panose="020B0604020202020204" pitchFamily="34" charset="0"/>
              </a:rPr>
              <a:t>be</a:t>
            </a:r>
            <a:r>
              <a:rPr lang="fi-FI" sz="1600" dirty="0">
                <a:cs typeface="Arial" panose="020B0604020202020204" pitchFamily="34" charset="0"/>
              </a:rPr>
              <a:t> </a:t>
            </a:r>
            <a:r>
              <a:rPr lang="fi-FI" sz="1600" dirty="0" err="1">
                <a:cs typeface="Arial" panose="020B0604020202020204" pitchFamily="34" charset="0"/>
              </a:rPr>
              <a:t>required</a:t>
            </a:r>
            <a:r>
              <a:rPr lang="fi-FI" sz="1600" dirty="0">
                <a:cs typeface="Arial" panose="020B0604020202020204" pitchFamily="34" charset="0"/>
              </a:rPr>
              <a:t>?</a:t>
            </a:r>
          </a:p>
        </p:txBody>
      </p:sp>
    </p:spTree>
    <p:extLst>
      <p:ext uri="{BB962C8B-B14F-4D97-AF65-F5344CB8AC3E}">
        <p14:creationId xmlns:p14="http://schemas.microsoft.com/office/powerpoint/2010/main" val="859951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51789-0633-8F65-B8B6-819FA55C86C9}"/>
              </a:ext>
            </a:extLst>
          </p:cNvPr>
          <p:cNvSpPr>
            <a:spLocks noGrp="1"/>
          </p:cNvSpPr>
          <p:nvPr>
            <p:ph type="title"/>
          </p:nvPr>
        </p:nvSpPr>
        <p:spPr>
          <a:xfrm>
            <a:off x="983432" y="192515"/>
            <a:ext cx="10179868" cy="457200"/>
          </a:xfrm>
        </p:spPr>
        <p:txBody>
          <a:bodyPr/>
          <a:lstStyle/>
          <a:p>
            <a:r>
              <a:rPr lang="fi-FI" dirty="0"/>
              <a:t>W </a:t>
            </a:r>
            <a:r>
              <a:rPr lang="fi-FI" dirty="0" err="1"/>
              <a:t>sample</a:t>
            </a:r>
            <a:r>
              <a:rPr lang="fi-FI" dirty="0"/>
              <a:t> </a:t>
            </a:r>
            <a:r>
              <a:rPr lang="fi-FI" dirty="0" err="1"/>
              <a:t>matrix</a:t>
            </a:r>
            <a:r>
              <a:rPr lang="fi-FI" dirty="0"/>
              <a:t> (as </a:t>
            </a:r>
            <a:r>
              <a:rPr lang="fi-FI" dirty="0" err="1"/>
              <a:t>agreed</a:t>
            </a:r>
            <a:r>
              <a:rPr lang="fi-FI" dirty="0"/>
              <a:t> in 2024): </a:t>
            </a:r>
            <a:r>
              <a:rPr lang="fi-FI" dirty="0" err="1"/>
              <a:t>exposures</a:t>
            </a:r>
            <a:r>
              <a:rPr lang="fi-FI" dirty="0"/>
              <a:t> in </a:t>
            </a:r>
            <a:r>
              <a:rPr lang="fi-FI" dirty="0" err="1"/>
              <a:t>linear</a:t>
            </a:r>
            <a:r>
              <a:rPr lang="fi-FI" dirty="0"/>
              <a:t> </a:t>
            </a:r>
            <a:r>
              <a:rPr lang="fi-FI" dirty="0" err="1"/>
              <a:t>devices</a:t>
            </a:r>
            <a:endParaRPr lang="fi-FI" dirty="0"/>
          </a:p>
        </p:txBody>
      </p:sp>
      <p:sp>
        <p:nvSpPr>
          <p:cNvPr id="3" name="Footer Placeholder 2">
            <a:extLst>
              <a:ext uri="{FF2B5EF4-FFF2-40B4-BE49-F238E27FC236}">
                <a16:creationId xmlns:a16="http://schemas.microsoft.com/office/drawing/2014/main" id="{5F9404E9-658F-D578-81EC-F0D7FA9FD676}"/>
              </a:ext>
            </a:extLst>
          </p:cNvPr>
          <p:cNvSpPr>
            <a:spLocks noGrp="1"/>
          </p:cNvSpPr>
          <p:nvPr>
            <p:ph type="ftr" sz="quarter" idx="11"/>
          </p:nvPr>
        </p:nvSpPr>
        <p:spPr/>
        <p:txBody>
          <a:bodyPr/>
          <a:lstStyle/>
          <a:p>
            <a:pPr>
              <a:defRPr/>
            </a:pPr>
            <a:r>
              <a:rPr lang="en-GB">
                <a:solidFill>
                  <a:prstClr val="white"/>
                </a:solidFill>
              </a:rPr>
              <a:t>A. Hakola| WPPWIE SPB  status meeting for W and B | 10 July 2025</a:t>
            </a:r>
            <a:endParaRPr lang="en-GB" dirty="0"/>
          </a:p>
        </p:txBody>
      </p:sp>
      <p:sp>
        <p:nvSpPr>
          <p:cNvPr id="4" name="Slide Number Placeholder 3">
            <a:extLst>
              <a:ext uri="{FF2B5EF4-FFF2-40B4-BE49-F238E27FC236}">
                <a16:creationId xmlns:a16="http://schemas.microsoft.com/office/drawing/2014/main" id="{E683153D-46AE-4380-3FE8-0B3341104FCF}"/>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3</a:t>
            </a:fld>
            <a:endParaRPr lang="en-GB">
              <a:solidFill>
                <a:prstClr val="white"/>
              </a:solidFill>
            </a:endParaRPr>
          </a:p>
        </p:txBody>
      </p:sp>
      <p:graphicFrame>
        <p:nvGraphicFramePr>
          <p:cNvPr id="6" name="Table 5">
            <a:extLst>
              <a:ext uri="{FF2B5EF4-FFF2-40B4-BE49-F238E27FC236}">
                <a16:creationId xmlns:a16="http://schemas.microsoft.com/office/drawing/2014/main" id="{578EAB6D-02AC-70C6-71F2-8DE398EC1BCE}"/>
              </a:ext>
            </a:extLst>
          </p:cNvPr>
          <p:cNvGraphicFramePr>
            <a:graphicFrameLocks noGrp="1"/>
          </p:cNvGraphicFramePr>
          <p:nvPr>
            <p:extLst>
              <p:ext uri="{D42A27DB-BD31-4B8C-83A1-F6EECF244321}">
                <p14:modId xmlns:p14="http://schemas.microsoft.com/office/powerpoint/2010/main" val="2285825930"/>
              </p:ext>
            </p:extLst>
          </p:nvPr>
        </p:nvGraphicFramePr>
        <p:xfrm>
          <a:off x="485776" y="828557"/>
          <a:ext cx="11363324" cy="4980455"/>
        </p:xfrm>
        <a:graphic>
          <a:graphicData uri="http://schemas.openxmlformats.org/drawingml/2006/table">
            <a:tbl>
              <a:tblPr/>
              <a:tblGrid>
                <a:gridCol w="1104592">
                  <a:extLst>
                    <a:ext uri="{9D8B030D-6E8A-4147-A177-3AD203B41FA5}">
                      <a16:colId xmlns:a16="http://schemas.microsoft.com/office/drawing/2014/main" val="10270434"/>
                    </a:ext>
                  </a:extLst>
                </a:gridCol>
                <a:gridCol w="1307735">
                  <a:extLst>
                    <a:ext uri="{9D8B030D-6E8A-4147-A177-3AD203B41FA5}">
                      <a16:colId xmlns:a16="http://schemas.microsoft.com/office/drawing/2014/main" val="1281808891"/>
                    </a:ext>
                  </a:extLst>
                </a:gridCol>
                <a:gridCol w="1079198">
                  <a:extLst>
                    <a:ext uri="{9D8B030D-6E8A-4147-A177-3AD203B41FA5}">
                      <a16:colId xmlns:a16="http://schemas.microsoft.com/office/drawing/2014/main" val="3701896341"/>
                    </a:ext>
                  </a:extLst>
                </a:gridCol>
                <a:gridCol w="761788">
                  <a:extLst>
                    <a:ext uri="{9D8B030D-6E8A-4147-A177-3AD203B41FA5}">
                      <a16:colId xmlns:a16="http://schemas.microsoft.com/office/drawing/2014/main" val="132056913"/>
                    </a:ext>
                  </a:extLst>
                </a:gridCol>
                <a:gridCol w="1142680">
                  <a:extLst>
                    <a:ext uri="{9D8B030D-6E8A-4147-A177-3AD203B41FA5}">
                      <a16:colId xmlns:a16="http://schemas.microsoft.com/office/drawing/2014/main" val="389380758"/>
                    </a:ext>
                  </a:extLst>
                </a:gridCol>
                <a:gridCol w="812573">
                  <a:extLst>
                    <a:ext uri="{9D8B030D-6E8A-4147-A177-3AD203B41FA5}">
                      <a16:colId xmlns:a16="http://schemas.microsoft.com/office/drawing/2014/main" val="4170325952"/>
                    </a:ext>
                  </a:extLst>
                </a:gridCol>
                <a:gridCol w="850662">
                  <a:extLst>
                    <a:ext uri="{9D8B030D-6E8A-4147-A177-3AD203B41FA5}">
                      <a16:colId xmlns:a16="http://schemas.microsoft.com/office/drawing/2014/main" val="3531199697"/>
                    </a:ext>
                  </a:extLst>
                </a:gridCol>
                <a:gridCol w="1206161">
                  <a:extLst>
                    <a:ext uri="{9D8B030D-6E8A-4147-A177-3AD203B41FA5}">
                      <a16:colId xmlns:a16="http://schemas.microsoft.com/office/drawing/2014/main" val="244568468"/>
                    </a:ext>
                  </a:extLst>
                </a:gridCol>
                <a:gridCol w="1333128">
                  <a:extLst>
                    <a:ext uri="{9D8B030D-6E8A-4147-A177-3AD203B41FA5}">
                      <a16:colId xmlns:a16="http://schemas.microsoft.com/office/drawing/2014/main" val="1371823521"/>
                    </a:ext>
                  </a:extLst>
                </a:gridCol>
                <a:gridCol w="977626">
                  <a:extLst>
                    <a:ext uri="{9D8B030D-6E8A-4147-A177-3AD203B41FA5}">
                      <a16:colId xmlns:a16="http://schemas.microsoft.com/office/drawing/2014/main" val="1237525516"/>
                    </a:ext>
                  </a:extLst>
                </a:gridCol>
                <a:gridCol w="787181">
                  <a:extLst>
                    <a:ext uri="{9D8B030D-6E8A-4147-A177-3AD203B41FA5}">
                      <a16:colId xmlns:a16="http://schemas.microsoft.com/office/drawing/2014/main" val="935873677"/>
                    </a:ext>
                  </a:extLst>
                </a:gridCol>
              </a:tblGrid>
              <a:tr h="254047">
                <a:tc>
                  <a:txBody>
                    <a:bodyPr/>
                    <a:lstStyle/>
                    <a:p>
                      <a:pPr algn="ctr" fontAlgn="b"/>
                      <a:r>
                        <a:rPr lang="fi-FI" sz="1000" b="1" i="0" u="none" strike="noStrike">
                          <a:solidFill>
                            <a:srgbClr val="FFFFFF"/>
                          </a:solidFill>
                          <a:effectLst/>
                          <a:latin typeface="Calibri" panose="020F0502020204030204" pitchFamily="34" charset="0"/>
                        </a:rPr>
                        <a:t>Research Unit</a:t>
                      </a:r>
                    </a:p>
                  </a:txBody>
                  <a:tcPr marL="4451" marR="4451" marT="4451"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Coating</a:t>
                      </a:r>
                    </a:p>
                  </a:txBody>
                  <a:tcPr marL="4451" marR="4451" marT="4451"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Coating thickness (um)</a:t>
                      </a:r>
                    </a:p>
                  </a:txBody>
                  <a:tcPr marL="4451" marR="4451" marT="4451"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Substrate</a:t>
                      </a:r>
                    </a:p>
                  </a:txBody>
                  <a:tcPr marL="4451" marR="4451" marT="4451"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Sample size (mm)</a:t>
                      </a:r>
                    </a:p>
                  </a:txBody>
                  <a:tcPr marL="4451" marR="4451" marT="4451"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 of samples</a:t>
                      </a:r>
                    </a:p>
                  </a:txBody>
                  <a:tcPr marL="4451" marR="4451" marT="4451"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To whom?</a:t>
                      </a:r>
                    </a:p>
                  </a:txBody>
                  <a:tcPr marL="4451" marR="4451" marT="4451"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For which purpose?</a:t>
                      </a:r>
                    </a:p>
                  </a:txBody>
                  <a:tcPr marL="4451" marR="4451" marT="4451"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Follow-up actions</a:t>
                      </a:r>
                    </a:p>
                  </a:txBody>
                  <a:tcPr marL="4451" marR="4451" marT="4451"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Follow-up RU</a:t>
                      </a:r>
                    </a:p>
                  </a:txBody>
                  <a:tcPr marL="4451" marR="4451" marT="4451"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l" fontAlgn="b"/>
                      <a:r>
                        <a:rPr lang="fi-FI" sz="1000" b="1" i="0" u="none" strike="noStrike">
                          <a:solidFill>
                            <a:srgbClr val="FFFFFF"/>
                          </a:solidFill>
                          <a:effectLst/>
                          <a:latin typeface="Calibri" panose="020F0502020204030204" pitchFamily="34" charset="0"/>
                        </a:rPr>
                        <a:t>Produced by</a:t>
                      </a:r>
                    </a:p>
                  </a:txBody>
                  <a:tcPr marL="4451" marR="4451" marT="4451"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extLst>
                  <a:ext uri="{0D108BD9-81ED-4DB2-BD59-A6C34878D82A}">
                    <a16:rowId xmlns:a16="http://schemas.microsoft.com/office/drawing/2014/main" val="3322274810"/>
                  </a:ext>
                </a:extLst>
              </a:tr>
              <a:tr h="132547">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Re-deposited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b"/>
                      <a:r>
                        <a:rPr lang="fi-FI" sz="1000" b="0" i="0" u="none" strike="noStrike">
                          <a:solidFill>
                            <a:srgbClr val="000000"/>
                          </a:solidFill>
                          <a:effectLst/>
                          <a:latin typeface="Calibri" panose="020F0502020204030204" pitchFamily="34" charset="0"/>
                        </a:rPr>
                        <a:t>Nominal</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MAGNUM exposures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dirty="0">
                          <a:solidFill>
                            <a:srgbClr val="000000"/>
                          </a:solidFill>
                          <a:effectLst/>
                          <a:latin typeface="Calibri" panose="020F0502020204030204" pitchFamily="34" charset="0"/>
                        </a:rPr>
                        <a:t>SEM + </a:t>
                      </a:r>
                      <a:r>
                        <a:rPr lang="fi-FI" sz="1000" b="0" i="0" u="none" strike="noStrike" dirty="0" err="1">
                          <a:solidFill>
                            <a:srgbClr val="000000"/>
                          </a:solidFill>
                          <a:effectLst/>
                          <a:latin typeface="Calibri" panose="020F0502020204030204" pitchFamily="34" charset="0"/>
                        </a:rPr>
                        <a:t>profilometry</a:t>
                      </a:r>
                      <a:endParaRPr lang="fi-FI" sz="1000" b="0" i="0" u="none" strike="noStrike" dirty="0">
                        <a:solidFill>
                          <a:srgbClr val="000000"/>
                        </a:solidFill>
                        <a:effectLst/>
                        <a:latin typeface="Calibri" panose="020F0502020204030204" pitchFamily="34" charset="0"/>
                      </a:endParaRP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dirty="0">
                          <a:solidFill>
                            <a:srgbClr val="000000"/>
                          </a:solidFill>
                          <a:effectLst/>
                          <a:latin typeface="Calibri" panose="020F0502020204030204" pitchFamily="34" charset="0"/>
                        </a:rPr>
                        <a:t>IPPLM</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l" fontAlgn="ctr"/>
                      <a:r>
                        <a:rPr lang="fi-FI" sz="1000" b="0" i="0" u="none" strike="noStrike">
                          <a:solidFill>
                            <a:srgbClr val="000000"/>
                          </a:solidFill>
                          <a:effectLst/>
                          <a:latin typeface="Calibri" panose="020F0502020204030204" pitchFamily="34" charset="0"/>
                        </a:rPr>
                        <a:t>12/2024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extLst>
                  <a:ext uri="{0D108BD9-81ED-4DB2-BD59-A6C34878D82A}">
                    <a16:rowId xmlns:a16="http://schemas.microsoft.com/office/drawing/2014/main" val="1965124311"/>
                  </a:ext>
                </a:extLst>
              </a:tr>
              <a:tr h="132547">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Re-deposited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b"/>
                      <a:r>
                        <a:rPr lang="fi-FI" sz="1000" b="0" i="0" u="none" strike="noStrike">
                          <a:solidFill>
                            <a:srgbClr val="000000"/>
                          </a:solidFill>
                          <a:effectLst/>
                          <a:latin typeface="Calibri" panose="020F0502020204030204" pitchFamily="34" charset="0"/>
                        </a:rPr>
                        <a:t>Nominal</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dirty="0">
                          <a:solidFill>
                            <a:srgbClr val="000000"/>
                          </a:solidFill>
                          <a:effectLst/>
                          <a:latin typeface="Calibri" panose="020F0502020204030204" pitchFamily="34" charset="0"/>
                        </a:rPr>
                        <a:t>MAGNUM </a:t>
                      </a:r>
                      <a:r>
                        <a:rPr lang="fi-FI" sz="1000" b="0" i="0" u="none" strike="noStrike" dirty="0" err="1">
                          <a:solidFill>
                            <a:srgbClr val="000000"/>
                          </a:solidFill>
                          <a:effectLst/>
                          <a:latin typeface="Calibri" panose="020F0502020204030204" pitchFamily="34" charset="0"/>
                        </a:rPr>
                        <a:t>exposures</a:t>
                      </a:r>
                      <a:endParaRPr lang="fi-FI" sz="1000" b="0" i="0" u="none" strike="noStrike" dirty="0">
                        <a:solidFill>
                          <a:srgbClr val="000000"/>
                        </a:solidFill>
                        <a:effectLst/>
                        <a:latin typeface="Calibri" panose="020F0502020204030204" pitchFamily="34" charset="0"/>
                      </a:endParaRP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dirty="0">
                          <a:solidFill>
                            <a:srgbClr val="000000"/>
                          </a:solidFill>
                          <a:effectLst/>
                          <a:latin typeface="Calibri" panose="020F0502020204030204" pitchFamily="34" charset="0"/>
                        </a:rPr>
                        <a:t>IBA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IST</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l" fontAlgn="ctr"/>
                      <a:r>
                        <a:rPr lang="fi-FI" sz="1000" b="0" i="0" u="none" strike="noStrike">
                          <a:solidFill>
                            <a:srgbClr val="000000"/>
                          </a:solidFill>
                          <a:effectLst/>
                          <a:latin typeface="Calibri" panose="020F0502020204030204" pitchFamily="34" charset="0"/>
                        </a:rPr>
                        <a:t>12/2024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extLst>
                  <a:ext uri="{0D108BD9-81ED-4DB2-BD59-A6C34878D82A}">
                    <a16:rowId xmlns:a16="http://schemas.microsoft.com/office/drawing/2014/main" val="1431183802"/>
                  </a:ext>
                </a:extLst>
              </a:tr>
              <a:tr h="132547">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Re-deposited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b"/>
                      <a:r>
                        <a:rPr lang="fi-FI" sz="1000" b="0" i="0" u="none" strike="noStrike">
                          <a:solidFill>
                            <a:srgbClr val="000000"/>
                          </a:solidFill>
                          <a:effectLst/>
                          <a:latin typeface="Calibri" panose="020F0502020204030204" pitchFamily="34" charset="0"/>
                        </a:rPr>
                        <a:t>Nominal</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dirty="0">
                          <a:solidFill>
                            <a:srgbClr val="000000"/>
                          </a:solidFill>
                          <a:effectLst/>
                          <a:latin typeface="Calibri" panose="020F0502020204030204" pitchFamily="34" charset="0"/>
                        </a:rPr>
                        <a:t>MAGNUM </a:t>
                      </a:r>
                      <a:r>
                        <a:rPr lang="fi-FI" sz="1000" b="0" i="0" u="none" strike="noStrike" dirty="0" err="1">
                          <a:solidFill>
                            <a:srgbClr val="000000"/>
                          </a:solidFill>
                          <a:effectLst/>
                          <a:latin typeface="Calibri" panose="020F0502020204030204" pitchFamily="34" charset="0"/>
                        </a:rPr>
                        <a:t>exposures</a:t>
                      </a:r>
                      <a:endParaRPr lang="fi-FI" sz="1000" b="0" i="0" u="none" strike="noStrike" dirty="0">
                        <a:solidFill>
                          <a:srgbClr val="000000"/>
                        </a:solidFill>
                        <a:effectLst/>
                        <a:latin typeface="Calibri" panose="020F0502020204030204" pitchFamily="34" charset="0"/>
                      </a:endParaRP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TOF-ERDA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dirty="0">
                          <a:solidFill>
                            <a:srgbClr val="000000"/>
                          </a:solidFill>
                          <a:effectLst/>
                          <a:latin typeface="Calibri" panose="020F0502020204030204" pitchFamily="34" charset="0"/>
                        </a:rPr>
                        <a:t>RBI</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l" fontAlgn="ctr"/>
                      <a:r>
                        <a:rPr lang="fi-FI" sz="1000" b="0" i="0" u="none" strike="noStrike">
                          <a:solidFill>
                            <a:srgbClr val="000000"/>
                          </a:solidFill>
                          <a:effectLst/>
                          <a:latin typeface="Calibri" panose="020F0502020204030204" pitchFamily="34" charset="0"/>
                        </a:rPr>
                        <a:t>12/2024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extLst>
                  <a:ext uri="{0D108BD9-81ED-4DB2-BD59-A6C34878D82A}">
                    <a16:rowId xmlns:a16="http://schemas.microsoft.com/office/drawing/2014/main" val="807338750"/>
                  </a:ext>
                </a:extLst>
              </a:tr>
              <a:tr h="132547">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Re-deposited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b"/>
                      <a:r>
                        <a:rPr lang="fi-FI" sz="1000" b="0" i="0" u="none" strike="noStrike">
                          <a:solidFill>
                            <a:srgbClr val="000000"/>
                          </a:solidFill>
                          <a:effectLst/>
                          <a:latin typeface="Calibri" panose="020F0502020204030204" pitchFamily="34" charset="0"/>
                        </a:rPr>
                        <a:t>Nominal</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MAGNUM exposures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dirty="0">
                          <a:solidFill>
                            <a:srgbClr val="000000"/>
                          </a:solidFill>
                          <a:effectLst/>
                          <a:latin typeface="Calibri" panose="020F0502020204030204" pitchFamily="34" charset="0"/>
                        </a:rPr>
                        <a:t>SIMS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VTT</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l" fontAlgn="ctr"/>
                      <a:r>
                        <a:rPr lang="fi-FI" sz="1000" b="0" i="0" u="none" strike="noStrike">
                          <a:solidFill>
                            <a:srgbClr val="000000"/>
                          </a:solidFill>
                          <a:effectLst/>
                          <a:latin typeface="Calibri" panose="020F0502020204030204" pitchFamily="34" charset="0"/>
                        </a:rPr>
                        <a:t>12/2024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extLst>
                  <a:ext uri="{0D108BD9-81ED-4DB2-BD59-A6C34878D82A}">
                    <a16:rowId xmlns:a16="http://schemas.microsoft.com/office/drawing/2014/main" val="968439112"/>
                  </a:ext>
                </a:extLst>
              </a:tr>
              <a:tr h="132547">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Re-deposited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b"/>
                      <a:r>
                        <a:rPr lang="fi-FI" sz="1000" b="0" i="0" u="none" strike="noStrike">
                          <a:solidFill>
                            <a:srgbClr val="000000"/>
                          </a:solidFill>
                          <a:effectLst/>
                          <a:latin typeface="Calibri" panose="020F0502020204030204" pitchFamily="34" charset="0"/>
                        </a:rPr>
                        <a:t>Nominal</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GyM exposures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dirty="0">
                          <a:solidFill>
                            <a:srgbClr val="000000"/>
                          </a:solidFill>
                          <a:effectLst/>
                          <a:latin typeface="Calibri" panose="020F0502020204030204" pitchFamily="34" charset="0"/>
                        </a:rPr>
                        <a:t>SEM + </a:t>
                      </a:r>
                      <a:r>
                        <a:rPr lang="fi-FI" sz="1000" b="0" i="0" u="none" strike="noStrike" dirty="0" err="1">
                          <a:solidFill>
                            <a:srgbClr val="000000"/>
                          </a:solidFill>
                          <a:effectLst/>
                          <a:latin typeface="Calibri" panose="020F0502020204030204" pitchFamily="34" charset="0"/>
                        </a:rPr>
                        <a:t>profilometry</a:t>
                      </a:r>
                      <a:endParaRPr lang="fi-FI" sz="1000" b="0" i="0" u="none" strike="noStrike" dirty="0">
                        <a:solidFill>
                          <a:srgbClr val="000000"/>
                        </a:solidFill>
                        <a:effectLst/>
                        <a:latin typeface="Calibri" panose="020F0502020204030204" pitchFamily="34" charset="0"/>
                      </a:endParaRP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dirty="0">
                          <a:solidFill>
                            <a:srgbClr val="000000"/>
                          </a:solidFill>
                          <a:effectLst/>
                          <a:latin typeface="Calibri" panose="020F0502020204030204" pitchFamily="34" charset="0"/>
                        </a:rPr>
                        <a:t>IPPLM</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l" fontAlgn="ctr"/>
                      <a:r>
                        <a:rPr lang="fi-FI" sz="1000" b="0" i="0" u="none" strike="noStrike">
                          <a:solidFill>
                            <a:srgbClr val="000000"/>
                          </a:solidFill>
                          <a:effectLst/>
                          <a:latin typeface="Calibri" panose="020F0502020204030204" pitchFamily="34" charset="0"/>
                        </a:rPr>
                        <a:t>12/2024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extLst>
                  <a:ext uri="{0D108BD9-81ED-4DB2-BD59-A6C34878D82A}">
                    <a16:rowId xmlns:a16="http://schemas.microsoft.com/office/drawing/2014/main" val="1167403633"/>
                  </a:ext>
                </a:extLst>
              </a:tr>
              <a:tr h="132547">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Re-deposited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b"/>
                      <a:r>
                        <a:rPr lang="fi-FI" sz="1000" b="0" i="0" u="none" strike="noStrike">
                          <a:solidFill>
                            <a:srgbClr val="000000"/>
                          </a:solidFill>
                          <a:effectLst/>
                          <a:latin typeface="Calibri" panose="020F0502020204030204" pitchFamily="34" charset="0"/>
                        </a:rPr>
                        <a:t>Nominal</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GyM exposures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IBA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IST</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l" fontAlgn="ctr"/>
                      <a:r>
                        <a:rPr lang="fi-FI" sz="1000" b="0" i="0" u="none" strike="noStrike">
                          <a:solidFill>
                            <a:srgbClr val="000000"/>
                          </a:solidFill>
                          <a:effectLst/>
                          <a:latin typeface="Calibri" panose="020F0502020204030204" pitchFamily="34" charset="0"/>
                        </a:rPr>
                        <a:t>12/2024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extLst>
                  <a:ext uri="{0D108BD9-81ED-4DB2-BD59-A6C34878D82A}">
                    <a16:rowId xmlns:a16="http://schemas.microsoft.com/office/drawing/2014/main" val="3880572826"/>
                  </a:ext>
                </a:extLst>
              </a:tr>
              <a:tr h="132547">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Re-deposited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b"/>
                      <a:r>
                        <a:rPr lang="fi-FI" sz="1000" b="0" i="0" u="none" strike="noStrike">
                          <a:solidFill>
                            <a:srgbClr val="000000"/>
                          </a:solidFill>
                          <a:effectLst/>
                          <a:latin typeface="Calibri" panose="020F0502020204030204" pitchFamily="34" charset="0"/>
                        </a:rPr>
                        <a:t>Nominal</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GyM exposures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dirty="0">
                          <a:solidFill>
                            <a:srgbClr val="000000"/>
                          </a:solidFill>
                          <a:effectLst/>
                          <a:latin typeface="Calibri" panose="020F0502020204030204" pitchFamily="34" charset="0"/>
                        </a:rPr>
                        <a:t>TOF-ERDA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dirty="0">
                          <a:solidFill>
                            <a:srgbClr val="000000"/>
                          </a:solidFill>
                          <a:effectLst/>
                          <a:latin typeface="Calibri" panose="020F0502020204030204" pitchFamily="34" charset="0"/>
                        </a:rPr>
                        <a:t>RBI</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l" fontAlgn="ctr"/>
                      <a:r>
                        <a:rPr lang="fi-FI" sz="1000" b="0" i="0" u="none" strike="noStrike">
                          <a:solidFill>
                            <a:srgbClr val="000000"/>
                          </a:solidFill>
                          <a:effectLst/>
                          <a:latin typeface="Calibri" panose="020F0502020204030204" pitchFamily="34" charset="0"/>
                        </a:rPr>
                        <a:t>12/2024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extLst>
                  <a:ext uri="{0D108BD9-81ED-4DB2-BD59-A6C34878D82A}">
                    <a16:rowId xmlns:a16="http://schemas.microsoft.com/office/drawing/2014/main" val="903757877"/>
                  </a:ext>
                </a:extLst>
              </a:tr>
              <a:tr h="132547">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Re-deposited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b"/>
                      <a:r>
                        <a:rPr lang="fi-FI" sz="1000" b="0" i="0" u="none" strike="noStrike">
                          <a:solidFill>
                            <a:srgbClr val="000000"/>
                          </a:solidFill>
                          <a:effectLst/>
                          <a:latin typeface="Calibri" panose="020F0502020204030204" pitchFamily="34" charset="0"/>
                        </a:rPr>
                        <a:t>Nominal</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GyM exposures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dirty="0">
                          <a:solidFill>
                            <a:srgbClr val="000000"/>
                          </a:solidFill>
                          <a:effectLst/>
                          <a:latin typeface="Calibri" panose="020F0502020204030204" pitchFamily="34" charset="0"/>
                        </a:rPr>
                        <a:t>SIMS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ctr" fontAlgn="ctr"/>
                      <a:r>
                        <a:rPr lang="fi-FI" sz="1000" b="0" i="0" u="none" strike="noStrike">
                          <a:solidFill>
                            <a:srgbClr val="000000"/>
                          </a:solidFill>
                          <a:effectLst/>
                          <a:latin typeface="Calibri" panose="020F0502020204030204" pitchFamily="34" charset="0"/>
                        </a:rPr>
                        <a:t>VTT</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tc>
                  <a:txBody>
                    <a:bodyPr/>
                    <a:lstStyle/>
                    <a:p>
                      <a:pPr algn="l" fontAlgn="ctr"/>
                      <a:r>
                        <a:rPr lang="fi-FI" sz="1000" b="0" i="0" u="none" strike="noStrike">
                          <a:solidFill>
                            <a:srgbClr val="000000"/>
                          </a:solidFill>
                          <a:effectLst/>
                          <a:latin typeface="Calibri" panose="020F0502020204030204" pitchFamily="34" charset="0"/>
                        </a:rPr>
                        <a:t>12/2024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ABF8F"/>
                    </a:solidFill>
                  </a:tcPr>
                </a:tc>
                <a:extLst>
                  <a:ext uri="{0D108BD9-81ED-4DB2-BD59-A6C34878D82A}">
                    <a16:rowId xmlns:a16="http://schemas.microsoft.com/office/drawing/2014/main" val="3204075381"/>
                  </a:ext>
                </a:extLst>
              </a:tr>
              <a:tr h="132547">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Re-deposited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b"/>
                      <a:r>
                        <a:rPr lang="fi-FI" sz="1000" b="0" i="0" u="none" strike="noStrike">
                          <a:solidFill>
                            <a:srgbClr val="000000"/>
                          </a:solidFill>
                          <a:effectLst/>
                          <a:latin typeface="Calibri" panose="020F0502020204030204" pitchFamily="34" charset="0"/>
                        </a:rPr>
                        <a:t>Nominal</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FZJ</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PSI-2 exposures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SIMS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dirty="0">
                          <a:solidFill>
                            <a:srgbClr val="000000"/>
                          </a:solidFill>
                          <a:effectLst/>
                          <a:latin typeface="Calibri" panose="020F0502020204030204" pitchFamily="34" charset="0"/>
                        </a:rPr>
                        <a:t>CIEMAT</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l" fontAlgn="ctr"/>
                      <a:r>
                        <a:rPr lang="fi-FI" sz="1000" b="0" i="0" u="none" strike="noStrike">
                          <a:solidFill>
                            <a:srgbClr val="000000"/>
                          </a:solidFill>
                          <a:effectLst/>
                          <a:latin typeface="Calibri" panose="020F0502020204030204" pitchFamily="34" charset="0"/>
                        </a:rPr>
                        <a:t>12/2024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extLst>
                  <a:ext uri="{0D108BD9-81ED-4DB2-BD59-A6C34878D82A}">
                    <a16:rowId xmlns:a16="http://schemas.microsoft.com/office/drawing/2014/main" val="1218820074"/>
                  </a:ext>
                </a:extLst>
              </a:tr>
              <a:tr h="132547">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Re-deposited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b"/>
                      <a:r>
                        <a:rPr lang="fi-FI" sz="1000" b="0" i="0" u="none" strike="noStrike">
                          <a:solidFill>
                            <a:srgbClr val="000000"/>
                          </a:solidFill>
                          <a:effectLst/>
                          <a:latin typeface="Calibri" panose="020F0502020204030204" pitchFamily="34" charset="0"/>
                        </a:rPr>
                        <a:t>Nominal</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FZJ</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PSI-2 exposures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dirty="0">
                          <a:solidFill>
                            <a:srgbClr val="000000"/>
                          </a:solidFill>
                          <a:effectLst/>
                          <a:latin typeface="Calibri" panose="020F0502020204030204" pitchFamily="34" charset="0"/>
                        </a:rPr>
                        <a:t>SEM</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FZJ</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l" fontAlgn="ctr"/>
                      <a:r>
                        <a:rPr lang="fi-FI" sz="1000" b="0" i="0" u="none" strike="noStrike">
                          <a:solidFill>
                            <a:srgbClr val="000000"/>
                          </a:solidFill>
                          <a:effectLst/>
                          <a:latin typeface="Calibri" panose="020F0502020204030204" pitchFamily="34" charset="0"/>
                        </a:rPr>
                        <a:t>12/2024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extLst>
                  <a:ext uri="{0D108BD9-81ED-4DB2-BD59-A6C34878D82A}">
                    <a16:rowId xmlns:a16="http://schemas.microsoft.com/office/drawing/2014/main" val="3390502800"/>
                  </a:ext>
                </a:extLst>
              </a:tr>
              <a:tr h="132547">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Re-deposited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b"/>
                      <a:r>
                        <a:rPr lang="fi-FI" sz="1000" b="0" i="0" u="none" strike="noStrike">
                          <a:solidFill>
                            <a:srgbClr val="000000"/>
                          </a:solidFill>
                          <a:effectLst/>
                          <a:latin typeface="Calibri" panose="020F0502020204030204" pitchFamily="34" charset="0"/>
                        </a:rPr>
                        <a:t>Nominal</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FZJ</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PSI-2 exposures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IBA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VR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l" fontAlgn="ctr"/>
                      <a:r>
                        <a:rPr lang="fi-FI" sz="1000" b="0" i="0" u="none" strike="noStrike">
                          <a:solidFill>
                            <a:srgbClr val="000000"/>
                          </a:solidFill>
                          <a:effectLst/>
                          <a:latin typeface="Calibri" panose="020F0502020204030204" pitchFamily="34" charset="0"/>
                        </a:rPr>
                        <a:t>12/2024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extLst>
                  <a:ext uri="{0D108BD9-81ED-4DB2-BD59-A6C34878D82A}">
                    <a16:rowId xmlns:a16="http://schemas.microsoft.com/office/drawing/2014/main" val="3835346144"/>
                  </a:ext>
                </a:extLst>
              </a:tr>
              <a:tr h="132547">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Re-deposited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b"/>
                      <a:r>
                        <a:rPr lang="fi-FI" sz="1000" b="0" i="0" u="none" strike="noStrike">
                          <a:solidFill>
                            <a:srgbClr val="000000"/>
                          </a:solidFill>
                          <a:effectLst/>
                          <a:latin typeface="Calibri" panose="020F0502020204030204" pitchFamily="34" charset="0"/>
                        </a:rPr>
                        <a:t>Nominal</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FZJ</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a:solidFill>
                            <a:srgbClr val="000000"/>
                          </a:solidFill>
                          <a:effectLst/>
                          <a:latin typeface="Calibri" panose="020F0502020204030204" pitchFamily="34" charset="0"/>
                        </a:rPr>
                        <a:t>PSI-2 exposures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dirty="0">
                          <a:solidFill>
                            <a:srgbClr val="000000"/>
                          </a:solidFill>
                          <a:effectLst/>
                          <a:latin typeface="Calibri" panose="020F0502020204030204" pitchFamily="34" charset="0"/>
                        </a:rPr>
                        <a:t>IBA + XRD</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ctr" fontAlgn="ctr"/>
                      <a:r>
                        <a:rPr lang="fi-FI" sz="1000" b="0" i="0" u="none" strike="noStrike" dirty="0">
                          <a:solidFill>
                            <a:srgbClr val="000000"/>
                          </a:solidFill>
                          <a:effectLst/>
                          <a:latin typeface="Calibri" panose="020F0502020204030204" pitchFamily="34" charset="0"/>
                        </a:rPr>
                        <a:t>NCSRD</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tc>
                  <a:txBody>
                    <a:bodyPr/>
                    <a:lstStyle/>
                    <a:p>
                      <a:pPr algn="l" fontAlgn="ctr"/>
                      <a:r>
                        <a:rPr lang="fi-FI" sz="1000" b="0" i="0" u="none" strike="noStrike">
                          <a:solidFill>
                            <a:srgbClr val="000000"/>
                          </a:solidFill>
                          <a:effectLst/>
                          <a:latin typeface="Calibri" panose="020F0502020204030204" pitchFamily="34" charset="0"/>
                        </a:rPr>
                        <a:t>12/2024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26B0A"/>
                    </a:solidFill>
                  </a:tcPr>
                </a:tc>
                <a:extLst>
                  <a:ext uri="{0D108BD9-81ED-4DB2-BD59-A6C34878D82A}">
                    <a16:rowId xmlns:a16="http://schemas.microsoft.com/office/drawing/2014/main" val="3667045297"/>
                  </a:ext>
                </a:extLst>
              </a:tr>
              <a:tr h="232416">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dirty="0" err="1">
                          <a:solidFill>
                            <a:srgbClr val="000000"/>
                          </a:solidFill>
                          <a:effectLst/>
                          <a:latin typeface="Calibri" panose="020F0502020204030204" pitchFamily="34" charset="0"/>
                        </a:rPr>
                        <a:t>Nanocolumnar</a:t>
                      </a:r>
                      <a:r>
                        <a:rPr lang="fi-FI" sz="1000" b="0" i="0" u="none" strike="noStrike" dirty="0">
                          <a:solidFill>
                            <a:srgbClr val="000000"/>
                          </a:solidFill>
                          <a:effectLst/>
                          <a:latin typeface="Calibri" panose="020F0502020204030204" pitchFamily="34" charset="0"/>
                        </a:rPr>
                        <a: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b"/>
                      <a:r>
                        <a:rPr lang="fi-FI" sz="1000" b="0" i="0" u="none" strike="noStrike" dirty="0">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dirty="0">
                          <a:solidFill>
                            <a:srgbClr val="000000"/>
                          </a:solidFill>
                          <a:effectLst/>
                          <a:latin typeface="Calibri" panose="020F0502020204030204" pitchFamily="34" charset="0"/>
                        </a:rPr>
                        <a:t>MAGNUM </a:t>
                      </a:r>
                      <a:r>
                        <a:rPr lang="fi-FI" sz="1000" b="0" i="0" u="none" strike="noStrike" dirty="0" err="1">
                          <a:solidFill>
                            <a:srgbClr val="000000"/>
                          </a:solidFill>
                          <a:effectLst/>
                          <a:latin typeface="Calibri" panose="020F0502020204030204" pitchFamily="34" charset="0"/>
                        </a:rPr>
                        <a:t>exposures</a:t>
                      </a:r>
                      <a:endParaRPr lang="fi-FI" sz="1000" b="0" i="0" u="none" strike="noStrike" dirty="0">
                        <a:solidFill>
                          <a:srgbClr val="000000"/>
                        </a:solidFill>
                        <a:effectLst/>
                        <a:latin typeface="Calibri" panose="020F0502020204030204" pitchFamily="34" charset="0"/>
                      </a:endParaRP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a:solidFill>
                            <a:srgbClr val="000000"/>
                          </a:solidFill>
                          <a:effectLst/>
                          <a:latin typeface="Calibri" panose="020F0502020204030204" pitchFamily="34" charset="0"/>
                        </a:rPr>
                        <a:t>SIMS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a:solidFill>
                            <a:srgbClr val="000000"/>
                          </a:solidFill>
                          <a:effectLst/>
                          <a:latin typeface="Calibri" panose="020F0502020204030204" pitchFamily="34" charset="0"/>
                        </a:rPr>
                        <a:t>CIEMAT</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l" fontAlgn="ctr"/>
                      <a:r>
                        <a:rPr lang="fi-FI" sz="1000" b="0" i="0" u="none" strike="noStrike">
                          <a:solidFill>
                            <a:srgbClr val="000000"/>
                          </a:solidFill>
                          <a:effectLst/>
                          <a:latin typeface="Calibri" panose="020F0502020204030204" pitchFamily="34" charset="0"/>
                        </a:rPr>
                        <a:t>07/2024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extLst>
                  <a:ext uri="{0D108BD9-81ED-4DB2-BD59-A6C34878D82A}">
                    <a16:rowId xmlns:a16="http://schemas.microsoft.com/office/drawing/2014/main" val="61299865"/>
                  </a:ext>
                </a:extLst>
              </a:tr>
              <a:tr h="232416">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dirty="0" err="1">
                          <a:solidFill>
                            <a:srgbClr val="000000"/>
                          </a:solidFill>
                          <a:effectLst/>
                          <a:latin typeface="Calibri" panose="020F0502020204030204" pitchFamily="34" charset="0"/>
                        </a:rPr>
                        <a:t>Nanocolumnar</a:t>
                      </a:r>
                      <a:r>
                        <a:rPr lang="fi-FI" sz="1000" b="0" i="0" u="none" strike="noStrike" dirty="0">
                          <a:solidFill>
                            <a:srgbClr val="000000"/>
                          </a:solidFill>
                          <a:effectLst/>
                          <a:latin typeface="Calibri" panose="020F0502020204030204" pitchFamily="34" charset="0"/>
                        </a:rPr>
                        <a: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b"/>
                      <a:r>
                        <a:rPr lang="fi-FI" sz="1000" b="0" i="0" u="none" strike="noStrike" dirty="0">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dirty="0">
                          <a:solidFill>
                            <a:srgbClr val="000000"/>
                          </a:solidFill>
                          <a:effectLst/>
                          <a:latin typeface="Calibri" panose="020F0502020204030204" pitchFamily="34" charset="0"/>
                        </a:rPr>
                        <a:t>MAGNUM </a:t>
                      </a:r>
                      <a:r>
                        <a:rPr lang="fi-FI" sz="1000" b="0" i="0" u="none" strike="noStrike" dirty="0" err="1">
                          <a:solidFill>
                            <a:srgbClr val="000000"/>
                          </a:solidFill>
                          <a:effectLst/>
                          <a:latin typeface="Calibri" panose="020F0502020204030204" pitchFamily="34" charset="0"/>
                        </a:rPr>
                        <a:t>exposures</a:t>
                      </a:r>
                      <a:endParaRPr lang="fi-FI" sz="1000" b="0" i="0" u="none" strike="noStrike" dirty="0">
                        <a:solidFill>
                          <a:srgbClr val="000000"/>
                        </a:solidFill>
                        <a:effectLst/>
                        <a:latin typeface="Calibri" panose="020F0502020204030204" pitchFamily="34" charset="0"/>
                      </a:endParaRP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dirty="0">
                          <a:solidFill>
                            <a:srgbClr val="000000"/>
                          </a:solidFill>
                          <a:effectLst/>
                          <a:latin typeface="Calibri" panose="020F0502020204030204" pitchFamily="34" charset="0"/>
                        </a:rPr>
                        <a:t>SEM</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dirty="0">
                          <a:solidFill>
                            <a:srgbClr val="000000"/>
                          </a:solidFill>
                          <a:effectLst/>
                          <a:latin typeface="Calibri" panose="020F0502020204030204" pitchFamily="34" charset="0"/>
                        </a:rPr>
                        <a:t>FZJ</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l" fontAlgn="ctr"/>
                      <a:r>
                        <a:rPr lang="fi-FI" sz="1000" b="0" i="0" u="none" strike="noStrike">
                          <a:solidFill>
                            <a:srgbClr val="000000"/>
                          </a:solidFill>
                          <a:effectLst/>
                          <a:latin typeface="Calibri" panose="020F0502020204030204" pitchFamily="34" charset="0"/>
                        </a:rPr>
                        <a:t>07/2024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extLst>
                  <a:ext uri="{0D108BD9-81ED-4DB2-BD59-A6C34878D82A}">
                    <a16:rowId xmlns:a16="http://schemas.microsoft.com/office/drawing/2014/main" val="1269997496"/>
                  </a:ext>
                </a:extLst>
              </a:tr>
              <a:tr h="232416">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dirty="0" err="1">
                          <a:solidFill>
                            <a:srgbClr val="000000"/>
                          </a:solidFill>
                          <a:effectLst/>
                          <a:latin typeface="Calibri" panose="020F0502020204030204" pitchFamily="34" charset="0"/>
                        </a:rPr>
                        <a:t>Nanocolumnar</a:t>
                      </a:r>
                      <a:r>
                        <a:rPr lang="fi-FI" sz="1000" b="0" i="0" u="none" strike="noStrike" dirty="0">
                          <a:solidFill>
                            <a:srgbClr val="000000"/>
                          </a:solidFill>
                          <a:effectLst/>
                          <a:latin typeface="Calibri" panose="020F0502020204030204" pitchFamily="34" charset="0"/>
                        </a:rPr>
                        <a: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b"/>
                      <a:r>
                        <a:rPr lang="fi-FI" sz="1000" b="0" i="0" u="none" strike="noStrike" dirty="0">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dirty="0">
                          <a:solidFill>
                            <a:srgbClr val="000000"/>
                          </a:solidFill>
                          <a:effectLst/>
                          <a:latin typeface="Calibri" panose="020F0502020204030204" pitchFamily="34" charset="0"/>
                        </a:rPr>
                        <a:t>MAGNUM </a:t>
                      </a:r>
                      <a:r>
                        <a:rPr lang="fi-FI" sz="1000" b="0" i="0" u="none" strike="noStrike" dirty="0" err="1">
                          <a:solidFill>
                            <a:srgbClr val="000000"/>
                          </a:solidFill>
                          <a:effectLst/>
                          <a:latin typeface="Calibri" panose="020F0502020204030204" pitchFamily="34" charset="0"/>
                        </a:rPr>
                        <a:t>exposures</a:t>
                      </a:r>
                      <a:endParaRPr lang="fi-FI" sz="1000" b="0" i="0" u="none" strike="noStrike" dirty="0">
                        <a:solidFill>
                          <a:srgbClr val="000000"/>
                        </a:solidFill>
                        <a:effectLst/>
                        <a:latin typeface="Calibri" panose="020F0502020204030204" pitchFamily="34" charset="0"/>
                      </a:endParaRP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a:solidFill>
                            <a:srgbClr val="000000"/>
                          </a:solidFill>
                          <a:effectLst/>
                          <a:latin typeface="Calibri" panose="020F0502020204030204" pitchFamily="34" charset="0"/>
                        </a:rPr>
                        <a:t>XPS + IBA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a:solidFill>
                            <a:srgbClr val="000000"/>
                          </a:solidFill>
                          <a:effectLst/>
                          <a:latin typeface="Calibri" panose="020F0502020204030204" pitchFamily="34" charset="0"/>
                        </a:rPr>
                        <a:t>JSI</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l" fontAlgn="ctr"/>
                      <a:r>
                        <a:rPr lang="fi-FI" sz="1000" b="0" i="0" u="none" strike="noStrike">
                          <a:solidFill>
                            <a:srgbClr val="000000"/>
                          </a:solidFill>
                          <a:effectLst/>
                          <a:latin typeface="Calibri" panose="020F0502020204030204" pitchFamily="34" charset="0"/>
                        </a:rPr>
                        <a:t>07/2024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extLst>
                  <a:ext uri="{0D108BD9-81ED-4DB2-BD59-A6C34878D82A}">
                    <a16:rowId xmlns:a16="http://schemas.microsoft.com/office/drawing/2014/main" val="4242032861"/>
                  </a:ext>
                </a:extLst>
              </a:tr>
              <a:tr h="232416">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dirty="0" err="1">
                          <a:solidFill>
                            <a:srgbClr val="000000"/>
                          </a:solidFill>
                          <a:effectLst/>
                          <a:latin typeface="Calibri" panose="020F0502020204030204" pitchFamily="34" charset="0"/>
                        </a:rPr>
                        <a:t>Nanocolumnar</a:t>
                      </a:r>
                      <a:r>
                        <a:rPr lang="fi-FI" sz="1000" b="0" i="0" u="none" strike="noStrike" dirty="0">
                          <a:solidFill>
                            <a:srgbClr val="000000"/>
                          </a:solidFill>
                          <a:effectLst/>
                          <a:latin typeface="Calibri" panose="020F0502020204030204" pitchFamily="34" charset="0"/>
                        </a:rPr>
                        <a: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b"/>
                      <a:r>
                        <a:rPr lang="fi-FI" sz="1000" b="0" i="0" u="none" strike="noStrike" dirty="0">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a:solidFill>
                            <a:srgbClr val="000000"/>
                          </a:solidFill>
                          <a:effectLst/>
                          <a:latin typeface="Calibri" panose="020F0502020204030204" pitchFamily="34" charset="0"/>
                        </a:rPr>
                        <a:t>MAGNUM exposures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dirty="0">
                          <a:solidFill>
                            <a:srgbClr val="000000"/>
                          </a:solidFill>
                          <a:effectLst/>
                          <a:latin typeface="Calibri" panose="020F0502020204030204" pitchFamily="34" charset="0"/>
                        </a:rPr>
                        <a:t>IBA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ctr" fontAlgn="ctr"/>
                      <a:r>
                        <a:rPr lang="fi-FI" sz="1000" b="0" i="0" u="none" strike="noStrike" dirty="0">
                          <a:solidFill>
                            <a:srgbClr val="000000"/>
                          </a:solidFill>
                          <a:effectLst/>
                          <a:latin typeface="Calibri" panose="020F0502020204030204" pitchFamily="34" charset="0"/>
                        </a:rPr>
                        <a:t>VR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tc>
                  <a:txBody>
                    <a:bodyPr/>
                    <a:lstStyle/>
                    <a:p>
                      <a:pPr algn="l" fontAlgn="ctr"/>
                      <a:r>
                        <a:rPr lang="fi-FI" sz="1000" b="0" i="0" u="none" strike="noStrike">
                          <a:solidFill>
                            <a:srgbClr val="000000"/>
                          </a:solidFill>
                          <a:effectLst/>
                          <a:latin typeface="Calibri" panose="020F0502020204030204" pitchFamily="34" charset="0"/>
                        </a:rPr>
                        <a:t>07/2024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538DD5"/>
                    </a:solidFill>
                  </a:tcPr>
                </a:tc>
                <a:extLst>
                  <a:ext uri="{0D108BD9-81ED-4DB2-BD59-A6C34878D82A}">
                    <a16:rowId xmlns:a16="http://schemas.microsoft.com/office/drawing/2014/main" val="283542388"/>
                  </a:ext>
                </a:extLst>
              </a:tr>
              <a:tr h="232416">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dirty="0" err="1">
                          <a:solidFill>
                            <a:srgbClr val="000000"/>
                          </a:solidFill>
                          <a:effectLst/>
                          <a:latin typeface="Calibri" panose="020F0502020204030204" pitchFamily="34" charset="0"/>
                        </a:rPr>
                        <a:t>Nanocolumnar</a:t>
                      </a:r>
                      <a:r>
                        <a:rPr lang="fi-FI" sz="1000" b="0" i="0" u="none" strike="noStrike" dirty="0">
                          <a:solidFill>
                            <a:srgbClr val="000000"/>
                          </a:solidFill>
                          <a:effectLst/>
                          <a:latin typeface="Calibri" panose="020F0502020204030204" pitchFamily="34" charset="0"/>
                        </a:rPr>
                        <a: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b"/>
                      <a:r>
                        <a:rPr lang="fi-FI" sz="1000" b="0" i="0" u="none" strike="noStrike" dirty="0">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dirty="0">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b"/>
                      <a:r>
                        <a:rPr lang="fi-FI" sz="1000" b="0" i="0" u="none" strike="noStrike" dirty="0">
                          <a:solidFill>
                            <a:srgbClr val="000000"/>
                          </a:solidFill>
                          <a:effectLst/>
                          <a:latin typeface="Calibri" panose="020F0502020204030204" pitchFamily="34" charset="0"/>
                        </a:rPr>
                        <a:t>PSI-2 </a:t>
                      </a:r>
                      <a:r>
                        <a:rPr lang="fi-FI" sz="1000" b="0" i="0" u="none" strike="noStrike" dirty="0" err="1">
                          <a:solidFill>
                            <a:srgbClr val="000000"/>
                          </a:solidFill>
                          <a:effectLst/>
                          <a:latin typeface="Calibri" panose="020F0502020204030204" pitchFamily="34" charset="0"/>
                        </a:rPr>
                        <a:t>geometry</a:t>
                      </a:r>
                      <a:endParaRPr lang="fi-FI" sz="1000" b="0" i="0" u="none" strike="noStrike" dirty="0">
                        <a:solidFill>
                          <a:srgbClr val="000000"/>
                        </a:solidFill>
                        <a:effectLst/>
                        <a:latin typeface="Calibri" panose="020F0502020204030204" pitchFamily="34" charset="0"/>
                      </a:endParaRP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dirty="0" err="1">
                          <a:solidFill>
                            <a:srgbClr val="000000"/>
                          </a:solidFill>
                          <a:effectLst/>
                          <a:latin typeface="Calibri" panose="020F0502020204030204" pitchFamily="34" charset="0"/>
                        </a:rPr>
                        <a:t>GyM</a:t>
                      </a:r>
                      <a:r>
                        <a:rPr lang="fi-FI" sz="1000" b="0" i="0" u="none" strike="noStrike" dirty="0">
                          <a:solidFill>
                            <a:srgbClr val="000000"/>
                          </a:solidFill>
                          <a:effectLst/>
                          <a:latin typeface="Calibri" panose="020F0502020204030204" pitchFamily="34" charset="0"/>
                        </a:rPr>
                        <a:t> </a:t>
                      </a:r>
                      <a:r>
                        <a:rPr lang="fi-FI" sz="1000" b="0" i="0" u="none" strike="noStrike" dirty="0" err="1">
                          <a:solidFill>
                            <a:srgbClr val="000000"/>
                          </a:solidFill>
                          <a:effectLst/>
                          <a:latin typeface="Calibri" panose="020F0502020204030204" pitchFamily="34" charset="0"/>
                        </a:rPr>
                        <a:t>exposures</a:t>
                      </a:r>
                      <a:endParaRPr lang="fi-FI" sz="1000" b="0" i="0" u="none" strike="noStrike" dirty="0">
                        <a:solidFill>
                          <a:srgbClr val="000000"/>
                        </a:solidFill>
                        <a:effectLst/>
                        <a:latin typeface="Calibri" panose="020F0502020204030204" pitchFamily="34" charset="0"/>
                      </a:endParaRP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a:solidFill>
                            <a:srgbClr val="000000"/>
                          </a:solidFill>
                          <a:effectLst/>
                          <a:latin typeface="Calibri" panose="020F0502020204030204" pitchFamily="34" charset="0"/>
                        </a:rPr>
                        <a:t>SIMS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a:solidFill>
                            <a:srgbClr val="000000"/>
                          </a:solidFill>
                          <a:effectLst/>
                          <a:latin typeface="Calibri" panose="020F0502020204030204" pitchFamily="34" charset="0"/>
                        </a:rPr>
                        <a:t>CIEMAT</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l" fontAlgn="ctr"/>
                      <a:r>
                        <a:rPr lang="fi-FI" sz="1000" b="0" i="0" u="none" strike="noStrike">
                          <a:solidFill>
                            <a:srgbClr val="000000"/>
                          </a:solidFill>
                          <a:effectLst/>
                          <a:latin typeface="Calibri" panose="020F0502020204030204" pitchFamily="34" charset="0"/>
                        </a:rPr>
                        <a:t>07/2024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extLst>
                  <a:ext uri="{0D108BD9-81ED-4DB2-BD59-A6C34878D82A}">
                    <a16:rowId xmlns:a16="http://schemas.microsoft.com/office/drawing/2014/main" val="793518646"/>
                  </a:ext>
                </a:extLst>
              </a:tr>
              <a:tr h="232416">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dirty="0" err="1">
                          <a:solidFill>
                            <a:srgbClr val="000000"/>
                          </a:solidFill>
                          <a:effectLst/>
                          <a:latin typeface="Calibri" panose="020F0502020204030204" pitchFamily="34" charset="0"/>
                        </a:rPr>
                        <a:t>Nanocolumnar</a:t>
                      </a:r>
                      <a:r>
                        <a:rPr lang="fi-FI" sz="1000" b="0" i="0" u="none" strike="noStrike" dirty="0">
                          <a:solidFill>
                            <a:srgbClr val="000000"/>
                          </a:solidFill>
                          <a:effectLst/>
                          <a:latin typeface="Calibri" panose="020F0502020204030204" pitchFamily="34" charset="0"/>
                        </a:rPr>
                        <a: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b"/>
                      <a:r>
                        <a:rPr lang="fi-FI" sz="1000" b="0" i="0" u="none" strike="noStrike" dirty="0">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dirty="0">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a:solidFill>
                            <a:srgbClr val="000000"/>
                          </a:solidFill>
                          <a:effectLst/>
                          <a:latin typeface="Calibri" panose="020F0502020204030204" pitchFamily="34" charset="0"/>
                        </a:rPr>
                        <a:t>GyM exposures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dirty="0">
                          <a:solidFill>
                            <a:srgbClr val="000000"/>
                          </a:solidFill>
                          <a:effectLst/>
                          <a:latin typeface="Calibri" panose="020F0502020204030204" pitchFamily="34" charset="0"/>
                        </a:rPr>
                        <a:t>SEM</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dirty="0">
                          <a:solidFill>
                            <a:srgbClr val="000000"/>
                          </a:solidFill>
                          <a:effectLst/>
                          <a:latin typeface="Calibri" panose="020F0502020204030204" pitchFamily="34" charset="0"/>
                        </a:rPr>
                        <a:t>FZJ</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l" fontAlgn="ctr"/>
                      <a:r>
                        <a:rPr lang="fi-FI" sz="1000" b="0" i="0" u="none" strike="noStrike">
                          <a:solidFill>
                            <a:srgbClr val="000000"/>
                          </a:solidFill>
                          <a:effectLst/>
                          <a:latin typeface="Calibri" panose="020F0502020204030204" pitchFamily="34" charset="0"/>
                        </a:rPr>
                        <a:t>07/2024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extLst>
                  <a:ext uri="{0D108BD9-81ED-4DB2-BD59-A6C34878D82A}">
                    <a16:rowId xmlns:a16="http://schemas.microsoft.com/office/drawing/2014/main" val="430959745"/>
                  </a:ext>
                </a:extLst>
              </a:tr>
              <a:tr h="232416">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dirty="0" err="1">
                          <a:solidFill>
                            <a:srgbClr val="000000"/>
                          </a:solidFill>
                          <a:effectLst/>
                          <a:latin typeface="Calibri" panose="020F0502020204030204" pitchFamily="34" charset="0"/>
                        </a:rPr>
                        <a:t>Nanocolumnar</a:t>
                      </a:r>
                      <a:r>
                        <a:rPr lang="fi-FI" sz="1000" b="0" i="0" u="none" strike="noStrike" dirty="0">
                          <a:solidFill>
                            <a:srgbClr val="000000"/>
                          </a:solidFill>
                          <a:effectLst/>
                          <a:latin typeface="Calibri" panose="020F0502020204030204" pitchFamily="34" charset="0"/>
                        </a:rPr>
                        <a: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b"/>
                      <a:r>
                        <a:rPr lang="fi-FI" sz="1000" b="0" i="0" u="none" strike="noStrike" dirty="0">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a:solidFill>
                            <a:srgbClr val="000000"/>
                          </a:solidFill>
                          <a:effectLst/>
                          <a:latin typeface="Calibri" panose="020F0502020204030204" pitchFamily="34" charset="0"/>
                        </a:rPr>
                        <a:t>GyM exposures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a:solidFill>
                            <a:srgbClr val="000000"/>
                          </a:solidFill>
                          <a:effectLst/>
                          <a:latin typeface="Calibri" panose="020F0502020204030204" pitchFamily="34" charset="0"/>
                        </a:rPr>
                        <a:t>XPS + IBA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a:solidFill>
                            <a:srgbClr val="000000"/>
                          </a:solidFill>
                          <a:effectLst/>
                          <a:latin typeface="Calibri" panose="020F0502020204030204" pitchFamily="34" charset="0"/>
                        </a:rPr>
                        <a:t>JSI</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l" fontAlgn="ctr"/>
                      <a:r>
                        <a:rPr lang="fi-FI" sz="1000" b="0" i="0" u="none" strike="noStrike">
                          <a:solidFill>
                            <a:srgbClr val="000000"/>
                          </a:solidFill>
                          <a:effectLst/>
                          <a:latin typeface="Calibri" panose="020F0502020204030204" pitchFamily="34" charset="0"/>
                        </a:rPr>
                        <a:t>07/2024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extLst>
                  <a:ext uri="{0D108BD9-81ED-4DB2-BD59-A6C34878D82A}">
                    <a16:rowId xmlns:a16="http://schemas.microsoft.com/office/drawing/2014/main" val="832524804"/>
                  </a:ext>
                </a:extLst>
              </a:tr>
              <a:tr h="232416">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dirty="0" err="1">
                          <a:solidFill>
                            <a:srgbClr val="000000"/>
                          </a:solidFill>
                          <a:effectLst/>
                          <a:latin typeface="Calibri" panose="020F0502020204030204" pitchFamily="34" charset="0"/>
                        </a:rPr>
                        <a:t>Nanocolumnar</a:t>
                      </a:r>
                      <a:r>
                        <a:rPr lang="fi-FI" sz="1000" b="0" i="0" u="none" strike="noStrike" dirty="0">
                          <a:solidFill>
                            <a:srgbClr val="000000"/>
                          </a:solidFill>
                          <a:effectLst/>
                          <a:latin typeface="Calibri" panose="020F0502020204030204" pitchFamily="34" charset="0"/>
                        </a:rPr>
                        <a: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b"/>
                      <a:r>
                        <a:rPr lang="fi-FI" sz="1000" b="0" i="0" u="none" strike="noStrike" dirty="0">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dirty="0">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b"/>
                      <a:r>
                        <a:rPr lang="fi-FI" sz="1000" b="0" i="0" u="none" strike="noStrike" dirty="0">
                          <a:solidFill>
                            <a:srgbClr val="000000"/>
                          </a:solidFill>
                          <a:effectLst/>
                          <a:latin typeface="Calibri" panose="020F0502020204030204" pitchFamily="34" charset="0"/>
                        </a:rPr>
                        <a:t>PSI-2 </a:t>
                      </a:r>
                      <a:r>
                        <a:rPr lang="fi-FI" sz="1000" b="0" i="0" u="none" strike="noStrike" dirty="0" err="1">
                          <a:solidFill>
                            <a:srgbClr val="000000"/>
                          </a:solidFill>
                          <a:effectLst/>
                          <a:latin typeface="Calibri" panose="020F0502020204030204" pitchFamily="34" charset="0"/>
                        </a:rPr>
                        <a:t>geometry</a:t>
                      </a:r>
                      <a:endParaRPr lang="fi-FI" sz="1000" b="0" i="0" u="none" strike="noStrike" dirty="0">
                        <a:solidFill>
                          <a:srgbClr val="000000"/>
                        </a:solidFill>
                        <a:effectLst/>
                        <a:latin typeface="Calibri" panose="020F0502020204030204" pitchFamily="34" charset="0"/>
                      </a:endParaRP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dirty="0" err="1">
                          <a:solidFill>
                            <a:srgbClr val="000000"/>
                          </a:solidFill>
                          <a:effectLst/>
                          <a:latin typeface="Calibri" panose="020F0502020204030204" pitchFamily="34" charset="0"/>
                        </a:rPr>
                        <a:t>GyM</a:t>
                      </a:r>
                      <a:r>
                        <a:rPr lang="fi-FI" sz="1000" b="0" i="0" u="none" strike="noStrike" dirty="0">
                          <a:solidFill>
                            <a:srgbClr val="000000"/>
                          </a:solidFill>
                          <a:effectLst/>
                          <a:latin typeface="Calibri" panose="020F0502020204030204" pitchFamily="34" charset="0"/>
                        </a:rPr>
                        <a:t> </a:t>
                      </a:r>
                      <a:r>
                        <a:rPr lang="fi-FI" sz="1000" b="0" i="0" u="none" strike="noStrike" dirty="0" err="1">
                          <a:solidFill>
                            <a:srgbClr val="000000"/>
                          </a:solidFill>
                          <a:effectLst/>
                          <a:latin typeface="Calibri" panose="020F0502020204030204" pitchFamily="34" charset="0"/>
                        </a:rPr>
                        <a:t>exposures</a:t>
                      </a:r>
                      <a:endParaRPr lang="fi-FI" sz="1000" b="0" i="0" u="none" strike="noStrike" dirty="0">
                        <a:solidFill>
                          <a:srgbClr val="000000"/>
                        </a:solidFill>
                        <a:effectLst/>
                        <a:latin typeface="Calibri" panose="020F0502020204030204" pitchFamily="34" charset="0"/>
                      </a:endParaRP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a:solidFill>
                            <a:srgbClr val="000000"/>
                          </a:solidFill>
                          <a:effectLst/>
                          <a:latin typeface="Calibri" panose="020F0502020204030204" pitchFamily="34" charset="0"/>
                        </a:rPr>
                        <a:t>IBA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ctr" fontAlgn="ctr"/>
                      <a:r>
                        <a:rPr lang="fi-FI" sz="1000" b="0" i="0" u="none" strike="noStrike" dirty="0">
                          <a:solidFill>
                            <a:srgbClr val="000000"/>
                          </a:solidFill>
                          <a:effectLst/>
                          <a:latin typeface="Calibri" panose="020F0502020204030204" pitchFamily="34" charset="0"/>
                        </a:rPr>
                        <a:t>VR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tc>
                  <a:txBody>
                    <a:bodyPr/>
                    <a:lstStyle/>
                    <a:p>
                      <a:pPr algn="l" fontAlgn="ctr"/>
                      <a:r>
                        <a:rPr lang="fi-FI" sz="1000" b="0" i="0" u="none" strike="noStrike">
                          <a:solidFill>
                            <a:srgbClr val="000000"/>
                          </a:solidFill>
                          <a:effectLst/>
                          <a:latin typeface="Calibri" panose="020F0502020204030204" pitchFamily="34" charset="0"/>
                        </a:rPr>
                        <a:t>07/2024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CE6F1"/>
                    </a:solidFill>
                  </a:tcPr>
                </a:tc>
                <a:extLst>
                  <a:ext uri="{0D108BD9-81ED-4DB2-BD59-A6C34878D82A}">
                    <a16:rowId xmlns:a16="http://schemas.microsoft.com/office/drawing/2014/main" val="3218313912"/>
                  </a:ext>
                </a:extLst>
              </a:tr>
              <a:tr h="232416">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dirty="0" err="1">
                          <a:solidFill>
                            <a:srgbClr val="000000"/>
                          </a:solidFill>
                          <a:effectLst/>
                          <a:latin typeface="Calibri" panose="020F0502020204030204" pitchFamily="34" charset="0"/>
                        </a:rPr>
                        <a:t>Nanocolumnar</a:t>
                      </a:r>
                      <a:r>
                        <a:rPr lang="fi-FI" sz="1000" b="0" i="0" u="none" strike="noStrike" dirty="0">
                          <a:solidFill>
                            <a:srgbClr val="000000"/>
                          </a:solidFill>
                          <a:effectLst/>
                          <a:latin typeface="Calibri" panose="020F0502020204030204" pitchFamily="34" charset="0"/>
                        </a:rPr>
                        <a: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b"/>
                      <a:r>
                        <a:rPr lang="fi-FI" sz="1000" b="0" i="0" u="none" strike="noStrike" dirty="0">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dirty="0">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dirty="0">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a:solidFill>
                            <a:srgbClr val="000000"/>
                          </a:solidFill>
                          <a:effectLst/>
                          <a:latin typeface="Calibri" panose="020F0502020204030204" pitchFamily="34" charset="0"/>
                        </a:rPr>
                        <a:t>FZJ</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a:solidFill>
                            <a:srgbClr val="000000"/>
                          </a:solidFill>
                          <a:effectLst/>
                          <a:latin typeface="Calibri" panose="020F0502020204030204" pitchFamily="34" charset="0"/>
                        </a:rPr>
                        <a:t>PSI-2 exposures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dirty="0">
                          <a:solidFill>
                            <a:srgbClr val="000000"/>
                          </a:solidFill>
                          <a:effectLst/>
                          <a:latin typeface="Calibri" panose="020F0502020204030204" pitchFamily="34" charset="0"/>
                        </a:rPr>
                        <a:t>SIMS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dirty="0">
                          <a:solidFill>
                            <a:srgbClr val="000000"/>
                          </a:solidFill>
                          <a:effectLst/>
                          <a:latin typeface="Calibri" panose="020F0502020204030204" pitchFamily="34" charset="0"/>
                        </a:rPr>
                        <a:t>CIEMAT</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l" fontAlgn="ctr"/>
                      <a:r>
                        <a:rPr lang="fi-FI" sz="1000" b="0" i="0" u="none" strike="noStrike">
                          <a:solidFill>
                            <a:srgbClr val="000000"/>
                          </a:solidFill>
                          <a:effectLst/>
                          <a:latin typeface="Calibri" panose="020F0502020204030204" pitchFamily="34" charset="0"/>
                        </a:rPr>
                        <a:t>07/2024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extLst>
                  <a:ext uri="{0D108BD9-81ED-4DB2-BD59-A6C34878D82A}">
                    <a16:rowId xmlns:a16="http://schemas.microsoft.com/office/drawing/2014/main" val="2694161333"/>
                  </a:ext>
                </a:extLst>
              </a:tr>
              <a:tr h="232416">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dirty="0" err="1">
                          <a:solidFill>
                            <a:srgbClr val="000000"/>
                          </a:solidFill>
                          <a:effectLst/>
                          <a:latin typeface="Calibri" panose="020F0502020204030204" pitchFamily="34" charset="0"/>
                        </a:rPr>
                        <a:t>Nanocolumnar</a:t>
                      </a:r>
                      <a:r>
                        <a:rPr lang="fi-FI" sz="1000" b="0" i="0" u="none" strike="noStrike" dirty="0">
                          <a:solidFill>
                            <a:srgbClr val="000000"/>
                          </a:solidFill>
                          <a:effectLst/>
                          <a:latin typeface="Calibri" panose="020F0502020204030204" pitchFamily="34" charset="0"/>
                        </a:rPr>
                        <a: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b"/>
                      <a:r>
                        <a:rPr lang="fi-FI" sz="1000" b="0" i="0" u="none" strike="noStrike" dirty="0">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dirty="0">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dirty="0">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a:solidFill>
                            <a:srgbClr val="000000"/>
                          </a:solidFill>
                          <a:effectLst/>
                          <a:latin typeface="Calibri" panose="020F0502020204030204" pitchFamily="34" charset="0"/>
                        </a:rPr>
                        <a:t>FZJ</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dirty="0">
                          <a:solidFill>
                            <a:srgbClr val="000000"/>
                          </a:solidFill>
                          <a:effectLst/>
                          <a:latin typeface="Calibri" panose="020F0502020204030204" pitchFamily="34" charset="0"/>
                        </a:rPr>
                        <a:t>PSI-2 </a:t>
                      </a:r>
                      <a:r>
                        <a:rPr lang="fi-FI" sz="1000" b="0" i="0" u="none" strike="noStrike" dirty="0" err="1">
                          <a:solidFill>
                            <a:srgbClr val="000000"/>
                          </a:solidFill>
                          <a:effectLst/>
                          <a:latin typeface="Calibri" panose="020F0502020204030204" pitchFamily="34" charset="0"/>
                        </a:rPr>
                        <a:t>exposures</a:t>
                      </a:r>
                      <a:endParaRPr lang="fi-FI" sz="1000" b="0" i="0" u="none" strike="noStrike" dirty="0">
                        <a:solidFill>
                          <a:srgbClr val="000000"/>
                        </a:solidFill>
                        <a:effectLst/>
                        <a:latin typeface="Calibri" panose="020F0502020204030204" pitchFamily="34" charset="0"/>
                      </a:endParaRP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a:solidFill>
                            <a:srgbClr val="000000"/>
                          </a:solidFill>
                          <a:effectLst/>
                          <a:latin typeface="Calibri" panose="020F0502020204030204" pitchFamily="34" charset="0"/>
                        </a:rPr>
                        <a:t>SEM</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a:solidFill>
                            <a:srgbClr val="000000"/>
                          </a:solidFill>
                          <a:effectLst/>
                          <a:latin typeface="Calibri" panose="020F0502020204030204" pitchFamily="34" charset="0"/>
                        </a:rPr>
                        <a:t>FZJ</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l" fontAlgn="ctr"/>
                      <a:r>
                        <a:rPr lang="fi-FI" sz="1000" b="0" i="0" u="none" strike="noStrike">
                          <a:solidFill>
                            <a:srgbClr val="000000"/>
                          </a:solidFill>
                          <a:effectLst/>
                          <a:latin typeface="Calibri" panose="020F0502020204030204" pitchFamily="34" charset="0"/>
                        </a:rPr>
                        <a:t>07/2024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extLst>
                  <a:ext uri="{0D108BD9-81ED-4DB2-BD59-A6C34878D82A}">
                    <a16:rowId xmlns:a16="http://schemas.microsoft.com/office/drawing/2014/main" val="1753043575"/>
                  </a:ext>
                </a:extLst>
              </a:tr>
              <a:tr h="232416">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dirty="0" err="1">
                          <a:solidFill>
                            <a:srgbClr val="000000"/>
                          </a:solidFill>
                          <a:effectLst/>
                          <a:latin typeface="Calibri" panose="020F0502020204030204" pitchFamily="34" charset="0"/>
                        </a:rPr>
                        <a:t>Nanocolumnar</a:t>
                      </a:r>
                      <a:r>
                        <a:rPr lang="fi-FI" sz="1000" b="0" i="0" u="none" strike="noStrike" dirty="0">
                          <a:solidFill>
                            <a:srgbClr val="000000"/>
                          </a:solidFill>
                          <a:effectLst/>
                          <a:latin typeface="Calibri" panose="020F0502020204030204" pitchFamily="34" charset="0"/>
                        </a:rPr>
                        <a: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b"/>
                      <a:r>
                        <a:rPr lang="fi-FI" sz="1000" b="0" i="0" u="none" strike="noStrike" dirty="0">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dirty="0">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dirty="0">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a:solidFill>
                            <a:srgbClr val="000000"/>
                          </a:solidFill>
                          <a:effectLst/>
                          <a:latin typeface="Calibri" panose="020F0502020204030204" pitchFamily="34" charset="0"/>
                        </a:rPr>
                        <a:t>FZJ</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dirty="0">
                          <a:solidFill>
                            <a:srgbClr val="000000"/>
                          </a:solidFill>
                          <a:effectLst/>
                          <a:latin typeface="Calibri" panose="020F0502020204030204" pitchFamily="34" charset="0"/>
                        </a:rPr>
                        <a:t>PSI-2 </a:t>
                      </a:r>
                      <a:r>
                        <a:rPr lang="fi-FI" sz="1000" b="0" i="0" u="none" strike="noStrike" dirty="0" err="1">
                          <a:solidFill>
                            <a:srgbClr val="000000"/>
                          </a:solidFill>
                          <a:effectLst/>
                          <a:latin typeface="Calibri" panose="020F0502020204030204" pitchFamily="34" charset="0"/>
                        </a:rPr>
                        <a:t>exposures</a:t>
                      </a:r>
                      <a:endParaRPr lang="fi-FI" sz="1000" b="0" i="0" u="none" strike="noStrike" dirty="0">
                        <a:solidFill>
                          <a:srgbClr val="000000"/>
                        </a:solidFill>
                        <a:effectLst/>
                        <a:latin typeface="Calibri" panose="020F0502020204030204" pitchFamily="34" charset="0"/>
                      </a:endParaRP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dirty="0">
                          <a:solidFill>
                            <a:srgbClr val="000000"/>
                          </a:solidFill>
                          <a:effectLst/>
                          <a:latin typeface="Calibri" panose="020F0502020204030204" pitchFamily="34" charset="0"/>
                        </a:rPr>
                        <a:t>XPS + IBA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dirty="0">
                          <a:solidFill>
                            <a:srgbClr val="000000"/>
                          </a:solidFill>
                          <a:effectLst/>
                          <a:latin typeface="Calibri" panose="020F0502020204030204" pitchFamily="34" charset="0"/>
                        </a:rPr>
                        <a:t>JSI</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l" fontAlgn="ctr"/>
                      <a:r>
                        <a:rPr lang="fi-FI" sz="1000" b="0" i="0" u="none" strike="noStrike" dirty="0">
                          <a:solidFill>
                            <a:srgbClr val="000000"/>
                          </a:solidFill>
                          <a:effectLst/>
                          <a:latin typeface="Calibri" panose="020F0502020204030204" pitchFamily="34" charset="0"/>
                        </a:rPr>
                        <a:t>07/2024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extLst>
                  <a:ext uri="{0D108BD9-81ED-4DB2-BD59-A6C34878D82A}">
                    <a16:rowId xmlns:a16="http://schemas.microsoft.com/office/drawing/2014/main" val="2030704943"/>
                  </a:ext>
                </a:extLst>
              </a:tr>
              <a:tr h="232416">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dirty="0" err="1">
                          <a:solidFill>
                            <a:srgbClr val="000000"/>
                          </a:solidFill>
                          <a:effectLst/>
                          <a:latin typeface="Calibri" panose="020F0502020204030204" pitchFamily="34" charset="0"/>
                        </a:rPr>
                        <a:t>Nanocolumnar</a:t>
                      </a:r>
                      <a:r>
                        <a:rPr lang="fi-FI" sz="1000" b="0" i="0" u="none" strike="noStrike" dirty="0">
                          <a:solidFill>
                            <a:srgbClr val="000000"/>
                          </a:solidFill>
                          <a:effectLst/>
                          <a:latin typeface="Calibri" panose="020F0502020204030204" pitchFamily="34" charset="0"/>
                        </a:rPr>
                        <a: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b"/>
                      <a:r>
                        <a:rPr lang="fi-FI" sz="1000" b="0" i="0" u="none" strike="noStrike" dirty="0">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dirty="0">
                          <a:solidFill>
                            <a:srgbClr val="000000"/>
                          </a:solidFill>
                          <a:effectLst/>
                          <a:latin typeface="Calibri" panose="020F0502020204030204" pitchFamily="34" charset="0"/>
                        </a:rPr>
                        <a:t>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b"/>
                      <a:r>
                        <a:rPr lang="fi-FI" sz="1000" b="0" i="0" u="none" strike="noStrike">
                          <a:solidFill>
                            <a:srgbClr val="000000"/>
                          </a:solidFill>
                          <a:effectLst/>
                          <a:latin typeface="Calibri" panose="020F0502020204030204" pitchFamily="34" charset="0"/>
                        </a:rPr>
                        <a:t>PSI-2 geometry</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dirty="0">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a:solidFill>
                            <a:srgbClr val="000000"/>
                          </a:solidFill>
                          <a:effectLst/>
                          <a:latin typeface="Calibri" panose="020F0502020204030204" pitchFamily="34" charset="0"/>
                        </a:rPr>
                        <a:t>FZJ</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dirty="0">
                          <a:solidFill>
                            <a:srgbClr val="000000"/>
                          </a:solidFill>
                          <a:effectLst/>
                          <a:latin typeface="Calibri" panose="020F0502020204030204" pitchFamily="34" charset="0"/>
                        </a:rPr>
                        <a:t>PSI-2 </a:t>
                      </a:r>
                      <a:r>
                        <a:rPr lang="fi-FI" sz="1000" b="0" i="0" u="none" strike="noStrike" dirty="0" err="1">
                          <a:solidFill>
                            <a:srgbClr val="000000"/>
                          </a:solidFill>
                          <a:effectLst/>
                          <a:latin typeface="Calibri" panose="020F0502020204030204" pitchFamily="34" charset="0"/>
                        </a:rPr>
                        <a:t>exposures</a:t>
                      </a:r>
                      <a:endParaRPr lang="fi-FI" sz="1000" b="0" i="0" u="none" strike="noStrike" dirty="0">
                        <a:solidFill>
                          <a:srgbClr val="000000"/>
                        </a:solidFill>
                        <a:effectLst/>
                        <a:latin typeface="Calibri" panose="020F0502020204030204" pitchFamily="34" charset="0"/>
                      </a:endParaRP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dirty="0">
                          <a:solidFill>
                            <a:srgbClr val="000000"/>
                          </a:solidFill>
                          <a:effectLst/>
                          <a:latin typeface="Calibri" panose="020F0502020204030204" pitchFamily="34" charset="0"/>
                        </a:rPr>
                        <a:t>IBA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ctr" fontAlgn="ctr"/>
                      <a:r>
                        <a:rPr lang="fi-FI" sz="1000" b="0" i="0" u="none" strike="noStrike" dirty="0">
                          <a:solidFill>
                            <a:srgbClr val="000000"/>
                          </a:solidFill>
                          <a:effectLst/>
                          <a:latin typeface="Calibri" panose="020F0502020204030204" pitchFamily="34" charset="0"/>
                        </a:rPr>
                        <a:t>VR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tc>
                  <a:txBody>
                    <a:bodyPr/>
                    <a:lstStyle/>
                    <a:p>
                      <a:pPr algn="l" fontAlgn="ctr"/>
                      <a:r>
                        <a:rPr lang="fi-FI" sz="1000" b="0" i="0" u="none" strike="noStrike" dirty="0">
                          <a:solidFill>
                            <a:srgbClr val="000000"/>
                          </a:solidFill>
                          <a:effectLst/>
                          <a:latin typeface="Calibri" panose="020F0502020204030204" pitchFamily="34" charset="0"/>
                        </a:rPr>
                        <a:t>07/2024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8CCE4"/>
                    </a:solidFill>
                  </a:tcPr>
                </a:tc>
                <a:extLst>
                  <a:ext uri="{0D108BD9-81ED-4DB2-BD59-A6C34878D82A}">
                    <a16:rowId xmlns:a16="http://schemas.microsoft.com/office/drawing/2014/main" val="1978528330"/>
                  </a:ext>
                </a:extLst>
              </a:tr>
            </a:tbl>
          </a:graphicData>
        </a:graphic>
      </p:graphicFrame>
      <p:sp>
        <p:nvSpPr>
          <p:cNvPr id="5" name="TextBox 4">
            <a:extLst>
              <a:ext uri="{FF2B5EF4-FFF2-40B4-BE49-F238E27FC236}">
                <a16:creationId xmlns:a16="http://schemas.microsoft.com/office/drawing/2014/main" id="{C613AF29-9FF7-3811-2034-C4EA19A7AB07}"/>
              </a:ext>
            </a:extLst>
          </p:cNvPr>
          <p:cNvSpPr txBox="1"/>
          <p:nvPr/>
        </p:nvSpPr>
        <p:spPr bwMode="auto">
          <a:xfrm>
            <a:off x="216072" y="5844777"/>
            <a:ext cx="8555547" cy="523220"/>
          </a:xfrm>
          <a:prstGeom prst="rect">
            <a:avLst/>
          </a:prstGeom>
          <a:noFill/>
        </p:spPr>
        <p:txBody>
          <a:bodyPr wrap="none" rtlCol="0">
            <a:spAutoFit/>
          </a:bodyPr>
          <a:lstStyle/>
          <a:p>
            <a:r>
              <a:rPr lang="fi-FI" sz="1400" b="1" dirty="0" err="1"/>
              <a:t>Comments</a:t>
            </a:r>
            <a:r>
              <a:rPr lang="fi-FI" sz="1400" dirty="0"/>
              <a:t>: MAGNUM </a:t>
            </a:r>
            <a:r>
              <a:rPr lang="fi-FI" sz="1400" dirty="0" err="1"/>
              <a:t>samples</a:t>
            </a:r>
            <a:r>
              <a:rPr lang="fi-FI" sz="1400" dirty="0"/>
              <a:t> </a:t>
            </a:r>
            <a:r>
              <a:rPr lang="fi-FI" sz="1400" dirty="0" err="1"/>
              <a:t>are</a:t>
            </a:r>
            <a:r>
              <a:rPr lang="fi-FI" sz="1400" dirty="0"/>
              <a:t> </a:t>
            </a:r>
            <a:r>
              <a:rPr lang="fi-FI" sz="1400" dirty="0" err="1"/>
              <a:t>all</a:t>
            </a:r>
            <a:r>
              <a:rPr lang="fi-FI" sz="1400" dirty="0"/>
              <a:t> </a:t>
            </a:r>
            <a:r>
              <a:rPr lang="fi-FI" sz="1400" dirty="0" err="1"/>
              <a:t>different</a:t>
            </a:r>
            <a:r>
              <a:rPr lang="fi-FI" sz="1400" dirty="0"/>
              <a:t> </a:t>
            </a:r>
            <a:r>
              <a:rPr lang="fi-FI" sz="1400" dirty="0" err="1"/>
              <a:t>from</a:t>
            </a:r>
            <a:r>
              <a:rPr lang="fi-FI" sz="1400" dirty="0"/>
              <a:t> </a:t>
            </a:r>
            <a:r>
              <a:rPr lang="fi-FI" sz="1400" dirty="0" err="1"/>
              <a:t>each</a:t>
            </a:r>
            <a:r>
              <a:rPr lang="fi-FI" sz="1400" dirty="0"/>
              <a:t> </a:t>
            </a:r>
            <a:r>
              <a:rPr lang="fi-FI" sz="1400" dirty="0" err="1"/>
              <a:t>other</a:t>
            </a:r>
            <a:r>
              <a:rPr lang="fi-FI" sz="1400" dirty="0"/>
              <a:t> </a:t>
            </a:r>
            <a:r>
              <a:rPr lang="fi-FI" sz="1400" dirty="0">
                <a:sym typeface="Wingdings" panose="05000000000000000000" pitchFamily="2" charset="2"/>
              </a:rPr>
              <a:t> </a:t>
            </a:r>
            <a:r>
              <a:rPr lang="fi-FI" sz="1400" dirty="0" err="1">
                <a:sym typeface="Wingdings" panose="05000000000000000000" pitchFamily="2" charset="2"/>
              </a:rPr>
              <a:t>how</a:t>
            </a:r>
            <a:r>
              <a:rPr lang="fi-FI" sz="1400" dirty="0">
                <a:sym typeface="Wingdings" panose="05000000000000000000" pitchFamily="2" charset="2"/>
              </a:rPr>
              <a:t> to </a:t>
            </a:r>
            <a:r>
              <a:rPr lang="fi-FI" sz="1400" dirty="0" err="1">
                <a:sym typeface="Wingdings" panose="05000000000000000000" pitchFamily="2" charset="2"/>
              </a:rPr>
              <a:t>adapt</a:t>
            </a:r>
            <a:r>
              <a:rPr lang="fi-FI" sz="1400" dirty="0">
                <a:sym typeface="Wingdings" panose="05000000000000000000" pitchFamily="2" charset="2"/>
              </a:rPr>
              <a:t> </a:t>
            </a:r>
            <a:r>
              <a:rPr lang="fi-FI" sz="1400" dirty="0" err="1">
                <a:sym typeface="Wingdings" panose="05000000000000000000" pitchFamily="2" charset="2"/>
              </a:rPr>
              <a:t>the</a:t>
            </a:r>
            <a:r>
              <a:rPr lang="fi-FI" sz="1400" dirty="0">
                <a:sym typeface="Wingdings" panose="05000000000000000000" pitchFamily="2" charset="2"/>
              </a:rPr>
              <a:t> </a:t>
            </a:r>
            <a:r>
              <a:rPr lang="fi-FI" sz="1400" dirty="0" err="1">
                <a:sym typeface="Wingdings" panose="05000000000000000000" pitchFamily="2" charset="2"/>
              </a:rPr>
              <a:t>exposure</a:t>
            </a:r>
            <a:r>
              <a:rPr lang="fi-FI" sz="1400" dirty="0">
                <a:sym typeface="Wingdings" panose="05000000000000000000" pitchFamily="2" charset="2"/>
              </a:rPr>
              <a:t> </a:t>
            </a:r>
            <a:r>
              <a:rPr lang="fi-FI" sz="1400" dirty="0" err="1">
                <a:sym typeface="Wingdings" panose="05000000000000000000" pitchFamily="2" charset="2"/>
              </a:rPr>
              <a:t>programme</a:t>
            </a:r>
            <a:r>
              <a:rPr lang="fi-FI" sz="1400" dirty="0">
                <a:sym typeface="Wingdings" panose="05000000000000000000" pitchFamily="2" charset="2"/>
              </a:rPr>
              <a:t>?</a:t>
            </a:r>
          </a:p>
          <a:p>
            <a:r>
              <a:rPr lang="fi-FI" sz="1400" dirty="0" err="1">
                <a:sym typeface="Wingdings" panose="05000000000000000000" pitchFamily="2" charset="2"/>
              </a:rPr>
              <a:t>Only</a:t>
            </a:r>
            <a:r>
              <a:rPr lang="fi-FI" sz="1400" dirty="0">
                <a:sym typeface="Wingdings" panose="05000000000000000000" pitchFamily="2" charset="2"/>
              </a:rPr>
              <a:t> </a:t>
            </a:r>
            <a:r>
              <a:rPr lang="fi-FI" sz="1400" dirty="0" err="1">
                <a:sym typeface="Wingdings" panose="05000000000000000000" pitchFamily="2" charset="2"/>
              </a:rPr>
              <a:t>one</a:t>
            </a:r>
            <a:r>
              <a:rPr lang="fi-FI" sz="1400" dirty="0">
                <a:sym typeface="Wingdings" panose="05000000000000000000" pitchFamily="2" charset="2"/>
              </a:rPr>
              <a:t> </a:t>
            </a:r>
            <a:r>
              <a:rPr lang="fi-FI" sz="1400" dirty="0" err="1">
                <a:sym typeface="Wingdings" panose="05000000000000000000" pitchFamily="2" charset="2"/>
              </a:rPr>
              <a:t>nanocolumnar</a:t>
            </a:r>
            <a:r>
              <a:rPr lang="fi-FI" sz="1400" dirty="0">
                <a:sym typeface="Wingdings" panose="05000000000000000000" pitchFamily="2" charset="2"/>
              </a:rPr>
              <a:t> </a:t>
            </a:r>
            <a:r>
              <a:rPr lang="fi-FI" sz="1400" dirty="0" err="1">
                <a:sym typeface="Wingdings" panose="05000000000000000000" pitchFamily="2" charset="2"/>
              </a:rPr>
              <a:t>sample</a:t>
            </a:r>
            <a:r>
              <a:rPr lang="fi-FI" sz="1400" dirty="0">
                <a:sym typeface="Wingdings" panose="05000000000000000000" pitchFamily="2" charset="2"/>
              </a:rPr>
              <a:t> </a:t>
            </a:r>
            <a:r>
              <a:rPr lang="fi-FI" sz="1400" dirty="0" err="1">
                <a:sym typeface="Wingdings" panose="05000000000000000000" pitchFamily="2" charset="2"/>
              </a:rPr>
              <a:t>exposed</a:t>
            </a:r>
            <a:r>
              <a:rPr lang="fi-FI" sz="1400" dirty="0">
                <a:sym typeface="Wingdings" panose="05000000000000000000" pitchFamily="2" charset="2"/>
              </a:rPr>
              <a:t> in </a:t>
            </a:r>
            <a:r>
              <a:rPr lang="fi-FI" sz="1400" dirty="0" err="1">
                <a:sym typeface="Wingdings" panose="05000000000000000000" pitchFamily="2" charset="2"/>
              </a:rPr>
              <a:t>GyM</a:t>
            </a:r>
            <a:r>
              <a:rPr lang="fi-FI" sz="1400" dirty="0">
                <a:sym typeface="Wingdings" panose="05000000000000000000" pitchFamily="2" charset="2"/>
              </a:rPr>
              <a:t> </a:t>
            </a:r>
            <a:r>
              <a:rPr lang="fi-FI" sz="1400" dirty="0" err="1">
                <a:sym typeface="Wingdings" panose="05000000000000000000" pitchFamily="2" charset="2"/>
              </a:rPr>
              <a:t>but</a:t>
            </a:r>
            <a:r>
              <a:rPr lang="fi-FI" sz="1400" dirty="0">
                <a:sym typeface="Wingdings" panose="05000000000000000000" pitchFamily="2" charset="2"/>
              </a:rPr>
              <a:t> </a:t>
            </a:r>
            <a:r>
              <a:rPr lang="fi-FI" sz="1400" dirty="0" err="1">
                <a:sym typeface="Wingdings" panose="05000000000000000000" pitchFamily="2" charset="2"/>
              </a:rPr>
              <a:t>work</a:t>
            </a:r>
            <a:r>
              <a:rPr lang="fi-FI" sz="1400" dirty="0">
                <a:sym typeface="Wingdings" panose="05000000000000000000" pitchFamily="2" charset="2"/>
              </a:rPr>
              <a:t> </a:t>
            </a:r>
            <a:r>
              <a:rPr lang="fi-FI" sz="1400" dirty="0" err="1">
                <a:sym typeface="Wingdings" panose="05000000000000000000" pitchFamily="2" charset="2"/>
              </a:rPr>
              <a:t>largely</a:t>
            </a:r>
            <a:r>
              <a:rPr lang="fi-FI" sz="1400" dirty="0">
                <a:sym typeface="Wingdings" panose="05000000000000000000" pitchFamily="2" charset="2"/>
              </a:rPr>
              <a:t> </a:t>
            </a:r>
            <a:r>
              <a:rPr lang="fi-FI" sz="1400" dirty="0" err="1">
                <a:sym typeface="Wingdings" panose="05000000000000000000" pitchFamily="2" charset="2"/>
              </a:rPr>
              <a:t>pending</a:t>
            </a:r>
            <a:r>
              <a:rPr lang="fi-FI" sz="1400" dirty="0">
                <a:sym typeface="Wingdings" panose="05000000000000000000" pitchFamily="2" charset="2"/>
              </a:rPr>
              <a:t> for </a:t>
            </a:r>
            <a:r>
              <a:rPr lang="fi-FI" sz="1400" dirty="0" err="1">
                <a:sym typeface="Wingdings" panose="05000000000000000000" pitchFamily="2" charset="2"/>
              </a:rPr>
              <a:t>consensus</a:t>
            </a:r>
            <a:r>
              <a:rPr lang="fi-FI" sz="1400" dirty="0">
                <a:sym typeface="Wingdings" panose="05000000000000000000" pitchFamily="2" charset="2"/>
              </a:rPr>
              <a:t> on </a:t>
            </a:r>
            <a:r>
              <a:rPr lang="fi-FI" sz="1400" dirty="0" err="1">
                <a:sym typeface="Wingdings" panose="05000000000000000000" pitchFamily="2" charset="2"/>
              </a:rPr>
              <a:t>exposure</a:t>
            </a:r>
            <a:r>
              <a:rPr lang="fi-FI" sz="1400" dirty="0">
                <a:sym typeface="Wingdings" panose="05000000000000000000" pitchFamily="2" charset="2"/>
              </a:rPr>
              <a:t> </a:t>
            </a:r>
            <a:r>
              <a:rPr lang="fi-FI" sz="1400" dirty="0" err="1">
                <a:sym typeface="Wingdings" panose="05000000000000000000" pitchFamily="2" charset="2"/>
              </a:rPr>
              <a:t>parameters</a:t>
            </a:r>
            <a:endParaRPr lang="fi-FI" sz="1400" dirty="0"/>
          </a:p>
        </p:txBody>
      </p:sp>
    </p:spTree>
    <p:extLst>
      <p:ext uri="{BB962C8B-B14F-4D97-AF65-F5344CB8AC3E}">
        <p14:creationId xmlns:p14="http://schemas.microsoft.com/office/powerpoint/2010/main" val="1871529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844B270-898A-E931-866C-CCA568ECEC31}"/>
              </a:ext>
            </a:extLst>
          </p:cNvPr>
          <p:cNvSpPr>
            <a:spLocks noGrp="1"/>
          </p:cNvSpPr>
          <p:nvPr>
            <p:ph type="ftr" sz="quarter" idx="11"/>
          </p:nvPr>
        </p:nvSpPr>
        <p:spPr/>
        <p:txBody>
          <a:bodyPr/>
          <a:lstStyle/>
          <a:p>
            <a:pPr>
              <a:defRPr/>
            </a:pPr>
            <a:r>
              <a:rPr lang="en-GB">
                <a:solidFill>
                  <a:prstClr val="white"/>
                </a:solidFill>
              </a:rPr>
              <a:t>A. Hakola| WPPWIE SPB  status meeting for W and B | 10 July 2025</a:t>
            </a:r>
            <a:endParaRPr lang="en-GB" dirty="0"/>
          </a:p>
        </p:txBody>
      </p:sp>
      <p:sp>
        <p:nvSpPr>
          <p:cNvPr id="4" name="Slide Number Placeholder 3">
            <a:extLst>
              <a:ext uri="{FF2B5EF4-FFF2-40B4-BE49-F238E27FC236}">
                <a16:creationId xmlns:a16="http://schemas.microsoft.com/office/drawing/2014/main" id="{B8978386-6C46-BA70-FE71-80AB485077F4}"/>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4</a:t>
            </a:fld>
            <a:endParaRPr lang="en-GB">
              <a:solidFill>
                <a:prstClr val="white"/>
              </a:solidFill>
            </a:endParaRPr>
          </a:p>
        </p:txBody>
      </p:sp>
      <p:sp>
        <p:nvSpPr>
          <p:cNvPr id="5" name="Title 1">
            <a:extLst>
              <a:ext uri="{FF2B5EF4-FFF2-40B4-BE49-F238E27FC236}">
                <a16:creationId xmlns:a16="http://schemas.microsoft.com/office/drawing/2014/main" id="{39DEB390-78A1-4F8D-4F8A-13F1D34C2B49}"/>
              </a:ext>
            </a:extLst>
          </p:cNvPr>
          <p:cNvSpPr>
            <a:spLocks noGrp="1"/>
          </p:cNvSpPr>
          <p:nvPr>
            <p:ph type="title"/>
          </p:nvPr>
        </p:nvSpPr>
        <p:spPr>
          <a:xfrm>
            <a:off x="983432" y="192515"/>
            <a:ext cx="10179868" cy="457200"/>
          </a:xfrm>
        </p:spPr>
        <p:txBody>
          <a:bodyPr/>
          <a:lstStyle/>
          <a:p>
            <a:r>
              <a:rPr lang="fi-FI" dirty="0"/>
              <a:t>W </a:t>
            </a:r>
            <a:r>
              <a:rPr lang="fi-FI" dirty="0" err="1"/>
              <a:t>sample</a:t>
            </a:r>
            <a:r>
              <a:rPr lang="fi-FI" dirty="0"/>
              <a:t> </a:t>
            </a:r>
            <a:r>
              <a:rPr lang="fi-FI" dirty="0" err="1"/>
              <a:t>matrix</a:t>
            </a:r>
            <a:r>
              <a:rPr lang="fi-FI" dirty="0"/>
              <a:t> (as </a:t>
            </a:r>
            <a:r>
              <a:rPr lang="fi-FI" dirty="0" err="1"/>
              <a:t>agreed</a:t>
            </a:r>
            <a:r>
              <a:rPr lang="fi-FI" dirty="0"/>
              <a:t> in 2024): LIBS and </a:t>
            </a:r>
            <a:r>
              <a:rPr lang="fi-FI" dirty="0" err="1"/>
              <a:t>dust</a:t>
            </a:r>
            <a:r>
              <a:rPr lang="fi-FI" dirty="0"/>
              <a:t> </a:t>
            </a:r>
            <a:r>
              <a:rPr lang="fi-FI" dirty="0" err="1"/>
              <a:t>experiments</a:t>
            </a:r>
            <a:endParaRPr lang="fi-FI" dirty="0"/>
          </a:p>
        </p:txBody>
      </p:sp>
      <p:graphicFrame>
        <p:nvGraphicFramePr>
          <p:cNvPr id="6" name="Table 5">
            <a:extLst>
              <a:ext uri="{FF2B5EF4-FFF2-40B4-BE49-F238E27FC236}">
                <a16:creationId xmlns:a16="http://schemas.microsoft.com/office/drawing/2014/main" id="{8EFBCC5E-F421-8201-0FE3-972B1704DE73}"/>
              </a:ext>
            </a:extLst>
          </p:cNvPr>
          <p:cNvGraphicFramePr>
            <a:graphicFrameLocks noGrp="1"/>
          </p:cNvGraphicFramePr>
          <p:nvPr>
            <p:extLst>
              <p:ext uri="{D42A27DB-BD31-4B8C-83A1-F6EECF244321}">
                <p14:modId xmlns:p14="http://schemas.microsoft.com/office/powerpoint/2010/main" val="4205081662"/>
              </p:ext>
            </p:extLst>
          </p:nvPr>
        </p:nvGraphicFramePr>
        <p:xfrm>
          <a:off x="457199" y="799709"/>
          <a:ext cx="11321143" cy="5223982"/>
        </p:xfrm>
        <a:graphic>
          <a:graphicData uri="http://schemas.openxmlformats.org/drawingml/2006/table">
            <a:tbl>
              <a:tblPr/>
              <a:tblGrid>
                <a:gridCol w="1100492">
                  <a:extLst>
                    <a:ext uri="{9D8B030D-6E8A-4147-A177-3AD203B41FA5}">
                      <a16:colId xmlns:a16="http://schemas.microsoft.com/office/drawing/2014/main" val="1141049515"/>
                    </a:ext>
                  </a:extLst>
                </a:gridCol>
                <a:gridCol w="1302880">
                  <a:extLst>
                    <a:ext uri="{9D8B030D-6E8A-4147-A177-3AD203B41FA5}">
                      <a16:colId xmlns:a16="http://schemas.microsoft.com/office/drawing/2014/main" val="970648728"/>
                    </a:ext>
                  </a:extLst>
                </a:gridCol>
                <a:gridCol w="1075193">
                  <a:extLst>
                    <a:ext uri="{9D8B030D-6E8A-4147-A177-3AD203B41FA5}">
                      <a16:colId xmlns:a16="http://schemas.microsoft.com/office/drawing/2014/main" val="369500539"/>
                    </a:ext>
                  </a:extLst>
                </a:gridCol>
                <a:gridCol w="758960">
                  <a:extLst>
                    <a:ext uri="{9D8B030D-6E8A-4147-A177-3AD203B41FA5}">
                      <a16:colId xmlns:a16="http://schemas.microsoft.com/office/drawing/2014/main" val="3611063168"/>
                    </a:ext>
                  </a:extLst>
                </a:gridCol>
                <a:gridCol w="1138439">
                  <a:extLst>
                    <a:ext uri="{9D8B030D-6E8A-4147-A177-3AD203B41FA5}">
                      <a16:colId xmlns:a16="http://schemas.microsoft.com/office/drawing/2014/main" val="2529171454"/>
                    </a:ext>
                  </a:extLst>
                </a:gridCol>
                <a:gridCol w="809556">
                  <a:extLst>
                    <a:ext uri="{9D8B030D-6E8A-4147-A177-3AD203B41FA5}">
                      <a16:colId xmlns:a16="http://schemas.microsoft.com/office/drawing/2014/main" val="1489617143"/>
                    </a:ext>
                  </a:extLst>
                </a:gridCol>
                <a:gridCol w="847504">
                  <a:extLst>
                    <a:ext uri="{9D8B030D-6E8A-4147-A177-3AD203B41FA5}">
                      <a16:colId xmlns:a16="http://schemas.microsoft.com/office/drawing/2014/main" val="1246599495"/>
                    </a:ext>
                  </a:extLst>
                </a:gridCol>
                <a:gridCol w="1201685">
                  <a:extLst>
                    <a:ext uri="{9D8B030D-6E8A-4147-A177-3AD203B41FA5}">
                      <a16:colId xmlns:a16="http://schemas.microsoft.com/office/drawing/2014/main" val="2858205962"/>
                    </a:ext>
                  </a:extLst>
                </a:gridCol>
                <a:gridCol w="1328179">
                  <a:extLst>
                    <a:ext uri="{9D8B030D-6E8A-4147-A177-3AD203B41FA5}">
                      <a16:colId xmlns:a16="http://schemas.microsoft.com/office/drawing/2014/main" val="1048551735"/>
                    </a:ext>
                  </a:extLst>
                </a:gridCol>
                <a:gridCol w="973997">
                  <a:extLst>
                    <a:ext uri="{9D8B030D-6E8A-4147-A177-3AD203B41FA5}">
                      <a16:colId xmlns:a16="http://schemas.microsoft.com/office/drawing/2014/main" val="1756151942"/>
                    </a:ext>
                  </a:extLst>
                </a:gridCol>
                <a:gridCol w="784258">
                  <a:extLst>
                    <a:ext uri="{9D8B030D-6E8A-4147-A177-3AD203B41FA5}">
                      <a16:colId xmlns:a16="http://schemas.microsoft.com/office/drawing/2014/main" val="1865845173"/>
                    </a:ext>
                  </a:extLst>
                </a:gridCol>
              </a:tblGrid>
              <a:tr h="243231">
                <a:tc>
                  <a:txBody>
                    <a:bodyPr/>
                    <a:lstStyle/>
                    <a:p>
                      <a:pPr algn="ctr" fontAlgn="b"/>
                      <a:r>
                        <a:rPr lang="fi-FI" sz="1000" b="1" i="0" u="none" strike="noStrike">
                          <a:solidFill>
                            <a:srgbClr val="FFFFFF"/>
                          </a:solidFill>
                          <a:effectLst/>
                          <a:latin typeface="Calibri" panose="020F0502020204030204" pitchFamily="34" charset="0"/>
                        </a:rPr>
                        <a:t>Research Unit</a:t>
                      </a:r>
                    </a:p>
                  </a:txBody>
                  <a:tcPr marL="4451" marR="4451" marT="4451"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Coating</a:t>
                      </a:r>
                    </a:p>
                  </a:txBody>
                  <a:tcPr marL="4451" marR="4451" marT="4451"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Coating thickness (um)</a:t>
                      </a:r>
                    </a:p>
                  </a:txBody>
                  <a:tcPr marL="4451" marR="4451" marT="4451"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Substrate</a:t>
                      </a:r>
                    </a:p>
                  </a:txBody>
                  <a:tcPr marL="4451" marR="4451" marT="4451"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Sample size (mm)</a:t>
                      </a:r>
                    </a:p>
                  </a:txBody>
                  <a:tcPr marL="4451" marR="4451" marT="4451"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 of samples</a:t>
                      </a:r>
                    </a:p>
                  </a:txBody>
                  <a:tcPr marL="4451" marR="4451" marT="4451"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To whom?</a:t>
                      </a:r>
                    </a:p>
                  </a:txBody>
                  <a:tcPr marL="4451" marR="4451" marT="4451"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For which purpose?</a:t>
                      </a:r>
                    </a:p>
                  </a:txBody>
                  <a:tcPr marL="4451" marR="4451" marT="4451"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Follow-up actions</a:t>
                      </a:r>
                    </a:p>
                  </a:txBody>
                  <a:tcPr marL="4451" marR="4451" marT="4451"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Follow-up RU</a:t>
                      </a:r>
                    </a:p>
                  </a:txBody>
                  <a:tcPr marL="4451" marR="4451" marT="4451"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l" fontAlgn="b"/>
                      <a:r>
                        <a:rPr lang="fi-FI" sz="1000" b="1" i="0" u="none" strike="noStrike">
                          <a:solidFill>
                            <a:srgbClr val="FFFFFF"/>
                          </a:solidFill>
                          <a:effectLst/>
                          <a:latin typeface="Calibri" panose="020F0502020204030204" pitchFamily="34" charset="0"/>
                        </a:rPr>
                        <a:t>Produced by</a:t>
                      </a:r>
                    </a:p>
                  </a:txBody>
                  <a:tcPr marL="4451" marR="4451" marT="4451"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extLst>
                  <a:ext uri="{0D108BD9-81ED-4DB2-BD59-A6C34878D82A}">
                    <a16:rowId xmlns:a16="http://schemas.microsoft.com/office/drawing/2014/main" val="2416759422"/>
                  </a:ext>
                </a:extLst>
              </a:tr>
              <a:tr h="243231">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Nanocolumnar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1000" b="0" i="0" u="none" strike="noStrike">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Mo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en-US" sz="1000" b="0" i="0" u="none" strike="noStrike">
                          <a:solidFill>
                            <a:srgbClr val="000000"/>
                          </a:solidFill>
                          <a:effectLst/>
                          <a:latin typeface="Calibri" panose="020F0502020204030204" pitchFamily="34" charset="0"/>
                        </a:rPr>
                        <a:t>Diam. &lt;30 mm, thick 1 mm</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in situ LIBS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SEM</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IPPLM</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l" fontAlgn="ctr"/>
                      <a:r>
                        <a:rPr lang="fi-FI" sz="1000" b="0" i="0" u="none" strike="noStrike">
                          <a:solidFill>
                            <a:srgbClr val="000000"/>
                          </a:solidFill>
                          <a:effectLst/>
                          <a:latin typeface="Calibri" panose="020F0502020204030204" pitchFamily="34" charset="0"/>
                        </a:rPr>
                        <a:t>07/2024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extLst>
                  <a:ext uri="{0D108BD9-81ED-4DB2-BD59-A6C34878D82A}">
                    <a16:rowId xmlns:a16="http://schemas.microsoft.com/office/drawing/2014/main" val="4112438608"/>
                  </a:ext>
                </a:extLst>
              </a:tr>
              <a:tr h="243231">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Nanocolumnar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1000" b="0" i="0" u="none" strike="noStrike">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Mo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en-US" sz="1000" b="0" i="0" u="none" strike="noStrike" dirty="0">
                          <a:solidFill>
                            <a:srgbClr val="000000"/>
                          </a:solidFill>
                          <a:effectLst/>
                          <a:latin typeface="Calibri" panose="020F0502020204030204" pitchFamily="34" charset="0"/>
                        </a:rPr>
                        <a:t>See above</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in situ LIBS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IBA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IST</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l" fontAlgn="ctr"/>
                      <a:r>
                        <a:rPr lang="fi-FI" sz="1000" b="0" i="0" u="none" strike="noStrike">
                          <a:solidFill>
                            <a:srgbClr val="000000"/>
                          </a:solidFill>
                          <a:effectLst/>
                          <a:latin typeface="Calibri" panose="020F0502020204030204" pitchFamily="34" charset="0"/>
                        </a:rPr>
                        <a:t>07/2024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extLst>
                  <a:ext uri="{0D108BD9-81ED-4DB2-BD59-A6C34878D82A}">
                    <a16:rowId xmlns:a16="http://schemas.microsoft.com/office/drawing/2014/main" val="2625404904"/>
                  </a:ext>
                </a:extLst>
              </a:tr>
              <a:tr h="243231">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Nanocolumnar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1000" b="0" i="0" u="none" strike="noStrike">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Mo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marL="0" marR="0" lvl="0" indent="0" algn="ctr" defTabSz="685800" eaLnBrk="1" fontAlgn="b"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srgbClr val="000000"/>
                          </a:solidFill>
                          <a:effectLst/>
                          <a:uLnTx/>
                          <a:uFillTx/>
                          <a:latin typeface="Calibri" panose="020F0502020204030204" pitchFamily="34" charset="0"/>
                          <a:cs typeface="Arial"/>
                        </a:rPr>
                        <a:t>See above</a:t>
                      </a:r>
                      <a:endParaRPr kumimoji="0" lang="en-US" sz="1000" b="0" i="0" u="none" strike="noStrike" kern="0" cap="none" spc="0" normalizeH="0" baseline="0" noProof="0" dirty="0">
                        <a:ln>
                          <a:noFill/>
                        </a:ln>
                        <a:solidFill>
                          <a:srgbClr val="000000"/>
                        </a:solidFill>
                        <a:effectLst/>
                        <a:uLnTx/>
                        <a:uFillTx/>
                        <a:latin typeface="Calibri" panose="020F0502020204030204" pitchFamily="34" charset="0"/>
                        <a:cs typeface="Arial"/>
                      </a:endParaRP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in situ LIBS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IBA + XRD</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NCSRD</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l" fontAlgn="ctr"/>
                      <a:r>
                        <a:rPr lang="fi-FI" sz="1000" b="0" i="0" u="none" strike="noStrike">
                          <a:solidFill>
                            <a:srgbClr val="000000"/>
                          </a:solidFill>
                          <a:effectLst/>
                          <a:latin typeface="Calibri" panose="020F0502020204030204" pitchFamily="34" charset="0"/>
                        </a:rPr>
                        <a:t>07/2024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extLst>
                  <a:ext uri="{0D108BD9-81ED-4DB2-BD59-A6C34878D82A}">
                    <a16:rowId xmlns:a16="http://schemas.microsoft.com/office/drawing/2014/main" val="3124438108"/>
                  </a:ext>
                </a:extLst>
              </a:tr>
              <a:tr h="243231">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Nanocolumnar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1000" b="0" i="0" u="none" strike="noStrike">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Mo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marL="0" marR="0" lvl="0" indent="0" algn="ctr" defTabSz="685800" eaLnBrk="1" fontAlgn="b"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srgbClr val="000000"/>
                          </a:solidFill>
                          <a:effectLst/>
                          <a:uLnTx/>
                          <a:uFillTx/>
                          <a:latin typeface="Calibri" panose="020F0502020204030204" pitchFamily="34" charset="0"/>
                          <a:cs typeface="Arial"/>
                        </a:rPr>
                        <a:t>See above</a:t>
                      </a:r>
                      <a:endParaRPr kumimoji="0" lang="en-US" sz="1000" b="0" i="0" u="none" strike="noStrike" kern="0" cap="none" spc="0" normalizeH="0" baseline="0" noProof="0" dirty="0">
                        <a:ln>
                          <a:noFill/>
                        </a:ln>
                        <a:solidFill>
                          <a:srgbClr val="000000"/>
                        </a:solidFill>
                        <a:effectLst/>
                        <a:uLnTx/>
                        <a:uFillTx/>
                        <a:latin typeface="Calibri" panose="020F0502020204030204" pitchFamily="34" charset="0"/>
                        <a:cs typeface="Arial"/>
                      </a:endParaRP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in situ LIBS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TOF-ERDA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RBI</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l" fontAlgn="ctr"/>
                      <a:r>
                        <a:rPr lang="fi-FI" sz="1000" b="0" i="0" u="none" strike="noStrike">
                          <a:solidFill>
                            <a:srgbClr val="000000"/>
                          </a:solidFill>
                          <a:effectLst/>
                          <a:latin typeface="Calibri" panose="020F0502020204030204" pitchFamily="34" charset="0"/>
                        </a:rPr>
                        <a:t>07/2024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extLst>
                  <a:ext uri="{0D108BD9-81ED-4DB2-BD59-A6C34878D82A}">
                    <a16:rowId xmlns:a16="http://schemas.microsoft.com/office/drawing/2014/main" val="4044555538"/>
                  </a:ext>
                </a:extLst>
              </a:tr>
              <a:tr h="243231">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Nanocolumnar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1000" b="0" i="0" u="none" strike="noStrike">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Mo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marL="0" marR="0" lvl="0" indent="0" algn="ctr" defTabSz="685800" eaLnBrk="1" fontAlgn="b"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Calibri" panose="020F0502020204030204" pitchFamily="34" charset="0"/>
                          <a:cs typeface="Arial"/>
                        </a:rPr>
                        <a:t>See above</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in situ LIBS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SIMS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1000" b="0" i="0" u="none" strike="noStrike">
                          <a:solidFill>
                            <a:srgbClr val="000000"/>
                          </a:solidFill>
                          <a:effectLst/>
                          <a:latin typeface="Calibri" panose="020F0502020204030204" pitchFamily="34" charset="0"/>
                        </a:rPr>
                        <a:t>VTT</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l" fontAlgn="ctr"/>
                      <a:r>
                        <a:rPr lang="fi-FI" sz="1000" b="0" i="0" u="none" strike="noStrike">
                          <a:solidFill>
                            <a:srgbClr val="000000"/>
                          </a:solidFill>
                          <a:effectLst/>
                          <a:latin typeface="Calibri" panose="020F0502020204030204" pitchFamily="34" charset="0"/>
                        </a:rPr>
                        <a:t>07/2024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extLst>
                  <a:ext uri="{0D108BD9-81ED-4DB2-BD59-A6C34878D82A}">
                    <a16:rowId xmlns:a16="http://schemas.microsoft.com/office/drawing/2014/main" val="3866528230"/>
                  </a:ext>
                </a:extLst>
              </a:tr>
              <a:tr h="243231">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Porous W-O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b"/>
                      <a:r>
                        <a:rPr lang="fi-FI" sz="1000" b="0" i="0" u="none" strike="noStrike">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Mo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b"/>
                      <a:r>
                        <a:rPr lang="en-US" sz="1000" b="0" i="0" u="none" strike="noStrike" dirty="0">
                          <a:solidFill>
                            <a:srgbClr val="000000"/>
                          </a:solidFill>
                          <a:effectLst/>
                          <a:latin typeface="Calibri" panose="020F0502020204030204" pitchFamily="34" charset="0"/>
                        </a:rPr>
                        <a:t>See above</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in situ LIBS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SEM</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IPPLM</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l" fontAlgn="ctr"/>
                      <a:r>
                        <a:rPr lang="fi-FI" sz="1000" b="0" i="0" u="none" strike="noStrike">
                          <a:solidFill>
                            <a:srgbClr val="000000"/>
                          </a:solidFill>
                          <a:effectLst/>
                          <a:latin typeface="Calibri" panose="020F0502020204030204" pitchFamily="34" charset="0"/>
                        </a:rPr>
                        <a:t>10/2024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extLst>
                  <a:ext uri="{0D108BD9-81ED-4DB2-BD59-A6C34878D82A}">
                    <a16:rowId xmlns:a16="http://schemas.microsoft.com/office/drawing/2014/main" val="1342456019"/>
                  </a:ext>
                </a:extLst>
              </a:tr>
              <a:tr h="243231">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Porous W-O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b"/>
                      <a:r>
                        <a:rPr lang="fi-FI" sz="1000" b="0" i="0" u="none" strike="noStrike">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Mo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marL="0" marR="0" lvl="0" indent="0" algn="ctr" defTabSz="685800" eaLnBrk="1" fontAlgn="b"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srgbClr val="000000"/>
                          </a:solidFill>
                          <a:effectLst/>
                          <a:uLnTx/>
                          <a:uFillTx/>
                          <a:latin typeface="Calibri" panose="020F0502020204030204" pitchFamily="34" charset="0"/>
                          <a:cs typeface="Arial"/>
                        </a:rPr>
                        <a:t>See above</a:t>
                      </a:r>
                      <a:endParaRPr kumimoji="0" lang="en-US" sz="1000" b="0" i="0" u="none" strike="noStrike" kern="0" cap="none" spc="0" normalizeH="0" baseline="0" noProof="0" dirty="0">
                        <a:ln>
                          <a:noFill/>
                        </a:ln>
                        <a:solidFill>
                          <a:srgbClr val="000000"/>
                        </a:solidFill>
                        <a:effectLst/>
                        <a:uLnTx/>
                        <a:uFillTx/>
                        <a:latin typeface="Calibri" panose="020F0502020204030204" pitchFamily="34" charset="0"/>
                        <a:cs typeface="Arial"/>
                      </a:endParaRP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in situ LIBS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IBA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IST</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l" fontAlgn="ctr"/>
                      <a:r>
                        <a:rPr lang="fi-FI" sz="1000" b="0" i="0" u="none" strike="noStrike">
                          <a:solidFill>
                            <a:srgbClr val="000000"/>
                          </a:solidFill>
                          <a:effectLst/>
                          <a:latin typeface="Calibri" panose="020F0502020204030204" pitchFamily="34" charset="0"/>
                        </a:rPr>
                        <a:t>10/2024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extLst>
                  <a:ext uri="{0D108BD9-81ED-4DB2-BD59-A6C34878D82A}">
                    <a16:rowId xmlns:a16="http://schemas.microsoft.com/office/drawing/2014/main" val="3670317703"/>
                  </a:ext>
                </a:extLst>
              </a:tr>
              <a:tr h="243231">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Porous W-O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b"/>
                      <a:r>
                        <a:rPr lang="fi-FI" sz="1000" b="0" i="0" u="none" strike="noStrike">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Mo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marL="0" marR="0" lvl="0" indent="0" algn="ctr" defTabSz="685800" eaLnBrk="1" fontAlgn="b"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srgbClr val="000000"/>
                          </a:solidFill>
                          <a:effectLst/>
                          <a:uLnTx/>
                          <a:uFillTx/>
                          <a:latin typeface="Calibri" panose="020F0502020204030204" pitchFamily="34" charset="0"/>
                          <a:cs typeface="Arial"/>
                        </a:rPr>
                        <a:t>See above</a:t>
                      </a:r>
                      <a:endParaRPr kumimoji="0" lang="en-US" sz="1000" b="0" i="0" u="none" strike="noStrike" kern="0" cap="none" spc="0" normalizeH="0" baseline="0" noProof="0" dirty="0">
                        <a:ln>
                          <a:noFill/>
                        </a:ln>
                        <a:solidFill>
                          <a:srgbClr val="000000"/>
                        </a:solidFill>
                        <a:effectLst/>
                        <a:uLnTx/>
                        <a:uFillTx/>
                        <a:latin typeface="Calibri" panose="020F0502020204030204" pitchFamily="34" charset="0"/>
                        <a:cs typeface="Arial"/>
                      </a:endParaRP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in situ LIBS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IBA + XRD</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NCSRD</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l" fontAlgn="ctr"/>
                      <a:r>
                        <a:rPr lang="fi-FI" sz="1000" b="0" i="0" u="none" strike="noStrike">
                          <a:solidFill>
                            <a:srgbClr val="000000"/>
                          </a:solidFill>
                          <a:effectLst/>
                          <a:latin typeface="Calibri" panose="020F0502020204030204" pitchFamily="34" charset="0"/>
                        </a:rPr>
                        <a:t>10/2024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extLst>
                  <a:ext uri="{0D108BD9-81ED-4DB2-BD59-A6C34878D82A}">
                    <a16:rowId xmlns:a16="http://schemas.microsoft.com/office/drawing/2014/main" val="3133153897"/>
                  </a:ext>
                </a:extLst>
              </a:tr>
              <a:tr h="243231">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Porous W-O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b"/>
                      <a:r>
                        <a:rPr lang="fi-FI" sz="1000" b="0" i="0" u="none" strike="noStrike">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Mo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marL="0" marR="0" lvl="0" indent="0" algn="ctr" defTabSz="685800" eaLnBrk="1" fontAlgn="b"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srgbClr val="000000"/>
                          </a:solidFill>
                          <a:effectLst/>
                          <a:uLnTx/>
                          <a:uFillTx/>
                          <a:latin typeface="Calibri" panose="020F0502020204030204" pitchFamily="34" charset="0"/>
                          <a:cs typeface="Arial"/>
                        </a:rPr>
                        <a:t>See above</a:t>
                      </a:r>
                      <a:endParaRPr kumimoji="0" lang="en-US" sz="1000" b="0" i="0" u="none" strike="noStrike" kern="0" cap="none" spc="0" normalizeH="0" baseline="0" noProof="0" dirty="0">
                        <a:ln>
                          <a:noFill/>
                        </a:ln>
                        <a:solidFill>
                          <a:srgbClr val="000000"/>
                        </a:solidFill>
                        <a:effectLst/>
                        <a:uLnTx/>
                        <a:uFillTx/>
                        <a:latin typeface="Calibri" panose="020F0502020204030204" pitchFamily="34" charset="0"/>
                        <a:cs typeface="Arial"/>
                      </a:endParaRP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in situ LIBS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TOF-ERDA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RBI</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l" fontAlgn="ctr"/>
                      <a:r>
                        <a:rPr lang="fi-FI" sz="1000" b="0" i="0" u="none" strike="noStrike">
                          <a:solidFill>
                            <a:srgbClr val="000000"/>
                          </a:solidFill>
                          <a:effectLst/>
                          <a:latin typeface="Calibri" panose="020F0502020204030204" pitchFamily="34" charset="0"/>
                        </a:rPr>
                        <a:t>10/2024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extLst>
                  <a:ext uri="{0D108BD9-81ED-4DB2-BD59-A6C34878D82A}">
                    <a16:rowId xmlns:a16="http://schemas.microsoft.com/office/drawing/2014/main" val="1607546590"/>
                  </a:ext>
                </a:extLst>
              </a:tr>
              <a:tr h="243231">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Porous W-O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b"/>
                      <a:r>
                        <a:rPr lang="fi-FI" sz="1000" b="0" i="0" u="none" strike="noStrike">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Mo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marL="0" marR="0" lvl="0" indent="0" algn="ctr" defTabSz="685800" eaLnBrk="1" fontAlgn="b"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Calibri" panose="020F0502020204030204" pitchFamily="34" charset="0"/>
                          <a:cs typeface="Arial"/>
                        </a:rPr>
                        <a:t>See above</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in situ LIBS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SIMS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ctr" fontAlgn="ctr"/>
                      <a:r>
                        <a:rPr lang="fi-FI" sz="1000" b="0" i="0" u="none" strike="noStrike">
                          <a:solidFill>
                            <a:srgbClr val="000000"/>
                          </a:solidFill>
                          <a:effectLst/>
                          <a:latin typeface="Calibri" panose="020F0502020204030204" pitchFamily="34" charset="0"/>
                        </a:rPr>
                        <a:t>VTT</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tc>
                  <a:txBody>
                    <a:bodyPr/>
                    <a:lstStyle/>
                    <a:p>
                      <a:pPr algn="l" fontAlgn="ctr"/>
                      <a:r>
                        <a:rPr lang="fi-FI" sz="1000" b="0" i="0" u="none" strike="noStrike">
                          <a:solidFill>
                            <a:srgbClr val="000000"/>
                          </a:solidFill>
                          <a:effectLst/>
                          <a:latin typeface="Calibri" panose="020F0502020204030204" pitchFamily="34" charset="0"/>
                        </a:rPr>
                        <a:t>10/2024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95B3D7"/>
                    </a:solidFill>
                  </a:tcPr>
                </a:tc>
                <a:extLst>
                  <a:ext uri="{0D108BD9-81ED-4DB2-BD59-A6C34878D82A}">
                    <a16:rowId xmlns:a16="http://schemas.microsoft.com/office/drawing/2014/main" val="1555883018"/>
                  </a:ext>
                </a:extLst>
              </a:tr>
              <a:tr h="243231">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Compact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b"/>
                      <a:r>
                        <a:rPr lang="fi-FI" sz="1000" b="0" i="0" u="none" strike="noStrike">
                          <a:solidFill>
                            <a:srgbClr val="000000"/>
                          </a:solidFill>
                          <a:effectLst/>
                          <a:latin typeface="Calibri" panose="020F0502020204030204" pitchFamily="34" charset="0"/>
                        </a:rPr>
                        <a:t>0,5</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Mo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b"/>
                      <a:r>
                        <a:rPr lang="en-US" sz="1000" b="0" i="0" u="none" strike="noStrike" dirty="0">
                          <a:solidFill>
                            <a:srgbClr val="000000"/>
                          </a:solidFill>
                          <a:effectLst/>
                          <a:latin typeface="Calibri" panose="020F0502020204030204" pitchFamily="34" charset="0"/>
                        </a:rPr>
                        <a:t>See above</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in situ LIBS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IBA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IST</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l" fontAlgn="ctr"/>
                      <a:r>
                        <a:rPr lang="fi-FI" sz="1000" b="0" i="0" u="none" strike="noStrike">
                          <a:solidFill>
                            <a:srgbClr val="000000"/>
                          </a:solidFill>
                          <a:effectLst/>
                          <a:latin typeface="Calibri" panose="020F0502020204030204" pitchFamily="34" charset="0"/>
                        </a:rPr>
                        <a:t>10/2024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extLst>
                  <a:ext uri="{0D108BD9-81ED-4DB2-BD59-A6C34878D82A}">
                    <a16:rowId xmlns:a16="http://schemas.microsoft.com/office/drawing/2014/main" val="4071008526"/>
                  </a:ext>
                </a:extLst>
              </a:tr>
              <a:tr h="243231">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Compact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b"/>
                      <a:r>
                        <a:rPr lang="fi-FI" sz="1000" b="0" i="0" u="none" strike="noStrike">
                          <a:solidFill>
                            <a:srgbClr val="000000"/>
                          </a:solidFill>
                          <a:effectLst/>
                          <a:latin typeface="Calibri" panose="020F0502020204030204" pitchFamily="34" charset="0"/>
                        </a:rPr>
                        <a:t>0,5</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Mo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marL="0" marR="0" lvl="0" indent="0" algn="ctr" defTabSz="685800" eaLnBrk="1" fontAlgn="b"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srgbClr val="000000"/>
                          </a:solidFill>
                          <a:effectLst/>
                          <a:uLnTx/>
                          <a:uFillTx/>
                          <a:latin typeface="Calibri" panose="020F0502020204030204" pitchFamily="34" charset="0"/>
                          <a:cs typeface="Arial"/>
                        </a:rPr>
                        <a:t>See above</a:t>
                      </a:r>
                      <a:endParaRPr kumimoji="0" lang="en-US" sz="1000" b="0" i="0" u="none" strike="noStrike" kern="0" cap="none" spc="0" normalizeH="0" baseline="0" noProof="0" dirty="0">
                        <a:ln>
                          <a:noFill/>
                        </a:ln>
                        <a:solidFill>
                          <a:srgbClr val="000000"/>
                        </a:solidFill>
                        <a:effectLst/>
                        <a:uLnTx/>
                        <a:uFillTx/>
                        <a:latin typeface="Calibri" panose="020F0502020204030204" pitchFamily="34" charset="0"/>
                        <a:cs typeface="Arial"/>
                      </a:endParaRP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in situ LIBS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SIMS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VTT</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l" fontAlgn="ctr"/>
                      <a:r>
                        <a:rPr lang="fi-FI" sz="1000" b="0" i="0" u="none" strike="noStrike">
                          <a:solidFill>
                            <a:srgbClr val="000000"/>
                          </a:solidFill>
                          <a:effectLst/>
                          <a:latin typeface="Calibri" panose="020F0502020204030204" pitchFamily="34" charset="0"/>
                        </a:rPr>
                        <a:t>10/2024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extLst>
                  <a:ext uri="{0D108BD9-81ED-4DB2-BD59-A6C34878D82A}">
                    <a16:rowId xmlns:a16="http://schemas.microsoft.com/office/drawing/2014/main" val="3853207727"/>
                  </a:ext>
                </a:extLst>
              </a:tr>
              <a:tr h="243231">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Compact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b"/>
                      <a:r>
                        <a:rPr lang="fi-FI" sz="1000" b="0" i="0" u="none" strike="noStrike">
                          <a:solidFill>
                            <a:srgbClr val="000000"/>
                          </a:solidFill>
                          <a:effectLst/>
                          <a:latin typeface="Calibri" panose="020F0502020204030204" pitchFamily="34" charset="0"/>
                        </a:rPr>
                        <a:t>1,0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Mo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marL="0" marR="0" lvl="0" indent="0" algn="ctr" defTabSz="685800" eaLnBrk="1" fontAlgn="b"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srgbClr val="000000"/>
                          </a:solidFill>
                          <a:effectLst/>
                          <a:uLnTx/>
                          <a:uFillTx/>
                          <a:latin typeface="Calibri" panose="020F0502020204030204" pitchFamily="34" charset="0"/>
                          <a:cs typeface="Arial"/>
                        </a:rPr>
                        <a:t>See above</a:t>
                      </a:r>
                      <a:endParaRPr kumimoji="0" lang="en-US" sz="1000" b="0" i="0" u="none" strike="noStrike" kern="0" cap="none" spc="0" normalizeH="0" baseline="0" noProof="0" dirty="0">
                        <a:ln>
                          <a:noFill/>
                        </a:ln>
                        <a:solidFill>
                          <a:srgbClr val="000000"/>
                        </a:solidFill>
                        <a:effectLst/>
                        <a:uLnTx/>
                        <a:uFillTx/>
                        <a:latin typeface="Calibri" panose="020F0502020204030204" pitchFamily="34" charset="0"/>
                        <a:cs typeface="Arial"/>
                      </a:endParaRP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in situ LIBS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IBA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IST</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l" fontAlgn="ctr"/>
                      <a:r>
                        <a:rPr lang="fi-FI" sz="1000" b="0" i="0" u="none" strike="noStrike">
                          <a:solidFill>
                            <a:srgbClr val="000000"/>
                          </a:solidFill>
                          <a:effectLst/>
                          <a:latin typeface="Calibri" panose="020F0502020204030204" pitchFamily="34" charset="0"/>
                        </a:rPr>
                        <a:t>10/2024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extLst>
                  <a:ext uri="{0D108BD9-81ED-4DB2-BD59-A6C34878D82A}">
                    <a16:rowId xmlns:a16="http://schemas.microsoft.com/office/drawing/2014/main" val="838718950"/>
                  </a:ext>
                </a:extLst>
              </a:tr>
              <a:tr h="243231">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Compact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b"/>
                      <a:r>
                        <a:rPr lang="fi-FI" sz="1000" b="0" i="0" u="none" strike="noStrike">
                          <a:solidFill>
                            <a:srgbClr val="000000"/>
                          </a:solidFill>
                          <a:effectLst/>
                          <a:latin typeface="Calibri" panose="020F0502020204030204" pitchFamily="34" charset="0"/>
                        </a:rPr>
                        <a:t>1,0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Mo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marL="0" marR="0" lvl="0" indent="0" algn="ctr" defTabSz="685800" eaLnBrk="1" fontAlgn="b"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srgbClr val="000000"/>
                          </a:solidFill>
                          <a:effectLst/>
                          <a:uLnTx/>
                          <a:uFillTx/>
                          <a:latin typeface="Calibri" panose="020F0502020204030204" pitchFamily="34" charset="0"/>
                          <a:cs typeface="Arial"/>
                        </a:rPr>
                        <a:t>See above</a:t>
                      </a:r>
                      <a:endParaRPr kumimoji="0" lang="en-US" sz="1000" b="0" i="0" u="none" strike="noStrike" kern="0" cap="none" spc="0" normalizeH="0" baseline="0" noProof="0" dirty="0">
                        <a:ln>
                          <a:noFill/>
                        </a:ln>
                        <a:solidFill>
                          <a:srgbClr val="000000"/>
                        </a:solidFill>
                        <a:effectLst/>
                        <a:uLnTx/>
                        <a:uFillTx/>
                        <a:latin typeface="Calibri" panose="020F0502020204030204" pitchFamily="34" charset="0"/>
                        <a:cs typeface="Arial"/>
                      </a:endParaRP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in situ LIBS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SIMS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VTT</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l" fontAlgn="ctr"/>
                      <a:r>
                        <a:rPr lang="fi-FI" sz="1000" b="0" i="0" u="none" strike="noStrike">
                          <a:solidFill>
                            <a:srgbClr val="000000"/>
                          </a:solidFill>
                          <a:effectLst/>
                          <a:latin typeface="Calibri" panose="020F0502020204030204" pitchFamily="34" charset="0"/>
                        </a:rPr>
                        <a:t>10/2024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extLst>
                  <a:ext uri="{0D108BD9-81ED-4DB2-BD59-A6C34878D82A}">
                    <a16:rowId xmlns:a16="http://schemas.microsoft.com/office/drawing/2014/main" val="3832729452"/>
                  </a:ext>
                </a:extLst>
              </a:tr>
              <a:tr h="243231">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Compact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b"/>
                      <a:r>
                        <a:rPr lang="fi-FI" sz="1000" b="0" i="0" u="none" strike="noStrike">
                          <a:solidFill>
                            <a:srgbClr val="000000"/>
                          </a:solidFill>
                          <a:effectLst/>
                          <a:latin typeface="Calibri" panose="020F0502020204030204" pitchFamily="34" charset="0"/>
                        </a:rPr>
                        <a:t>1,5</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Mo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marL="0" marR="0" lvl="0" indent="0" algn="ctr" defTabSz="685800" eaLnBrk="1" fontAlgn="b"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srgbClr val="000000"/>
                          </a:solidFill>
                          <a:effectLst/>
                          <a:uLnTx/>
                          <a:uFillTx/>
                          <a:latin typeface="Calibri" panose="020F0502020204030204" pitchFamily="34" charset="0"/>
                          <a:cs typeface="Arial"/>
                        </a:rPr>
                        <a:t>See above</a:t>
                      </a:r>
                      <a:endParaRPr kumimoji="0" lang="en-US" sz="1000" b="0" i="0" u="none" strike="noStrike" kern="0" cap="none" spc="0" normalizeH="0" baseline="0" noProof="0" dirty="0">
                        <a:ln>
                          <a:noFill/>
                        </a:ln>
                        <a:solidFill>
                          <a:srgbClr val="000000"/>
                        </a:solidFill>
                        <a:effectLst/>
                        <a:uLnTx/>
                        <a:uFillTx/>
                        <a:latin typeface="Calibri" panose="020F0502020204030204" pitchFamily="34" charset="0"/>
                        <a:cs typeface="Arial"/>
                      </a:endParaRP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in situ LIBS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IBA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IST</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l" fontAlgn="ctr"/>
                      <a:r>
                        <a:rPr lang="fi-FI" sz="1000" b="0" i="0" u="none" strike="noStrike">
                          <a:solidFill>
                            <a:srgbClr val="000000"/>
                          </a:solidFill>
                          <a:effectLst/>
                          <a:latin typeface="Calibri" panose="020F0502020204030204" pitchFamily="34" charset="0"/>
                        </a:rPr>
                        <a:t>10/2024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extLst>
                  <a:ext uri="{0D108BD9-81ED-4DB2-BD59-A6C34878D82A}">
                    <a16:rowId xmlns:a16="http://schemas.microsoft.com/office/drawing/2014/main" val="2727017528"/>
                  </a:ext>
                </a:extLst>
              </a:tr>
              <a:tr h="243231">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Compact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b"/>
                      <a:r>
                        <a:rPr lang="fi-FI" sz="1000" b="0" i="0" u="none" strike="noStrike">
                          <a:solidFill>
                            <a:srgbClr val="000000"/>
                          </a:solidFill>
                          <a:effectLst/>
                          <a:latin typeface="Calibri" panose="020F0502020204030204" pitchFamily="34" charset="0"/>
                        </a:rPr>
                        <a:t>1,5</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Mo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marL="0" marR="0" lvl="0" indent="0" algn="ctr" defTabSz="685800" eaLnBrk="1" fontAlgn="b"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srgbClr val="000000"/>
                          </a:solidFill>
                          <a:effectLst/>
                          <a:uLnTx/>
                          <a:uFillTx/>
                          <a:latin typeface="Calibri" panose="020F0502020204030204" pitchFamily="34" charset="0"/>
                          <a:cs typeface="Arial"/>
                        </a:rPr>
                        <a:t>See above</a:t>
                      </a:r>
                      <a:endParaRPr kumimoji="0" lang="en-US" sz="1000" b="0" i="0" u="none" strike="noStrike" kern="0" cap="none" spc="0" normalizeH="0" baseline="0" noProof="0" dirty="0">
                        <a:ln>
                          <a:noFill/>
                        </a:ln>
                        <a:solidFill>
                          <a:srgbClr val="000000"/>
                        </a:solidFill>
                        <a:effectLst/>
                        <a:uLnTx/>
                        <a:uFillTx/>
                        <a:latin typeface="Calibri" panose="020F0502020204030204" pitchFamily="34" charset="0"/>
                        <a:cs typeface="Arial"/>
                      </a:endParaRP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in situ LIBS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SIMS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VTT</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l" fontAlgn="ctr"/>
                      <a:r>
                        <a:rPr lang="fi-FI" sz="1000" b="0" i="0" u="none" strike="noStrike">
                          <a:solidFill>
                            <a:srgbClr val="000000"/>
                          </a:solidFill>
                          <a:effectLst/>
                          <a:latin typeface="Calibri" panose="020F0502020204030204" pitchFamily="34" charset="0"/>
                        </a:rPr>
                        <a:t>10/2024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extLst>
                  <a:ext uri="{0D108BD9-81ED-4DB2-BD59-A6C34878D82A}">
                    <a16:rowId xmlns:a16="http://schemas.microsoft.com/office/drawing/2014/main" val="2578345927"/>
                  </a:ext>
                </a:extLst>
              </a:tr>
              <a:tr h="243231">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Compact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b"/>
                      <a:r>
                        <a:rPr lang="fi-FI" sz="1000" b="0" i="0" u="none" strike="noStrike">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Mo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marL="0" marR="0" lvl="0" indent="0" algn="ctr" defTabSz="685800" eaLnBrk="1" fontAlgn="b"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srgbClr val="000000"/>
                          </a:solidFill>
                          <a:effectLst/>
                          <a:uLnTx/>
                          <a:uFillTx/>
                          <a:latin typeface="Calibri" panose="020F0502020204030204" pitchFamily="34" charset="0"/>
                          <a:cs typeface="Arial"/>
                        </a:rPr>
                        <a:t>See above</a:t>
                      </a:r>
                      <a:endParaRPr kumimoji="0" lang="en-US" sz="1000" b="0" i="0" u="none" strike="noStrike" kern="0" cap="none" spc="0" normalizeH="0" baseline="0" noProof="0" dirty="0">
                        <a:ln>
                          <a:noFill/>
                        </a:ln>
                        <a:solidFill>
                          <a:srgbClr val="000000"/>
                        </a:solidFill>
                        <a:effectLst/>
                        <a:uLnTx/>
                        <a:uFillTx/>
                        <a:latin typeface="Calibri" panose="020F0502020204030204" pitchFamily="34" charset="0"/>
                        <a:cs typeface="Arial"/>
                      </a:endParaRP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in situ LIBS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IBA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IST</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l" fontAlgn="ctr"/>
                      <a:r>
                        <a:rPr lang="fi-FI" sz="1000" b="0" i="0" u="none" strike="noStrike">
                          <a:solidFill>
                            <a:srgbClr val="000000"/>
                          </a:solidFill>
                          <a:effectLst/>
                          <a:latin typeface="Calibri" panose="020F0502020204030204" pitchFamily="34" charset="0"/>
                        </a:rPr>
                        <a:t>10/2024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extLst>
                  <a:ext uri="{0D108BD9-81ED-4DB2-BD59-A6C34878D82A}">
                    <a16:rowId xmlns:a16="http://schemas.microsoft.com/office/drawing/2014/main" val="399267185"/>
                  </a:ext>
                </a:extLst>
              </a:tr>
              <a:tr h="243231">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Compact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b"/>
                      <a:r>
                        <a:rPr lang="fi-FI" sz="1000" b="0" i="0" u="none" strike="noStrike">
                          <a:solidFill>
                            <a:srgbClr val="000000"/>
                          </a:solidFill>
                          <a:effectLst/>
                          <a:latin typeface="Calibri" panose="020F0502020204030204" pitchFamily="34" charset="0"/>
                        </a:rPr>
                        <a:t>2,0</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Mo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marL="0" marR="0" lvl="0" indent="0" algn="ctr" defTabSz="685800" eaLnBrk="1" fontAlgn="b"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Calibri" panose="020F0502020204030204" pitchFamily="34" charset="0"/>
                          <a:cs typeface="Arial"/>
                        </a:rPr>
                        <a:t>See above</a:t>
                      </a:r>
                    </a:p>
                  </a:txBody>
                  <a:tcPr marL="4451" marR="4451" marT="4451"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in situ LIBS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SIMS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ctr" fontAlgn="ctr"/>
                      <a:r>
                        <a:rPr lang="fi-FI" sz="1000" b="0" i="0" u="none" strike="noStrike">
                          <a:solidFill>
                            <a:srgbClr val="000000"/>
                          </a:solidFill>
                          <a:effectLst/>
                          <a:latin typeface="Calibri" panose="020F0502020204030204" pitchFamily="34" charset="0"/>
                        </a:rPr>
                        <a:t>VTT</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tc>
                  <a:txBody>
                    <a:bodyPr/>
                    <a:lstStyle/>
                    <a:p>
                      <a:pPr algn="l" fontAlgn="ctr"/>
                      <a:r>
                        <a:rPr lang="fi-FI" sz="1000" b="0" i="0" u="none" strike="noStrike">
                          <a:solidFill>
                            <a:srgbClr val="000000"/>
                          </a:solidFill>
                          <a:effectLst/>
                          <a:latin typeface="Calibri" panose="020F0502020204030204" pitchFamily="34" charset="0"/>
                        </a:rPr>
                        <a:t>10/2024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BACC6"/>
                    </a:solidFill>
                  </a:tcPr>
                </a:tc>
                <a:extLst>
                  <a:ext uri="{0D108BD9-81ED-4DB2-BD59-A6C34878D82A}">
                    <a16:rowId xmlns:a16="http://schemas.microsoft.com/office/drawing/2014/main" val="1640242339"/>
                  </a:ext>
                </a:extLst>
              </a:tr>
              <a:tr h="123366">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dirty="0" err="1">
                          <a:solidFill>
                            <a:srgbClr val="000000"/>
                          </a:solidFill>
                          <a:effectLst/>
                          <a:latin typeface="Calibri" panose="020F0502020204030204" pitchFamily="34" charset="0"/>
                        </a:rPr>
                        <a:t>Amorphous</a:t>
                      </a:r>
                      <a:r>
                        <a:rPr lang="fi-FI" sz="1000" b="0" i="0" u="none" strike="noStrike" dirty="0">
                          <a:solidFill>
                            <a:srgbClr val="000000"/>
                          </a:solidFill>
                          <a:effectLst/>
                          <a:latin typeface="Calibri" panose="020F0502020204030204" pitchFamily="34" charset="0"/>
                        </a:rPr>
                        <a:t> W-O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4,0</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Flat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PSI-2 geometry</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Dust studies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SEM + profilometry</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IPPLM</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l" fontAlgn="ctr"/>
                      <a:r>
                        <a:rPr lang="fi-FI" sz="1000" b="0" i="0" u="none" strike="noStrike">
                          <a:solidFill>
                            <a:srgbClr val="000000"/>
                          </a:solidFill>
                          <a:effectLst/>
                          <a:latin typeface="Calibri" panose="020F0502020204030204" pitchFamily="34" charset="0"/>
                        </a:rPr>
                        <a:t>06/2024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extLst>
                  <a:ext uri="{0D108BD9-81ED-4DB2-BD59-A6C34878D82A}">
                    <a16:rowId xmlns:a16="http://schemas.microsoft.com/office/drawing/2014/main" val="1281441329"/>
                  </a:ext>
                </a:extLst>
              </a:tr>
              <a:tr h="123366">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dirty="0" err="1">
                          <a:solidFill>
                            <a:srgbClr val="000000"/>
                          </a:solidFill>
                          <a:effectLst/>
                          <a:latin typeface="Calibri" panose="020F0502020204030204" pitchFamily="34" charset="0"/>
                        </a:rPr>
                        <a:t>Amorphous</a:t>
                      </a:r>
                      <a:r>
                        <a:rPr lang="fi-FI" sz="1000" b="0" i="0" u="none" strike="noStrike" dirty="0">
                          <a:solidFill>
                            <a:srgbClr val="000000"/>
                          </a:solidFill>
                          <a:effectLst/>
                          <a:latin typeface="Calibri" panose="020F0502020204030204" pitchFamily="34" charset="0"/>
                        </a:rPr>
                        <a:t> W-O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4,0</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Flat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PSI-2 geometry</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Dust studies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SEM + profilometry</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IPPLM</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l" fontAlgn="ctr"/>
                      <a:r>
                        <a:rPr lang="fi-FI" sz="1000" b="0" i="0" u="none" strike="noStrike">
                          <a:solidFill>
                            <a:srgbClr val="000000"/>
                          </a:solidFill>
                          <a:effectLst/>
                          <a:latin typeface="Calibri" panose="020F0502020204030204" pitchFamily="34" charset="0"/>
                        </a:rPr>
                        <a:t>06/2024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extLst>
                  <a:ext uri="{0D108BD9-81ED-4DB2-BD59-A6C34878D82A}">
                    <a16:rowId xmlns:a16="http://schemas.microsoft.com/office/drawing/2014/main" val="2579171321"/>
                  </a:ext>
                </a:extLst>
              </a:tr>
              <a:tr h="123366">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dirty="0" err="1">
                          <a:solidFill>
                            <a:srgbClr val="000000"/>
                          </a:solidFill>
                          <a:effectLst/>
                          <a:latin typeface="Calibri" panose="020F0502020204030204" pitchFamily="34" charset="0"/>
                        </a:rPr>
                        <a:t>Amorphous</a:t>
                      </a:r>
                      <a:r>
                        <a:rPr lang="fi-FI" sz="1000" b="0" i="0" u="none" strike="noStrike" dirty="0">
                          <a:solidFill>
                            <a:srgbClr val="000000"/>
                          </a:solidFill>
                          <a:effectLst/>
                          <a:latin typeface="Calibri" panose="020F0502020204030204" pitchFamily="34" charset="0"/>
                        </a:rPr>
                        <a:t> W-O</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4,0</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dirty="0" err="1">
                          <a:solidFill>
                            <a:srgbClr val="000000"/>
                          </a:solidFill>
                          <a:effectLst/>
                          <a:latin typeface="Calibri" panose="020F0502020204030204" pitchFamily="34" charset="0"/>
                        </a:rPr>
                        <a:t>Flat</a:t>
                      </a:r>
                      <a:r>
                        <a:rPr lang="fi-FI" sz="1000" b="0" i="0" u="none" strike="noStrike" dirty="0">
                          <a:solidFill>
                            <a:srgbClr val="000000"/>
                          </a:solidFill>
                          <a:effectLst/>
                          <a:latin typeface="Calibri" panose="020F0502020204030204" pitchFamily="34" charset="0"/>
                        </a:rPr>
                        <a:t> W</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PSI-2 geometry</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ENEA</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Dust studies</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dirty="0">
                          <a:solidFill>
                            <a:srgbClr val="000000"/>
                          </a:solidFill>
                          <a:effectLst/>
                          <a:latin typeface="Calibri" panose="020F0502020204030204" pitchFamily="34" charset="0"/>
                        </a:rPr>
                        <a:t>SEM + </a:t>
                      </a:r>
                      <a:r>
                        <a:rPr lang="fi-FI" sz="1000" b="0" i="0" u="none" strike="noStrike" dirty="0" err="1">
                          <a:solidFill>
                            <a:srgbClr val="000000"/>
                          </a:solidFill>
                          <a:effectLst/>
                          <a:latin typeface="Calibri" panose="020F0502020204030204" pitchFamily="34" charset="0"/>
                        </a:rPr>
                        <a:t>profilometry</a:t>
                      </a:r>
                      <a:endParaRPr lang="fi-FI" sz="1000" b="0" i="0" u="none" strike="noStrike" dirty="0">
                        <a:solidFill>
                          <a:srgbClr val="000000"/>
                        </a:solidFill>
                        <a:effectLst/>
                        <a:latin typeface="Calibri" panose="020F0502020204030204" pitchFamily="34" charset="0"/>
                      </a:endParaRP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1000" b="0" i="0" u="none" strike="noStrike">
                          <a:solidFill>
                            <a:srgbClr val="000000"/>
                          </a:solidFill>
                          <a:effectLst/>
                          <a:latin typeface="Calibri" panose="020F0502020204030204" pitchFamily="34" charset="0"/>
                        </a:rPr>
                        <a:t>IPPLM</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l" fontAlgn="ctr"/>
                      <a:r>
                        <a:rPr lang="fi-FI" sz="1000" b="0" i="0" u="none" strike="noStrike" dirty="0">
                          <a:solidFill>
                            <a:srgbClr val="000000"/>
                          </a:solidFill>
                          <a:effectLst/>
                          <a:latin typeface="Calibri" panose="020F0502020204030204" pitchFamily="34" charset="0"/>
                        </a:rPr>
                        <a:t>06/2024</a:t>
                      </a:r>
                    </a:p>
                  </a:txBody>
                  <a:tcPr marL="4451" marR="4451" marT="4451"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extLst>
                  <a:ext uri="{0D108BD9-81ED-4DB2-BD59-A6C34878D82A}">
                    <a16:rowId xmlns:a16="http://schemas.microsoft.com/office/drawing/2014/main" val="2966168916"/>
                  </a:ext>
                </a:extLst>
              </a:tr>
            </a:tbl>
          </a:graphicData>
        </a:graphic>
      </p:graphicFrame>
      <p:sp>
        <p:nvSpPr>
          <p:cNvPr id="2" name="TextBox 1">
            <a:extLst>
              <a:ext uri="{FF2B5EF4-FFF2-40B4-BE49-F238E27FC236}">
                <a16:creationId xmlns:a16="http://schemas.microsoft.com/office/drawing/2014/main" id="{A49A73A2-8428-155B-99AD-51C41D1170C2}"/>
              </a:ext>
            </a:extLst>
          </p:cNvPr>
          <p:cNvSpPr txBox="1"/>
          <p:nvPr/>
        </p:nvSpPr>
        <p:spPr bwMode="auto">
          <a:xfrm>
            <a:off x="85443" y="6023691"/>
            <a:ext cx="4281941" cy="523220"/>
          </a:xfrm>
          <a:prstGeom prst="rect">
            <a:avLst/>
          </a:prstGeom>
          <a:noFill/>
        </p:spPr>
        <p:txBody>
          <a:bodyPr wrap="none" rtlCol="0">
            <a:spAutoFit/>
          </a:bodyPr>
          <a:lstStyle/>
          <a:p>
            <a:r>
              <a:rPr lang="fi-FI" sz="1400" b="1" dirty="0" err="1"/>
              <a:t>Comments</a:t>
            </a:r>
            <a:r>
              <a:rPr lang="fi-FI" sz="1400" dirty="0"/>
              <a:t>: </a:t>
            </a:r>
            <a:r>
              <a:rPr lang="fi-FI" sz="1400" dirty="0" err="1"/>
              <a:t>Dust</a:t>
            </a:r>
            <a:r>
              <a:rPr lang="fi-FI" sz="1400" dirty="0"/>
              <a:t> </a:t>
            </a:r>
            <a:r>
              <a:rPr lang="fi-FI" sz="1400" dirty="0" err="1"/>
              <a:t>samples</a:t>
            </a:r>
            <a:r>
              <a:rPr lang="fi-FI" sz="1400" dirty="0"/>
              <a:t> </a:t>
            </a:r>
            <a:r>
              <a:rPr lang="fi-FI" sz="1400" dirty="0" err="1"/>
              <a:t>analyzed</a:t>
            </a:r>
            <a:r>
              <a:rPr lang="fi-FI" sz="1400" dirty="0"/>
              <a:t> and </a:t>
            </a:r>
            <a:r>
              <a:rPr lang="fi-FI" sz="1400" dirty="0" err="1"/>
              <a:t>work</a:t>
            </a:r>
            <a:r>
              <a:rPr lang="fi-FI" sz="1400" dirty="0"/>
              <a:t> </a:t>
            </a:r>
            <a:r>
              <a:rPr lang="fi-FI" sz="1400" dirty="0" err="1"/>
              <a:t>completed</a:t>
            </a:r>
            <a:endParaRPr lang="fi-FI" sz="1400" dirty="0"/>
          </a:p>
          <a:p>
            <a:r>
              <a:rPr lang="fi-FI" sz="1400" dirty="0"/>
              <a:t>Status of in-</a:t>
            </a:r>
            <a:r>
              <a:rPr lang="fi-FI" sz="1400" dirty="0" err="1"/>
              <a:t>situ</a:t>
            </a:r>
            <a:r>
              <a:rPr lang="fi-FI" sz="1400" dirty="0"/>
              <a:t> LIBS </a:t>
            </a:r>
            <a:r>
              <a:rPr lang="fi-FI" sz="1400" dirty="0" err="1"/>
              <a:t>samples</a:t>
            </a:r>
            <a:r>
              <a:rPr lang="fi-FI" sz="1400" dirty="0"/>
              <a:t>?</a:t>
            </a:r>
          </a:p>
        </p:txBody>
      </p:sp>
    </p:spTree>
    <p:extLst>
      <p:ext uri="{BB962C8B-B14F-4D97-AF65-F5344CB8AC3E}">
        <p14:creationId xmlns:p14="http://schemas.microsoft.com/office/powerpoint/2010/main" val="283457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F6C3FFF5-AC93-75CF-CB97-EA1730A636EB}"/>
              </a:ext>
            </a:extLst>
          </p:cNvPr>
          <p:cNvSpPr>
            <a:spLocks noGrp="1"/>
          </p:cNvSpPr>
          <p:nvPr>
            <p:ph type="ftr" sz="quarter" idx="11"/>
          </p:nvPr>
        </p:nvSpPr>
        <p:spPr/>
        <p:txBody>
          <a:bodyPr/>
          <a:lstStyle/>
          <a:p>
            <a:pPr>
              <a:defRPr/>
            </a:pPr>
            <a:r>
              <a:rPr lang="en-GB">
                <a:solidFill>
                  <a:prstClr val="white"/>
                </a:solidFill>
              </a:rPr>
              <a:t>A. Hakola| WPPWIE SPB  status meeting for W and B | 10 July 2025</a:t>
            </a:r>
            <a:endParaRPr lang="en-GB" dirty="0"/>
          </a:p>
        </p:txBody>
      </p:sp>
      <p:sp>
        <p:nvSpPr>
          <p:cNvPr id="4" name="Slide Number Placeholder 3">
            <a:extLst>
              <a:ext uri="{FF2B5EF4-FFF2-40B4-BE49-F238E27FC236}">
                <a16:creationId xmlns:a16="http://schemas.microsoft.com/office/drawing/2014/main" id="{C17B4F0D-F31A-1FF2-04B2-C8B6A1FEFAF5}"/>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5</a:t>
            </a:fld>
            <a:endParaRPr lang="en-GB">
              <a:solidFill>
                <a:prstClr val="white"/>
              </a:solidFill>
            </a:endParaRPr>
          </a:p>
        </p:txBody>
      </p:sp>
      <p:sp>
        <p:nvSpPr>
          <p:cNvPr id="5" name="Title 1">
            <a:extLst>
              <a:ext uri="{FF2B5EF4-FFF2-40B4-BE49-F238E27FC236}">
                <a16:creationId xmlns:a16="http://schemas.microsoft.com/office/drawing/2014/main" id="{5CF86077-6BED-844C-72DD-543D0232E63D}"/>
              </a:ext>
            </a:extLst>
          </p:cNvPr>
          <p:cNvSpPr>
            <a:spLocks noGrp="1"/>
          </p:cNvSpPr>
          <p:nvPr>
            <p:ph type="title"/>
          </p:nvPr>
        </p:nvSpPr>
        <p:spPr>
          <a:xfrm>
            <a:off x="983432" y="192515"/>
            <a:ext cx="10179868" cy="457200"/>
          </a:xfrm>
        </p:spPr>
        <p:txBody>
          <a:bodyPr/>
          <a:lstStyle/>
          <a:p>
            <a:r>
              <a:rPr lang="fi-FI" dirty="0"/>
              <a:t>W </a:t>
            </a:r>
            <a:r>
              <a:rPr lang="fi-FI" dirty="0" err="1"/>
              <a:t>sample</a:t>
            </a:r>
            <a:r>
              <a:rPr lang="fi-FI" dirty="0"/>
              <a:t> </a:t>
            </a:r>
            <a:r>
              <a:rPr lang="fi-FI" dirty="0" err="1"/>
              <a:t>matrix</a:t>
            </a:r>
            <a:r>
              <a:rPr lang="fi-FI" dirty="0"/>
              <a:t> (as </a:t>
            </a:r>
            <a:r>
              <a:rPr lang="fi-FI" dirty="0" err="1"/>
              <a:t>agreed</a:t>
            </a:r>
            <a:r>
              <a:rPr lang="fi-FI" dirty="0"/>
              <a:t> in 2024): </a:t>
            </a:r>
            <a:r>
              <a:rPr lang="fi-FI" dirty="0" err="1"/>
              <a:t>sample</a:t>
            </a:r>
            <a:r>
              <a:rPr lang="fi-FI" dirty="0"/>
              <a:t> </a:t>
            </a:r>
            <a:r>
              <a:rPr lang="fi-FI" dirty="0" err="1"/>
              <a:t>analyses</a:t>
            </a:r>
            <a:endParaRPr lang="fi-FI" dirty="0"/>
          </a:p>
        </p:txBody>
      </p:sp>
      <p:graphicFrame>
        <p:nvGraphicFramePr>
          <p:cNvPr id="6" name="Table 5">
            <a:extLst>
              <a:ext uri="{FF2B5EF4-FFF2-40B4-BE49-F238E27FC236}">
                <a16:creationId xmlns:a16="http://schemas.microsoft.com/office/drawing/2014/main" id="{3A2A2250-00A4-5ECF-6C57-530BF1887667}"/>
              </a:ext>
            </a:extLst>
          </p:cNvPr>
          <p:cNvGraphicFramePr>
            <a:graphicFrameLocks noGrp="1"/>
          </p:cNvGraphicFramePr>
          <p:nvPr>
            <p:extLst>
              <p:ext uri="{D42A27DB-BD31-4B8C-83A1-F6EECF244321}">
                <p14:modId xmlns:p14="http://schemas.microsoft.com/office/powerpoint/2010/main" val="3818405844"/>
              </p:ext>
            </p:extLst>
          </p:nvPr>
        </p:nvGraphicFramePr>
        <p:xfrm>
          <a:off x="161925" y="690257"/>
          <a:ext cx="10682968" cy="5563719"/>
        </p:xfrm>
        <a:graphic>
          <a:graphicData uri="http://schemas.openxmlformats.org/drawingml/2006/table">
            <a:tbl>
              <a:tblPr/>
              <a:tblGrid>
                <a:gridCol w="1078210">
                  <a:extLst>
                    <a:ext uri="{9D8B030D-6E8A-4147-A177-3AD203B41FA5}">
                      <a16:colId xmlns:a16="http://schemas.microsoft.com/office/drawing/2014/main" val="3648576148"/>
                    </a:ext>
                  </a:extLst>
                </a:gridCol>
                <a:gridCol w="1276504">
                  <a:extLst>
                    <a:ext uri="{9D8B030D-6E8A-4147-A177-3AD203B41FA5}">
                      <a16:colId xmlns:a16="http://schemas.microsoft.com/office/drawing/2014/main" val="360878741"/>
                    </a:ext>
                  </a:extLst>
                </a:gridCol>
                <a:gridCol w="1053426">
                  <a:extLst>
                    <a:ext uri="{9D8B030D-6E8A-4147-A177-3AD203B41FA5}">
                      <a16:colId xmlns:a16="http://schemas.microsoft.com/office/drawing/2014/main" val="2456129637"/>
                    </a:ext>
                  </a:extLst>
                </a:gridCol>
                <a:gridCol w="743593">
                  <a:extLst>
                    <a:ext uri="{9D8B030D-6E8A-4147-A177-3AD203B41FA5}">
                      <a16:colId xmlns:a16="http://schemas.microsoft.com/office/drawing/2014/main" val="3706206936"/>
                    </a:ext>
                  </a:extLst>
                </a:gridCol>
                <a:gridCol w="1115393">
                  <a:extLst>
                    <a:ext uri="{9D8B030D-6E8A-4147-A177-3AD203B41FA5}">
                      <a16:colId xmlns:a16="http://schemas.microsoft.com/office/drawing/2014/main" val="367041765"/>
                    </a:ext>
                  </a:extLst>
                </a:gridCol>
                <a:gridCol w="793167">
                  <a:extLst>
                    <a:ext uri="{9D8B030D-6E8A-4147-A177-3AD203B41FA5}">
                      <a16:colId xmlns:a16="http://schemas.microsoft.com/office/drawing/2014/main" val="634345916"/>
                    </a:ext>
                  </a:extLst>
                </a:gridCol>
                <a:gridCol w="830347">
                  <a:extLst>
                    <a:ext uri="{9D8B030D-6E8A-4147-A177-3AD203B41FA5}">
                      <a16:colId xmlns:a16="http://schemas.microsoft.com/office/drawing/2014/main" val="306728636"/>
                    </a:ext>
                  </a:extLst>
                </a:gridCol>
                <a:gridCol w="1177356">
                  <a:extLst>
                    <a:ext uri="{9D8B030D-6E8A-4147-A177-3AD203B41FA5}">
                      <a16:colId xmlns:a16="http://schemas.microsoft.com/office/drawing/2014/main" val="345377719"/>
                    </a:ext>
                  </a:extLst>
                </a:gridCol>
                <a:gridCol w="1846592">
                  <a:extLst>
                    <a:ext uri="{9D8B030D-6E8A-4147-A177-3AD203B41FA5}">
                      <a16:colId xmlns:a16="http://schemas.microsoft.com/office/drawing/2014/main" val="451381000"/>
                    </a:ext>
                  </a:extLst>
                </a:gridCol>
                <a:gridCol w="768380">
                  <a:extLst>
                    <a:ext uri="{9D8B030D-6E8A-4147-A177-3AD203B41FA5}">
                      <a16:colId xmlns:a16="http://schemas.microsoft.com/office/drawing/2014/main" val="1958659003"/>
                    </a:ext>
                  </a:extLst>
                </a:gridCol>
              </a:tblGrid>
              <a:tr h="107454">
                <a:tc>
                  <a:txBody>
                    <a:bodyPr/>
                    <a:lstStyle/>
                    <a:p>
                      <a:pPr algn="ctr" fontAlgn="b"/>
                      <a:r>
                        <a:rPr lang="fi-FI" sz="900" b="1" i="0" u="none" strike="noStrike">
                          <a:solidFill>
                            <a:srgbClr val="FFFFFF"/>
                          </a:solidFill>
                          <a:effectLst/>
                          <a:latin typeface="Calibri" panose="020F0502020204030204" pitchFamily="34" charset="0"/>
                        </a:rPr>
                        <a:t>Research Unit</a:t>
                      </a:r>
                    </a:p>
                  </a:txBody>
                  <a:tcPr marL="2343" marR="2343" marT="2343"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Coating</a:t>
                      </a:r>
                    </a:p>
                  </a:txBody>
                  <a:tcPr marL="2343" marR="2343" marT="234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Coating thickness (um)</a:t>
                      </a:r>
                    </a:p>
                  </a:txBody>
                  <a:tcPr marL="2343" marR="2343" marT="234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Substrate</a:t>
                      </a:r>
                    </a:p>
                  </a:txBody>
                  <a:tcPr marL="2343" marR="2343" marT="234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Sample size (mm)</a:t>
                      </a:r>
                    </a:p>
                  </a:txBody>
                  <a:tcPr marL="2343" marR="2343" marT="234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 of samples</a:t>
                      </a:r>
                    </a:p>
                  </a:txBody>
                  <a:tcPr marL="2343" marR="2343" marT="234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To whom?</a:t>
                      </a:r>
                    </a:p>
                  </a:txBody>
                  <a:tcPr marL="2343" marR="2343" marT="234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For which purpose?</a:t>
                      </a:r>
                    </a:p>
                  </a:txBody>
                  <a:tcPr marL="2343" marR="2343" marT="234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Comments</a:t>
                      </a:r>
                    </a:p>
                  </a:txBody>
                  <a:tcPr marL="2343" marR="2343" marT="234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l" fontAlgn="b"/>
                      <a:r>
                        <a:rPr lang="fi-FI" sz="900" b="1" i="0" u="none" strike="noStrike">
                          <a:solidFill>
                            <a:srgbClr val="FFFFFF"/>
                          </a:solidFill>
                          <a:effectLst/>
                          <a:latin typeface="Calibri" panose="020F0502020204030204" pitchFamily="34" charset="0"/>
                        </a:rPr>
                        <a:t>Produced by</a:t>
                      </a:r>
                    </a:p>
                  </a:txBody>
                  <a:tcPr marL="2343" marR="2343" marT="2343"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extLst>
                  <a:ext uri="{0D108BD9-81ED-4DB2-BD59-A6C34878D82A}">
                    <a16:rowId xmlns:a16="http://schemas.microsoft.com/office/drawing/2014/main" val="693608370"/>
                  </a:ext>
                </a:extLst>
              </a:tr>
              <a:tr h="189968">
                <a:tc>
                  <a:txBody>
                    <a:bodyPr/>
                    <a:lstStyle/>
                    <a:p>
                      <a:pPr algn="ctr" fontAlgn="ctr"/>
                      <a:r>
                        <a:rPr lang="fi-FI" sz="900" b="0" i="0" u="none" strike="noStrike" dirty="0">
                          <a:solidFill>
                            <a:srgbClr val="000000"/>
                          </a:solidFill>
                          <a:effectLst/>
                          <a:latin typeface="Calibri" panose="020F0502020204030204" pitchFamily="34" charset="0"/>
                        </a:rPr>
                        <a:t>DIFFER</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Re-deposited 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900" b="0" i="0" u="none" strike="noStrike">
                          <a:solidFill>
                            <a:srgbClr val="000000"/>
                          </a:solidFill>
                          <a:effectLst/>
                          <a:latin typeface="Calibri" panose="020F0502020204030204" pitchFamily="34" charset="0"/>
                        </a:rPr>
                        <a:t>Nominal</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900" b="0" i="0" u="none" strike="noStrike">
                          <a:solidFill>
                            <a:srgbClr val="000000"/>
                          </a:solidFill>
                          <a:effectLst/>
                          <a:latin typeface="Calibri" panose="020F0502020204030204" pitchFamily="34" charset="0"/>
                        </a:rPr>
                        <a:t>PSI-2 geometry</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1-5</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DIFFER</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SEM + IBA</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Sequence IPPLM --&gt; NCSRD --&gt; CIEMAT</a:t>
                      </a:r>
                      <a:br>
                        <a:rPr lang="fi-FI" sz="900" b="0" i="0" u="none" strike="noStrike">
                          <a:solidFill>
                            <a:srgbClr val="000000"/>
                          </a:solidFill>
                          <a:effectLst/>
                          <a:latin typeface="Calibri" panose="020F0502020204030204" pitchFamily="34" charset="0"/>
                        </a:rPr>
                      </a:br>
                      <a:r>
                        <a:rPr lang="fi-FI" sz="900" b="0" i="0" u="none" strike="noStrike">
                          <a:solidFill>
                            <a:srgbClr val="000000"/>
                          </a:solidFill>
                          <a:effectLst/>
                          <a:latin typeface="Calibri" panose="020F0502020204030204" pitchFamily="34" charset="0"/>
                        </a:rPr>
                        <a:t>or DIFFER --&gt; RBI --&gt; VTT</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900" b="0" i="0" u="none" strike="noStrike">
                          <a:solidFill>
                            <a:srgbClr val="000000"/>
                          </a:solidFill>
                          <a:effectLst/>
                          <a:latin typeface="Calibri" panose="020F0502020204030204" pitchFamily="34" charset="0"/>
                        </a:rPr>
                        <a:t>09/2024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3013973390"/>
                  </a:ext>
                </a:extLst>
              </a:tr>
              <a:tr h="189968">
                <a:tc>
                  <a:txBody>
                    <a:bodyPr/>
                    <a:lstStyle/>
                    <a:p>
                      <a:pPr algn="ctr" fontAlgn="ctr"/>
                      <a:r>
                        <a:rPr lang="fi-FI" sz="900" b="0" i="0" u="none" strike="noStrike" dirty="0">
                          <a:solidFill>
                            <a:srgbClr val="000000"/>
                          </a:solidFill>
                          <a:effectLst/>
                          <a:latin typeface="Calibri" panose="020F0502020204030204" pitchFamily="34" charset="0"/>
                        </a:rPr>
                        <a:t>DIFFER</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Re-deposited 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900" b="0" i="0" u="none" strike="noStrike">
                          <a:solidFill>
                            <a:srgbClr val="000000"/>
                          </a:solidFill>
                          <a:effectLst/>
                          <a:latin typeface="Calibri" panose="020F0502020204030204" pitchFamily="34" charset="0"/>
                        </a:rPr>
                        <a:t>Nominal</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900" b="0" i="0" u="none" strike="noStrike">
                          <a:solidFill>
                            <a:srgbClr val="000000"/>
                          </a:solidFill>
                          <a:effectLst/>
                          <a:latin typeface="Calibri" panose="020F0502020204030204" pitchFamily="34" charset="0"/>
                        </a:rPr>
                        <a:t>PSI-2 geometry</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1-5</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IPPLM</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SEM + profilometry</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Sequence IPPLM --&gt; NCSRD --&gt; CIEMAT</a:t>
                      </a:r>
                      <a:br>
                        <a:rPr lang="fi-FI" sz="900" b="0" i="0" u="none" strike="noStrike">
                          <a:solidFill>
                            <a:srgbClr val="000000"/>
                          </a:solidFill>
                          <a:effectLst/>
                          <a:latin typeface="Calibri" panose="020F0502020204030204" pitchFamily="34" charset="0"/>
                        </a:rPr>
                      </a:br>
                      <a:r>
                        <a:rPr lang="fi-FI" sz="900" b="0" i="0" u="none" strike="noStrike">
                          <a:solidFill>
                            <a:srgbClr val="000000"/>
                          </a:solidFill>
                          <a:effectLst/>
                          <a:latin typeface="Calibri" panose="020F0502020204030204" pitchFamily="34" charset="0"/>
                        </a:rPr>
                        <a:t>or DIFFER --&gt; RBI --&gt; VTT</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900" b="0" i="0" u="none" strike="noStrike">
                          <a:solidFill>
                            <a:srgbClr val="000000"/>
                          </a:solidFill>
                          <a:effectLst/>
                          <a:latin typeface="Calibri" panose="020F0502020204030204" pitchFamily="34" charset="0"/>
                        </a:rPr>
                        <a:t>09/2024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530901904"/>
                  </a:ext>
                </a:extLst>
              </a:tr>
              <a:tr h="189968">
                <a:tc>
                  <a:txBody>
                    <a:bodyPr/>
                    <a:lstStyle/>
                    <a:p>
                      <a:pPr algn="ctr" fontAlgn="ctr"/>
                      <a:r>
                        <a:rPr lang="fi-FI" sz="900" b="0" i="0" u="none" strike="noStrike">
                          <a:solidFill>
                            <a:srgbClr val="000000"/>
                          </a:solidFill>
                          <a:effectLst/>
                          <a:latin typeface="Calibri" panose="020F0502020204030204" pitchFamily="34" charset="0"/>
                        </a:rPr>
                        <a:t>DIFFER</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dirty="0" err="1">
                          <a:solidFill>
                            <a:srgbClr val="000000"/>
                          </a:solidFill>
                          <a:effectLst/>
                          <a:latin typeface="Calibri" panose="020F0502020204030204" pitchFamily="34" charset="0"/>
                        </a:rPr>
                        <a:t>Re-deposited</a:t>
                      </a:r>
                      <a:r>
                        <a:rPr lang="fi-FI" sz="900" b="0" i="0" u="none" strike="noStrike" dirty="0">
                          <a:solidFill>
                            <a:srgbClr val="000000"/>
                          </a:solidFill>
                          <a:effectLst/>
                          <a:latin typeface="Calibri" panose="020F0502020204030204" pitchFamily="34" charset="0"/>
                        </a:rPr>
                        <a:t> 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900" b="0" i="0" u="none" strike="noStrike">
                          <a:solidFill>
                            <a:srgbClr val="000000"/>
                          </a:solidFill>
                          <a:effectLst/>
                          <a:latin typeface="Calibri" panose="020F0502020204030204" pitchFamily="34" charset="0"/>
                        </a:rPr>
                        <a:t>Nominal</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900" b="0" i="0" u="none" strike="noStrike">
                          <a:solidFill>
                            <a:srgbClr val="000000"/>
                          </a:solidFill>
                          <a:effectLst/>
                          <a:latin typeface="Calibri" panose="020F0502020204030204" pitchFamily="34" charset="0"/>
                        </a:rPr>
                        <a:t>PSI-2 geometry</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1-5</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NCSRD</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IBA + XRD</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Sequence IPPLM --&gt; NCSRD --&gt; CIEMAT</a:t>
                      </a:r>
                      <a:br>
                        <a:rPr lang="fi-FI" sz="900" b="0" i="0" u="none" strike="noStrike">
                          <a:solidFill>
                            <a:srgbClr val="000000"/>
                          </a:solidFill>
                          <a:effectLst/>
                          <a:latin typeface="Calibri" panose="020F0502020204030204" pitchFamily="34" charset="0"/>
                        </a:rPr>
                      </a:br>
                      <a:r>
                        <a:rPr lang="fi-FI" sz="900" b="0" i="0" u="none" strike="noStrike">
                          <a:solidFill>
                            <a:srgbClr val="000000"/>
                          </a:solidFill>
                          <a:effectLst/>
                          <a:latin typeface="Calibri" panose="020F0502020204030204" pitchFamily="34" charset="0"/>
                        </a:rPr>
                        <a:t>or DIFFER --&gt; RBI --&gt; VTT</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900" b="0" i="0" u="none" strike="noStrike">
                          <a:solidFill>
                            <a:srgbClr val="000000"/>
                          </a:solidFill>
                          <a:effectLst/>
                          <a:latin typeface="Calibri" panose="020F0502020204030204" pitchFamily="34" charset="0"/>
                        </a:rPr>
                        <a:t>09/2024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3713484039"/>
                  </a:ext>
                </a:extLst>
              </a:tr>
              <a:tr h="189968">
                <a:tc>
                  <a:txBody>
                    <a:bodyPr/>
                    <a:lstStyle/>
                    <a:p>
                      <a:pPr algn="ctr" fontAlgn="ctr"/>
                      <a:r>
                        <a:rPr lang="fi-FI" sz="900" b="0" i="0" u="none" strike="noStrike">
                          <a:solidFill>
                            <a:srgbClr val="000000"/>
                          </a:solidFill>
                          <a:effectLst/>
                          <a:latin typeface="Calibri" panose="020F0502020204030204" pitchFamily="34" charset="0"/>
                        </a:rPr>
                        <a:t>DIFFER</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Re-deposited 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900" b="0" i="0" u="none" strike="noStrike">
                          <a:solidFill>
                            <a:srgbClr val="000000"/>
                          </a:solidFill>
                          <a:effectLst/>
                          <a:latin typeface="Calibri" panose="020F0502020204030204" pitchFamily="34" charset="0"/>
                        </a:rPr>
                        <a:t>Nominal</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900" b="0" i="0" u="none" strike="noStrike">
                          <a:solidFill>
                            <a:srgbClr val="000000"/>
                          </a:solidFill>
                          <a:effectLst/>
                          <a:latin typeface="Calibri" panose="020F0502020204030204" pitchFamily="34" charset="0"/>
                        </a:rPr>
                        <a:t>PSI-2 geometry</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1-5</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RBI</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TOF-ERDA</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Sequence IPPLM --&gt; NCSRD --&gt; CIEMAT</a:t>
                      </a:r>
                      <a:br>
                        <a:rPr lang="fi-FI" sz="900" b="0" i="0" u="none" strike="noStrike">
                          <a:solidFill>
                            <a:srgbClr val="000000"/>
                          </a:solidFill>
                          <a:effectLst/>
                          <a:latin typeface="Calibri" panose="020F0502020204030204" pitchFamily="34" charset="0"/>
                        </a:rPr>
                      </a:br>
                      <a:r>
                        <a:rPr lang="fi-FI" sz="900" b="0" i="0" u="none" strike="noStrike">
                          <a:solidFill>
                            <a:srgbClr val="000000"/>
                          </a:solidFill>
                          <a:effectLst/>
                          <a:latin typeface="Calibri" panose="020F0502020204030204" pitchFamily="34" charset="0"/>
                        </a:rPr>
                        <a:t>or DIFFER --&gt; RBI --&gt; VTT</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900" b="0" i="0" u="none" strike="noStrike">
                          <a:solidFill>
                            <a:srgbClr val="000000"/>
                          </a:solidFill>
                          <a:effectLst/>
                          <a:latin typeface="Calibri" panose="020F0502020204030204" pitchFamily="34" charset="0"/>
                        </a:rPr>
                        <a:t>09/2024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3776215615"/>
                  </a:ext>
                </a:extLst>
              </a:tr>
              <a:tr h="189968">
                <a:tc>
                  <a:txBody>
                    <a:bodyPr/>
                    <a:lstStyle/>
                    <a:p>
                      <a:pPr algn="ctr" fontAlgn="ctr"/>
                      <a:r>
                        <a:rPr lang="fi-FI" sz="900" b="0" i="0" u="none" strike="noStrike">
                          <a:solidFill>
                            <a:srgbClr val="000000"/>
                          </a:solidFill>
                          <a:effectLst/>
                          <a:latin typeface="Calibri" panose="020F0502020204030204" pitchFamily="34" charset="0"/>
                        </a:rPr>
                        <a:t>DIFFER</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Re-deposited 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900" b="0" i="0" u="none" strike="noStrike" dirty="0" err="1">
                          <a:solidFill>
                            <a:srgbClr val="000000"/>
                          </a:solidFill>
                          <a:effectLst/>
                          <a:latin typeface="Calibri" panose="020F0502020204030204" pitchFamily="34" charset="0"/>
                        </a:rPr>
                        <a:t>Nominal</a:t>
                      </a:r>
                      <a:endParaRPr lang="fi-FI" sz="900" b="0" i="0" u="none" strike="noStrike" dirty="0">
                        <a:solidFill>
                          <a:srgbClr val="000000"/>
                        </a:solidFill>
                        <a:effectLst/>
                        <a:latin typeface="Calibri" panose="020F0502020204030204" pitchFamily="34" charset="0"/>
                      </a:endParaRP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900" b="0" i="0" u="none" strike="noStrike">
                          <a:solidFill>
                            <a:srgbClr val="000000"/>
                          </a:solidFill>
                          <a:effectLst/>
                          <a:latin typeface="Calibri" panose="020F0502020204030204" pitchFamily="34" charset="0"/>
                        </a:rPr>
                        <a:t>PSI-2 geometry</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1-5</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VTT</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SIMS</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Sequence IPPLM --&gt; NCSRD --&gt; CIEMAT</a:t>
                      </a:r>
                      <a:br>
                        <a:rPr lang="fi-FI" sz="900" b="0" i="0" u="none" strike="noStrike">
                          <a:solidFill>
                            <a:srgbClr val="000000"/>
                          </a:solidFill>
                          <a:effectLst/>
                          <a:latin typeface="Calibri" panose="020F0502020204030204" pitchFamily="34" charset="0"/>
                        </a:rPr>
                      </a:br>
                      <a:r>
                        <a:rPr lang="fi-FI" sz="900" b="0" i="0" u="none" strike="noStrike">
                          <a:solidFill>
                            <a:srgbClr val="000000"/>
                          </a:solidFill>
                          <a:effectLst/>
                          <a:latin typeface="Calibri" panose="020F0502020204030204" pitchFamily="34" charset="0"/>
                        </a:rPr>
                        <a:t>or DIFFER --&gt; RBI --&gt; VTT</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900" b="0" i="0" u="none" strike="noStrike">
                          <a:solidFill>
                            <a:srgbClr val="000000"/>
                          </a:solidFill>
                          <a:effectLst/>
                          <a:latin typeface="Calibri" panose="020F0502020204030204" pitchFamily="34" charset="0"/>
                        </a:rPr>
                        <a:t>09/2024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354164646"/>
                  </a:ext>
                </a:extLst>
              </a:tr>
              <a:tr h="189968">
                <a:tc>
                  <a:txBody>
                    <a:bodyPr/>
                    <a:lstStyle/>
                    <a:p>
                      <a:pPr algn="ctr" fontAlgn="ctr"/>
                      <a:r>
                        <a:rPr lang="fi-FI" sz="900" b="0" i="0" u="none" strike="noStrike">
                          <a:solidFill>
                            <a:srgbClr val="000000"/>
                          </a:solidFill>
                          <a:effectLst/>
                          <a:latin typeface="Calibri" panose="020F0502020204030204" pitchFamily="34" charset="0"/>
                        </a:rPr>
                        <a:t>DIFFER</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Re-deposited 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900" b="0" i="0" u="none" strike="noStrike">
                          <a:solidFill>
                            <a:srgbClr val="000000"/>
                          </a:solidFill>
                          <a:effectLst/>
                          <a:latin typeface="Calibri" panose="020F0502020204030204" pitchFamily="34" charset="0"/>
                        </a:rPr>
                        <a:t>Nominal</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900" b="0" i="0" u="none" strike="noStrike" dirty="0">
                          <a:solidFill>
                            <a:srgbClr val="000000"/>
                          </a:solidFill>
                          <a:effectLst/>
                          <a:latin typeface="Calibri" panose="020F0502020204030204" pitchFamily="34" charset="0"/>
                        </a:rPr>
                        <a:t>PSI-2 </a:t>
                      </a:r>
                      <a:r>
                        <a:rPr lang="fi-FI" sz="900" b="0" i="0" u="none" strike="noStrike" dirty="0" err="1">
                          <a:solidFill>
                            <a:srgbClr val="000000"/>
                          </a:solidFill>
                          <a:effectLst/>
                          <a:latin typeface="Calibri" panose="020F0502020204030204" pitchFamily="34" charset="0"/>
                        </a:rPr>
                        <a:t>geometry</a:t>
                      </a:r>
                      <a:endParaRPr lang="fi-FI" sz="900" b="0" i="0" u="none" strike="noStrike" dirty="0">
                        <a:solidFill>
                          <a:srgbClr val="000000"/>
                        </a:solidFill>
                        <a:effectLst/>
                        <a:latin typeface="Calibri" panose="020F0502020204030204" pitchFamily="34" charset="0"/>
                      </a:endParaRP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1-5</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CIEMAT</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SIMS</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900" b="0" i="0" u="none" strike="noStrike">
                          <a:solidFill>
                            <a:srgbClr val="000000"/>
                          </a:solidFill>
                          <a:effectLst/>
                          <a:latin typeface="Calibri" panose="020F0502020204030204" pitchFamily="34" charset="0"/>
                        </a:rPr>
                        <a:t>Sequence IPPLM --&gt; NCSRD --&gt; CIEMAT</a:t>
                      </a:r>
                      <a:br>
                        <a:rPr lang="fi-FI" sz="900" b="0" i="0" u="none" strike="noStrike">
                          <a:solidFill>
                            <a:srgbClr val="000000"/>
                          </a:solidFill>
                          <a:effectLst/>
                          <a:latin typeface="Calibri" panose="020F0502020204030204" pitchFamily="34" charset="0"/>
                        </a:rPr>
                      </a:br>
                      <a:r>
                        <a:rPr lang="fi-FI" sz="900" b="0" i="0" u="none" strike="noStrike">
                          <a:solidFill>
                            <a:srgbClr val="000000"/>
                          </a:solidFill>
                          <a:effectLst/>
                          <a:latin typeface="Calibri" panose="020F0502020204030204" pitchFamily="34" charset="0"/>
                        </a:rPr>
                        <a:t>or DIFFER --&gt; RBI --&gt; VTT</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900" b="0" i="0" u="none" strike="noStrike">
                          <a:solidFill>
                            <a:srgbClr val="000000"/>
                          </a:solidFill>
                          <a:effectLst/>
                          <a:latin typeface="Calibri" panose="020F0502020204030204" pitchFamily="34" charset="0"/>
                        </a:rPr>
                        <a:t>09/2024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679948450"/>
                  </a:ext>
                </a:extLst>
              </a:tr>
              <a:tr h="107454">
                <a:tc>
                  <a:txBody>
                    <a:bodyPr/>
                    <a:lstStyle/>
                    <a:p>
                      <a:pPr algn="ctr" fontAlgn="ctr"/>
                      <a:r>
                        <a:rPr lang="fi-FI" sz="900" b="0" i="0" u="none" strike="noStrike">
                          <a:solidFill>
                            <a:srgbClr val="000000"/>
                          </a:solidFill>
                          <a:effectLst/>
                          <a:latin typeface="Calibri" panose="020F0502020204030204" pitchFamily="34" charset="0"/>
                        </a:rPr>
                        <a:t>DIFFER</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Re-deposited 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Nominal</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PSI-2 geometry</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IPPLM</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SEM</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endParaRPr lang="en-US" sz="900" b="0" i="0" u="none" strike="noStrike" dirty="0">
                        <a:solidFill>
                          <a:srgbClr val="000000"/>
                        </a:solidFill>
                        <a:effectLst/>
                        <a:latin typeface="Calibri" panose="020F0502020204030204" pitchFamily="34" charset="0"/>
                      </a:endParaRP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l" fontAlgn="ctr"/>
                      <a:r>
                        <a:rPr lang="fi-FI" sz="900" b="0" i="0" u="none" strike="noStrike">
                          <a:solidFill>
                            <a:srgbClr val="000000"/>
                          </a:solidFill>
                          <a:effectLst/>
                          <a:latin typeface="Calibri" panose="020F0502020204030204" pitchFamily="34" charset="0"/>
                        </a:rPr>
                        <a:t>12/2024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extLst>
                  <a:ext uri="{0D108BD9-81ED-4DB2-BD59-A6C34878D82A}">
                    <a16:rowId xmlns:a16="http://schemas.microsoft.com/office/drawing/2014/main" val="1368137143"/>
                  </a:ext>
                </a:extLst>
              </a:tr>
              <a:tr h="107454">
                <a:tc>
                  <a:txBody>
                    <a:bodyPr/>
                    <a:lstStyle/>
                    <a:p>
                      <a:pPr algn="ctr" fontAlgn="ctr"/>
                      <a:r>
                        <a:rPr lang="fi-FI" sz="900" b="0" i="0" u="none" strike="noStrike">
                          <a:solidFill>
                            <a:srgbClr val="000000"/>
                          </a:solidFill>
                          <a:effectLst/>
                          <a:latin typeface="Calibri" panose="020F0502020204030204" pitchFamily="34" charset="0"/>
                        </a:rPr>
                        <a:t>DIFFER</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Re-deposited 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Nominal</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PSI-2 geometry</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dirty="0">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IST</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IBA</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endParaRPr lang="en-US" sz="900" b="0" i="0" u="none" strike="noStrike" dirty="0">
                        <a:solidFill>
                          <a:srgbClr val="000000"/>
                        </a:solidFill>
                        <a:effectLst/>
                        <a:latin typeface="Calibri" panose="020F0502020204030204" pitchFamily="34" charset="0"/>
                      </a:endParaRP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l" fontAlgn="ctr"/>
                      <a:r>
                        <a:rPr lang="fi-FI" sz="900" b="0" i="0" u="none" strike="noStrike">
                          <a:solidFill>
                            <a:srgbClr val="000000"/>
                          </a:solidFill>
                          <a:effectLst/>
                          <a:latin typeface="Calibri" panose="020F0502020204030204" pitchFamily="34" charset="0"/>
                        </a:rPr>
                        <a:t>12/2024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extLst>
                  <a:ext uri="{0D108BD9-81ED-4DB2-BD59-A6C34878D82A}">
                    <a16:rowId xmlns:a16="http://schemas.microsoft.com/office/drawing/2014/main" val="4216152255"/>
                  </a:ext>
                </a:extLst>
              </a:tr>
              <a:tr h="107454">
                <a:tc>
                  <a:txBody>
                    <a:bodyPr/>
                    <a:lstStyle/>
                    <a:p>
                      <a:pPr algn="ctr" fontAlgn="ctr"/>
                      <a:r>
                        <a:rPr lang="fi-FI" sz="900" b="0" i="0" u="none" strike="noStrike">
                          <a:solidFill>
                            <a:srgbClr val="000000"/>
                          </a:solidFill>
                          <a:effectLst/>
                          <a:latin typeface="Calibri" panose="020F0502020204030204" pitchFamily="34" charset="0"/>
                        </a:rPr>
                        <a:t>DIFFER</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dirty="0" err="1">
                          <a:solidFill>
                            <a:srgbClr val="000000"/>
                          </a:solidFill>
                          <a:effectLst/>
                          <a:latin typeface="Calibri" panose="020F0502020204030204" pitchFamily="34" charset="0"/>
                        </a:rPr>
                        <a:t>Re-deposited</a:t>
                      </a:r>
                      <a:r>
                        <a:rPr lang="fi-FI" sz="900" b="0" i="0" u="none" strike="noStrike" dirty="0">
                          <a:solidFill>
                            <a:srgbClr val="000000"/>
                          </a:solidFill>
                          <a:effectLst/>
                          <a:latin typeface="Calibri" panose="020F0502020204030204" pitchFamily="34" charset="0"/>
                        </a:rPr>
                        <a:t> 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Nominal</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PSI-2 geometry</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RBI</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TOF-ERDA</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endParaRPr lang="en-US" sz="900" b="0" i="0" u="none" strike="noStrike" dirty="0">
                        <a:solidFill>
                          <a:srgbClr val="000000"/>
                        </a:solidFill>
                        <a:effectLst/>
                        <a:latin typeface="Calibri" panose="020F0502020204030204" pitchFamily="34" charset="0"/>
                      </a:endParaRP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l" fontAlgn="ctr"/>
                      <a:r>
                        <a:rPr lang="fi-FI" sz="900" b="0" i="0" u="none" strike="noStrike">
                          <a:solidFill>
                            <a:srgbClr val="000000"/>
                          </a:solidFill>
                          <a:effectLst/>
                          <a:latin typeface="Calibri" panose="020F0502020204030204" pitchFamily="34" charset="0"/>
                        </a:rPr>
                        <a:t>12/2024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extLst>
                  <a:ext uri="{0D108BD9-81ED-4DB2-BD59-A6C34878D82A}">
                    <a16:rowId xmlns:a16="http://schemas.microsoft.com/office/drawing/2014/main" val="2383834934"/>
                  </a:ext>
                </a:extLst>
              </a:tr>
              <a:tr h="107454">
                <a:tc>
                  <a:txBody>
                    <a:bodyPr/>
                    <a:lstStyle/>
                    <a:p>
                      <a:pPr algn="ctr" fontAlgn="ctr"/>
                      <a:r>
                        <a:rPr lang="fi-FI" sz="900" b="0" i="0" u="none" strike="noStrike">
                          <a:solidFill>
                            <a:srgbClr val="000000"/>
                          </a:solidFill>
                          <a:effectLst/>
                          <a:latin typeface="Calibri" panose="020F0502020204030204" pitchFamily="34" charset="0"/>
                        </a:rPr>
                        <a:t>DIFFER</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Re-deposited 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Nominal</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PSI-2 geometry</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VTT</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dirty="0">
                          <a:solidFill>
                            <a:srgbClr val="000000"/>
                          </a:solidFill>
                          <a:effectLst/>
                          <a:latin typeface="Calibri" panose="020F0502020204030204" pitchFamily="34" charset="0"/>
                        </a:rPr>
                        <a:t>SIMS</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endParaRPr lang="en-US" sz="900" b="0" i="0" u="none" strike="noStrike" dirty="0">
                        <a:solidFill>
                          <a:srgbClr val="000000"/>
                        </a:solidFill>
                        <a:effectLst/>
                        <a:latin typeface="Calibri" panose="020F0502020204030204" pitchFamily="34" charset="0"/>
                      </a:endParaRP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l" fontAlgn="ctr"/>
                      <a:r>
                        <a:rPr lang="fi-FI" sz="900" b="0" i="0" u="none" strike="noStrike">
                          <a:solidFill>
                            <a:srgbClr val="000000"/>
                          </a:solidFill>
                          <a:effectLst/>
                          <a:latin typeface="Calibri" panose="020F0502020204030204" pitchFamily="34" charset="0"/>
                        </a:rPr>
                        <a:t>12/2024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extLst>
                  <a:ext uri="{0D108BD9-81ED-4DB2-BD59-A6C34878D82A}">
                    <a16:rowId xmlns:a16="http://schemas.microsoft.com/office/drawing/2014/main" val="3374368364"/>
                  </a:ext>
                </a:extLst>
              </a:tr>
              <a:tr h="107454">
                <a:tc>
                  <a:txBody>
                    <a:bodyPr/>
                    <a:lstStyle/>
                    <a:p>
                      <a:pPr algn="ctr" fontAlgn="ctr"/>
                      <a:r>
                        <a:rPr lang="fi-FI" sz="900" b="0" i="0" u="none" strike="noStrike">
                          <a:solidFill>
                            <a:srgbClr val="000000"/>
                          </a:solidFill>
                          <a:effectLst/>
                          <a:latin typeface="Calibri" panose="020F0502020204030204" pitchFamily="34" charset="0"/>
                        </a:rPr>
                        <a:t>DIFFER</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Re-deposited 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Nominal</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PSI-2 geometry</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CIEMAT</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SIMS</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endParaRPr lang="en-US" sz="900" b="0" i="0" u="none" strike="noStrike" dirty="0">
                        <a:solidFill>
                          <a:srgbClr val="000000"/>
                        </a:solidFill>
                        <a:effectLst/>
                        <a:latin typeface="Calibri" panose="020F0502020204030204" pitchFamily="34" charset="0"/>
                      </a:endParaRP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l" fontAlgn="ctr"/>
                      <a:r>
                        <a:rPr lang="fi-FI" sz="900" b="0" i="0" u="none" strike="noStrike">
                          <a:solidFill>
                            <a:srgbClr val="000000"/>
                          </a:solidFill>
                          <a:effectLst/>
                          <a:latin typeface="Calibri" panose="020F0502020204030204" pitchFamily="34" charset="0"/>
                        </a:rPr>
                        <a:t>12/2024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extLst>
                  <a:ext uri="{0D108BD9-81ED-4DB2-BD59-A6C34878D82A}">
                    <a16:rowId xmlns:a16="http://schemas.microsoft.com/office/drawing/2014/main" val="330045026"/>
                  </a:ext>
                </a:extLst>
              </a:tr>
              <a:tr h="107454">
                <a:tc>
                  <a:txBody>
                    <a:bodyPr/>
                    <a:lstStyle/>
                    <a:p>
                      <a:pPr algn="ctr" fontAlgn="ctr"/>
                      <a:r>
                        <a:rPr lang="fi-FI" sz="900" b="0" i="0" u="none" strike="noStrike">
                          <a:solidFill>
                            <a:srgbClr val="000000"/>
                          </a:solidFill>
                          <a:effectLst/>
                          <a:latin typeface="Calibri" panose="020F0502020204030204" pitchFamily="34" charset="0"/>
                        </a:rPr>
                        <a:t>DIFFER</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Re-deposited 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Nominal</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PSI-2 geometry</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FZJ</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SEM</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endParaRPr lang="en-US" sz="900" b="0" i="0" u="none" strike="noStrike" dirty="0">
                        <a:solidFill>
                          <a:srgbClr val="000000"/>
                        </a:solidFill>
                        <a:effectLst/>
                        <a:latin typeface="Calibri" panose="020F0502020204030204" pitchFamily="34" charset="0"/>
                      </a:endParaRP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l" fontAlgn="ctr"/>
                      <a:r>
                        <a:rPr lang="fi-FI" sz="900" b="0" i="0" u="none" strike="noStrike" dirty="0">
                          <a:solidFill>
                            <a:srgbClr val="000000"/>
                          </a:solidFill>
                          <a:effectLst/>
                          <a:latin typeface="Calibri" panose="020F0502020204030204" pitchFamily="34" charset="0"/>
                        </a:rPr>
                        <a:t>12/2024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extLst>
                  <a:ext uri="{0D108BD9-81ED-4DB2-BD59-A6C34878D82A}">
                    <a16:rowId xmlns:a16="http://schemas.microsoft.com/office/drawing/2014/main" val="4088048970"/>
                  </a:ext>
                </a:extLst>
              </a:tr>
              <a:tr h="107454">
                <a:tc>
                  <a:txBody>
                    <a:bodyPr/>
                    <a:lstStyle/>
                    <a:p>
                      <a:pPr algn="ctr" fontAlgn="ctr"/>
                      <a:r>
                        <a:rPr lang="fi-FI" sz="900" b="0" i="0" u="none" strike="noStrike">
                          <a:solidFill>
                            <a:srgbClr val="000000"/>
                          </a:solidFill>
                          <a:effectLst/>
                          <a:latin typeface="Calibri" panose="020F0502020204030204" pitchFamily="34" charset="0"/>
                        </a:rPr>
                        <a:t>DIFFER</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Re-deposited 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Nominal</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PSI-2 geometry</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NCSRD</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IBA + XRD</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endParaRPr lang="en-US" sz="900" b="0" i="0" u="none" strike="noStrike" dirty="0">
                        <a:solidFill>
                          <a:srgbClr val="000000"/>
                        </a:solidFill>
                        <a:effectLst/>
                        <a:latin typeface="Calibri" panose="020F0502020204030204" pitchFamily="34" charset="0"/>
                      </a:endParaRP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l" fontAlgn="ctr"/>
                      <a:r>
                        <a:rPr lang="fi-FI" sz="900" b="0" i="0" u="none" strike="noStrike" dirty="0">
                          <a:solidFill>
                            <a:srgbClr val="000000"/>
                          </a:solidFill>
                          <a:effectLst/>
                          <a:latin typeface="Calibri" panose="020F0502020204030204" pitchFamily="34" charset="0"/>
                        </a:rPr>
                        <a:t>12/2024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extLst>
                  <a:ext uri="{0D108BD9-81ED-4DB2-BD59-A6C34878D82A}">
                    <a16:rowId xmlns:a16="http://schemas.microsoft.com/office/drawing/2014/main" val="840423401"/>
                  </a:ext>
                </a:extLst>
              </a:tr>
              <a:tr h="107454">
                <a:tc>
                  <a:txBody>
                    <a:bodyPr/>
                    <a:lstStyle/>
                    <a:p>
                      <a:pPr algn="ctr" fontAlgn="ctr"/>
                      <a:r>
                        <a:rPr lang="fi-FI" sz="900" b="0" i="0" u="none" strike="noStrike">
                          <a:solidFill>
                            <a:srgbClr val="000000"/>
                          </a:solidFill>
                          <a:effectLst/>
                          <a:latin typeface="Calibri" panose="020F0502020204030204" pitchFamily="34" charset="0"/>
                        </a:rPr>
                        <a:t>DIFFER</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Re-deposited 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Nominal</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PSI-2 geometry</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VR</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IBA</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endParaRPr lang="en-US" sz="900" b="0" i="0" u="none" strike="noStrike" dirty="0">
                        <a:solidFill>
                          <a:srgbClr val="000000"/>
                        </a:solidFill>
                        <a:effectLst/>
                        <a:latin typeface="Calibri" panose="020F0502020204030204" pitchFamily="34" charset="0"/>
                      </a:endParaRP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l" fontAlgn="ctr"/>
                      <a:r>
                        <a:rPr lang="fi-FI" sz="900" b="0" i="0" u="none" strike="noStrike" dirty="0">
                          <a:solidFill>
                            <a:srgbClr val="000000"/>
                          </a:solidFill>
                          <a:effectLst/>
                          <a:latin typeface="Calibri" panose="020F0502020204030204" pitchFamily="34" charset="0"/>
                        </a:rPr>
                        <a:t>12/2024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extLst>
                  <a:ext uri="{0D108BD9-81ED-4DB2-BD59-A6C34878D82A}">
                    <a16:rowId xmlns:a16="http://schemas.microsoft.com/office/drawing/2014/main" val="4171587473"/>
                  </a:ext>
                </a:extLst>
              </a:tr>
              <a:tr h="96185">
                <a:tc>
                  <a:txBody>
                    <a:bodyPr/>
                    <a:lstStyle/>
                    <a:p>
                      <a:pPr algn="ctr" fontAlgn="ctr"/>
                      <a:r>
                        <a:rPr lang="fi-FI" sz="900" b="0" i="0" u="none" strike="noStrike" dirty="0">
                          <a:solidFill>
                            <a:srgbClr val="000000"/>
                          </a:solidFill>
                          <a:effectLst/>
                          <a:latin typeface="Calibri" panose="020F0502020204030204" pitchFamily="34" charset="0"/>
                        </a:rPr>
                        <a:t>ENEA</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00B0F0"/>
                    </a:solidFill>
                  </a:tcPr>
                </a:tc>
                <a:tc>
                  <a:txBody>
                    <a:bodyPr/>
                    <a:lstStyle/>
                    <a:p>
                      <a:pPr algn="ctr" fontAlgn="ctr"/>
                      <a:r>
                        <a:rPr lang="fi-FI" sz="900" b="0" i="0" u="none" strike="noStrike" dirty="0" err="1">
                          <a:solidFill>
                            <a:srgbClr val="000000"/>
                          </a:solidFill>
                          <a:effectLst/>
                          <a:latin typeface="Calibri" panose="020F0502020204030204" pitchFamily="34" charset="0"/>
                        </a:rPr>
                        <a:t>Amorphous</a:t>
                      </a:r>
                      <a:r>
                        <a:rPr lang="fi-FI" sz="900" b="0" i="0" u="none" strike="noStrike" dirty="0">
                          <a:solidFill>
                            <a:srgbClr val="000000"/>
                          </a:solidFill>
                          <a:effectLst/>
                          <a:latin typeface="Calibri" panose="020F0502020204030204" pitchFamily="34" charset="0"/>
                        </a:rPr>
                        <a:t> 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00B0F0"/>
                    </a:solidFill>
                  </a:tcPr>
                </a:tc>
                <a:tc>
                  <a:txBody>
                    <a:bodyPr/>
                    <a:lstStyle/>
                    <a:p>
                      <a:pPr algn="ctr" fontAlgn="b"/>
                      <a:r>
                        <a:rPr lang="fi-FI" sz="900" b="0" i="0" u="none" strike="noStrike">
                          <a:solidFill>
                            <a:srgbClr val="000000"/>
                          </a:solidFill>
                          <a:effectLst/>
                          <a:latin typeface="Calibri" panose="020F0502020204030204" pitchFamily="34" charset="0"/>
                        </a:rPr>
                        <a:t>3,0</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00B0F0"/>
                    </a:solidFill>
                  </a:tcPr>
                </a:tc>
                <a:tc>
                  <a:txBody>
                    <a:bodyPr/>
                    <a:lstStyle/>
                    <a:p>
                      <a:pPr algn="ctr" fontAlgn="ctr"/>
                      <a:r>
                        <a:rPr lang="fi-FI" sz="900" b="0" i="0" u="none" strike="noStrike">
                          <a:solidFill>
                            <a:srgbClr val="000000"/>
                          </a:solidFill>
                          <a:effectLst/>
                          <a:latin typeface="Calibri" panose="020F0502020204030204" pitchFamily="34" charset="0"/>
                        </a:rPr>
                        <a:t>Si</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00B0F0"/>
                    </a:solidFill>
                  </a:tcPr>
                </a:tc>
                <a:tc>
                  <a:txBody>
                    <a:bodyPr/>
                    <a:lstStyle/>
                    <a:p>
                      <a:pPr algn="ctr" fontAlgn="ctr"/>
                      <a:r>
                        <a:rPr lang="fi-FI" sz="900" b="0" i="0" u="none" strike="noStrike" dirty="0">
                          <a:solidFill>
                            <a:srgbClr val="000000"/>
                          </a:solidFill>
                          <a:effectLst/>
                          <a:latin typeface="Calibri" panose="020F0502020204030204" pitchFamily="34" charset="0"/>
                        </a:rPr>
                        <a:t>10 x 10</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00B0F0"/>
                    </a:solidFill>
                  </a:tcPr>
                </a:tc>
                <a:tc>
                  <a:txBody>
                    <a:bodyPr/>
                    <a:lstStyle/>
                    <a:p>
                      <a:pPr algn="ctr" fontAlgn="ctr"/>
                      <a:r>
                        <a:rPr lang="fi-FI" sz="900" b="0" i="0" u="none" strike="noStrike" dirty="0">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00B0F0"/>
                    </a:solidFill>
                  </a:tcPr>
                </a:tc>
                <a:tc>
                  <a:txBody>
                    <a:bodyPr/>
                    <a:lstStyle/>
                    <a:p>
                      <a:pPr algn="ctr" fontAlgn="ctr"/>
                      <a:r>
                        <a:rPr lang="fi-FI" sz="900" b="0" i="0" u="none" strike="noStrike" dirty="0">
                          <a:solidFill>
                            <a:srgbClr val="000000"/>
                          </a:solidFill>
                          <a:effectLst/>
                          <a:latin typeface="Calibri" panose="020F0502020204030204" pitchFamily="34" charset="0"/>
                        </a:rPr>
                        <a:t>MPG</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00B0F0"/>
                    </a:solidFill>
                  </a:tcPr>
                </a:tc>
                <a:tc>
                  <a:txBody>
                    <a:bodyPr/>
                    <a:lstStyle/>
                    <a:p>
                      <a:pPr algn="ctr" fontAlgn="ctr"/>
                      <a:r>
                        <a:rPr lang="fi-FI" sz="900" b="0" i="0" u="none" strike="noStrike" dirty="0">
                          <a:solidFill>
                            <a:srgbClr val="000000"/>
                          </a:solidFill>
                          <a:effectLst/>
                          <a:latin typeface="Calibri" panose="020F0502020204030204" pitchFamily="34" charset="0"/>
                        </a:rPr>
                        <a:t>FIB </a:t>
                      </a:r>
                      <a:r>
                        <a:rPr lang="fi-FI" sz="900" b="0" i="0" u="none" strike="noStrike" dirty="0" err="1">
                          <a:solidFill>
                            <a:srgbClr val="000000"/>
                          </a:solidFill>
                          <a:effectLst/>
                          <a:latin typeface="Calibri" panose="020F0502020204030204" pitchFamily="34" charset="0"/>
                        </a:rPr>
                        <a:t>sputtering</a:t>
                      </a:r>
                      <a:endParaRPr lang="fi-FI" sz="900" b="0" i="0" u="none" strike="noStrike" dirty="0">
                        <a:solidFill>
                          <a:srgbClr val="000000"/>
                        </a:solidFill>
                        <a:effectLst/>
                        <a:latin typeface="Calibri" panose="020F0502020204030204" pitchFamily="34" charset="0"/>
                      </a:endParaRP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00B0F0"/>
                    </a:solidFill>
                  </a:tcPr>
                </a:tc>
                <a:tc>
                  <a:txBody>
                    <a:bodyPr/>
                    <a:lstStyle/>
                    <a:p>
                      <a:pPr algn="ctr" fontAlgn="ctr"/>
                      <a:r>
                        <a:rPr lang="fi-FI" sz="900" b="0" i="0" u="none" strike="noStrike" dirty="0">
                          <a:solidFill>
                            <a:srgbClr val="000000"/>
                          </a:solidFill>
                          <a:effectLst/>
                          <a:latin typeface="Calibri" panose="020F0502020204030204" pitchFamily="34" charset="0"/>
                        </a:rPr>
                        <a:t> </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00B0F0"/>
                    </a:solidFill>
                  </a:tcPr>
                </a:tc>
                <a:tc>
                  <a:txBody>
                    <a:bodyPr/>
                    <a:lstStyle/>
                    <a:p>
                      <a:pPr algn="l" fontAlgn="ctr"/>
                      <a:r>
                        <a:rPr lang="fi-FI" sz="900" b="0" i="0" u="none" strike="noStrike" dirty="0">
                          <a:solidFill>
                            <a:srgbClr val="000000"/>
                          </a:solidFill>
                          <a:effectLst/>
                          <a:latin typeface="Calibri" panose="020F0502020204030204" pitchFamily="34" charset="0"/>
                        </a:rPr>
                        <a:t>09/2024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00B0F0"/>
                    </a:solidFill>
                  </a:tcPr>
                </a:tc>
                <a:extLst>
                  <a:ext uri="{0D108BD9-81ED-4DB2-BD59-A6C34878D82A}">
                    <a16:rowId xmlns:a16="http://schemas.microsoft.com/office/drawing/2014/main" val="4237219283"/>
                  </a:ext>
                </a:extLst>
              </a:tr>
              <a:tr h="96185">
                <a:tc>
                  <a:txBody>
                    <a:bodyPr/>
                    <a:lstStyle/>
                    <a:p>
                      <a:pPr algn="ctr" fontAlgn="ctr"/>
                      <a:r>
                        <a:rPr lang="fi-FI" sz="900" b="0" i="0" u="none" strike="noStrike" dirty="0">
                          <a:solidFill>
                            <a:srgbClr val="000000"/>
                          </a:solidFill>
                          <a:effectLst/>
                          <a:latin typeface="Calibri" panose="020F0502020204030204" pitchFamily="34" charset="0"/>
                        </a:rPr>
                        <a:t>IAP</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dirty="0">
                          <a:solidFill>
                            <a:srgbClr val="000000"/>
                          </a:solidFill>
                          <a:effectLst/>
                          <a:latin typeface="Calibri" panose="020F0502020204030204" pitchFamily="34" charset="0"/>
                        </a:rPr>
                        <a:t>W + </a:t>
                      </a:r>
                      <a:r>
                        <a:rPr lang="fi-FI" sz="900" b="0" i="0" u="none" strike="noStrike" dirty="0" err="1">
                          <a:solidFill>
                            <a:srgbClr val="000000"/>
                          </a:solidFill>
                          <a:effectLst/>
                          <a:latin typeface="Calibri" panose="020F0502020204030204" pitchFamily="34" charset="0"/>
                        </a:rPr>
                        <a:t>Mo</a:t>
                      </a:r>
                      <a:r>
                        <a:rPr lang="fi-FI" sz="900" b="0" i="0" u="none" strike="noStrike" dirty="0">
                          <a:solidFill>
                            <a:srgbClr val="000000"/>
                          </a:solidFill>
                          <a:effectLst/>
                          <a:latin typeface="Calibri" panose="020F0502020204030204" pitchFamily="34" charset="0"/>
                        </a:rPr>
                        <a:t> </a:t>
                      </a:r>
                      <a:r>
                        <a:rPr lang="fi-FI" sz="900" b="0" i="0" u="none" strike="noStrike" dirty="0" err="1">
                          <a:solidFill>
                            <a:srgbClr val="000000"/>
                          </a:solidFill>
                          <a:effectLst/>
                          <a:latin typeface="Calibri" panose="020F0502020204030204" pitchFamily="34" charset="0"/>
                        </a:rPr>
                        <a:t>marker</a:t>
                      </a:r>
                      <a:endParaRPr lang="fi-FI" sz="900" b="0" i="0" u="none" strike="noStrike" dirty="0">
                        <a:solidFill>
                          <a:srgbClr val="000000"/>
                        </a:solidFill>
                        <a:effectLst/>
                        <a:latin typeface="Calibri" panose="020F0502020204030204" pitchFamily="34" charset="0"/>
                      </a:endParaRP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b"/>
                      <a:r>
                        <a:rPr lang="fi-FI" sz="900" b="0" i="0" u="none" strike="noStrike" dirty="0">
                          <a:solidFill>
                            <a:srgbClr val="000000"/>
                          </a:solidFill>
                          <a:effectLst/>
                          <a:latin typeface="Calibri" panose="020F0502020204030204" pitchFamily="34" charset="0"/>
                        </a:rPr>
                        <a:t>2,0</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dirty="0">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dirty="0">
                          <a:solidFill>
                            <a:srgbClr val="000000"/>
                          </a:solidFill>
                          <a:effectLst/>
                          <a:latin typeface="Calibri" panose="020F0502020204030204" pitchFamily="34" charset="0"/>
                        </a:rPr>
                        <a:t>12 x 15</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CU</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LIBS</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l" fontAlgn="ctr"/>
                      <a:r>
                        <a:rPr lang="fi-FI" sz="900" b="0" i="0" u="none" strike="noStrike" dirty="0">
                          <a:solidFill>
                            <a:srgbClr val="000000"/>
                          </a:solidFill>
                          <a:effectLst/>
                          <a:latin typeface="Calibri" panose="020F0502020204030204" pitchFamily="34" charset="0"/>
                        </a:rPr>
                        <a:t>07/2024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extLst>
                  <a:ext uri="{0D108BD9-81ED-4DB2-BD59-A6C34878D82A}">
                    <a16:rowId xmlns:a16="http://schemas.microsoft.com/office/drawing/2014/main" val="648875830"/>
                  </a:ext>
                </a:extLst>
              </a:tr>
              <a:tr h="96185">
                <a:tc>
                  <a:txBody>
                    <a:bodyPr/>
                    <a:lstStyle/>
                    <a:p>
                      <a:pPr algn="ctr" fontAlgn="ctr"/>
                      <a:r>
                        <a:rPr lang="fi-FI" sz="900" b="0" i="0" u="none" strike="noStrike" dirty="0">
                          <a:solidFill>
                            <a:srgbClr val="000000"/>
                          </a:solidFill>
                          <a:effectLst/>
                          <a:latin typeface="Calibri" panose="020F0502020204030204" pitchFamily="34" charset="0"/>
                        </a:rPr>
                        <a:t>IAP</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marL="0" marR="0" lvl="0" indent="0" algn="ctr" defTabSz="685800" eaLnBrk="1" fontAlgn="ctr"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000000"/>
                          </a:solidFill>
                          <a:effectLst/>
                          <a:uLnTx/>
                          <a:uFillTx/>
                          <a:latin typeface="Calibri" panose="020F0502020204030204" pitchFamily="34" charset="0"/>
                          <a:cs typeface="Arial"/>
                        </a:rPr>
                        <a:t>W + </a:t>
                      </a:r>
                      <a:r>
                        <a:rPr kumimoji="0" lang="fi-FI" sz="900" b="0" i="0" u="none" strike="noStrike" kern="0" cap="none" spc="0" normalizeH="0" baseline="0" noProof="0" dirty="0" err="1">
                          <a:ln>
                            <a:noFill/>
                          </a:ln>
                          <a:solidFill>
                            <a:srgbClr val="000000"/>
                          </a:solidFill>
                          <a:effectLst/>
                          <a:uLnTx/>
                          <a:uFillTx/>
                          <a:latin typeface="Calibri" panose="020F0502020204030204" pitchFamily="34" charset="0"/>
                          <a:cs typeface="Arial"/>
                        </a:rPr>
                        <a:t>Mo</a:t>
                      </a:r>
                      <a:r>
                        <a:rPr kumimoji="0" lang="fi-FI" sz="900" b="0" i="0" u="none" strike="noStrike" kern="0" cap="none" spc="0" normalizeH="0" baseline="0" noProof="0" dirty="0">
                          <a:ln>
                            <a:noFill/>
                          </a:ln>
                          <a:solidFill>
                            <a:srgbClr val="000000"/>
                          </a:solidFill>
                          <a:effectLst/>
                          <a:uLnTx/>
                          <a:uFillTx/>
                          <a:latin typeface="Calibri" panose="020F0502020204030204" pitchFamily="34" charset="0"/>
                          <a:cs typeface="Arial"/>
                        </a:rPr>
                        <a:t> </a:t>
                      </a:r>
                      <a:r>
                        <a:rPr kumimoji="0" lang="fi-FI" sz="900" b="0" i="0" u="none" strike="noStrike" kern="0" cap="none" spc="0" normalizeH="0" baseline="0" noProof="0" dirty="0" err="1">
                          <a:ln>
                            <a:noFill/>
                          </a:ln>
                          <a:solidFill>
                            <a:srgbClr val="000000"/>
                          </a:solidFill>
                          <a:effectLst/>
                          <a:uLnTx/>
                          <a:uFillTx/>
                          <a:latin typeface="Calibri" panose="020F0502020204030204" pitchFamily="34" charset="0"/>
                          <a:cs typeface="Arial"/>
                        </a:rPr>
                        <a:t>marker</a:t>
                      </a:r>
                      <a:endParaRPr kumimoji="0" lang="fi-FI" sz="900" b="0" i="0" u="none" strike="noStrike" kern="0" cap="none" spc="0" normalizeH="0" baseline="0" noProof="0" dirty="0">
                        <a:ln>
                          <a:noFill/>
                        </a:ln>
                        <a:solidFill>
                          <a:srgbClr val="000000"/>
                        </a:solidFill>
                        <a:effectLst/>
                        <a:uLnTx/>
                        <a:uFillTx/>
                        <a:latin typeface="Calibri" panose="020F0502020204030204" pitchFamily="34" charset="0"/>
                        <a:cs typeface="Arial"/>
                      </a:endParaRP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b"/>
                      <a:r>
                        <a:rPr lang="fi-FI" sz="900" b="0" i="0" u="none" strike="noStrike" dirty="0">
                          <a:solidFill>
                            <a:srgbClr val="000000"/>
                          </a:solidFill>
                          <a:effectLst/>
                          <a:latin typeface="Calibri" panose="020F0502020204030204" pitchFamily="34" charset="0"/>
                        </a:rPr>
                        <a:t>2,0</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dirty="0">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dirty="0">
                          <a:solidFill>
                            <a:srgbClr val="000000"/>
                          </a:solidFill>
                          <a:effectLst/>
                          <a:latin typeface="Calibri" panose="020F0502020204030204" pitchFamily="34" charset="0"/>
                        </a:rPr>
                        <a:t>12 x 15</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CIEMAT</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SIMS</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l" fontAlgn="ctr"/>
                      <a:r>
                        <a:rPr lang="fi-FI" sz="900" b="0" i="0" u="none" strike="noStrike" dirty="0">
                          <a:solidFill>
                            <a:srgbClr val="000000"/>
                          </a:solidFill>
                          <a:effectLst/>
                          <a:latin typeface="Calibri" panose="020F0502020204030204" pitchFamily="34" charset="0"/>
                        </a:rPr>
                        <a:t>07/2024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extLst>
                  <a:ext uri="{0D108BD9-81ED-4DB2-BD59-A6C34878D82A}">
                    <a16:rowId xmlns:a16="http://schemas.microsoft.com/office/drawing/2014/main" val="3788065703"/>
                  </a:ext>
                </a:extLst>
              </a:tr>
              <a:tr h="96185">
                <a:tc>
                  <a:txBody>
                    <a:bodyPr/>
                    <a:lstStyle/>
                    <a:p>
                      <a:pPr algn="ctr" fontAlgn="ctr"/>
                      <a:r>
                        <a:rPr lang="fi-FI" sz="900" b="0" i="0" u="none" strike="noStrike" dirty="0">
                          <a:solidFill>
                            <a:srgbClr val="000000"/>
                          </a:solidFill>
                          <a:effectLst/>
                          <a:latin typeface="Calibri" panose="020F0502020204030204" pitchFamily="34" charset="0"/>
                        </a:rPr>
                        <a:t>IAP</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marL="0" marR="0" lvl="0" indent="0" algn="ctr" defTabSz="685800" eaLnBrk="1" fontAlgn="ctr"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000000"/>
                          </a:solidFill>
                          <a:effectLst/>
                          <a:uLnTx/>
                          <a:uFillTx/>
                          <a:latin typeface="Calibri" panose="020F0502020204030204" pitchFamily="34" charset="0"/>
                          <a:cs typeface="Arial"/>
                        </a:rPr>
                        <a:t>W + </a:t>
                      </a:r>
                      <a:r>
                        <a:rPr kumimoji="0" lang="fi-FI" sz="900" b="0" i="0" u="none" strike="noStrike" kern="0" cap="none" spc="0" normalizeH="0" baseline="0" noProof="0" dirty="0" err="1">
                          <a:ln>
                            <a:noFill/>
                          </a:ln>
                          <a:solidFill>
                            <a:srgbClr val="000000"/>
                          </a:solidFill>
                          <a:effectLst/>
                          <a:uLnTx/>
                          <a:uFillTx/>
                          <a:latin typeface="Calibri" panose="020F0502020204030204" pitchFamily="34" charset="0"/>
                          <a:cs typeface="Arial"/>
                        </a:rPr>
                        <a:t>Mo</a:t>
                      </a:r>
                      <a:r>
                        <a:rPr kumimoji="0" lang="fi-FI" sz="900" b="0" i="0" u="none" strike="noStrike" kern="0" cap="none" spc="0" normalizeH="0" baseline="0" noProof="0" dirty="0">
                          <a:ln>
                            <a:noFill/>
                          </a:ln>
                          <a:solidFill>
                            <a:srgbClr val="000000"/>
                          </a:solidFill>
                          <a:effectLst/>
                          <a:uLnTx/>
                          <a:uFillTx/>
                          <a:latin typeface="Calibri" panose="020F0502020204030204" pitchFamily="34" charset="0"/>
                          <a:cs typeface="Arial"/>
                        </a:rPr>
                        <a:t> </a:t>
                      </a:r>
                      <a:r>
                        <a:rPr kumimoji="0" lang="fi-FI" sz="900" b="0" i="0" u="none" strike="noStrike" kern="0" cap="none" spc="0" normalizeH="0" baseline="0" noProof="0" dirty="0" err="1">
                          <a:ln>
                            <a:noFill/>
                          </a:ln>
                          <a:solidFill>
                            <a:srgbClr val="000000"/>
                          </a:solidFill>
                          <a:effectLst/>
                          <a:uLnTx/>
                          <a:uFillTx/>
                          <a:latin typeface="Calibri" panose="020F0502020204030204" pitchFamily="34" charset="0"/>
                          <a:cs typeface="Arial"/>
                        </a:rPr>
                        <a:t>marker</a:t>
                      </a:r>
                      <a:endParaRPr kumimoji="0" lang="fi-FI" sz="900" b="0" i="0" u="none" strike="noStrike" kern="0" cap="none" spc="0" normalizeH="0" baseline="0" noProof="0" dirty="0">
                        <a:ln>
                          <a:noFill/>
                        </a:ln>
                        <a:solidFill>
                          <a:srgbClr val="000000"/>
                        </a:solidFill>
                        <a:effectLst/>
                        <a:uLnTx/>
                        <a:uFillTx/>
                        <a:latin typeface="Calibri" panose="020F0502020204030204" pitchFamily="34" charset="0"/>
                        <a:cs typeface="Arial"/>
                      </a:endParaRP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b"/>
                      <a:r>
                        <a:rPr lang="fi-FI" sz="900" b="0" i="0" u="none" strike="noStrike" dirty="0">
                          <a:solidFill>
                            <a:srgbClr val="000000"/>
                          </a:solidFill>
                          <a:effectLst/>
                          <a:latin typeface="Calibri" panose="020F0502020204030204" pitchFamily="34" charset="0"/>
                        </a:rPr>
                        <a:t>2,0</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dirty="0">
                          <a:solidFill>
                            <a:srgbClr val="000000"/>
                          </a:solidFill>
                          <a:effectLst/>
                          <a:latin typeface="Calibri" panose="020F0502020204030204" pitchFamily="34" charset="0"/>
                        </a:rPr>
                        <a:t>12 x 15</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ENEA</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LIBS + profilometry</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dirty="0">
                          <a:solidFill>
                            <a:srgbClr val="000000"/>
                          </a:solidFill>
                          <a:effectLst/>
                          <a:latin typeface="Calibri" panose="020F0502020204030204" pitchFamily="34" charset="0"/>
                        </a:rPr>
                        <a:t> </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l" fontAlgn="ctr"/>
                      <a:r>
                        <a:rPr lang="fi-FI" sz="900" b="0" i="0" u="none" strike="noStrike" dirty="0">
                          <a:solidFill>
                            <a:srgbClr val="000000"/>
                          </a:solidFill>
                          <a:effectLst/>
                          <a:latin typeface="Calibri" panose="020F0502020204030204" pitchFamily="34" charset="0"/>
                        </a:rPr>
                        <a:t>07/2024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extLst>
                  <a:ext uri="{0D108BD9-81ED-4DB2-BD59-A6C34878D82A}">
                    <a16:rowId xmlns:a16="http://schemas.microsoft.com/office/drawing/2014/main" val="2258231537"/>
                  </a:ext>
                </a:extLst>
              </a:tr>
              <a:tr h="96185">
                <a:tc>
                  <a:txBody>
                    <a:bodyPr/>
                    <a:lstStyle/>
                    <a:p>
                      <a:pPr algn="ctr" fontAlgn="ctr"/>
                      <a:r>
                        <a:rPr lang="fi-FI" sz="900" b="0" i="0" u="none" strike="noStrike">
                          <a:solidFill>
                            <a:srgbClr val="000000"/>
                          </a:solidFill>
                          <a:effectLst/>
                          <a:latin typeface="Calibri" panose="020F0502020204030204" pitchFamily="34" charset="0"/>
                        </a:rPr>
                        <a:t>IAP</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marL="0" marR="0" lvl="0" indent="0" algn="ctr" defTabSz="685800" eaLnBrk="1" fontAlgn="ctr"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a:ln>
                            <a:noFill/>
                          </a:ln>
                          <a:solidFill>
                            <a:srgbClr val="000000"/>
                          </a:solidFill>
                          <a:effectLst/>
                          <a:uLnTx/>
                          <a:uFillTx/>
                          <a:latin typeface="Calibri" panose="020F0502020204030204" pitchFamily="34" charset="0"/>
                          <a:cs typeface="Arial"/>
                        </a:rPr>
                        <a:t>W + Mo marker</a:t>
                      </a:r>
                      <a:endParaRPr kumimoji="0" lang="fi-FI" sz="900" b="0" i="0" u="none" strike="noStrike" kern="0" cap="none" spc="0" normalizeH="0" baseline="0" noProof="0" dirty="0">
                        <a:ln>
                          <a:noFill/>
                        </a:ln>
                        <a:solidFill>
                          <a:srgbClr val="000000"/>
                        </a:solidFill>
                        <a:effectLst/>
                        <a:uLnTx/>
                        <a:uFillTx/>
                        <a:latin typeface="Calibri" panose="020F0502020204030204" pitchFamily="34" charset="0"/>
                        <a:cs typeface="Arial"/>
                      </a:endParaRP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b"/>
                      <a:r>
                        <a:rPr lang="fi-FI" sz="900" b="0" i="0" u="none" strike="noStrike" dirty="0">
                          <a:solidFill>
                            <a:srgbClr val="000000"/>
                          </a:solidFill>
                          <a:effectLst/>
                          <a:latin typeface="Calibri" panose="020F0502020204030204" pitchFamily="34" charset="0"/>
                        </a:rPr>
                        <a:t>2,0</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dirty="0">
                          <a:solidFill>
                            <a:srgbClr val="000000"/>
                          </a:solidFill>
                          <a:effectLst/>
                          <a:latin typeface="Calibri" panose="020F0502020204030204" pitchFamily="34" charset="0"/>
                        </a:rPr>
                        <a:t>12 x 15</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dirty="0">
                          <a:solidFill>
                            <a:srgbClr val="000000"/>
                          </a:solidFill>
                          <a:effectLst/>
                          <a:latin typeface="Calibri" panose="020F0502020204030204" pitchFamily="34" charset="0"/>
                        </a:rPr>
                        <a:t>JSI</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dirty="0">
                          <a:solidFill>
                            <a:srgbClr val="000000"/>
                          </a:solidFill>
                          <a:effectLst/>
                          <a:latin typeface="Calibri" panose="020F0502020204030204" pitchFamily="34" charset="0"/>
                        </a:rPr>
                        <a:t>XPS + IBA</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dirty="0">
                          <a:solidFill>
                            <a:srgbClr val="000000"/>
                          </a:solidFill>
                          <a:effectLst/>
                          <a:latin typeface="Calibri" panose="020F0502020204030204" pitchFamily="34" charset="0"/>
                        </a:rPr>
                        <a:t> </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l" fontAlgn="ctr"/>
                      <a:r>
                        <a:rPr lang="fi-FI" sz="900" b="0" i="0" u="none" strike="noStrike" dirty="0">
                          <a:solidFill>
                            <a:srgbClr val="000000"/>
                          </a:solidFill>
                          <a:effectLst/>
                          <a:latin typeface="Calibri" panose="020F0502020204030204" pitchFamily="34" charset="0"/>
                        </a:rPr>
                        <a:t>07/2024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extLst>
                  <a:ext uri="{0D108BD9-81ED-4DB2-BD59-A6C34878D82A}">
                    <a16:rowId xmlns:a16="http://schemas.microsoft.com/office/drawing/2014/main" val="2510344817"/>
                  </a:ext>
                </a:extLst>
              </a:tr>
              <a:tr h="96185">
                <a:tc>
                  <a:txBody>
                    <a:bodyPr/>
                    <a:lstStyle/>
                    <a:p>
                      <a:pPr algn="ctr" fontAlgn="ctr"/>
                      <a:r>
                        <a:rPr lang="fi-FI" sz="900" b="0" i="0" u="none" strike="noStrike">
                          <a:solidFill>
                            <a:srgbClr val="000000"/>
                          </a:solidFill>
                          <a:effectLst/>
                          <a:latin typeface="Calibri" panose="020F0502020204030204" pitchFamily="34" charset="0"/>
                        </a:rPr>
                        <a:t>IAP</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marL="0" marR="0" lvl="0" indent="0" algn="ctr" defTabSz="685800" eaLnBrk="1" fontAlgn="ctr"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a:ln>
                            <a:noFill/>
                          </a:ln>
                          <a:solidFill>
                            <a:srgbClr val="000000"/>
                          </a:solidFill>
                          <a:effectLst/>
                          <a:uLnTx/>
                          <a:uFillTx/>
                          <a:latin typeface="Calibri" panose="020F0502020204030204" pitchFamily="34" charset="0"/>
                          <a:cs typeface="Arial"/>
                        </a:rPr>
                        <a:t>W + Mo marker</a:t>
                      </a:r>
                      <a:endParaRPr kumimoji="0" lang="fi-FI" sz="900" b="0" i="0" u="none" strike="noStrike" kern="0" cap="none" spc="0" normalizeH="0" baseline="0" noProof="0" dirty="0">
                        <a:ln>
                          <a:noFill/>
                        </a:ln>
                        <a:solidFill>
                          <a:srgbClr val="000000"/>
                        </a:solidFill>
                        <a:effectLst/>
                        <a:uLnTx/>
                        <a:uFillTx/>
                        <a:latin typeface="Calibri" panose="020F0502020204030204" pitchFamily="34" charset="0"/>
                        <a:cs typeface="Arial"/>
                      </a:endParaRP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b"/>
                      <a:r>
                        <a:rPr lang="fi-FI" sz="900" b="0" i="0" u="none" strike="noStrike">
                          <a:solidFill>
                            <a:srgbClr val="000000"/>
                          </a:solidFill>
                          <a:effectLst/>
                          <a:latin typeface="Calibri" panose="020F0502020204030204" pitchFamily="34" charset="0"/>
                        </a:rPr>
                        <a:t>2,0</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dirty="0">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dirty="0">
                          <a:solidFill>
                            <a:srgbClr val="000000"/>
                          </a:solidFill>
                          <a:effectLst/>
                          <a:latin typeface="Calibri" panose="020F0502020204030204" pitchFamily="34" charset="0"/>
                        </a:rPr>
                        <a:t>12 x 15</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NCSRD</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IBA + XRD</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l" fontAlgn="ctr"/>
                      <a:r>
                        <a:rPr lang="fi-FI" sz="900" b="0" i="0" u="none" strike="noStrike" dirty="0">
                          <a:solidFill>
                            <a:srgbClr val="000000"/>
                          </a:solidFill>
                          <a:effectLst/>
                          <a:latin typeface="Calibri" panose="020F0502020204030204" pitchFamily="34" charset="0"/>
                        </a:rPr>
                        <a:t>07/2024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extLst>
                  <a:ext uri="{0D108BD9-81ED-4DB2-BD59-A6C34878D82A}">
                    <a16:rowId xmlns:a16="http://schemas.microsoft.com/office/drawing/2014/main" val="2275131665"/>
                  </a:ext>
                </a:extLst>
              </a:tr>
              <a:tr h="96185">
                <a:tc>
                  <a:txBody>
                    <a:bodyPr/>
                    <a:lstStyle/>
                    <a:p>
                      <a:pPr algn="ctr" fontAlgn="ctr"/>
                      <a:r>
                        <a:rPr lang="fi-FI" sz="900" b="0" i="0" u="none" strike="noStrike">
                          <a:solidFill>
                            <a:srgbClr val="000000"/>
                          </a:solidFill>
                          <a:effectLst/>
                          <a:latin typeface="Calibri" panose="020F0502020204030204" pitchFamily="34" charset="0"/>
                        </a:rPr>
                        <a:t>IAP</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marL="0" marR="0" lvl="0" indent="0" algn="ctr" defTabSz="685800" eaLnBrk="1" fontAlgn="ctr"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000000"/>
                          </a:solidFill>
                          <a:effectLst/>
                          <a:uLnTx/>
                          <a:uFillTx/>
                          <a:latin typeface="Calibri" panose="020F0502020204030204" pitchFamily="34" charset="0"/>
                          <a:cs typeface="Arial"/>
                        </a:rPr>
                        <a:t>W + </a:t>
                      </a:r>
                      <a:r>
                        <a:rPr kumimoji="0" lang="fi-FI" sz="900" b="0" i="0" u="none" strike="noStrike" kern="0" cap="none" spc="0" normalizeH="0" baseline="0" noProof="0" dirty="0" err="1">
                          <a:ln>
                            <a:noFill/>
                          </a:ln>
                          <a:solidFill>
                            <a:srgbClr val="000000"/>
                          </a:solidFill>
                          <a:effectLst/>
                          <a:uLnTx/>
                          <a:uFillTx/>
                          <a:latin typeface="Calibri" panose="020F0502020204030204" pitchFamily="34" charset="0"/>
                          <a:cs typeface="Arial"/>
                        </a:rPr>
                        <a:t>Mo</a:t>
                      </a:r>
                      <a:r>
                        <a:rPr kumimoji="0" lang="fi-FI" sz="900" b="0" i="0" u="none" strike="noStrike" kern="0" cap="none" spc="0" normalizeH="0" baseline="0" noProof="0" dirty="0">
                          <a:ln>
                            <a:noFill/>
                          </a:ln>
                          <a:solidFill>
                            <a:srgbClr val="000000"/>
                          </a:solidFill>
                          <a:effectLst/>
                          <a:uLnTx/>
                          <a:uFillTx/>
                          <a:latin typeface="Calibri" panose="020F0502020204030204" pitchFamily="34" charset="0"/>
                          <a:cs typeface="Arial"/>
                        </a:rPr>
                        <a:t> </a:t>
                      </a:r>
                      <a:r>
                        <a:rPr kumimoji="0" lang="fi-FI" sz="900" b="0" i="0" u="none" strike="noStrike" kern="0" cap="none" spc="0" normalizeH="0" baseline="0" noProof="0" dirty="0" err="1">
                          <a:ln>
                            <a:noFill/>
                          </a:ln>
                          <a:solidFill>
                            <a:srgbClr val="000000"/>
                          </a:solidFill>
                          <a:effectLst/>
                          <a:uLnTx/>
                          <a:uFillTx/>
                          <a:latin typeface="Calibri" panose="020F0502020204030204" pitchFamily="34" charset="0"/>
                          <a:cs typeface="Arial"/>
                        </a:rPr>
                        <a:t>marker</a:t>
                      </a:r>
                      <a:endParaRPr kumimoji="0" lang="fi-FI" sz="900" b="0" i="0" u="none" strike="noStrike" kern="0" cap="none" spc="0" normalizeH="0" baseline="0" noProof="0" dirty="0">
                        <a:ln>
                          <a:noFill/>
                        </a:ln>
                        <a:solidFill>
                          <a:srgbClr val="000000"/>
                        </a:solidFill>
                        <a:effectLst/>
                        <a:uLnTx/>
                        <a:uFillTx/>
                        <a:latin typeface="Calibri" panose="020F0502020204030204" pitchFamily="34" charset="0"/>
                        <a:cs typeface="Arial"/>
                      </a:endParaRP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b"/>
                      <a:r>
                        <a:rPr lang="fi-FI" sz="900" b="0" i="0" u="none" strike="noStrike">
                          <a:solidFill>
                            <a:srgbClr val="000000"/>
                          </a:solidFill>
                          <a:effectLst/>
                          <a:latin typeface="Calibri" panose="020F0502020204030204" pitchFamily="34" charset="0"/>
                        </a:rPr>
                        <a:t>2,0</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dirty="0">
                          <a:solidFill>
                            <a:srgbClr val="000000"/>
                          </a:solidFill>
                          <a:effectLst/>
                          <a:latin typeface="Calibri" panose="020F0502020204030204" pitchFamily="34" charset="0"/>
                        </a:rPr>
                        <a:t>12 x 15</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dirty="0">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UT</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dirty="0">
                          <a:solidFill>
                            <a:srgbClr val="000000"/>
                          </a:solidFill>
                          <a:effectLst/>
                          <a:latin typeface="Calibri" panose="020F0502020204030204" pitchFamily="34" charset="0"/>
                        </a:rPr>
                        <a:t>LIBS</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dirty="0">
                          <a:solidFill>
                            <a:srgbClr val="000000"/>
                          </a:solidFill>
                          <a:effectLst/>
                          <a:latin typeface="Calibri" panose="020F0502020204030204" pitchFamily="34" charset="0"/>
                        </a:rPr>
                        <a:t> </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l" fontAlgn="ctr"/>
                      <a:r>
                        <a:rPr lang="fi-FI" sz="900" b="0" i="0" u="none" strike="noStrike" dirty="0">
                          <a:solidFill>
                            <a:srgbClr val="000000"/>
                          </a:solidFill>
                          <a:effectLst/>
                          <a:latin typeface="Calibri" panose="020F0502020204030204" pitchFamily="34" charset="0"/>
                        </a:rPr>
                        <a:t>07/2024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extLst>
                  <a:ext uri="{0D108BD9-81ED-4DB2-BD59-A6C34878D82A}">
                    <a16:rowId xmlns:a16="http://schemas.microsoft.com/office/drawing/2014/main" val="3651405366"/>
                  </a:ext>
                </a:extLst>
              </a:tr>
              <a:tr h="96185">
                <a:tc>
                  <a:txBody>
                    <a:bodyPr/>
                    <a:lstStyle/>
                    <a:p>
                      <a:pPr algn="ctr" fontAlgn="ctr"/>
                      <a:r>
                        <a:rPr lang="fi-FI" sz="900" b="0" i="0" u="none" strike="noStrike">
                          <a:solidFill>
                            <a:srgbClr val="000000"/>
                          </a:solidFill>
                          <a:effectLst/>
                          <a:latin typeface="Calibri" panose="020F0502020204030204" pitchFamily="34" charset="0"/>
                        </a:rPr>
                        <a:t>IAP</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b"/>
                      <a:r>
                        <a:rPr lang="fi-FI" sz="900" b="0" i="0" u="none" strike="noStrike">
                          <a:solidFill>
                            <a:srgbClr val="000000"/>
                          </a:solidFill>
                          <a:effectLst/>
                          <a:latin typeface="Calibri" panose="020F0502020204030204" pitchFamily="34" charset="0"/>
                        </a:rPr>
                        <a:t>5,0</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dirty="0" err="1">
                          <a:solidFill>
                            <a:srgbClr val="000000"/>
                          </a:solidFill>
                          <a:effectLst/>
                          <a:latin typeface="Calibri" panose="020F0502020204030204" pitchFamily="34" charset="0"/>
                        </a:rPr>
                        <a:t>Mo</a:t>
                      </a:r>
                      <a:endParaRPr lang="fi-FI" sz="900" b="0" i="0" u="none" strike="noStrike" dirty="0">
                        <a:solidFill>
                          <a:srgbClr val="000000"/>
                        </a:solidFill>
                        <a:effectLst/>
                        <a:latin typeface="Calibri" panose="020F0502020204030204" pitchFamily="34" charset="0"/>
                      </a:endParaRP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dirty="0">
                          <a:solidFill>
                            <a:srgbClr val="000000"/>
                          </a:solidFill>
                          <a:effectLst/>
                          <a:latin typeface="Calibri" panose="020F0502020204030204" pitchFamily="34" charset="0"/>
                        </a:rPr>
                        <a:t>12 x 15</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CU</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LIBS</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l" fontAlgn="ctr"/>
                      <a:r>
                        <a:rPr lang="fi-FI" sz="900" b="0" i="0" u="none" strike="noStrike" dirty="0">
                          <a:solidFill>
                            <a:srgbClr val="000000"/>
                          </a:solidFill>
                          <a:effectLst/>
                          <a:latin typeface="Calibri" panose="020F0502020204030204" pitchFamily="34" charset="0"/>
                        </a:rPr>
                        <a:t>11/2024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extLst>
                  <a:ext uri="{0D108BD9-81ED-4DB2-BD59-A6C34878D82A}">
                    <a16:rowId xmlns:a16="http://schemas.microsoft.com/office/drawing/2014/main" val="889173643"/>
                  </a:ext>
                </a:extLst>
              </a:tr>
              <a:tr h="96185">
                <a:tc>
                  <a:txBody>
                    <a:bodyPr/>
                    <a:lstStyle/>
                    <a:p>
                      <a:pPr algn="ctr" fontAlgn="ctr"/>
                      <a:r>
                        <a:rPr lang="fi-FI" sz="900" b="0" i="0" u="none" strike="noStrike" dirty="0">
                          <a:solidFill>
                            <a:srgbClr val="000000"/>
                          </a:solidFill>
                          <a:effectLst/>
                          <a:latin typeface="Calibri" panose="020F0502020204030204" pitchFamily="34" charset="0"/>
                        </a:rPr>
                        <a:t>IAP</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b"/>
                      <a:r>
                        <a:rPr lang="fi-FI" sz="900" b="0" i="0" u="none" strike="noStrike">
                          <a:solidFill>
                            <a:srgbClr val="000000"/>
                          </a:solidFill>
                          <a:effectLst/>
                          <a:latin typeface="Calibri" panose="020F0502020204030204" pitchFamily="34" charset="0"/>
                        </a:rPr>
                        <a:t>5,0</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Mo</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12 x 15</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dirty="0">
                          <a:solidFill>
                            <a:srgbClr val="000000"/>
                          </a:solidFill>
                          <a:effectLst/>
                          <a:latin typeface="Calibri" panose="020F0502020204030204" pitchFamily="34" charset="0"/>
                        </a:rPr>
                        <a:t>ENEA</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LIBS + profilometry</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l" fontAlgn="ctr"/>
                      <a:r>
                        <a:rPr lang="fi-FI" sz="900" b="0" i="0" u="none" strike="noStrike">
                          <a:solidFill>
                            <a:srgbClr val="000000"/>
                          </a:solidFill>
                          <a:effectLst/>
                          <a:latin typeface="Calibri" panose="020F0502020204030204" pitchFamily="34" charset="0"/>
                        </a:rPr>
                        <a:t>11/2024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extLst>
                  <a:ext uri="{0D108BD9-81ED-4DB2-BD59-A6C34878D82A}">
                    <a16:rowId xmlns:a16="http://schemas.microsoft.com/office/drawing/2014/main" val="1204551122"/>
                  </a:ext>
                </a:extLst>
              </a:tr>
              <a:tr h="96185">
                <a:tc>
                  <a:txBody>
                    <a:bodyPr/>
                    <a:lstStyle/>
                    <a:p>
                      <a:pPr algn="ctr" fontAlgn="ctr"/>
                      <a:r>
                        <a:rPr lang="fi-FI" sz="900" b="0" i="0" u="none" strike="noStrike" dirty="0">
                          <a:solidFill>
                            <a:srgbClr val="000000"/>
                          </a:solidFill>
                          <a:effectLst/>
                          <a:latin typeface="Calibri" panose="020F0502020204030204" pitchFamily="34" charset="0"/>
                        </a:rPr>
                        <a:t>IAP</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b"/>
                      <a:r>
                        <a:rPr lang="fi-FI" sz="900" b="0" i="0" u="none" strike="noStrike">
                          <a:solidFill>
                            <a:srgbClr val="000000"/>
                          </a:solidFill>
                          <a:effectLst/>
                          <a:latin typeface="Calibri" panose="020F0502020204030204" pitchFamily="34" charset="0"/>
                        </a:rPr>
                        <a:t>5,0</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Mo</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12 x 15</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IST</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IBA</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l" fontAlgn="ctr"/>
                      <a:r>
                        <a:rPr lang="fi-FI" sz="900" b="0" i="0" u="none" strike="noStrike">
                          <a:solidFill>
                            <a:srgbClr val="000000"/>
                          </a:solidFill>
                          <a:effectLst/>
                          <a:latin typeface="Calibri" panose="020F0502020204030204" pitchFamily="34" charset="0"/>
                        </a:rPr>
                        <a:t>11/2024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extLst>
                  <a:ext uri="{0D108BD9-81ED-4DB2-BD59-A6C34878D82A}">
                    <a16:rowId xmlns:a16="http://schemas.microsoft.com/office/drawing/2014/main" val="483291238"/>
                  </a:ext>
                </a:extLst>
              </a:tr>
              <a:tr h="96185">
                <a:tc>
                  <a:txBody>
                    <a:bodyPr/>
                    <a:lstStyle/>
                    <a:p>
                      <a:pPr algn="ctr" fontAlgn="ctr"/>
                      <a:r>
                        <a:rPr lang="fi-FI" sz="900" b="0" i="0" u="none" strike="noStrike" dirty="0">
                          <a:solidFill>
                            <a:srgbClr val="000000"/>
                          </a:solidFill>
                          <a:effectLst/>
                          <a:latin typeface="Calibri" panose="020F0502020204030204" pitchFamily="34" charset="0"/>
                        </a:rPr>
                        <a:t>IAP</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b"/>
                      <a:r>
                        <a:rPr lang="fi-FI" sz="900" b="0" i="0" u="none" strike="noStrike">
                          <a:solidFill>
                            <a:srgbClr val="000000"/>
                          </a:solidFill>
                          <a:effectLst/>
                          <a:latin typeface="Calibri" panose="020F0502020204030204" pitchFamily="34" charset="0"/>
                        </a:rPr>
                        <a:t>5,0</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Mo</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dirty="0">
                          <a:solidFill>
                            <a:srgbClr val="000000"/>
                          </a:solidFill>
                          <a:effectLst/>
                          <a:latin typeface="Calibri" panose="020F0502020204030204" pitchFamily="34" charset="0"/>
                        </a:rPr>
                        <a:t>12 x 15</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RBI</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dirty="0">
                          <a:solidFill>
                            <a:srgbClr val="000000"/>
                          </a:solidFill>
                          <a:effectLst/>
                          <a:latin typeface="Calibri" panose="020F0502020204030204" pitchFamily="34" charset="0"/>
                        </a:rPr>
                        <a:t>TOF-ERDA</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l" fontAlgn="ctr"/>
                      <a:r>
                        <a:rPr lang="fi-FI" sz="900" b="0" i="0" u="none" strike="noStrike">
                          <a:solidFill>
                            <a:srgbClr val="000000"/>
                          </a:solidFill>
                          <a:effectLst/>
                          <a:latin typeface="Calibri" panose="020F0502020204030204" pitchFamily="34" charset="0"/>
                        </a:rPr>
                        <a:t>11/2024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extLst>
                  <a:ext uri="{0D108BD9-81ED-4DB2-BD59-A6C34878D82A}">
                    <a16:rowId xmlns:a16="http://schemas.microsoft.com/office/drawing/2014/main" val="1433274542"/>
                  </a:ext>
                </a:extLst>
              </a:tr>
              <a:tr h="96185">
                <a:tc>
                  <a:txBody>
                    <a:bodyPr/>
                    <a:lstStyle/>
                    <a:p>
                      <a:pPr algn="ctr" fontAlgn="ctr"/>
                      <a:r>
                        <a:rPr lang="fi-FI" sz="900" b="0" i="0" u="none" strike="noStrike" dirty="0">
                          <a:solidFill>
                            <a:srgbClr val="000000"/>
                          </a:solidFill>
                          <a:effectLst/>
                          <a:latin typeface="Calibri" panose="020F0502020204030204" pitchFamily="34" charset="0"/>
                        </a:rPr>
                        <a:t>IAP</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b"/>
                      <a:r>
                        <a:rPr lang="fi-FI" sz="900" b="0" i="0" u="none" strike="noStrike">
                          <a:solidFill>
                            <a:srgbClr val="000000"/>
                          </a:solidFill>
                          <a:effectLst/>
                          <a:latin typeface="Calibri" panose="020F0502020204030204" pitchFamily="34" charset="0"/>
                        </a:rPr>
                        <a:t>5,0</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Mo</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12 x 15</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dirty="0">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UT</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dirty="0">
                          <a:solidFill>
                            <a:srgbClr val="000000"/>
                          </a:solidFill>
                          <a:effectLst/>
                          <a:latin typeface="Calibri" panose="020F0502020204030204" pitchFamily="34" charset="0"/>
                        </a:rPr>
                        <a:t>LIBS</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l" fontAlgn="ctr"/>
                      <a:r>
                        <a:rPr lang="fi-FI" sz="900" b="0" i="0" u="none" strike="noStrike" dirty="0">
                          <a:solidFill>
                            <a:srgbClr val="000000"/>
                          </a:solidFill>
                          <a:effectLst/>
                          <a:latin typeface="Calibri" panose="020F0502020204030204" pitchFamily="34" charset="0"/>
                        </a:rPr>
                        <a:t>11/2024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extLst>
                  <a:ext uri="{0D108BD9-81ED-4DB2-BD59-A6C34878D82A}">
                    <a16:rowId xmlns:a16="http://schemas.microsoft.com/office/drawing/2014/main" val="1654905379"/>
                  </a:ext>
                </a:extLst>
              </a:tr>
              <a:tr h="96185">
                <a:tc>
                  <a:txBody>
                    <a:bodyPr/>
                    <a:lstStyle/>
                    <a:p>
                      <a:pPr algn="ctr" fontAlgn="ctr"/>
                      <a:r>
                        <a:rPr lang="fi-FI" sz="900" b="0" i="0" u="none" strike="noStrike" dirty="0">
                          <a:solidFill>
                            <a:srgbClr val="000000"/>
                          </a:solidFill>
                          <a:effectLst/>
                          <a:latin typeface="Calibri" panose="020F0502020204030204" pitchFamily="34" charset="0"/>
                        </a:rPr>
                        <a:t>IAP</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b"/>
                      <a:r>
                        <a:rPr lang="fi-FI" sz="900" b="0" i="0" u="none" strike="noStrike">
                          <a:solidFill>
                            <a:srgbClr val="000000"/>
                          </a:solidFill>
                          <a:effectLst/>
                          <a:latin typeface="Calibri" panose="020F0502020204030204" pitchFamily="34" charset="0"/>
                        </a:rPr>
                        <a:t>5,0</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Mo</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12 x 15</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VTT</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SIMS</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l" fontAlgn="ctr"/>
                      <a:r>
                        <a:rPr lang="fi-FI" sz="900" b="0" i="0" u="none" strike="noStrike" dirty="0">
                          <a:solidFill>
                            <a:srgbClr val="000000"/>
                          </a:solidFill>
                          <a:effectLst/>
                          <a:latin typeface="Calibri" panose="020F0502020204030204" pitchFamily="34" charset="0"/>
                        </a:rPr>
                        <a:t>11/2024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extLst>
                  <a:ext uri="{0D108BD9-81ED-4DB2-BD59-A6C34878D82A}">
                    <a16:rowId xmlns:a16="http://schemas.microsoft.com/office/drawing/2014/main" val="2269100003"/>
                  </a:ext>
                </a:extLst>
              </a:tr>
              <a:tr h="96185">
                <a:tc>
                  <a:txBody>
                    <a:bodyPr/>
                    <a:lstStyle/>
                    <a:p>
                      <a:pPr algn="ctr" fontAlgn="ctr"/>
                      <a:r>
                        <a:rPr lang="fi-FI" sz="900" b="0" i="0" u="none" strike="noStrike" dirty="0">
                          <a:solidFill>
                            <a:srgbClr val="000000"/>
                          </a:solidFill>
                          <a:effectLst/>
                          <a:latin typeface="Calibri" panose="020F0502020204030204" pitchFamily="34" charset="0"/>
                        </a:rPr>
                        <a:t>IAP</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dirty="0">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b"/>
                      <a:r>
                        <a:rPr lang="fi-FI" sz="900" b="0" i="0" u="none" strike="noStrike" dirty="0">
                          <a:solidFill>
                            <a:srgbClr val="000000"/>
                          </a:solidFill>
                          <a:effectLst/>
                          <a:latin typeface="Calibri" panose="020F0502020204030204" pitchFamily="34" charset="0"/>
                        </a:rPr>
                        <a:t>2,0</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dirty="0" err="1">
                          <a:solidFill>
                            <a:srgbClr val="000000"/>
                          </a:solidFill>
                          <a:effectLst/>
                          <a:latin typeface="Calibri" panose="020F0502020204030204" pitchFamily="34" charset="0"/>
                        </a:rPr>
                        <a:t>Mo</a:t>
                      </a:r>
                      <a:endParaRPr lang="fi-FI" sz="900" b="0" i="0" u="none" strike="noStrike" dirty="0">
                        <a:solidFill>
                          <a:srgbClr val="000000"/>
                        </a:solidFill>
                        <a:effectLst/>
                        <a:latin typeface="Calibri" panose="020F0502020204030204" pitchFamily="34" charset="0"/>
                      </a:endParaRP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b"/>
                      <a:r>
                        <a:rPr lang="fi-FI" sz="900" b="0" i="0" u="none" strike="noStrike" dirty="0">
                          <a:solidFill>
                            <a:srgbClr val="000000"/>
                          </a:solidFill>
                          <a:effectLst/>
                          <a:latin typeface="Calibri" panose="020F0502020204030204" pitchFamily="34" charset="0"/>
                        </a:rPr>
                        <a:t>12 x 15</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dirty="0">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dirty="0">
                          <a:solidFill>
                            <a:srgbClr val="000000"/>
                          </a:solidFill>
                          <a:effectLst/>
                          <a:latin typeface="Calibri" panose="020F0502020204030204" pitchFamily="34" charset="0"/>
                        </a:rPr>
                        <a:t>CEA</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dirty="0" err="1">
                          <a:solidFill>
                            <a:srgbClr val="000000"/>
                          </a:solidFill>
                          <a:effectLst/>
                          <a:latin typeface="Calibri" panose="020F0502020204030204" pitchFamily="34" charset="0"/>
                        </a:rPr>
                        <a:t>Raman</a:t>
                      </a:r>
                      <a:endParaRPr lang="fi-FI" sz="900" b="0" i="0" u="none" strike="noStrike" dirty="0">
                        <a:solidFill>
                          <a:srgbClr val="000000"/>
                        </a:solidFill>
                        <a:effectLst/>
                        <a:latin typeface="Calibri" panose="020F0502020204030204" pitchFamily="34" charset="0"/>
                      </a:endParaRP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dirty="0">
                          <a:solidFill>
                            <a:srgbClr val="000000"/>
                          </a:solidFill>
                          <a:effectLst/>
                          <a:latin typeface="Calibri" panose="020F0502020204030204" pitchFamily="34" charset="0"/>
                        </a:rPr>
                        <a:t> </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l" fontAlgn="ctr"/>
                      <a:r>
                        <a:rPr lang="fi-FI" sz="900" b="0" i="0" u="none" strike="noStrike" dirty="0">
                          <a:solidFill>
                            <a:srgbClr val="000000"/>
                          </a:solidFill>
                          <a:effectLst/>
                          <a:latin typeface="Calibri" panose="020F0502020204030204" pitchFamily="34" charset="0"/>
                        </a:rPr>
                        <a:t>09/2024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extLst>
                  <a:ext uri="{0D108BD9-81ED-4DB2-BD59-A6C34878D82A}">
                    <a16:rowId xmlns:a16="http://schemas.microsoft.com/office/drawing/2014/main" val="1019120734"/>
                  </a:ext>
                </a:extLst>
              </a:tr>
              <a:tr h="96185">
                <a:tc>
                  <a:txBody>
                    <a:bodyPr/>
                    <a:lstStyle/>
                    <a:p>
                      <a:pPr algn="ctr" fontAlgn="ctr"/>
                      <a:r>
                        <a:rPr lang="fi-FI" sz="900" b="0" i="0" u="none" strike="noStrike" dirty="0">
                          <a:solidFill>
                            <a:srgbClr val="000000"/>
                          </a:solidFill>
                          <a:effectLst/>
                          <a:latin typeface="Calibri" panose="020F0502020204030204" pitchFamily="34" charset="0"/>
                        </a:rPr>
                        <a:t>IAP</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dirty="0">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b"/>
                      <a:r>
                        <a:rPr lang="fi-FI" sz="900" b="0" i="0" u="none" strike="noStrike" dirty="0">
                          <a:solidFill>
                            <a:srgbClr val="000000"/>
                          </a:solidFill>
                          <a:effectLst/>
                          <a:latin typeface="Calibri" panose="020F0502020204030204" pitchFamily="34" charset="0"/>
                        </a:rPr>
                        <a:t>2,0</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dirty="0" err="1">
                          <a:solidFill>
                            <a:srgbClr val="000000"/>
                          </a:solidFill>
                          <a:effectLst/>
                          <a:latin typeface="Calibri" panose="020F0502020204030204" pitchFamily="34" charset="0"/>
                        </a:rPr>
                        <a:t>Mo</a:t>
                      </a:r>
                      <a:endParaRPr lang="fi-FI" sz="900" b="0" i="0" u="none" strike="noStrike" dirty="0">
                        <a:solidFill>
                          <a:srgbClr val="000000"/>
                        </a:solidFill>
                        <a:effectLst/>
                        <a:latin typeface="Calibri" panose="020F0502020204030204" pitchFamily="34" charset="0"/>
                      </a:endParaRP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b"/>
                      <a:r>
                        <a:rPr lang="fi-FI" sz="900" b="0" i="0" u="none" strike="noStrike" dirty="0">
                          <a:solidFill>
                            <a:srgbClr val="000000"/>
                          </a:solidFill>
                          <a:effectLst/>
                          <a:latin typeface="Calibri" panose="020F0502020204030204" pitchFamily="34" charset="0"/>
                        </a:rPr>
                        <a:t>12 x 15</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dirty="0">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dirty="0">
                          <a:solidFill>
                            <a:srgbClr val="000000"/>
                          </a:solidFill>
                          <a:effectLst/>
                          <a:latin typeface="Calibri" panose="020F0502020204030204" pitchFamily="34" charset="0"/>
                        </a:rPr>
                        <a:t>IPPLM</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dirty="0">
                          <a:solidFill>
                            <a:srgbClr val="000000"/>
                          </a:solidFill>
                          <a:effectLst/>
                          <a:latin typeface="Calibri" panose="020F0502020204030204" pitchFamily="34" charset="0"/>
                        </a:rPr>
                        <a:t>SEM</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dirty="0">
                          <a:solidFill>
                            <a:srgbClr val="000000"/>
                          </a:solidFill>
                          <a:effectLst/>
                          <a:latin typeface="Calibri" panose="020F0502020204030204" pitchFamily="34" charset="0"/>
                        </a:rPr>
                        <a:t> </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l" fontAlgn="ctr"/>
                      <a:r>
                        <a:rPr lang="fi-FI" sz="900" b="0" i="0" u="none" strike="noStrike" dirty="0">
                          <a:solidFill>
                            <a:srgbClr val="000000"/>
                          </a:solidFill>
                          <a:effectLst/>
                          <a:latin typeface="Calibri" panose="020F0502020204030204" pitchFamily="34" charset="0"/>
                        </a:rPr>
                        <a:t>09/2024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extLst>
                  <a:ext uri="{0D108BD9-81ED-4DB2-BD59-A6C34878D82A}">
                    <a16:rowId xmlns:a16="http://schemas.microsoft.com/office/drawing/2014/main" val="1256636994"/>
                  </a:ext>
                </a:extLst>
              </a:tr>
              <a:tr h="96185">
                <a:tc>
                  <a:txBody>
                    <a:bodyPr/>
                    <a:lstStyle/>
                    <a:p>
                      <a:pPr algn="ctr" fontAlgn="ctr"/>
                      <a:r>
                        <a:rPr lang="fi-FI" sz="900" b="0" i="0" u="none" strike="noStrike" dirty="0">
                          <a:solidFill>
                            <a:srgbClr val="000000"/>
                          </a:solidFill>
                          <a:effectLst/>
                          <a:latin typeface="Calibri" panose="020F0502020204030204" pitchFamily="34" charset="0"/>
                        </a:rPr>
                        <a:t>IAP</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b"/>
                      <a:r>
                        <a:rPr lang="fi-FI" sz="900" b="0" i="0" u="none" strike="noStrike">
                          <a:solidFill>
                            <a:srgbClr val="000000"/>
                          </a:solidFill>
                          <a:effectLst/>
                          <a:latin typeface="Calibri" panose="020F0502020204030204" pitchFamily="34" charset="0"/>
                        </a:rPr>
                        <a:t>2,0</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a:solidFill>
                            <a:srgbClr val="000000"/>
                          </a:solidFill>
                          <a:effectLst/>
                          <a:latin typeface="Calibri" panose="020F0502020204030204" pitchFamily="34" charset="0"/>
                        </a:rPr>
                        <a:t>Mo</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b"/>
                      <a:r>
                        <a:rPr lang="fi-FI" sz="900" b="0" i="0" u="none" strike="noStrike">
                          <a:solidFill>
                            <a:srgbClr val="000000"/>
                          </a:solidFill>
                          <a:effectLst/>
                          <a:latin typeface="Calibri" panose="020F0502020204030204" pitchFamily="34" charset="0"/>
                        </a:rPr>
                        <a:t>12 x 15</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a:solidFill>
                            <a:srgbClr val="000000"/>
                          </a:solidFill>
                          <a:effectLst/>
                          <a:latin typeface="Calibri" panose="020F0502020204030204" pitchFamily="34" charset="0"/>
                        </a:rPr>
                        <a:t>IST</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a:solidFill>
                            <a:srgbClr val="000000"/>
                          </a:solidFill>
                          <a:effectLst/>
                          <a:latin typeface="Calibri" panose="020F0502020204030204" pitchFamily="34" charset="0"/>
                        </a:rPr>
                        <a:t>IBA + XRD</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dirty="0">
                          <a:solidFill>
                            <a:srgbClr val="000000"/>
                          </a:solidFill>
                          <a:effectLst/>
                          <a:latin typeface="Calibri" panose="020F0502020204030204" pitchFamily="34" charset="0"/>
                        </a:rPr>
                        <a:t> </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l" fontAlgn="ctr"/>
                      <a:r>
                        <a:rPr lang="fi-FI" sz="900" b="0" i="0" u="none" strike="noStrike" dirty="0">
                          <a:solidFill>
                            <a:srgbClr val="000000"/>
                          </a:solidFill>
                          <a:effectLst/>
                          <a:latin typeface="Calibri" panose="020F0502020204030204" pitchFamily="34" charset="0"/>
                        </a:rPr>
                        <a:t>09/2024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extLst>
                  <a:ext uri="{0D108BD9-81ED-4DB2-BD59-A6C34878D82A}">
                    <a16:rowId xmlns:a16="http://schemas.microsoft.com/office/drawing/2014/main" val="2295787718"/>
                  </a:ext>
                </a:extLst>
              </a:tr>
              <a:tr h="96185">
                <a:tc>
                  <a:txBody>
                    <a:bodyPr/>
                    <a:lstStyle/>
                    <a:p>
                      <a:pPr algn="ctr" fontAlgn="ctr"/>
                      <a:r>
                        <a:rPr lang="fi-FI" sz="900" b="0" i="0" u="none" strike="noStrike" dirty="0">
                          <a:solidFill>
                            <a:srgbClr val="000000"/>
                          </a:solidFill>
                          <a:effectLst/>
                          <a:latin typeface="Calibri" panose="020F0502020204030204" pitchFamily="34" charset="0"/>
                        </a:rPr>
                        <a:t>IAP</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b"/>
                      <a:r>
                        <a:rPr lang="fi-FI" sz="900" b="0" i="0" u="none" strike="noStrike">
                          <a:solidFill>
                            <a:srgbClr val="000000"/>
                          </a:solidFill>
                          <a:effectLst/>
                          <a:latin typeface="Calibri" panose="020F0502020204030204" pitchFamily="34" charset="0"/>
                        </a:rPr>
                        <a:t>2,0</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a:solidFill>
                            <a:srgbClr val="000000"/>
                          </a:solidFill>
                          <a:effectLst/>
                          <a:latin typeface="Calibri" panose="020F0502020204030204" pitchFamily="34" charset="0"/>
                        </a:rPr>
                        <a:t>Mo</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b"/>
                      <a:r>
                        <a:rPr lang="fi-FI" sz="900" b="0" i="0" u="none" strike="noStrike">
                          <a:solidFill>
                            <a:srgbClr val="000000"/>
                          </a:solidFill>
                          <a:effectLst/>
                          <a:latin typeface="Calibri" panose="020F0502020204030204" pitchFamily="34" charset="0"/>
                        </a:rPr>
                        <a:t>12 x 15</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a:solidFill>
                            <a:srgbClr val="000000"/>
                          </a:solidFill>
                          <a:effectLst/>
                          <a:latin typeface="Calibri" panose="020F0502020204030204" pitchFamily="34" charset="0"/>
                        </a:rPr>
                        <a:t>NCSRD</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dirty="0">
                          <a:solidFill>
                            <a:srgbClr val="000000"/>
                          </a:solidFill>
                          <a:effectLst/>
                          <a:latin typeface="Calibri" panose="020F0502020204030204" pitchFamily="34" charset="0"/>
                        </a:rPr>
                        <a:t>IBA + XRD</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dirty="0">
                          <a:solidFill>
                            <a:srgbClr val="000000"/>
                          </a:solidFill>
                          <a:effectLst/>
                          <a:latin typeface="Calibri" panose="020F0502020204030204" pitchFamily="34" charset="0"/>
                        </a:rPr>
                        <a:t> </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l" fontAlgn="ctr"/>
                      <a:r>
                        <a:rPr lang="fi-FI" sz="900" b="0" i="0" u="none" strike="noStrike" dirty="0">
                          <a:solidFill>
                            <a:srgbClr val="000000"/>
                          </a:solidFill>
                          <a:effectLst/>
                          <a:latin typeface="Calibri" panose="020F0502020204030204" pitchFamily="34" charset="0"/>
                        </a:rPr>
                        <a:t>09/2024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extLst>
                  <a:ext uri="{0D108BD9-81ED-4DB2-BD59-A6C34878D82A}">
                    <a16:rowId xmlns:a16="http://schemas.microsoft.com/office/drawing/2014/main" val="1264047375"/>
                  </a:ext>
                </a:extLst>
              </a:tr>
              <a:tr h="96185">
                <a:tc>
                  <a:txBody>
                    <a:bodyPr/>
                    <a:lstStyle/>
                    <a:p>
                      <a:pPr algn="ctr" fontAlgn="ctr"/>
                      <a:r>
                        <a:rPr lang="fi-FI" sz="900" b="0" i="0" u="none" strike="noStrike" dirty="0">
                          <a:solidFill>
                            <a:srgbClr val="000000"/>
                          </a:solidFill>
                          <a:effectLst/>
                          <a:latin typeface="Calibri" panose="020F0502020204030204" pitchFamily="34" charset="0"/>
                        </a:rPr>
                        <a:t>IAP</a:t>
                      </a:r>
                    </a:p>
                  </a:txBody>
                  <a:tcPr marL="2343" marR="2343" marT="2343" marB="0" anchor="ctr">
                    <a:lnL w="6350" cap="flat" cmpd="sng" algn="ctr">
                      <a:solidFill>
                        <a:srgbClr val="95B3D7"/>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b"/>
                      <a:r>
                        <a:rPr lang="fi-FI" sz="900" b="0" i="0" u="none" strike="noStrike">
                          <a:solidFill>
                            <a:srgbClr val="000000"/>
                          </a:solidFill>
                          <a:effectLst/>
                          <a:latin typeface="Calibri" panose="020F0502020204030204" pitchFamily="34" charset="0"/>
                        </a:rPr>
                        <a:t>2,0</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a:solidFill>
                            <a:srgbClr val="000000"/>
                          </a:solidFill>
                          <a:effectLst/>
                          <a:latin typeface="Calibri" panose="020F0502020204030204" pitchFamily="34" charset="0"/>
                        </a:rPr>
                        <a:t>Mo</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b"/>
                      <a:r>
                        <a:rPr lang="fi-FI" sz="900" b="0" i="0" u="none" strike="noStrike">
                          <a:solidFill>
                            <a:srgbClr val="000000"/>
                          </a:solidFill>
                          <a:effectLst/>
                          <a:latin typeface="Calibri" panose="020F0502020204030204" pitchFamily="34" charset="0"/>
                        </a:rPr>
                        <a:t>12 x 15</a:t>
                      </a:r>
                    </a:p>
                  </a:txBody>
                  <a:tcPr marL="2343" marR="2343" marT="234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a:solidFill>
                            <a:srgbClr val="000000"/>
                          </a:solidFill>
                          <a:effectLst/>
                          <a:latin typeface="Calibri" panose="020F0502020204030204" pitchFamily="34" charset="0"/>
                        </a:rPr>
                        <a:t>VR</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a:solidFill>
                            <a:srgbClr val="000000"/>
                          </a:solidFill>
                          <a:effectLst/>
                          <a:latin typeface="Calibri" panose="020F0502020204030204" pitchFamily="34" charset="0"/>
                        </a:rPr>
                        <a:t>IBA</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ctr" fontAlgn="ctr"/>
                      <a:r>
                        <a:rPr lang="fi-FI" sz="900" b="0" i="0" u="none" strike="noStrike" dirty="0">
                          <a:solidFill>
                            <a:srgbClr val="000000"/>
                          </a:solidFill>
                          <a:effectLst/>
                          <a:latin typeface="Calibri" panose="020F0502020204030204" pitchFamily="34" charset="0"/>
                        </a:rPr>
                        <a:t> </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tc>
                  <a:txBody>
                    <a:bodyPr/>
                    <a:lstStyle/>
                    <a:p>
                      <a:pPr algn="l" fontAlgn="ctr"/>
                      <a:r>
                        <a:rPr lang="fi-FI" sz="900" b="0" i="0" u="none" strike="noStrike" dirty="0">
                          <a:solidFill>
                            <a:srgbClr val="000000"/>
                          </a:solidFill>
                          <a:effectLst/>
                          <a:latin typeface="Calibri" panose="020F0502020204030204" pitchFamily="34" charset="0"/>
                        </a:rPr>
                        <a:t>09/2024</a:t>
                      </a:r>
                    </a:p>
                  </a:txBody>
                  <a:tcPr marL="2343" marR="2343" marT="2343" marB="0" anchor="ctr">
                    <a:lnL w="6350" cap="flat" cmpd="sng" algn="ctr">
                      <a:solidFill>
                        <a:srgbClr val="0070C0"/>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9694"/>
                    </a:solidFill>
                  </a:tcPr>
                </a:tc>
                <a:extLst>
                  <a:ext uri="{0D108BD9-81ED-4DB2-BD59-A6C34878D82A}">
                    <a16:rowId xmlns:a16="http://schemas.microsoft.com/office/drawing/2014/main" val="636966148"/>
                  </a:ext>
                </a:extLst>
              </a:tr>
            </a:tbl>
          </a:graphicData>
        </a:graphic>
      </p:graphicFrame>
      <p:sp>
        <p:nvSpPr>
          <p:cNvPr id="8" name="TextBox 7">
            <a:extLst>
              <a:ext uri="{FF2B5EF4-FFF2-40B4-BE49-F238E27FC236}">
                <a16:creationId xmlns:a16="http://schemas.microsoft.com/office/drawing/2014/main" id="{BD112A51-1B88-81D2-3412-FE207010379A}"/>
              </a:ext>
            </a:extLst>
          </p:cNvPr>
          <p:cNvSpPr txBox="1"/>
          <p:nvPr/>
        </p:nvSpPr>
        <p:spPr bwMode="auto">
          <a:xfrm>
            <a:off x="10844893" y="3984174"/>
            <a:ext cx="1280432" cy="400110"/>
          </a:xfrm>
          <a:prstGeom prst="rect">
            <a:avLst/>
          </a:prstGeom>
          <a:noFill/>
        </p:spPr>
        <p:txBody>
          <a:bodyPr wrap="square" rtlCol="0">
            <a:spAutoFit/>
          </a:bodyPr>
          <a:lstStyle/>
          <a:p>
            <a:r>
              <a:rPr lang="fi-FI" sz="1000" dirty="0"/>
              <a:t>w/o </a:t>
            </a:r>
            <a:r>
              <a:rPr lang="fi-FI" sz="1000" dirty="0" err="1"/>
              <a:t>gas</a:t>
            </a:r>
            <a:r>
              <a:rPr lang="fi-FI" sz="1000" dirty="0"/>
              <a:t> </a:t>
            </a:r>
          </a:p>
          <a:p>
            <a:r>
              <a:rPr lang="fi-FI" sz="1000" dirty="0"/>
              <a:t>w/ D(10 at.%)</a:t>
            </a:r>
          </a:p>
        </p:txBody>
      </p:sp>
      <p:sp>
        <p:nvSpPr>
          <p:cNvPr id="9" name="TextBox 8">
            <a:extLst>
              <a:ext uri="{FF2B5EF4-FFF2-40B4-BE49-F238E27FC236}">
                <a16:creationId xmlns:a16="http://schemas.microsoft.com/office/drawing/2014/main" id="{4022F3F4-63AF-60C2-B329-C906463305A0}"/>
              </a:ext>
            </a:extLst>
          </p:cNvPr>
          <p:cNvSpPr txBox="1"/>
          <p:nvPr/>
        </p:nvSpPr>
        <p:spPr bwMode="auto">
          <a:xfrm>
            <a:off x="10868705" y="4765132"/>
            <a:ext cx="1232807" cy="553998"/>
          </a:xfrm>
          <a:prstGeom prst="rect">
            <a:avLst/>
          </a:prstGeom>
          <a:noFill/>
        </p:spPr>
        <p:txBody>
          <a:bodyPr wrap="square" rtlCol="0">
            <a:spAutoFit/>
          </a:bodyPr>
          <a:lstStyle/>
          <a:p>
            <a:r>
              <a:rPr lang="fi-FI" sz="1000" dirty="0"/>
              <a:t>D(10 at.%)</a:t>
            </a:r>
          </a:p>
          <a:p>
            <a:r>
              <a:rPr lang="fi-FI" sz="1000" dirty="0"/>
              <a:t>D(5 at.%)+H(5 at.%)</a:t>
            </a:r>
          </a:p>
          <a:p>
            <a:r>
              <a:rPr lang="fi-FI" sz="1000" dirty="0"/>
              <a:t>H(10 at.%)</a:t>
            </a:r>
          </a:p>
        </p:txBody>
      </p:sp>
      <p:sp>
        <p:nvSpPr>
          <p:cNvPr id="10" name="TextBox 9">
            <a:extLst>
              <a:ext uri="{FF2B5EF4-FFF2-40B4-BE49-F238E27FC236}">
                <a16:creationId xmlns:a16="http://schemas.microsoft.com/office/drawing/2014/main" id="{743ECE04-D28A-B8FC-ACCC-7AF908EA85A8}"/>
              </a:ext>
            </a:extLst>
          </p:cNvPr>
          <p:cNvSpPr txBox="1"/>
          <p:nvPr/>
        </p:nvSpPr>
        <p:spPr bwMode="auto">
          <a:xfrm>
            <a:off x="10868705" y="5593807"/>
            <a:ext cx="1232807" cy="553998"/>
          </a:xfrm>
          <a:prstGeom prst="rect">
            <a:avLst/>
          </a:prstGeom>
          <a:noFill/>
        </p:spPr>
        <p:txBody>
          <a:bodyPr wrap="square" rtlCol="0">
            <a:spAutoFit/>
          </a:bodyPr>
          <a:lstStyle/>
          <a:p>
            <a:r>
              <a:rPr lang="fi-FI" sz="1000" dirty="0"/>
              <a:t>N(10 at.%)</a:t>
            </a:r>
          </a:p>
          <a:p>
            <a:r>
              <a:rPr lang="fi-FI" sz="1000" dirty="0"/>
              <a:t>N(5 at.%)+O(5 at.%)</a:t>
            </a:r>
          </a:p>
          <a:p>
            <a:r>
              <a:rPr lang="fi-FI" sz="1000" dirty="0"/>
              <a:t>O(10 at.%)</a:t>
            </a:r>
          </a:p>
        </p:txBody>
      </p:sp>
      <p:sp>
        <p:nvSpPr>
          <p:cNvPr id="2" name="TextBox 1">
            <a:extLst>
              <a:ext uri="{FF2B5EF4-FFF2-40B4-BE49-F238E27FC236}">
                <a16:creationId xmlns:a16="http://schemas.microsoft.com/office/drawing/2014/main" id="{EF1F8BF5-21E1-487F-18FB-D41AAB971068}"/>
              </a:ext>
            </a:extLst>
          </p:cNvPr>
          <p:cNvSpPr txBox="1"/>
          <p:nvPr/>
        </p:nvSpPr>
        <p:spPr bwMode="auto">
          <a:xfrm>
            <a:off x="138113" y="6231762"/>
            <a:ext cx="9967793" cy="307777"/>
          </a:xfrm>
          <a:prstGeom prst="rect">
            <a:avLst/>
          </a:prstGeom>
          <a:noFill/>
        </p:spPr>
        <p:txBody>
          <a:bodyPr wrap="none" rtlCol="0">
            <a:spAutoFit/>
          </a:bodyPr>
          <a:lstStyle/>
          <a:p>
            <a:r>
              <a:rPr lang="fi-FI" sz="1400" b="1" dirty="0" err="1"/>
              <a:t>Comments</a:t>
            </a:r>
            <a:r>
              <a:rPr lang="fi-FI" sz="1400" dirty="0"/>
              <a:t>: </a:t>
            </a:r>
            <a:r>
              <a:rPr lang="fi-FI" sz="1400" dirty="0" err="1"/>
              <a:t>Re-deposited</a:t>
            </a:r>
            <a:r>
              <a:rPr lang="fi-FI" sz="1400" dirty="0"/>
              <a:t> W </a:t>
            </a:r>
            <a:r>
              <a:rPr lang="fi-FI" sz="1400" dirty="0" err="1"/>
              <a:t>samples</a:t>
            </a:r>
            <a:r>
              <a:rPr lang="fi-FI" sz="1400" dirty="0"/>
              <a:t> </a:t>
            </a:r>
            <a:r>
              <a:rPr lang="fi-FI" sz="1400" dirty="0" err="1"/>
              <a:t>are</a:t>
            </a:r>
            <a:r>
              <a:rPr lang="fi-FI" sz="1400" dirty="0"/>
              <a:t> </a:t>
            </a:r>
            <a:r>
              <a:rPr lang="fi-FI" sz="1400" dirty="0" err="1"/>
              <a:t>all</a:t>
            </a:r>
            <a:r>
              <a:rPr lang="fi-FI" sz="1400" dirty="0"/>
              <a:t> </a:t>
            </a:r>
            <a:r>
              <a:rPr lang="fi-FI" sz="1400" dirty="0" err="1"/>
              <a:t>different</a:t>
            </a:r>
            <a:r>
              <a:rPr lang="fi-FI" sz="1400" dirty="0"/>
              <a:t> </a:t>
            </a:r>
            <a:r>
              <a:rPr lang="fi-FI" sz="1400" dirty="0" err="1"/>
              <a:t>from</a:t>
            </a:r>
            <a:r>
              <a:rPr lang="fi-FI" sz="1400" dirty="0"/>
              <a:t> </a:t>
            </a:r>
            <a:r>
              <a:rPr lang="fi-FI" sz="1400" dirty="0" err="1"/>
              <a:t>each</a:t>
            </a:r>
            <a:r>
              <a:rPr lang="fi-FI" sz="1400" dirty="0"/>
              <a:t> </a:t>
            </a:r>
            <a:r>
              <a:rPr lang="fi-FI" sz="1400" dirty="0" err="1"/>
              <a:t>other</a:t>
            </a:r>
            <a:r>
              <a:rPr lang="fi-FI" sz="1400" dirty="0"/>
              <a:t> (</a:t>
            </a:r>
            <a:r>
              <a:rPr lang="fi-FI" sz="1400" dirty="0" err="1"/>
              <a:t>see</a:t>
            </a:r>
            <a:r>
              <a:rPr lang="fi-FI" sz="1400" dirty="0"/>
              <a:t> </a:t>
            </a:r>
            <a:r>
              <a:rPr lang="fi-FI" sz="1400" dirty="0" err="1"/>
              <a:t>previous</a:t>
            </a:r>
            <a:r>
              <a:rPr lang="fi-FI" sz="1400" dirty="0"/>
              <a:t> </a:t>
            </a:r>
            <a:r>
              <a:rPr lang="fi-FI" sz="1400" dirty="0" err="1"/>
              <a:t>slides</a:t>
            </a:r>
            <a:r>
              <a:rPr lang="fi-FI" sz="1400" dirty="0"/>
              <a:t>); IAP </a:t>
            </a:r>
            <a:r>
              <a:rPr lang="fi-FI" sz="1400" dirty="0" err="1"/>
              <a:t>samples</a:t>
            </a:r>
            <a:r>
              <a:rPr lang="fi-FI" sz="1400" dirty="0"/>
              <a:t> </a:t>
            </a:r>
            <a:r>
              <a:rPr lang="fi-FI" sz="1400" dirty="0" err="1"/>
              <a:t>delivered</a:t>
            </a:r>
            <a:r>
              <a:rPr lang="fi-FI" sz="1400" dirty="0"/>
              <a:t> and </a:t>
            </a:r>
            <a:r>
              <a:rPr lang="fi-FI" sz="1400" dirty="0" err="1"/>
              <a:t>largely</a:t>
            </a:r>
            <a:r>
              <a:rPr lang="fi-FI" sz="1400" dirty="0"/>
              <a:t> </a:t>
            </a:r>
            <a:r>
              <a:rPr lang="fi-FI" sz="1400" dirty="0" err="1"/>
              <a:t>analysed</a:t>
            </a:r>
            <a:endParaRPr lang="fi-FI" sz="1400" dirty="0"/>
          </a:p>
        </p:txBody>
      </p:sp>
    </p:spTree>
    <p:extLst>
      <p:ext uri="{BB962C8B-B14F-4D97-AF65-F5344CB8AC3E}">
        <p14:creationId xmlns:p14="http://schemas.microsoft.com/office/powerpoint/2010/main" val="2339071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5ADEA24-8683-E9C9-1B2A-669F572FA57D}"/>
              </a:ext>
            </a:extLst>
          </p:cNvPr>
          <p:cNvSpPr>
            <a:spLocks noGrp="1"/>
          </p:cNvSpPr>
          <p:nvPr>
            <p:ph type="ftr" sz="quarter" idx="11"/>
          </p:nvPr>
        </p:nvSpPr>
        <p:spPr/>
        <p:txBody>
          <a:bodyPr/>
          <a:lstStyle/>
          <a:p>
            <a:pPr>
              <a:defRPr/>
            </a:pPr>
            <a:r>
              <a:rPr lang="en-GB">
                <a:solidFill>
                  <a:prstClr val="white"/>
                </a:solidFill>
              </a:rPr>
              <a:t>A. Hakola| WPPWIE SPB  status meeting for W and B | 10 July 2025</a:t>
            </a:r>
            <a:endParaRPr lang="en-GB" dirty="0"/>
          </a:p>
        </p:txBody>
      </p:sp>
      <p:sp>
        <p:nvSpPr>
          <p:cNvPr id="4" name="Slide Number Placeholder 3">
            <a:extLst>
              <a:ext uri="{FF2B5EF4-FFF2-40B4-BE49-F238E27FC236}">
                <a16:creationId xmlns:a16="http://schemas.microsoft.com/office/drawing/2014/main" id="{4215C7DB-C33E-8932-AF24-D0E1914D51FB}"/>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6</a:t>
            </a:fld>
            <a:endParaRPr lang="en-GB">
              <a:solidFill>
                <a:prstClr val="white"/>
              </a:solidFill>
            </a:endParaRPr>
          </a:p>
        </p:txBody>
      </p:sp>
      <p:sp>
        <p:nvSpPr>
          <p:cNvPr id="5" name="Title 1">
            <a:extLst>
              <a:ext uri="{FF2B5EF4-FFF2-40B4-BE49-F238E27FC236}">
                <a16:creationId xmlns:a16="http://schemas.microsoft.com/office/drawing/2014/main" id="{7687BEEF-70E5-1EC6-E5D7-A52D3421A92B}"/>
              </a:ext>
            </a:extLst>
          </p:cNvPr>
          <p:cNvSpPr>
            <a:spLocks noGrp="1"/>
          </p:cNvSpPr>
          <p:nvPr>
            <p:ph type="title"/>
          </p:nvPr>
        </p:nvSpPr>
        <p:spPr>
          <a:xfrm>
            <a:off x="983432" y="192515"/>
            <a:ext cx="10179868" cy="457200"/>
          </a:xfrm>
        </p:spPr>
        <p:txBody>
          <a:bodyPr/>
          <a:lstStyle/>
          <a:p>
            <a:r>
              <a:rPr lang="fi-FI" dirty="0"/>
              <a:t>B </a:t>
            </a:r>
            <a:r>
              <a:rPr lang="fi-FI" dirty="0" err="1"/>
              <a:t>sample</a:t>
            </a:r>
            <a:r>
              <a:rPr lang="fi-FI" dirty="0"/>
              <a:t> </a:t>
            </a:r>
            <a:r>
              <a:rPr lang="fi-FI" dirty="0" err="1"/>
              <a:t>matrix</a:t>
            </a:r>
            <a:r>
              <a:rPr lang="fi-FI" dirty="0"/>
              <a:t> (as </a:t>
            </a:r>
            <a:r>
              <a:rPr lang="fi-FI" dirty="0" err="1"/>
              <a:t>agreed</a:t>
            </a:r>
            <a:r>
              <a:rPr lang="fi-FI" dirty="0"/>
              <a:t> in 2025): </a:t>
            </a:r>
            <a:r>
              <a:rPr lang="fi-FI" dirty="0" err="1"/>
              <a:t>exposures</a:t>
            </a:r>
            <a:r>
              <a:rPr lang="fi-FI" dirty="0"/>
              <a:t> in </a:t>
            </a:r>
            <a:r>
              <a:rPr lang="fi-FI" dirty="0" err="1"/>
              <a:t>linear</a:t>
            </a:r>
            <a:r>
              <a:rPr lang="fi-FI" dirty="0"/>
              <a:t> </a:t>
            </a:r>
            <a:r>
              <a:rPr lang="fi-FI" dirty="0" err="1"/>
              <a:t>devices</a:t>
            </a:r>
            <a:endParaRPr lang="fi-FI" dirty="0"/>
          </a:p>
        </p:txBody>
      </p:sp>
      <p:graphicFrame>
        <p:nvGraphicFramePr>
          <p:cNvPr id="6" name="Table 5">
            <a:extLst>
              <a:ext uri="{FF2B5EF4-FFF2-40B4-BE49-F238E27FC236}">
                <a16:creationId xmlns:a16="http://schemas.microsoft.com/office/drawing/2014/main" id="{B1094EAE-7474-D124-714B-A67709655921}"/>
              </a:ext>
            </a:extLst>
          </p:cNvPr>
          <p:cNvGraphicFramePr>
            <a:graphicFrameLocks noGrp="1"/>
          </p:cNvGraphicFramePr>
          <p:nvPr>
            <p:extLst>
              <p:ext uri="{D42A27DB-BD31-4B8C-83A1-F6EECF244321}">
                <p14:modId xmlns:p14="http://schemas.microsoft.com/office/powerpoint/2010/main" val="536445978"/>
              </p:ext>
            </p:extLst>
          </p:nvPr>
        </p:nvGraphicFramePr>
        <p:xfrm>
          <a:off x="575648" y="1124786"/>
          <a:ext cx="10995435" cy="2477956"/>
        </p:xfrm>
        <a:graphic>
          <a:graphicData uri="http://schemas.openxmlformats.org/drawingml/2006/table">
            <a:tbl>
              <a:tblPr/>
              <a:tblGrid>
                <a:gridCol w="703032">
                  <a:extLst>
                    <a:ext uri="{9D8B030D-6E8A-4147-A177-3AD203B41FA5}">
                      <a16:colId xmlns:a16="http://schemas.microsoft.com/office/drawing/2014/main" val="1285718944"/>
                    </a:ext>
                  </a:extLst>
                </a:gridCol>
                <a:gridCol w="862387">
                  <a:extLst>
                    <a:ext uri="{9D8B030D-6E8A-4147-A177-3AD203B41FA5}">
                      <a16:colId xmlns:a16="http://schemas.microsoft.com/office/drawing/2014/main" val="3895298308"/>
                    </a:ext>
                  </a:extLst>
                </a:gridCol>
                <a:gridCol w="684286">
                  <a:extLst>
                    <a:ext uri="{9D8B030D-6E8A-4147-A177-3AD203B41FA5}">
                      <a16:colId xmlns:a16="http://schemas.microsoft.com/office/drawing/2014/main" val="1385553789"/>
                    </a:ext>
                  </a:extLst>
                </a:gridCol>
                <a:gridCol w="449941">
                  <a:extLst>
                    <a:ext uri="{9D8B030D-6E8A-4147-A177-3AD203B41FA5}">
                      <a16:colId xmlns:a16="http://schemas.microsoft.com/office/drawing/2014/main" val="1373065420"/>
                    </a:ext>
                  </a:extLst>
                </a:gridCol>
                <a:gridCol w="843639">
                  <a:extLst>
                    <a:ext uri="{9D8B030D-6E8A-4147-A177-3AD203B41FA5}">
                      <a16:colId xmlns:a16="http://schemas.microsoft.com/office/drawing/2014/main" val="863374589"/>
                    </a:ext>
                  </a:extLst>
                </a:gridCol>
                <a:gridCol w="637417">
                  <a:extLst>
                    <a:ext uri="{9D8B030D-6E8A-4147-A177-3AD203B41FA5}">
                      <a16:colId xmlns:a16="http://schemas.microsoft.com/office/drawing/2014/main" val="3240334465"/>
                    </a:ext>
                  </a:extLst>
                </a:gridCol>
                <a:gridCol w="562426">
                  <a:extLst>
                    <a:ext uri="{9D8B030D-6E8A-4147-A177-3AD203B41FA5}">
                      <a16:colId xmlns:a16="http://schemas.microsoft.com/office/drawing/2014/main" val="380742585"/>
                    </a:ext>
                  </a:extLst>
                </a:gridCol>
                <a:gridCol w="928003">
                  <a:extLst>
                    <a:ext uri="{9D8B030D-6E8A-4147-A177-3AD203B41FA5}">
                      <a16:colId xmlns:a16="http://schemas.microsoft.com/office/drawing/2014/main" val="3370547820"/>
                    </a:ext>
                  </a:extLst>
                </a:gridCol>
                <a:gridCol w="1227965">
                  <a:extLst>
                    <a:ext uri="{9D8B030D-6E8A-4147-A177-3AD203B41FA5}">
                      <a16:colId xmlns:a16="http://schemas.microsoft.com/office/drawing/2014/main" val="1591183870"/>
                    </a:ext>
                  </a:extLst>
                </a:gridCol>
                <a:gridCol w="862387">
                  <a:extLst>
                    <a:ext uri="{9D8B030D-6E8A-4147-A177-3AD203B41FA5}">
                      <a16:colId xmlns:a16="http://schemas.microsoft.com/office/drawing/2014/main" val="2418101346"/>
                    </a:ext>
                  </a:extLst>
                </a:gridCol>
                <a:gridCol w="1227965">
                  <a:extLst>
                    <a:ext uri="{9D8B030D-6E8A-4147-A177-3AD203B41FA5}">
                      <a16:colId xmlns:a16="http://schemas.microsoft.com/office/drawing/2014/main" val="3468029146"/>
                    </a:ext>
                  </a:extLst>
                </a:gridCol>
                <a:gridCol w="1556046">
                  <a:extLst>
                    <a:ext uri="{9D8B030D-6E8A-4147-A177-3AD203B41FA5}">
                      <a16:colId xmlns:a16="http://schemas.microsoft.com/office/drawing/2014/main" val="4208674856"/>
                    </a:ext>
                  </a:extLst>
                </a:gridCol>
                <a:gridCol w="449941">
                  <a:extLst>
                    <a:ext uri="{9D8B030D-6E8A-4147-A177-3AD203B41FA5}">
                      <a16:colId xmlns:a16="http://schemas.microsoft.com/office/drawing/2014/main" val="4178525969"/>
                    </a:ext>
                  </a:extLst>
                </a:gridCol>
              </a:tblGrid>
              <a:tr h="248102">
                <a:tc>
                  <a:txBody>
                    <a:bodyPr/>
                    <a:lstStyle/>
                    <a:p>
                      <a:pPr algn="ctr" fontAlgn="b"/>
                      <a:r>
                        <a:rPr lang="fi-FI" sz="1000" b="1" i="0" u="none" strike="noStrike">
                          <a:solidFill>
                            <a:srgbClr val="FFFFFF"/>
                          </a:solidFill>
                          <a:effectLst/>
                          <a:latin typeface="Calibri" panose="020F0502020204030204" pitchFamily="34" charset="0"/>
                        </a:rPr>
                        <a:t>Research Unit</a:t>
                      </a:r>
                    </a:p>
                  </a:txBody>
                  <a:tcPr marL="3596" marR="3596" marT="35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Producing lab</a:t>
                      </a:r>
                    </a:p>
                  </a:txBody>
                  <a:tcPr marL="3596" marR="3596" marT="3596"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Coating</a:t>
                      </a:r>
                    </a:p>
                  </a:txBody>
                  <a:tcPr marL="3596" marR="3596" marT="3596"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Coating thickness (nm)</a:t>
                      </a:r>
                    </a:p>
                  </a:txBody>
                  <a:tcPr marL="3596" marR="3596" marT="3596"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Substrate</a:t>
                      </a:r>
                    </a:p>
                  </a:txBody>
                  <a:tcPr marL="3596" marR="3596" marT="3596"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Sample size (mm)</a:t>
                      </a:r>
                    </a:p>
                  </a:txBody>
                  <a:tcPr marL="3596" marR="3596" marT="3596"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 of samples</a:t>
                      </a:r>
                    </a:p>
                  </a:txBody>
                  <a:tcPr marL="3596" marR="3596" marT="3596"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To whom?</a:t>
                      </a:r>
                    </a:p>
                  </a:txBody>
                  <a:tcPr marL="3596" marR="3596" marT="3596"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For which purpose?</a:t>
                      </a:r>
                    </a:p>
                  </a:txBody>
                  <a:tcPr marL="3596" marR="3596" marT="3596"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Follow-up actions</a:t>
                      </a:r>
                    </a:p>
                  </a:txBody>
                  <a:tcPr marL="3596" marR="3596" marT="3596"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Follow-up RU</a:t>
                      </a:r>
                    </a:p>
                  </a:txBody>
                  <a:tcPr marL="3596" marR="3596" marT="3596"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Comments</a:t>
                      </a:r>
                    </a:p>
                  </a:txBody>
                  <a:tcPr marL="3596" marR="3596" marT="3596"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l" fontAlgn="b"/>
                      <a:r>
                        <a:rPr lang="fi-FI" sz="1000" b="1" i="0" u="none" strike="noStrike">
                          <a:solidFill>
                            <a:srgbClr val="FFFFFF"/>
                          </a:solidFill>
                          <a:effectLst/>
                          <a:latin typeface="Calibri" panose="020F0502020204030204" pitchFamily="34" charset="0"/>
                        </a:rPr>
                        <a:t>Produced by</a:t>
                      </a:r>
                    </a:p>
                  </a:txBody>
                  <a:tcPr marL="3596" marR="3596" marT="35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extLst>
                  <a:ext uri="{0D108BD9-81ED-4DB2-BD59-A6C34878D82A}">
                    <a16:rowId xmlns:a16="http://schemas.microsoft.com/office/drawing/2014/main" val="3513308985"/>
                  </a:ext>
                </a:extLst>
              </a:tr>
              <a:tr h="86296">
                <a:tc>
                  <a:txBody>
                    <a:bodyPr/>
                    <a:lstStyle/>
                    <a:p>
                      <a:pPr algn="ctr" fontAlgn="ctr"/>
                      <a:r>
                        <a:rPr lang="fi-FI" sz="1000" b="0" i="0" u="none" strike="noStrike" dirty="0">
                          <a:solidFill>
                            <a:srgbClr val="000000"/>
                          </a:solidFill>
                          <a:effectLst/>
                          <a:latin typeface="Calibri" panose="020F0502020204030204" pitchFamily="34" charset="0"/>
                        </a:rPr>
                        <a:t>DIFFER</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dirty="0">
                          <a:solidFill>
                            <a:srgbClr val="000000"/>
                          </a:solidFill>
                          <a:effectLst/>
                          <a:latin typeface="Calibri" panose="020F0502020204030204" pitchFamily="34" charset="0"/>
                        </a:rPr>
                        <a:t>Tom</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b"/>
                      <a:r>
                        <a:rPr lang="fi-FI" sz="1000" b="0" i="0" u="none" strike="noStrike">
                          <a:solidFill>
                            <a:srgbClr val="000000"/>
                          </a:solidFill>
                          <a:effectLst/>
                          <a:latin typeface="Calibri" panose="020F0502020204030204" pitchFamily="34" charset="0"/>
                        </a:rPr>
                        <a:t>100,0</a:t>
                      </a:r>
                    </a:p>
                  </a:txBody>
                  <a:tcPr marL="3596" marR="3596" marT="3596"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b"/>
                      <a:r>
                        <a:rPr lang="fi-FI" sz="1000" b="0" i="0" u="none" strike="noStrike">
                          <a:solidFill>
                            <a:srgbClr val="000000"/>
                          </a:solidFill>
                          <a:effectLst/>
                          <a:latin typeface="Calibri" panose="020F0502020204030204" pitchFamily="34" charset="0"/>
                        </a:rPr>
                        <a:t>PSI-2 geom</a:t>
                      </a:r>
                    </a:p>
                  </a:txBody>
                  <a:tcPr marL="3596" marR="3596" marT="3596"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MAGNUM-PSI experiments</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SEM</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FZJ + IPPLM</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Sequence: FZJ --&gt; IPPLM </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l" fontAlgn="ctr"/>
                      <a:r>
                        <a:rPr lang="fi-FI" sz="1000" b="0" i="0" u="none" strike="noStrike">
                          <a:solidFill>
                            <a:srgbClr val="000000"/>
                          </a:solidFill>
                          <a:effectLst/>
                          <a:latin typeface="Calibri" panose="020F0502020204030204" pitchFamily="34" charset="0"/>
                        </a:rPr>
                        <a:t>05/2025</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extLst>
                  <a:ext uri="{0D108BD9-81ED-4DB2-BD59-A6C34878D82A}">
                    <a16:rowId xmlns:a16="http://schemas.microsoft.com/office/drawing/2014/main" val="266001427"/>
                  </a:ext>
                </a:extLst>
              </a:tr>
              <a:tr h="86296">
                <a:tc>
                  <a:txBody>
                    <a:bodyPr/>
                    <a:lstStyle/>
                    <a:p>
                      <a:pPr algn="ctr" fontAlgn="ctr"/>
                      <a:r>
                        <a:rPr lang="fi-FI" sz="1000" b="0" i="0" u="none" strike="noStrike">
                          <a:solidFill>
                            <a:srgbClr val="000000"/>
                          </a:solidFill>
                          <a:effectLst/>
                          <a:latin typeface="Calibri" panose="020F0502020204030204" pitchFamily="34" charset="0"/>
                        </a:rPr>
                        <a:t>DIFFER</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dirty="0">
                          <a:solidFill>
                            <a:srgbClr val="000000"/>
                          </a:solidFill>
                          <a:effectLst/>
                          <a:latin typeface="Calibri" panose="020F0502020204030204" pitchFamily="34" charset="0"/>
                        </a:rPr>
                        <a:t>Tom</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dirty="0">
                          <a:solidFill>
                            <a:srgbClr val="000000"/>
                          </a:solidFill>
                          <a:effectLst/>
                          <a:latin typeface="Calibri" panose="020F0502020204030204" pitchFamily="34" charset="0"/>
                        </a:rPr>
                        <a:t>B</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b"/>
                      <a:r>
                        <a:rPr lang="fi-FI" sz="1000" b="0" i="0" u="none" strike="noStrike">
                          <a:solidFill>
                            <a:srgbClr val="000000"/>
                          </a:solidFill>
                          <a:effectLst/>
                          <a:latin typeface="Calibri" panose="020F0502020204030204" pitchFamily="34" charset="0"/>
                        </a:rPr>
                        <a:t>100,0</a:t>
                      </a:r>
                    </a:p>
                  </a:txBody>
                  <a:tcPr marL="3596" marR="3596" marT="3596"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b"/>
                      <a:r>
                        <a:rPr lang="fi-FI" sz="1000" b="0" i="0" u="none" strike="noStrike">
                          <a:solidFill>
                            <a:srgbClr val="000000"/>
                          </a:solidFill>
                          <a:effectLst/>
                          <a:latin typeface="Calibri" panose="020F0502020204030204" pitchFamily="34" charset="0"/>
                        </a:rPr>
                        <a:t>PSI-2 geom</a:t>
                      </a:r>
                    </a:p>
                  </a:txBody>
                  <a:tcPr marL="3596" marR="3596" marT="3596"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DIFFER</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MAGNUM-PSI experiments</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IBA</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VR + IST</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dirty="0" err="1">
                          <a:solidFill>
                            <a:srgbClr val="000000"/>
                          </a:solidFill>
                          <a:effectLst/>
                          <a:latin typeface="Calibri" panose="020F0502020204030204" pitchFamily="34" charset="0"/>
                        </a:rPr>
                        <a:t>Sequence</a:t>
                      </a:r>
                      <a:r>
                        <a:rPr lang="fi-FI" sz="1000" b="0" i="0" u="none" strike="noStrike" dirty="0">
                          <a:solidFill>
                            <a:srgbClr val="000000"/>
                          </a:solidFill>
                          <a:effectLst/>
                          <a:latin typeface="Calibri" panose="020F0502020204030204" pitchFamily="34" charset="0"/>
                        </a:rPr>
                        <a:t>: VR --&gt; IST</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l" fontAlgn="ctr"/>
                      <a:r>
                        <a:rPr lang="fi-FI" sz="1000" b="0" i="0" u="none" strike="noStrike">
                          <a:solidFill>
                            <a:srgbClr val="000000"/>
                          </a:solidFill>
                          <a:effectLst/>
                          <a:latin typeface="Calibri" panose="020F0502020204030204" pitchFamily="34" charset="0"/>
                        </a:rPr>
                        <a:t>05/2025</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extLst>
                  <a:ext uri="{0D108BD9-81ED-4DB2-BD59-A6C34878D82A}">
                    <a16:rowId xmlns:a16="http://schemas.microsoft.com/office/drawing/2014/main" val="344953185"/>
                  </a:ext>
                </a:extLst>
              </a:tr>
              <a:tr h="86296">
                <a:tc>
                  <a:txBody>
                    <a:bodyPr/>
                    <a:lstStyle/>
                    <a:p>
                      <a:pPr algn="ctr" fontAlgn="ctr"/>
                      <a:r>
                        <a:rPr lang="fi-FI" sz="1000" b="0" i="0" u="none" strike="noStrike">
                          <a:solidFill>
                            <a:srgbClr val="000000"/>
                          </a:solidFill>
                          <a:effectLst/>
                          <a:latin typeface="Calibri" panose="020F0502020204030204" pitchFamily="34" charset="0"/>
                        </a:rPr>
                        <a:t>DIFFER</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Tom</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b"/>
                      <a:r>
                        <a:rPr lang="fi-FI" sz="1000" b="0" i="0" u="none" strike="noStrike" dirty="0">
                          <a:solidFill>
                            <a:srgbClr val="000000"/>
                          </a:solidFill>
                          <a:effectLst/>
                          <a:latin typeface="Calibri" panose="020F0502020204030204" pitchFamily="34" charset="0"/>
                        </a:rPr>
                        <a:t>100,0</a:t>
                      </a:r>
                    </a:p>
                  </a:txBody>
                  <a:tcPr marL="3596" marR="3596" marT="3596"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dirty="0">
                          <a:solidFill>
                            <a:srgbClr val="000000"/>
                          </a:solidFill>
                          <a:effectLst/>
                          <a:latin typeface="Calibri" panose="020F0502020204030204" pitchFamily="34" charset="0"/>
                        </a:rPr>
                        <a:t>W</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b"/>
                      <a:r>
                        <a:rPr lang="fi-FI" sz="1000" b="0" i="0" u="none" strike="noStrike" dirty="0">
                          <a:solidFill>
                            <a:srgbClr val="000000"/>
                          </a:solidFill>
                          <a:effectLst/>
                          <a:latin typeface="Calibri" panose="020F0502020204030204" pitchFamily="34" charset="0"/>
                        </a:rPr>
                        <a:t>PSI-2 </a:t>
                      </a:r>
                      <a:r>
                        <a:rPr lang="fi-FI" sz="1000" b="0" i="0" u="none" strike="noStrike" dirty="0" err="1">
                          <a:solidFill>
                            <a:srgbClr val="000000"/>
                          </a:solidFill>
                          <a:effectLst/>
                          <a:latin typeface="Calibri" panose="020F0502020204030204" pitchFamily="34" charset="0"/>
                        </a:rPr>
                        <a:t>geom</a:t>
                      </a:r>
                      <a:endParaRPr lang="fi-FI" sz="1000" b="0" i="0" u="none" strike="noStrike" dirty="0">
                        <a:solidFill>
                          <a:srgbClr val="000000"/>
                        </a:solidFill>
                        <a:effectLst/>
                        <a:latin typeface="Calibri" panose="020F0502020204030204" pitchFamily="34" charset="0"/>
                      </a:endParaRPr>
                    </a:p>
                  </a:txBody>
                  <a:tcPr marL="3596" marR="3596" marT="3596"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dirty="0">
                          <a:solidFill>
                            <a:srgbClr val="000000"/>
                          </a:solidFill>
                          <a:effectLst/>
                          <a:latin typeface="Calibri" panose="020F0502020204030204" pitchFamily="34" charset="0"/>
                        </a:rPr>
                        <a:t>DIFFER</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dirty="0">
                          <a:solidFill>
                            <a:srgbClr val="000000"/>
                          </a:solidFill>
                          <a:effectLst/>
                          <a:latin typeface="Calibri" panose="020F0502020204030204" pitchFamily="34" charset="0"/>
                        </a:rPr>
                        <a:t>MAGNUM-PSI </a:t>
                      </a:r>
                      <a:r>
                        <a:rPr lang="fi-FI" sz="1000" b="0" i="0" u="none" strike="noStrike" dirty="0" err="1">
                          <a:solidFill>
                            <a:srgbClr val="000000"/>
                          </a:solidFill>
                          <a:effectLst/>
                          <a:latin typeface="Calibri" panose="020F0502020204030204" pitchFamily="34" charset="0"/>
                        </a:rPr>
                        <a:t>experiments</a:t>
                      </a:r>
                      <a:endParaRPr lang="fi-FI" sz="1000" b="0" i="0" u="none" strike="noStrike" dirty="0">
                        <a:solidFill>
                          <a:srgbClr val="000000"/>
                        </a:solidFill>
                        <a:effectLst/>
                        <a:latin typeface="Calibri" panose="020F0502020204030204" pitchFamily="34" charset="0"/>
                      </a:endParaRP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dirty="0">
                          <a:solidFill>
                            <a:srgbClr val="000000"/>
                          </a:solidFill>
                          <a:effectLst/>
                          <a:latin typeface="Calibri" panose="020F0502020204030204" pitchFamily="34" charset="0"/>
                        </a:rPr>
                        <a:t>SIMS</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dirty="0">
                          <a:solidFill>
                            <a:srgbClr val="000000"/>
                          </a:solidFill>
                          <a:effectLst/>
                          <a:latin typeface="Calibri" panose="020F0502020204030204" pitchFamily="34" charset="0"/>
                        </a:rPr>
                        <a:t>CIEMAT + VTT</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ctr" fontAlgn="ctr"/>
                      <a:r>
                        <a:rPr lang="fi-FI" sz="1000" b="0" i="0" u="none" strike="noStrike" dirty="0" err="1">
                          <a:solidFill>
                            <a:srgbClr val="000000"/>
                          </a:solidFill>
                          <a:effectLst/>
                          <a:latin typeface="Calibri" panose="020F0502020204030204" pitchFamily="34" charset="0"/>
                        </a:rPr>
                        <a:t>Sequence</a:t>
                      </a:r>
                      <a:r>
                        <a:rPr lang="fi-FI" sz="1000" b="0" i="0" u="none" strike="noStrike" dirty="0">
                          <a:solidFill>
                            <a:srgbClr val="000000"/>
                          </a:solidFill>
                          <a:effectLst/>
                          <a:latin typeface="Calibri" panose="020F0502020204030204" pitchFamily="34" charset="0"/>
                        </a:rPr>
                        <a:t>: CIEMAT --&gt; VTT</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tc>
                  <a:txBody>
                    <a:bodyPr/>
                    <a:lstStyle/>
                    <a:p>
                      <a:pPr algn="l" fontAlgn="ctr"/>
                      <a:r>
                        <a:rPr lang="fi-FI" sz="1000" b="0" i="0" u="none" strike="noStrike" dirty="0">
                          <a:solidFill>
                            <a:srgbClr val="000000"/>
                          </a:solidFill>
                          <a:effectLst/>
                          <a:latin typeface="Calibri" panose="020F0502020204030204" pitchFamily="34" charset="0"/>
                        </a:rPr>
                        <a:t>05/2025</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CD5B4"/>
                    </a:solidFill>
                  </a:tcPr>
                </a:tc>
                <a:extLst>
                  <a:ext uri="{0D108BD9-81ED-4DB2-BD59-A6C34878D82A}">
                    <a16:rowId xmlns:a16="http://schemas.microsoft.com/office/drawing/2014/main" val="1188572531"/>
                  </a:ext>
                </a:extLst>
              </a:tr>
              <a:tr h="86296">
                <a:tc>
                  <a:txBody>
                    <a:bodyPr/>
                    <a:lstStyle/>
                    <a:p>
                      <a:pPr algn="ctr" fontAlgn="ctr"/>
                      <a:r>
                        <a:rPr lang="fi-FI" sz="1000" b="0" i="0" u="none" strike="noStrike" dirty="0">
                          <a:solidFill>
                            <a:srgbClr val="000000"/>
                          </a:solidFill>
                          <a:effectLst/>
                          <a:latin typeface="Calibri" panose="020F0502020204030204" pitchFamily="34" charset="0"/>
                        </a:rPr>
                        <a:t>FZJ</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a:solidFill>
                            <a:srgbClr val="000000"/>
                          </a:solidFill>
                          <a:effectLst/>
                          <a:latin typeface="Calibri" panose="020F0502020204030204" pitchFamily="34" charset="0"/>
                        </a:rPr>
                        <a:t>Anne</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b"/>
                      <a:r>
                        <a:rPr lang="fi-FI" sz="1000" b="0" i="0" u="none" strike="noStrike">
                          <a:solidFill>
                            <a:srgbClr val="000000"/>
                          </a:solidFill>
                          <a:effectLst/>
                          <a:latin typeface="Calibri" panose="020F0502020204030204" pitchFamily="34" charset="0"/>
                        </a:rPr>
                        <a:t>100,0</a:t>
                      </a:r>
                    </a:p>
                  </a:txBody>
                  <a:tcPr marL="3596" marR="3596" marT="3596"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b"/>
                      <a:r>
                        <a:rPr lang="fi-FI" sz="1000" b="0" i="0" u="none" strike="noStrike" dirty="0">
                          <a:solidFill>
                            <a:srgbClr val="000000"/>
                          </a:solidFill>
                          <a:effectLst/>
                          <a:latin typeface="Calibri" panose="020F0502020204030204" pitchFamily="34" charset="0"/>
                        </a:rPr>
                        <a:t>PSI-2 </a:t>
                      </a:r>
                      <a:r>
                        <a:rPr lang="fi-FI" sz="1000" b="0" i="0" u="none" strike="noStrike" dirty="0" err="1">
                          <a:solidFill>
                            <a:srgbClr val="000000"/>
                          </a:solidFill>
                          <a:effectLst/>
                          <a:latin typeface="Calibri" panose="020F0502020204030204" pitchFamily="34" charset="0"/>
                        </a:rPr>
                        <a:t>geom</a:t>
                      </a:r>
                      <a:endParaRPr lang="fi-FI" sz="1000" b="0" i="0" u="none" strike="noStrike" dirty="0">
                        <a:solidFill>
                          <a:srgbClr val="000000"/>
                        </a:solidFill>
                        <a:effectLst/>
                        <a:latin typeface="Calibri" panose="020F0502020204030204" pitchFamily="34" charset="0"/>
                      </a:endParaRPr>
                    </a:p>
                  </a:txBody>
                  <a:tcPr marL="3596" marR="3596" marT="3596"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dirty="0">
                          <a:solidFill>
                            <a:srgbClr val="000000"/>
                          </a:solidFill>
                          <a:effectLst/>
                          <a:latin typeface="Calibri" panose="020F0502020204030204" pitchFamily="34" charset="0"/>
                        </a:rPr>
                        <a:t>1</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dirty="0">
                          <a:solidFill>
                            <a:srgbClr val="000000"/>
                          </a:solidFill>
                          <a:effectLst/>
                          <a:latin typeface="Calibri" panose="020F0502020204030204" pitchFamily="34" charset="0"/>
                        </a:rPr>
                        <a:t>FZJ</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dirty="0">
                          <a:solidFill>
                            <a:srgbClr val="000000"/>
                          </a:solidFill>
                          <a:effectLst/>
                          <a:latin typeface="Calibri" panose="020F0502020204030204" pitchFamily="34" charset="0"/>
                        </a:rPr>
                        <a:t>PSI-2 </a:t>
                      </a:r>
                      <a:r>
                        <a:rPr lang="fi-FI" sz="1000" b="0" i="0" u="none" strike="noStrike" dirty="0" err="1">
                          <a:solidFill>
                            <a:srgbClr val="000000"/>
                          </a:solidFill>
                          <a:effectLst/>
                          <a:latin typeface="Calibri" panose="020F0502020204030204" pitchFamily="34" charset="0"/>
                        </a:rPr>
                        <a:t>experiments</a:t>
                      </a:r>
                      <a:endParaRPr lang="fi-FI" sz="1000" b="0" i="0" u="none" strike="noStrike" dirty="0">
                        <a:solidFill>
                          <a:srgbClr val="000000"/>
                        </a:solidFill>
                        <a:effectLst/>
                        <a:latin typeface="Calibri" panose="020F0502020204030204" pitchFamily="34" charset="0"/>
                      </a:endParaRP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a:solidFill>
                            <a:srgbClr val="000000"/>
                          </a:solidFill>
                          <a:effectLst/>
                          <a:latin typeface="Calibri" panose="020F0502020204030204" pitchFamily="34" charset="0"/>
                        </a:rPr>
                        <a:t>SEM</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a:solidFill>
                            <a:srgbClr val="000000"/>
                          </a:solidFill>
                          <a:effectLst/>
                          <a:latin typeface="Calibri" panose="020F0502020204030204" pitchFamily="34" charset="0"/>
                        </a:rPr>
                        <a:t>DIFFER + IPPLM</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dirty="0" err="1">
                          <a:solidFill>
                            <a:srgbClr val="000000"/>
                          </a:solidFill>
                          <a:effectLst/>
                          <a:latin typeface="Calibri" panose="020F0502020204030204" pitchFamily="34" charset="0"/>
                        </a:rPr>
                        <a:t>Sequence</a:t>
                      </a:r>
                      <a:r>
                        <a:rPr lang="fi-FI" sz="1000" b="0" i="0" u="none" strike="noStrike" dirty="0">
                          <a:solidFill>
                            <a:srgbClr val="000000"/>
                          </a:solidFill>
                          <a:effectLst/>
                          <a:latin typeface="Calibri" panose="020F0502020204030204" pitchFamily="34" charset="0"/>
                        </a:rPr>
                        <a:t>: DIFFER --&gt; IPPLM </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l" fontAlgn="ctr"/>
                      <a:r>
                        <a:rPr lang="fi-FI" sz="1000" b="0" i="0" u="none" strike="noStrike">
                          <a:solidFill>
                            <a:srgbClr val="000000"/>
                          </a:solidFill>
                          <a:effectLst/>
                          <a:latin typeface="Calibri" panose="020F0502020204030204" pitchFamily="34" charset="0"/>
                        </a:rPr>
                        <a:t>05/2025</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extLst>
                  <a:ext uri="{0D108BD9-81ED-4DB2-BD59-A6C34878D82A}">
                    <a16:rowId xmlns:a16="http://schemas.microsoft.com/office/drawing/2014/main" val="882541076"/>
                  </a:ext>
                </a:extLst>
              </a:tr>
              <a:tr h="86296">
                <a:tc>
                  <a:txBody>
                    <a:bodyPr/>
                    <a:lstStyle/>
                    <a:p>
                      <a:pPr algn="ctr" fontAlgn="ctr"/>
                      <a:r>
                        <a:rPr lang="fi-FI" sz="1000" b="0" i="0" u="none" strike="noStrike">
                          <a:solidFill>
                            <a:srgbClr val="000000"/>
                          </a:solidFill>
                          <a:effectLst/>
                          <a:latin typeface="Calibri" panose="020F0502020204030204" pitchFamily="34" charset="0"/>
                        </a:rPr>
                        <a:t>FZJ</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dirty="0">
                          <a:solidFill>
                            <a:srgbClr val="000000"/>
                          </a:solidFill>
                          <a:effectLst/>
                          <a:latin typeface="Calibri" panose="020F0502020204030204" pitchFamily="34" charset="0"/>
                        </a:rPr>
                        <a:t>Anne</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dirty="0">
                          <a:solidFill>
                            <a:srgbClr val="000000"/>
                          </a:solidFill>
                          <a:effectLst/>
                          <a:latin typeface="Calibri" panose="020F0502020204030204" pitchFamily="34" charset="0"/>
                        </a:rPr>
                        <a:t>B</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b"/>
                      <a:r>
                        <a:rPr lang="fi-FI" sz="1000" b="0" i="0" u="none" strike="noStrike">
                          <a:solidFill>
                            <a:srgbClr val="000000"/>
                          </a:solidFill>
                          <a:effectLst/>
                          <a:latin typeface="Calibri" panose="020F0502020204030204" pitchFamily="34" charset="0"/>
                        </a:rPr>
                        <a:t>100,0</a:t>
                      </a:r>
                    </a:p>
                  </a:txBody>
                  <a:tcPr marL="3596" marR="3596" marT="3596"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b"/>
                      <a:r>
                        <a:rPr lang="fi-FI" sz="1000" b="0" i="0" u="none" strike="noStrike">
                          <a:solidFill>
                            <a:srgbClr val="000000"/>
                          </a:solidFill>
                          <a:effectLst/>
                          <a:latin typeface="Calibri" panose="020F0502020204030204" pitchFamily="34" charset="0"/>
                        </a:rPr>
                        <a:t>PSI-2 geom</a:t>
                      </a:r>
                    </a:p>
                  </a:txBody>
                  <a:tcPr marL="3596" marR="3596" marT="3596"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dirty="0">
                          <a:solidFill>
                            <a:srgbClr val="000000"/>
                          </a:solidFill>
                          <a:effectLst/>
                          <a:latin typeface="Calibri" panose="020F0502020204030204" pitchFamily="34" charset="0"/>
                        </a:rPr>
                        <a:t>FZJ</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dirty="0">
                          <a:solidFill>
                            <a:srgbClr val="000000"/>
                          </a:solidFill>
                          <a:effectLst/>
                          <a:latin typeface="Calibri" panose="020F0502020204030204" pitchFamily="34" charset="0"/>
                        </a:rPr>
                        <a:t>PSI-2 </a:t>
                      </a:r>
                      <a:r>
                        <a:rPr lang="fi-FI" sz="1000" b="0" i="0" u="none" strike="noStrike" dirty="0" err="1">
                          <a:solidFill>
                            <a:srgbClr val="000000"/>
                          </a:solidFill>
                          <a:effectLst/>
                          <a:latin typeface="Calibri" panose="020F0502020204030204" pitchFamily="34" charset="0"/>
                        </a:rPr>
                        <a:t>experiments</a:t>
                      </a:r>
                      <a:endParaRPr lang="fi-FI" sz="1000" b="0" i="0" u="none" strike="noStrike" dirty="0">
                        <a:solidFill>
                          <a:srgbClr val="000000"/>
                        </a:solidFill>
                        <a:effectLst/>
                        <a:latin typeface="Calibri" panose="020F0502020204030204" pitchFamily="34" charset="0"/>
                      </a:endParaRP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a:solidFill>
                            <a:srgbClr val="000000"/>
                          </a:solidFill>
                          <a:effectLst/>
                          <a:latin typeface="Calibri" panose="020F0502020204030204" pitchFamily="34" charset="0"/>
                        </a:rPr>
                        <a:t>IBA</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a:solidFill>
                            <a:srgbClr val="000000"/>
                          </a:solidFill>
                          <a:effectLst/>
                          <a:latin typeface="Calibri" panose="020F0502020204030204" pitchFamily="34" charset="0"/>
                        </a:rPr>
                        <a:t>VR + IST</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dirty="0" err="1">
                          <a:solidFill>
                            <a:srgbClr val="000000"/>
                          </a:solidFill>
                          <a:effectLst/>
                          <a:latin typeface="Calibri" panose="020F0502020204030204" pitchFamily="34" charset="0"/>
                        </a:rPr>
                        <a:t>Sequence</a:t>
                      </a:r>
                      <a:r>
                        <a:rPr lang="fi-FI" sz="1000" b="0" i="0" u="none" strike="noStrike" dirty="0">
                          <a:solidFill>
                            <a:srgbClr val="000000"/>
                          </a:solidFill>
                          <a:effectLst/>
                          <a:latin typeface="Calibri" panose="020F0502020204030204" pitchFamily="34" charset="0"/>
                        </a:rPr>
                        <a:t>: VR --&gt; IST</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l" fontAlgn="ctr"/>
                      <a:r>
                        <a:rPr lang="fi-FI" sz="1000" b="0" i="0" u="none" strike="noStrike">
                          <a:solidFill>
                            <a:srgbClr val="000000"/>
                          </a:solidFill>
                          <a:effectLst/>
                          <a:latin typeface="Calibri" panose="020F0502020204030204" pitchFamily="34" charset="0"/>
                        </a:rPr>
                        <a:t>05/2025</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extLst>
                  <a:ext uri="{0D108BD9-81ED-4DB2-BD59-A6C34878D82A}">
                    <a16:rowId xmlns:a16="http://schemas.microsoft.com/office/drawing/2014/main" val="2968403447"/>
                  </a:ext>
                </a:extLst>
              </a:tr>
              <a:tr h="86296">
                <a:tc>
                  <a:txBody>
                    <a:bodyPr/>
                    <a:lstStyle/>
                    <a:p>
                      <a:pPr algn="ctr" fontAlgn="ctr"/>
                      <a:r>
                        <a:rPr lang="fi-FI" sz="1000" b="0" i="0" u="none" strike="noStrike">
                          <a:solidFill>
                            <a:srgbClr val="000000"/>
                          </a:solidFill>
                          <a:effectLst/>
                          <a:latin typeface="Calibri" panose="020F0502020204030204" pitchFamily="34" charset="0"/>
                        </a:rPr>
                        <a:t>FZJ</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a:solidFill>
                            <a:srgbClr val="000000"/>
                          </a:solidFill>
                          <a:effectLst/>
                          <a:latin typeface="Calibri" panose="020F0502020204030204" pitchFamily="34" charset="0"/>
                        </a:rPr>
                        <a:t>Anne</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b"/>
                      <a:r>
                        <a:rPr lang="fi-FI" sz="1000" b="0" i="0" u="none" strike="noStrike" dirty="0">
                          <a:solidFill>
                            <a:srgbClr val="000000"/>
                          </a:solidFill>
                          <a:effectLst/>
                          <a:latin typeface="Calibri" panose="020F0502020204030204" pitchFamily="34" charset="0"/>
                        </a:rPr>
                        <a:t>100,0</a:t>
                      </a:r>
                    </a:p>
                  </a:txBody>
                  <a:tcPr marL="3596" marR="3596" marT="3596"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dirty="0">
                          <a:solidFill>
                            <a:srgbClr val="000000"/>
                          </a:solidFill>
                          <a:effectLst/>
                          <a:latin typeface="Calibri" panose="020F0502020204030204" pitchFamily="34" charset="0"/>
                        </a:rPr>
                        <a:t>W</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b"/>
                      <a:r>
                        <a:rPr lang="fi-FI" sz="1000" b="0" i="0" u="none" strike="noStrike">
                          <a:solidFill>
                            <a:srgbClr val="000000"/>
                          </a:solidFill>
                          <a:effectLst/>
                          <a:latin typeface="Calibri" panose="020F0502020204030204" pitchFamily="34" charset="0"/>
                        </a:rPr>
                        <a:t>PSI-2 geom</a:t>
                      </a:r>
                    </a:p>
                  </a:txBody>
                  <a:tcPr marL="3596" marR="3596" marT="3596"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a:solidFill>
                            <a:srgbClr val="000000"/>
                          </a:solidFill>
                          <a:effectLst/>
                          <a:latin typeface="Calibri" panose="020F0502020204030204" pitchFamily="34" charset="0"/>
                        </a:rPr>
                        <a:t>FZJ</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dirty="0">
                          <a:solidFill>
                            <a:srgbClr val="000000"/>
                          </a:solidFill>
                          <a:effectLst/>
                          <a:latin typeface="Calibri" panose="020F0502020204030204" pitchFamily="34" charset="0"/>
                        </a:rPr>
                        <a:t>PSI-2 </a:t>
                      </a:r>
                      <a:r>
                        <a:rPr lang="fi-FI" sz="1000" b="0" i="0" u="none" strike="noStrike" dirty="0" err="1">
                          <a:solidFill>
                            <a:srgbClr val="000000"/>
                          </a:solidFill>
                          <a:effectLst/>
                          <a:latin typeface="Calibri" panose="020F0502020204030204" pitchFamily="34" charset="0"/>
                        </a:rPr>
                        <a:t>experiments</a:t>
                      </a:r>
                      <a:endParaRPr lang="fi-FI" sz="1000" b="0" i="0" u="none" strike="noStrike" dirty="0">
                        <a:solidFill>
                          <a:srgbClr val="000000"/>
                        </a:solidFill>
                        <a:effectLst/>
                        <a:latin typeface="Calibri" panose="020F0502020204030204" pitchFamily="34" charset="0"/>
                      </a:endParaRP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a:solidFill>
                            <a:srgbClr val="000000"/>
                          </a:solidFill>
                          <a:effectLst/>
                          <a:latin typeface="Calibri" panose="020F0502020204030204" pitchFamily="34" charset="0"/>
                        </a:rPr>
                        <a:t>SIMS</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a:solidFill>
                            <a:srgbClr val="000000"/>
                          </a:solidFill>
                          <a:effectLst/>
                          <a:latin typeface="Calibri" panose="020F0502020204030204" pitchFamily="34" charset="0"/>
                        </a:rPr>
                        <a:t>CIEMAT + VTT</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ctr" fontAlgn="ctr"/>
                      <a:r>
                        <a:rPr lang="fi-FI" sz="1000" b="0" i="0" u="none" strike="noStrike" dirty="0" err="1">
                          <a:solidFill>
                            <a:srgbClr val="000000"/>
                          </a:solidFill>
                          <a:effectLst/>
                          <a:latin typeface="Calibri" panose="020F0502020204030204" pitchFamily="34" charset="0"/>
                        </a:rPr>
                        <a:t>Sequence</a:t>
                      </a:r>
                      <a:r>
                        <a:rPr lang="fi-FI" sz="1000" b="0" i="0" u="none" strike="noStrike" dirty="0">
                          <a:solidFill>
                            <a:srgbClr val="000000"/>
                          </a:solidFill>
                          <a:effectLst/>
                          <a:latin typeface="Calibri" panose="020F0502020204030204" pitchFamily="34" charset="0"/>
                        </a:rPr>
                        <a:t>: CIEMAT --&gt; VTT</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tc>
                  <a:txBody>
                    <a:bodyPr/>
                    <a:lstStyle/>
                    <a:p>
                      <a:pPr algn="l" fontAlgn="ctr"/>
                      <a:r>
                        <a:rPr lang="fi-FI" sz="1000" b="0" i="0" u="none" strike="noStrike">
                          <a:solidFill>
                            <a:srgbClr val="000000"/>
                          </a:solidFill>
                          <a:effectLst/>
                          <a:latin typeface="Calibri" panose="020F0502020204030204" pitchFamily="34" charset="0"/>
                        </a:rPr>
                        <a:t>05/2025</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CC0DA"/>
                    </a:solidFill>
                  </a:tcPr>
                </a:tc>
                <a:extLst>
                  <a:ext uri="{0D108BD9-81ED-4DB2-BD59-A6C34878D82A}">
                    <a16:rowId xmlns:a16="http://schemas.microsoft.com/office/drawing/2014/main" val="3889606495"/>
                  </a:ext>
                </a:extLst>
              </a:tr>
              <a:tr h="86296">
                <a:tc>
                  <a:txBody>
                    <a:bodyPr/>
                    <a:lstStyle/>
                    <a:p>
                      <a:pPr algn="ctr" fontAlgn="ctr"/>
                      <a:r>
                        <a:rPr lang="fi-FI" sz="1000" b="0" i="0" u="none" strike="noStrike">
                          <a:solidFill>
                            <a:srgbClr val="000000"/>
                          </a:solidFill>
                          <a:effectLst/>
                          <a:latin typeface="Calibri" panose="020F0502020204030204" pitchFamily="34" charset="0"/>
                        </a:rPr>
                        <a:t>FZJ</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1000" b="0" i="0" u="none" strike="noStrike">
                          <a:solidFill>
                            <a:srgbClr val="000000"/>
                          </a:solidFill>
                          <a:effectLst/>
                          <a:latin typeface="Calibri" panose="020F0502020204030204" pitchFamily="34" charset="0"/>
                        </a:rPr>
                        <a:t>Anne</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1000" b="0" i="0" u="none" strike="noStrike">
                          <a:solidFill>
                            <a:srgbClr val="000000"/>
                          </a:solidFill>
                          <a:effectLst/>
                          <a:latin typeface="Calibri" panose="020F0502020204030204" pitchFamily="34" charset="0"/>
                        </a:rPr>
                        <a:t>B+W</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b"/>
                      <a:r>
                        <a:rPr lang="fi-FI" sz="1000" b="0" i="0" u="none" strike="noStrike">
                          <a:solidFill>
                            <a:srgbClr val="000000"/>
                          </a:solidFill>
                          <a:effectLst/>
                          <a:latin typeface="Calibri" panose="020F0502020204030204" pitchFamily="34" charset="0"/>
                        </a:rPr>
                        <a:t>100,0</a:t>
                      </a:r>
                    </a:p>
                  </a:txBody>
                  <a:tcPr marL="3596" marR="3596" marT="3596"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b"/>
                      <a:r>
                        <a:rPr lang="fi-FI" sz="1000" b="0" i="0" u="none" strike="noStrike" dirty="0">
                          <a:solidFill>
                            <a:srgbClr val="000000"/>
                          </a:solidFill>
                          <a:effectLst/>
                          <a:latin typeface="Calibri" panose="020F0502020204030204" pitchFamily="34" charset="0"/>
                        </a:rPr>
                        <a:t>PSI-2 </a:t>
                      </a:r>
                      <a:r>
                        <a:rPr lang="fi-FI" sz="1000" b="0" i="0" u="none" strike="noStrike" dirty="0" err="1">
                          <a:solidFill>
                            <a:srgbClr val="000000"/>
                          </a:solidFill>
                          <a:effectLst/>
                          <a:latin typeface="Calibri" panose="020F0502020204030204" pitchFamily="34" charset="0"/>
                        </a:rPr>
                        <a:t>geom</a:t>
                      </a:r>
                      <a:endParaRPr lang="fi-FI" sz="1000" b="0" i="0" u="none" strike="noStrike" dirty="0">
                        <a:solidFill>
                          <a:srgbClr val="000000"/>
                        </a:solidFill>
                        <a:effectLst/>
                        <a:latin typeface="Calibri" panose="020F0502020204030204" pitchFamily="34" charset="0"/>
                      </a:endParaRPr>
                    </a:p>
                  </a:txBody>
                  <a:tcPr marL="3596" marR="3596" marT="3596"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1000" b="0" i="0" u="none" strike="noStrike">
                          <a:solidFill>
                            <a:srgbClr val="000000"/>
                          </a:solidFill>
                          <a:effectLst/>
                          <a:latin typeface="Calibri" panose="020F0502020204030204" pitchFamily="34" charset="0"/>
                        </a:rPr>
                        <a:t>FZJ</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1000" b="0" i="0" u="none" strike="noStrike" dirty="0">
                          <a:solidFill>
                            <a:srgbClr val="000000"/>
                          </a:solidFill>
                          <a:effectLst/>
                          <a:latin typeface="Calibri" panose="020F0502020204030204" pitchFamily="34" charset="0"/>
                        </a:rPr>
                        <a:t>PSI-2 </a:t>
                      </a:r>
                      <a:r>
                        <a:rPr lang="fi-FI" sz="1000" b="0" i="0" u="none" strike="noStrike" dirty="0" err="1">
                          <a:solidFill>
                            <a:srgbClr val="000000"/>
                          </a:solidFill>
                          <a:effectLst/>
                          <a:latin typeface="Calibri" panose="020F0502020204030204" pitchFamily="34" charset="0"/>
                        </a:rPr>
                        <a:t>experiments</a:t>
                      </a:r>
                      <a:endParaRPr lang="fi-FI" sz="1000" b="0" i="0" u="none" strike="noStrike" dirty="0">
                        <a:solidFill>
                          <a:srgbClr val="000000"/>
                        </a:solidFill>
                        <a:effectLst/>
                        <a:latin typeface="Calibri" panose="020F0502020204030204" pitchFamily="34" charset="0"/>
                      </a:endParaRP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1000" b="0" i="0" u="none" strike="noStrike">
                          <a:solidFill>
                            <a:srgbClr val="000000"/>
                          </a:solidFill>
                          <a:effectLst/>
                          <a:latin typeface="Calibri" panose="020F0502020204030204" pitchFamily="34" charset="0"/>
                        </a:rPr>
                        <a:t>TBD</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1000" b="0" i="0" u="none" strike="noStrike" dirty="0">
                          <a:solidFill>
                            <a:srgbClr val="000000"/>
                          </a:solidFill>
                          <a:effectLst/>
                          <a:latin typeface="Calibri" panose="020F0502020204030204" pitchFamily="34" charset="0"/>
                        </a:rPr>
                        <a:t>TBD</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1000" b="0" i="0" u="none" strike="noStrike" dirty="0">
                          <a:solidFill>
                            <a:srgbClr val="000000"/>
                          </a:solidFill>
                          <a:effectLst/>
                          <a:latin typeface="Calibri" panose="020F0502020204030204" pitchFamily="34" charset="0"/>
                        </a:rPr>
                        <a:t>To </a:t>
                      </a:r>
                      <a:r>
                        <a:rPr lang="fi-FI" sz="1000" b="0" i="0" u="none" strike="noStrike" dirty="0" err="1">
                          <a:solidFill>
                            <a:srgbClr val="000000"/>
                          </a:solidFill>
                          <a:effectLst/>
                          <a:latin typeface="Calibri" panose="020F0502020204030204" pitchFamily="34" charset="0"/>
                        </a:rPr>
                        <a:t>be</a:t>
                      </a:r>
                      <a:r>
                        <a:rPr lang="fi-FI" sz="1000" b="0" i="0" u="none" strike="noStrike" dirty="0">
                          <a:solidFill>
                            <a:srgbClr val="000000"/>
                          </a:solidFill>
                          <a:effectLst/>
                          <a:latin typeface="Calibri" panose="020F0502020204030204" pitchFamily="34" charset="0"/>
                        </a:rPr>
                        <a:t> </a:t>
                      </a:r>
                      <a:r>
                        <a:rPr lang="fi-FI" sz="1000" b="0" i="0" u="none" strike="noStrike" dirty="0" err="1">
                          <a:solidFill>
                            <a:srgbClr val="000000"/>
                          </a:solidFill>
                          <a:effectLst/>
                          <a:latin typeface="Calibri" panose="020F0502020204030204" pitchFamily="34" charset="0"/>
                        </a:rPr>
                        <a:t>discussed</a:t>
                      </a:r>
                      <a:r>
                        <a:rPr lang="fi-FI" sz="1000" b="0" i="0" u="none" strike="noStrike" dirty="0">
                          <a:solidFill>
                            <a:srgbClr val="000000"/>
                          </a:solidFill>
                          <a:effectLst/>
                          <a:latin typeface="Calibri" panose="020F0502020204030204" pitchFamily="34" charset="0"/>
                        </a:rPr>
                        <a:t> </a:t>
                      </a:r>
                      <a:r>
                        <a:rPr lang="fi-FI" sz="1000" b="0" i="0" u="none" strike="noStrike" dirty="0" err="1">
                          <a:solidFill>
                            <a:srgbClr val="000000"/>
                          </a:solidFill>
                          <a:effectLst/>
                          <a:latin typeface="Calibri" panose="020F0502020204030204" pitchFamily="34" charset="0"/>
                        </a:rPr>
                        <a:t>separately</a:t>
                      </a:r>
                      <a:endParaRPr lang="fi-FI" sz="1000" b="0" i="0" u="none" strike="noStrike" dirty="0">
                        <a:solidFill>
                          <a:srgbClr val="000000"/>
                        </a:solidFill>
                        <a:effectLst/>
                        <a:latin typeface="Calibri" panose="020F0502020204030204" pitchFamily="34" charset="0"/>
                      </a:endParaRP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l" fontAlgn="ctr"/>
                      <a:r>
                        <a:rPr lang="fi-FI" sz="1000" b="0" i="0" u="none" strike="noStrike" dirty="0">
                          <a:solidFill>
                            <a:srgbClr val="000000"/>
                          </a:solidFill>
                          <a:effectLst/>
                          <a:latin typeface="Calibri" panose="020F0502020204030204" pitchFamily="34" charset="0"/>
                        </a:rPr>
                        <a:t>07/2025</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extLst>
                  <a:ext uri="{0D108BD9-81ED-4DB2-BD59-A6C34878D82A}">
                    <a16:rowId xmlns:a16="http://schemas.microsoft.com/office/drawing/2014/main" val="3274370824"/>
                  </a:ext>
                </a:extLst>
              </a:tr>
              <a:tr h="86296">
                <a:tc>
                  <a:txBody>
                    <a:bodyPr/>
                    <a:lstStyle/>
                    <a:p>
                      <a:pPr algn="ctr" fontAlgn="ctr"/>
                      <a:r>
                        <a:rPr lang="fi-FI" sz="1000" b="0" i="0" u="none" strike="noStrike">
                          <a:solidFill>
                            <a:srgbClr val="000000"/>
                          </a:solidFill>
                          <a:effectLst/>
                          <a:latin typeface="Calibri" panose="020F0502020204030204" pitchFamily="34" charset="0"/>
                        </a:rPr>
                        <a:t>ENEA</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a:solidFill>
                            <a:srgbClr val="000000"/>
                          </a:solidFill>
                          <a:effectLst/>
                          <a:latin typeface="Calibri" panose="020F0502020204030204" pitchFamily="34" charset="0"/>
                        </a:rPr>
                        <a:t>POLIMI</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b"/>
                      <a:r>
                        <a:rPr lang="fi-FI" sz="1000" b="0" i="0" u="none" strike="noStrike">
                          <a:solidFill>
                            <a:srgbClr val="000000"/>
                          </a:solidFill>
                          <a:effectLst/>
                          <a:latin typeface="Calibri" panose="020F0502020204030204" pitchFamily="34" charset="0"/>
                        </a:rPr>
                        <a:t>100,0</a:t>
                      </a:r>
                    </a:p>
                  </a:txBody>
                  <a:tcPr marL="3596" marR="3596" marT="3596"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b"/>
                      <a:r>
                        <a:rPr lang="fi-FI" sz="1000" b="0" i="0" u="none" strike="noStrike">
                          <a:solidFill>
                            <a:srgbClr val="000000"/>
                          </a:solidFill>
                          <a:effectLst/>
                          <a:latin typeface="Calibri" panose="020F0502020204030204" pitchFamily="34" charset="0"/>
                        </a:rPr>
                        <a:t>PSI-2 geom</a:t>
                      </a:r>
                    </a:p>
                  </a:txBody>
                  <a:tcPr marL="3596" marR="3596" marT="3596"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dirty="0">
                          <a:solidFill>
                            <a:srgbClr val="000000"/>
                          </a:solidFill>
                          <a:effectLst/>
                          <a:latin typeface="Calibri" panose="020F0502020204030204" pitchFamily="34" charset="0"/>
                        </a:rPr>
                        <a:t>1</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dirty="0">
                          <a:solidFill>
                            <a:srgbClr val="000000"/>
                          </a:solidFill>
                          <a:effectLst/>
                          <a:latin typeface="Calibri" panose="020F0502020204030204" pitchFamily="34" charset="0"/>
                        </a:rPr>
                        <a:t>ENEA</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dirty="0" err="1">
                          <a:solidFill>
                            <a:srgbClr val="000000"/>
                          </a:solidFill>
                          <a:effectLst/>
                          <a:latin typeface="Calibri" panose="020F0502020204030204" pitchFamily="34" charset="0"/>
                        </a:rPr>
                        <a:t>GyM</a:t>
                      </a:r>
                      <a:r>
                        <a:rPr lang="fi-FI" sz="1000" b="0" i="0" u="none" strike="noStrike" dirty="0">
                          <a:solidFill>
                            <a:srgbClr val="000000"/>
                          </a:solidFill>
                          <a:effectLst/>
                          <a:latin typeface="Calibri" panose="020F0502020204030204" pitchFamily="34" charset="0"/>
                        </a:rPr>
                        <a:t> </a:t>
                      </a:r>
                      <a:r>
                        <a:rPr lang="fi-FI" sz="1000" b="0" i="0" u="none" strike="noStrike" dirty="0" err="1">
                          <a:solidFill>
                            <a:srgbClr val="000000"/>
                          </a:solidFill>
                          <a:effectLst/>
                          <a:latin typeface="Calibri" panose="020F0502020204030204" pitchFamily="34" charset="0"/>
                        </a:rPr>
                        <a:t>experiments</a:t>
                      </a:r>
                      <a:endParaRPr lang="fi-FI" sz="1000" b="0" i="0" u="none" strike="noStrike" dirty="0">
                        <a:solidFill>
                          <a:srgbClr val="000000"/>
                        </a:solidFill>
                        <a:effectLst/>
                        <a:latin typeface="Calibri" panose="020F0502020204030204" pitchFamily="34" charset="0"/>
                      </a:endParaRP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dirty="0">
                          <a:solidFill>
                            <a:srgbClr val="000000"/>
                          </a:solidFill>
                          <a:effectLst/>
                          <a:latin typeface="Calibri" panose="020F0502020204030204" pitchFamily="34" charset="0"/>
                        </a:rPr>
                        <a:t>SEM</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dirty="0">
                          <a:solidFill>
                            <a:srgbClr val="000000"/>
                          </a:solidFill>
                          <a:effectLst/>
                          <a:latin typeface="Calibri" panose="020F0502020204030204" pitchFamily="34" charset="0"/>
                        </a:rPr>
                        <a:t>FZJ + IPPLM</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dirty="0" err="1">
                          <a:solidFill>
                            <a:srgbClr val="000000"/>
                          </a:solidFill>
                          <a:effectLst/>
                          <a:latin typeface="Calibri" panose="020F0502020204030204" pitchFamily="34" charset="0"/>
                        </a:rPr>
                        <a:t>Sequence</a:t>
                      </a:r>
                      <a:r>
                        <a:rPr lang="fi-FI" sz="1000" b="0" i="0" u="none" strike="noStrike" dirty="0">
                          <a:solidFill>
                            <a:srgbClr val="000000"/>
                          </a:solidFill>
                          <a:effectLst/>
                          <a:latin typeface="Calibri" panose="020F0502020204030204" pitchFamily="34" charset="0"/>
                        </a:rPr>
                        <a:t>: FZJ --&gt; IPPLM </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l" fontAlgn="ctr"/>
                      <a:r>
                        <a:rPr lang="fi-FI" sz="1000" b="0" i="0" u="none" strike="noStrike">
                          <a:solidFill>
                            <a:srgbClr val="000000"/>
                          </a:solidFill>
                          <a:effectLst/>
                          <a:latin typeface="Calibri" panose="020F0502020204030204" pitchFamily="34" charset="0"/>
                        </a:rPr>
                        <a:t>06/2025</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extLst>
                  <a:ext uri="{0D108BD9-81ED-4DB2-BD59-A6C34878D82A}">
                    <a16:rowId xmlns:a16="http://schemas.microsoft.com/office/drawing/2014/main" val="212462585"/>
                  </a:ext>
                </a:extLst>
              </a:tr>
              <a:tr h="86296">
                <a:tc>
                  <a:txBody>
                    <a:bodyPr/>
                    <a:lstStyle/>
                    <a:p>
                      <a:pPr algn="ctr" fontAlgn="ctr"/>
                      <a:r>
                        <a:rPr lang="fi-FI" sz="1000" b="0" i="0" u="none" strike="noStrike">
                          <a:solidFill>
                            <a:srgbClr val="000000"/>
                          </a:solidFill>
                          <a:effectLst/>
                          <a:latin typeface="Calibri" panose="020F0502020204030204" pitchFamily="34" charset="0"/>
                        </a:rPr>
                        <a:t>ENEA</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a:solidFill>
                            <a:srgbClr val="000000"/>
                          </a:solidFill>
                          <a:effectLst/>
                          <a:latin typeface="Calibri" panose="020F0502020204030204" pitchFamily="34" charset="0"/>
                        </a:rPr>
                        <a:t>POLIMI</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b"/>
                      <a:r>
                        <a:rPr lang="fi-FI" sz="1000" b="0" i="0" u="none" strike="noStrike">
                          <a:solidFill>
                            <a:srgbClr val="000000"/>
                          </a:solidFill>
                          <a:effectLst/>
                          <a:latin typeface="Calibri" panose="020F0502020204030204" pitchFamily="34" charset="0"/>
                        </a:rPr>
                        <a:t>100,0</a:t>
                      </a:r>
                    </a:p>
                  </a:txBody>
                  <a:tcPr marL="3596" marR="3596" marT="3596"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a:solidFill>
                            <a:srgbClr val="000000"/>
                          </a:solidFill>
                          <a:effectLst/>
                          <a:latin typeface="Calibri" panose="020F0502020204030204" pitchFamily="34" charset="0"/>
                        </a:rPr>
                        <a:t>W</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b"/>
                      <a:r>
                        <a:rPr lang="fi-FI" sz="1000" b="0" i="0" u="none" strike="noStrike">
                          <a:solidFill>
                            <a:srgbClr val="000000"/>
                          </a:solidFill>
                          <a:effectLst/>
                          <a:latin typeface="Calibri" panose="020F0502020204030204" pitchFamily="34" charset="0"/>
                        </a:rPr>
                        <a:t>PSI-2 geom</a:t>
                      </a:r>
                    </a:p>
                  </a:txBody>
                  <a:tcPr marL="3596" marR="3596" marT="3596"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a:solidFill>
                            <a:srgbClr val="000000"/>
                          </a:solidFill>
                          <a:effectLst/>
                          <a:latin typeface="Calibri" panose="020F0502020204030204" pitchFamily="34" charset="0"/>
                        </a:rPr>
                        <a:t>ENEA</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a:solidFill>
                            <a:srgbClr val="000000"/>
                          </a:solidFill>
                          <a:effectLst/>
                          <a:latin typeface="Calibri" panose="020F0502020204030204" pitchFamily="34" charset="0"/>
                        </a:rPr>
                        <a:t>GyM experiments</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a:solidFill>
                            <a:srgbClr val="000000"/>
                          </a:solidFill>
                          <a:effectLst/>
                          <a:latin typeface="Calibri" panose="020F0502020204030204" pitchFamily="34" charset="0"/>
                        </a:rPr>
                        <a:t>IBA</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a:solidFill>
                            <a:srgbClr val="000000"/>
                          </a:solidFill>
                          <a:effectLst/>
                          <a:latin typeface="Calibri" panose="020F0502020204030204" pitchFamily="34" charset="0"/>
                        </a:rPr>
                        <a:t>VR + IST</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a:solidFill>
                            <a:srgbClr val="000000"/>
                          </a:solidFill>
                          <a:effectLst/>
                          <a:latin typeface="Calibri" panose="020F0502020204030204" pitchFamily="34" charset="0"/>
                        </a:rPr>
                        <a:t>Sequence: VR --&gt; IST</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l" fontAlgn="ctr"/>
                      <a:r>
                        <a:rPr lang="fi-FI" sz="1000" b="0" i="0" u="none" strike="noStrike">
                          <a:solidFill>
                            <a:srgbClr val="000000"/>
                          </a:solidFill>
                          <a:effectLst/>
                          <a:latin typeface="Calibri" panose="020F0502020204030204" pitchFamily="34" charset="0"/>
                        </a:rPr>
                        <a:t>06/2025</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extLst>
                  <a:ext uri="{0D108BD9-81ED-4DB2-BD59-A6C34878D82A}">
                    <a16:rowId xmlns:a16="http://schemas.microsoft.com/office/drawing/2014/main" val="848584225"/>
                  </a:ext>
                </a:extLst>
              </a:tr>
              <a:tr h="86296">
                <a:tc>
                  <a:txBody>
                    <a:bodyPr/>
                    <a:lstStyle/>
                    <a:p>
                      <a:pPr algn="ctr" fontAlgn="ctr"/>
                      <a:r>
                        <a:rPr lang="fi-FI" sz="1000" b="0" i="0" u="none" strike="noStrike">
                          <a:solidFill>
                            <a:srgbClr val="000000"/>
                          </a:solidFill>
                          <a:effectLst/>
                          <a:latin typeface="Calibri" panose="020F0502020204030204" pitchFamily="34" charset="0"/>
                        </a:rPr>
                        <a:t>ENEA</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a:solidFill>
                            <a:srgbClr val="000000"/>
                          </a:solidFill>
                          <a:effectLst/>
                          <a:latin typeface="Calibri" panose="020F0502020204030204" pitchFamily="34" charset="0"/>
                        </a:rPr>
                        <a:t>POLIMI</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b"/>
                      <a:r>
                        <a:rPr lang="fi-FI" sz="1000" b="0" i="0" u="none" strike="noStrike">
                          <a:solidFill>
                            <a:srgbClr val="000000"/>
                          </a:solidFill>
                          <a:effectLst/>
                          <a:latin typeface="Calibri" panose="020F0502020204030204" pitchFamily="34" charset="0"/>
                        </a:rPr>
                        <a:t>100,0</a:t>
                      </a:r>
                    </a:p>
                  </a:txBody>
                  <a:tcPr marL="3596" marR="3596" marT="3596"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dirty="0">
                          <a:solidFill>
                            <a:srgbClr val="000000"/>
                          </a:solidFill>
                          <a:effectLst/>
                          <a:latin typeface="Calibri" panose="020F0502020204030204" pitchFamily="34" charset="0"/>
                        </a:rPr>
                        <a:t>W</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b"/>
                      <a:r>
                        <a:rPr lang="fi-FI" sz="1000" b="0" i="0" u="none" strike="noStrike">
                          <a:solidFill>
                            <a:srgbClr val="000000"/>
                          </a:solidFill>
                          <a:effectLst/>
                          <a:latin typeface="Calibri" panose="020F0502020204030204" pitchFamily="34" charset="0"/>
                        </a:rPr>
                        <a:t>PSI-2 geom</a:t>
                      </a:r>
                    </a:p>
                  </a:txBody>
                  <a:tcPr marL="3596" marR="3596" marT="3596"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a:solidFill>
                            <a:srgbClr val="000000"/>
                          </a:solidFill>
                          <a:effectLst/>
                          <a:latin typeface="Calibri" panose="020F0502020204030204" pitchFamily="34" charset="0"/>
                        </a:rPr>
                        <a:t>1</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a:solidFill>
                            <a:srgbClr val="000000"/>
                          </a:solidFill>
                          <a:effectLst/>
                          <a:latin typeface="Calibri" panose="020F0502020204030204" pitchFamily="34" charset="0"/>
                        </a:rPr>
                        <a:t>ENEA</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a:solidFill>
                            <a:srgbClr val="000000"/>
                          </a:solidFill>
                          <a:effectLst/>
                          <a:latin typeface="Calibri" panose="020F0502020204030204" pitchFamily="34" charset="0"/>
                        </a:rPr>
                        <a:t>GyM experiments</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dirty="0">
                          <a:solidFill>
                            <a:srgbClr val="000000"/>
                          </a:solidFill>
                          <a:effectLst/>
                          <a:latin typeface="Calibri" panose="020F0502020204030204" pitchFamily="34" charset="0"/>
                        </a:rPr>
                        <a:t>SIMS</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a:solidFill>
                            <a:srgbClr val="000000"/>
                          </a:solidFill>
                          <a:effectLst/>
                          <a:latin typeface="Calibri" panose="020F0502020204030204" pitchFamily="34" charset="0"/>
                        </a:rPr>
                        <a:t>CIEMAT + VTT</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ctr" fontAlgn="ctr"/>
                      <a:r>
                        <a:rPr lang="fi-FI" sz="1000" b="0" i="0" u="none" strike="noStrike" dirty="0" err="1">
                          <a:solidFill>
                            <a:srgbClr val="000000"/>
                          </a:solidFill>
                          <a:effectLst/>
                          <a:latin typeface="Calibri" panose="020F0502020204030204" pitchFamily="34" charset="0"/>
                        </a:rPr>
                        <a:t>Sequence</a:t>
                      </a:r>
                      <a:r>
                        <a:rPr lang="fi-FI" sz="1000" b="0" i="0" u="none" strike="noStrike" dirty="0">
                          <a:solidFill>
                            <a:srgbClr val="000000"/>
                          </a:solidFill>
                          <a:effectLst/>
                          <a:latin typeface="Calibri" panose="020F0502020204030204" pitchFamily="34" charset="0"/>
                        </a:rPr>
                        <a:t>: CIEMAT --&gt; VTT</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tc>
                  <a:txBody>
                    <a:bodyPr/>
                    <a:lstStyle/>
                    <a:p>
                      <a:pPr algn="l" fontAlgn="ctr"/>
                      <a:r>
                        <a:rPr lang="fi-FI" sz="1000" b="0" i="0" u="none" strike="noStrike" dirty="0">
                          <a:solidFill>
                            <a:srgbClr val="000000"/>
                          </a:solidFill>
                          <a:effectLst/>
                          <a:latin typeface="Calibri" panose="020F0502020204030204" pitchFamily="34" charset="0"/>
                        </a:rPr>
                        <a:t>06/2025</a:t>
                      </a:r>
                    </a:p>
                  </a:txBody>
                  <a:tcPr marL="3596" marR="3596" marT="3596"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8DB4E2"/>
                    </a:solidFill>
                  </a:tcPr>
                </a:tc>
                <a:extLst>
                  <a:ext uri="{0D108BD9-81ED-4DB2-BD59-A6C34878D82A}">
                    <a16:rowId xmlns:a16="http://schemas.microsoft.com/office/drawing/2014/main" val="2817737485"/>
                  </a:ext>
                </a:extLst>
              </a:tr>
            </a:tbl>
          </a:graphicData>
        </a:graphic>
      </p:graphicFrame>
      <p:sp>
        <p:nvSpPr>
          <p:cNvPr id="2" name="TextBox 1">
            <a:extLst>
              <a:ext uri="{FF2B5EF4-FFF2-40B4-BE49-F238E27FC236}">
                <a16:creationId xmlns:a16="http://schemas.microsoft.com/office/drawing/2014/main" id="{1B61CCC7-B3A8-E45C-AAE9-CAC61A573441}"/>
              </a:ext>
            </a:extLst>
          </p:cNvPr>
          <p:cNvSpPr txBox="1"/>
          <p:nvPr/>
        </p:nvSpPr>
        <p:spPr bwMode="auto">
          <a:xfrm>
            <a:off x="575648" y="3770036"/>
            <a:ext cx="9204764" cy="1169551"/>
          </a:xfrm>
          <a:prstGeom prst="rect">
            <a:avLst/>
          </a:prstGeom>
          <a:noFill/>
        </p:spPr>
        <p:txBody>
          <a:bodyPr wrap="none" rtlCol="0">
            <a:spAutoFit/>
          </a:bodyPr>
          <a:lstStyle/>
          <a:p>
            <a:r>
              <a:rPr lang="fi-FI" sz="1400" b="1" dirty="0" err="1"/>
              <a:t>Comments</a:t>
            </a:r>
            <a:r>
              <a:rPr lang="fi-FI" sz="1400" dirty="0"/>
              <a:t>: B </a:t>
            </a:r>
            <a:r>
              <a:rPr lang="fi-FI" sz="1400" dirty="0" err="1"/>
              <a:t>samples</a:t>
            </a:r>
            <a:r>
              <a:rPr lang="fi-FI" sz="1400" dirty="0"/>
              <a:t> </a:t>
            </a:r>
            <a:r>
              <a:rPr lang="fi-FI" sz="1400" dirty="0" err="1"/>
              <a:t>from</a:t>
            </a:r>
            <a:r>
              <a:rPr lang="fi-FI" sz="1400" dirty="0"/>
              <a:t> DIFFER </a:t>
            </a:r>
            <a:r>
              <a:rPr lang="fi-FI" sz="1400" dirty="0" err="1"/>
              <a:t>expected</a:t>
            </a:r>
            <a:r>
              <a:rPr lang="fi-FI" sz="1400" dirty="0"/>
              <a:t> in </a:t>
            </a:r>
            <a:r>
              <a:rPr lang="fi-FI" sz="1400" dirty="0" err="1"/>
              <a:t>the</a:t>
            </a:r>
            <a:r>
              <a:rPr lang="fi-FI" sz="1400" dirty="0"/>
              <a:t> </a:t>
            </a:r>
            <a:r>
              <a:rPr lang="fi-FI" sz="1400" dirty="0" err="1"/>
              <a:t>autumn</a:t>
            </a:r>
            <a:r>
              <a:rPr lang="fi-FI" sz="1400" dirty="0"/>
              <a:t>; </a:t>
            </a:r>
            <a:r>
              <a:rPr lang="fi-FI" sz="1400" dirty="0" err="1"/>
              <a:t>all</a:t>
            </a:r>
            <a:r>
              <a:rPr lang="fi-FI" sz="1400" dirty="0"/>
              <a:t> </a:t>
            </a:r>
            <a:r>
              <a:rPr lang="fi-FI" sz="1400" dirty="0" err="1"/>
              <a:t>these</a:t>
            </a:r>
            <a:r>
              <a:rPr lang="fi-FI" sz="1400" dirty="0"/>
              <a:t> </a:t>
            </a:r>
            <a:r>
              <a:rPr lang="fi-FI" sz="1400" dirty="0" err="1"/>
              <a:t>samples</a:t>
            </a:r>
            <a:r>
              <a:rPr lang="fi-FI" sz="1400" dirty="0"/>
              <a:t> </a:t>
            </a:r>
            <a:r>
              <a:rPr lang="fi-FI" sz="1400" dirty="0" err="1"/>
              <a:t>different</a:t>
            </a:r>
            <a:r>
              <a:rPr lang="fi-FI" sz="1400" dirty="0"/>
              <a:t> </a:t>
            </a:r>
            <a:r>
              <a:rPr lang="fi-FI" sz="1400" dirty="0">
                <a:sym typeface="Wingdings" panose="05000000000000000000" pitchFamily="2" charset="2"/>
              </a:rPr>
              <a:t> </a:t>
            </a:r>
            <a:r>
              <a:rPr lang="fi-FI" sz="1400" dirty="0" err="1">
                <a:sym typeface="Wingdings" panose="05000000000000000000" pitchFamily="2" charset="2"/>
              </a:rPr>
              <a:t>change</a:t>
            </a:r>
            <a:r>
              <a:rPr lang="fi-FI" sz="1400" dirty="0">
                <a:sym typeface="Wingdings" panose="05000000000000000000" pitchFamily="2" charset="2"/>
              </a:rPr>
              <a:t> </a:t>
            </a:r>
            <a:r>
              <a:rPr lang="fi-FI" sz="1400" dirty="0" err="1">
                <a:sym typeface="Wingdings" panose="05000000000000000000" pitchFamily="2" charset="2"/>
              </a:rPr>
              <a:t>analyses</a:t>
            </a:r>
            <a:r>
              <a:rPr lang="fi-FI" sz="1400" dirty="0">
                <a:sym typeface="Wingdings" panose="05000000000000000000" pitchFamily="2" charset="2"/>
              </a:rPr>
              <a:t> to </a:t>
            </a:r>
            <a:r>
              <a:rPr lang="fi-FI" sz="1400" dirty="0" err="1">
                <a:sym typeface="Wingdings" panose="05000000000000000000" pitchFamily="2" charset="2"/>
              </a:rPr>
              <a:t>sequential</a:t>
            </a:r>
            <a:endParaRPr lang="fi-FI" sz="1400" dirty="0">
              <a:sym typeface="Wingdings" panose="05000000000000000000" pitchFamily="2" charset="2"/>
            </a:endParaRPr>
          </a:p>
          <a:p>
            <a:r>
              <a:rPr lang="fi-FI" sz="1400" dirty="0">
                <a:sym typeface="Wingdings" panose="05000000000000000000" pitchFamily="2" charset="2"/>
              </a:rPr>
              <a:t>FZJ </a:t>
            </a:r>
            <a:r>
              <a:rPr lang="fi-FI" sz="1400" dirty="0" err="1">
                <a:sym typeface="Wingdings" panose="05000000000000000000" pitchFamily="2" charset="2"/>
              </a:rPr>
              <a:t>produced</a:t>
            </a:r>
            <a:r>
              <a:rPr lang="fi-FI" sz="1400" dirty="0">
                <a:sym typeface="Wingdings" panose="05000000000000000000" pitchFamily="2" charset="2"/>
              </a:rPr>
              <a:t> B </a:t>
            </a:r>
            <a:r>
              <a:rPr lang="fi-FI" sz="1400" dirty="0" err="1">
                <a:sym typeface="Wingdings" panose="05000000000000000000" pitchFamily="2" charset="2"/>
              </a:rPr>
              <a:t>samples</a:t>
            </a:r>
            <a:r>
              <a:rPr lang="fi-FI" sz="1400" dirty="0">
                <a:sym typeface="Wingdings" panose="05000000000000000000" pitchFamily="2" charset="2"/>
              </a:rPr>
              <a:t> for MAGNUM </a:t>
            </a:r>
            <a:r>
              <a:rPr lang="fi-FI" sz="1400" dirty="0" err="1">
                <a:sym typeface="Wingdings" panose="05000000000000000000" pitchFamily="2" charset="2"/>
              </a:rPr>
              <a:t>experiments</a:t>
            </a:r>
            <a:r>
              <a:rPr lang="fi-FI" sz="1400" dirty="0">
                <a:sym typeface="Wingdings" panose="05000000000000000000" pitchFamily="2" charset="2"/>
              </a:rPr>
              <a:t>  outside of </a:t>
            </a:r>
            <a:r>
              <a:rPr lang="fi-FI" sz="1400" dirty="0" err="1">
                <a:sym typeface="Wingdings" panose="05000000000000000000" pitchFamily="2" charset="2"/>
              </a:rPr>
              <a:t>the</a:t>
            </a:r>
            <a:r>
              <a:rPr lang="fi-FI" sz="1400" dirty="0">
                <a:sym typeface="Wingdings" panose="05000000000000000000" pitchFamily="2" charset="2"/>
              </a:rPr>
              <a:t> </a:t>
            </a:r>
            <a:r>
              <a:rPr lang="fi-FI" sz="1400" dirty="0" err="1">
                <a:sym typeface="Wingdings" panose="05000000000000000000" pitchFamily="2" charset="2"/>
              </a:rPr>
              <a:t>matrix</a:t>
            </a:r>
            <a:r>
              <a:rPr lang="fi-FI" sz="1400" dirty="0">
                <a:sym typeface="Wingdings" panose="05000000000000000000" pitchFamily="2" charset="2"/>
              </a:rPr>
              <a:t> </a:t>
            </a:r>
            <a:r>
              <a:rPr lang="fi-FI" sz="1400" dirty="0" err="1">
                <a:sym typeface="Wingdings" panose="05000000000000000000" pitchFamily="2" charset="2"/>
              </a:rPr>
              <a:t>but</a:t>
            </a:r>
            <a:r>
              <a:rPr lang="fi-FI" sz="1400" dirty="0">
                <a:sym typeface="Wingdings" panose="05000000000000000000" pitchFamily="2" charset="2"/>
              </a:rPr>
              <a:t> </a:t>
            </a:r>
            <a:r>
              <a:rPr lang="fi-FI" sz="1400" dirty="0" err="1">
                <a:sym typeface="Wingdings" panose="05000000000000000000" pitchFamily="2" charset="2"/>
              </a:rPr>
              <a:t>physically</a:t>
            </a:r>
            <a:r>
              <a:rPr lang="fi-FI" sz="1400" dirty="0">
                <a:sym typeface="Wingdings" panose="05000000000000000000" pitchFamily="2" charset="2"/>
              </a:rPr>
              <a:t> </a:t>
            </a:r>
            <a:r>
              <a:rPr lang="fi-FI" sz="1400" dirty="0" err="1">
                <a:sym typeface="Wingdings" panose="05000000000000000000" pitchFamily="2" charset="2"/>
              </a:rPr>
              <a:t>interesting</a:t>
            </a:r>
            <a:r>
              <a:rPr lang="fi-FI" sz="1400" dirty="0">
                <a:sym typeface="Wingdings" panose="05000000000000000000" pitchFamily="2" charset="2"/>
              </a:rPr>
              <a:t>  status?</a:t>
            </a:r>
          </a:p>
          <a:p>
            <a:r>
              <a:rPr lang="fi-FI" sz="1400" dirty="0">
                <a:sym typeface="Wingdings" panose="05000000000000000000" pitchFamily="2" charset="2"/>
              </a:rPr>
              <a:t>ENEA </a:t>
            </a:r>
            <a:r>
              <a:rPr lang="fi-FI" sz="1400" dirty="0" err="1">
                <a:sym typeface="Wingdings" panose="05000000000000000000" pitchFamily="2" charset="2"/>
              </a:rPr>
              <a:t>samples</a:t>
            </a:r>
            <a:r>
              <a:rPr lang="fi-FI" sz="1400" dirty="0">
                <a:sym typeface="Wingdings" panose="05000000000000000000" pitchFamily="2" charset="2"/>
              </a:rPr>
              <a:t> </a:t>
            </a:r>
            <a:r>
              <a:rPr lang="fi-FI" sz="1400" dirty="0" err="1">
                <a:sym typeface="Wingdings" panose="05000000000000000000" pitchFamily="2" charset="2"/>
              </a:rPr>
              <a:t>will</a:t>
            </a:r>
            <a:r>
              <a:rPr lang="fi-FI" sz="1400" dirty="0">
                <a:sym typeface="Wingdings" panose="05000000000000000000" pitchFamily="2" charset="2"/>
              </a:rPr>
              <a:t> </a:t>
            </a:r>
            <a:r>
              <a:rPr lang="fi-FI" sz="1400" dirty="0" err="1">
                <a:sym typeface="Wingdings" panose="05000000000000000000" pitchFamily="2" charset="2"/>
              </a:rPr>
              <a:t>be</a:t>
            </a:r>
            <a:r>
              <a:rPr lang="fi-FI" sz="1400" dirty="0">
                <a:sym typeface="Wingdings" panose="05000000000000000000" pitchFamily="2" charset="2"/>
              </a:rPr>
              <a:t> </a:t>
            </a:r>
            <a:r>
              <a:rPr lang="fi-FI" sz="1400" dirty="0" err="1">
                <a:sym typeface="Wingdings" panose="05000000000000000000" pitchFamily="2" charset="2"/>
              </a:rPr>
              <a:t>produced</a:t>
            </a:r>
            <a:r>
              <a:rPr lang="fi-FI" sz="1400" dirty="0">
                <a:sym typeface="Wingdings" panose="05000000000000000000" pitchFamily="2" charset="2"/>
              </a:rPr>
              <a:t> </a:t>
            </a:r>
            <a:r>
              <a:rPr lang="fi-FI" sz="1400" dirty="0" err="1">
                <a:sym typeface="Wingdings" panose="05000000000000000000" pitchFamily="2" charset="2"/>
              </a:rPr>
              <a:t>now</a:t>
            </a:r>
            <a:r>
              <a:rPr lang="fi-FI" sz="1400" dirty="0">
                <a:sym typeface="Wingdings" panose="05000000000000000000" pitchFamily="2" charset="2"/>
              </a:rPr>
              <a:t> </a:t>
            </a:r>
            <a:r>
              <a:rPr lang="fi-FI" sz="1400" dirty="0" err="1">
                <a:sym typeface="Wingdings" panose="05000000000000000000" pitchFamily="2" charset="2"/>
              </a:rPr>
              <a:t>that</a:t>
            </a:r>
            <a:r>
              <a:rPr lang="fi-FI" sz="1400" dirty="0">
                <a:sym typeface="Wingdings" panose="05000000000000000000" pitchFamily="2" charset="2"/>
              </a:rPr>
              <a:t> </a:t>
            </a:r>
            <a:r>
              <a:rPr lang="fi-FI" sz="1400" dirty="0" err="1">
                <a:sym typeface="Wingdings" panose="05000000000000000000" pitchFamily="2" charset="2"/>
              </a:rPr>
              <a:t>relocation</a:t>
            </a:r>
            <a:r>
              <a:rPr lang="fi-FI" sz="1400" dirty="0">
                <a:sym typeface="Wingdings" panose="05000000000000000000" pitchFamily="2" charset="2"/>
              </a:rPr>
              <a:t> of </a:t>
            </a:r>
            <a:r>
              <a:rPr lang="fi-FI" sz="1400" dirty="0" err="1">
                <a:sym typeface="Wingdings" panose="05000000000000000000" pitchFamily="2" charset="2"/>
              </a:rPr>
              <a:t>the</a:t>
            </a:r>
            <a:r>
              <a:rPr lang="fi-FI" sz="1400" dirty="0">
                <a:sym typeface="Wingdings" panose="05000000000000000000" pitchFamily="2" charset="2"/>
              </a:rPr>
              <a:t> lab is </a:t>
            </a:r>
            <a:r>
              <a:rPr lang="fi-FI" sz="1400" dirty="0" err="1">
                <a:sym typeface="Wingdings" panose="05000000000000000000" pitchFamily="2" charset="2"/>
              </a:rPr>
              <a:t>completed</a:t>
            </a:r>
            <a:endParaRPr lang="fi-FI" sz="1400" dirty="0">
              <a:sym typeface="Wingdings" panose="05000000000000000000" pitchFamily="2" charset="2"/>
            </a:endParaRPr>
          </a:p>
          <a:p>
            <a:r>
              <a:rPr lang="fi-FI" sz="1400" dirty="0" err="1">
                <a:sym typeface="Wingdings" panose="05000000000000000000" pitchFamily="2" charset="2"/>
              </a:rPr>
              <a:t>Exposure</a:t>
            </a:r>
            <a:r>
              <a:rPr lang="fi-FI" sz="1400" dirty="0">
                <a:sym typeface="Wingdings" panose="05000000000000000000" pitchFamily="2" charset="2"/>
              </a:rPr>
              <a:t> </a:t>
            </a:r>
            <a:r>
              <a:rPr lang="fi-FI" sz="1400" dirty="0" err="1">
                <a:sym typeface="Wingdings" panose="05000000000000000000" pitchFamily="2" charset="2"/>
              </a:rPr>
              <a:t>conditions</a:t>
            </a:r>
            <a:r>
              <a:rPr lang="fi-FI" sz="1400" dirty="0">
                <a:sym typeface="Wingdings" panose="05000000000000000000" pitchFamily="2" charset="2"/>
              </a:rPr>
              <a:t> for </a:t>
            </a:r>
            <a:r>
              <a:rPr lang="fi-FI" sz="1400" dirty="0" err="1">
                <a:sym typeface="Wingdings" panose="05000000000000000000" pitchFamily="2" charset="2"/>
              </a:rPr>
              <a:t>the</a:t>
            </a:r>
            <a:r>
              <a:rPr lang="fi-FI" sz="1400" dirty="0">
                <a:sym typeface="Wingdings" panose="05000000000000000000" pitchFamily="2" charset="2"/>
              </a:rPr>
              <a:t> B </a:t>
            </a:r>
            <a:r>
              <a:rPr lang="fi-FI" sz="1400" dirty="0" err="1">
                <a:sym typeface="Wingdings" panose="05000000000000000000" pitchFamily="2" charset="2"/>
              </a:rPr>
              <a:t>samples</a:t>
            </a:r>
            <a:r>
              <a:rPr lang="fi-FI" sz="1400" dirty="0">
                <a:sym typeface="Wingdings" panose="05000000000000000000" pitchFamily="2" charset="2"/>
              </a:rPr>
              <a:t> </a:t>
            </a:r>
            <a:r>
              <a:rPr lang="fi-FI" sz="1400" dirty="0" err="1">
                <a:sym typeface="Wingdings" panose="05000000000000000000" pitchFamily="2" charset="2"/>
              </a:rPr>
              <a:t>need</a:t>
            </a:r>
            <a:r>
              <a:rPr lang="fi-FI" sz="1400" dirty="0">
                <a:sym typeface="Wingdings" panose="05000000000000000000" pitchFamily="2" charset="2"/>
              </a:rPr>
              <a:t> to </a:t>
            </a:r>
            <a:r>
              <a:rPr lang="fi-FI" sz="1400" dirty="0" err="1">
                <a:sym typeface="Wingdings" panose="05000000000000000000" pitchFamily="2" charset="2"/>
              </a:rPr>
              <a:t>be</a:t>
            </a:r>
            <a:r>
              <a:rPr lang="fi-FI" sz="1400" dirty="0">
                <a:sym typeface="Wingdings" panose="05000000000000000000" pitchFamily="2" charset="2"/>
              </a:rPr>
              <a:t> </a:t>
            </a:r>
            <a:r>
              <a:rPr lang="fi-FI" sz="1400" dirty="0" err="1">
                <a:sym typeface="Wingdings" panose="05000000000000000000" pitchFamily="2" charset="2"/>
              </a:rPr>
              <a:t>agreed</a:t>
            </a:r>
            <a:endParaRPr lang="fi-FI" sz="1400" dirty="0">
              <a:sym typeface="Wingdings" panose="05000000000000000000" pitchFamily="2" charset="2"/>
            </a:endParaRPr>
          </a:p>
          <a:p>
            <a:r>
              <a:rPr lang="fi-FI" sz="1400" dirty="0" err="1">
                <a:sym typeface="Wingdings" panose="05000000000000000000" pitchFamily="2" charset="2"/>
              </a:rPr>
              <a:t>Handling</a:t>
            </a:r>
            <a:r>
              <a:rPr lang="fi-FI" sz="1400" dirty="0">
                <a:sym typeface="Wingdings" panose="05000000000000000000" pitchFamily="2" charset="2"/>
              </a:rPr>
              <a:t> </a:t>
            </a:r>
            <a:r>
              <a:rPr lang="fi-FI" sz="1400" dirty="0" err="1">
                <a:sym typeface="Wingdings" panose="05000000000000000000" pitchFamily="2" charset="2"/>
              </a:rPr>
              <a:t>after</a:t>
            </a:r>
            <a:r>
              <a:rPr lang="fi-FI" sz="1400" dirty="0">
                <a:sym typeface="Wingdings" panose="05000000000000000000" pitchFamily="2" charset="2"/>
              </a:rPr>
              <a:t> </a:t>
            </a:r>
            <a:r>
              <a:rPr lang="fi-FI" sz="1400" dirty="0" err="1">
                <a:sym typeface="Wingdings" panose="05000000000000000000" pitchFamily="2" charset="2"/>
              </a:rPr>
              <a:t>the</a:t>
            </a:r>
            <a:r>
              <a:rPr lang="fi-FI" sz="1400" dirty="0">
                <a:sym typeface="Wingdings" panose="05000000000000000000" pitchFamily="2" charset="2"/>
              </a:rPr>
              <a:t> </a:t>
            </a:r>
            <a:r>
              <a:rPr lang="fi-FI" sz="1400" dirty="0" err="1">
                <a:sym typeface="Wingdings" panose="05000000000000000000" pitchFamily="2" charset="2"/>
              </a:rPr>
              <a:t>exposure</a:t>
            </a:r>
            <a:r>
              <a:rPr lang="fi-FI" sz="1400" dirty="0">
                <a:sym typeface="Wingdings" panose="05000000000000000000" pitchFamily="2" charset="2"/>
              </a:rPr>
              <a:t>  </a:t>
            </a:r>
            <a:r>
              <a:rPr lang="fi-FI" sz="1400" dirty="0" err="1">
                <a:sym typeface="Wingdings" panose="05000000000000000000" pitchFamily="2" charset="2"/>
              </a:rPr>
              <a:t>sealed</a:t>
            </a:r>
            <a:r>
              <a:rPr lang="fi-FI" sz="1400" dirty="0">
                <a:sym typeface="Wingdings" panose="05000000000000000000" pitchFamily="2" charset="2"/>
              </a:rPr>
              <a:t> in </a:t>
            </a:r>
            <a:r>
              <a:rPr lang="fi-FI" sz="1400" dirty="0" err="1">
                <a:sym typeface="Wingdings" panose="05000000000000000000" pitchFamily="2" charset="2"/>
              </a:rPr>
              <a:t>vacuum</a:t>
            </a:r>
            <a:r>
              <a:rPr lang="fi-FI" sz="1400" dirty="0">
                <a:sym typeface="Wingdings" panose="05000000000000000000" pitchFamily="2" charset="2"/>
              </a:rPr>
              <a:t> </a:t>
            </a:r>
            <a:r>
              <a:rPr lang="fi-FI" sz="1400" dirty="0" err="1">
                <a:sym typeface="Wingdings" panose="05000000000000000000" pitchFamily="2" charset="2"/>
              </a:rPr>
              <a:t>bags</a:t>
            </a:r>
            <a:r>
              <a:rPr lang="fi-FI" sz="1400" dirty="0">
                <a:sym typeface="Wingdings" panose="05000000000000000000" pitchFamily="2" charset="2"/>
              </a:rPr>
              <a:t> and </a:t>
            </a:r>
            <a:r>
              <a:rPr lang="fi-FI" sz="1400" dirty="0" err="1">
                <a:sym typeface="Wingdings" panose="05000000000000000000" pitchFamily="2" charset="2"/>
              </a:rPr>
              <a:t>delivery</a:t>
            </a:r>
            <a:r>
              <a:rPr lang="fi-FI" sz="1400" dirty="0">
                <a:sym typeface="Wingdings" panose="05000000000000000000" pitchFamily="2" charset="2"/>
              </a:rPr>
              <a:t> to </a:t>
            </a:r>
            <a:r>
              <a:rPr lang="fi-FI" sz="1400" dirty="0" err="1">
                <a:sym typeface="Wingdings" panose="05000000000000000000" pitchFamily="2" charset="2"/>
              </a:rPr>
              <a:t>analyses</a:t>
            </a:r>
            <a:r>
              <a:rPr lang="fi-FI" sz="1400" dirty="0">
                <a:sym typeface="Wingdings" panose="05000000000000000000" pitchFamily="2" charset="2"/>
              </a:rPr>
              <a:t>?</a:t>
            </a:r>
          </a:p>
        </p:txBody>
      </p:sp>
    </p:spTree>
    <p:extLst>
      <p:ext uri="{BB962C8B-B14F-4D97-AF65-F5344CB8AC3E}">
        <p14:creationId xmlns:p14="http://schemas.microsoft.com/office/powerpoint/2010/main" val="2173337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B4E240B-FCFA-6A31-AF0C-043698AA5AAB}"/>
              </a:ext>
            </a:extLst>
          </p:cNvPr>
          <p:cNvSpPr>
            <a:spLocks noGrp="1"/>
          </p:cNvSpPr>
          <p:nvPr>
            <p:ph type="ftr" sz="quarter" idx="11"/>
          </p:nvPr>
        </p:nvSpPr>
        <p:spPr/>
        <p:txBody>
          <a:bodyPr/>
          <a:lstStyle/>
          <a:p>
            <a:pPr>
              <a:defRPr/>
            </a:pPr>
            <a:r>
              <a:rPr lang="en-GB">
                <a:solidFill>
                  <a:prstClr val="white"/>
                </a:solidFill>
              </a:rPr>
              <a:t>A. Hakola| WPPWIE SPB  status meeting for W and B | 10 July 2025</a:t>
            </a:r>
            <a:endParaRPr lang="en-GB" dirty="0"/>
          </a:p>
        </p:txBody>
      </p:sp>
      <p:sp>
        <p:nvSpPr>
          <p:cNvPr id="4" name="Slide Number Placeholder 3">
            <a:extLst>
              <a:ext uri="{FF2B5EF4-FFF2-40B4-BE49-F238E27FC236}">
                <a16:creationId xmlns:a16="http://schemas.microsoft.com/office/drawing/2014/main" id="{9B452DD3-4BE6-E38A-D91A-47C7EF1404A3}"/>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7</a:t>
            </a:fld>
            <a:endParaRPr lang="en-GB">
              <a:solidFill>
                <a:prstClr val="white"/>
              </a:solidFill>
            </a:endParaRPr>
          </a:p>
        </p:txBody>
      </p:sp>
      <p:sp>
        <p:nvSpPr>
          <p:cNvPr id="5" name="Title 1">
            <a:extLst>
              <a:ext uri="{FF2B5EF4-FFF2-40B4-BE49-F238E27FC236}">
                <a16:creationId xmlns:a16="http://schemas.microsoft.com/office/drawing/2014/main" id="{7CE1E91F-5151-4496-C8B4-6F4A76679736}"/>
              </a:ext>
            </a:extLst>
          </p:cNvPr>
          <p:cNvSpPr>
            <a:spLocks noGrp="1"/>
          </p:cNvSpPr>
          <p:nvPr>
            <p:ph type="title"/>
          </p:nvPr>
        </p:nvSpPr>
        <p:spPr>
          <a:xfrm>
            <a:off x="983432" y="192515"/>
            <a:ext cx="10179868" cy="457200"/>
          </a:xfrm>
        </p:spPr>
        <p:txBody>
          <a:bodyPr/>
          <a:lstStyle/>
          <a:p>
            <a:r>
              <a:rPr lang="fi-FI" dirty="0"/>
              <a:t>B </a:t>
            </a:r>
            <a:r>
              <a:rPr lang="fi-FI" dirty="0" err="1"/>
              <a:t>sample</a:t>
            </a:r>
            <a:r>
              <a:rPr lang="fi-FI" dirty="0"/>
              <a:t> </a:t>
            </a:r>
            <a:r>
              <a:rPr lang="fi-FI" dirty="0" err="1"/>
              <a:t>matrix</a:t>
            </a:r>
            <a:r>
              <a:rPr lang="fi-FI" dirty="0"/>
              <a:t> (as </a:t>
            </a:r>
            <a:r>
              <a:rPr lang="fi-FI" dirty="0" err="1"/>
              <a:t>agreed</a:t>
            </a:r>
            <a:r>
              <a:rPr lang="fi-FI" dirty="0"/>
              <a:t> in 2025): </a:t>
            </a:r>
            <a:r>
              <a:rPr lang="fi-FI" dirty="0" err="1"/>
              <a:t>round-robin</a:t>
            </a:r>
            <a:r>
              <a:rPr lang="fi-FI" dirty="0"/>
              <a:t> </a:t>
            </a:r>
            <a:r>
              <a:rPr lang="fi-FI" dirty="0" err="1"/>
              <a:t>exercise</a:t>
            </a:r>
            <a:endParaRPr lang="fi-FI" dirty="0"/>
          </a:p>
        </p:txBody>
      </p:sp>
      <p:graphicFrame>
        <p:nvGraphicFramePr>
          <p:cNvPr id="6" name="Table 5">
            <a:extLst>
              <a:ext uri="{FF2B5EF4-FFF2-40B4-BE49-F238E27FC236}">
                <a16:creationId xmlns:a16="http://schemas.microsoft.com/office/drawing/2014/main" id="{C462C7C3-49E6-BC82-3547-443D4F608BB7}"/>
              </a:ext>
            </a:extLst>
          </p:cNvPr>
          <p:cNvGraphicFramePr>
            <a:graphicFrameLocks noGrp="1"/>
          </p:cNvGraphicFramePr>
          <p:nvPr>
            <p:extLst>
              <p:ext uri="{D42A27DB-BD31-4B8C-83A1-F6EECF244321}">
                <p14:modId xmlns:p14="http://schemas.microsoft.com/office/powerpoint/2010/main" val="1302168416"/>
              </p:ext>
            </p:extLst>
          </p:nvPr>
        </p:nvGraphicFramePr>
        <p:xfrm>
          <a:off x="238125" y="895355"/>
          <a:ext cx="10435319" cy="4605423"/>
        </p:xfrm>
        <a:graphic>
          <a:graphicData uri="http://schemas.openxmlformats.org/drawingml/2006/table">
            <a:tbl>
              <a:tblPr/>
              <a:tblGrid>
                <a:gridCol w="774133">
                  <a:extLst>
                    <a:ext uri="{9D8B030D-6E8A-4147-A177-3AD203B41FA5}">
                      <a16:colId xmlns:a16="http://schemas.microsoft.com/office/drawing/2014/main" val="4117213356"/>
                    </a:ext>
                  </a:extLst>
                </a:gridCol>
                <a:gridCol w="949603">
                  <a:extLst>
                    <a:ext uri="{9D8B030D-6E8A-4147-A177-3AD203B41FA5}">
                      <a16:colId xmlns:a16="http://schemas.microsoft.com/office/drawing/2014/main" val="3096142444"/>
                    </a:ext>
                  </a:extLst>
                </a:gridCol>
                <a:gridCol w="753489">
                  <a:extLst>
                    <a:ext uri="{9D8B030D-6E8A-4147-A177-3AD203B41FA5}">
                      <a16:colId xmlns:a16="http://schemas.microsoft.com/office/drawing/2014/main" val="2556225335"/>
                    </a:ext>
                  </a:extLst>
                </a:gridCol>
                <a:gridCol w="495445">
                  <a:extLst>
                    <a:ext uri="{9D8B030D-6E8A-4147-A177-3AD203B41FA5}">
                      <a16:colId xmlns:a16="http://schemas.microsoft.com/office/drawing/2014/main" val="4087389581"/>
                    </a:ext>
                  </a:extLst>
                </a:gridCol>
                <a:gridCol w="722525">
                  <a:extLst>
                    <a:ext uri="{9D8B030D-6E8A-4147-A177-3AD203B41FA5}">
                      <a16:colId xmlns:a16="http://schemas.microsoft.com/office/drawing/2014/main" val="4199756716"/>
                    </a:ext>
                  </a:extLst>
                </a:gridCol>
                <a:gridCol w="1620519">
                  <a:extLst>
                    <a:ext uri="{9D8B030D-6E8A-4147-A177-3AD203B41FA5}">
                      <a16:colId xmlns:a16="http://schemas.microsoft.com/office/drawing/2014/main" val="653759291"/>
                    </a:ext>
                  </a:extLst>
                </a:gridCol>
                <a:gridCol w="928961">
                  <a:extLst>
                    <a:ext uri="{9D8B030D-6E8A-4147-A177-3AD203B41FA5}">
                      <a16:colId xmlns:a16="http://schemas.microsoft.com/office/drawing/2014/main" val="299117511"/>
                    </a:ext>
                  </a:extLst>
                </a:gridCol>
                <a:gridCol w="701882">
                  <a:extLst>
                    <a:ext uri="{9D8B030D-6E8A-4147-A177-3AD203B41FA5}">
                      <a16:colId xmlns:a16="http://schemas.microsoft.com/office/drawing/2014/main" val="3980634743"/>
                    </a:ext>
                  </a:extLst>
                </a:gridCol>
                <a:gridCol w="619306">
                  <a:extLst>
                    <a:ext uri="{9D8B030D-6E8A-4147-A177-3AD203B41FA5}">
                      <a16:colId xmlns:a16="http://schemas.microsoft.com/office/drawing/2014/main" val="2267148793"/>
                    </a:ext>
                  </a:extLst>
                </a:gridCol>
                <a:gridCol w="1021857">
                  <a:extLst>
                    <a:ext uri="{9D8B030D-6E8A-4147-A177-3AD203B41FA5}">
                      <a16:colId xmlns:a16="http://schemas.microsoft.com/office/drawing/2014/main" val="115845525"/>
                    </a:ext>
                  </a:extLst>
                </a:gridCol>
                <a:gridCol w="1352154">
                  <a:extLst>
                    <a:ext uri="{9D8B030D-6E8A-4147-A177-3AD203B41FA5}">
                      <a16:colId xmlns:a16="http://schemas.microsoft.com/office/drawing/2014/main" val="1071708549"/>
                    </a:ext>
                  </a:extLst>
                </a:gridCol>
                <a:gridCol w="495445">
                  <a:extLst>
                    <a:ext uri="{9D8B030D-6E8A-4147-A177-3AD203B41FA5}">
                      <a16:colId xmlns:a16="http://schemas.microsoft.com/office/drawing/2014/main" val="1995232648"/>
                    </a:ext>
                  </a:extLst>
                </a:gridCol>
              </a:tblGrid>
              <a:tr h="176137">
                <a:tc>
                  <a:txBody>
                    <a:bodyPr/>
                    <a:lstStyle/>
                    <a:p>
                      <a:pPr algn="ctr" fontAlgn="b"/>
                      <a:r>
                        <a:rPr lang="fi-FI" sz="900" b="1" i="0" u="none" strike="noStrike">
                          <a:solidFill>
                            <a:srgbClr val="FFFFFF"/>
                          </a:solidFill>
                          <a:effectLst/>
                          <a:latin typeface="Calibri" panose="020F0502020204030204" pitchFamily="34" charset="0"/>
                        </a:rPr>
                        <a:t>Research Unit</a:t>
                      </a:r>
                    </a:p>
                  </a:txBody>
                  <a:tcPr marL="2553" marR="2553" marT="2553"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Producing lab</a:t>
                      </a:r>
                    </a:p>
                  </a:txBody>
                  <a:tcPr marL="2553" marR="2553" marT="255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Coating</a:t>
                      </a:r>
                    </a:p>
                  </a:txBody>
                  <a:tcPr marL="2553" marR="2553" marT="255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Coating thickness (nm)</a:t>
                      </a:r>
                    </a:p>
                  </a:txBody>
                  <a:tcPr marL="2553" marR="2553" marT="255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Gas inclusion</a:t>
                      </a:r>
                    </a:p>
                  </a:txBody>
                  <a:tcPr marL="2553" marR="2553" marT="255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Production temperature (deg C)</a:t>
                      </a:r>
                    </a:p>
                  </a:txBody>
                  <a:tcPr marL="2553" marR="2553" marT="255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Substrate</a:t>
                      </a:r>
                    </a:p>
                  </a:txBody>
                  <a:tcPr marL="2553" marR="2553" marT="255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Sample size (mm)</a:t>
                      </a:r>
                    </a:p>
                  </a:txBody>
                  <a:tcPr marL="2553" marR="2553" marT="255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 of samples</a:t>
                      </a:r>
                    </a:p>
                  </a:txBody>
                  <a:tcPr marL="2553" marR="2553" marT="255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To whom?</a:t>
                      </a:r>
                    </a:p>
                  </a:txBody>
                  <a:tcPr marL="2553" marR="2553" marT="2553"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For which purpose?</a:t>
                      </a:r>
                    </a:p>
                  </a:txBody>
                  <a:tcPr marL="2553" marR="2553" marT="2553"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fi-FI" sz="900" b="1" i="0" u="none" strike="noStrike">
                          <a:solidFill>
                            <a:srgbClr val="FFFFFF"/>
                          </a:solidFill>
                          <a:effectLst/>
                          <a:latin typeface="Calibri" panose="020F0502020204030204" pitchFamily="34" charset="0"/>
                        </a:rPr>
                        <a:t>Produced by</a:t>
                      </a:r>
                    </a:p>
                  </a:txBody>
                  <a:tcPr marL="2553" marR="2553" marT="2553"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extLst>
                  <a:ext uri="{0D108BD9-81ED-4DB2-BD59-A6C34878D82A}">
                    <a16:rowId xmlns:a16="http://schemas.microsoft.com/office/drawing/2014/main" val="1300655438"/>
                  </a:ext>
                </a:extLst>
              </a:tr>
              <a:tr h="61265">
                <a:tc>
                  <a:txBody>
                    <a:bodyPr/>
                    <a:lstStyle/>
                    <a:p>
                      <a:pPr algn="ctr" fontAlgn="ctr"/>
                      <a:r>
                        <a:rPr lang="fi-FI" sz="900" b="0" i="0" u="none" strike="noStrike" dirty="0">
                          <a:solidFill>
                            <a:srgbClr val="000000"/>
                          </a:solidFill>
                          <a:effectLst/>
                          <a:latin typeface="Calibri" panose="020F0502020204030204" pitchFamily="34" charset="0"/>
                        </a:rPr>
                        <a:t>DIFFER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Tom</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CEA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Raman</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extLst>
                  <a:ext uri="{0D108BD9-81ED-4DB2-BD59-A6C34878D82A}">
                    <a16:rowId xmlns:a16="http://schemas.microsoft.com/office/drawing/2014/main" val="1725115038"/>
                  </a:ext>
                </a:extLst>
              </a:tr>
              <a:tr h="61265">
                <a:tc>
                  <a:txBody>
                    <a:bodyPr/>
                    <a:lstStyle/>
                    <a:p>
                      <a:pPr algn="ctr" fontAlgn="ctr"/>
                      <a:r>
                        <a:rPr lang="fi-FI" sz="900" b="0" i="0" u="none" strike="noStrike">
                          <a:solidFill>
                            <a:srgbClr val="000000"/>
                          </a:solidFill>
                          <a:effectLst/>
                          <a:latin typeface="Calibri" panose="020F0502020204030204" pitchFamily="34" charset="0"/>
                        </a:rPr>
                        <a:t>DIFFER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dirty="0">
                          <a:solidFill>
                            <a:srgbClr val="000000"/>
                          </a:solidFill>
                          <a:effectLst/>
                          <a:latin typeface="Calibri" panose="020F0502020204030204" pitchFamily="34" charset="0"/>
                        </a:rPr>
                        <a:t>Tom</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dirty="0">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FZJ</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SEM + LIBS</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extLst>
                  <a:ext uri="{0D108BD9-81ED-4DB2-BD59-A6C34878D82A}">
                    <a16:rowId xmlns:a16="http://schemas.microsoft.com/office/drawing/2014/main" val="4091408886"/>
                  </a:ext>
                </a:extLst>
              </a:tr>
              <a:tr h="61265">
                <a:tc>
                  <a:txBody>
                    <a:bodyPr/>
                    <a:lstStyle/>
                    <a:p>
                      <a:pPr algn="ctr" fontAlgn="ctr"/>
                      <a:r>
                        <a:rPr lang="fi-FI" sz="900" b="0" i="0" u="none" strike="noStrike">
                          <a:solidFill>
                            <a:srgbClr val="000000"/>
                          </a:solidFill>
                          <a:effectLst/>
                          <a:latin typeface="Calibri" panose="020F0502020204030204" pitchFamily="34" charset="0"/>
                        </a:rPr>
                        <a:t>DIFFER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Tom</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NCSRD</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IBA + SEM + XRD</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extLst>
                  <a:ext uri="{0D108BD9-81ED-4DB2-BD59-A6C34878D82A}">
                    <a16:rowId xmlns:a16="http://schemas.microsoft.com/office/drawing/2014/main" val="530687644"/>
                  </a:ext>
                </a:extLst>
              </a:tr>
              <a:tr h="61265">
                <a:tc>
                  <a:txBody>
                    <a:bodyPr/>
                    <a:lstStyle/>
                    <a:p>
                      <a:pPr algn="ctr" fontAlgn="ctr"/>
                      <a:r>
                        <a:rPr lang="fi-FI" sz="900" b="0" i="0" u="none" strike="noStrike">
                          <a:solidFill>
                            <a:srgbClr val="000000"/>
                          </a:solidFill>
                          <a:effectLst/>
                          <a:latin typeface="Calibri" panose="020F0502020204030204" pitchFamily="34" charset="0"/>
                        </a:rPr>
                        <a:t>DIFFER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Tom</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dirty="0" err="1">
                          <a:solidFill>
                            <a:srgbClr val="000000"/>
                          </a:solidFill>
                          <a:effectLst/>
                          <a:latin typeface="Calibri" panose="020F0502020204030204" pitchFamily="34" charset="0"/>
                        </a:rPr>
                        <a:t>Nominal</a:t>
                      </a:r>
                      <a:endParaRPr lang="fi-FI" sz="900" b="0" i="0" u="none" strike="noStrike" dirty="0">
                        <a:solidFill>
                          <a:srgbClr val="000000"/>
                        </a:solidFill>
                        <a:effectLst/>
                        <a:latin typeface="Calibri" panose="020F0502020204030204" pitchFamily="34" charset="0"/>
                      </a:endParaRP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RBI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TOF-ERDA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l" fontAlgn="ctr"/>
                      <a:r>
                        <a:rPr lang="fi-FI" sz="900" b="0" i="0" u="none" strike="noStrike" dirty="0">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extLst>
                  <a:ext uri="{0D108BD9-81ED-4DB2-BD59-A6C34878D82A}">
                    <a16:rowId xmlns:a16="http://schemas.microsoft.com/office/drawing/2014/main" val="1681006573"/>
                  </a:ext>
                </a:extLst>
              </a:tr>
              <a:tr h="61265">
                <a:tc>
                  <a:txBody>
                    <a:bodyPr/>
                    <a:lstStyle/>
                    <a:p>
                      <a:pPr algn="ctr" fontAlgn="ctr"/>
                      <a:r>
                        <a:rPr lang="fi-FI" sz="900" b="0" i="0" u="none" strike="noStrike">
                          <a:solidFill>
                            <a:srgbClr val="000000"/>
                          </a:solidFill>
                          <a:effectLst/>
                          <a:latin typeface="Calibri" panose="020F0502020204030204" pitchFamily="34" charset="0"/>
                        </a:rPr>
                        <a:t>DIFFER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Tom</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dirty="0" err="1">
                          <a:solidFill>
                            <a:srgbClr val="000000"/>
                          </a:solidFill>
                          <a:effectLst/>
                          <a:latin typeface="Calibri" panose="020F0502020204030204" pitchFamily="34" charset="0"/>
                        </a:rPr>
                        <a:t>Nominal</a:t>
                      </a:r>
                      <a:endParaRPr lang="fi-FI" sz="900" b="0" i="0" u="none" strike="noStrike" dirty="0">
                        <a:solidFill>
                          <a:srgbClr val="000000"/>
                        </a:solidFill>
                        <a:effectLst/>
                        <a:latin typeface="Calibri" panose="020F0502020204030204" pitchFamily="34" charset="0"/>
                      </a:endParaRP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tc>
                  <a:txBody>
                    <a:bodyPr/>
                    <a:lstStyle/>
                    <a:p>
                      <a:pPr algn="ctr" fontAlgn="ctr"/>
                      <a:r>
                        <a:rPr lang="fi-FI" sz="900" b="0" i="0" u="none" strike="noStrike">
                          <a:solidFill>
                            <a:srgbClr val="000000"/>
                          </a:solidFill>
                          <a:effectLst/>
                          <a:latin typeface="Calibri" panose="020F0502020204030204" pitchFamily="34" charset="0"/>
                        </a:rPr>
                        <a:t>VR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FDE9D9"/>
                    </a:solidFill>
                  </a:tcPr>
                </a:tc>
                <a:tc>
                  <a:txBody>
                    <a:bodyPr/>
                    <a:lstStyle/>
                    <a:p>
                      <a:pPr algn="ctr" fontAlgn="ctr"/>
                      <a:r>
                        <a:rPr lang="fi-FI" sz="900" b="0" i="0" u="none" strike="noStrike" dirty="0">
                          <a:solidFill>
                            <a:srgbClr val="000000"/>
                          </a:solidFill>
                          <a:effectLst/>
                          <a:latin typeface="Calibri" panose="020F0502020204030204" pitchFamily="34" charset="0"/>
                        </a:rPr>
                        <a:t>IBA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FDE9D9"/>
                    </a:solidFill>
                  </a:tcPr>
                </a:tc>
                <a:tc>
                  <a:txBody>
                    <a:bodyPr/>
                    <a:lstStyle/>
                    <a:p>
                      <a:pPr algn="l" fontAlgn="ctr"/>
                      <a:r>
                        <a:rPr lang="fi-FI" sz="900" b="0" i="0" u="none" strike="noStrike" dirty="0">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DE9D9"/>
                    </a:solidFill>
                  </a:tcPr>
                </a:tc>
                <a:extLst>
                  <a:ext uri="{0D108BD9-81ED-4DB2-BD59-A6C34878D82A}">
                    <a16:rowId xmlns:a16="http://schemas.microsoft.com/office/drawing/2014/main" val="1716586016"/>
                  </a:ext>
                </a:extLst>
              </a:tr>
              <a:tr h="61265">
                <a:tc>
                  <a:txBody>
                    <a:bodyPr/>
                    <a:lstStyle/>
                    <a:p>
                      <a:pPr algn="ctr" fontAlgn="ctr"/>
                      <a:r>
                        <a:rPr lang="fi-FI" sz="900" b="0" i="0" u="none" strike="noStrike" dirty="0">
                          <a:solidFill>
                            <a:srgbClr val="000000"/>
                          </a:solidFill>
                          <a:effectLst/>
                          <a:latin typeface="Calibri" panose="020F0502020204030204" pitchFamily="34" charset="0"/>
                        </a:rPr>
                        <a:t>FZJ</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Anne</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b"/>
                      <a:r>
                        <a:rPr lang="fi-FI" sz="900" b="0" i="0" u="none" strike="noStrike" dirty="0">
                          <a:solidFill>
                            <a:srgbClr val="000000"/>
                          </a:solidFill>
                          <a:effectLst/>
                          <a:latin typeface="Calibri" panose="020F0502020204030204" pitchFamily="34" charset="0"/>
                        </a:rPr>
                        <a:t>PSI-2 </a:t>
                      </a:r>
                      <a:r>
                        <a:rPr lang="fi-FI" sz="900" b="0" i="0" u="none" strike="noStrike" dirty="0" err="1">
                          <a:solidFill>
                            <a:srgbClr val="000000"/>
                          </a:solidFill>
                          <a:effectLst/>
                          <a:latin typeface="Calibri" panose="020F0502020204030204" pitchFamily="34" charset="0"/>
                        </a:rPr>
                        <a:t>geom</a:t>
                      </a:r>
                      <a:endParaRPr lang="fi-FI" sz="900" b="0" i="0" u="none" strike="noStrike" dirty="0">
                        <a:solidFill>
                          <a:srgbClr val="000000"/>
                        </a:solidFill>
                        <a:effectLst/>
                        <a:latin typeface="Calibri" panose="020F0502020204030204" pitchFamily="34" charset="0"/>
                      </a:endParaRP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dirty="0">
                          <a:solidFill>
                            <a:srgbClr val="000000"/>
                          </a:solidFill>
                          <a:effectLst/>
                          <a:latin typeface="Calibri" panose="020F0502020204030204" pitchFamily="34" charset="0"/>
                        </a:rPr>
                        <a:t>CEA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Raman</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extLst>
                  <a:ext uri="{0D108BD9-81ED-4DB2-BD59-A6C34878D82A}">
                    <a16:rowId xmlns:a16="http://schemas.microsoft.com/office/drawing/2014/main" val="1592118024"/>
                  </a:ext>
                </a:extLst>
              </a:tr>
              <a:tr h="61265">
                <a:tc>
                  <a:txBody>
                    <a:bodyPr/>
                    <a:lstStyle/>
                    <a:p>
                      <a:pPr algn="ctr" fontAlgn="ctr"/>
                      <a:r>
                        <a:rPr lang="fi-FI" sz="900" b="0" i="0" u="none" strike="noStrike" dirty="0">
                          <a:solidFill>
                            <a:srgbClr val="000000"/>
                          </a:solidFill>
                          <a:effectLst/>
                          <a:latin typeface="Calibri" panose="020F0502020204030204" pitchFamily="34" charset="0"/>
                        </a:rPr>
                        <a:t>FZJ</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Anne</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DIFFER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IBA + SEM</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extLst>
                  <a:ext uri="{0D108BD9-81ED-4DB2-BD59-A6C34878D82A}">
                    <a16:rowId xmlns:a16="http://schemas.microsoft.com/office/drawing/2014/main" val="499511081"/>
                  </a:ext>
                </a:extLst>
              </a:tr>
              <a:tr h="61265">
                <a:tc>
                  <a:txBody>
                    <a:bodyPr/>
                    <a:lstStyle/>
                    <a:p>
                      <a:pPr algn="ctr" fontAlgn="ctr"/>
                      <a:r>
                        <a:rPr lang="fi-FI" sz="900" b="0" i="0" u="none" strike="noStrike">
                          <a:solidFill>
                            <a:srgbClr val="000000"/>
                          </a:solidFill>
                          <a:effectLst/>
                          <a:latin typeface="Calibri" panose="020F0502020204030204" pitchFamily="34" charset="0"/>
                        </a:rPr>
                        <a:t>FZJ</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Anne</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NCSRD</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IBA + SEM + XRD</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extLst>
                  <a:ext uri="{0D108BD9-81ED-4DB2-BD59-A6C34878D82A}">
                    <a16:rowId xmlns:a16="http://schemas.microsoft.com/office/drawing/2014/main" val="1536994304"/>
                  </a:ext>
                </a:extLst>
              </a:tr>
              <a:tr h="61265">
                <a:tc>
                  <a:txBody>
                    <a:bodyPr/>
                    <a:lstStyle/>
                    <a:p>
                      <a:pPr algn="ctr" fontAlgn="ctr"/>
                      <a:r>
                        <a:rPr lang="fi-FI" sz="900" b="0" i="0" u="none" strike="noStrike">
                          <a:solidFill>
                            <a:srgbClr val="000000"/>
                          </a:solidFill>
                          <a:effectLst/>
                          <a:latin typeface="Calibri" panose="020F0502020204030204" pitchFamily="34" charset="0"/>
                        </a:rPr>
                        <a:t>FZJ</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Anne</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RBI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TOF-ERDA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extLst>
                  <a:ext uri="{0D108BD9-81ED-4DB2-BD59-A6C34878D82A}">
                    <a16:rowId xmlns:a16="http://schemas.microsoft.com/office/drawing/2014/main" val="967096518"/>
                  </a:ext>
                </a:extLst>
              </a:tr>
              <a:tr h="61265">
                <a:tc>
                  <a:txBody>
                    <a:bodyPr/>
                    <a:lstStyle/>
                    <a:p>
                      <a:pPr algn="ctr" fontAlgn="ctr"/>
                      <a:r>
                        <a:rPr lang="fi-FI" sz="900" b="0" i="0" u="none" strike="noStrike">
                          <a:solidFill>
                            <a:srgbClr val="000000"/>
                          </a:solidFill>
                          <a:effectLst/>
                          <a:latin typeface="Calibri" panose="020F0502020204030204" pitchFamily="34" charset="0"/>
                        </a:rPr>
                        <a:t>FZJ</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Anne</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a:solidFill>
                            <a:srgbClr val="000000"/>
                          </a:solidFill>
                          <a:effectLst/>
                          <a:latin typeface="Calibri" panose="020F0502020204030204" pitchFamily="34" charset="0"/>
                        </a:rPr>
                        <a:t>VR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ctr" fontAlgn="ctr"/>
                      <a:r>
                        <a:rPr lang="fi-FI" sz="900" b="0" i="0" u="none" strike="noStrike" dirty="0">
                          <a:solidFill>
                            <a:srgbClr val="000000"/>
                          </a:solidFill>
                          <a:effectLst/>
                          <a:latin typeface="Calibri" panose="020F0502020204030204" pitchFamily="34" charset="0"/>
                        </a:rPr>
                        <a:t>IBA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tc>
                  <a:txBody>
                    <a:bodyPr/>
                    <a:lstStyle/>
                    <a:p>
                      <a:pPr algn="l" fontAlgn="ctr"/>
                      <a:r>
                        <a:rPr lang="fi-FI" sz="900" b="0" i="0" u="none" strike="noStrike" dirty="0">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4DFEC"/>
                    </a:solidFill>
                  </a:tcPr>
                </a:tc>
                <a:extLst>
                  <a:ext uri="{0D108BD9-81ED-4DB2-BD59-A6C34878D82A}">
                    <a16:rowId xmlns:a16="http://schemas.microsoft.com/office/drawing/2014/main" val="3758012970"/>
                  </a:ext>
                </a:extLst>
              </a:tr>
              <a:tr h="61265">
                <a:tc>
                  <a:txBody>
                    <a:bodyPr/>
                    <a:lstStyle/>
                    <a:p>
                      <a:pPr algn="ctr" fontAlgn="ctr"/>
                      <a:r>
                        <a:rPr lang="fi-FI" sz="900" b="0" i="0" u="none" strike="noStrike">
                          <a:solidFill>
                            <a:srgbClr val="000000"/>
                          </a:solidFill>
                          <a:effectLst/>
                          <a:latin typeface="Calibri" panose="020F0502020204030204" pitchFamily="34" charset="0"/>
                        </a:rPr>
                        <a:t>FZJ</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900" b="0" i="0" u="none" strike="noStrike">
                          <a:solidFill>
                            <a:srgbClr val="000000"/>
                          </a:solidFill>
                          <a:effectLst/>
                          <a:latin typeface="Calibri" panose="020F0502020204030204" pitchFamily="34" charset="0"/>
                        </a:rPr>
                        <a:t>Anne</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900" b="0" i="0" u="none" strike="noStrike">
                          <a:solidFill>
                            <a:srgbClr val="000000"/>
                          </a:solidFill>
                          <a:effectLst/>
                          <a:latin typeface="Calibri" panose="020F0502020204030204" pitchFamily="34" charset="0"/>
                        </a:rPr>
                        <a:t>D</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900" b="0" i="0" u="none" strike="noStrike">
                          <a:solidFill>
                            <a:srgbClr val="000000"/>
                          </a:solidFill>
                          <a:effectLst/>
                          <a:latin typeface="Calibri" panose="020F0502020204030204" pitchFamily="34" charset="0"/>
                        </a:rPr>
                        <a:t>Steel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900" b="0" i="0" u="none" strike="noStrike">
                          <a:solidFill>
                            <a:srgbClr val="000000"/>
                          </a:solidFill>
                          <a:effectLst/>
                          <a:latin typeface="Calibri" panose="020F0502020204030204" pitchFamily="34" charset="0"/>
                        </a:rPr>
                        <a:t>FZJ</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900" b="0" i="0" u="none" strike="noStrike" dirty="0" err="1">
                          <a:solidFill>
                            <a:srgbClr val="000000"/>
                          </a:solidFill>
                          <a:effectLst/>
                          <a:latin typeface="Calibri" panose="020F0502020204030204" pitchFamily="34" charset="0"/>
                        </a:rPr>
                        <a:t>Permeation</a:t>
                      </a:r>
                      <a:endParaRPr lang="fi-FI" sz="900" b="0" i="0" u="none" strike="noStrike" dirty="0">
                        <a:solidFill>
                          <a:srgbClr val="000000"/>
                        </a:solidFill>
                        <a:effectLst/>
                        <a:latin typeface="Calibri" panose="020F0502020204030204" pitchFamily="34" charset="0"/>
                      </a:endParaRP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l" fontAlgn="ctr"/>
                      <a:r>
                        <a:rPr lang="fi-FI" sz="900" b="0" i="0" u="none" strike="noStrike" dirty="0">
                          <a:solidFill>
                            <a:srgbClr val="000000"/>
                          </a:solidFill>
                          <a:effectLst/>
                          <a:latin typeface="Calibri" panose="020F0502020204030204" pitchFamily="34" charset="0"/>
                        </a:rPr>
                        <a:t>07/2025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extLst>
                  <a:ext uri="{0D108BD9-81ED-4DB2-BD59-A6C34878D82A}">
                    <a16:rowId xmlns:a16="http://schemas.microsoft.com/office/drawing/2014/main" val="3834725884"/>
                  </a:ext>
                </a:extLst>
              </a:tr>
              <a:tr h="61265">
                <a:tc>
                  <a:txBody>
                    <a:bodyPr/>
                    <a:lstStyle/>
                    <a:p>
                      <a:pPr algn="ctr" fontAlgn="ctr"/>
                      <a:r>
                        <a:rPr lang="fi-FI" sz="900" b="0" i="0" u="none" strike="noStrike">
                          <a:solidFill>
                            <a:srgbClr val="000000"/>
                          </a:solidFill>
                          <a:effectLst/>
                          <a:latin typeface="Calibri" panose="020F0502020204030204" pitchFamily="34" charset="0"/>
                        </a:rPr>
                        <a:t>FZJ</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900" b="0" i="0" u="none" strike="noStrike">
                          <a:solidFill>
                            <a:srgbClr val="000000"/>
                          </a:solidFill>
                          <a:effectLst/>
                          <a:latin typeface="Calibri" panose="020F0502020204030204" pitchFamily="34" charset="0"/>
                        </a:rPr>
                        <a:t>Anne</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900" b="0" i="0" u="none" strike="noStrike">
                          <a:solidFill>
                            <a:srgbClr val="000000"/>
                          </a:solidFill>
                          <a:effectLst/>
                          <a:latin typeface="Calibri" panose="020F0502020204030204" pitchFamily="34" charset="0"/>
                        </a:rPr>
                        <a:t>B+W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900" b="0" i="0" u="none" strike="noStrike">
                          <a:solidFill>
                            <a:srgbClr val="000000"/>
                          </a:solidFill>
                          <a:effectLst/>
                          <a:latin typeface="Calibri" panose="020F0502020204030204" pitchFamily="34" charset="0"/>
                        </a:rPr>
                        <a:t>Steel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tc>
                  <a:txBody>
                    <a:bodyPr/>
                    <a:lstStyle/>
                    <a:p>
                      <a:pPr algn="ctr" fontAlgn="ctr"/>
                      <a:r>
                        <a:rPr lang="fi-FI" sz="900" b="0" i="0" u="none" strike="noStrike">
                          <a:solidFill>
                            <a:srgbClr val="000000"/>
                          </a:solidFill>
                          <a:effectLst/>
                          <a:latin typeface="Calibri" panose="020F0502020204030204" pitchFamily="34" charset="0"/>
                        </a:rPr>
                        <a:t>FZJ</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B1A0C7"/>
                    </a:solidFill>
                  </a:tcPr>
                </a:tc>
                <a:tc>
                  <a:txBody>
                    <a:bodyPr/>
                    <a:lstStyle/>
                    <a:p>
                      <a:pPr algn="ctr" fontAlgn="ctr"/>
                      <a:r>
                        <a:rPr lang="fi-FI" sz="900" b="0" i="0" u="none" strike="noStrike">
                          <a:solidFill>
                            <a:srgbClr val="000000"/>
                          </a:solidFill>
                          <a:effectLst/>
                          <a:latin typeface="Calibri" panose="020F0502020204030204" pitchFamily="34" charset="0"/>
                        </a:rPr>
                        <a:t>Permeation</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B1A0C7"/>
                    </a:solidFill>
                  </a:tcPr>
                </a:tc>
                <a:tc>
                  <a:txBody>
                    <a:bodyPr/>
                    <a:lstStyle/>
                    <a:p>
                      <a:pPr algn="l" fontAlgn="ctr"/>
                      <a:r>
                        <a:rPr lang="fi-FI" sz="900" b="0" i="0" u="none" strike="noStrike" dirty="0">
                          <a:solidFill>
                            <a:srgbClr val="000000"/>
                          </a:solidFill>
                          <a:effectLst/>
                          <a:latin typeface="Calibri" panose="020F0502020204030204" pitchFamily="34" charset="0"/>
                        </a:rPr>
                        <a:t>07/2025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B1A0C7"/>
                    </a:solidFill>
                  </a:tcPr>
                </a:tc>
                <a:extLst>
                  <a:ext uri="{0D108BD9-81ED-4DB2-BD59-A6C34878D82A}">
                    <a16:rowId xmlns:a16="http://schemas.microsoft.com/office/drawing/2014/main" val="2213025321"/>
                  </a:ext>
                </a:extLst>
              </a:tr>
              <a:tr h="61265">
                <a:tc>
                  <a:txBody>
                    <a:bodyPr/>
                    <a:lstStyle/>
                    <a:p>
                      <a:pPr algn="ctr" fontAlgn="ctr"/>
                      <a:r>
                        <a:rPr lang="fi-FI" sz="900" b="0" i="0" u="none" strike="noStrike" dirty="0">
                          <a:solidFill>
                            <a:srgbClr val="000000"/>
                          </a:solidFill>
                          <a:effectLst/>
                          <a:latin typeface="Calibri" panose="020F0502020204030204" pitchFamily="34" charset="0"/>
                        </a:rPr>
                        <a:t>ENEA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POLIMI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dirty="0">
                          <a:solidFill>
                            <a:srgbClr val="000000"/>
                          </a:solidFill>
                          <a:effectLst/>
                          <a:latin typeface="Calibri" panose="020F0502020204030204" pitchFamily="34" charset="0"/>
                        </a:rPr>
                        <a:t>CEA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Raman</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C5D9F1"/>
                    </a:solidFill>
                  </a:tcPr>
                </a:tc>
                <a:tc>
                  <a:txBody>
                    <a:bodyPr/>
                    <a:lstStyle/>
                    <a:p>
                      <a:pPr algn="l" fontAlgn="ctr"/>
                      <a:r>
                        <a:rPr lang="fi-FI" sz="900" b="0" i="0" u="none" strike="noStrike">
                          <a:solidFill>
                            <a:srgbClr val="000000"/>
                          </a:solidFill>
                          <a:effectLst/>
                          <a:latin typeface="Calibri" panose="020F0502020204030204" pitchFamily="34" charset="0"/>
                        </a:rPr>
                        <a:t>04/2025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extLst>
                  <a:ext uri="{0D108BD9-81ED-4DB2-BD59-A6C34878D82A}">
                    <a16:rowId xmlns:a16="http://schemas.microsoft.com/office/drawing/2014/main" val="3333942759"/>
                  </a:ext>
                </a:extLst>
              </a:tr>
              <a:tr h="61265">
                <a:tc>
                  <a:txBody>
                    <a:bodyPr/>
                    <a:lstStyle/>
                    <a:p>
                      <a:pPr algn="ctr" fontAlgn="ctr"/>
                      <a:r>
                        <a:rPr lang="fi-FI" sz="900" b="0" i="0" u="none" strike="noStrike">
                          <a:solidFill>
                            <a:srgbClr val="000000"/>
                          </a:solidFill>
                          <a:effectLst/>
                          <a:latin typeface="Calibri" panose="020F0502020204030204" pitchFamily="34" charset="0"/>
                        </a:rPr>
                        <a:t>ENEA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dirty="0">
                          <a:solidFill>
                            <a:srgbClr val="000000"/>
                          </a:solidFill>
                          <a:effectLst/>
                          <a:latin typeface="Calibri" panose="020F0502020204030204" pitchFamily="34" charset="0"/>
                        </a:rPr>
                        <a:t>POLIMI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dirty="0">
                          <a:solidFill>
                            <a:srgbClr val="000000"/>
                          </a:solidFill>
                          <a:effectLst/>
                          <a:latin typeface="Calibri" panose="020F0502020204030204" pitchFamily="34" charset="0"/>
                        </a:rPr>
                        <a:t>PSI-2 </a:t>
                      </a:r>
                      <a:r>
                        <a:rPr lang="fi-FI" sz="900" b="0" i="0" u="none" strike="noStrike" dirty="0" err="1">
                          <a:solidFill>
                            <a:srgbClr val="000000"/>
                          </a:solidFill>
                          <a:effectLst/>
                          <a:latin typeface="Calibri" panose="020F0502020204030204" pitchFamily="34" charset="0"/>
                        </a:rPr>
                        <a:t>geom</a:t>
                      </a:r>
                      <a:endParaRPr lang="fi-FI" sz="900" b="0" i="0" u="none" strike="noStrike" dirty="0">
                        <a:solidFill>
                          <a:srgbClr val="000000"/>
                        </a:solidFill>
                        <a:effectLst/>
                        <a:latin typeface="Calibri" panose="020F0502020204030204" pitchFamily="34" charset="0"/>
                      </a:endParaRP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CIEMAT</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SIMS</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C5D9F1"/>
                    </a:solidFill>
                  </a:tcPr>
                </a:tc>
                <a:tc>
                  <a:txBody>
                    <a:bodyPr/>
                    <a:lstStyle/>
                    <a:p>
                      <a:pPr algn="l" fontAlgn="ctr"/>
                      <a:r>
                        <a:rPr lang="fi-FI" sz="900" b="0" i="0" u="none" strike="noStrike">
                          <a:solidFill>
                            <a:srgbClr val="000000"/>
                          </a:solidFill>
                          <a:effectLst/>
                          <a:latin typeface="Calibri" panose="020F0502020204030204" pitchFamily="34" charset="0"/>
                        </a:rPr>
                        <a:t>04/2025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extLst>
                  <a:ext uri="{0D108BD9-81ED-4DB2-BD59-A6C34878D82A}">
                    <a16:rowId xmlns:a16="http://schemas.microsoft.com/office/drawing/2014/main" val="2193810919"/>
                  </a:ext>
                </a:extLst>
              </a:tr>
              <a:tr h="61265">
                <a:tc>
                  <a:txBody>
                    <a:bodyPr/>
                    <a:lstStyle/>
                    <a:p>
                      <a:pPr algn="ctr" fontAlgn="ctr"/>
                      <a:r>
                        <a:rPr lang="fi-FI" sz="900" b="0" i="0" u="none" strike="noStrike">
                          <a:solidFill>
                            <a:srgbClr val="000000"/>
                          </a:solidFill>
                          <a:effectLst/>
                          <a:latin typeface="Calibri" panose="020F0502020204030204" pitchFamily="34" charset="0"/>
                        </a:rPr>
                        <a:t>ENEA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POLIMI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DIFFER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SEM + IBA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C5D9F1"/>
                    </a:solidFill>
                  </a:tcPr>
                </a:tc>
                <a:tc>
                  <a:txBody>
                    <a:bodyPr/>
                    <a:lstStyle/>
                    <a:p>
                      <a:pPr algn="l" fontAlgn="ctr"/>
                      <a:r>
                        <a:rPr lang="fi-FI" sz="900" b="0" i="0" u="none" strike="noStrike">
                          <a:solidFill>
                            <a:srgbClr val="000000"/>
                          </a:solidFill>
                          <a:effectLst/>
                          <a:latin typeface="Calibri" panose="020F0502020204030204" pitchFamily="34" charset="0"/>
                        </a:rPr>
                        <a:t>04/2025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extLst>
                  <a:ext uri="{0D108BD9-81ED-4DB2-BD59-A6C34878D82A}">
                    <a16:rowId xmlns:a16="http://schemas.microsoft.com/office/drawing/2014/main" val="1192185910"/>
                  </a:ext>
                </a:extLst>
              </a:tr>
              <a:tr h="61265">
                <a:tc>
                  <a:txBody>
                    <a:bodyPr/>
                    <a:lstStyle/>
                    <a:p>
                      <a:pPr algn="ctr" fontAlgn="ctr"/>
                      <a:r>
                        <a:rPr lang="fi-FI" sz="900" b="0" i="0" u="none" strike="noStrike">
                          <a:solidFill>
                            <a:srgbClr val="000000"/>
                          </a:solidFill>
                          <a:effectLst/>
                          <a:latin typeface="Calibri" panose="020F0502020204030204" pitchFamily="34" charset="0"/>
                        </a:rPr>
                        <a:t>ENEA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POLIMI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dirty="0">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FZJ</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SEM + LIBS</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C5D9F1"/>
                    </a:solidFill>
                  </a:tcPr>
                </a:tc>
                <a:tc>
                  <a:txBody>
                    <a:bodyPr/>
                    <a:lstStyle/>
                    <a:p>
                      <a:pPr algn="l" fontAlgn="ctr"/>
                      <a:r>
                        <a:rPr lang="fi-FI" sz="900" b="0" i="0" u="none" strike="noStrike">
                          <a:solidFill>
                            <a:srgbClr val="000000"/>
                          </a:solidFill>
                          <a:effectLst/>
                          <a:latin typeface="Calibri" panose="020F0502020204030204" pitchFamily="34" charset="0"/>
                        </a:rPr>
                        <a:t>04/2025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extLst>
                  <a:ext uri="{0D108BD9-81ED-4DB2-BD59-A6C34878D82A}">
                    <a16:rowId xmlns:a16="http://schemas.microsoft.com/office/drawing/2014/main" val="1522737959"/>
                  </a:ext>
                </a:extLst>
              </a:tr>
              <a:tr h="61265">
                <a:tc>
                  <a:txBody>
                    <a:bodyPr/>
                    <a:lstStyle/>
                    <a:p>
                      <a:pPr algn="ctr" fontAlgn="ctr"/>
                      <a:r>
                        <a:rPr lang="fi-FI" sz="900" b="0" i="0" u="none" strike="noStrike">
                          <a:solidFill>
                            <a:srgbClr val="000000"/>
                          </a:solidFill>
                          <a:effectLst/>
                          <a:latin typeface="Calibri" panose="020F0502020204030204" pitchFamily="34" charset="0"/>
                        </a:rPr>
                        <a:t>ENEA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POLIMI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IPPLM</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SEM</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l" fontAlgn="ctr"/>
                      <a:r>
                        <a:rPr lang="fi-FI" sz="900" b="0" i="0" u="none" strike="noStrike">
                          <a:solidFill>
                            <a:srgbClr val="000000"/>
                          </a:solidFill>
                          <a:effectLst/>
                          <a:latin typeface="Calibri" panose="020F0502020204030204" pitchFamily="34" charset="0"/>
                        </a:rPr>
                        <a:t>04/2025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extLst>
                  <a:ext uri="{0D108BD9-81ED-4DB2-BD59-A6C34878D82A}">
                    <a16:rowId xmlns:a16="http://schemas.microsoft.com/office/drawing/2014/main" val="1172819446"/>
                  </a:ext>
                </a:extLst>
              </a:tr>
              <a:tr h="61265">
                <a:tc>
                  <a:txBody>
                    <a:bodyPr/>
                    <a:lstStyle/>
                    <a:p>
                      <a:pPr algn="ctr" fontAlgn="ctr"/>
                      <a:r>
                        <a:rPr lang="fi-FI" sz="900" b="0" i="0" u="none" strike="noStrike">
                          <a:solidFill>
                            <a:srgbClr val="000000"/>
                          </a:solidFill>
                          <a:effectLst/>
                          <a:latin typeface="Calibri" panose="020F0502020204030204" pitchFamily="34" charset="0"/>
                        </a:rPr>
                        <a:t>ENEA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POLIMI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IST</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IBA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l" fontAlgn="ctr"/>
                      <a:r>
                        <a:rPr lang="fi-FI" sz="900" b="0" i="0" u="none" strike="noStrike">
                          <a:solidFill>
                            <a:srgbClr val="000000"/>
                          </a:solidFill>
                          <a:effectLst/>
                          <a:latin typeface="Calibri" panose="020F0502020204030204" pitchFamily="34" charset="0"/>
                        </a:rPr>
                        <a:t>04/2025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extLst>
                  <a:ext uri="{0D108BD9-81ED-4DB2-BD59-A6C34878D82A}">
                    <a16:rowId xmlns:a16="http://schemas.microsoft.com/office/drawing/2014/main" val="2925416959"/>
                  </a:ext>
                </a:extLst>
              </a:tr>
              <a:tr h="61265">
                <a:tc>
                  <a:txBody>
                    <a:bodyPr/>
                    <a:lstStyle/>
                    <a:p>
                      <a:pPr algn="ctr" fontAlgn="ctr"/>
                      <a:r>
                        <a:rPr lang="fi-FI" sz="900" b="0" i="0" u="none" strike="noStrike">
                          <a:solidFill>
                            <a:srgbClr val="000000"/>
                          </a:solidFill>
                          <a:effectLst/>
                          <a:latin typeface="Calibri" panose="020F0502020204030204" pitchFamily="34" charset="0"/>
                        </a:rPr>
                        <a:t>ENEA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POLIMI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JSI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XPS + TDS</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l" fontAlgn="ctr"/>
                      <a:r>
                        <a:rPr lang="fi-FI" sz="900" b="0" i="0" u="none" strike="noStrike">
                          <a:solidFill>
                            <a:srgbClr val="000000"/>
                          </a:solidFill>
                          <a:effectLst/>
                          <a:latin typeface="Calibri" panose="020F0502020204030204" pitchFamily="34" charset="0"/>
                        </a:rPr>
                        <a:t>04/2025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extLst>
                  <a:ext uri="{0D108BD9-81ED-4DB2-BD59-A6C34878D82A}">
                    <a16:rowId xmlns:a16="http://schemas.microsoft.com/office/drawing/2014/main" val="2675140619"/>
                  </a:ext>
                </a:extLst>
              </a:tr>
              <a:tr h="61265">
                <a:tc>
                  <a:txBody>
                    <a:bodyPr/>
                    <a:lstStyle/>
                    <a:p>
                      <a:pPr algn="ctr" fontAlgn="ctr"/>
                      <a:r>
                        <a:rPr lang="fi-FI" sz="900" b="0" i="0" u="none" strike="noStrike">
                          <a:solidFill>
                            <a:srgbClr val="000000"/>
                          </a:solidFill>
                          <a:effectLst/>
                          <a:latin typeface="Calibri" panose="020F0502020204030204" pitchFamily="34" charset="0"/>
                        </a:rPr>
                        <a:t>ENEA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POLIMI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dirty="0">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dirty="0">
                          <a:solidFill>
                            <a:srgbClr val="000000"/>
                          </a:solidFill>
                          <a:effectLst/>
                          <a:latin typeface="Calibri" panose="020F0502020204030204" pitchFamily="34" charset="0"/>
                        </a:rPr>
                        <a:t>PSI-2 </a:t>
                      </a:r>
                      <a:r>
                        <a:rPr lang="fi-FI" sz="900" b="0" i="0" u="none" strike="noStrike" dirty="0" err="1">
                          <a:solidFill>
                            <a:srgbClr val="000000"/>
                          </a:solidFill>
                          <a:effectLst/>
                          <a:latin typeface="Calibri" panose="020F0502020204030204" pitchFamily="34" charset="0"/>
                        </a:rPr>
                        <a:t>geom</a:t>
                      </a:r>
                      <a:endParaRPr lang="fi-FI" sz="900" b="0" i="0" u="none" strike="noStrike" dirty="0">
                        <a:solidFill>
                          <a:srgbClr val="000000"/>
                        </a:solidFill>
                        <a:effectLst/>
                        <a:latin typeface="Calibri" panose="020F0502020204030204" pitchFamily="34" charset="0"/>
                      </a:endParaRP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NCSRD</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IBA + SEM + XRD</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l" fontAlgn="ctr"/>
                      <a:r>
                        <a:rPr lang="fi-FI" sz="900" b="0" i="0" u="none" strike="noStrike">
                          <a:solidFill>
                            <a:srgbClr val="000000"/>
                          </a:solidFill>
                          <a:effectLst/>
                          <a:latin typeface="Calibri" panose="020F0502020204030204" pitchFamily="34" charset="0"/>
                        </a:rPr>
                        <a:t>04/2025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extLst>
                  <a:ext uri="{0D108BD9-81ED-4DB2-BD59-A6C34878D82A}">
                    <a16:rowId xmlns:a16="http://schemas.microsoft.com/office/drawing/2014/main" val="2043336391"/>
                  </a:ext>
                </a:extLst>
              </a:tr>
              <a:tr h="61265">
                <a:tc>
                  <a:txBody>
                    <a:bodyPr/>
                    <a:lstStyle/>
                    <a:p>
                      <a:pPr algn="ctr" fontAlgn="ctr"/>
                      <a:r>
                        <a:rPr lang="fi-FI" sz="900" b="0" i="0" u="none" strike="noStrike">
                          <a:solidFill>
                            <a:srgbClr val="000000"/>
                          </a:solidFill>
                          <a:effectLst/>
                          <a:latin typeface="Calibri" panose="020F0502020204030204" pitchFamily="34" charset="0"/>
                        </a:rPr>
                        <a:t>ENEA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POLIMI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RBI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dirty="0">
                          <a:solidFill>
                            <a:srgbClr val="000000"/>
                          </a:solidFill>
                          <a:effectLst/>
                          <a:latin typeface="Calibri" panose="020F0502020204030204" pitchFamily="34" charset="0"/>
                        </a:rPr>
                        <a:t>TOF-ERDA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l" fontAlgn="ctr"/>
                      <a:r>
                        <a:rPr lang="fi-FI" sz="900" b="0" i="0" u="none" strike="noStrike">
                          <a:solidFill>
                            <a:srgbClr val="000000"/>
                          </a:solidFill>
                          <a:effectLst/>
                          <a:latin typeface="Calibri" panose="020F0502020204030204" pitchFamily="34" charset="0"/>
                        </a:rPr>
                        <a:t>04/2025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extLst>
                  <a:ext uri="{0D108BD9-81ED-4DB2-BD59-A6C34878D82A}">
                    <a16:rowId xmlns:a16="http://schemas.microsoft.com/office/drawing/2014/main" val="3849248261"/>
                  </a:ext>
                </a:extLst>
              </a:tr>
              <a:tr h="61265">
                <a:tc>
                  <a:txBody>
                    <a:bodyPr/>
                    <a:lstStyle/>
                    <a:p>
                      <a:pPr algn="ctr" fontAlgn="ctr"/>
                      <a:r>
                        <a:rPr lang="fi-FI" sz="900" b="0" i="0" u="none" strike="noStrike">
                          <a:solidFill>
                            <a:srgbClr val="000000"/>
                          </a:solidFill>
                          <a:effectLst/>
                          <a:latin typeface="Calibri" panose="020F0502020204030204" pitchFamily="34" charset="0"/>
                        </a:rPr>
                        <a:t>ENEA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POLIMI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VR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dirty="0">
                          <a:solidFill>
                            <a:srgbClr val="000000"/>
                          </a:solidFill>
                          <a:effectLst/>
                          <a:latin typeface="Calibri" panose="020F0502020204030204" pitchFamily="34" charset="0"/>
                        </a:rPr>
                        <a:t>IBA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l" fontAlgn="ctr"/>
                      <a:r>
                        <a:rPr lang="fi-FI" sz="900" b="0" i="0" u="none" strike="noStrike" dirty="0">
                          <a:solidFill>
                            <a:srgbClr val="000000"/>
                          </a:solidFill>
                          <a:effectLst/>
                          <a:latin typeface="Calibri" panose="020F0502020204030204" pitchFamily="34" charset="0"/>
                        </a:rPr>
                        <a:t>04/2025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extLst>
                  <a:ext uri="{0D108BD9-81ED-4DB2-BD59-A6C34878D82A}">
                    <a16:rowId xmlns:a16="http://schemas.microsoft.com/office/drawing/2014/main" val="912838808"/>
                  </a:ext>
                </a:extLst>
              </a:tr>
              <a:tr h="61265">
                <a:tc>
                  <a:txBody>
                    <a:bodyPr/>
                    <a:lstStyle/>
                    <a:p>
                      <a:pPr algn="ctr" fontAlgn="ctr"/>
                      <a:r>
                        <a:rPr lang="fi-FI" sz="900" b="0" i="0" u="none" strike="noStrike">
                          <a:solidFill>
                            <a:srgbClr val="000000"/>
                          </a:solidFill>
                          <a:effectLst/>
                          <a:latin typeface="Calibri" panose="020F0502020204030204" pitchFamily="34" charset="0"/>
                        </a:rPr>
                        <a:t>ENEA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POLIMI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VTT</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C5D9F1"/>
                    </a:solidFill>
                  </a:tcPr>
                </a:tc>
                <a:tc>
                  <a:txBody>
                    <a:bodyPr/>
                    <a:lstStyle/>
                    <a:p>
                      <a:pPr algn="ctr" fontAlgn="ctr"/>
                      <a:r>
                        <a:rPr lang="fi-FI" sz="900" b="0" i="0" u="none" strike="noStrike">
                          <a:solidFill>
                            <a:srgbClr val="000000"/>
                          </a:solidFill>
                          <a:effectLst/>
                          <a:latin typeface="Calibri" panose="020F0502020204030204" pitchFamily="34" charset="0"/>
                        </a:rPr>
                        <a:t>SIMS</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C5D9F1"/>
                    </a:solidFill>
                  </a:tcPr>
                </a:tc>
                <a:tc>
                  <a:txBody>
                    <a:bodyPr/>
                    <a:lstStyle/>
                    <a:p>
                      <a:pPr algn="l" fontAlgn="ctr"/>
                      <a:r>
                        <a:rPr lang="fi-FI" sz="900" b="0" i="0" u="none" strike="noStrike" dirty="0">
                          <a:solidFill>
                            <a:srgbClr val="000000"/>
                          </a:solidFill>
                          <a:effectLst/>
                          <a:latin typeface="Calibri" panose="020F0502020204030204" pitchFamily="34" charset="0"/>
                        </a:rPr>
                        <a:t>04/2025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5D9F1"/>
                    </a:solidFill>
                  </a:tcPr>
                </a:tc>
                <a:extLst>
                  <a:ext uri="{0D108BD9-81ED-4DB2-BD59-A6C34878D82A}">
                    <a16:rowId xmlns:a16="http://schemas.microsoft.com/office/drawing/2014/main" val="2495699988"/>
                  </a:ext>
                </a:extLst>
              </a:tr>
              <a:tr h="61265">
                <a:tc>
                  <a:txBody>
                    <a:bodyPr/>
                    <a:lstStyle/>
                    <a:p>
                      <a:pPr algn="ctr" fontAlgn="ctr"/>
                      <a:r>
                        <a:rPr lang="fi-FI" sz="900" b="0" i="0" u="none" strike="noStrike" dirty="0">
                          <a:solidFill>
                            <a:srgbClr val="000000"/>
                          </a:solidFill>
                          <a:effectLst/>
                          <a:latin typeface="Calibri" panose="020F0502020204030204" pitchFamily="34" charset="0"/>
                        </a:rPr>
                        <a:t>VTT</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Uni Helsinki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CEA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Raman</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AEEF3"/>
                    </a:solidFill>
                  </a:tcPr>
                </a:tc>
                <a:tc>
                  <a:txBody>
                    <a:bodyPr/>
                    <a:lstStyle/>
                    <a:p>
                      <a:pPr algn="l" fontAlgn="ctr"/>
                      <a:r>
                        <a:rPr lang="fi-FI" sz="900" b="0" i="0" u="none" strike="noStrike">
                          <a:solidFill>
                            <a:srgbClr val="000000"/>
                          </a:solidFill>
                          <a:effectLst/>
                          <a:latin typeface="Calibri" panose="020F0502020204030204" pitchFamily="34" charset="0"/>
                        </a:rPr>
                        <a:t>09/2025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extLst>
                  <a:ext uri="{0D108BD9-81ED-4DB2-BD59-A6C34878D82A}">
                    <a16:rowId xmlns:a16="http://schemas.microsoft.com/office/drawing/2014/main" val="1395264588"/>
                  </a:ext>
                </a:extLst>
              </a:tr>
              <a:tr h="61265">
                <a:tc>
                  <a:txBody>
                    <a:bodyPr/>
                    <a:lstStyle/>
                    <a:p>
                      <a:pPr algn="ctr" fontAlgn="ctr"/>
                      <a:r>
                        <a:rPr lang="fi-FI" sz="900" b="0" i="0" u="none" strike="noStrike">
                          <a:solidFill>
                            <a:srgbClr val="000000"/>
                          </a:solidFill>
                          <a:effectLst/>
                          <a:latin typeface="Calibri" panose="020F0502020204030204" pitchFamily="34" charset="0"/>
                        </a:rPr>
                        <a:t>VTT</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dirty="0">
                          <a:solidFill>
                            <a:srgbClr val="000000"/>
                          </a:solidFill>
                          <a:effectLst/>
                          <a:latin typeface="Calibri" panose="020F0502020204030204" pitchFamily="34" charset="0"/>
                        </a:rPr>
                        <a:t>Uni Helsinki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DIFFER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IBA + SEM</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AEEF3"/>
                    </a:solidFill>
                  </a:tcPr>
                </a:tc>
                <a:tc>
                  <a:txBody>
                    <a:bodyPr/>
                    <a:lstStyle/>
                    <a:p>
                      <a:pPr algn="l" fontAlgn="ctr"/>
                      <a:r>
                        <a:rPr lang="fi-FI" sz="900" b="0" i="0" u="none" strike="noStrike">
                          <a:solidFill>
                            <a:srgbClr val="000000"/>
                          </a:solidFill>
                          <a:effectLst/>
                          <a:latin typeface="Calibri" panose="020F0502020204030204" pitchFamily="34" charset="0"/>
                        </a:rPr>
                        <a:t>09/2025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extLst>
                  <a:ext uri="{0D108BD9-81ED-4DB2-BD59-A6C34878D82A}">
                    <a16:rowId xmlns:a16="http://schemas.microsoft.com/office/drawing/2014/main" val="3789596842"/>
                  </a:ext>
                </a:extLst>
              </a:tr>
              <a:tr h="61265">
                <a:tc>
                  <a:txBody>
                    <a:bodyPr/>
                    <a:lstStyle/>
                    <a:p>
                      <a:pPr algn="ctr" fontAlgn="ctr"/>
                      <a:r>
                        <a:rPr lang="fi-FI" sz="900" b="0" i="0" u="none" strike="noStrike">
                          <a:solidFill>
                            <a:srgbClr val="000000"/>
                          </a:solidFill>
                          <a:effectLst/>
                          <a:latin typeface="Calibri" panose="020F0502020204030204" pitchFamily="34" charset="0"/>
                        </a:rPr>
                        <a:t>VTT</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dirty="0">
                          <a:solidFill>
                            <a:srgbClr val="000000"/>
                          </a:solidFill>
                          <a:effectLst/>
                          <a:latin typeface="Calibri" panose="020F0502020204030204" pitchFamily="34" charset="0"/>
                        </a:rPr>
                        <a:t>Uni Helsinki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FZJ</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SEM + LIBS</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AEEF3"/>
                    </a:solidFill>
                  </a:tcPr>
                </a:tc>
                <a:tc>
                  <a:txBody>
                    <a:bodyPr/>
                    <a:lstStyle/>
                    <a:p>
                      <a:pPr algn="l" fontAlgn="ctr"/>
                      <a:r>
                        <a:rPr lang="fi-FI" sz="900" b="0" i="0" u="none" strike="noStrike">
                          <a:solidFill>
                            <a:srgbClr val="000000"/>
                          </a:solidFill>
                          <a:effectLst/>
                          <a:latin typeface="Calibri" panose="020F0502020204030204" pitchFamily="34" charset="0"/>
                        </a:rPr>
                        <a:t>09/2025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extLst>
                  <a:ext uri="{0D108BD9-81ED-4DB2-BD59-A6C34878D82A}">
                    <a16:rowId xmlns:a16="http://schemas.microsoft.com/office/drawing/2014/main" val="2142279171"/>
                  </a:ext>
                </a:extLst>
              </a:tr>
              <a:tr h="61265">
                <a:tc>
                  <a:txBody>
                    <a:bodyPr/>
                    <a:lstStyle/>
                    <a:p>
                      <a:pPr algn="ctr" fontAlgn="ctr"/>
                      <a:r>
                        <a:rPr lang="fi-FI" sz="900" b="0" i="0" u="none" strike="noStrike">
                          <a:solidFill>
                            <a:srgbClr val="000000"/>
                          </a:solidFill>
                          <a:effectLst/>
                          <a:latin typeface="Calibri" panose="020F0502020204030204" pitchFamily="34" charset="0"/>
                        </a:rPr>
                        <a:t>VTT</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Uni Helsinki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dirty="0">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NCSRD</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IBA + SEM + XRD</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AEEF3"/>
                    </a:solidFill>
                  </a:tcPr>
                </a:tc>
                <a:tc>
                  <a:txBody>
                    <a:bodyPr/>
                    <a:lstStyle/>
                    <a:p>
                      <a:pPr algn="l" fontAlgn="ctr"/>
                      <a:r>
                        <a:rPr lang="fi-FI" sz="900" b="0" i="0" u="none" strike="noStrike">
                          <a:solidFill>
                            <a:srgbClr val="000000"/>
                          </a:solidFill>
                          <a:effectLst/>
                          <a:latin typeface="Calibri" panose="020F0502020204030204" pitchFamily="34" charset="0"/>
                        </a:rPr>
                        <a:t>09/2025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extLst>
                  <a:ext uri="{0D108BD9-81ED-4DB2-BD59-A6C34878D82A}">
                    <a16:rowId xmlns:a16="http://schemas.microsoft.com/office/drawing/2014/main" val="2785788478"/>
                  </a:ext>
                </a:extLst>
              </a:tr>
              <a:tr h="61265">
                <a:tc>
                  <a:txBody>
                    <a:bodyPr/>
                    <a:lstStyle/>
                    <a:p>
                      <a:pPr algn="ctr" fontAlgn="ctr"/>
                      <a:r>
                        <a:rPr lang="fi-FI" sz="900" b="0" i="0" u="none" strike="noStrike">
                          <a:solidFill>
                            <a:srgbClr val="000000"/>
                          </a:solidFill>
                          <a:effectLst/>
                          <a:latin typeface="Calibri" panose="020F0502020204030204" pitchFamily="34" charset="0"/>
                        </a:rPr>
                        <a:t>VTT</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Uni Helsinki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dirty="0">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b"/>
                      <a:r>
                        <a:rPr lang="fi-FI" sz="900" b="0" i="0" u="none" strike="noStrike" dirty="0">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dirty="0">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RBI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TOF-ERDA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AEEF3"/>
                    </a:solidFill>
                  </a:tcPr>
                </a:tc>
                <a:tc>
                  <a:txBody>
                    <a:bodyPr/>
                    <a:lstStyle/>
                    <a:p>
                      <a:pPr algn="l" fontAlgn="ctr"/>
                      <a:r>
                        <a:rPr lang="fi-FI" sz="900" b="0" i="0" u="none" strike="noStrike">
                          <a:solidFill>
                            <a:srgbClr val="000000"/>
                          </a:solidFill>
                          <a:effectLst/>
                          <a:latin typeface="Calibri" panose="020F0502020204030204" pitchFamily="34" charset="0"/>
                        </a:rPr>
                        <a:t>09/2025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extLst>
                  <a:ext uri="{0D108BD9-81ED-4DB2-BD59-A6C34878D82A}">
                    <a16:rowId xmlns:a16="http://schemas.microsoft.com/office/drawing/2014/main" val="2621104011"/>
                  </a:ext>
                </a:extLst>
              </a:tr>
              <a:tr h="61265">
                <a:tc>
                  <a:txBody>
                    <a:bodyPr/>
                    <a:lstStyle/>
                    <a:p>
                      <a:pPr algn="ctr" fontAlgn="ctr"/>
                      <a:r>
                        <a:rPr lang="fi-FI" sz="900" b="0" i="0" u="none" strike="noStrike">
                          <a:solidFill>
                            <a:srgbClr val="000000"/>
                          </a:solidFill>
                          <a:effectLst/>
                          <a:latin typeface="Calibri" panose="020F0502020204030204" pitchFamily="34" charset="0"/>
                        </a:rPr>
                        <a:t>VTT</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Uni Helsinki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dirty="0">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VR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dirty="0">
                          <a:solidFill>
                            <a:srgbClr val="000000"/>
                          </a:solidFill>
                          <a:effectLst/>
                          <a:latin typeface="Calibri" panose="020F0502020204030204" pitchFamily="34" charset="0"/>
                        </a:rPr>
                        <a:t>IBA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l" fontAlgn="ctr"/>
                      <a:r>
                        <a:rPr lang="fi-FI" sz="900" b="0" i="0" u="none" strike="noStrike" dirty="0">
                          <a:solidFill>
                            <a:srgbClr val="000000"/>
                          </a:solidFill>
                          <a:effectLst/>
                          <a:latin typeface="Calibri" panose="020F0502020204030204" pitchFamily="34" charset="0"/>
                        </a:rPr>
                        <a:t>09/2025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extLst>
                  <a:ext uri="{0D108BD9-81ED-4DB2-BD59-A6C34878D82A}">
                    <a16:rowId xmlns:a16="http://schemas.microsoft.com/office/drawing/2014/main" val="1903584530"/>
                  </a:ext>
                </a:extLst>
              </a:tr>
              <a:tr h="61265">
                <a:tc>
                  <a:txBody>
                    <a:bodyPr/>
                    <a:lstStyle/>
                    <a:p>
                      <a:pPr algn="ctr" fontAlgn="ctr"/>
                      <a:r>
                        <a:rPr lang="fi-FI" sz="900" b="0" i="0" u="none" strike="noStrike">
                          <a:solidFill>
                            <a:srgbClr val="000000"/>
                          </a:solidFill>
                          <a:effectLst/>
                          <a:latin typeface="Calibri" panose="020F0502020204030204" pitchFamily="34" charset="0"/>
                        </a:rPr>
                        <a:t>VTT</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Uni Helsinki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dirty="0" err="1">
                          <a:solidFill>
                            <a:srgbClr val="000000"/>
                          </a:solidFill>
                          <a:effectLst/>
                          <a:latin typeface="Calibri" panose="020F0502020204030204" pitchFamily="34" charset="0"/>
                        </a:rPr>
                        <a:t>Nominal</a:t>
                      </a:r>
                      <a:endParaRPr lang="fi-FI" sz="900" b="0" i="0" u="none" strike="noStrike" dirty="0">
                        <a:solidFill>
                          <a:srgbClr val="000000"/>
                        </a:solidFill>
                        <a:effectLst/>
                        <a:latin typeface="Calibri" panose="020F0502020204030204" pitchFamily="34" charset="0"/>
                      </a:endParaRP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dirty="0">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b"/>
                      <a:r>
                        <a:rPr lang="fi-FI" sz="900" b="0" i="0" u="none" strike="noStrike" dirty="0">
                          <a:solidFill>
                            <a:srgbClr val="000000"/>
                          </a:solidFill>
                          <a:effectLst/>
                          <a:latin typeface="Calibri" panose="020F0502020204030204" pitchFamily="34" charset="0"/>
                        </a:rPr>
                        <a:t>PSI-2 </a:t>
                      </a:r>
                      <a:r>
                        <a:rPr lang="fi-FI" sz="900" b="0" i="0" u="none" strike="noStrike" dirty="0" err="1">
                          <a:solidFill>
                            <a:srgbClr val="000000"/>
                          </a:solidFill>
                          <a:effectLst/>
                          <a:latin typeface="Calibri" panose="020F0502020204030204" pitchFamily="34" charset="0"/>
                        </a:rPr>
                        <a:t>geom</a:t>
                      </a:r>
                      <a:endParaRPr lang="fi-FI" sz="900" b="0" i="0" u="none" strike="noStrike" dirty="0">
                        <a:solidFill>
                          <a:srgbClr val="000000"/>
                        </a:solidFill>
                        <a:effectLst/>
                        <a:latin typeface="Calibri" panose="020F0502020204030204" pitchFamily="34" charset="0"/>
                      </a:endParaRP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dirty="0">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dirty="0">
                          <a:solidFill>
                            <a:srgbClr val="000000"/>
                          </a:solidFill>
                          <a:effectLst/>
                          <a:latin typeface="Calibri" panose="020F0502020204030204" pitchFamily="34" charset="0"/>
                        </a:rPr>
                        <a:t>VTT</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ctr" fontAlgn="ctr"/>
                      <a:r>
                        <a:rPr lang="fi-FI" sz="900" b="0" i="0" u="none" strike="noStrike" dirty="0">
                          <a:solidFill>
                            <a:srgbClr val="000000"/>
                          </a:solidFill>
                          <a:effectLst/>
                          <a:latin typeface="Calibri" panose="020F0502020204030204" pitchFamily="34" charset="0"/>
                        </a:rPr>
                        <a:t>SIMS</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tc>
                  <a:txBody>
                    <a:bodyPr/>
                    <a:lstStyle/>
                    <a:p>
                      <a:pPr algn="l" fontAlgn="ctr"/>
                      <a:r>
                        <a:rPr lang="fi-FI" sz="900" b="0" i="0" u="none" strike="noStrike" dirty="0">
                          <a:solidFill>
                            <a:srgbClr val="000000"/>
                          </a:solidFill>
                          <a:effectLst/>
                          <a:latin typeface="Calibri" panose="020F0502020204030204" pitchFamily="34" charset="0"/>
                        </a:rPr>
                        <a:t>09/2025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AEEF3"/>
                    </a:solidFill>
                  </a:tcPr>
                </a:tc>
                <a:extLst>
                  <a:ext uri="{0D108BD9-81ED-4DB2-BD59-A6C34878D82A}">
                    <a16:rowId xmlns:a16="http://schemas.microsoft.com/office/drawing/2014/main" val="3080455896"/>
                  </a:ext>
                </a:extLst>
              </a:tr>
            </a:tbl>
          </a:graphicData>
        </a:graphic>
      </p:graphicFrame>
      <p:sp>
        <p:nvSpPr>
          <p:cNvPr id="2" name="TextBox 1">
            <a:extLst>
              <a:ext uri="{FF2B5EF4-FFF2-40B4-BE49-F238E27FC236}">
                <a16:creationId xmlns:a16="http://schemas.microsoft.com/office/drawing/2014/main" id="{5E837F23-5AC3-6DAF-7DD1-0068381BF7DE}"/>
              </a:ext>
            </a:extLst>
          </p:cNvPr>
          <p:cNvSpPr txBox="1"/>
          <p:nvPr/>
        </p:nvSpPr>
        <p:spPr bwMode="auto">
          <a:xfrm>
            <a:off x="295275" y="5500778"/>
            <a:ext cx="9005992" cy="954107"/>
          </a:xfrm>
          <a:prstGeom prst="rect">
            <a:avLst/>
          </a:prstGeom>
          <a:noFill/>
        </p:spPr>
        <p:txBody>
          <a:bodyPr wrap="none" rtlCol="0">
            <a:spAutoFit/>
          </a:bodyPr>
          <a:lstStyle/>
          <a:p>
            <a:r>
              <a:rPr lang="fi-FI" sz="1400" b="1" dirty="0" err="1"/>
              <a:t>Comments</a:t>
            </a:r>
            <a:r>
              <a:rPr lang="fi-FI" sz="1400" dirty="0"/>
              <a:t>: B </a:t>
            </a:r>
            <a:r>
              <a:rPr lang="fi-FI" sz="1400" dirty="0" err="1"/>
              <a:t>samples</a:t>
            </a:r>
            <a:r>
              <a:rPr lang="fi-FI" sz="1400" dirty="0"/>
              <a:t> </a:t>
            </a:r>
            <a:r>
              <a:rPr lang="fi-FI" sz="1400" dirty="0" err="1"/>
              <a:t>from</a:t>
            </a:r>
            <a:r>
              <a:rPr lang="fi-FI" sz="1400" dirty="0"/>
              <a:t> DIFFER </a:t>
            </a:r>
            <a:r>
              <a:rPr lang="fi-FI" sz="1400" dirty="0" err="1"/>
              <a:t>expected</a:t>
            </a:r>
            <a:r>
              <a:rPr lang="fi-FI" sz="1400" dirty="0"/>
              <a:t> in </a:t>
            </a:r>
            <a:r>
              <a:rPr lang="fi-FI" sz="1400" dirty="0" err="1"/>
              <a:t>the</a:t>
            </a:r>
            <a:r>
              <a:rPr lang="fi-FI" sz="1400" dirty="0"/>
              <a:t> </a:t>
            </a:r>
            <a:r>
              <a:rPr lang="fi-FI" sz="1400" dirty="0" err="1"/>
              <a:t>autumn</a:t>
            </a:r>
            <a:r>
              <a:rPr lang="fi-FI" sz="1400" dirty="0"/>
              <a:t>; </a:t>
            </a:r>
            <a:r>
              <a:rPr lang="fi-FI" sz="1400" dirty="0" err="1"/>
              <a:t>all</a:t>
            </a:r>
            <a:r>
              <a:rPr lang="fi-FI" sz="1400" dirty="0"/>
              <a:t> </a:t>
            </a:r>
            <a:r>
              <a:rPr lang="fi-FI" sz="1400" dirty="0" err="1"/>
              <a:t>these</a:t>
            </a:r>
            <a:r>
              <a:rPr lang="fi-FI" sz="1400" dirty="0"/>
              <a:t> </a:t>
            </a:r>
            <a:r>
              <a:rPr lang="fi-FI" sz="1400" dirty="0" err="1"/>
              <a:t>samples</a:t>
            </a:r>
            <a:r>
              <a:rPr lang="fi-FI" sz="1400" dirty="0"/>
              <a:t> </a:t>
            </a:r>
            <a:r>
              <a:rPr lang="fi-FI" sz="1400" dirty="0" err="1"/>
              <a:t>different</a:t>
            </a:r>
            <a:r>
              <a:rPr lang="fi-FI" sz="1400" dirty="0"/>
              <a:t> </a:t>
            </a:r>
            <a:r>
              <a:rPr lang="fi-FI" sz="1400" dirty="0">
                <a:sym typeface="Wingdings" panose="05000000000000000000" pitchFamily="2" charset="2"/>
              </a:rPr>
              <a:t> </a:t>
            </a:r>
            <a:r>
              <a:rPr lang="fi-FI" sz="1400" dirty="0" err="1">
                <a:sym typeface="Wingdings" panose="05000000000000000000" pitchFamily="2" charset="2"/>
              </a:rPr>
              <a:t>change</a:t>
            </a:r>
            <a:r>
              <a:rPr lang="fi-FI" sz="1400" dirty="0">
                <a:sym typeface="Wingdings" panose="05000000000000000000" pitchFamily="2" charset="2"/>
              </a:rPr>
              <a:t> </a:t>
            </a:r>
            <a:r>
              <a:rPr lang="fi-FI" sz="1400" dirty="0" err="1">
                <a:sym typeface="Wingdings" panose="05000000000000000000" pitchFamily="2" charset="2"/>
              </a:rPr>
              <a:t>analyses</a:t>
            </a:r>
            <a:r>
              <a:rPr lang="fi-FI" sz="1400" dirty="0">
                <a:sym typeface="Wingdings" panose="05000000000000000000" pitchFamily="2" charset="2"/>
              </a:rPr>
              <a:t> to </a:t>
            </a:r>
            <a:r>
              <a:rPr lang="fi-FI" sz="1400" dirty="0" err="1">
                <a:sym typeface="Wingdings" panose="05000000000000000000" pitchFamily="2" charset="2"/>
              </a:rPr>
              <a:t>sequential</a:t>
            </a:r>
            <a:endParaRPr lang="fi-FI" sz="1400" dirty="0">
              <a:sym typeface="Wingdings" panose="05000000000000000000" pitchFamily="2" charset="2"/>
            </a:endParaRPr>
          </a:p>
          <a:p>
            <a:r>
              <a:rPr lang="fi-FI" sz="1400" dirty="0">
                <a:sym typeface="Wingdings" panose="05000000000000000000" pitchFamily="2" charset="2"/>
              </a:rPr>
              <a:t>ENEA </a:t>
            </a:r>
            <a:r>
              <a:rPr lang="fi-FI" sz="1400" dirty="0" err="1">
                <a:sym typeface="Wingdings" panose="05000000000000000000" pitchFamily="2" charset="2"/>
              </a:rPr>
              <a:t>samples</a:t>
            </a:r>
            <a:r>
              <a:rPr lang="fi-FI" sz="1400" dirty="0">
                <a:sym typeface="Wingdings" panose="05000000000000000000" pitchFamily="2" charset="2"/>
              </a:rPr>
              <a:t> </a:t>
            </a:r>
            <a:r>
              <a:rPr lang="fi-FI" sz="1400" dirty="0" err="1">
                <a:sym typeface="Wingdings" panose="05000000000000000000" pitchFamily="2" charset="2"/>
              </a:rPr>
              <a:t>will</a:t>
            </a:r>
            <a:r>
              <a:rPr lang="fi-FI" sz="1400" dirty="0">
                <a:sym typeface="Wingdings" panose="05000000000000000000" pitchFamily="2" charset="2"/>
              </a:rPr>
              <a:t> </a:t>
            </a:r>
            <a:r>
              <a:rPr lang="fi-FI" sz="1400" dirty="0" err="1">
                <a:sym typeface="Wingdings" panose="05000000000000000000" pitchFamily="2" charset="2"/>
              </a:rPr>
              <a:t>be</a:t>
            </a:r>
            <a:r>
              <a:rPr lang="fi-FI" sz="1400" dirty="0">
                <a:sym typeface="Wingdings" panose="05000000000000000000" pitchFamily="2" charset="2"/>
              </a:rPr>
              <a:t> </a:t>
            </a:r>
            <a:r>
              <a:rPr lang="fi-FI" sz="1400" dirty="0" err="1">
                <a:sym typeface="Wingdings" panose="05000000000000000000" pitchFamily="2" charset="2"/>
              </a:rPr>
              <a:t>produced</a:t>
            </a:r>
            <a:r>
              <a:rPr lang="fi-FI" sz="1400" dirty="0">
                <a:sym typeface="Wingdings" panose="05000000000000000000" pitchFamily="2" charset="2"/>
              </a:rPr>
              <a:t> </a:t>
            </a:r>
            <a:r>
              <a:rPr lang="fi-FI" sz="1400" dirty="0" err="1">
                <a:sym typeface="Wingdings" panose="05000000000000000000" pitchFamily="2" charset="2"/>
              </a:rPr>
              <a:t>now</a:t>
            </a:r>
            <a:r>
              <a:rPr lang="fi-FI" sz="1400" dirty="0">
                <a:sym typeface="Wingdings" panose="05000000000000000000" pitchFamily="2" charset="2"/>
              </a:rPr>
              <a:t> </a:t>
            </a:r>
            <a:r>
              <a:rPr lang="fi-FI" sz="1400" dirty="0" err="1">
                <a:sym typeface="Wingdings" panose="05000000000000000000" pitchFamily="2" charset="2"/>
              </a:rPr>
              <a:t>that</a:t>
            </a:r>
            <a:r>
              <a:rPr lang="fi-FI" sz="1400" dirty="0">
                <a:sym typeface="Wingdings" panose="05000000000000000000" pitchFamily="2" charset="2"/>
              </a:rPr>
              <a:t> </a:t>
            </a:r>
            <a:r>
              <a:rPr lang="fi-FI" sz="1400" dirty="0" err="1">
                <a:sym typeface="Wingdings" panose="05000000000000000000" pitchFamily="2" charset="2"/>
              </a:rPr>
              <a:t>relocation</a:t>
            </a:r>
            <a:r>
              <a:rPr lang="fi-FI" sz="1400" dirty="0">
                <a:sym typeface="Wingdings" panose="05000000000000000000" pitchFamily="2" charset="2"/>
              </a:rPr>
              <a:t> of </a:t>
            </a:r>
            <a:r>
              <a:rPr lang="fi-FI" sz="1400" dirty="0" err="1">
                <a:sym typeface="Wingdings" panose="05000000000000000000" pitchFamily="2" charset="2"/>
              </a:rPr>
              <a:t>the</a:t>
            </a:r>
            <a:r>
              <a:rPr lang="fi-FI" sz="1400" dirty="0">
                <a:sym typeface="Wingdings" panose="05000000000000000000" pitchFamily="2" charset="2"/>
              </a:rPr>
              <a:t> lab is </a:t>
            </a:r>
            <a:r>
              <a:rPr lang="fi-FI" sz="1400" dirty="0" err="1">
                <a:sym typeface="Wingdings" panose="05000000000000000000" pitchFamily="2" charset="2"/>
              </a:rPr>
              <a:t>completed</a:t>
            </a:r>
            <a:endParaRPr lang="fi-FI" sz="1400" dirty="0">
              <a:sym typeface="Wingdings" panose="05000000000000000000" pitchFamily="2" charset="2"/>
            </a:endParaRPr>
          </a:p>
          <a:p>
            <a:r>
              <a:rPr lang="fi-FI" sz="1400" dirty="0">
                <a:sym typeface="Wingdings" panose="05000000000000000000" pitchFamily="2" charset="2"/>
              </a:rPr>
              <a:t>Status of FZJ </a:t>
            </a:r>
            <a:r>
              <a:rPr lang="fi-FI" sz="1400" dirty="0" err="1">
                <a:sym typeface="Wingdings" panose="05000000000000000000" pitchFamily="2" charset="2"/>
              </a:rPr>
              <a:t>samples</a:t>
            </a:r>
            <a:r>
              <a:rPr lang="fi-FI" sz="1400" dirty="0">
                <a:sym typeface="Wingdings" panose="05000000000000000000" pitchFamily="2" charset="2"/>
              </a:rPr>
              <a:t>?</a:t>
            </a:r>
          </a:p>
          <a:p>
            <a:r>
              <a:rPr lang="fi-FI" sz="1400" dirty="0">
                <a:sym typeface="Wingdings" panose="05000000000000000000" pitchFamily="2" charset="2"/>
              </a:rPr>
              <a:t>VTT </a:t>
            </a:r>
            <a:r>
              <a:rPr lang="fi-FI" sz="1400" dirty="0" err="1">
                <a:sym typeface="Wingdings" panose="05000000000000000000" pitchFamily="2" charset="2"/>
              </a:rPr>
              <a:t>samples</a:t>
            </a:r>
            <a:r>
              <a:rPr lang="fi-FI" sz="1400" dirty="0">
                <a:sym typeface="Wingdings" panose="05000000000000000000" pitchFamily="2" charset="2"/>
              </a:rPr>
              <a:t> to </a:t>
            </a:r>
            <a:r>
              <a:rPr lang="fi-FI" sz="1400" dirty="0" err="1">
                <a:sym typeface="Wingdings" panose="05000000000000000000" pitchFamily="2" charset="2"/>
              </a:rPr>
              <a:t>be</a:t>
            </a:r>
            <a:r>
              <a:rPr lang="fi-FI" sz="1400" dirty="0">
                <a:sym typeface="Wingdings" panose="05000000000000000000" pitchFamily="2" charset="2"/>
              </a:rPr>
              <a:t> </a:t>
            </a:r>
            <a:r>
              <a:rPr lang="fi-FI" sz="1400" dirty="0" err="1">
                <a:sym typeface="Wingdings" panose="05000000000000000000" pitchFamily="2" charset="2"/>
              </a:rPr>
              <a:t>produced</a:t>
            </a:r>
            <a:r>
              <a:rPr lang="fi-FI" sz="1400" dirty="0">
                <a:sym typeface="Wingdings" panose="05000000000000000000" pitchFamily="2" charset="2"/>
              </a:rPr>
              <a:t> </a:t>
            </a:r>
            <a:r>
              <a:rPr lang="fi-FI" sz="1400" dirty="0" err="1">
                <a:sym typeface="Wingdings" panose="05000000000000000000" pitchFamily="2" charset="2"/>
              </a:rPr>
              <a:t>only</a:t>
            </a:r>
            <a:r>
              <a:rPr lang="fi-FI" sz="1400" dirty="0">
                <a:sym typeface="Wingdings" panose="05000000000000000000" pitchFamily="2" charset="2"/>
              </a:rPr>
              <a:t> </a:t>
            </a:r>
            <a:r>
              <a:rPr lang="fi-FI" sz="1400" dirty="0" err="1">
                <a:sym typeface="Wingdings" panose="05000000000000000000" pitchFamily="2" charset="2"/>
              </a:rPr>
              <a:t>late</a:t>
            </a:r>
            <a:r>
              <a:rPr lang="fi-FI" sz="1400" dirty="0">
                <a:sym typeface="Wingdings" panose="05000000000000000000" pitchFamily="2" charset="2"/>
              </a:rPr>
              <a:t> in 2025</a:t>
            </a:r>
          </a:p>
        </p:txBody>
      </p:sp>
    </p:spTree>
    <p:extLst>
      <p:ext uri="{BB962C8B-B14F-4D97-AF65-F5344CB8AC3E}">
        <p14:creationId xmlns:p14="http://schemas.microsoft.com/office/powerpoint/2010/main" val="4177208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AA8D0D-9F5F-0EEB-0C04-16729AF3524C}"/>
            </a:ext>
          </a:extLst>
        </p:cNvPr>
        <p:cNvGrpSpPr/>
        <p:nvPr/>
      </p:nvGrpSpPr>
      <p:grpSpPr>
        <a:xfrm>
          <a:off x="0" y="0"/>
          <a:ext cx="0" cy="0"/>
          <a:chOff x="0" y="0"/>
          <a:chExt cx="0" cy="0"/>
        </a:xfrm>
      </p:grpSpPr>
      <p:sp>
        <p:nvSpPr>
          <p:cNvPr id="3" name="Footer Placeholder 2">
            <a:extLst>
              <a:ext uri="{FF2B5EF4-FFF2-40B4-BE49-F238E27FC236}">
                <a16:creationId xmlns:a16="http://schemas.microsoft.com/office/drawing/2014/main" id="{EA69EEA2-871A-7742-CCE2-9FAC48D8AD86}"/>
              </a:ext>
            </a:extLst>
          </p:cNvPr>
          <p:cNvSpPr>
            <a:spLocks noGrp="1"/>
          </p:cNvSpPr>
          <p:nvPr>
            <p:ph type="ftr" sz="quarter" idx="11"/>
          </p:nvPr>
        </p:nvSpPr>
        <p:spPr/>
        <p:txBody>
          <a:bodyPr/>
          <a:lstStyle/>
          <a:p>
            <a:pPr>
              <a:defRPr/>
            </a:pPr>
            <a:r>
              <a:rPr lang="en-GB">
                <a:solidFill>
                  <a:prstClr val="white"/>
                </a:solidFill>
              </a:rPr>
              <a:t>A. Hakola| WPPWIE SPB  status meeting for W and B | 10 July 2025</a:t>
            </a:r>
            <a:endParaRPr lang="en-GB" dirty="0"/>
          </a:p>
        </p:txBody>
      </p:sp>
      <p:sp>
        <p:nvSpPr>
          <p:cNvPr id="4" name="Slide Number Placeholder 3">
            <a:extLst>
              <a:ext uri="{FF2B5EF4-FFF2-40B4-BE49-F238E27FC236}">
                <a16:creationId xmlns:a16="http://schemas.microsoft.com/office/drawing/2014/main" id="{DEA67B1F-8CCC-436B-E02F-88FDD1D14EF8}"/>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8</a:t>
            </a:fld>
            <a:endParaRPr lang="en-GB">
              <a:solidFill>
                <a:prstClr val="white"/>
              </a:solidFill>
            </a:endParaRPr>
          </a:p>
        </p:txBody>
      </p:sp>
      <p:sp>
        <p:nvSpPr>
          <p:cNvPr id="5" name="Title 1">
            <a:extLst>
              <a:ext uri="{FF2B5EF4-FFF2-40B4-BE49-F238E27FC236}">
                <a16:creationId xmlns:a16="http://schemas.microsoft.com/office/drawing/2014/main" id="{1915ED9E-15CB-4557-162C-D5211CDA6A05}"/>
              </a:ext>
            </a:extLst>
          </p:cNvPr>
          <p:cNvSpPr>
            <a:spLocks noGrp="1"/>
          </p:cNvSpPr>
          <p:nvPr>
            <p:ph type="title"/>
          </p:nvPr>
        </p:nvSpPr>
        <p:spPr>
          <a:xfrm>
            <a:off x="983432" y="192515"/>
            <a:ext cx="10179868" cy="457200"/>
          </a:xfrm>
        </p:spPr>
        <p:txBody>
          <a:bodyPr/>
          <a:lstStyle/>
          <a:p>
            <a:r>
              <a:rPr lang="fi-FI" dirty="0"/>
              <a:t>B </a:t>
            </a:r>
            <a:r>
              <a:rPr lang="fi-FI" dirty="0" err="1"/>
              <a:t>sample</a:t>
            </a:r>
            <a:r>
              <a:rPr lang="fi-FI" dirty="0"/>
              <a:t> </a:t>
            </a:r>
            <a:r>
              <a:rPr lang="fi-FI" dirty="0" err="1"/>
              <a:t>matrix</a:t>
            </a:r>
            <a:r>
              <a:rPr lang="fi-FI" dirty="0"/>
              <a:t> (as </a:t>
            </a:r>
            <a:r>
              <a:rPr lang="fi-FI" dirty="0" err="1"/>
              <a:t>agreed</a:t>
            </a:r>
            <a:r>
              <a:rPr lang="fi-FI" dirty="0"/>
              <a:t> in 2025): </a:t>
            </a:r>
            <a:r>
              <a:rPr lang="fi-FI" dirty="0" err="1"/>
              <a:t>round-robin</a:t>
            </a:r>
            <a:r>
              <a:rPr lang="fi-FI" dirty="0"/>
              <a:t> </a:t>
            </a:r>
            <a:r>
              <a:rPr lang="fi-FI" dirty="0" err="1"/>
              <a:t>exercise</a:t>
            </a:r>
            <a:endParaRPr lang="fi-FI" dirty="0"/>
          </a:p>
        </p:txBody>
      </p:sp>
      <p:graphicFrame>
        <p:nvGraphicFramePr>
          <p:cNvPr id="6" name="Table 5">
            <a:extLst>
              <a:ext uri="{FF2B5EF4-FFF2-40B4-BE49-F238E27FC236}">
                <a16:creationId xmlns:a16="http://schemas.microsoft.com/office/drawing/2014/main" id="{2ADF3D30-2B3E-7583-25AF-BC547D1BC0E0}"/>
              </a:ext>
            </a:extLst>
          </p:cNvPr>
          <p:cNvGraphicFramePr>
            <a:graphicFrameLocks noGrp="1"/>
          </p:cNvGraphicFramePr>
          <p:nvPr>
            <p:extLst>
              <p:ext uri="{D42A27DB-BD31-4B8C-83A1-F6EECF244321}">
                <p14:modId xmlns:p14="http://schemas.microsoft.com/office/powerpoint/2010/main" val="1188705665"/>
              </p:ext>
            </p:extLst>
          </p:nvPr>
        </p:nvGraphicFramePr>
        <p:xfrm>
          <a:off x="238125" y="895355"/>
          <a:ext cx="10435319" cy="4465710"/>
        </p:xfrm>
        <a:graphic>
          <a:graphicData uri="http://schemas.openxmlformats.org/drawingml/2006/table">
            <a:tbl>
              <a:tblPr/>
              <a:tblGrid>
                <a:gridCol w="774133">
                  <a:extLst>
                    <a:ext uri="{9D8B030D-6E8A-4147-A177-3AD203B41FA5}">
                      <a16:colId xmlns:a16="http://schemas.microsoft.com/office/drawing/2014/main" val="4117213356"/>
                    </a:ext>
                  </a:extLst>
                </a:gridCol>
                <a:gridCol w="949603">
                  <a:extLst>
                    <a:ext uri="{9D8B030D-6E8A-4147-A177-3AD203B41FA5}">
                      <a16:colId xmlns:a16="http://schemas.microsoft.com/office/drawing/2014/main" val="3096142444"/>
                    </a:ext>
                  </a:extLst>
                </a:gridCol>
                <a:gridCol w="753489">
                  <a:extLst>
                    <a:ext uri="{9D8B030D-6E8A-4147-A177-3AD203B41FA5}">
                      <a16:colId xmlns:a16="http://schemas.microsoft.com/office/drawing/2014/main" val="2556225335"/>
                    </a:ext>
                  </a:extLst>
                </a:gridCol>
                <a:gridCol w="495445">
                  <a:extLst>
                    <a:ext uri="{9D8B030D-6E8A-4147-A177-3AD203B41FA5}">
                      <a16:colId xmlns:a16="http://schemas.microsoft.com/office/drawing/2014/main" val="4087389581"/>
                    </a:ext>
                  </a:extLst>
                </a:gridCol>
                <a:gridCol w="722525">
                  <a:extLst>
                    <a:ext uri="{9D8B030D-6E8A-4147-A177-3AD203B41FA5}">
                      <a16:colId xmlns:a16="http://schemas.microsoft.com/office/drawing/2014/main" val="4199756716"/>
                    </a:ext>
                  </a:extLst>
                </a:gridCol>
                <a:gridCol w="1620519">
                  <a:extLst>
                    <a:ext uri="{9D8B030D-6E8A-4147-A177-3AD203B41FA5}">
                      <a16:colId xmlns:a16="http://schemas.microsoft.com/office/drawing/2014/main" val="653759291"/>
                    </a:ext>
                  </a:extLst>
                </a:gridCol>
                <a:gridCol w="928961">
                  <a:extLst>
                    <a:ext uri="{9D8B030D-6E8A-4147-A177-3AD203B41FA5}">
                      <a16:colId xmlns:a16="http://schemas.microsoft.com/office/drawing/2014/main" val="299117511"/>
                    </a:ext>
                  </a:extLst>
                </a:gridCol>
                <a:gridCol w="701882">
                  <a:extLst>
                    <a:ext uri="{9D8B030D-6E8A-4147-A177-3AD203B41FA5}">
                      <a16:colId xmlns:a16="http://schemas.microsoft.com/office/drawing/2014/main" val="3980634743"/>
                    </a:ext>
                  </a:extLst>
                </a:gridCol>
                <a:gridCol w="619306">
                  <a:extLst>
                    <a:ext uri="{9D8B030D-6E8A-4147-A177-3AD203B41FA5}">
                      <a16:colId xmlns:a16="http://schemas.microsoft.com/office/drawing/2014/main" val="2267148793"/>
                    </a:ext>
                  </a:extLst>
                </a:gridCol>
                <a:gridCol w="1021857">
                  <a:extLst>
                    <a:ext uri="{9D8B030D-6E8A-4147-A177-3AD203B41FA5}">
                      <a16:colId xmlns:a16="http://schemas.microsoft.com/office/drawing/2014/main" val="115845525"/>
                    </a:ext>
                  </a:extLst>
                </a:gridCol>
                <a:gridCol w="1352154">
                  <a:extLst>
                    <a:ext uri="{9D8B030D-6E8A-4147-A177-3AD203B41FA5}">
                      <a16:colId xmlns:a16="http://schemas.microsoft.com/office/drawing/2014/main" val="1071708549"/>
                    </a:ext>
                  </a:extLst>
                </a:gridCol>
                <a:gridCol w="495445">
                  <a:extLst>
                    <a:ext uri="{9D8B030D-6E8A-4147-A177-3AD203B41FA5}">
                      <a16:colId xmlns:a16="http://schemas.microsoft.com/office/drawing/2014/main" val="1995232648"/>
                    </a:ext>
                  </a:extLst>
                </a:gridCol>
              </a:tblGrid>
              <a:tr h="176137">
                <a:tc>
                  <a:txBody>
                    <a:bodyPr/>
                    <a:lstStyle/>
                    <a:p>
                      <a:pPr algn="ctr" fontAlgn="b"/>
                      <a:r>
                        <a:rPr lang="fi-FI" sz="900" b="1" i="0" u="none" strike="noStrike">
                          <a:solidFill>
                            <a:srgbClr val="FFFFFF"/>
                          </a:solidFill>
                          <a:effectLst/>
                          <a:latin typeface="Calibri" panose="020F0502020204030204" pitchFamily="34" charset="0"/>
                        </a:rPr>
                        <a:t>Research Unit</a:t>
                      </a:r>
                    </a:p>
                  </a:txBody>
                  <a:tcPr marL="2553" marR="2553" marT="2553"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Producing lab</a:t>
                      </a:r>
                    </a:p>
                  </a:txBody>
                  <a:tcPr marL="2553" marR="2553" marT="255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Coating</a:t>
                      </a:r>
                    </a:p>
                  </a:txBody>
                  <a:tcPr marL="2553" marR="2553" marT="255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Coating thickness (nm)</a:t>
                      </a:r>
                    </a:p>
                  </a:txBody>
                  <a:tcPr marL="2553" marR="2553" marT="255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Gas inclusion</a:t>
                      </a:r>
                    </a:p>
                  </a:txBody>
                  <a:tcPr marL="2553" marR="2553" marT="255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Production temperature (deg C)</a:t>
                      </a:r>
                    </a:p>
                  </a:txBody>
                  <a:tcPr marL="2553" marR="2553" marT="255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Substrate</a:t>
                      </a:r>
                    </a:p>
                  </a:txBody>
                  <a:tcPr marL="2553" marR="2553" marT="255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Sample size (mm)</a:t>
                      </a:r>
                    </a:p>
                  </a:txBody>
                  <a:tcPr marL="2553" marR="2553" marT="255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 of samples</a:t>
                      </a:r>
                    </a:p>
                  </a:txBody>
                  <a:tcPr marL="2553" marR="2553" marT="2553"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To whom?</a:t>
                      </a:r>
                    </a:p>
                  </a:txBody>
                  <a:tcPr marL="2553" marR="2553" marT="2553"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fi-FI" sz="900" b="1" i="0" u="none" strike="noStrike">
                          <a:solidFill>
                            <a:srgbClr val="FFFFFF"/>
                          </a:solidFill>
                          <a:effectLst/>
                          <a:latin typeface="Calibri" panose="020F0502020204030204" pitchFamily="34" charset="0"/>
                        </a:rPr>
                        <a:t>For which purpose?</a:t>
                      </a:r>
                    </a:p>
                  </a:txBody>
                  <a:tcPr marL="2553" marR="2553" marT="2553"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fi-FI" sz="900" b="1" i="0" u="none" strike="noStrike">
                          <a:solidFill>
                            <a:srgbClr val="FFFFFF"/>
                          </a:solidFill>
                          <a:effectLst/>
                          <a:latin typeface="Calibri" panose="020F0502020204030204" pitchFamily="34" charset="0"/>
                        </a:rPr>
                        <a:t>Produced by</a:t>
                      </a:r>
                    </a:p>
                  </a:txBody>
                  <a:tcPr marL="2553" marR="2553" marT="2553"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extLst>
                  <a:ext uri="{0D108BD9-81ED-4DB2-BD59-A6C34878D82A}">
                    <a16:rowId xmlns:a16="http://schemas.microsoft.com/office/drawing/2014/main" val="1300655438"/>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CEA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Raman</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EBF1DE"/>
                    </a:solidFill>
                  </a:tcPr>
                </a:tc>
                <a:tc>
                  <a:txBody>
                    <a:bodyPr/>
                    <a:lstStyle/>
                    <a:p>
                      <a:pPr algn="l" fontAlgn="ctr"/>
                      <a:r>
                        <a:rPr lang="fi-FI" sz="900" b="0" i="0" u="none" strike="noStrike" dirty="0">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extLst>
                  <a:ext uri="{0D108BD9-81ED-4DB2-BD59-A6C34878D82A}">
                    <a16:rowId xmlns:a16="http://schemas.microsoft.com/office/drawing/2014/main" val="3779740089"/>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CIEMAT</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SIMS</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EBF1DE"/>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extLst>
                  <a:ext uri="{0D108BD9-81ED-4DB2-BD59-A6C34878D82A}">
                    <a16:rowId xmlns:a16="http://schemas.microsoft.com/office/drawing/2014/main" val="1877629678"/>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dirty="0">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DIFFER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SEM + IBA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EBF1DE"/>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extLst>
                  <a:ext uri="{0D108BD9-81ED-4DB2-BD59-A6C34878D82A}">
                    <a16:rowId xmlns:a16="http://schemas.microsoft.com/office/drawing/2014/main" val="3648993439"/>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FZJ</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SEM + LIBS</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EBF1DE"/>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extLst>
                  <a:ext uri="{0D108BD9-81ED-4DB2-BD59-A6C34878D82A}">
                    <a16:rowId xmlns:a16="http://schemas.microsoft.com/office/drawing/2014/main" val="2180945352"/>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IPPLM</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SEM</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extLst>
                  <a:ext uri="{0D108BD9-81ED-4DB2-BD59-A6C34878D82A}">
                    <a16:rowId xmlns:a16="http://schemas.microsoft.com/office/drawing/2014/main" val="4030430576"/>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IST</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IBA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extLst>
                  <a:ext uri="{0D108BD9-81ED-4DB2-BD59-A6C34878D82A}">
                    <a16:rowId xmlns:a16="http://schemas.microsoft.com/office/drawing/2014/main" val="3536780791"/>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JSI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XPS + TDS</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extLst>
                  <a:ext uri="{0D108BD9-81ED-4DB2-BD59-A6C34878D82A}">
                    <a16:rowId xmlns:a16="http://schemas.microsoft.com/office/drawing/2014/main" val="2891746076"/>
                  </a:ext>
                </a:extLst>
              </a:tr>
              <a:tr h="139248">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NCSRD</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IBA + SEM + XRD</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extLst>
                  <a:ext uri="{0D108BD9-81ED-4DB2-BD59-A6C34878D82A}">
                    <a16:rowId xmlns:a16="http://schemas.microsoft.com/office/drawing/2014/main" val="97618111"/>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RBI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TOF-ERDA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extLst>
                  <a:ext uri="{0D108BD9-81ED-4DB2-BD59-A6C34878D82A}">
                    <a16:rowId xmlns:a16="http://schemas.microsoft.com/office/drawing/2014/main" val="785705082"/>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VR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IBA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extLst>
                  <a:ext uri="{0D108BD9-81ED-4DB2-BD59-A6C34878D82A}">
                    <a16:rowId xmlns:a16="http://schemas.microsoft.com/office/drawing/2014/main" val="2221127589"/>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VTT</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ctr" fontAlgn="ctr"/>
                      <a:r>
                        <a:rPr lang="fi-FI" sz="900" b="0" i="0" u="none" strike="noStrike">
                          <a:solidFill>
                            <a:srgbClr val="000000"/>
                          </a:solidFill>
                          <a:effectLst/>
                          <a:latin typeface="Calibri" panose="020F0502020204030204" pitchFamily="34" charset="0"/>
                        </a:rPr>
                        <a:t>SIMS</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EBF1DE"/>
                    </a:solidFill>
                  </a:tcPr>
                </a:tc>
                <a:extLst>
                  <a:ext uri="{0D108BD9-81ED-4DB2-BD59-A6C34878D82A}">
                    <a16:rowId xmlns:a16="http://schemas.microsoft.com/office/drawing/2014/main" val="144381488"/>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500,0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EUROFER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diam 40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JSI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Permeation</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extLst>
                  <a:ext uri="{0D108BD9-81ED-4DB2-BD59-A6C34878D82A}">
                    <a16:rowId xmlns:a16="http://schemas.microsoft.com/office/drawing/2014/main" val="1775806103"/>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500,0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10 x 10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JSI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IBA + TDS</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extLst>
                  <a:ext uri="{0D108BD9-81ED-4DB2-BD59-A6C34878D82A}">
                    <a16:rowId xmlns:a16="http://schemas.microsoft.com/office/drawing/2014/main" val="1173320089"/>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500,0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10 x 10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CIEMAT</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SIMS</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extLst>
                  <a:ext uri="{0D108BD9-81ED-4DB2-BD59-A6C34878D82A}">
                    <a16:rowId xmlns:a16="http://schemas.microsoft.com/office/drawing/2014/main" val="2269505181"/>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500,0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10 x 10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IST</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IBA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extLst>
                  <a:ext uri="{0D108BD9-81ED-4DB2-BD59-A6C34878D82A}">
                    <a16:rowId xmlns:a16="http://schemas.microsoft.com/office/drawing/2014/main" val="1001885750"/>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1000,0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EUROFER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diam 40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JSI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Permeation</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extLst>
                  <a:ext uri="{0D108BD9-81ED-4DB2-BD59-A6C34878D82A}">
                    <a16:rowId xmlns:a16="http://schemas.microsoft.com/office/drawing/2014/main" val="2747420083"/>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1000,0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10 x 10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JSI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IBA + TDS</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extLst>
                  <a:ext uri="{0D108BD9-81ED-4DB2-BD59-A6C34878D82A}">
                    <a16:rowId xmlns:a16="http://schemas.microsoft.com/office/drawing/2014/main" val="1168025036"/>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1000,0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10 x 10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CIEMAT</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SIMS</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extLst>
                  <a:ext uri="{0D108BD9-81ED-4DB2-BD59-A6C34878D82A}">
                    <a16:rowId xmlns:a16="http://schemas.microsoft.com/office/drawing/2014/main" val="3894691714"/>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1000,0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10 x 10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IST</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IBA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extLst>
                  <a:ext uri="{0D108BD9-81ED-4DB2-BD59-A6C34878D82A}">
                    <a16:rowId xmlns:a16="http://schemas.microsoft.com/office/drawing/2014/main" val="1454116771"/>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5000,0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EUROFER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diam 40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JSI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Permeation</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extLst>
                  <a:ext uri="{0D108BD9-81ED-4DB2-BD59-A6C34878D82A}">
                    <a16:rowId xmlns:a16="http://schemas.microsoft.com/office/drawing/2014/main" val="77563735"/>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5000,0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10 x 10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JSI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IBA + TDS</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extLst>
                  <a:ext uri="{0D108BD9-81ED-4DB2-BD59-A6C34878D82A}">
                    <a16:rowId xmlns:a16="http://schemas.microsoft.com/office/drawing/2014/main" val="1574687973"/>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5000,0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10 x 10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CIEMAT</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SIMS</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extLst>
                  <a:ext uri="{0D108BD9-81ED-4DB2-BD59-A6C34878D82A}">
                    <a16:rowId xmlns:a16="http://schemas.microsoft.com/office/drawing/2014/main" val="1990225986"/>
                  </a:ext>
                </a:extLst>
              </a:tr>
              <a:tr h="61265">
                <a:tc>
                  <a:txBody>
                    <a:bodyPr/>
                    <a:lstStyle/>
                    <a:p>
                      <a:pPr algn="ctr" fontAlgn="ctr"/>
                      <a:r>
                        <a:rPr lang="fi-FI" sz="900" b="0" i="0" u="none" strike="noStrike">
                          <a:solidFill>
                            <a:srgbClr val="000000"/>
                          </a:solidFill>
                          <a:effectLst/>
                          <a:latin typeface="Calibri" panose="020F0502020204030204" pitchFamily="34" charset="0"/>
                        </a:rPr>
                        <a:t>IAP</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Bobi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5000,0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b"/>
                      <a:r>
                        <a:rPr lang="fi-FI" sz="900" b="0" i="0" u="none" strike="noStrike">
                          <a:solidFill>
                            <a:srgbClr val="000000"/>
                          </a:solidFill>
                          <a:effectLst/>
                          <a:latin typeface="Calibri" panose="020F0502020204030204" pitchFamily="34" charset="0"/>
                        </a:rPr>
                        <a:t>10 x 10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IST</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ctr" fontAlgn="ctr"/>
                      <a:r>
                        <a:rPr lang="fi-FI" sz="900" b="0" i="0" u="none" strike="noStrike">
                          <a:solidFill>
                            <a:srgbClr val="000000"/>
                          </a:solidFill>
                          <a:effectLst/>
                          <a:latin typeface="Calibri" panose="020F0502020204030204" pitchFamily="34" charset="0"/>
                        </a:rPr>
                        <a:t>IBA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tc>
                  <a:txBody>
                    <a:bodyPr/>
                    <a:lstStyle/>
                    <a:p>
                      <a:pPr algn="l" fontAlgn="ctr"/>
                      <a:r>
                        <a:rPr lang="fi-FI" sz="900" b="0" i="0" u="none" strike="noStrike" dirty="0">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C4BD97"/>
                    </a:solidFill>
                  </a:tcPr>
                </a:tc>
                <a:extLst>
                  <a:ext uri="{0D108BD9-81ED-4DB2-BD59-A6C34878D82A}">
                    <a16:rowId xmlns:a16="http://schemas.microsoft.com/office/drawing/2014/main" val="1931322946"/>
                  </a:ext>
                </a:extLst>
              </a:tr>
              <a:tr h="61265">
                <a:tc>
                  <a:txBody>
                    <a:bodyPr/>
                    <a:lstStyle/>
                    <a:p>
                      <a:pPr algn="ctr" fontAlgn="ctr"/>
                      <a:r>
                        <a:rPr lang="fi-FI" sz="900" b="0" i="0" u="none" strike="noStrike">
                          <a:solidFill>
                            <a:srgbClr val="000000"/>
                          </a:solidFill>
                          <a:effectLst/>
                          <a:latin typeface="Calibri" panose="020F0502020204030204" pitchFamily="34" charset="0"/>
                        </a:rPr>
                        <a:t>VR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Eduardo</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CEA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Raman</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l" fontAlgn="ctr"/>
                      <a:r>
                        <a:rPr lang="fi-FI" sz="900" b="0" i="0" u="none" strike="noStrike" dirty="0">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extLst>
                  <a:ext uri="{0D108BD9-81ED-4DB2-BD59-A6C34878D82A}">
                    <a16:rowId xmlns:a16="http://schemas.microsoft.com/office/drawing/2014/main" val="2555254778"/>
                  </a:ext>
                </a:extLst>
              </a:tr>
              <a:tr h="61265">
                <a:tc>
                  <a:txBody>
                    <a:bodyPr/>
                    <a:lstStyle/>
                    <a:p>
                      <a:pPr algn="ctr" fontAlgn="ctr"/>
                      <a:r>
                        <a:rPr lang="fi-FI" sz="900" b="0" i="0" u="none" strike="noStrike">
                          <a:solidFill>
                            <a:srgbClr val="000000"/>
                          </a:solidFill>
                          <a:effectLst/>
                          <a:latin typeface="Calibri" panose="020F0502020204030204" pitchFamily="34" charset="0"/>
                        </a:rPr>
                        <a:t>VR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Eduardo</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DIFFER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IBA + SEM</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extLst>
                  <a:ext uri="{0D108BD9-81ED-4DB2-BD59-A6C34878D82A}">
                    <a16:rowId xmlns:a16="http://schemas.microsoft.com/office/drawing/2014/main" val="1005381876"/>
                  </a:ext>
                </a:extLst>
              </a:tr>
              <a:tr h="61265">
                <a:tc>
                  <a:txBody>
                    <a:bodyPr/>
                    <a:lstStyle/>
                    <a:p>
                      <a:pPr algn="ctr" fontAlgn="ctr"/>
                      <a:r>
                        <a:rPr lang="fi-FI" sz="900" b="0" i="0" u="none" strike="noStrike">
                          <a:solidFill>
                            <a:srgbClr val="000000"/>
                          </a:solidFill>
                          <a:effectLst/>
                          <a:latin typeface="Calibri" panose="020F0502020204030204" pitchFamily="34" charset="0"/>
                        </a:rPr>
                        <a:t>VR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Eduardo</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FZJ</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SEM + LIBS</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extLst>
                  <a:ext uri="{0D108BD9-81ED-4DB2-BD59-A6C34878D82A}">
                    <a16:rowId xmlns:a16="http://schemas.microsoft.com/office/drawing/2014/main" val="4092341858"/>
                  </a:ext>
                </a:extLst>
              </a:tr>
              <a:tr h="61265">
                <a:tc>
                  <a:txBody>
                    <a:bodyPr/>
                    <a:lstStyle/>
                    <a:p>
                      <a:pPr algn="ctr" fontAlgn="ctr"/>
                      <a:r>
                        <a:rPr lang="fi-FI" sz="900" b="0" i="0" u="none" strike="noStrike">
                          <a:solidFill>
                            <a:srgbClr val="000000"/>
                          </a:solidFill>
                          <a:effectLst/>
                          <a:latin typeface="Calibri" panose="020F0502020204030204" pitchFamily="34" charset="0"/>
                        </a:rPr>
                        <a:t>VR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Eduardo</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NCSRD</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IBA + SEM + XRD</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extLst>
                  <a:ext uri="{0D108BD9-81ED-4DB2-BD59-A6C34878D82A}">
                    <a16:rowId xmlns:a16="http://schemas.microsoft.com/office/drawing/2014/main" val="231640952"/>
                  </a:ext>
                </a:extLst>
              </a:tr>
              <a:tr h="61265">
                <a:tc>
                  <a:txBody>
                    <a:bodyPr/>
                    <a:lstStyle/>
                    <a:p>
                      <a:pPr algn="ctr" fontAlgn="ctr"/>
                      <a:r>
                        <a:rPr lang="fi-FI" sz="900" b="0" i="0" u="none" strike="noStrike">
                          <a:solidFill>
                            <a:srgbClr val="000000"/>
                          </a:solidFill>
                          <a:effectLst/>
                          <a:latin typeface="Calibri" panose="020F0502020204030204" pitchFamily="34" charset="0"/>
                        </a:rPr>
                        <a:t>VR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Eduardo</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dirty="0" err="1">
                          <a:solidFill>
                            <a:srgbClr val="000000"/>
                          </a:solidFill>
                          <a:effectLst/>
                          <a:latin typeface="Calibri" panose="020F0502020204030204" pitchFamily="34" charset="0"/>
                        </a:rPr>
                        <a:t>Nominal</a:t>
                      </a:r>
                      <a:endParaRPr lang="fi-FI" sz="900" b="0" i="0" u="none" strike="noStrike" dirty="0">
                        <a:solidFill>
                          <a:srgbClr val="000000"/>
                        </a:solidFill>
                        <a:effectLst/>
                        <a:latin typeface="Calibri" panose="020F0502020204030204" pitchFamily="34" charset="0"/>
                      </a:endParaRP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RBI</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TOF-ERDA</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l" fontAlgn="ctr"/>
                      <a:r>
                        <a:rPr lang="fi-FI" sz="900" b="0" i="0" u="none" strike="noStrike">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extLst>
                  <a:ext uri="{0D108BD9-81ED-4DB2-BD59-A6C34878D82A}">
                    <a16:rowId xmlns:a16="http://schemas.microsoft.com/office/drawing/2014/main" val="3974876614"/>
                  </a:ext>
                </a:extLst>
              </a:tr>
              <a:tr h="61265">
                <a:tc>
                  <a:txBody>
                    <a:bodyPr/>
                    <a:lstStyle/>
                    <a:p>
                      <a:pPr algn="ctr" fontAlgn="ctr"/>
                      <a:r>
                        <a:rPr lang="fi-FI" sz="900" b="0" i="0" u="none" strike="noStrike">
                          <a:solidFill>
                            <a:srgbClr val="000000"/>
                          </a:solidFill>
                          <a:effectLst/>
                          <a:latin typeface="Calibri" panose="020F0502020204030204" pitchFamily="34" charset="0"/>
                        </a:rPr>
                        <a:t>VR</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Eduardo</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B</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b"/>
                      <a:r>
                        <a:rPr lang="fi-FI" sz="900" b="0" i="0" u="none" strike="noStrike">
                          <a:solidFill>
                            <a:srgbClr val="000000"/>
                          </a:solidFill>
                          <a:effectLst/>
                          <a:latin typeface="Calibri" panose="020F0502020204030204" pitchFamily="34" charset="0"/>
                        </a:rPr>
                        <a:t>100,0</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 </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Nominal</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W</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b"/>
                      <a:r>
                        <a:rPr lang="fi-FI" sz="900" b="0" i="0" u="none" strike="noStrike">
                          <a:solidFill>
                            <a:srgbClr val="000000"/>
                          </a:solidFill>
                          <a:effectLst/>
                          <a:latin typeface="Calibri" panose="020F0502020204030204" pitchFamily="34" charset="0"/>
                        </a:rPr>
                        <a:t>PSI-2 geom</a:t>
                      </a:r>
                    </a:p>
                  </a:txBody>
                  <a:tcPr marL="2553" marR="2553" marT="2553"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1</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VTT</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F2DCDB"/>
                    </a:solidFill>
                  </a:tcPr>
                </a:tc>
                <a:tc>
                  <a:txBody>
                    <a:bodyPr/>
                    <a:lstStyle/>
                    <a:p>
                      <a:pPr algn="ctr" fontAlgn="ctr"/>
                      <a:r>
                        <a:rPr lang="fi-FI" sz="900" b="0" i="0" u="none" strike="noStrike">
                          <a:solidFill>
                            <a:srgbClr val="000000"/>
                          </a:solidFill>
                          <a:effectLst/>
                          <a:latin typeface="Calibri" panose="020F0502020204030204" pitchFamily="34" charset="0"/>
                        </a:rPr>
                        <a:t>SIMS</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F2DCDB"/>
                    </a:solidFill>
                  </a:tcPr>
                </a:tc>
                <a:tc>
                  <a:txBody>
                    <a:bodyPr/>
                    <a:lstStyle/>
                    <a:p>
                      <a:pPr algn="l" fontAlgn="ctr"/>
                      <a:r>
                        <a:rPr lang="fi-FI" sz="900" b="0" i="0" u="none" strike="noStrike" dirty="0">
                          <a:solidFill>
                            <a:srgbClr val="000000"/>
                          </a:solidFill>
                          <a:effectLst/>
                          <a:latin typeface="Calibri" panose="020F0502020204030204" pitchFamily="34" charset="0"/>
                        </a:rPr>
                        <a:t>02/2025</a:t>
                      </a:r>
                    </a:p>
                  </a:txBody>
                  <a:tcPr marL="2553" marR="2553" marT="2553"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F2DCDB"/>
                    </a:solidFill>
                  </a:tcPr>
                </a:tc>
                <a:extLst>
                  <a:ext uri="{0D108BD9-81ED-4DB2-BD59-A6C34878D82A}">
                    <a16:rowId xmlns:a16="http://schemas.microsoft.com/office/drawing/2014/main" val="1363436879"/>
                  </a:ext>
                </a:extLst>
              </a:tr>
            </a:tbl>
          </a:graphicData>
        </a:graphic>
      </p:graphicFrame>
      <p:sp>
        <p:nvSpPr>
          <p:cNvPr id="7" name="TextBox 6">
            <a:extLst>
              <a:ext uri="{FF2B5EF4-FFF2-40B4-BE49-F238E27FC236}">
                <a16:creationId xmlns:a16="http://schemas.microsoft.com/office/drawing/2014/main" id="{10173F5B-3ED2-2F81-5CEE-0DD3E0C08642}"/>
              </a:ext>
            </a:extLst>
          </p:cNvPr>
          <p:cNvSpPr txBox="1"/>
          <p:nvPr/>
        </p:nvSpPr>
        <p:spPr bwMode="auto">
          <a:xfrm>
            <a:off x="10768693" y="3339193"/>
            <a:ext cx="1280432" cy="400110"/>
          </a:xfrm>
          <a:prstGeom prst="rect">
            <a:avLst/>
          </a:prstGeom>
          <a:noFill/>
        </p:spPr>
        <p:txBody>
          <a:bodyPr wrap="square" rtlCol="0">
            <a:spAutoFit/>
          </a:bodyPr>
          <a:lstStyle/>
          <a:p>
            <a:r>
              <a:rPr lang="fi-FI" sz="1000" dirty="0"/>
              <a:t>w/o </a:t>
            </a:r>
            <a:r>
              <a:rPr lang="fi-FI" sz="1000" dirty="0" err="1"/>
              <a:t>gas</a:t>
            </a:r>
            <a:r>
              <a:rPr lang="fi-FI" sz="1000" dirty="0"/>
              <a:t> </a:t>
            </a:r>
          </a:p>
          <a:p>
            <a:r>
              <a:rPr lang="fi-FI" sz="1000" dirty="0"/>
              <a:t>w/ D(10 at.%)</a:t>
            </a:r>
          </a:p>
        </p:txBody>
      </p:sp>
      <p:sp>
        <p:nvSpPr>
          <p:cNvPr id="2" name="TextBox 1">
            <a:extLst>
              <a:ext uri="{FF2B5EF4-FFF2-40B4-BE49-F238E27FC236}">
                <a16:creationId xmlns:a16="http://schemas.microsoft.com/office/drawing/2014/main" id="{545A5CC6-1710-C35C-71D2-D560EE995F3B}"/>
              </a:ext>
            </a:extLst>
          </p:cNvPr>
          <p:cNvSpPr txBox="1"/>
          <p:nvPr/>
        </p:nvSpPr>
        <p:spPr bwMode="auto">
          <a:xfrm>
            <a:off x="238125" y="5676075"/>
            <a:ext cx="4253087" cy="307777"/>
          </a:xfrm>
          <a:prstGeom prst="rect">
            <a:avLst/>
          </a:prstGeom>
          <a:noFill/>
        </p:spPr>
        <p:txBody>
          <a:bodyPr wrap="none" rtlCol="0">
            <a:spAutoFit/>
          </a:bodyPr>
          <a:lstStyle/>
          <a:p>
            <a:r>
              <a:rPr lang="fi-FI" sz="1400" b="1" dirty="0" err="1"/>
              <a:t>Comments</a:t>
            </a:r>
            <a:r>
              <a:rPr lang="fi-FI" sz="1400" dirty="0"/>
              <a:t>: IAP and VR </a:t>
            </a:r>
            <a:r>
              <a:rPr lang="fi-FI" sz="1400" dirty="0" err="1"/>
              <a:t>samples</a:t>
            </a:r>
            <a:r>
              <a:rPr lang="fi-FI" sz="1400" dirty="0"/>
              <a:t> </a:t>
            </a:r>
            <a:r>
              <a:rPr lang="fi-FI" sz="1400" dirty="0" err="1"/>
              <a:t>produced</a:t>
            </a:r>
            <a:r>
              <a:rPr lang="fi-FI" sz="1400" dirty="0"/>
              <a:t> and </a:t>
            </a:r>
            <a:r>
              <a:rPr lang="fi-FI" sz="1400" dirty="0" err="1"/>
              <a:t>delivered</a:t>
            </a:r>
            <a:endParaRPr lang="fi-FI" sz="1400" dirty="0">
              <a:sym typeface="Wingdings" panose="05000000000000000000" pitchFamily="2" charset="2"/>
            </a:endParaRPr>
          </a:p>
        </p:txBody>
      </p:sp>
    </p:spTree>
    <p:extLst>
      <p:ext uri="{BB962C8B-B14F-4D97-AF65-F5344CB8AC3E}">
        <p14:creationId xmlns:p14="http://schemas.microsoft.com/office/powerpoint/2010/main" val="3022743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6EC4780-3285-75C9-029A-126BB561A27D}"/>
              </a:ext>
            </a:extLst>
          </p:cNvPr>
          <p:cNvSpPr>
            <a:spLocks noGrp="1"/>
          </p:cNvSpPr>
          <p:nvPr>
            <p:ph type="ftr" sz="quarter" idx="11"/>
          </p:nvPr>
        </p:nvSpPr>
        <p:spPr/>
        <p:txBody>
          <a:bodyPr/>
          <a:lstStyle/>
          <a:p>
            <a:pPr>
              <a:defRPr/>
            </a:pPr>
            <a:r>
              <a:rPr lang="en-GB">
                <a:solidFill>
                  <a:prstClr val="white"/>
                </a:solidFill>
              </a:rPr>
              <a:t>A. Hakola| WPPWIE SPB  status meeting for W and B | 10 July 2025</a:t>
            </a:r>
            <a:endParaRPr lang="en-GB" dirty="0"/>
          </a:p>
        </p:txBody>
      </p:sp>
      <p:sp>
        <p:nvSpPr>
          <p:cNvPr id="4" name="Slide Number Placeholder 3">
            <a:extLst>
              <a:ext uri="{FF2B5EF4-FFF2-40B4-BE49-F238E27FC236}">
                <a16:creationId xmlns:a16="http://schemas.microsoft.com/office/drawing/2014/main" id="{908E511F-5874-F303-C635-331814D493EC}"/>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9</a:t>
            </a:fld>
            <a:endParaRPr lang="en-GB">
              <a:solidFill>
                <a:prstClr val="white"/>
              </a:solidFill>
            </a:endParaRPr>
          </a:p>
        </p:txBody>
      </p:sp>
      <p:sp>
        <p:nvSpPr>
          <p:cNvPr id="5" name="Title 1">
            <a:extLst>
              <a:ext uri="{FF2B5EF4-FFF2-40B4-BE49-F238E27FC236}">
                <a16:creationId xmlns:a16="http://schemas.microsoft.com/office/drawing/2014/main" id="{43AA08FC-5313-B02B-23F4-EFB9DFC89435}"/>
              </a:ext>
            </a:extLst>
          </p:cNvPr>
          <p:cNvSpPr>
            <a:spLocks noGrp="1"/>
          </p:cNvSpPr>
          <p:nvPr>
            <p:ph type="title"/>
          </p:nvPr>
        </p:nvSpPr>
        <p:spPr>
          <a:xfrm>
            <a:off x="983432" y="192515"/>
            <a:ext cx="10179868" cy="457200"/>
          </a:xfrm>
        </p:spPr>
        <p:txBody>
          <a:bodyPr/>
          <a:lstStyle/>
          <a:p>
            <a:r>
              <a:rPr lang="fi-FI" dirty="0"/>
              <a:t>B </a:t>
            </a:r>
            <a:r>
              <a:rPr lang="fi-FI" dirty="0" err="1"/>
              <a:t>sample</a:t>
            </a:r>
            <a:r>
              <a:rPr lang="fi-FI" dirty="0"/>
              <a:t> </a:t>
            </a:r>
            <a:r>
              <a:rPr lang="fi-FI" dirty="0" err="1"/>
              <a:t>matrix</a:t>
            </a:r>
            <a:r>
              <a:rPr lang="fi-FI" dirty="0"/>
              <a:t> (as </a:t>
            </a:r>
            <a:r>
              <a:rPr lang="fi-FI" dirty="0" err="1"/>
              <a:t>agreed</a:t>
            </a:r>
            <a:r>
              <a:rPr lang="fi-FI" dirty="0"/>
              <a:t> in 2025): </a:t>
            </a:r>
            <a:r>
              <a:rPr lang="fi-FI" dirty="0" err="1"/>
              <a:t>impact</a:t>
            </a:r>
            <a:r>
              <a:rPr lang="fi-FI" dirty="0"/>
              <a:t> of </a:t>
            </a:r>
            <a:r>
              <a:rPr lang="fi-FI" dirty="0" err="1"/>
              <a:t>annealing</a:t>
            </a:r>
            <a:endParaRPr lang="fi-FI" dirty="0"/>
          </a:p>
        </p:txBody>
      </p:sp>
      <p:graphicFrame>
        <p:nvGraphicFramePr>
          <p:cNvPr id="7" name="Table 6">
            <a:extLst>
              <a:ext uri="{FF2B5EF4-FFF2-40B4-BE49-F238E27FC236}">
                <a16:creationId xmlns:a16="http://schemas.microsoft.com/office/drawing/2014/main" id="{5AC097F8-75C0-2807-0186-0D79A8C4C90E}"/>
              </a:ext>
            </a:extLst>
          </p:cNvPr>
          <p:cNvGraphicFramePr>
            <a:graphicFrameLocks noGrp="1"/>
          </p:cNvGraphicFramePr>
          <p:nvPr>
            <p:extLst>
              <p:ext uri="{D42A27DB-BD31-4B8C-83A1-F6EECF244321}">
                <p14:modId xmlns:p14="http://schemas.microsoft.com/office/powerpoint/2010/main" val="506664010"/>
              </p:ext>
            </p:extLst>
          </p:nvPr>
        </p:nvGraphicFramePr>
        <p:xfrm>
          <a:off x="370114" y="849096"/>
          <a:ext cx="11451771" cy="4507566"/>
        </p:xfrm>
        <a:graphic>
          <a:graphicData uri="http://schemas.openxmlformats.org/drawingml/2006/table">
            <a:tbl>
              <a:tblPr/>
              <a:tblGrid>
                <a:gridCol w="849538">
                  <a:extLst>
                    <a:ext uri="{9D8B030D-6E8A-4147-A177-3AD203B41FA5}">
                      <a16:colId xmlns:a16="http://schemas.microsoft.com/office/drawing/2014/main" val="2223593669"/>
                    </a:ext>
                  </a:extLst>
                </a:gridCol>
                <a:gridCol w="1042099">
                  <a:extLst>
                    <a:ext uri="{9D8B030D-6E8A-4147-A177-3AD203B41FA5}">
                      <a16:colId xmlns:a16="http://schemas.microsoft.com/office/drawing/2014/main" val="2663208252"/>
                    </a:ext>
                  </a:extLst>
                </a:gridCol>
                <a:gridCol w="826885">
                  <a:extLst>
                    <a:ext uri="{9D8B030D-6E8A-4147-A177-3AD203B41FA5}">
                      <a16:colId xmlns:a16="http://schemas.microsoft.com/office/drawing/2014/main" val="2226926483"/>
                    </a:ext>
                  </a:extLst>
                </a:gridCol>
                <a:gridCol w="543705">
                  <a:extLst>
                    <a:ext uri="{9D8B030D-6E8A-4147-A177-3AD203B41FA5}">
                      <a16:colId xmlns:a16="http://schemas.microsoft.com/office/drawing/2014/main" val="649271282"/>
                    </a:ext>
                  </a:extLst>
                </a:gridCol>
                <a:gridCol w="792902">
                  <a:extLst>
                    <a:ext uri="{9D8B030D-6E8A-4147-A177-3AD203B41FA5}">
                      <a16:colId xmlns:a16="http://schemas.microsoft.com/office/drawing/2014/main" val="1994730231"/>
                    </a:ext>
                  </a:extLst>
                </a:gridCol>
                <a:gridCol w="1778366">
                  <a:extLst>
                    <a:ext uri="{9D8B030D-6E8A-4147-A177-3AD203B41FA5}">
                      <a16:colId xmlns:a16="http://schemas.microsoft.com/office/drawing/2014/main" val="1349379393"/>
                    </a:ext>
                  </a:extLst>
                </a:gridCol>
                <a:gridCol w="1019446">
                  <a:extLst>
                    <a:ext uri="{9D8B030D-6E8A-4147-A177-3AD203B41FA5}">
                      <a16:colId xmlns:a16="http://schemas.microsoft.com/office/drawing/2014/main" val="229088918"/>
                    </a:ext>
                  </a:extLst>
                </a:gridCol>
                <a:gridCol w="770247">
                  <a:extLst>
                    <a:ext uri="{9D8B030D-6E8A-4147-A177-3AD203B41FA5}">
                      <a16:colId xmlns:a16="http://schemas.microsoft.com/office/drawing/2014/main" val="3184026058"/>
                    </a:ext>
                  </a:extLst>
                </a:gridCol>
                <a:gridCol w="679629">
                  <a:extLst>
                    <a:ext uri="{9D8B030D-6E8A-4147-A177-3AD203B41FA5}">
                      <a16:colId xmlns:a16="http://schemas.microsoft.com/office/drawing/2014/main" val="3817752972"/>
                    </a:ext>
                  </a:extLst>
                </a:gridCol>
                <a:gridCol w="1121390">
                  <a:extLst>
                    <a:ext uri="{9D8B030D-6E8A-4147-A177-3AD203B41FA5}">
                      <a16:colId xmlns:a16="http://schemas.microsoft.com/office/drawing/2014/main" val="3092998949"/>
                    </a:ext>
                  </a:extLst>
                </a:gridCol>
                <a:gridCol w="1483859">
                  <a:extLst>
                    <a:ext uri="{9D8B030D-6E8A-4147-A177-3AD203B41FA5}">
                      <a16:colId xmlns:a16="http://schemas.microsoft.com/office/drawing/2014/main" val="2707980890"/>
                    </a:ext>
                  </a:extLst>
                </a:gridCol>
                <a:gridCol w="543705">
                  <a:extLst>
                    <a:ext uri="{9D8B030D-6E8A-4147-A177-3AD203B41FA5}">
                      <a16:colId xmlns:a16="http://schemas.microsoft.com/office/drawing/2014/main" val="832979274"/>
                    </a:ext>
                  </a:extLst>
                </a:gridCol>
              </a:tblGrid>
              <a:tr h="224832">
                <a:tc>
                  <a:txBody>
                    <a:bodyPr/>
                    <a:lstStyle/>
                    <a:p>
                      <a:pPr algn="ctr" fontAlgn="b"/>
                      <a:r>
                        <a:rPr lang="fi-FI" sz="1000" b="1" i="0" u="none" strike="noStrike">
                          <a:solidFill>
                            <a:srgbClr val="FFFFFF"/>
                          </a:solidFill>
                          <a:effectLst/>
                          <a:latin typeface="Calibri" panose="020F0502020204030204" pitchFamily="34" charset="0"/>
                        </a:rPr>
                        <a:t>Research Unit</a:t>
                      </a:r>
                    </a:p>
                  </a:txBody>
                  <a:tcPr marL="3258" marR="3258" marT="3258"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Producing lab</a:t>
                      </a:r>
                    </a:p>
                  </a:txBody>
                  <a:tcPr marL="3258" marR="3258" marT="3258"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Coating</a:t>
                      </a:r>
                    </a:p>
                  </a:txBody>
                  <a:tcPr marL="3258" marR="3258" marT="3258"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Coating thickness (nm)</a:t>
                      </a:r>
                    </a:p>
                  </a:txBody>
                  <a:tcPr marL="3258" marR="3258" marT="3258"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Gas inclusion</a:t>
                      </a:r>
                    </a:p>
                  </a:txBody>
                  <a:tcPr marL="3258" marR="3258" marT="3258"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Production temperature (deg C)</a:t>
                      </a:r>
                    </a:p>
                  </a:txBody>
                  <a:tcPr marL="3258" marR="3258" marT="3258"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Substrate</a:t>
                      </a:r>
                    </a:p>
                  </a:txBody>
                  <a:tcPr marL="3258" marR="3258" marT="3258"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Sample size (mm)</a:t>
                      </a:r>
                    </a:p>
                  </a:txBody>
                  <a:tcPr marL="3258" marR="3258" marT="3258"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 of samples</a:t>
                      </a:r>
                    </a:p>
                  </a:txBody>
                  <a:tcPr marL="3258" marR="3258" marT="3258"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To whom?</a:t>
                      </a:r>
                    </a:p>
                  </a:txBody>
                  <a:tcPr marL="3258" marR="3258" marT="3258"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ctr" fontAlgn="b"/>
                      <a:r>
                        <a:rPr lang="fi-FI" sz="1000" b="1" i="0" u="none" strike="noStrike">
                          <a:solidFill>
                            <a:srgbClr val="FFFFFF"/>
                          </a:solidFill>
                          <a:effectLst/>
                          <a:latin typeface="Calibri" panose="020F0502020204030204" pitchFamily="34" charset="0"/>
                        </a:rPr>
                        <a:t>For which purpose?</a:t>
                      </a:r>
                    </a:p>
                  </a:txBody>
                  <a:tcPr marL="3258" marR="3258" marT="3258" marB="0" anchor="b">
                    <a:lnL>
                      <a:noFill/>
                    </a:lnL>
                    <a:lnR>
                      <a:noFill/>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tc>
                  <a:txBody>
                    <a:bodyPr/>
                    <a:lstStyle/>
                    <a:p>
                      <a:pPr algn="l" fontAlgn="b"/>
                      <a:r>
                        <a:rPr lang="fi-FI" sz="1000" b="1" i="0" u="none" strike="noStrike">
                          <a:solidFill>
                            <a:srgbClr val="FFFFFF"/>
                          </a:solidFill>
                          <a:effectLst/>
                          <a:latin typeface="Calibri" panose="020F0502020204030204" pitchFamily="34" charset="0"/>
                        </a:rPr>
                        <a:t>Produced by</a:t>
                      </a:r>
                    </a:p>
                  </a:txBody>
                  <a:tcPr marL="3258" marR="3258" marT="3258"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4F81BD"/>
                    </a:solidFill>
                  </a:tcPr>
                </a:tc>
                <a:extLst>
                  <a:ext uri="{0D108BD9-81ED-4DB2-BD59-A6C34878D82A}">
                    <a16:rowId xmlns:a16="http://schemas.microsoft.com/office/drawing/2014/main" val="4282971217"/>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CEA</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Raman</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1692429072"/>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JSI</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TDS</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722878757"/>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NCSRD</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IBA</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2723935864"/>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RBI</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TOF-ERDA</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1953517313"/>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VTT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SIMS</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563161817"/>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 + annealing 50 C</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CEA</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Raman</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3558051536"/>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 + annealing 50 C</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JSI</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TDS</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2172359264"/>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 + annealing 50 C</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NCSRD</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IBA</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683617228"/>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 + annealing 50 C</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RBI</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TOF-ERDA</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1977275619"/>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 + annealing 50 C</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VTT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SIMS</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187135241"/>
                  </a:ext>
                </a:extLst>
              </a:tr>
              <a:tr h="78202">
                <a:tc>
                  <a:txBody>
                    <a:bodyPr/>
                    <a:lstStyle/>
                    <a:p>
                      <a:pPr algn="ctr" fontAlgn="ctr"/>
                      <a:endParaRPr lang="fi-FI" sz="1000" b="0" i="0" u="none" strike="noStrike" dirty="0">
                        <a:solidFill>
                          <a:srgbClr val="000000"/>
                        </a:solidFill>
                        <a:effectLst/>
                        <a:latin typeface="Calibri" panose="020F0502020204030204" pitchFamily="34" charset="0"/>
                      </a:endParaRP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endParaRPr lang="fi-FI" sz="1000" b="0" i="0" u="none" strike="noStrike">
                        <a:solidFill>
                          <a:srgbClr val="000000"/>
                        </a:solidFill>
                        <a:effectLst/>
                        <a:latin typeface="Calibri" panose="020F0502020204030204" pitchFamily="34" charset="0"/>
                      </a:endParaRP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endParaRPr lang="fi-FI" sz="1000" b="0" i="0" u="none" strike="noStrike" dirty="0">
                        <a:solidFill>
                          <a:srgbClr val="000000"/>
                        </a:solidFill>
                        <a:effectLst/>
                        <a:latin typeface="Calibri" panose="020F0502020204030204" pitchFamily="34" charset="0"/>
                      </a:endParaRP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endParaRPr lang="fi-FI" sz="1000" b="0" i="0" u="none" strike="noStrike">
                        <a:solidFill>
                          <a:srgbClr val="000000"/>
                        </a:solidFill>
                        <a:effectLst/>
                        <a:latin typeface="Calibri" panose="020F0502020204030204" pitchFamily="34" charset="0"/>
                      </a:endParaRP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endParaRPr lang="fi-FI" sz="1000" b="0" i="0" u="none" strike="noStrike">
                        <a:solidFill>
                          <a:srgbClr val="000000"/>
                        </a:solidFill>
                        <a:effectLst/>
                        <a:latin typeface="Calibri" panose="020F0502020204030204" pitchFamily="34" charset="0"/>
                      </a:endParaRP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dirty="0">
                          <a:solidFill>
                            <a:srgbClr val="000000"/>
                          </a:solidFill>
                          <a:effectLst/>
                          <a:latin typeface="Calibri" panose="020F0502020204030204" pitchFamily="34" charset="0"/>
                        </a:rPr>
                        <a:t>Etc.</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endParaRPr lang="fi-FI" sz="1000" b="0" i="0" u="none" strike="noStrike">
                        <a:solidFill>
                          <a:srgbClr val="000000"/>
                        </a:solidFill>
                        <a:effectLst/>
                        <a:latin typeface="Calibri" panose="020F0502020204030204" pitchFamily="34" charset="0"/>
                      </a:endParaRP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endParaRPr lang="fi-FI" sz="1000" b="0" i="0" u="none" strike="noStrike">
                        <a:solidFill>
                          <a:srgbClr val="000000"/>
                        </a:solidFill>
                        <a:effectLst/>
                        <a:latin typeface="Calibri" panose="020F0502020204030204" pitchFamily="34" charset="0"/>
                      </a:endParaRP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endParaRPr lang="fi-FI" sz="1000" b="0" i="0" u="none" strike="noStrike">
                        <a:solidFill>
                          <a:srgbClr val="000000"/>
                        </a:solidFill>
                        <a:effectLst/>
                        <a:latin typeface="Calibri" panose="020F0502020204030204" pitchFamily="34" charset="0"/>
                      </a:endParaRP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endParaRPr lang="fi-FI" sz="1000" b="0" i="0" u="none" strike="noStrike">
                        <a:solidFill>
                          <a:srgbClr val="000000"/>
                        </a:solidFill>
                        <a:effectLst/>
                        <a:latin typeface="Calibri" panose="020F0502020204030204" pitchFamily="34" charset="0"/>
                      </a:endParaRP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endParaRPr lang="fi-FI" sz="1000" b="0" i="0" u="none" strike="noStrike">
                        <a:solidFill>
                          <a:srgbClr val="000000"/>
                        </a:solidFill>
                        <a:effectLst/>
                        <a:latin typeface="Calibri" panose="020F0502020204030204" pitchFamily="34" charset="0"/>
                      </a:endParaRP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endParaRPr lang="fi-FI" sz="1000" b="0" i="0" u="none" strike="noStrike" dirty="0">
                        <a:solidFill>
                          <a:srgbClr val="000000"/>
                        </a:solidFill>
                        <a:effectLst/>
                        <a:latin typeface="Calibri" panose="020F0502020204030204" pitchFamily="34" charset="0"/>
                      </a:endParaRP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952002031"/>
                  </a:ext>
                </a:extLst>
              </a:tr>
              <a:tr h="78202">
                <a:tc>
                  <a:txBody>
                    <a:bodyPr/>
                    <a:lstStyle/>
                    <a:p>
                      <a:pPr algn="ctr" fontAlgn="ctr"/>
                      <a:r>
                        <a:rPr lang="fi-FI" sz="1000" b="0" i="0" u="none" strike="noStrike" dirty="0">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 + annealing 400 C</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CEA</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Raman</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dirty="0">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3031409427"/>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 + annealing 400 C</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JSI</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TDS</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3617160501"/>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 + annealing 400 C</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NCSRD</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IBA</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1065691215"/>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 + annealing 400 C</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RBI</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TOF-ERDA</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535048131"/>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 + annealing 400 C</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VTT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SIMS</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571017612"/>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 + annealing 450 C</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CEA</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Raman</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903372449"/>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 + annealing 450 C</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JSI</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TDS</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507296368"/>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 + annealing 450 C</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NCSRD</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IBA</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2558349324"/>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 + annealing 450 C</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RBI</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TOF-ERDA</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2984757875"/>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 + annealing 450 C</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VTT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SIMS</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63813619"/>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 + annealing 500 C</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CEA</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Raman</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746199553"/>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 + annealing 500 C</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JSI</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TDS</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2656968411"/>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 + annealing 500 C</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NCSRD</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IBA</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4207499234"/>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 + annealing 500 C</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RBI</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TOF-ERDA</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2619108779"/>
                  </a:ext>
                </a:extLst>
              </a:tr>
              <a:tr h="78202">
                <a:tc>
                  <a:txBody>
                    <a:bodyPr/>
                    <a:lstStyle/>
                    <a:p>
                      <a:pPr algn="ctr" fontAlgn="ctr"/>
                      <a:r>
                        <a:rPr lang="fi-FI" sz="1000" b="0" i="0" u="none" strike="noStrike">
                          <a:solidFill>
                            <a:srgbClr val="000000"/>
                          </a:solidFill>
                          <a:effectLst/>
                          <a:latin typeface="Calibri" panose="020F0502020204030204" pitchFamily="34" charset="0"/>
                        </a:rPr>
                        <a:t>IAP</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Bobi</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B</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5000,0</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D (10 at.%)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ctr"/>
                      <a:r>
                        <a:rPr lang="fi-FI" sz="1000" b="0" i="0" u="none" strike="noStrike">
                          <a:solidFill>
                            <a:srgbClr val="000000"/>
                          </a:solidFill>
                          <a:effectLst/>
                          <a:latin typeface="Calibri" panose="020F0502020204030204" pitchFamily="34" charset="0"/>
                        </a:rPr>
                        <a:t>Nominal + annealing 500 C</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W</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5 x 5</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1</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VTT</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ctr" fontAlgn="b"/>
                      <a:r>
                        <a:rPr lang="fi-FI" sz="1000" b="0" i="0" u="none" strike="noStrike">
                          <a:solidFill>
                            <a:srgbClr val="000000"/>
                          </a:solidFill>
                          <a:effectLst/>
                          <a:latin typeface="Calibri" panose="020F0502020204030204" pitchFamily="34" charset="0"/>
                        </a:rPr>
                        <a:t>SIMS</a:t>
                      </a:r>
                    </a:p>
                  </a:txBody>
                  <a:tcPr marL="3258" marR="3258" marT="3258" marB="0" anchor="b">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tc>
                  <a:txBody>
                    <a:bodyPr/>
                    <a:lstStyle/>
                    <a:p>
                      <a:pPr algn="l" fontAlgn="ctr"/>
                      <a:r>
                        <a:rPr lang="fi-FI" sz="1000" b="0" i="0" u="none" strike="noStrike" dirty="0">
                          <a:solidFill>
                            <a:srgbClr val="000000"/>
                          </a:solidFill>
                          <a:effectLst/>
                          <a:latin typeface="Calibri" panose="020F0502020204030204" pitchFamily="34" charset="0"/>
                        </a:rPr>
                        <a:t>04/2025</a:t>
                      </a:r>
                    </a:p>
                  </a:txBody>
                  <a:tcPr marL="3258" marR="3258" marT="3258"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solidFill>
                      <a:srgbClr val="DDD9C4"/>
                    </a:solidFill>
                  </a:tcPr>
                </a:tc>
                <a:extLst>
                  <a:ext uri="{0D108BD9-81ED-4DB2-BD59-A6C34878D82A}">
                    <a16:rowId xmlns:a16="http://schemas.microsoft.com/office/drawing/2014/main" val="3716898904"/>
                  </a:ext>
                </a:extLst>
              </a:tr>
            </a:tbl>
          </a:graphicData>
        </a:graphic>
      </p:graphicFrame>
      <p:sp>
        <p:nvSpPr>
          <p:cNvPr id="2" name="TextBox 1">
            <a:extLst>
              <a:ext uri="{FF2B5EF4-FFF2-40B4-BE49-F238E27FC236}">
                <a16:creationId xmlns:a16="http://schemas.microsoft.com/office/drawing/2014/main" id="{37F346D5-0A9A-D793-9BD3-52B43C4F34A7}"/>
              </a:ext>
            </a:extLst>
          </p:cNvPr>
          <p:cNvSpPr txBox="1"/>
          <p:nvPr/>
        </p:nvSpPr>
        <p:spPr bwMode="auto">
          <a:xfrm>
            <a:off x="238125" y="5676075"/>
            <a:ext cx="8236550" cy="307777"/>
          </a:xfrm>
          <a:prstGeom prst="rect">
            <a:avLst/>
          </a:prstGeom>
          <a:noFill/>
        </p:spPr>
        <p:txBody>
          <a:bodyPr wrap="none" rtlCol="0">
            <a:spAutoFit/>
          </a:bodyPr>
          <a:lstStyle/>
          <a:p>
            <a:r>
              <a:rPr lang="fi-FI" sz="1400" b="1" dirty="0" err="1"/>
              <a:t>Comments</a:t>
            </a:r>
            <a:r>
              <a:rPr lang="fi-FI" sz="1400" dirty="0"/>
              <a:t>: </a:t>
            </a:r>
            <a:r>
              <a:rPr lang="fi-FI" sz="1400" dirty="0" err="1"/>
              <a:t>Request</a:t>
            </a:r>
            <a:r>
              <a:rPr lang="fi-FI" sz="1400" dirty="0"/>
              <a:t> for pure B </a:t>
            </a:r>
            <a:r>
              <a:rPr lang="fi-FI" sz="1400" dirty="0" err="1"/>
              <a:t>samples</a:t>
            </a:r>
            <a:r>
              <a:rPr lang="fi-FI" sz="1400" dirty="0"/>
              <a:t> </a:t>
            </a:r>
            <a:r>
              <a:rPr lang="fi-FI" sz="1400" dirty="0" err="1"/>
              <a:t>with</a:t>
            </a:r>
            <a:r>
              <a:rPr lang="fi-FI" sz="1400" dirty="0"/>
              <a:t> </a:t>
            </a:r>
            <a:r>
              <a:rPr lang="fi-FI" sz="1400" dirty="0" err="1"/>
              <a:t>the</a:t>
            </a:r>
            <a:r>
              <a:rPr lang="fi-FI" sz="1400" dirty="0"/>
              <a:t> </a:t>
            </a:r>
            <a:r>
              <a:rPr lang="fi-FI" sz="1400" dirty="0" err="1"/>
              <a:t>same</a:t>
            </a:r>
            <a:r>
              <a:rPr lang="fi-FI" sz="1400" dirty="0"/>
              <a:t> </a:t>
            </a:r>
            <a:r>
              <a:rPr lang="fi-FI" sz="1400" dirty="0" err="1"/>
              <a:t>heating</a:t>
            </a:r>
            <a:r>
              <a:rPr lang="fi-FI" sz="1400" dirty="0"/>
              <a:t> </a:t>
            </a:r>
            <a:r>
              <a:rPr lang="fi-FI" sz="1400" dirty="0" err="1"/>
              <a:t>schemes</a:t>
            </a:r>
            <a:r>
              <a:rPr lang="fi-FI" sz="1400" dirty="0"/>
              <a:t> to </a:t>
            </a:r>
            <a:r>
              <a:rPr lang="fi-FI" sz="1400" dirty="0" err="1"/>
              <a:t>support</a:t>
            </a:r>
            <a:r>
              <a:rPr lang="fi-FI" sz="1400" dirty="0"/>
              <a:t> </a:t>
            </a:r>
            <a:r>
              <a:rPr lang="fi-FI" sz="1400" dirty="0" err="1"/>
              <a:t>already</a:t>
            </a:r>
            <a:r>
              <a:rPr lang="fi-FI" sz="1400" dirty="0"/>
              <a:t> </a:t>
            </a:r>
            <a:r>
              <a:rPr lang="fi-FI" sz="1400" dirty="0" err="1"/>
              <a:t>performed</a:t>
            </a:r>
            <a:r>
              <a:rPr lang="fi-FI" sz="1400" dirty="0"/>
              <a:t> </a:t>
            </a:r>
            <a:r>
              <a:rPr lang="fi-FI" sz="1400" dirty="0" err="1"/>
              <a:t>analyses</a:t>
            </a:r>
            <a:endParaRPr lang="fi-FI" sz="1400" dirty="0">
              <a:sym typeface="Wingdings" panose="05000000000000000000" pitchFamily="2" charset="2"/>
            </a:endParaRPr>
          </a:p>
        </p:txBody>
      </p:sp>
    </p:spTree>
    <p:extLst>
      <p:ext uri="{BB962C8B-B14F-4D97-AF65-F5344CB8AC3E}">
        <p14:creationId xmlns:p14="http://schemas.microsoft.com/office/powerpoint/2010/main" val="1969650684"/>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ppt/theme/theme2.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43110</TotalTime>
  <Words>3692</Words>
  <Application>Microsoft Office PowerPoint</Application>
  <DocSecurity>0</DocSecurity>
  <PresentationFormat>Widescreen</PresentationFormat>
  <Paragraphs>2095</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Wingdings</vt:lpstr>
      <vt:lpstr>EUROfusion.1line_5_3_2019</vt:lpstr>
      <vt:lpstr>SP B - W and B samples and their analyses</vt:lpstr>
      <vt:lpstr>Goals of this meeting</vt:lpstr>
      <vt:lpstr>W sample matrix (as agreed in 2024): exposures in linear devices</vt:lpstr>
      <vt:lpstr>W sample matrix (as agreed in 2024): LIBS and dust experiments</vt:lpstr>
      <vt:lpstr>W sample matrix (as agreed in 2024): sample analyses</vt:lpstr>
      <vt:lpstr>B sample matrix (as agreed in 2025): exposures in linear devices</vt:lpstr>
      <vt:lpstr>B sample matrix (as agreed in 2025): round-robin exercise</vt:lpstr>
      <vt:lpstr>B sample matrix (as agreed in 2025): round-robin exercise</vt:lpstr>
      <vt:lpstr>B sample matrix (as agreed in 2025): impact of annealing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Fabio Vinagre</dc:creator>
  <cp:keywords/>
  <dc:description/>
  <cp:lastModifiedBy>Hakola Antti</cp:lastModifiedBy>
  <cp:revision>33</cp:revision>
  <dcterms:created xsi:type="dcterms:W3CDTF">2023-11-15T09:40:03Z</dcterms:created>
  <dcterms:modified xsi:type="dcterms:W3CDTF">2025-07-10T08:39:07Z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0x0101006C5E97A0C0FEBC408E67B127B9678D93</vt:lpwstr>
  </property>
  <property fmtid="{D5CDD505-2E9C-101B-9397-08002B2CF9AE}" pid="3" name="MediaServiceImageTags">
    <vt:lpwstr/>
  </property>
</Properties>
</file>