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414" r:id="rId3"/>
    <p:sldId id="415" r:id="rId4"/>
    <p:sldId id="416" r:id="rId5"/>
    <p:sldId id="417" r:id="rId6"/>
    <p:sldId id="418" r:id="rId7"/>
    <p:sldId id="419" r:id="rId8"/>
    <p:sldId id="420" r:id="rId9"/>
    <p:sldId id="421" r:id="rId10"/>
  </p:sldIdLst>
  <p:sldSz cx="12192000" cy="6858000"/>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CDDD"/>
    <a:srgbClr val="0000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45807-B219-42E6-BC18-5CBC88CA33DE}" v="36" dt="2025-07-10T06:25:46.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95033" autoAdjust="0"/>
  </p:normalViewPr>
  <p:slideViewPr>
    <p:cSldViewPr snapToGrid="0">
      <p:cViewPr>
        <p:scale>
          <a:sx n="80" d="100"/>
          <a:sy n="80" d="100"/>
        </p:scale>
        <p:origin x="1042" y="-58"/>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kola Antti" userId="65992f85-13c6-4cb4-8e3e-57db52c3c016" providerId="ADAL" clId="{18B45807-B219-42E6-BC18-5CBC88CA33DE}"/>
    <pc:docChg chg="undo custSel addSld delSld modSld modMainMaster">
      <pc:chgData name="Hakola Antti" userId="65992f85-13c6-4cb4-8e3e-57db52c3c016" providerId="ADAL" clId="{18B45807-B219-42E6-BC18-5CBC88CA33DE}" dt="2025-07-10T08:38:58.737" v="3691" actId="14734"/>
      <pc:docMkLst>
        <pc:docMk/>
      </pc:docMkLst>
      <pc:sldChg chg="modSp mod">
        <pc:chgData name="Hakola Antti" userId="65992f85-13c6-4cb4-8e3e-57db52c3c016" providerId="ADAL" clId="{18B45807-B219-42E6-BC18-5CBC88CA33DE}" dt="2025-07-02T12:29:42.434" v="95" actId="20577"/>
        <pc:sldMkLst>
          <pc:docMk/>
          <pc:sldMk cId="0" sldId="256"/>
        </pc:sldMkLst>
        <pc:spChg chg="mod">
          <ac:chgData name="Hakola Antti" userId="65992f85-13c6-4cb4-8e3e-57db52c3c016" providerId="ADAL" clId="{18B45807-B219-42E6-BC18-5CBC88CA33DE}" dt="2025-07-02T12:29:30.040" v="73" actId="20577"/>
          <ac:spMkLst>
            <pc:docMk/>
            <pc:sldMk cId="0" sldId="256"/>
            <ac:spMk id="2" creationId="{00000000-0000-0000-0000-000000000000}"/>
          </ac:spMkLst>
        </pc:spChg>
        <pc:spChg chg="mod">
          <ac:chgData name="Hakola Antti" userId="65992f85-13c6-4cb4-8e3e-57db52c3c016" providerId="ADAL" clId="{18B45807-B219-42E6-BC18-5CBC88CA33DE}" dt="2025-07-02T12:29:42.434" v="95" actId="20577"/>
          <ac:spMkLst>
            <pc:docMk/>
            <pc:sldMk cId="0" sldId="256"/>
            <ac:spMk id="6" creationId="{A17BFC62-E6B9-290F-4867-2D0577BC73BE}"/>
          </ac:spMkLst>
        </pc:spChg>
      </pc:sldChg>
      <pc:sldChg chg="del">
        <pc:chgData name="Hakola Antti" userId="65992f85-13c6-4cb4-8e3e-57db52c3c016" providerId="ADAL" clId="{18B45807-B219-42E6-BC18-5CBC88CA33DE}" dt="2025-07-02T13:44:14.219" v="1984" actId="47"/>
        <pc:sldMkLst>
          <pc:docMk/>
          <pc:sldMk cId="3579216872" sldId="388"/>
        </pc:sldMkLst>
      </pc:sldChg>
      <pc:sldChg chg="del">
        <pc:chgData name="Hakola Antti" userId="65992f85-13c6-4cb4-8e3e-57db52c3c016" providerId="ADAL" clId="{18B45807-B219-42E6-BC18-5CBC88CA33DE}" dt="2025-07-02T13:44:14.219" v="1984" actId="47"/>
        <pc:sldMkLst>
          <pc:docMk/>
          <pc:sldMk cId="20187884" sldId="389"/>
        </pc:sldMkLst>
      </pc:sldChg>
      <pc:sldChg chg="del">
        <pc:chgData name="Hakola Antti" userId="65992f85-13c6-4cb4-8e3e-57db52c3c016" providerId="ADAL" clId="{18B45807-B219-42E6-BC18-5CBC88CA33DE}" dt="2025-07-02T13:44:14.219" v="1984" actId="47"/>
        <pc:sldMkLst>
          <pc:docMk/>
          <pc:sldMk cId="2537542973" sldId="390"/>
        </pc:sldMkLst>
      </pc:sldChg>
      <pc:sldChg chg="del">
        <pc:chgData name="Hakola Antti" userId="65992f85-13c6-4cb4-8e3e-57db52c3c016" providerId="ADAL" clId="{18B45807-B219-42E6-BC18-5CBC88CA33DE}" dt="2025-07-02T13:44:14.219" v="1984" actId="47"/>
        <pc:sldMkLst>
          <pc:docMk/>
          <pc:sldMk cId="690325705" sldId="391"/>
        </pc:sldMkLst>
      </pc:sldChg>
      <pc:sldChg chg="del">
        <pc:chgData name="Hakola Antti" userId="65992f85-13c6-4cb4-8e3e-57db52c3c016" providerId="ADAL" clId="{18B45807-B219-42E6-BC18-5CBC88CA33DE}" dt="2025-07-02T13:44:14.219" v="1984" actId="47"/>
        <pc:sldMkLst>
          <pc:docMk/>
          <pc:sldMk cId="535670520" sldId="392"/>
        </pc:sldMkLst>
      </pc:sldChg>
      <pc:sldChg chg="del">
        <pc:chgData name="Hakola Antti" userId="65992f85-13c6-4cb4-8e3e-57db52c3c016" providerId="ADAL" clId="{18B45807-B219-42E6-BC18-5CBC88CA33DE}" dt="2025-07-02T13:44:14.219" v="1984" actId="47"/>
        <pc:sldMkLst>
          <pc:docMk/>
          <pc:sldMk cId="2685876908" sldId="393"/>
        </pc:sldMkLst>
      </pc:sldChg>
      <pc:sldChg chg="del">
        <pc:chgData name="Hakola Antti" userId="65992f85-13c6-4cb4-8e3e-57db52c3c016" providerId="ADAL" clId="{18B45807-B219-42E6-BC18-5CBC88CA33DE}" dt="2025-07-02T13:44:14.219" v="1984" actId="47"/>
        <pc:sldMkLst>
          <pc:docMk/>
          <pc:sldMk cId="2026281370" sldId="394"/>
        </pc:sldMkLst>
      </pc:sldChg>
      <pc:sldChg chg="del">
        <pc:chgData name="Hakola Antti" userId="65992f85-13c6-4cb4-8e3e-57db52c3c016" providerId="ADAL" clId="{18B45807-B219-42E6-BC18-5CBC88CA33DE}" dt="2025-07-02T13:44:14.219" v="1984" actId="47"/>
        <pc:sldMkLst>
          <pc:docMk/>
          <pc:sldMk cId="1486378573" sldId="395"/>
        </pc:sldMkLst>
      </pc:sldChg>
      <pc:sldChg chg="del">
        <pc:chgData name="Hakola Antti" userId="65992f85-13c6-4cb4-8e3e-57db52c3c016" providerId="ADAL" clId="{18B45807-B219-42E6-BC18-5CBC88CA33DE}" dt="2025-07-02T13:44:14.219" v="1984" actId="47"/>
        <pc:sldMkLst>
          <pc:docMk/>
          <pc:sldMk cId="3858273055" sldId="396"/>
        </pc:sldMkLst>
      </pc:sldChg>
      <pc:sldChg chg="del">
        <pc:chgData name="Hakola Antti" userId="65992f85-13c6-4cb4-8e3e-57db52c3c016" providerId="ADAL" clId="{18B45807-B219-42E6-BC18-5CBC88CA33DE}" dt="2025-07-02T13:44:14.219" v="1984" actId="47"/>
        <pc:sldMkLst>
          <pc:docMk/>
          <pc:sldMk cId="3839410634" sldId="397"/>
        </pc:sldMkLst>
      </pc:sldChg>
      <pc:sldChg chg="del">
        <pc:chgData name="Hakola Antti" userId="65992f85-13c6-4cb4-8e3e-57db52c3c016" providerId="ADAL" clId="{18B45807-B219-42E6-BC18-5CBC88CA33DE}" dt="2025-07-02T13:44:14.219" v="1984" actId="47"/>
        <pc:sldMkLst>
          <pc:docMk/>
          <pc:sldMk cId="1970398320" sldId="398"/>
        </pc:sldMkLst>
      </pc:sldChg>
      <pc:sldChg chg="del">
        <pc:chgData name="Hakola Antti" userId="65992f85-13c6-4cb4-8e3e-57db52c3c016" providerId="ADAL" clId="{18B45807-B219-42E6-BC18-5CBC88CA33DE}" dt="2025-07-02T13:44:14.219" v="1984" actId="47"/>
        <pc:sldMkLst>
          <pc:docMk/>
          <pc:sldMk cId="174147367" sldId="399"/>
        </pc:sldMkLst>
      </pc:sldChg>
      <pc:sldChg chg="del">
        <pc:chgData name="Hakola Antti" userId="65992f85-13c6-4cb4-8e3e-57db52c3c016" providerId="ADAL" clId="{18B45807-B219-42E6-BC18-5CBC88CA33DE}" dt="2025-07-02T13:44:14.219" v="1984" actId="47"/>
        <pc:sldMkLst>
          <pc:docMk/>
          <pc:sldMk cId="3317130340" sldId="400"/>
        </pc:sldMkLst>
      </pc:sldChg>
      <pc:sldChg chg="del">
        <pc:chgData name="Hakola Antti" userId="65992f85-13c6-4cb4-8e3e-57db52c3c016" providerId="ADAL" clId="{18B45807-B219-42E6-BC18-5CBC88CA33DE}" dt="2025-07-02T13:44:14.219" v="1984" actId="47"/>
        <pc:sldMkLst>
          <pc:docMk/>
          <pc:sldMk cId="285048518" sldId="401"/>
        </pc:sldMkLst>
      </pc:sldChg>
      <pc:sldChg chg="del">
        <pc:chgData name="Hakola Antti" userId="65992f85-13c6-4cb4-8e3e-57db52c3c016" providerId="ADAL" clId="{18B45807-B219-42E6-BC18-5CBC88CA33DE}" dt="2025-07-02T13:44:14.219" v="1984" actId="47"/>
        <pc:sldMkLst>
          <pc:docMk/>
          <pc:sldMk cId="3942028390" sldId="402"/>
        </pc:sldMkLst>
      </pc:sldChg>
      <pc:sldChg chg="del">
        <pc:chgData name="Hakola Antti" userId="65992f85-13c6-4cb4-8e3e-57db52c3c016" providerId="ADAL" clId="{18B45807-B219-42E6-BC18-5CBC88CA33DE}" dt="2025-07-02T13:44:14.219" v="1984" actId="47"/>
        <pc:sldMkLst>
          <pc:docMk/>
          <pc:sldMk cId="2555385812" sldId="403"/>
        </pc:sldMkLst>
      </pc:sldChg>
      <pc:sldChg chg="del">
        <pc:chgData name="Hakola Antti" userId="65992f85-13c6-4cb4-8e3e-57db52c3c016" providerId="ADAL" clId="{18B45807-B219-42E6-BC18-5CBC88CA33DE}" dt="2025-07-02T13:44:14.219" v="1984" actId="47"/>
        <pc:sldMkLst>
          <pc:docMk/>
          <pc:sldMk cId="2024290971" sldId="404"/>
        </pc:sldMkLst>
      </pc:sldChg>
      <pc:sldChg chg="del">
        <pc:chgData name="Hakola Antti" userId="65992f85-13c6-4cb4-8e3e-57db52c3c016" providerId="ADAL" clId="{18B45807-B219-42E6-BC18-5CBC88CA33DE}" dt="2025-07-02T13:44:14.219" v="1984" actId="47"/>
        <pc:sldMkLst>
          <pc:docMk/>
          <pc:sldMk cId="3336058156" sldId="405"/>
        </pc:sldMkLst>
      </pc:sldChg>
      <pc:sldChg chg="del">
        <pc:chgData name="Hakola Antti" userId="65992f85-13c6-4cb4-8e3e-57db52c3c016" providerId="ADAL" clId="{18B45807-B219-42E6-BC18-5CBC88CA33DE}" dt="2025-07-02T13:44:14.219" v="1984" actId="47"/>
        <pc:sldMkLst>
          <pc:docMk/>
          <pc:sldMk cId="1398672942" sldId="406"/>
        </pc:sldMkLst>
      </pc:sldChg>
      <pc:sldChg chg="del">
        <pc:chgData name="Hakola Antti" userId="65992f85-13c6-4cb4-8e3e-57db52c3c016" providerId="ADAL" clId="{18B45807-B219-42E6-BC18-5CBC88CA33DE}" dt="2025-07-02T13:44:14.219" v="1984" actId="47"/>
        <pc:sldMkLst>
          <pc:docMk/>
          <pc:sldMk cId="3488746993" sldId="407"/>
        </pc:sldMkLst>
      </pc:sldChg>
      <pc:sldChg chg="del">
        <pc:chgData name="Hakola Antti" userId="65992f85-13c6-4cb4-8e3e-57db52c3c016" providerId="ADAL" clId="{18B45807-B219-42E6-BC18-5CBC88CA33DE}" dt="2025-07-02T13:44:14.219" v="1984" actId="47"/>
        <pc:sldMkLst>
          <pc:docMk/>
          <pc:sldMk cId="3522397113" sldId="408"/>
        </pc:sldMkLst>
      </pc:sldChg>
      <pc:sldChg chg="del">
        <pc:chgData name="Hakola Antti" userId="65992f85-13c6-4cb4-8e3e-57db52c3c016" providerId="ADAL" clId="{18B45807-B219-42E6-BC18-5CBC88CA33DE}" dt="2025-07-02T13:44:14.219" v="1984" actId="47"/>
        <pc:sldMkLst>
          <pc:docMk/>
          <pc:sldMk cId="1596843992" sldId="409"/>
        </pc:sldMkLst>
      </pc:sldChg>
      <pc:sldChg chg="del">
        <pc:chgData name="Hakola Antti" userId="65992f85-13c6-4cb4-8e3e-57db52c3c016" providerId="ADAL" clId="{18B45807-B219-42E6-BC18-5CBC88CA33DE}" dt="2025-07-02T13:44:14.219" v="1984" actId="47"/>
        <pc:sldMkLst>
          <pc:docMk/>
          <pc:sldMk cId="3725172891" sldId="410"/>
        </pc:sldMkLst>
      </pc:sldChg>
      <pc:sldChg chg="del">
        <pc:chgData name="Hakola Antti" userId="65992f85-13c6-4cb4-8e3e-57db52c3c016" providerId="ADAL" clId="{18B45807-B219-42E6-BC18-5CBC88CA33DE}" dt="2025-07-02T13:44:14.219" v="1984" actId="47"/>
        <pc:sldMkLst>
          <pc:docMk/>
          <pc:sldMk cId="1345743267" sldId="411"/>
        </pc:sldMkLst>
      </pc:sldChg>
      <pc:sldChg chg="del">
        <pc:chgData name="Hakola Antti" userId="65992f85-13c6-4cb4-8e3e-57db52c3c016" providerId="ADAL" clId="{18B45807-B219-42E6-BC18-5CBC88CA33DE}" dt="2025-07-02T13:44:14.219" v="1984" actId="47"/>
        <pc:sldMkLst>
          <pc:docMk/>
          <pc:sldMk cId="4032261583" sldId="412"/>
        </pc:sldMkLst>
      </pc:sldChg>
      <pc:sldChg chg="del">
        <pc:chgData name="Hakola Antti" userId="65992f85-13c6-4cb4-8e3e-57db52c3c016" providerId="ADAL" clId="{18B45807-B219-42E6-BC18-5CBC88CA33DE}" dt="2025-07-02T13:44:14.219" v="1984" actId="47"/>
        <pc:sldMkLst>
          <pc:docMk/>
          <pc:sldMk cId="3393765882" sldId="413"/>
        </pc:sldMkLst>
      </pc:sldChg>
      <pc:sldChg chg="addSp modSp new mod">
        <pc:chgData name="Hakola Antti" userId="65992f85-13c6-4cb4-8e3e-57db52c3c016" providerId="ADAL" clId="{18B45807-B219-42E6-BC18-5CBC88CA33DE}" dt="2025-07-02T13:49:14.308" v="2039" actId="113"/>
        <pc:sldMkLst>
          <pc:docMk/>
          <pc:sldMk cId="859951675" sldId="414"/>
        </pc:sldMkLst>
        <pc:spChg chg="mod">
          <ac:chgData name="Hakola Antti" userId="65992f85-13c6-4cb4-8e3e-57db52c3c016" providerId="ADAL" clId="{18B45807-B219-42E6-BC18-5CBC88CA33DE}" dt="2025-07-02T12:44:21.816" v="168" actId="20577"/>
          <ac:spMkLst>
            <pc:docMk/>
            <pc:sldMk cId="859951675" sldId="414"/>
            <ac:spMk id="2" creationId="{0D04823E-BB26-D2CE-BD38-C55F1D537404}"/>
          </ac:spMkLst>
        </pc:spChg>
        <pc:spChg chg="add mod">
          <ac:chgData name="Hakola Antti" userId="65992f85-13c6-4cb4-8e3e-57db52c3c016" providerId="ADAL" clId="{18B45807-B219-42E6-BC18-5CBC88CA33DE}" dt="2025-07-02T13:49:14.308" v="2039" actId="113"/>
          <ac:spMkLst>
            <pc:docMk/>
            <pc:sldMk cId="859951675" sldId="414"/>
            <ac:spMk id="5" creationId="{D214B543-EAE9-302E-6894-6608E55EFC82}"/>
          </ac:spMkLst>
        </pc:spChg>
      </pc:sldChg>
      <pc:sldChg chg="addSp modSp new mod">
        <pc:chgData name="Hakola Antti" userId="65992f85-13c6-4cb4-8e3e-57db52c3c016" providerId="ADAL" clId="{18B45807-B219-42E6-BC18-5CBC88CA33DE}" dt="2025-07-10T06:32:30.397" v="3488" actId="6549"/>
        <pc:sldMkLst>
          <pc:docMk/>
          <pc:sldMk cId="1871529564" sldId="415"/>
        </pc:sldMkLst>
        <pc:spChg chg="mod">
          <ac:chgData name="Hakola Antti" userId="65992f85-13c6-4cb4-8e3e-57db52c3c016" providerId="ADAL" clId="{18B45807-B219-42E6-BC18-5CBC88CA33DE}" dt="2025-07-02T13:08:59.344" v="1644" actId="14100"/>
          <ac:spMkLst>
            <pc:docMk/>
            <pc:sldMk cId="1871529564" sldId="415"/>
            <ac:spMk id="2" creationId="{F5A51789-0633-8F65-B8B6-819FA55C86C9}"/>
          </ac:spMkLst>
        </pc:spChg>
        <pc:spChg chg="add mod">
          <ac:chgData name="Hakola Antti" userId="65992f85-13c6-4cb4-8e3e-57db52c3c016" providerId="ADAL" clId="{18B45807-B219-42E6-BC18-5CBC88CA33DE}" dt="2025-07-10T06:32:30.397" v="3488" actId="6549"/>
          <ac:spMkLst>
            <pc:docMk/>
            <pc:sldMk cId="1871529564" sldId="415"/>
            <ac:spMk id="5" creationId="{C613AF29-9FF7-3811-2034-C4EA19A7AB07}"/>
          </ac:spMkLst>
        </pc:spChg>
        <pc:graphicFrameChg chg="add mod modGraphic">
          <ac:chgData name="Hakola Antti" userId="65992f85-13c6-4cb4-8e3e-57db52c3c016" providerId="ADAL" clId="{18B45807-B219-42E6-BC18-5CBC88CA33DE}" dt="2025-07-02T13:08:30.613" v="1590" actId="14100"/>
          <ac:graphicFrameMkLst>
            <pc:docMk/>
            <pc:sldMk cId="1871529564" sldId="415"/>
            <ac:graphicFrameMk id="6" creationId="{578EAB6D-02AC-70C6-71F2-8DE398EC1BCE}"/>
          </ac:graphicFrameMkLst>
        </pc:graphicFrameChg>
      </pc:sldChg>
      <pc:sldChg chg="addSp delSp modSp new mod">
        <pc:chgData name="Hakola Antti" userId="65992f85-13c6-4cb4-8e3e-57db52c3c016" providerId="ADAL" clId="{18B45807-B219-42E6-BC18-5CBC88CA33DE}" dt="2025-07-10T06:32:51.442" v="3525" actId="1076"/>
        <pc:sldMkLst>
          <pc:docMk/>
          <pc:sldMk cId="283457780" sldId="416"/>
        </pc:sldMkLst>
        <pc:spChg chg="add mod">
          <ac:chgData name="Hakola Antti" userId="65992f85-13c6-4cb4-8e3e-57db52c3c016" providerId="ADAL" clId="{18B45807-B219-42E6-BC18-5CBC88CA33DE}" dt="2025-07-10T06:32:51.442" v="3525" actId="1076"/>
          <ac:spMkLst>
            <pc:docMk/>
            <pc:sldMk cId="283457780" sldId="416"/>
            <ac:spMk id="2" creationId="{A49A73A2-8428-155B-99AD-51C41D1170C2}"/>
          </ac:spMkLst>
        </pc:spChg>
        <pc:spChg chg="add mod">
          <ac:chgData name="Hakola Antti" userId="65992f85-13c6-4cb4-8e3e-57db52c3c016" providerId="ADAL" clId="{18B45807-B219-42E6-BC18-5CBC88CA33DE}" dt="2025-07-02T13:13:14.299" v="1739" actId="20577"/>
          <ac:spMkLst>
            <pc:docMk/>
            <pc:sldMk cId="283457780" sldId="416"/>
            <ac:spMk id="5" creationId="{39DEB390-78A1-4F8D-4F8A-13F1D34C2B49}"/>
          </ac:spMkLst>
        </pc:spChg>
        <pc:graphicFrameChg chg="add mod modGraphic">
          <ac:chgData name="Hakola Antti" userId="65992f85-13c6-4cb4-8e3e-57db52c3c016" providerId="ADAL" clId="{18B45807-B219-42E6-BC18-5CBC88CA33DE}" dt="2025-07-02T13:13:03.470" v="1714"/>
          <ac:graphicFrameMkLst>
            <pc:docMk/>
            <pc:sldMk cId="283457780" sldId="416"/>
            <ac:graphicFrameMk id="6" creationId="{8EFBCC5E-F421-8201-0FE3-972B1704DE73}"/>
          </ac:graphicFrameMkLst>
        </pc:graphicFrameChg>
      </pc:sldChg>
      <pc:sldChg chg="addSp delSp modSp new mod">
        <pc:chgData name="Hakola Antti" userId="65992f85-13c6-4cb4-8e3e-57db52c3c016" providerId="ADAL" clId="{18B45807-B219-42E6-BC18-5CBC88CA33DE}" dt="2025-07-10T06:27:18.230" v="3443" actId="20577"/>
        <pc:sldMkLst>
          <pc:docMk/>
          <pc:sldMk cId="2339071163" sldId="417"/>
        </pc:sldMkLst>
        <pc:spChg chg="add mod">
          <ac:chgData name="Hakola Antti" userId="65992f85-13c6-4cb4-8e3e-57db52c3c016" providerId="ADAL" clId="{18B45807-B219-42E6-BC18-5CBC88CA33DE}" dt="2025-07-10T06:27:18.230" v="3443" actId="20577"/>
          <ac:spMkLst>
            <pc:docMk/>
            <pc:sldMk cId="2339071163" sldId="417"/>
            <ac:spMk id="2" creationId="{EF1F8BF5-21E1-487F-18FB-D41AAB971068}"/>
          </ac:spMkLst>
        </pc:spChg>
        <pc:spChg chg="add mod">
          <ac:chgData name="Hakola Antti" userId="65992f85-13c6-4cb4-8e3e-57db52c3c016" providerId="ADAL" clId="{18B45807-B219-42E6-BC18-5CBC88CA33DE}" dt="2025-07-02T13:13:48.841" v="1757" actId="20577"/>
          <ac:spMkLst>
            <pc:docMk/>
            <pc:sldMk cId="2339071163" sldId="417"/>
            <ac:spMk id="5" creationId="{5CF86077-6BED-844C-72DD-543D0232E63D}"/>
          </ac:spMkLst>
        </pc:spChg>
        <pc:spChg chg="add mod">
          <ac:chgData name="Hakola Antti" userId="65992f85-13c6-4cb4-8e3e-57db52c3c016" providerId="ADAL" clId="{18B45807-B219-42E6-BC18-5CBC88CA33DE}" dt="2025-07-10T06:05:04.359" v="2235" actId="1035"/>
          <ac:spMkLst>
            <pc:docMk/>
            <pc:sldMk cId="2339071163" sldId="417"/>
            <ac:spMk id="8" creationId="{BD112A51-1B88-81D2-3412-FE207010379A}"/>
          </ac:spMkLst>
        </pc:spChg>
        <pc:spChg chg="add mod">
          <ac:chgData name="Hakola Antti" userId="65992f85-13c6-4cb4-8e3e-57db52c3c016" providerId="ADAL" clId="{18B45807-B219-42E6-BC18-5CBC88CA33DE}" dt="2025-07-10T06:05:04.359" v="2235" actId="1035"/>
          <ac:spMkLst>
            <pc:docMk/>
            <pc:sldMk cId="2339071163" sldId="417"/>
            <ac:spMk id="9" creationId="{4022F3F4-63AF-60C2-B329-C906463305A0}"/>
          </ac:spMkLst>
        </pc:spChg>
        <pc:spChg chg="add mod">
          <ac:chgData name="Hakola Antti" userId="65992f85-13c6-4cb4-8e3e-57db52c3c016" providerId="ADAL" clId="{18B45807-B219-42E6-BC18-5CBC88CA33DE}" dt="2025-07-10T06:05:04.359" v="2235" actId="1035"/>
          <ac:spMkLst>
            <pc:docMk/>
            <pc:sldMk cId="2339071163" sldId="417"/>
            <ac:spMk id="10" creationId="{743ECE04-D28A-B8FC-ACCC-7AF908EA85A8}"/>
          </ac:spMkLst>
        </pc:spChg>
        <pc:graphicFrameChg chg="add mod modGraphic">
          <ac:chgData name="Hakola Antti" userId="65992f85-13c6-4cb4-8e3e-57db52c3c016" providerId="ADAL" clId="{18B45807-B219-42E6-BC18-5CBC88CA33DE}" dt="2025-07-10T06:05:12.444" v="2238" actId="1076"/>
          <ac:graphicFrameMkLst>
            <pc:docMk/>
            <pc:sldMk cId="2339071163" sldId="417"/>
            <ac:graphicFrameMk id="6" creationId="{3A2A2250-00A4-5ECF-6C57-530BF1887667}"/>
          </ac:graphicFrameMkLst>
        </pc:graphicFrameChg>
      </pc:sldChg>
      <pc:sldChg chg="addSp delSp modSp new mod">
        <pc:chgData name="Hakola Antti" userId="65992f85-13c6-4cb4-8e3e-57db52c3c016" providerId="ADAL" clId="{18B45807-B219-42E6-BC18-5CBC88CA33DE}" dt="2025-07-10T06:35:11.529" v="3660" actId="6549"/>
        <pc:sldMkLst>
          <pc:docMk/>
          <pc:sldMk cId="2173337082" sldId="418"/>
        </pc:sldMkLst>
        <pc:spChg chg="add mod">
          <ac:chgData name="Hakola Antti" userId="65992f85-13c6-4cb4-8e3e-57db52c3c016" providerId="ADAL" clId="{18B45807-B219-42E6-BC18-5CBC88CA33DE}" dt="2025-07-10T06:35:11.529" v="3660" actId="6549"/>
          <ac:spMkLst>
            <pc:docMk/>
            <pc:sldMk cId="2173337082" sldId="418"/>
            <ac:spMk id="2" creationId="{1B61CCC7-B3A8-E45C-AAE9-CAC61A573441}"/>
          </ac:spMkLst>
        </pc:spChg>
        <pc:spChg chg="add mod">
          <ac:chgData name="Hakola Antti" userId="65992f85-13c6-4cb4-8e3e-57db52c3c016" providerId="ADAL" clId="{18B45807-B219-42E6-BC18-5CBC88CA33DE}" dt="2025-07-02T13:32:35.583" v="1940" actId="20577"/>
          <ac:spMkLst>
            <pc:docMk/>
            <pc:sldMk cId="2173337082" sldId="418"/>
            <ac:spMk id="5" creationId="{7687BEEF-70E5-1EC6-E5D7-A52D3421A92B}"/>
          </ac:spMkLst>
        </pc:spChg>
        <pc:graphicFrameChg chg="add mod modGraphic">
          <ac:chgData name="Hakola Antti" userId="65992f85-13c6-4cb4-8e3e-57db52c3c016" providerId="ADAL" clId="{18B45807-B219-42E6-BC18-5CBC88CA33DE}" dt="2025-07-02T13:33:26.012" v="1949" actId="1076"/>
          <ac:graphicFrameMkLst>
            <pc:docMk/>
            <pc:sldMk cId="2173337082" sldId="418"/>
            <ac:graphicFrameMk id="6" creationId="{B1094EAE-7474-D124-714B-A67709655921}"/>
          </ac:graphicFrameMkLst>
        </pc:graphicFrameChg>
      </pc:sldChg>
      <pc:sldChg chg="addSp delSp modSp new mod">
        <pc:chgData name="Hakola Antti" userId="65992f85-13c6-4cb4-8e3e-57db52c3c016" providerId="ADAL" clId="{18B45807-B219-42E6-BC18-5CBC88CA33DE}" dt="2025-07-10T06:35:29.916" v="3690" actId="20577"/>
        <pc:sldMkLst>
          <pc:docMk/>
          <pc:sldMk cId="4177208090" sldId="419"/>
        </pc:sldMkLst>
        <pc:spChg chg="add mod">
          <ac:chgData name="Hakola Antti" userId="65992f85-13c6-4cb4-8e3e-57db52c3c016" providerId="ADAL" clId="{18B45807-B219-42E6-BC18-5CBC88CA33DE}" dt="2025-07-10T06:35:29.916" v="3690" actId="20577"/>
          <ac:spMkLst>
            <pc:docMk/>
            <pc:sldMk cId="4177208090" sldId="419"/>
            <ac:spMk id="2" creationId="{5E837F23-5AC3-6DAF-7DD1-0068381BF7DE}"/>
          </ac:spMkLst>
        </pc:spChg>
        <pc:spChg chg="add mod">
          <ac:chgData name="Hakola Antti" userId="65992f85-13c6-4cb4-8e3e-57db52c3c016" providerId="ADAL" clId="{18B45807-B219-42E6-BC18-5CBC88CA33DE}" dt="2025-07-10T06:14:46.345" v="2745" actId="20577"/>
          <ac:spMkLst>
            <pc:docMk/>
            <pc:sldMk cId="4177208090" sldId="419"/>
            <ac:spMk id="5" creationId="{7CE1E91F-5151-4496-C8B4-6F4A76679736}"/>
          </ac:spMkLst>
        </pc:spChg>
        <pc:graphicFrameChg chg="add mod modGraphic">
          <ac:chgData name="Hakola Antti" userId="65992f85-13c6-4cb4-8e3e-57db52c3c016" providerId="ADAL" clId="{18B45807-B219-42E6-BC18-5CBC88CA33DE}" dt="2025-07-10T06:14:35.971" v="2734" actId="2165"/>
          <ac:graphicFrameMkLst>
            <pc:docMk/>
            <pc:sldMk cId="4177208090" sldId="419"/>
            <ac:graphicFrameMk id="6" creationId="{C462C7C3-49E6-BC82-3547-443D4F608BB7}"/>
          </ac:graphicFrameMkLst>
        </pc:graphicFrameChg>
      </pc:sldChg>
      <pc:sldChg chg="addSp modSp add mod">
        <pc:chgData name="Hakola Antti" userId="65992f85-13c6-4cb4-8e3e-57db52c3c016" providerId="ADAL" clId="{18B45807-B219-42E6-BC18-5CBC88CA33DE}" dt="2025-07-10T08:38:58.737" v="3691" actId="14734"/>
        <pc:sldMkLst>
          <pc:docMk/>
          <pc:sldMk cId="3022743767" sldId="420"/>
        </pc:sldMkLst>
        <pc:spChg chg="add mod">
          <ac:chgData name="Hakola Antti" userId="65992f85-13c6-4cb4-8e3e-57db52c3c016" providerId="ADAL" clId="{18B45807-B219-42E6-BC18-5CBC88CA33DE}" dt="2025-07-10T06:15:52.453" v="2848" actId="20577"/>
          <ac:spMkLst>
            <pc:docMk/>
            <pc:sldMk cId="3022743767" sldId="420"/>
            <ac:spMk id="2" creationId="{545A5CC6-1710-C35C-71D2-D560EE995F3B}"/>
          </ac:spMkLst>
        </pc:spChg>
        <pc:spChg chg="mod">
          <ac:chgData name="Hakola Antti" userId="65992f85-13c6-4cb4-8e3e-57db52c3c016" providerId="ADAL" clId="{18B45807-B219-42E6-BC18-5CBC88CA33DE}" dt="2025-07-10T06:15:00.163" v="2793" actId="20577"/>
          <ac:spMkLst>
            <pc:docMk/>
            <pc:sldMk cId="3022743767" sldId="420"/>
            <ac:spMk id="5" creationId="{1915ED9E-15CB-4557-162C-D5211CDA6A05}"/>
          </ac:spMkLst>
        </pc:spChg>
        <pc:spChg chg="mod">
          <ac:chgData name="Hakola Antti" userId="65992f85-13c6-4cb4-8e3e-57db52c3c016" providerId="ADAL" clId="{18B45807-B219-42E6-BC18-5CBC88CA33DE}" dt="2025-07-02T13:43:50.413" v="1982" actId="1076"/>
          <ac:spMkLst>
            <pc:docMk/>
            <pc:sldMk cId="3022743767" sldId="420"/>
            <ac:spMk id="7" creationId="{10173F5B-3ED2-2F81-5CEE-0DD3E0C08642}"/>
          </ac:spMkLst>
        </pc:spChg>
        <pc:graphicFrameChg chg="modGraphic">
          <ac:chgData name="Hakola Antti" userId="65992f85-13c6-4cb4-8e3e-57db52c3c016" providerId="ADAL" clId="{18B45807-B219-42E6-BC18-5CBC88CA33DE}" dt="2025-07-10T08:38:58.737" v="3691" actId="14734"/>
          <ac:graphicFrameMkLst>
            <pc:docMk/>
            <pc:sldMk cId="3022743767" sldId="420"/>
            <ac:graphicFrameMk id="6" creationId="{2ADF3D30-2B3E-7583-25AF-BC547D1BC0E0}"/>
          </ac:graphicFrameMkLst>
        </pc:graphicFrameChg>
      </pc:sldChg>
      <pc:sldChg chg="addSp delSp modSp new mod">
        <pc:chgData name="Hakola Antti" userId="65992f85-13c6-4cb4-8e3e-57db52c3c016" providerId="ADAL" clId="{18B45807-B219-42E6-BC18-5CBC88CA33DE}" dt="2025-07-10T06:26:19.542" v="3397" actId="20577"/>
        <pc:sldMkLst>
          <pc:docMk/>
          <pc:sldMk cId="1969650684" sldId="421"/>
        </pc:sldMkLst>
        <pc:spChg chg="add mod">
          <ac:chgData name="Hakola Antti" userId="65992f85-13c6-4cb4-8e3e-57db52c3c016" providerId="ADAL" clId="{18B45807-B219-42E6-BC18-5CBC88CA33DE}" dt="2025-07-10T06:26:19.542" v="3397" actId="20577"/>
          <ac:spMkLst>
            <pc:docMk/>
            <pc:sldMk cId="1969650684" sldId="421"/>
            <ac:spMk id="2" creationId="{37F346D5-0A9A-D793-9BD3-52B43C4F34A7}"/>
          </ac:spMkLst>
        </pc:spChg>
        <pc:spChg chg="add mod">
          <ac:chgData name="Hakola Antti" userId="65992f85-13c6-4cb4-8e3e-57db52c3c016" providerId="ADAL" clId="{18B45807-B219-42E6-BC18-5CBC88CA33DE}" dt="2025-07-02T13:45:55.879" v="2005" actId="20577"/>
          <ac:spMkLst>
            <pc:docMk/>
            <pc:sldMk cId="1969650684" sldId="421"/>
            <ac:spMk id="5" creationId="{43AA08FC-5313-B02B-23F4-EFB9DFC89435}"/>
          </ac:spMkLst>
        </pc:spChg>
        <pc:graphicFrameChg chg="add mod modGraphic">
          <ac:chgData name="Hakola Antti" userId="65992f85-13c6-4cb4-8e3e-57db52c3c016" providerId="ADAL" clId="{18B45807-B219-42E6-BC18-5CBC88CA33DE}" dt="2025-07-02T13:47:58.270" v="2026" actId="5793"/>
          <ac:graphicFrameMkLst>
            <pc:docMk/>
            <pc:sldMk cId="1969650684" sldId="421"/>
            <ac:graphicFrameMk id="7" creationId="{5AC097F8-75C0-2807-0186-0D79A8C4C90E}"/>
          </ac:graphicFrameMkLst>
        </pc:graphicFrameChg>
      </pc:sldChg>
      <pc:sldMasterChg chg="modSldLayout">
        <pc:chgData name="Hakola Antti" userId="65992f85-13c6-4cb4-8e3e-57db52c3c016" providerId="ADAL" clId="{18B45807-B219-42E6-BC18-5CBC88CA33DE}" dt="2025-07-02T12:30:58.930" v="134" actId="20577"/>
        <pc:sldMasterMkLst>
          <pc:docMk/>
          <pc:sldMasterMk cId="0" sldId="2147483648"/>
        </pc:sldMasterMkLst>
        <pc:sldLayoutChg chg="modSp mod">
          <pc:chgData name="Hakola Antti" userId="65992f85-13c6-4cb4-8e3e-57db52c3c016" providerId="ADAL" clId="{18B45807-B219-42E6-BC18-5CBC88CA33DE}" dt="2025-07-02T12:30:26.212" v="130" actId="20577"/>
          <pc:sldLayoutMkLst>
            <pc:docMk/>
            <pc:sldMasterMk cId="0" sldId="2147483648"/>
            <pc:sldLayoutMk cId="0" sldId="2147483650"/>
          </pc:sldLayoutMkLst>
          <pc:spChg chg="mod">
            <ac:chgData name="Hakola Antti" userId="65992f85-13c6-4cb4-8e3e-57db52c3c016" providerId="ADAL" clId="{18B45807-B219-42E6-BC18-5CBC88CA33DE}" dt="2025-07-02T12:30:26.212" v="130" actId="20577"/>
            <ac:spMkLst>
              <pc:docMk/>
              <pc:sldMasterMk cId="0" sldId="2147483648"/>
              <pc:sldLayoutMk cId="0" sldId="2147483650"/>
              <ac:spMk id="8" creationId="{00000000-0000-0000-0000-000000000000}"/>
            </ac:spMkLst>
          </pc:spChg>
        </pc:sldLayoutChg>
        <pc:sldLayoutChg chg="modSp mod">
          <pc:chgData name="Hakola Antti" userId="65992f85-13c6-4cb4-8e3e-57db52c3c016" providerId="ADAL" clId="{18B45807-B219-42E6-BC18-5CBC88CA33DE}" dt="2025-07-02T12:30:51.662" v="133" actId="20577"/>
          <pc:sldLayoutMkLst>
            <pc:docMk/>
            <pc:sldMasterMk cId="0" sldId="2147483648"/>
            <pc:sldLayoutMk cId="0" sldId="2147483651"/>
          </pc:sldLayoutMkLst>
          <pc:spChg chg="mod">
            <ac:chgData name="Hakola Antti" userId="65992f85-13c6-4cb4-8e3e-57db52c3c016" providerId="ADAL" clId="{18B45807-B219-42E6-BC18-5CBC88CA33DE}" dt="2025-07-02T12:30:51.662" v="133" actId="20577"/>
            <ac:spMkLst>
              <pc:docMk/>
              <pc:sldMasterMk cId="0" sldId="2147483648"/>
              <pc:sldLayoutMk cId="0" sldId="2147483651"/>
              <ac:spMk id="8" creationId="{00000000-0000-0000-0000-000000000000}"/>
            </ac:spMkLst>
          </pc:spChg>
        </pc:sldLayoutChg>
        <pc:sldLayoutChg chg="modSp mod">
          <pc:chgData name="Hakola Antti" userId="65992f85-13c6-4cb4-8e3e-57db52c3c016" providerId="ADAL" clId="{18B45807-B219-42E6-BC18-5CBC88CA33DE}" dt="2025-07-02T12:30:58.930" v="134" actId="20577"/>
          <pc:sldLayoutMkLst>
            <pc:docMk/>
            <pc:sldMasterMk cId="0" sldId="2147483648"/>
            <pc:sldLayoutMk cId="0" sldId="2147483652"/>
          </pc:sldLayoutMkLst>
          <pc:spChg chg="mod">
            <ac:chgData name="Hakola Antti" userId="65992f85-13c6-4cb4-8e3e-57db52c3c016" providerId="ADAL" clId="{18B45807-B219-42E6-BC18-5CBC88CA33DE}" dt="2025-07-02T12:30:58.930" v="134" actId="20577"/>
            <ac:spMkLst>
              <pc:docMk/>
              <pc:sldMasterMk cId="0" sldId="2147483648"/>
              <pc:sldLayoutMk cId="0" sldId="2147483652"/>
              <ac:spMk id="8"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02D1B89E-83DC-3F72-35C6-2FE9493E3D5A}"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pPr>
              <a:defRPr/>
            </a:pPr>
            <a:endParaRPr lang="fi-FI"/>
          </a:p>
        </p:txBody>
      </p:sp>
    </p:spTree>
    <p:extLst>
      <p:ext uri="{BB962C8B-B14F-4D97-AF65-F5344CB8AC3E}">
        <p14:creationId xmlns:p14="http://schemas.microsoft.com/office/powerpoint/2010/main" val="22121224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dirty="0"/>
              <a:t>Click to edit Master text styles</a:t>
            </a:r>
            <a:endParaRPr dirty="0"/>
          </a:p>
          <a:p>
            <a:pPr lvl="1">
              <a:defRPr/>
            </a:pPr>
            <a:r>
              <a:rPr lang="en-US" dirty="0"/>
              <a:t>Second level</a:t>
            </a:r>
            <a:endParaRPr dirty="0"/>
          </a:p>
          <a:p>
            <a:pPr lvl="2">
              <a:defRPr/>
            </a:pPr>
            <a:r>
              <a:rPr lang="en-US" dirty="0"/>
              <a:t>Third level</a:t>
            </a:r>
            <a:endParaRPr dirty="0"/>
          </a:p>
        </p:txBody>
      </p:sp>
      <p:sp>
        <p:nvSpPr>
          <p:cNvPr id="8" name="Footer Placeholder 7"/>
          <p:cNvSpPr>
            <a:spLocks noGrp="1"/>
          </p:cNvSpPr>
          <p:nvPr>
            <p:ph type="ftr" sz="quarter" idx="11"/>
          </p:nvPr>
        </p:nvSpPr>
        <p:spPr bwMode="auto">
          <a:xfrm>
            <a:off x="825624" y="6555770"/>
            <a:ext cx="5270376"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WPPWIE SPB  status meeting for W and B | 10 July 2025</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4512994"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WPPWIE SPB  status meeting for W and B | 10 July 2025</a:t>
            </a:r>
            <a:endParaRPr lang="en-GB"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4692581" cy="329614"/>
          </a:xfrm>
          <a:prstGeom prst="rect">
            <a:avLst/>
          </a:prstGeom>
        </p:spPr>
        <p:txBody>
          <a:bodyPr anchor="t"/>
          <a:lstStyle>
            <a:lvl1pPr>
              <a:defRPr sz="1200">
                <a:solidFill>
                  <a:schemeClr val="bg1"/>
                </a:solidFill>
              </a:defRPr>
            </a:lvl1pPr>
          </a:lstStyle>
          <a:p>
            <a:pPr>
              <a:defRPr/>
            </a:pPr>
            <a:r>
              <a:rPr lang="en-GB" dirty="0">
                <a:solidFill>
                  <a:prstClr val="white"/>
                </a:solidFill>
              </a:rPr>
              <a:t>A. Hakola| WPPWIE SPB  status meeting for W and B | 10 July 2025</a:t>
            </a:r>
            <a:endParaRPr lang="en-GB"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407368" y="2074187"/>
            <a:ext cx="11184864" cy="620251"/>
          </a:xfrm>
        </p:spPr>
        <p:txBody>
          <a:bodyPr>
            <a:normAutofit/>
          </a:bodyPr>
          <a:lstStyle/>
          <a:p>
            <a:pPr>
              <a:defRPr/>
            </a:pPr>
            <a:r>
              <a:rPr lang="en-US" sz="3200" dirty="0"/>
              <a:t>SP B - W and B samples and their analyses</a:t>
            </a:r>
            <a:endParaRPr sz="3200" dirty="0"/>
          </a:p>
        </p:txBody>
      </p:sp>
      <p:sp>
        <p:nvSpPr>
          <p:cNvPr id="3" name="Text Placeholder 2"/>
          <p:cNvSpPr>
            <a:spLocks noGrp="1"/>
          </p:cNvSpPr>
          <p:nvPr>
            <p:ph type="body" sz="quarter" idx="10"/>
          </p:nvPr>
        </p:nvSpPr>
        <p:spPr bwMode="auto"/>
        <p:txBody>
          <a:bodyPr/>
          <a:lstStyle/>
          <a:p>
            <a:pPr>
              <a:defRPr/>
            </a:pPr>
            <a:r>
              <a:rPr lang="en-GB" dirty="0"/>
              <a:t>Antti Hakola</a:t>
            </a:r>
            <a:endParaRPr dirty="0"/>
          </a:p>
        </p:txBody>
      </p:sp>
      <p:sp>
        <p:nvSpPr>
          <p:cNvPr id="4" name="Text Placeholder 3"/>
          <p:cNvSpPr>
            <a:spLocks noGrp="1"/>
          </p:cNvSpPr>
          <p:nvPr>
            <p:ph type="body" sz="quarter" idx="11"/>
          </p:nvPr>
        </p:nvSpPr>
        <p:spPr bwMode="auto">
          <a:xfrm>
            <a:off x="407367" y="4159259"/>
            <a:ext cx="11350623" cy="990299"/>
          </a:xfrm>
        </p:spPr>
        <p:txBody>
          <a:bodyPr>
            <a:normAutofit/>
          </a:bodyPr>
          <a:lstStyle/>
          <a:p>
            <a:pPr>
              <a:defRPr/>
            </a:pPr>
            <a:r>
              <a:rPr lang="en-GB" sz="1600" dirty="0"/>
              <a:t>On behalf of the SP B team and task holders</a:t>
            </a:r>
            <a:endParaRPr sz="1600" dirty="0"/>
          </a:p>
        </p:txBody>
      </p:sp>
      <p:sp>
        <p:nvSpPr>
          <p:cNvPr id="6" name="Text Placeholder 2">
            <a:extLst>
              <a:ext uri="{FF2B5EF4-FFF2-40B4-BE49-F238E27FC236}">
                <a16:creationId xmlns:a16="http://schemas.microsoft.com/office/drawing/2014/main" id="{A17BFC62-E6B9-290F-4867-2D0577BC73BE}"/>
              </a:ext>
            </a:extLst>
          </p:cNvPr>
          <p:cNvSpPr txBox="1">
            <a:spLocks/>
          </p:cNvSpPr>
          <p:nvPr/>
        </p:nvSpPr>
        <p:spPr bwMode="auto">
          <a:xfrm>
            <a:off x="407366" y="2550861"/>
            <a:ext cx="6844772" cy="457848"/>
          </a:xfrm>
          <a:prstGeom prst="rect">
            <a:avLst/>
          </a:prstGeom>
        </p:spPr>
        <p:txBody>
          <a:bodyPr vert="horz" lIns="91440" tIns="45720" rIns="91440" bIns="45720" rtlCol="0">
            <a:normAutofit/>
          </a:bodyPr>
          <a:lstStyle>
            <a:lvl1pPr marL="0" indent="0" algn="l" defTabSz="685800">
              <a:spcBef>
                <a:spcPts val="0"/>
              </a:spcBef>
              <a:buFont typeface="Arial"/>
              <a:buNone/>
              <a:defRPr sz="2400" b="1">
                <a:solidFill>
                  <a:schemeClr val="tx1"/>
                </a:solidFill>
                <a:latin typeface="+mn-lt"/>
                <a:ea typeface="+mn-ea"/>
                <a:cs typeface="+mn-cs"/>
              </a:defRPr>
            </a:lvl1pPr>
            <a:lvl2pPr marL="342900" indent="0" algn="l" defTabSz="685800">
              <a:spcBef>
                <a:spcPts val="0"/>
              </a:spcBef>
              <a:buFont typeface="Arial"/>
              <a:buNone/>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a:lstStyle>
          <a:p>
            <a:pPr>
              <a:defRPr/>
            </a:pPr>
            <a:r>
              <a:rPr lang="en-GB" dirty="0"/>
              <a:t>Status meeting, 10 July, 2025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4823E-BB26-D2CE-BD38-C55F1D537404}"/>
              </a:ext>
            </a:extLst>
          </p:cNvPr>
          <p:cNvSpPr>
            <a:spLocks noGrp="1"/>
          </p:cNvSpPr>
          <p:nvPr>
            <p:ph type="title"/>
          </p:nvPr>
        </p:nvSpPr>
        <p:spPr/>
        <p:txBody>
          <a:bodyPr/>
          <a:lstStyle/>
          <a:p>
            <a:r>
              <a:rPr lang="fr-FR" dirty="0"/>
              <a:t>Goals of </a:t>
            </a:r>
            <a:r>
              <a:rPr lang="fr-FR" dirty="0" err="1"/>
              <a:t>this</a:t>
            </a:r>
            <a:r>
              <a:rPr lang="fr-FR" dirty="0"/>
              <a:t> meeting</a:t>
            </a:r>
            <a:endParaRPr lang="fi-FI" dirty="0"/>
          </a:p>
        </p:txBody>
      </p:sp>
      <p:sp>
        <p:nvSpPr>
          <p:cNvPr id="3" name="Footer Placeholder 2">
            <a:extLst>
              <a:ext uri="{FF2B5EF4-FFF2-40B4-BE49-F238E27FC236}">
                <a16:creationId xmlns:a16="http://schemas.microsoft.com/office/drawing/2014/main" id="{1B6A851F-88BD-25BC-7D1E-21900F1C25A2}"/>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8BF14EA2-21BA-B751-70DB-26285C368974}"/>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2</a:t>
            </a:fld>
            <a:endParaRPr lang="en-GB">
              <a:solidFill>
                <a:prstClr val="white"/>
              </a:solidFill>
            </a:endParaRPr>
          </a:p>
        </p:txBody>
      </p:sp>
      <p:sp>
        <p:nvSpPr>
          <p:cNvPr id="5" name="Textfeld 4">
            <a:extLst>
              <a:ext uri="{FF2B5EF4-FFF2-40B4-BE49-F238E27FC236}">
                <a16:creationId xmlns:a16="http://schemas.microsoft.com/office/drawing/2014/main" id="{D214B543-EAE9-302E-6894-6608E55EFC82}"/>
              </a:ext>
            </a:extLst>
          </p:cNvPr>
          <p:cNvSpPr txBox="1"/>
          <p:nvPr/>
        </p:nvSpPr>
        <p:spPr>
          <a:xfrm>
            <a:off x="107504" y="767061"/>
            <a:ext cx="11833484" cy="5215980"/>
          </a:xfrm>
          <a:prstGeom prst="rect">
            <a:avLst/>
          </a:prstGeom>
          <a:noFill/>
          <a:ln w="12700">
            <a:noFill/>
          </a:ln>
        </p:spPr>
        <p:txBody>
          <a:bodyPr wrap="square" rtlCol="0">
            <a:spAutoFit/>
          </a:bodyPr>
          <a:lstStyle/>
          <a:p>
            <a:pPr>
              <a:lnSpc>
                <a:spcPct val="113000"/>
              </a:lnSpc>
            </a:pPr>
            <a:r>
              <a:rPr lang="fi-FI" dirty="0">
                <a:cs typeface="Arial" panose="020B0604020202020204" pitchFamily="34" charset="0"/>
              </a:rPr>
              <a:t>As </a:t>
            </a:r>
            <a:r>
              <a:rPr lang="fi-FI" dirty="0" err="1">
                <a:cs typeface="Arial" panose="020B0604020202020204" pitchFamily="34" charset="0"/>
              </a:rPr>
              <a:t>discussed</a:t>
            </a:r>
            <a:r>
              <a:rPr lang="fi-FI" dirty="0">
                <a:cs typeface="Arial" panose="020B0604020202020204" pitchFamily="34" charset="0"/>
              </a:rPr>
              <a:t> in </a:t>
            </a:r>
            <a:r>
              <a:rPr lang="fi-FI" dirty="0" err="1">
                <a:cs typeface="Arial" panose="020B0604020202020204" pitchFamily="34" charset="0"/>
              </a:rPr>
              <a:t>the</a:t>
            </a:r>
            <a:r>
              <a:rPr lang="fi-FI" dirty="0">
                <a:cs typeface="Arial" panose="020B0604020202020204" pitchFamily="34" charset="0"/>
              </a:rPr>
              <a:t> </a:t>
            </a:r>
            <a:r>
              <a:rPr lang="fi-FI" dirty="0" err="1">
                <a:cs typeface="Arial" panose="020B0604020202020204" pitchFamily="34" charset="0"/>
              </a:rPr>
              <a:t>kick-off</a:t>
            </a:r>
            <a:r>
              <a:rPr lang="fi-FI" dirty="0">
                <a:cs typeface="Arial" panose="020B0604020202020204" pitchFamily="34" charset="0"/>
              </a:rPr>
              <a:t> </a:t>
            </a:r>
            <a:r>
              <a:rPr lang="fi-FI" dirty="0" err="1">
                <a:cs typeface="Arial" panose="020B0604020202020204" pitchFamily="34" charset="0"/>
              </a:rPr>
              <a:t>meeting</a:t>
            </a:r>
            <a:r>
              <a:rPr lang="fi-FI" dirty="0">
                <a:cs typeface="Arial" panose="020B0604020202020204" pitchFamily="34" charset="0"/>
              </a:rPr>
              <a:t> in </a:t>
            </a:r>
            <a:r>
              <a:rPr lang="fi-FI" dirty="0" err="1">
                <a:cs typeface="Arial" panose="020B0604020202020204" pitchFamily="34" charset="0"/>
              </a:rPr>
              <a:t>February</a:t>
            </a:r>
            <a:r>
              <a:rPr lang="fi-FI" dirty="0">
                <a:cs typeface="Arial" panose="020B0604020202020204" pitchFamily="34" charset="0"/>
              </a:rPr>
              <a:t>, a </a:t>
            </a:r>
            <a:r>
              <a:rPr lang="fi-FI" b="1" dirty="0" err="1">
                <a:solidFill>
                  <a:srgbClr val="FF0000"/>
                </a:solidFill>
                <a:cs typeface="Arial" panose="020B0604020202020204" pitchFamily="34" charset="0"/>
              </a:rPr>
              <a:t>follow-up</a:t>
            </a:r>
            <a:r>
              <a:rPr lang="fi-FI" b="1" dirty="0">
                <a:solidFill>
                  <a:srgbClr val="FF0000"/>
                </a:solidFill>
                <a:cs typeface="Arial" panose="020B0604020202020204" pitchFamily="34" charset="0"/>
              </a:rPr>
              <a:t> </a:t>
            </a:r>
            <a:r>
              <a:rPr lang="fi-FI" b="1" dirty="0" err="1">
                <a:solidFill>
                  <a:srgbClr val="FF0000"/>
                </a:solidFill>
                <a:cs typeface="Arial" panose="020B0604020202020204" pitchFamily="34" charset="0"/>
              </a:rPr>
              <a:t>discussion</a:t>
            </a:r>
            <a:r>
              <a:rPr lang="fi-FI" b="1" dirty="0">
                <a:solidFill>
                  <a:srgbClr val="FF0000"/>
                </a:solidFill>
                <a:cs typeface="Arial" panose="020B0604020202020204" pitchFamily="34" charset="0"/>
              </a:rPr>
              <a:t> on </a:t>
            </a:r>
            <a:r>
              <a:rPr lang="fi-FI" b="1" dirty="0" err="1">
                <a:solidFill>
                  <a:srgbClr val="FF0000"/>
                </a:solidFill>
                <a:cs typeface="Arial" panose="020B0604020202020204" pitchFamily="34" charset="0"/>
              </a:rPr>
              <a:t>the</a:t>
            </a:r>
            <a:r>
              <a:rPr lang="fi-FI" b="1" dirty="0">
                <a:solidFill>
                  <a:srgbClr val="FF0000"/>
                </a:solidFill>
                <a:cs typeface="Arial" panose="020B0604020202020204" pitchFamily="34" charset="0"/>
              </a:rPr>
              <a:t> </a:t>
            </a:r>
            <a:r>
              <a:rPr lang="fi-FI" b="1" dirty="0" err="1">
                <a:solidFill>
                  <a:srgbClr val="FF0000"/>
                </a:solidFill>
                <a:cs typeface="Arial" panose="020B0604020202020204" pitchFamily="34" charset="0"/>
              </a:rPr>
              <a:t>foreseen</a:t>
            </a:r>
            <a:r>
              <a:rPr lang="fi-FI" b="1" dirty="0">
                <a:solidFill>
                  <a:srgbClr val="FF0000"/>
                </a:solidFill>
                <a:cs typeface="Arial" panose="020B0604020202020204" pitchFamily="34" charset="0"/>
              </a:rPr>
              <a:t> </a:t>
            </a:r>
            <a:r>
              <a:rPr lang="fi-FI" b="1" dirty="0" err="1">
                <a:solidFill>
                  <a:srgbClr val="FF0000"/>
                </a:solidFill>
                <a:cs typeface="Arial" panose="020B0604020202020204" pitchFamily="34" charset="0"/>
              </a:rPr>
              <a:t>activities</a:t>
            </a:r>
            <a:r>
              <a:rPr lang="fi-FI" b="1" dirty="0">
                <a:solidFill>
                  <a:srgbClr val="FF0000"/>
                </a:solidFill>
                <a:cs typeface="Arial" panose="020B0604020202020204" pitchFamily="34" charset="0"/>
              </a:rPr>
              <a:t> for W and B </a:t>
            </a:r>
            <a:r>
              <a:rPr lang="fi-FI" b="1" dirty="0" err="1">
                <a:solidFill>
                  <a:srgbClr val="FF0000"/>
                </a:solidFill>
                <a:cs typeface="Arial" panose="020B0604020202020204" pitchFamily="34" charset="0"/>
              </a:rPr>
              <a:t>samples</a:t>
            </a:r>
            <a:r>
              <a:rPr lang="fi-FI" b="1" dirty="0">
                <a:solidFill>
                  <a:srgbClr val="FF0000"/>
                </a:solidFill>
                <a:cs typeface="Arial" panose="020B0604020202020204" pitchFamily="34" charset="0"/>
              </a:rPr>
              <a:t> </a:t>
            </a:r>
            <a:r>
              <a:rPr lang="fi-FI" dirty="0">
                <a:cs typeface="Arial" panose="020B0604020202020204" pitchFamily="34" charset="0"/>
              </a:rPr>
              <a:t>is </a:t>
            </a:r>
            <a:r>
              <a:rPr lang="fi-FI" dirty="0" err="1">
                <a:cs typeface="Arial" panose="020B0604020202020204" pitchFamily="34" charset="0"/>
              </a:rPr>
              <a:t>necessary</a:t>
            </a:r>
            <a:endParaRPr lang="fi-FI" dirty="0">
              <a:cs typeface="Arial" panose="020B0604020202020204" pitchFamily="34" charset="0"/>
            </a:endParaRPr>
          </a:p>
          <a:p>
            <a:pPr>
              <a:lnSpc>
                <a:spcPct val="113000"/>
              </a:lnSpc>
            </a:pPr>
            <a:endParaRPr lang="fi-FI" dirty="0">
              <a:cs typeface="Arial" panose="020B0604020202020204" pitchFamily="34" charset="0"/>
            </a:endParaRPr>
          </a:p>
          <a:p>
            <a:pPr>
              <a:lnSpc>
                <a:spcPct val="113000"/>
              </a:lnSpc>
            </a:pPr>
            <a:r>
              <a:rPr lang="fi-FI" u="sng" dirty="0" err="1">
                <a:cs typeface="Arial" panose="020B0604020202020204" pitchFamily="34" charset="0"/>
              </a:rPr>
              <a:t>We</a:t>
            </a:r>
            <a:r>
              <a:rPr lang="fi-FI" u="sng" dirty="0">
                <a:cs typeface="Arial" panose="020B0604020202020204" pitchFamily="34" charset="0"/>
              </a:rPr>
              <a:t> </a:t>
            </a:r>
            <a:r>
              <a:rPr lang="fi-FI" u="sng" dirty="0" err="1">
                <a:cs typeface="Arial" panose="020B0604020202020204" pitchFamily="34" charset="0"/>
              </a:rPr>
              <a:t>need</a:t>
            </a:r>
            <a:r>
              <a:rPr lang="fi-FI" u="sng" dirty="0">
                <a:cs typeface="Arial" panose="020B0604020202020204" pitchFamily="34" charset="0"/>
              </a:rPr>
              <a:t> to </a:t>
            </a:r>
            <a:r>
              <a:rPr lang="fi-FI" u="sng" dirty="0" err="1">
                <a:cs typeface="Arial" panose="020B0604020202020204" pitchFamily="34" charset="0"/>
              </a:rPr>
              <a:t>clarify</a:t>
            </a:r>
            <a:r>
              <a:rPr lang="fi-FI" u="sng" dirty="0">
                <a:cs typeface="Arial" panose="020B0604020202020204" pitchFamily="34" charset="0"/>
              </a:rPr>
              <a:t> </a:t>
            </a:r>
            <a:r>
              <a:rPr lang="fi-FI" u="sng" dirty="0" err="1">
                <a:cs typeface="Arial" panose="020B0604020202020204" pitchFamily="34" charset="0"/>
              </a:rPr>
              <a:t>the</a:t>
            </a:r>
            <a:r>
              <a:rPr lang="fi-FI" u="sng" dirty="0">
                <a:cs typeface="Arial" panose="020B0604020202020204" pitchFamily="34" charset="0"/>
              </a:rPr>
              <a:t> </a:t>
            </a:r>
            <a:r>
              <a:rPr lang="fi-FI" u="sng" dirty="0" err="1">
                <a:cs typeface="Arial" panose="020B0604020202020204" pitchFamily="34" charset="0"/>
              </a:rPr>
              <a:t>following</a:t>
            </a:r>
            <a:r>
              <a:rPr lang="fi-FI" u="sng" dirty="0">
                <a:cs typeface="Arial" panose="020B0604020202020204" pitchFamily="34" charset="0"/>
              </a:rPr>
              <a:t> </a:t>
            </a:r>
            <a:r>
              <a:rPr lang="fi-FI" u="sng" dirty="0" err="1">
                <a:cs typeface="Arial" panose="020B0604020202020204" pitchFamily="34" charset="0"/>
              </a:rPr>
              <a:t>key</a:t>
            </a:r>
            <a:r>
              <a:rPr lang="fi-FI" u="sng" dirty="0">
                <a:cs typeface="Arial" panose="020B0604020202020204" pitchFamily="34" charset="0"/>
              </a:rPr>
              <a:t> </a:t>
            </a:r>
            <a:r>
              <a:rPr lang="fi-FI" u="sng" dirty="0" err="1">
                <a:cs typeface="Arial" panose="020B0604020202020204" pitchFamily="34" charset="0"/>
              </a:rPr>
              <a:t>points</a:t>
            </a:r>
            <a:r>
              <a:rPr lang="fi-FI" u="sng" dirty="0">
                <a:cs typeface="Arial" panose="020B0604020202020204" pitchFamily="34" charset="0"/>
              </a:rPr>
              <a:t>:</a:t>
            </a:r>
          </a:p>
          <a:p>
            <a:pPr marL="285750" indent="-285750">
              <a:lnSpc>
                <a:spcPct val="113000"/>
              </a:lnSpc>
              <a:spcBef>
                <a:spcPts val="1200"/>
              </a:spcBef>
              <a:buFont typeface="Wingdings" panose="05000000000000000000" pitchFamily="2" charset="2"/>
              <a:buChar char="§"/>
            </a:pPr>
            <a:r>
              <a:rPr lang="en-US" b="1" dirty="0">
                <a:solidFill>
                  <a:srgbClr val="0070C0"/>
                </a:solidFill>
                <a:cs typeface="Arial" panose="020B0604020202020204" pitchFamily="34" charset="0"/>
              </a:rPr>
              <a:t>Where are we with the sample production </a:t>
            </a:r>
            <a:r>
              <a:rPr lang="en-US" b="1" dirty="0" err="1">
                <a:solidFill>
                  <a:srgbClr val="0070C0"/>
                </a:solidFill>
                <a:cs typeface="Arial" panose="020B0604020202020204" pitchFamily="34" charset="0"/>
              </a:rPr>
              <a:t>programme</a:t>
            </a:r>
            <a:r>
              <a:rPr lang="en-US" b="1" dirty="0">
                <a:solidFill>
                  <a:srgbClr val="0070C0"/>
                </a:solidFill>
                <a:cs typeface="Arial" panose="020B0604020202020204" pitchFamily="34" charset="0"/>
              </a:rPr>
              <a:t>?</a:t>
            </a:r>
          </a:p>
          <a:p>
            <a:pPr marL="742950" lvl="1" indent="-285750">
              <a:lnSpc>
                <a:spcPct val="113000"/>
              </a:lnSpc>
              <a:spcBef>
                <a:spcPts val="600"/>
              </a:spcBef>
              <a:buFont typeface="Courier New" panose="02070309020205020404" pitchFamily="49" charset="0"/>
              <a:buChar char="o"/>
            </a:pPr>
            <a:r>
              <a:rPr lang="en-US" sz="1600" dirty="0">
                <a:cs typeface="Arial" panose="020B0604020202020204" pitchFamily="34" charset="0"/>
              </a:rPr>
              <a:t>Have all the agreed W and B samples been produced?</a:t>
            </a:r>
          </a:p>
          <a:p>
            <a:pPr marL="742950" lvl="1" indent="-285750">
              <a:lnSpc>
                <a:spcPct val="113000"/>
              </a:lnSpc>
              <a:spcBef>
                <a:spcPts val="600"/>
              </a:spcBef>
              <a:buFont typeface="Courier New" panose="02070309020205020404" pitchFamily="49" charset="0"/>
              <a:buChar char="o"/>
            </a:pPr>
            <a:r>
              <a:rPr lang="en-US" sz="1600" dirty="0">
                <a:cs typeface="Arial" panose="020B0604020202020204" pitchFamily="34" charset="0"/>
              </a:rPr>
              <a:t>If yes, have the samples been sent to the labs for analyses or follow-up experiments?</a:t>
            </a:r>
          </a:p>
          <a:p>
            <a:pPr marL="742950" lvl="1" indent="-285750">
              <a:lnSpc>
                <a:spcPct val="113000"/>
              </a:lnSpc>
              <a:spcBef>
                <a:spcPts val="600"/>
              </a:spcBef>
              <a:buFont typeface="Courier New" panose="02070309020205020404" pitchFamily="49" charset="0"/>
              <a:buChar char="o"/>
            </a:pPr>
            <a:r>
              <a:rPr lang="en-US" sz="1600" dirty="0">
                <a:cs typeface="Arial" panose="020B0604020202020204" pitchFamily="34" charset="0"/>
              </a:rPr>
              <a:t>If no, where do we have the bottlenecks?</a:t>
            </a:r>
          </a:p>
          <a:p>
            <a:pPr marL="285750" indent="-285750">
              <a:lnSpc>
                <a:spcPct val="113000"/>
              </a:lnSpc>
              <a:spcBef>
                <a:spcPts val="1200"/>
              </a:spcBef>
              <a:buFont typeface="Wingdings" panose="05000000000000000000" pitchFamily="2" charset="2"/>
              <a:buChar char="§"/>
            </a:pPr>
            <a:r>
              <a:rPr lang="en-US" b="1" dirty="0">
                <a:solidFill>
                  <a:srgbClr val="0070C0"/>
                </a:solidFill>
                <a:cs typeface="Arial" panose="020B0604020202020204" pitchFamily="34" charset="0"/>
              </a:rPr>
              <a:t>Do we know what to do next for the different reference coatings?</a:t>
            </a:r>
          </a:p>
          <a:p>
            <a:pPr marL="742950" lvl="1" indent="-285750">
              <a:lnSpc>
                <a:spcPct val="113000"/>
              </a:lnSpc>
              <a:spcBef>
                <a:spcPts val="600"/>
              </a:spcBef>
              <a:buFont typeface="Courier New" panose="02070309020205020404" pitchFamily="49" charset="0"/>
              <a:buChar char="o"/>
            </a:pPr>
            <a:r>
              <a:rPr lang="en-US" sz="1600" dirty="0">
                <a:cs typeface="Arial" panose="020B0604020202020204" pitchFamily="34" charset="0"/>
              </a:rPr>
              <a:t>Is the analysis chain clear? Do we all know what to expose to linear plasmas and how?</a:t>
            </a:r>
          </a:p>
          <a:p>
            <a:pPr marL="742950" lvl="1" indent="-285750">
              <a:lnSpc>
                <a:spcPct val="113000"/>
              </a:lnSpc>
              <a:spcBef>
                <a:spcPts val="600"/>
              </a:spcBef>
              <a:buFont typeface="Courier New" panose="02070309020205020404" pitchFamily="49" charset="0"/>
              <a:buChar char="o"/>
            </a:pPr>
            <a:r>
              <a:rPr lang="en-US" sz="1600" dirty="0">
                <a:cs typeface="Arial" panose="020B0604020202020204" pitchFamily="34" charset="0"/>
              </a:rPr>
              <a:t>Is it clear to whom the exposed samples should be sent next?</a:t>
            </a:r>
          </a:p>
          <a:p>
            <a:pPr marL="285750" indent="-285750">
              <a:lnSpc>
                <a:spcPct val="113000"/>
              </a:lnSpc>
              <a:spcBef>
                <a:spcPts val="1200"/>
              </a:spcBef>
              <a:buFont typeface="Wingdings" panose="05000000000000000000" pitchFamily="2" charset="2"/>
              <a:buChar char="§"/>
            </a:pPr>
            <a:r>
              <a:rPr lang="en-US" b="1" dirty="0">
                <a:solidFill>
                  <a:srgbClr val="0070C0"/>
                </a:solidFill>
                <a:cs typeface="Arial" panose="020B0604020202020204" pitchFamily="34" charset="0"/>
              </a:rPr>
              <a:t>Do we need to introduce changes to the agreed production and analysis </a:t>
            </a:r>
            <a:r>
              <a:rPr lang="en-US" b="1" dirty="0" err="1">
                <a:solidFill>
                  <a:srgbClr val="0070C0"/>
                </a:solidFill>
                <a:cs typeface="Arial" panose="020B0604020202020204" pitchFamily="34" charset="0"/>
              </a:rPr>
              <a:t>programmes</a:t>
            </a:r>
            <a:r>
              <a:rPr lang="en-US" b="1" dirty="0">
                <a:solidFill>
                  <a:srgbClr val="0070C0"/>
                </a:solidFill>
                <a:cs typeface="Arial" panose="020B0604020202020204" pitchFamily="34" charset="0"/>
              </a:rPr>
              <a:t>?</a:t>
            </a:r>
          </a:p>
          <a:p>
            <a:pPr marL="742950" lvl="1" indent="-285750">
              <a:lnSpc>
                <a:spcPct val="113000"/>
              </a:lnSpc>
              <a:spcBef>
                <a:spcPts val="600"/>
              </a:spcBef>
              <a:buFont typeface="Courier New" panose="02070309020205020404" pitchFamily="49" charset="0"/>
              <a:buChar char="o"/>
            </a:pPr>
            <a:r>
              <a:rPr lang="fi-FI" sz="1600" dirty="0">
                <a:cs typeface="Arial" panose="020B0604020202020204" pitchFamily="34" charset="0"/>
              </a:rPr>
              <a:t>Is </a:t>
            </a:r>
            <a:r>
              <a:rPr lang="fi-FI" sz="1600" dirty="0" err="1">
                <a:cs typeface="Arial" panose="020B0604020202020204" pitchFamily="34" charset="0"/>
              </a:rPr>
              <a:t>the</a:t>
            </a:r>
            <a:r>
              <a:rPr lang="fi-FI" sz="1600" dirty="0">
                <a:cs typeface="Arial" panose="020B0604020202020204" pitchFamily="34" charset="0"/>
              </a:rPr>
              <a:t> set of </a:t>
            </a:r>
            <a:r>
              <a:rPr lang="fi-FI" sz="1600" dirty="0" err="1">
                <a:cs typeface="Arial" panose="020B0604020202020204" pitchFamily="34" charset="0"/>
              </a:rPr>
              <a:t>samples</a:t>
            </a:r>
            <a:r>
              <a:rPr lang="fi-FI" sz="1600" dirty="0">
                <a:cs typeface="Arial" panose="020B0604020202020204" pitchFamily="34" charset="0"/>
              </a:rPr>
              <a:t> </a:t>
            </a:r>
            <a:r>
              <a:rPr lang="fi-FI" sz="1600" dirty="0" err="1">
                <a:cs typeface="Arial" panose="020B0604020202020204" pitchFamily="34" charset="0"/>
              </a:rPr>
              <a:t>agreed</a:t>
            </a:r>
            <a:r>
              <a:rPr lang="fi-FI" sz="1600" dirty="0">
                <a:cs typeface="Arial" panose="020B0604020202020204" pitchFamily="34" charset="0"/>
              </a:rPr>
              <a:t> </a:t>
            </a:r>
            <a:r>
              <a:rPr lang="fi-FI" sz="1600" dirty="0" err="1">
                <a:cs typeface="Arial" panose="020B0604020202020204" pitchFamily="34" charset="0"/>
              </a:rPr>
              <a:t>reasonable</a:t>
            </a:r>
            <a:r>
              <a:rPr lang="fi-FI" sz="1600" dirty="0">
                <a:cs typeface="Arial" panose="020B0604020202020204" pitchFamily="34" charset="0"/>
              </a:rPr>
              <a:t> – in </a:t>
            </a:r>
            <a:r>
              <a:rPr lang="fi-FI" sz="1600" dirty="0" err="1">
                <a:cs typeface="Arial" panose="020B0604020202020204" pitchFamily="34" charset="0"/>
              </a:rPr>
              <a:t>particular</a:t>
            </a:r>
            <a:r>
              <a:rPr lang="fi-FI" sz="1600" dirty="0">
                <a:cs typeface="Arial" panose="020B0604020202020204" pitchFamily="34" charset="0"/>
              </a:rPr>
              <a:t> </a:t>
            </a:r>
            <a:r>
              <a:rPr lang="fi-FI" sz="1600" dirty="0" err="1">
                <a:cs typeface="Arial" panose="020B0604020202020204" pitchFamily="34" charset="0"/>
              </a:rPr>
              <a:t>concerning</a:t>
            </a:r>
            <a:r>
              <a:rPr lang="fi-FI" sz="1600" dirty="0">
                <a:cs typeface="Arial" panose="020B0604020202020204" pitchFamily="34" charset="0"/>
              </a:rPr>
              <a:t> W </a:t>
            </a:r>
            <a:r>
              <a:rPr lang="fi-FI" sz="1600" dirty="0" err="1">
                <a:cs typeface="Arial" panose="020B0604020202020204" pitchFamily="34" charset="0"/>
              </a:rPr>
              <a:t>where</a:t>
            </a:r>
            <a:r>
              <a:rPr lang="fi-FI" sz="1600" dirty="0">
                <a:cs typeface="Arial" panose="020B0604020202020204" pitchFamily="34" charset="0"/>
              </a:rPr>
              <a:t> </a:t>
            </a:r>
            <a:r>
              <a:rPr lang="fi-FI" sz="1600" dirty="0" err="1">
                <a:cs typeface="Arial" panose="020B0604020202020204" pitchFamily="34" charset="0"/>
              </a:rPr>
              <a:t>the</a:t>
            </a:r>
            <a:r>
              <a:rPr lang="fi-FI" sz="1600" dirty="0">
                <a:cs typeface="Arial" panose="020B0604020202020204" pitchFamily="34" charset="0"/>
              </a:rPr>
              <a:t> </a:t>
            </a:r>
            <a:r>
              <a:rPr lang="fi-FI" sz="1600" dirty="0" err="1">
                <a:cs typeface="Arial" panose="020B0604020202020204" pitchFamily="34" charset="0"/>
              </a:rPr>
              <a:t>plans</a:t>
            </a:r>
            <a:r>
              <a:rPr lang="fi-FI" sz="1600" dirty="0">
                <a:cs typeface="Arial" panose="020B0604020202020204" pitchFamily="34" charset="0"/>
              </a:rPr>
              <a:t> </a:t>
            </a:r>
            <a:r>
              <a:rPr lang="fi-FI" sz="1600" dirty="0" err="1">
                <a:cs typeface="Arial" panose="020B0604020202020204" pitchFamily="34" charset="0"/>
              </a:rPr>
              <a:t>were</a:t>
            </a:r>
            <a:r>
              <a:rPr lang="fi-FI" sz="1600" dirty="0">
                <a:cs typeface="Arial" panose="020B0604020202020204" pitchFamily="34" charset="0"/>
              </a:rPr>
              <a:t> made </a:t>
            </a:r>
            <a:r>
              <a:rPr lang="fi-FI" sz="1600" dirty="0" err="1">
                <a:cs typeface="Arial" panose="020B0604020202020204" pitchFamily="34" charset="0"/>
              </a:rPr>
              <a:t>already</a:t>
            </a:r>
            <a:r>
              <a:rPr lang="fi-FI" sz="1600" dirty="0">
                <a:cs typeface="Arial" panose="020B0604020202020204" pitchFamily="34" charset="0"/>
              </a:rPr>
              <a:t> a </a:t>
            </a:r>
            <a:r>
              <a:rPr lang="fi-FI" sz="1600" dirty="0" err="1">
                <a:cs typeface="Arial" panose="020B0604020202020204" pitchFamily="34" charset="0"/>
              </a:rPr>
              <a:t>year</a:t>
            </a:r>
            <a:r>
              <a:rPr lang="fi-FI" sz="1600" dirty="0">
                <a:cs typeface="Arial" panose="020B0604020202020204" pitchFamily="34" charset="0"/>
              </a:rPr>
              <a:t> </a:t>
            </a:r>
            <a:r>
              <a:rPr lang="fi-FI" sz="1600" dirty="0" err="1">
                <a:cs typeface="Arial" panose="020B0604020202020204" pitchFamily="34" charset="0"/>
              </a:rPr>
              <a:t>ago</a:t>
            </a:r>
            <a:r>
              <a:rPr lang="fi-FI" sz="1600" dirty="0">
                <a:cs typeface="Arial" panose="020B0604020202020204" pitchFamily="34" charset="0"/>
              </a:rPr>
              <a:t>?</a:t>
            </a:r>
          </a:p>
          <a:p>
            <a:pPr marL="742950" lvl="1" indent="-285750">
              <a:lnSpc>
                <a:spcPct val="113000"/>
              </a:lnSpc>
              <a:spcBef>
                <a:spcPts val="600"/>
              </a:spcBef>
              <a:buFont typeface="Courier New" panose="02070309020205020404" pitchFamily="49" charset="0"/>
              <a:buChar char="o"/>
            </a:pPr>
            <a:r>
              <a:rPr lang="fi-FI" sz="1600" dirty="0" err="1">
                <a:cs typeface="Arial" panose="020B0604020202020204" pitchFamily="34" charset="0"/>
              </a:rPr>
              <a:t>Are</a:t>
            </a:r>
            <a:r>
              <a:rPr lang="fi-FI" sz="1600" dirty="0">
                <a:cs typeface="Arial" panose="020B0604020202020204" pitchFamily="34" charset="0"/>
              </a:rPr>
              <a:t> </a:t>
            </a:r>
            <a:r>
              <a:rPr lang="fi-FI" sz="1600" dirty="0" err="1">
                <a:cs typeface="Arial" panose="020B0604020202020204" pitchFamily="34" charset="0"/>
              </a:rPr>
              <a:t>there</a:t>
            </a:r>
            <a:r>
              <a:rPr lang="fi-FI" sz="1600" dirty="0">
                <a:cs typeface="Arial" panose="020B0604020202020204" pitchFamily="34" charset="0"/>
              </a:rPr>
              <a:t> </a:t>
            </a:r>
            <a:r>
              <a:rPr lang="fi-FI" sz="1600" dirty="0" err="1">
                <a:cs typeface="Arial" panose="020B0604020202020204" pitchFamily="34" charset="0"/>
              </a:rPr>
              <a:t>needs</a:t>
            </a:r>
            <a:r>
              <a:rPr lang="fi-FI" sz="1600" dirty="0">
                <a:cs typeface="Arial" panose="020B0604020202020204" pitchFamily="34" charset="0"/>
              </a:rPr>
              <a:t> for </a:t>
            </a:r>
            <a:r>
              <a:rPr lang="fi-FI" sz="1600" dirty="0" err="1">
                <a:cs typeface="Arial" panose="020B0604020202020204" pitchFamily="34" charset="0"/>
              </a:rPr>
              <a:t>additional</a:t>
            </a:r>
            <a:r>
              <a:rPr lang="fi-FI" sz="1600" dirty="0">
                <a:cs typeface="Arial" panose="020B0604020202020204" pitchFamily="34" charset="0"/>
              </a:rPr>
              <a:t> </a:t>
            </a:r>
            <a:r>
              <a:rPr lang="fi-FI" sz="1600" dirty="0" err="1">
                <a:cs typeface="Arial" panose="020B0604020202020204" pitchFamily="34" charset="0"/>
              </a:rPr>
              <a:t>samples</a:t>
            </a:r>
            <a:r>
              <a:rPr lang="fi-FI" sz="1600" dirty="0">
                <a:cs typeface="Arial" panose="020B0604020202020204" pitchFamily="34" charset="0"/>
              </a:rPr>
              <a:t>? If </a:t>
            </a:r>
            <a:r>
              <a:rPr lang="fi-FI" sz="1600" dirty="0" err="1">
                <a:cs typeface="Arial" panose="020B0604020202020204" pitchFamily="34" charset="0"/>
              </a:rPr>
              <a:t>yes</a:t>
            </a:r>
            <a:r>
              <a:rPr lang="fi-FI" sz="1600" dirty="0">
                <a:cs typeface="Arial" panose="020B0604020202020204" pitchFamily="34" charset="0"/>
              </a:rPr>
              <a:t>, </a:t>
            </a:r>
            <a:r>
              <a:rPr lang="fi-FI" sz="1600" dirty="0" err="1">
                <a:cs typeface="Arial" panose="020B0604020202020204" pitchFamily="34" charset="0"/>
              </a:rPr>
              <a:t>which</a:t>
            </a:r>
            <a:r>
              <a:rPr lang="fi-FI" sz="1600" dirty="0">
                <a:cs typeface="Arial" panose="020B0604020202020204" pitchFamily="34" charset="0"/>
              </a:rPr>
              <a:t> </a:t>
            </a:r>
            <a:r>
              <a:rPr lang="fi-FI" sz="1600" dirty="0" err="1">
                <a:cs typeface="Arial" panose="020B0604020202020204" pitchFamily="34" charset="0"/>
              </a:rPr>
              <a:t>ones</a:t>
            </a:r>
            <a:r>
              <a:rPr lang="fi-FI" sz="1600" dirty="0">
                <a:cs typeface="Arial" panose="020B0604020202020204" pitchFamily="34" charset="0"/>
              </a:rPr>
              <a:t> and </a:t>
            </a:r>
            <a:r>
              <a:rPr lang="fi-FI" sz="1600" dirty="0" err="1">
                <a:cs typeface="Arial" panose="020B0604020202020204" pitchFamily="34" charset="0"/>
              </a:rPr>
              <a:t>how</a:t>
            </a:r>
            <a:r>
              <a:rPr lang="fi-FI" sz="1600" dirty="0">
                <a:cs typeface="Arial" panose="020B0604020202020204" pitchFamily="34" charset="0"/>
              </a:rPr>
              <a:t> </a:t>
            </a:r>
            <a:r>
              <a:rPr lang="fi-FI" sz="1600" dirty="0" err="1">
                <a:cs typeface="Arial" panose="020B0604020202020204" pitchFamily="34" charset="0"/>
              </a:rPr>
              <a:t>urgently</a:t>
            </a:r>
            <a:r>
              <a:rPr lang="fi-FI" sz="1600" dirty="0">
                <a:cs typeface="Arial" panose="020B0604020202020204" pitchFamily="34" charset="0"/>
              </a:rPr>
              <a:t>/</a:t>
            </a:r>
            <a:r>
              <a:rPr lang="fi-FI" sz="1600" dirty="0" err="1">
                <a:cs typeface="Arial" panose="020B0604020202020204" pitchFamily="34" charset="0"/>
              </a:rPr>
              <a:t>desperately</a:t>
            </a:r>
            <a:r>
              <a:rPr lang="fi-FI" sz="1600" dirty="0">
                <a:cs typeface="Arial" panose="020B0604020202020204" pitchFamily="34" charset="0"/>
              </a:rPr>
              <a:t> </a:t>
            </a:r>
            <a:r>
              <a:rPr lang="fi-FI" sz="1600" dirty="0" err="1">
                <a:cs typeface="Arial" panose="020B0604020202020204" pitchFamily="34" charset="0"/>
              </a:rPr>
              <a:t>they</a:t>
            </a:r>
            <a:r>
              <a:rPr lang="fi-FI" sz="1600" dirty="0">
                <a:cs typeface="Arial" panose="020B0604020202020204" pitchFamily="34" charset="0"/>
              </a:rPr>
              <a:t> </a:t>
            </a:r>
            <a:r>
              <a:rPr lang="fi-FI" sz="1600" dirty="0" err="1">
                <a:cs typeface="Arial" panose="020B0604020202020204" pitchFamily="34" charset="0"/>
              </a:rPr>
              <a:t>would</a:t>
            </a:r>
            <a:r>
              <a:rPr lang="fi-FI" sz="1600" dirty="0">
                <a:cs typeface="Arial" panose="020B0604020202020204" pitchFamily="34" charset="0"/>
              </a:rPr>
              <a:t> </a:t>
            </a:r>
            <a:r>
              <a:rPr lang="fi-FI" sz="1600" dirty="0" err="1">
                <a:cs typeface="Arial" panose="020B0604020202020204" pitchFamily="34" charset="0"/>
              </a:rPr>
              <a:t>be</a:t>
            </a:r>
            <a:r>
              <a:rPr lang="fi-FI" sz="1600" dirty="0">
                <a:cs typeface="Arial" panose="020B0604020202020204" pitchFamily="34" charset="0"/>
              </a:rPr>
              <a:t> </a:t>
            </a:r>
            <a:r>
              <a:rPr lang="fi-FI" sz="1600" dirty="0" err="1">
                <a:cs typeface="Arial" panose="020B0604020202020204" pitchFamily="34" charset="0"/>
              </a:rPr>
              <a:t>required</a:t>
            </a:r>
            <a:r>
              <a:rPr lang="fi-FI" sz="1600" dirty="0">
                <a:cs typeface="Arial" panose="020B0604020202020204" pitchFamily="34" charset="0"/>
              </a:rPr>
              <a:t>?</a:t>
            </a:r>
          </a:p>
        </p:txBody>
      </p:sp>
    </p:spTree>
    <p:extLst>
      <p:ext uri="{BB962C8B-B14F-4D97-AF65-F5344CB8AC3E}">
        <p14:creationId xmlns:p14="http://schemas.microsoft.com/office/powerpoint/2010/main" val="859951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51789-0633-8F65-B8B6-819FA55C86C9}"/>
              </a:ext>
            </a:extLst>
          </p:cNvPr>
          <p:cNvSpPr>
            <a:spLocks noGrp="1"/>
          </p:cNvSpPr>
          <p:nvPr>
            <p:ph type="title"/>
          </p:nvPr>
        </p:nvSpPr>
        <p:spPr>
          <a:xfrm>
            <a:off x="983432" y="192515"/>
            <a:ext cx="10179868" cy="457200"/>
          </a:xfrm>
        </p:spPr>
        <p:txBody>
          <a:bodyPr/>
          <a:lstStyle/>
          <a:p>
            <a:r>
              <a:rPr lang="fi-FI" dirty="0"/>
              <a:t>W </a:t>
            </a:r>
            <a:r>
              <a:rPr lang="fi-FI" dirty="0" err="1"/>
              <a:t>sample</a:t>
            </a:r>
            <a:r>
              <a:rPr lang="fi-FI" dirty="0"/>
              <a:t> </a:t>
            </a:r>
            <a:r>
              <a:rPr lang="fi-FI" dirty="0" err="1"/>
              <a:t>matrix</a:t>
            </a:r>
            <a:r>
              <a:rPr lang="fi-FI" dirty="0"/>
              <a:t> (as </a:t>
            </a:r>
            <a:r>
              <a:rPr lang="fi-FI" dirty="0" err="1"/>
              <a:t>agreed</a:t>
            </a:r>
            <a:r>
              <a:rPr lang="fi-FI" dirty="0"/>
              <a:t> in 2024): </a:t>
            </a:r>
            <a:r>
              <a:rPr lang="fi-FI" dirty="0" err="1"/>
              <a:t>exposures</a:t>
            </a:r>
            <a:r>
              <a:rPr lang="fi-FI" dirty="0"/>
              <a:t> in </a:t>
            </a:r>
            <a:r>
              <a:rPr lang="fi-FI" dirty="0" err="1"/>
              <a:t>linear</a:t>
            </a:r>
            <a:r>
              <a:rPr lang="fi-FI" dirty="0"/>
              <a:t> </a:t>
            </a:r>
            <a:r>
              <a:rPr lang="fi-FI" dirty="0" err="1"/>
              <a:t>devices</a:t>
            </a:r>
            <a:endParaRPr lang="fi-FI" dirty="0"/>
          </a:p>
        </p:txBody>
      </p:sp>
      <p:sp>
        <p:nvSpPr>
          <p:cNvPr id="3" name="Footer Placeholder 2">
            <a:extLst>
              <a:ext uri="{FF2B5EF4-FFF2-40B4-BE49-F238E27FC236}">
                <a16:creationId xmlns:a16="http://schemas.microsoft.com/office/drawing/2014/main" id="{5F9404E9-658F-D578-81EC-F0D7FA9FD676}"/>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E683153D-46AE-4380-3FE8-0B3341104FCF}"/>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3</a:t>
            </a:fld>
            <a:endParaRPr lang="en-GB">
              <a:solidFill>
                <a:prstClr val="white"/>
              </a:solidFill>
            </a:endParaRPr>
          </a:p>
        </p:txBody>
      </p:sp>
      <p:graphicFrame>
        <p:nvGraphicFramePr>
          <p:cNvPr id="6" name="Table 5">
            <a:extLst>
              <a:ext uri="{FF2B5EF4-FFF2-40B4-BE49-F238E27FC236}">
                <a16:creationId xmlns:a16="http://schemas.microsoft.com/office/drawing/2014/main" id="{578EAB6D-02AC-70C6-71F2-8DE398EC1BCE}"/>
              </a:ext>
            </a:extLst>
          </p:cNvPr>
          <p:cNvGraphicFramePr>
            <a:graphicFrameLocks noGrp="1"/>
          </p:cNvGraphicFramePr>
          <p:nvPr>
            <p:extLst>
              <p:ext uri="{D42A27DB-BD31-4B8C-83A1-F6EECF244321}">
                <p14:modId xmlns:p14="http://schemas.microsoft.com/office/powerpoint/2010/main" val="2285825930"/>
              </p:ext>
            </p:extLst>
          </p:nvPr>
        </p:nvGraphicFramePr>
        <p:xfrm>
          <a:off x="485776" y="828557"/>
          <a:ext cx="11363324" cy="4980455"/>
        </p:xfrm>
        <a:graphic>
          <a:graphicData uri="http://schemas.openxmlformats.org/drawingml/2006/table">
            <a:tbl>
              <a:tblPr/>
              <a:tblGrid>
                <a:gridCol w="1104592">
                  <a:extLst>
                    <a:ext uri="{9D8B030D-6E8A-4147-A177-3AD203B41FA5}">
                      <a16:colId xmlns:a16="http://schemas.microsoft.com/office/drawing/2014/main" val="10270434"/>
                    </a:ext>
                  </a:extLst>
                </a:gridCol>
                <a:gridCol w="1307735">
                  <a:extLst>
                    <a:ext uri="{9D8B030D-6E8A-4147-A177-3AD203B41FA5}">
                      <a16:colId xmlns:a16="http://schemas.microsoft.com/office/drawing/2014/main" val="1281808891"/>
                    </a:ext>
                  </a:extLst>
                </a:gridCol>
                <a:gridCol w="1079198">
                  <a:extLst>
                    <a:ext uri="{9D8B030D-6E8A-4147-A177-3AD203B41FA5}">
                      <a16:colId xmlns:a16="http://schemas.microsoft.com/office/drawing/2014/main" val="3701896341"/>
                    </a:ext>
                  </a:extLst>
                </a:gridCol>
                <a:gridCol w="761788">
                  <a:extLst>
                    <a:ext uri="{9D8B030D-6E8A-4147-A177-3AD203B41FA5}">
                      <a16:colId xmlns:a16="http://schemas.microsoft.com/office/drawing/2014/main" val="132056913"/>
                    </a:ext>
                  </a:extLst>
                </a:gridCol>
                <a:gridCol w="1142680">
                  <a:extLst>
                    <a:ext uri="{9D8B030D-6E8A-4147-A177-3AD203B41FA5}">
                      <a16:colId xmlns:a16="http://schemas.microsoft.com/office/drawing/2014/main" val="389380758"/>
                    </a:ext>
                  </a:extLst>
                </a:gridCol>
                <a:gridCol w="812573">
                  <a:extLst>
                    <a:ext uri="{9D8B030D-6E8A-4147-A177-3AD203B41FA5}">
                      <a16:colId xmlns:a16="http://schemas.microsoft.com/office/drawing/2014/main" val="4170325952"/>
                    </a:ext>
                  </a:extLst>
                </a:gridCol>
                <a:gridCol w="850662">
                  <a:extLst>
                    <a:ext uri="{9D8B030D-6E8A-4147-A177-3AD203B41FA5}">
                      <a16:colId xmlns:a16="http://schemas.microsoft.com/office/drawing/2014/main" val="3531199697"/>
                    </a:ext>
                  </a:extLst>
                </a:gridCol>
                <a:gridCol w="1206161">
                  <a:extLst>
                    <a:ext uri="{9D8B030D-6E8A-4147-A177-3AD203B41FA5}">
                      <a16:colId xmlns:a16="http://schemas.microsoft.com/office/drawing/2014/main" val="244568468"/>
                    </a:ext>
                  </a:extLst>
                </a:gridCol>
                <a:gridCol w="1333128">
                  <a:extLst>
                    <a:ext uri="{9D8B030D-6E8A-4147-A177-3AD203B41FA5}">
                      <a16:colId xmlns:a16="http://schemas.microsoft.com/office/drawing/2014/main" val="1371823521"/>
                    </a:ext>
                  </a:extLst>
                </a:gridCol>
                <a:gridCol w="977626">
                  <a:extLst>
                    <a:ext uri="{9D8B030D-6E8A-4147-A177-3AD203B41FA5}">
                      <a16:colId xmlns:a16="http://schemas.microsoft.com/office/drawing/2014/main" val="1237525516"/>
                    </a:ext>
                  </a:extLst>
                </a:gridCol>
                <a:gridCol w="787181">
                  <a:extLst>
                    <a:ext uri="{9D8B030D-6E8A-4147-A177-3AD203B41FA5}">
                      <a16:colId xmlns:a16="http://schemas.microsoft.com/office/drawing/2014/main" val="935873677"/>
                    </a:ext>
                  </a:extLst>
                </a:gridCol>
              </a:tblGrid>
              <a:tr h="254047">
                <a:tc>
                  <a:txBody>
                    <a:bodyPr/>
                    <a:lstStyle/>
                    <a:p>
                      <a:pPr algn="ctr" fontAlgn="b"/>
                      <a:r>
                        <a:rPr lang="fi-FI" sz="1000" b="1" i="0" u="none" strike="noStrike">
                          <a:solidFill>
                            <a:srgbClr val="FFFFFF"/>
                          </a:solidFill>
                          <a:effectLst/>
                          <a:latin typeface="Calibri" panose="020F0502020204030204" pitchFamily="34" charset="0"/>
                        </a:rPr>
                        <a:t>Research Unit</a:t>
                      </a:r>
                    </a:p>
                  </a:txBody>
                  <a:tcPr marL="4451" marR="4451" marT="445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 thickness (um)</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Substrate</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Sample size (mm)</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 of samples</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To whom?</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For which purpose?</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Follow-up actions</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Follow-up RU</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l" fontAlgn="b"/>
                      <a:r>
                        <a:rPr lang="fi-FI" sz="1000" b="1" i="0" u="none" strike="noStrike">
                          <a:solidFill>
                            <a:srgbClr val="FFFFFF"/>
                          </a:solidFill>
                          <a:effectLst/>
                          <a:latin typeface="Calibri" panose="020F0502020204030204" pitchFamily="34" charset="0"/>
                        </a:rPr>
                        <a:t>Produced by</a:t>
                      </a:r>
                    </a:p>
                  </a:txBody>
                  <a:tcPr marL="4451" marR="4451" marT="445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extLst>
                  <a:ext uri="{0D108BD9-81ED-4DB2-BD59-A6C34878D82A}">
                    <a16:rowId xmlns:a16="http://schemas.microsoft.com/office/drawing/2014/main" val="3322274810"/>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MAGNUM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SEM + </a:t>
                      </a:r>
                      <a:r>
                        <a:rPr lang="fi-FI" sz="1000" b="0" i="0" u="none" strike="noStrike" dirty="0" err="1">
                          <a:solidFill>
                            <a:srgbClr val="000000"/>
                          </a:solidFill>
                          <a:effectLst/>
                          <a:latin typeface="Calibri" panose="020F0502020204030204" pitchFamily="34" charset="0"/>
                        </a:rPr>
                        <a:t>profilometry</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IPPLM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extLst>
                  <a:ext uri="{0D108BD9-81ED-4DB2-BD59-A6C34878D82A}">
                    <a16:rowId xmlns:a16="http://schemas.microsoft.com/office/drawing/2014/main" val="1965124311"/>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MAGNUM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extLst>
                  <a:ext uri="{0D108BD9-81ED-4DB2-BD59-A6C34878D82A}">
                    <a16:rowId xmlns:a16="http://schemas.microsoft.com/office/drawing/2014/main" val="1431183802"/>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MAGNUM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TOF-ERDA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RBI</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extLst>
                  <a:ext uri="{0D108BD9-81ED-4DB2-BD59-A6C34878D82A}">
                    <a16:rowId xmlns:a16="http://schemas.microsoft.com/office/drawing/2014/main" val="807338750"/>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MAGNUM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extLst>
                  <a:ext uri="{0D108BD9-81ED-4DB2-BD59-A6C34878D82A}">
                    <a16:rowId xmlns:a16="http://schemas.microsoft.com/office/drawing/2014/main" val="968439112"/>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GyM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dirty="0">
                          <a:solidFill>
                            <a:srgbClr val="000000"/>
                          </a:solidFill>
                          <a:effectLst/>
                          <a:latin typeface="Calibri" panose="020F0502020204030204" pitchFamily="34" charset="0"/>
                        </a:rPr>
                        <a:t>SEM + </a:t>
                      </a:r>
                      <a:r>
                        <a:rPr lang="fi-FI" sz="1000" b="0" i="0" u="none" strike="noStrike" dirty="0" err="1">
                          <a:solidFill>
                            <a:srgbClr val="000000"/>
                          </a:solidFill>
                          <a:effectLst/>
                          <a:latin typeface="Calibri" panose="020F0502020204030204" pitchFamily="34" charset="0"/>
                        </a:rPr>
                        <a:t>profilometry</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dirty="0">
                          <a:solidFill>
                            <a:srgbClr val="000000"/>
                          </a:solidFill>
                          <a:effectLst/>
                          <a:latin typeface="Calibri" panose="020F0502020204030204" pitchFamily="34" charset="0"/>
                        </a:rPr>
                        <a:t>IPPLM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extLst>
                  <a:ext uri="{0D108BD9-81ED-4DB2-BD59-A6C34878D82A}">
                    <a16:rowId xmlns:a16="http://schemas.microsoft.com/office/drawing/2014/main" val="1167403633"/>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GyM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extLst>
                  <a:ext uri="{0D108BD9-81ED-4DB2-BD59-A6C34878D82A}">
                    <a16:rowId xmlns:a16="http://schemas.microsoft.com/office/drawing/2014/main" val="3880572826"/>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GyM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dirty="0">
                          <a:solidFill>
                            <a:srgbClr val="000000"/>
                          </a:solidFill>
                          <a:effectLst/>
                          <a:latin typeface="Calibri" panose="020F0502020204030204" pitchFamily="34" charset="0"/>
                        </a:rPr>
                        <a:t>TOF-ERDA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dirty="0">
                          <a:solidFill>
                            <a:srgbClr val="000000"/>
                          </a:solidFill>
                          <a:effectLst/>
                          <a:latin typeface="Calibri" panose="020F0502020204030204" pitchFamily="34" charset="0"/>
                        </a:rPr>
                        <a:t>RBI</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extLst>
                  <a:ext uri="{0D108BD9-81ED-4DB2-BD59-A6C34878D82A}">
                    <a16:rowId xmlns:a16="http://schemas.microsoft.com/office/drawing/2014/main" val="903757877"/>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GyM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dirty="0">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ABF8F"/>
                    </a:solidFill>
                  </a:tcPr>
                </a:tc>
                <a:extLst>
                  <a:ext uri="{0D108BD9-81ED-4DB2-BD59-A6C34878D82A}">
                    <a16:rowId xmlns:a16="http://schemas.microsoft.com/office/drawing/2014/main" val="3204075381"/>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PSI-2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dirty="0">
                          <a:solidFill>
                            <a:srgbClr val="000000"/>
                          </a:solidFill>
                          <a:effectLst/>
                          <a:latin typeface="Calibri" panose="020F0502020204030204" pitchFamily="34" charset="0"/>
                        </a:rPr>
                        <a:t>CIEMAT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extLst>
                  <a:ext uri="{0D108BD9-81ED-4DB2-BD59-A6C34878D82A}">
                    <a16:rowId xmlns:a16="http://schemas.microsoft.com/office/drawing/2014/main" val="1218820074"/>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PSI-2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dirty="0">
                          <a:solidFill>
                            <a:srgbClr val="000000"/>
                          </a:solidFill>
                          <a:effectLst/>
                          <a:latin typeface="Calibri" panose="020F0502020204030204" pitchFamily="34" charset="0"/>
                        </a:rPr>
                        <a:t>SEM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extLst>
                  <a:ext uri="{0D108BD9-81ED-4DB2-BD59-A6C34878D82A}">
                    <a16:rowId xmlns:a16="http://schemas.microsoft.com/office/drawing/2014/main" val="3390502800"/>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PSI-2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VR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extLst>
                  <a:ext uri="{0D108BD9-81ED-4DB2-BD59-A6C34878D82A}">
                    <a16:rowId xmlns:a16="http://schemas.microsoft.com/office/drawing/2014/main" val="3835346144"/>
                  </a:ext>
                </a:extLst>
              </a:tr>
              <a:tr h="132547">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Re-deposited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Nominal</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a:solidFill>
                            <a:srgbClr val="000000"/>
                          </a:solidFill>
                          <a:effectLst/>
                          <a:latin typeface="Calibri" panose="020F0502020204030204" pitchFamily="34" charset="0"/>
                        </a:rPr>
                        <a:t>PSI-2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dirty="0">
                          <a:solidFill>
                            <a:srgbClr val="000000"/>
                          </a:solidFill>
                          <a:effectLst/>
                          <a:latin typeface="Calibri" panose="020F0502020204030204" pitchFamily="34" charset="0"/>
                        </a:rPr>
                        <a:t>IBA + XRD</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ctr" fontAlgn="ctr"/>
                      <a:r>
                        <a:rPr lang="fi-FI" sz="1000" b="0" i="0" u="none" strike="noStrike" dirty="0">
                          <a:solidFill>
                            <a:srgbClr val="000000"/>
                          </a:solidFill>
                          <a:effectLst/>
                          <a:latin typeface="Calibri" panose="020F0502020204030204" pitchFamily="34" charset="0"/>
                        </a:rPr>
                        <a:t>NCSRD</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tc>
                  <a:txBody>
                    <a:bodyPr/>
                    <a:lstStyle/>
                    <a:p>
                      <a:pPr algn="l" fontAlgn="ctr"/>
                      <a:r>
                        <a:rPr lang="fi-FI" sz="1000" b="0" i="0" u="none" strike="noStrike">
                          <a:solidFill>
                            <a:srgbClr val="000000"/>
                          </a:solidFill>
                          <a:effectLst/>
                          <a:latin typeface="Calibri" panose="020F0502020204030204" pitchFamily="34" charset="0"/>
                        </a:rPr>
                        <a:t>12/2024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26B0A"/>
                    </a:solidFill>
                  </a:tcPr>
                </a:tc>
                <a:extLst>
                  <a:ext uri="{0D108BD9-81ED-4DB2-BD59-A6C34878D82A}">
                    <a16:rowId xmlns:a16="http://schemas.microsoft.com/office/drawing/2014/main" val="3667045297"/>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a:solidFill>
                            <a:srgbClr val="000000"/>
                          </a:solidFill>
                          <a:effectLst/>
                          <a:latin typeface="Calibri" panose="020F0502020204030204" pitchFamily="34" charset="0"/>
                        </a:rPr>
                        <a:t>MAGNUM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CIEMAT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extLst>
                  <a:ext uri="{0D108BD9-81ED-4DB2-BD59-A6C34878D82A}">
                    <a16:rowId xmlns:a16="http://schemas.microsoft.com/office/drawing/2014/main" val="61299865"/>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a:solidFill>
                            <a:srgbClr val="000000"/>
                          </a:solidFill>
                          <a:effectLst/>
                          <a:latin typeface="Calibri" panose="020F0502020204030204" pitchFamily="34" charset="0"/>
                        </a:rPr>
                        <a:t>MAGNUM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a:solidFill>
                            <a:srgbClr val="000000"/>
                          </a:solidFill>
                          <a:effectLst/>
                          <a:latin typeface="Calibri" panose="020F0502020204030204" pitchFamily="34" charset="0"/>
                        </a:rPr>
                        <a:t>SEM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extLst>
                  <a:ext uri="{0D108BD9-81ED-4DB2-BD59-A6C34878D82A}">
                    <a16:rowId xmlns:a16="http://schemas.microsoft.com/office/drawing/2014/main" val="1269997496"/>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a:solidFill>
                            <a:srgbClr val="000000"/>
                          </a:solidFill>
                          <a:effectLst/>
                          <a:latin typeface="Calibri" panose="020F0502020204030204" pitchFamily="34" charset="0"/>
                        </a:rPr>
                        <a:t>MAGNUM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XPS + 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JSI</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extLst>
                  <a:ext uri="{0D108BD9-81ED-4DB2-BD59-A6C34878D82A}">
                    <a16:rowId xmlns:a16="http://schemas.microsoft.com/office/drawing/2014/main" val="4242032861"/>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a:solidFill>
                            <a:srgbClr val="000000"/>
                          </a:solidFill>
                          <a:effectLst/>
                          <a:latin typeface="Calibri" panose="020F0502020204030204" pitchFamily="34" charset="0"/>
                        </a:rPr>
                        <a:t>MAGNUM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ctr" fontAlgn="ctr"/>
                      <a:r>
                        <a:rPr lang="fi-FI" sz="1000" b="0" i="0" u="none" strike="noStrike" dirty="0">
                          <a:solidFill>
                            <a:srgbClr val="000000"/>
                          </a:solidFill>
                          <a:effectLst/>
                          <a:latin typeface="Calibri" panose="020F0502020204030204" pitchFamily="34" charset="0"/>
                        </a:rPr>
                        <a:t>VR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538DD5"/>
                    </a:solidFill>
                  </a:tcPr>
                </a:tc>
                <a:extLst>
                  <a:ext uri="{0D108BD9-81ED-4DB2-BD59-A6C34878D82A}">
                    <a16:rowId xmlns:a16="http://schemas.microsoft.com/office/drawing/2014/main" val="283542388"/>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geometry</a:t>
                      </a:r>
                      <a:endParaRPr lang="fi-FI" sz="1000" b="0" i="0" u="none" strike="noStrike" dirty="0">
                        <a:solidFill>
                          <a:srgbClr val="000000"/>
                        </a:solidFill>
                        <a:effectLst/>
                        <a:latin typeface="Calibri" panose="020F0502020204030204" pitchFamily="34" charset="0"/>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err="1">
                          <a:solidFill>
                            <a:srgbClr val="000000"/>
                          </a:solidFill>
                          <a:effectLst/>
                          <a:latin typeface="Calibri" panose="020F0502020204030204" pitchFamily="34" charset="0"/>
                        </a:rPr>
                        <a:t>GyM</a:t>
                      </a:r>
                      <a:r>
                        <a:rPr lang="fi-FI" sz="1000" b="0" i="0" u="none" strike="noStrike" dirty="0">
                          <a:solidFill>
                            <a:srgbClr val="000000"/>
                          </a:solidFill>
                          <a:effectLst/>
                          <a:latin typeface="Calibri" panose="020F0502020204030204" pitchFamily="34" charset="0"/>
                        </a:rPr>
                        <a:t>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CIEMAT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extLst>
                  <a:ext uri="{0D108BD9-81ED-4DB2-BD59-A6C34878D82A}">
                    <a16:rowId xmlns:a16="http://schemas.microsoft.com/office/drawing/2014/main" val="793518646"/>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GyM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a:solidFill>
                            <a:srgbClr val="000000"/>
                          </a:solidFill>
                          <a:effectLst/>
                          <a:latin typeface="Calibri" panose="020F0502020204030204" pitchFamily="34" charset="0"/>
                        </a:rPr>
                        <a:t>SEM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extLst>
                  <a:ext uri="{0D108BD9-81ED-4DB2-BD59-A6C34878D82A}">
                    <a16:rowId xmlns:a16="http://schemas.microsoft.com/office/drawing/2014/main" val="430959745"/>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GyM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XPS + 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JSI</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extLst>
                  <a:ext uri="{0D108BD9-81ED-4DB2-BD59-A6C34878D82A}">
                    <a16:rowId xmlns:a16="http://schemas.microsoft.com/office/drawing/2014/main" val="832524804"/>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b"/>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geometry</a:t>
                      </a:r>
                      <a:endParaRPr lang="fi-FI" sz="1000" b="0" i="0" u="none" strike="noStrike" dirty="0">
                        <a:solidFill>
                          <a:srgbClr val="000000"/>
                        </a:solidFill>
                        <a:effectLst/>
                        <a:latin typeface="Calibri" panose="020F0502020204030204" pitchFamily="34" charset="0"/>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err="1">
                          <a:solidFill>
                            <a:srgbClr val="000000"/>
                          </a:solidFill>
                          <a:effectLst/>
                          <a:latin typeface="Calibri" panose="020F0502020204030204" pitchFamily="34" charset="0"/>
                        </a:rPr>
                        <a:t>GyM</a:t>
                      </a:r>
                      <a:r>
                        <a:rPr lang="fi-FI" sz="1000" b="0" i="0" u="none" strike="noStrike" dirty="0">
                          <a:solidFill>
                            <a:srgbClr val="000000"/>
                          </a:solidFill>
                          <a:effectLst/>
                          <a:latin typeface="Calibri" panose="020F0502020204030204" pitchFamily="34" charset="0"/>
                        </a:rPr>
                        <a:t>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ctr" fontAlgn="ctr"/>
                      <a:r>
                        <a:rPr lang="fi-FI" sz="1000" b="0" i="0" u="none" strike="noStrike" dirty="0">
                          <a:solidFill>
                            <a:srgbClr val="000000"/>
                          </a:solidFill>
                          <a:effectLst/>
                          <a:latin typeface="Calibri" panose="020F0502020204030204" pitchFamily="34" charset="0"/>
                        </a:rPr>
                        <a:t>VR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CE6F1"/>
                    </a:solidFill>
                  </a:tcPr>
                </a:tc>
                <a:extLst>
                  <a:ext uri="{0D108BD9-81ED-4DB2-BD59-A6C34878D82A}">
                    <a16:rowId xmlns:a16="http://schemas.microsoft.com/office/drawing/2014/main" val="3218313912"/>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a:solidFill>
                            <a:srgbClr val="000000"/>
                          </a:solidFill>
                          <a:effectLst/>
                          <a:latin typeface="Calibri" panose="020F0502020204030204" pitchFamily="34" charset="0"/>
                        </a:rPr>
                        <a:t>PSI-2 exposures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CIEMAT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extLst>
                  <a:ext uri="{0D108BD9-81ED-4DB2-BD59-A6C34878D82A}">
                    <a16:rowId xmlns:a16="http://schemas.microsoft.com/office/drawing/2014/main" val="2694161333"/>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a:solidFill>
                            <a:srgbClr val="000000"/>
                          </a:solidFill>
                          <a:effectLst/>
                          <a:latin typeface="Calibri" panose="020F0502020204030204" pitchFamily="34" charset="0"/>
                        </a:rPr>
                        <a:t>SEM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extLst>
                  <a:ext uri="{0D108BD9-81ED-4DB2-BD59-A6C34878D82A}">
                    <a16:rowId xmlns:a16="http://schemas.microsoft.com/office/drawing/2014/main" val="1753043575"/>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XPS + 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JSI</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l" fontAlgn="ctr"/>
                      <a:r>
                        <a:rPr lang="fi-FI" sz="1000" b="0" i="0" u="none" strike="noStrike" dirty="0">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extLst>
                  <a:ext uri="{0D108BD9-81ED-4DB2-BD59-A6C34878D82A}">
                    <a16:rowId xmlns:a16="http://schemas.microsoft.com/office/drawing/2014/main" val="2030704943"/>
                  </a:ext>
                </a:extLst>
              </a:tr>
              <a:tr h="23241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err="1">
                          <a:solidFill>
                            <a:srgbClr val="000000"/>
                          </a:solidFill>
                          <a:effectLst/>
                          <a:latin typeface="Calibri" panose="020F0502020204030204" pitchFamily="34" charset="0"/>
                        </a:rPr>
                        <a:t>Nanocolumnar</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dirty="0">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b"/>
                      <a:r>
                        <a:rPr lang="fi-FI" sz="1000" b="0" i="0" u="none" strike="noStrike">
                          <a:solidFill>
                            <a:srgbClr val="000000"/>
                          </a:solidFill>
                          <a:effectLst/>
                          <a:latin typeface="Calibri" panose="020F0502020204030204" pitchFamily="34" charset="0"/>
                        </a:rPr>
                        <a:t>PSI-2 geometry</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exposures</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ctr" fontAlgn="ctr"/>
                      <a:r>
                        <a:rPr lang="fi-FI" sz="1000" b="0" i="0" u="none" strike="noStrike" dirty="0">
                          <a:solidFill>
                            <a:srgbClr val="000000"/>
                          </a:solidFill>
                          <a:effectLst/>
                          <a:latin typeface="Calibri" panose="020F0502020204030204" pitchFamily="34" charset="0"/>
                        </a:rPr>
                        <a:t>VR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tc>
                  <a:txBody>
                    <a:bodyPr/>
                    <a:lstStyle/>
                    <a:p>
                      <a:pPr algn="l" fontAlgn="ctr"/>
                      <a:r>
                        <a:rPr lang="fi-FI" sz="1000" b="0" i="0" u="none" strike="noStrike" dirty="0">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8CCE4"/>
                    </a:solidFill>
                  </a:tcPr>
                </a:tc>
                <a:extLst>
                  <a:ext uri="{0D108BD9-81ED-4DB2-BD59-A6C34878D82A}">
                    <a16:rowId xmlns:a16="http://schemas.microsoft.com/office/drawing/2014/main" val="1978528330"/>
                  </a:ext>
                </a:extLst>
              </a:tr>
            </a:tbl>
          </a:graphicData>
        </a:graphic>
      </p:graphicFrame>
      <p:sp>
        <p:nvSpPr>
          <p:cNvPr id="5" name="TextBox 4">
            <a:extLst>
              <a:ext uri="{FF2B5EF4-FFF2-40B4-BE49-F238E27FC236}">
                <a16:creationId xmlns:a16="http://schemas.microsoft.com/office/drawing/2014/main" id="{C613AF29-9FF7-3811-2034-C4EA19A7AB07}"/>
              </a:ext>
            </a:extLst>
          </p:cNvPr>
          <p:cNvSpPr txBox="1"/>
          <p:nvPr/>
        </p:nvSpPr>
        <p:spPr bwMode="auto">
          <a:xfrm>
            <a:off x="216072" y="5844777"/>
            <a:ext cx="8555547" cy="523220"/>
          </a:xfrm>
          <a:prstGeom prst="rect">
            <a:avLst/>
          </a:prstGeom>
          <a:noFill/>
        </p:spPr>
        <p:txBody>
          <a:bodyPr wrap="none" rtlCol="0">
            <a:spAutoFit/>
          </a:bodyPr>
          <a:lstStyle/>
          <a:p>
            <a:r>
              <a:rPr lang="fi-FI" sz="1400" b="1" dirty="0" err="1"/>
              <a:t>Comments</a:t>
            </a:r>
            <a:r>
              <a:rPr lang="fi-FI" sz="1400" dirty="0"/>
              <a:t>: MAGNUM </a:t>
            </a:r>
            <a:r>
              <a:rPr lang="fi-FI" sz="1400" dirty="0" err="1"/>
              <a:t>samples</a:t>
            </a:r>
            <a:r>
              <a:rPr lang="fi-FI" sz="1400" dirty="0"/>
              <a:t> </a:t>
            </a:r>
            <a:r>
              <a:rPr lang="fi-FI" sz="1400" dirty="0" err="1"/>
              <a:t>are</a:t>
            </a:r>
            <a:r>
              <a:rPr lang="fi-FI" sz="1400" dirty="0"/>
              <a:t> </a:t>
            </a:r>
            <a:r>
              <a:rPr lang="fi-FI" sz="1400" dirty="0" err="1"/>
              <a:t>all</a:t>
            </a:r>
            <a:r>
              <a:rPr lang="fi-FI" sz="1400" dirty="0"/>
              <a:t> </a:t>
            </a:r>
            <a:r>
              <a:rPr lang="fi-FI" sz="1400" dirty="0" err="1"/>
              <a:t>different</a:t>
            </a:r>
            <a:r>
              <a:rPr lang="fi-FI" sz="1400" dirty="0"/>
              <a:t> </a:t>
            </a:r>
            <a:r>
              <a:rPr lang="fi-FI" sz="1400" dirty="0" err="1"/>
              <a:t>from</a:t>
            </a:r>
            <a:r>
              <a:rPr lang="fi-FI" sz="1400" dirty="0"/>
              <a:t> </a:t>
            </a:r>
            <a:r>
              <a:rPr lang="fi-FI" sz="1400" dirty="0" err="1"/>
              <a:t>each</a:t>
            </a:r>
            <a:r>
              <a:rPr lang="fi-FI" sz="1400" dirty="0"/>
              <a:t> </a:t>
            </a:r>
            <a:r>
              <a:rPr lang="fi-FI" sz="1400" dirty="0" err="1"/>
              <a:t>other</a:t>
            </a:r>
            <a:r>
              <a:rPr lang="fi-FI" sz="1400" dirty="0"/>
              <a:t> </a:t>
            </a:r>
            <a:r>
              <a:rPr lang="fi-FI" sz="1400" dirty="0">
                <a:sym typeface="Wingdings" panose="05000000000000000000" pitchFamily="2" charset="2"/>
              </a:rPr>
              <a:t> </a:t>
            </a:r>
            <a:r>
              <a:rPr lang="fi-FI" sz="1400" dirty="0" err="1">
                <a:sym typeface="Wingdings" panose="05000000000000000000" pitchFamily="2" charset="2"/>
              </a:rPr>
              <a:t>how</a:t>
            </a:r>
            <a:r>
              <a:rPr lang="fi-FI" sz="1400" dirty="0">
                <a:sym typeface="Wingdings" panose="05000000000000000000" pitchFamily="2" charset="2"/>
              </a:rPr>
              <a:t> to </a:t>
            </a:r>
            <a:r>
              <a:rPr lang="fi-FI" sz="1400" dirty="0" err="1">
                <a:sym typeface="Wingdings" panose="05000000000000000000" pitchFamily="2" charset="2"/>
              </a:rPr>
              <a:t>adapt</a:t>
            </a:r>
            <a:r>
              <a:rPr lang="fi-FI" sz="1400" dirty="0">
                <a:sym typeface="Wingdings" panose="05000000000000000000" pitchFamily="2" charset="2"/>
              </a:rPr>
              <a:t> </a:t>
            </a:r>
            <a:r>
              <a:rPr lang="fi-FI" sz="1400" dirty="0" err="1">
                <a:sym typeface="Wingdings" panose="05000000000000000000" pitchFamily="2" charset="2"/>
              </a:rPr>
              <a:t>the</a:t>
            </a:r>
            <a:r>
              <a:rPr lang="fi-FI" sz="1400" dirty="0">
                <a:sym typeface="Wingdings" panose="05000000000000000000" pitchFamily="2" charset="2"/>
              </a:rPr>
              <a:t> </a:t>
            </a:r>
            <a:r>
              <a:rPr lang="fi-FI" sz="1400" dirty="0" err="1">
                <a:sym typeface="Wingdings" panose="05000000000000000000" pitchFamily="2" charset="2"/>
              </a:rPr>
              <a:t>exposure</a:t>
            </a:r>
            <a:r>
              <a:rPr lang="fi-FI" sz="1400" dirty="0">
                <a:sym typeface="Wingdings" panose="05000000000000000000" pitchFamily="2" charset="2"/>
              </a:rPr>
              <a:t> </a:t>
            </a:r>
            <a:r>
              <a:rPr lang="fi-FI" sz="1400" dirty="0" err="1">
                <a:sym typeface="Wingdings" panose="05000000000000000000" pitchFamily="2" charset="2"/>
              </a:rPr>
              <a:t>programme</a:t>
            </a:r>
            <a:r>
              <a:rPr lang="fi-FI" sz="1400" dirty="0">
                <a:sym typeface="Wingdings" panose="05000000000000000000" pitchFamily="2" charset="2"/>
              </a:rPr>
              <a:t>?</a:t>
            </a:r>
          </a:p>
          <a:p>
            <a:r>
              <a:rPr lang="fi-FI" sz="1400" dirty="0" err="1">
                <a:sym typeface="Wingdings" panose="05000000000000000000" pitchFamily="2" charset="2"/>
              </a:rPr>
              <a:t>Only</a:t>
            </a:r>
            <a:r>
              <a:rPr lang="fi-FI" sz="1400" dirty="0">
                <a:sym typeface="Wingdings" panose="05000000000000000000" pitchFamily="2" charset="2"/>
              </a:rPr>
              <a:t> </a:t>
            </a:r>
            <a:r>
              <a:rPr lang="fi-FI" sz="1400" dirty="0" err="1">
                <a:sym typeface="Wingdings" panose="05000000000000000000" pitchFamily="2" charset="2"/>
              </a:rPr>
              <a:t>one</a:t>
            </a:r>
            <a:r>
              <a:rPr lang="fi-FI" sz="1400" dirty="0">
                <a:sym typeface="Wingdings" panose="05000000000000000000" pitchFamily="2" charset="2"/>
              </a:rPr>
              <a:t> </a:t>
            </a:r>
            <a:r>
              <a:rPr lang="fi-FI" sz="1400" dirty="0" err="1">
                <a:sym typeface="Wingdings" panose="05000000000000000000" pitchFamily="2" charset="2"/>
              </a:rPr>
              <a:t>nanocolumnar</a:t>
            </a:r>
            <a:r>
              <a:rPr lang="fi-FI" sz="1400" dirty="0">
                <a:sym typeface="Wingdings" panose="05000000000000000000" pitchFamily="2" charset="2"/>
              </a:rPr>
              <a:t> </a:t>
            </a:r>
            <a:r>
              <a:rPr lang="fi-FI" sz="1400" dirty="0" err="1">
                <a:sym typeface="Wingdings" panose="05000000000000000000" pitchFamily="2" charset="2"/>
              </a:rPr>
              <a:t>sample</a:t>
            </a:r>
            <a:r>
              <a:rPr lang="fi-FI" sz="1400" dirty="0">
                <a:sym typeface="Wingdings" panose="05000000000000000000" pitchFamily="2" charset="2"/>
              </a:rPr>
              <a:t> </a:t>
            </a:r>
            <a:r>
              <a:rPr lang="fi-FI" sz="1400" dirty="0" err="1">
                <a:sym typeface="Wingdings" panose="05000000000000000000" pitchFamily="2" charset="2"/>
              </a:rPr>
              <a:t>exposed</a:t>
            </a:r>
            <a:r>
              <a:rPr lang="fi-FI" sz="1400" dirty="0">
                <a:sym typeface="Wingdings" panose="05000000000000000000" pitchFamily="2" charset="2"/>
              </a:rPr>
              <a:t> in </a:t>
            </a:r>
            <a:r>
              <a:rPr lang="fi-FI" sz="1400" dirty="0" err="1">
                <a:sym typeface="Wingdings" panose="05000000000000000000" pitchFamily="2" charset="2"/>
              </a:rPr>
              <a:t>GyM</a:t>
            </a:r>
            <a:r>
              <a:rPr lang="fi-FI" sz="1400" dirty="0">
                <a:sym typeface="Wingdings" panose="05000000000000000000" pitchFamily="2" charset="2"/>
              </a:rPr>
              <a:t> </a:t>
            </a:r>
            <a:r>
              <a:rPr lang="fi-FI" sz="1400" dirty="0" err="1">
                <a:sym typeface="Wingdings" panose="05000000000000000000" pitchFamily="2" charset="2"/>
              </a:rPr>
              <a:t>but</a:t>
            </a:r>
            <a:r>
              <a:rPr lang="fi-FI" sz="1400" dirty="0">
                <a:sym typeface="Wingdings" panose="05000000000000000000" pitchFamily="2" charset="2"/>
              </a:rPr>
              <a:t> </a:t>
            </a:r>
            <a:r>
              <a:rPr lang="fi-FI" sz="1400" dirty="0" err="1">
                <a:sym typeface="Wingdings" panose="05000000000000000000" pitchFamily="2" charset="2"/>
              </a:rPr>
              <a:t>work</a:t>
            </a:r>
            <a:r>
              <a:rPr lang="fi-FI" sz="1400" dirty="0">
                <a:sym typeface="Wingdings" panose="05000000000000000000" pitchFamily="2" charset="2"/>
              </a:rPr>
              <a:t> </a:t>
            </a:r>
            <a:r>
              <a:rPr lang="fi-FI" sz="1400" dirty="0" err="1">
                <a:sym typeface="Wingdings" panose="05000000000000000000" pitchFamily="2" charset="2"/>
              </a:rPr>
              <a:t>largely</a:t>
            </a:r>
            <a:r>
              <a:rPr lang="fi-FI" sz="1400" dirty="0">
                <a:sym typeface="Wingdings" panose="05000000000000000000" pitchFamily="2" charset="2"/>
              </a:rPr>
              <a:t> </a:t>
            </a:r>
            <a:r>
              <a:rPr lang="fi-FI" sz="1400" dirty="0" err="1">
                <a:sym typeface="Wingdings" panose="05000000000000000000" pitchFamily="2" charset="2"/>
              </a:rPr>
              <a:t>pending</a:t>
            </a:r>
            <a:r>
              <a:rPr lang="fi-FI" sz="1400" dirty="0">
                <a:sym typeface="Wingdings" panose="05000000000000000000" pitchFamily="2" charset="2"/>
              </a:rPr>
              <a:t> for </a:t>
            </a:r>
            <a:r>
              <a:rPr lang="fi-FI" sz="1400" dirty="0" err="1">
                <a:sym typeface="Wingdings" panose="05000000000000000000" pitchFamily="2" charset="2"/>
              </a:rPr>
              <a:t>consensus</a:t>
            </a:r>
            <a:r>
              <a:rPr lang="fi-FI" sz="1400" dirty="0">
                <a:sym typeface="Wingdings" panose="05000000000000000000" pitchFamily="2" charset="2"/>
              </a:rPr>
              <a:t> on </a:t>
            </a:r>
            <a:r>
              <a:rPr lang="fi-FI" sz="1400" dirty="0" err="1">
                <a:sym typeface="Wingdings" panose="05000000000000000000" pitchFamily="2" charset="2"/>
              </a:rPr>
              <a:t>exposure</a:t>
            </a:r>
            <a:r>
              <a:rPr lang="fi-FI" sz="1400" dirty="0">
                <a:sym typeface="Wingdings" panose="05000000000000000000" pitchFamily="2" charset="2"/>
              </a:rPr>
              <a:t> </a:t>
            </a:r>
            <a:r>
              <a:rPr lang="fi-FI" sz="1400" dirty="0" err="1">
                <a:sym typeface="Wingdings" panose="05000000000000000000" pitchFamily="2" charset="2"/>
              </a:rPr>
              <a:t>parameters</a:t>
            </a:r>
            <a:endParaRPr lang="fi-FI" sz="1400" dirty="0"/>
          </a:p>
        </p:txBody>
      </p:sp>
    </p:spTree>
    <p:extLst>
      <p:ext uri="{BB962C8B-B14F-4D97-AF65-F5344CB8AC3E}">
        <p14:creationId xmlns:p14="http://schemas.microsoft.com/office/powerpoint/2010/main" val="187152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844B270-898A-E931-866C-CCA568ECEC31}"/>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B8978386-6C46-BA70-FE71-80AB485077F4}"/>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4</a:t>
            </a:fld>
            <a:endParaRPr lang="en-GB">
              <a:solidFill>
                <a:prstClr val="white"/>
              </a:solidFill>
            </a:endParaRPr>
          </a:p>
        </p:txBody>
      </p:sp>
      <p:sp>
        <p:nvSpPr>
          <p:cNvPr id="5" name="Title 1">
            <a:extLst>
              <a:ext uri="{FF2B5EF4-FFF2-40B4-BE49-F238E27FC236}">
                <a16:creationId xmlns:a16="http://schemas.microsoft.com/office/drawing/2014/main" id="{39DEB390-78A1-4F8D-4F8A-13F1D34C2B49}"/>
              </a:ext>
            </a:extLst>
          </p:cNvPr>
          <p:cNvSpPr>
            <a:spLocks noGrp="1"/>
          </p:cNvSpPr>
          <p:nvPr>
            <p:ph type="title"/>
          </p:nvPr>
        </p:nvSpPr>
        <p:spPr>
          <a:xfrm>
            <a:off x="983432" y="192515"/>
            <a:ext cx="10179868" cy="457200"/>
          </a:xfrm>
        </p:spPr>
        <p:txBody>
          <a:bodyPr/>
          <a:lstStyle/>
          <a:p>
            <a:r>
              <a:rPr lang="fi-FI" dirty="0"/>
              <a:t>W </a:t>
            </a:r>
            <a:r>
              <a:rPr lang="fi-FI" dirty="0" err="1"/>
              <a:t>sample</a:t>
            </a:r>
            <a:r>
              <a:rPr lang="fi-FI" dirty="0"/>
              <a:t> </a:t>
            </a:r>
            <a:r>
              <a:rPr lang="fi-FI" dirty="0" err="1"/>
              <a:t>matrix</a:t>
            </a:r>
            <a:r>
              <a:rPr lang="fi-FI" dirty="0"/>
              <a:t> (as </a:t>
            </a:r>
            <a:r>
              <a:rPr lang="fi-FI" dirty="0" err="1"/>
              <a:t>agreed</a:t>
            </a:r>
            <a:r>
              <a:rPr lang="fi-FI" dirty="0"/>
              <a:t> in 2024): LIBS and </a:t>
            </a:r>
            <a:r>
              <a:rPr lang="fi-FI" dirty="0" err="1"/>
              <a:t>dust</a:t>
            </a:r>
            <a:r>
              <a:rPr lang="fi-FI" dirty="0"/>
              <a:t> </a:t>
            </a:r>
            <a:r>
              <a:rPr lang="fi-FI" dirty="0" err="1"/>
              <a:t>experiments</a:t>
            </a:r>
            <a:endParaRPr lang="fi-FI" dirty="0"/>
          </a:p>
        </p:txBody>
      </p:sp>
      <p:graphicFrame>
        <p:nvGraphicFramePr>
          <p:cNvPr id="6" name="Table 5">
            <a:extLst>
              <a:ext uri="{FF2B5EF4-FFF2-40B4-BE49-F238E27FC236}">
                <a16:creationId xmlns:a16="http://schemas.microsoft.com/office/drawing/2014/main" id="{8EFBCC5E-F421-8201-0FE3-972B1704DE73}"/>
              </a:ext>
            </a:extLst>
          </p:cNvPr>
          <p:cNvGraphicFramePr>
            <a:graphicFrameLocks noGrp="1"/>
          </p:cNvGraphicFramePr>
          <p:nvPr>
            <p:extLst>
              <p:ext uri="{D42A27DB-BD31-4B8C-83A1-F6EECF244321}">
                <p14:modId xmlns:p14="http://schemas.microsoft.com/office/powerpoint/2010/main" val="4205081662"/>
              </p:ext>
            </p:extLst>
          </p:nvPr>
        </p:nvGraphicFramePr>
        <p:xfrm>
          <a:off x="457199" y="799709"/>
          <a:ext cx="11321143" cy="5223982"/>
        </p:xfrm>
        <a:graphic>
          <a:graphicData uri="http://schemas.openxmlformats.org/drawingml/2006/table">
            <a:tbl>
              <a:tblPr/>
              <a:tblGrid>
                <a:gridCol w="1100492">
                  <a:extLst>
                    <a:ext uri="{9D8B030D-6E8A-4147-A177-3AD203B41FA5}">
                      <a16:colId xmlns:a16="http://schemas.microsoft.com/office/drawing/2014/main" val="1141049515"/>
                    </a:ext>
                  </a:extLst>
                </a:gridCol>
                <a:gridCol w="1302880">
                  <a:extLst>
                    <a:ext uri="{9D8B030D-6E8A-4147-A177-3AD203B41FA5}">
                      <a16:colId xmlns:a16="http://schemas.microsoft.com/office/drawing/2014/main" val="970648728"/>
                    </a:ext>
                  </a:extLst>
                </a:gridCol>
                <a:gridCol w="1075193">
                  <a:extLst>
                    <a:ext uri="{9D8B030D-6E8A-4147-A177-3AD203B41FA5}">
                      <a16:colId xmlns:a16="http://schemas.microsoft.com/office/drawing/2014/main" val="369500539"/>
                    </a:ext>
                  </a:extLst>
                </a:gridCol>
                <a:gridCol w="758960">
                  <a:extLst>
                    <a:ext uri="{9D8B030D-6E8A-4147-A177-3AD203B41FA5}">
                      <a16:colId xmlns:a16="http://schemas.microsoft.com/office/drawing/2014/main" val="3611063168"/>
                    </a:ext>
                  </a:extLst>
                </a:gridCol>
                <a:gridCol w="1138439">
                  <a:extLst>
                    <a:ext uri="{9D8B030D-6E8A-4147-A177-3AD203B41FA5}">
                      <a16:colId xmlns:a16="http://schemas.microsoft.com/office/drawing/2014/main" val="2529171454"/>
                    </a:ext>
                  </a:extLst>
                </a:gridCol>
                <a:gridCol w="809556">
                  <a:extLst>
                    <a:ext uri="{9D8B030D-6E8A-4147-A177-3AD203B41FA5}">
                      <a16:colId xmlns:a16="http://schemas.microsoft.com/office/drawing/2014/main" val="1489617143"/>
                    </a:ext>
                  </a:extLst>
                </a:gridCol>
                <a:gridCol w="847504">
                  <a:extLst>
                    <a:ext uri="{9D8B030D-6E8A-4147-A177-3AD203B41FA5}">
                      <a16:colId xmlns:a16="http://schemas.microsoft.com/office/drawing/2014/main" val="1246599495"/>
                    </a:ext>
                  </a:extLst>
                </a:gridCol>
                <a:gridCol w="1201685">
                  <a:extLst>
                    <a:ext uri="{9D8B030D-6E8A-4147-A177-3AD203B41FA5}">
                      <a16:colId xmlns:a16="http://schemas.microsoft.com/office/drawing/2014/main" val="2858205962"/>
                    </a:ext>
                  </a:extLst>
                </a:gridCol>
                <a:gridCol w="1328179">
                  <a:extLst>
                    <a:ext uri="{9D8B030D-6E8A-4147-A177-3AD203B41FA5}">
                      <a16:colId xmlns:a16="http://schemas.microsoft.com/office/drawing/2014/main" val="1048551735"/>
                    </a:ext>
                  </a:extLst>
                </a:gridCol>
                <a:gridCol w="973997">
                  <a:extLst>
                    <a:ext uri="{9D8B030D-6E8A-4147-A177-3AD203B41FA5}">
                      <a16:colId xmlns:a16="http://schemas.microsoft.com/office/drawing/2014/main" val="1756151942"/>
                    </a:ext>
                  </a:extLst>
                </a:gridCol>
                <a:gridCol w="784258">
                  <a:extLst>
                    <a:ext uri="{9D8B030D-6E8A-4147-A177-3AD203B41FA5}">
                      <a16:colId xmlns:a16="http://schemas.microsoft.com/office/drawing/2014/main" val="1865845173"/>
                    </a:ext>
                  </a:extLst>
                </a:gridCol>
              </a:tblGrid>
              <a:tr h="243231">
                <a:tc>
                  <a:txBody>
                    <a:bodyPr/>
                    <a:lstStyle/>
                    <a:p>
                      <a:pPr algn="ctr" fontAlgn="b"/>
                      <a:r>
                        <a:rPr lang="fi-FI" sz="1000" b="1" i="0" u="none" strike="noStrike">
                          <a:solidFill>
                            <a:srgbClr val="FFFFFF"/>
                          </a:solidFill>
                          <a:effectLst/>
                          <a:latin typeface="Calibri" panose="020F0502020204030204" pitchFamily="34" charset="0"/>
                        </a:rPr>
                        <a:t>Research Unit</a:t>
                      </a:r>
                    </a:p>
                  </a:txBody>
                  <a:tcPr marL="4451" marR="4451" marT="4451"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 thickness (um)</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Substrate</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Sample size (mm)</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 of samples</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To whom?</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For which purpose?</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Follow-up actions</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Follow-up RU</a:t>
                      </a:r>
                    </a:p>
                  </a:txBody>
                  <a:tcPr marL="4451" marR="4451" marT="4451"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l" fontAlgn="b"/>
                      <a:r>
                        <a:rPr lang="fi-FI" sz="1000" b="1" i="0" u="none" strike="noStrike">
                          <a:solidFill>
                            <a:srgbClr val="FFFFFF"/>
                          </a:solidFill>
                          <a:effectLst/>
                          <a:latin typeface="Calibri" panose="020F0502020204030204" pitchFamily="34" charset="0"/>
                        </a:rPr>
                        <a:t>Produced by</a:t>
                      </a:r>
                    </a:p>
                  </a:txBody>
                  <a:tcPr marL="4451" marR="4451" marT="4451"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extLst>
                  <a:ext uri="{0D108BD9-81ED-4DB2-BD59-A6C34878D82A}">
                    <a16:rowId xmlns:a16="http://schemas.microsoft.com/office/drawing/2014/main" val="2416759422"/>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Nanocolumnar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en-US" sz="1000" b="0" i="0" u="none" strike="noStrike">
                          <a:solidFill>
                            <a:srgbClr val="000000"/>
                          </a:solidFill>
                          <a:effectLst/>
                          <a:latin typeface="Calibri" panose="020F0502020204030204" pitchFamily="34" charset="0"/>
                        </a:rPr>
                        <a:t>Diam. &lt;30 mm, thick 1 mm</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SEM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IPPLM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4112438608"/>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Nanocolumnar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en-US" sz="1000" b="0" i="0" u="none" strike="noStrike" dirty="0">
                          <a:solidFill>
                            <a:srgbClr val="000000"/>
                          </a:solidFill>
                          <a:effectLst/>
                          <a:latin typeface="Calibri" panose="020F0502020204030204" pitchFamily="34" charset="0"/>
                        </a:rPr>
                        <a:t>See above</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2625404904"/>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Nanocolumnar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IBA + XRD</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NCSRD</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3124438108"/>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Nanocolumnar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TOF-ERDA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RBI</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4044555538"/>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Nanocolumnar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rPr>
                        <a:t>See above</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1000" b="0" i="0" u="none" strike="noStrike">
                          <a:solidFill>
                            <a:srgbClr val="000000"/>
                          </a:solidFill>
                          <a:effectLst/>
                          <a:latin typeface="Calibri" panose="020F0502020204030204" pitchFamily="34" charset="0"/>
                        </a:rPr>
                        <a:t>07/2024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3866528230"/>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Porous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b"/>
                      <a:r>
                        <a:rPr lang="en-US" sz="1000" b="0" i="0" u="none" strike="noStrike" dirty="0">
                          <a:solidFill>
                            <a:srgbClr val="000000"/>
                          </a:solidFill>
                          <a:effectLst/>
                          <a:latin typeface="Calibri" panose="020F0502020204030204" pitchFamily="34" charset="0"/>
                        </a:rPr>
                        <a:t>See above</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SEM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IPPLM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extLst>
                  <a:ext uri="{0D108BD9-81ED-4DB2-BD59-A6C34878D82A}">
                    <a16:rowId xmlns:a16="http://schemas.microsoft.com/office/drawing/2014/main" val="1342456019"/>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Porous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extLst>
                  <a:ext uri="{0D108BD9-81ED-4DB2-BD59-A6C34878D82A}">
                    <a16:rowId xmlns:a16="http://schemas.microsoft.com/office/drawing/2014/main" val="3670317703"/>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Porous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IBA + XRD</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NCSRD</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extLst>
                  <a:ext uri="{0D108BD9-81ED-4DB2-BD59-A6C34878D82A}">
                    <a16:rowId xmlns:a16="http://schemas.microsoft.com/office/drawing/2014/main" val="3133153897"/>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Porous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TOF-ERDA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RBI</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extLst>
                  <a:ext uri="{0D108BD9-81ED-4DB2-BD59-A6C34878D82A}">
                    <a16:rowId xmlns:a16="http://schemas.microsoft.com/office/drawing/2014/main" val="1607546590"/>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Porous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rPr>
                        <a:t>See above</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95B3D7"/>
                    </a:solidFill>
                  </a:tcPr>
                </a:tc>
                <a:extLst>
                  <a:ext uri="{0D108BD9-81ED-4DB2-BD59-A6C34878D82A}">
                    <a16:rowId xmlns:a16="http://schemas.microsoft.com/office/drawing/2014/main" val="1555883018"/>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0,5</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en-US" sz="1000" b="0" i="0" u="none" strike="noStrike" dirty="0">
                          <a:solidFill>
                            <a:srgbClr val="000000"/>
                          </a:solidFill>
                          <a:effectLst/>
                          <a:latin typeface="Calibri" panose="020F0502020204030204" pitchFamily="34" charset="0"/>
                        </a:rPr>
                        <a:t>See above</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4071008526"/>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0,5</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3853207727"/>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1,0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838718950"/>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1,0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3832729452"/>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1,5</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2727017528"/>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1,5</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2578345927"/>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a:ln>
                            <a:noFill/>
                          </a:ln>
                          <a:solidFill>
                            <a:srgbClr val="000000"/>
                          </a:solidFill>
                          <a:effectLst/>
                          <a:uLnTx/>
                          <a:uFillTx/>
                          <a:latin typeface="Calibri" panose="020F0502020204030204" pitchFamily="34" charset="0"/>
                          <a:cs typeface="Arial"/>
                        </a:rPr>
                        <a:t>See above</a:t>
                      </a:r>
                      <a:endPar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IST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399267185"/>
                  </a:ext>
                </a:extLst>
              </a:tr>
              <a:tr h="243231">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Compact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b"/>
                      <a:r>
                        <a:rPr lang="fi-FI" sz="1000" b="0" i="0" u="none" strike="noStrike">
                          <a:solidFill>
                            <a:srgbClr val="000000"/>
                          </a:solidFill>
                          <a:effectLst/>
                          <a:latin typeface="Calibri" panose="020F0502020204030204" pitchFamily="34" charset="0"/>
                        </a:rPr>
                        <a:t>2,0</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Mo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marL="0" marR="0" lvl="0" indent="0" algn="ctr" defTabSz="685800" eaLnBrk="1" fontAlgn="b"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000000"/>
                          </a:solidFill>
                          <a:effectLst/>
                          <a:uLnTx/>
                          <a:uFillTx/>
                          <a:latin typeface="Calibri" panose="020F0502020204030204" pitchFamily="34" charset="0"/>
                          <a:cs typeface="Arial"/>
                        </a:rPr>
                        <a:t>See above</a:t>
                      </a:r>
                    </a:p>
                  </a:txBody>
                  <a:tcPr marL="4451" marR="4451" marT="4451"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in situ LIBS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ctr" fontAlgn="ctr"/>
                      <a:r>
                        <a:rPr lang="fi-FI" sz="1000" b="0" i="0" u="none" strike="noStrike">
                          <a:solidFill>
                            <a:srgbClr val="000000"/>
                          </a:solidFill>
                          <a:effectLst/>
                          <a:latin typeface="Calibri" panose="020F0502020204030204" pitchFamily="34" charset="0"/>
                        </a:rPr>
                        <a:t>VTT</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tc>
                  <a:txBody>
                    <a:bodyPr/>
                    <a:lstStyle/>
                    <a:p>
                      <a:pPr algn="l" fontAlgn="ctr"/>
                      <a:r>
                        <a:rPr lang="fi-FI" sz="1000" b="0" i="0" u="none" strike="noStrike">
                          <a:solidFill>
                            <a:srgbClr val="000000"/>
                          </a:solidFill>
                          <a:effectLst/>
                          <a:latin typeface="Calibri" panose="020F0502020204030204" pitchFamily="34" charset="0"/>
                        </a:rPr>
                        <a:t>10/2024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BACC6"/>
                    </a:solidFill>
                  </a:tcPr>
                </a:tc>
                <a:extLst>
                  <a:ext uri="{0D108BD9-81ED-4DB2-BD59-A6C34878D82A}">
                    <a16:rowId xmlns:a16="http://schemas.microsoft.com/office/drawing/2014/main" val="1640242339"/>
                  </a:ext>
                </a:extLst>
              </a:tr>
              <a:tr h="12336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dirty="0" err="1">
                          <a:solidFill>
                            <a:srgbClr val="000000"/>
                          </a:solidFill>
                          <a:effectLst/>
                          <a:latin typeface="Calibri" panose="020F0502020204030204" pitchFamily="34" charset="0"/>
                        </a:rPr>
                        <a:t>Amorphous</a:t>
                      </a:r>
                      <a:r>
                        <a:rPr lang="fi-FI" sz="1000" b="0" i="0" u="none" strike="noStrike" dirty="0">
                          <a:solidFill>
                            <a:srgbClr val="000000"/>
                          </a:solidFill>
                          <a:effectLst/>
                          <a:latin typeface="Calibri" panose="020F0502020204030204" pitchFamily="34" charset="0"/>
                        </a:rPr>
                        <a:t>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4,0</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Flat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PSI-2 geometry</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Dust studies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SEM + profilometry</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IPPLM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l" fontAlgn="ctr"/>
                      <a:r>
                        <a:rPr lang="fi-FI" sz="1000" b="0" i="0" u="none" strike="noStrike">
                          <a:solidFill>
                            <a:srgbClr val="000000"/>
                          </a:solidFill>
                          <a:effectLst/>
                          <a:latin typeface="Calibri" panose="020F0502020204030204" pitchFamily="34" charset="0"/>
                        </a:rPr>
                        <a:t>06/2024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1281441329"/>
                  </a:ext>
                </a:extLst>
              </a:tr>
              <a:tr h="12336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dirty="0" err="1">
                          <a:solidFill>
                            <a:srgbClr val="000000"/>
                          </a:solidFill>
                          <a:effectLst/>
                          <a:latin typeface="Calibri" panose="020F0502020204030204" pitchFamily="34" charset="0"/>
                        </a:rPr>
                        <a:t>Amorphous</a:t>
                      </a:r>
                      <a:r>
                        <a:rPr lang="fi-FI" sz="1000" b="0" i="0" u="none" strike="noStrike" dirty="0">
                          <a:solidFill>
                            <a:srgbClr val="000000"/>
                          </a:solidFill>
                          <a:effectLst/>
                          <a:latin typeface="Calibri" panose="020F0502020204030204" pitchFamily="34" charset="0"/>
                        </a:rPr>
                        <a:t>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4,0</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Flat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PSI-2 geometry</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Dust studies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SEM + profilometry</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IPPLM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l" fontAlgn="ctr"/>
                      <a:r>
                        <a:rPr lang="fi-FI" sz="1000" b="0" i="0" u="none" strike="noStrike">
                          <a:solidFill>
                            <a:srgbClr val="000000"/>
                          </a:solidFill>
                          <a:effectLst/>
                          <a:latin typeface="Calibri" panose="020F0502020204030204" pitchFamily="34" charset="0"/>
                        </a:rPr>
                        <a:t>06/2024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2579171321"/>
                  </a:ext>
                </a:extLst>
              </a:tr>
              <a:tr h="123366">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dirty="0" err="1">
                          <a:solidFill>
                            <a:srgbClr val="000000"/>
                          </a:solidFill>
                          <a:effectLst/>
                          <a:latin typeface="Calibri" panose="020F0502020204030204" pitchFamily="34" charset="0"/>
                        </a:rPr>
                        <a:t>Amorphous</a:t>
                      </a:r>
                      <a:r>
                        <a:rPr lang="fi-FI" sz="1000" b="0" i="0" u="none" strike="noStrike" dirty="0">
                          <a:solidFill>
                            <a:srgbClr val="000000"/>
                          </a:solidFill>
                          <a:effectLst/>
                          <a:latin typeface="Calibri" panose="020F0502020204030204" pitchFamily="34" charset="0"/>
                        </a:rPr>
                        <a:t> W-O</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4,0</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dirty="0" err="1">
                          <a:solidFill>
                            <a:srgbClr val="000000"/>
                          </a:solidFill>
                          <a:effectLst/>
                          <a:latin typeface="Calibri" panose="020F0502020204030204" pitchFamily="34" charset="0"/>
                        </a:rPr>
                        <a:t>Flat</a:t>
                      </a:r>
                      <a:r>
                        <a:rPr lang="fi-FI" sz="1000" b="0" i="0" u="none" strike="noStrike" dirty="0">
                          <a:solidFill>
                            <a:srgbClr val="000000"/>
                          </a:solidFill>
                          <a:effectLst/>
                          <a:latin typeface="Calibri" panose="020F0502020204030204" pitchFamily="34" charset="0"/>
                        </a:rPr>
                        <a:t> W</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PSI-2 geometry</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Dust studies</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dirty="0">
                          <a:solidFill>
                            <a:srgbClr val="000000"/>
                          </a:solidFill>
                          <a:effectLst/>
                          <a:latin typeface="Calibri" panose="020F0502020204030204" pitchFamily="34" charset="0"/>
                        </a:rPr>
                        <a:t>SEM + </a:t>
                      </a:r>
                      <a:r>
                        <a:rPr lang="fi-FI" sz="1000" b="0" i="0" u="none" strike="noStrike" dirty="0" err="1">
                          <a:solidFill>
                            <a:srgbClr val="000000"/>
                          </a:solidFill>
                          <a:effectLst/>
                          <a:latin typeface="Calibri" panose="020F0502020204030204" pitchFamily="34" charset="0"/>
                        </a:rPr>
                        <a:t>profilometry</a:t>
                      </a:r>
                      <a:endParaRPr lang="fi-FI" sz="1000" b="0" i="0" u="none" strike="noStrike" dirty="0">
                        <a:solidFill>
                          <a:srgbClr val="000000"/>
                        </a:solidFill>
                        <a:effectLst/>
                        <a:latin typeface="Calibri" panose="020F0502020204030204" pitchFamily="34" charset="0"/>
                      </a:endParaRP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1000" b="0" i="0" u="none" strike="noStrike">
                          <a:solidFill>
                            <a:srgbClr val="000000"/>
                          </a:solidFill>
                          <a:effectLst/>
                          <a:latin typeface="Calibri" panose="020F0502020204030204" pitchFamily="34" charset="0"/>
                        </a:rPr>
                        <a:t>IPPLM</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l" fontAlgn="ctr"/>
                      <a:r>
                        <a:rPr lang="fi-FI" sz="1000" b="0" i="0" u="none" strike="noStrike" dirty="0">
                          <a:solidFill>
                            <a:srgbClr val="000000"/>
                          </a:solidFill>
                          <a:effectLst/>
                          <a:latin typeface="Calibri" panose="020F0502020204030204" pitchFamily="34" charset="0"/>
                        </a:rPr>
                        <a:t>06/2024</a:t>
                      </a:r>
                    </a:p>
                  </a:txBody>
                  <a:tcPr marL="4451" marR="4451" marT="4451"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2966168916"/>
                  </a:ext>
                </a:extLst>
              </a:tr>
            </a:tbl>
          </a:graphicData>
        </a:graphic>
      </p:graphicFrame>
      <p:sp>
        <p:nvSpPr>
          <p:cNvPr id="2" name="TextBox 1">
            <a:extLst>
              <a:ext uri="{FF2B5EF4-FFF2-40B4-BE49-F238E27FC236}">
                <a16:creationId xmlns:a16="http://schemas.microsoft.com/office/drawing/2014/main" id="{A49A73A2-8428-155B-99AD-51C41D1170C2}"/>
              </a:ext>
            </a:extLst>
          </p:cNvPr>
          <p:cNvSpPr txBox="1"/>
          <p:nvPr/>
        </p:nvSpPr>
        <p:spPr bwMode="auto">
          <a:xfrm>
            <a:off x="85443" y="6023691"/>
            <a:ext cx="4281941" cy="523220"/>
          </a:xfrm>
          <a:prstGeom prst="rect">
            <a:avLst/>
          </a:prstGeom>
          <a:noFill/>
        </p:spPr>
        <p:txBody>
          <a:bodyPr wrap="none" rtlCol="0">
            <a:spAutoFit/>
          </a:bodyPr>
          <a:lstStyle/>
          <a:p>
            <a:r>
              <a:rPr lang="fi-FI" sz="1400" b="1" dirty="0" err="1"/>
              <a:t>Comments</a:t>
            </a:r>
            <a:r>
              <a:rPr lang="fi-FI" sz="1400" dirty="0"/>
              <a:t>: </a:t>
            </a:r>
            <a:r>
              <a:rPr lang="fi-FI" sz="1400" dirty="0" err="1"/>
              <a:t>Dust</a:t>
            </a:r>
            <a:r>
              <a:rPr lang="fi-FI" sz="1400" dirty="0"/>
              <a:t> </a:t>
            </a:r>
            <a:r>
              <a:rPr lang="fi-FI" sz="1400" dirty="0" err="1"/>
              <a:t>samples</a:t>
            </a:r>
            <a:r>
              <a:rPr lang="fi-FI" sz="1400" dirty="0"/>
              <a:t> </a:t>
            </a:r>
            <a:r>
              <a:rPr lang="fi-FI" sz="1400" dirty="0" err="1"/>
              <a:t>analyzed</a:t>
            </a:r>
            <a:r>
              <a:rPr lang="fi-FI" sz="1400" dirty="0"/>
              <a:t> and </a:t>
            </a:r>
            <a:r>
              <a:rPr lang="fi-FI" sz="1400" dirty="0" err="1"/>
              <a:t>work</a:t>
            </a:r>
            <a:r>
              <a:rPr lang="fi-FI" sz="1400" dirty="0"/>
              <a:t> </a:t>
            </a:r>
            <a:r>
              <a:rPr lang="fi-FI" sz="1400" dirty="0" err="1"/>
              <a:t>completed</a:t>
            </a:r>
            <a:endParaRPr lang="fi-FI" sz="1400" dirty="0"/>
          </a:p>
          <a:p>
            <a:r>
              <a:rPr lang="fi-FI" sz="1400" dirty="0"/>
              <a:t>Status of in-</a:t>
            </a:r>
            <a:r>
              <a:rPr lang="fi-FI" sz="1400" dirty="0" err="1"/>
              <a:t>situ</a:t>
            </a:r>
            <a:r>
              <a:rPr lang="fi-FI" sz="1400" dirty="0"/>
              <a:t> LIBS </a:t>
            </a:r>
            <a:r>
              <a:rPr lang="fi-FI" sz="1400" dirty="0" err="1"/>
              <a:t>samples</a:t>
            </a:r>
            <a:r>
              <a:rPr lang="fi-FI" sz="1400" dirty="0"/>
              <a:t>?</a:t>
            </a:r>
          </a:p>
        </p:txBody>
      </p:sp>
    </p:spTree>
    <p:extLst>
      <p:ext uri="{BB962C8B-B14F-4D97-AF65-F5344CB8AC3E}">
        <p14:creationId xmlns:p14="http://schemas.microsoft.com/office/powerpoint/2010/main" val="28345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F6C3FFF5-AC93-75CF-CB97-EA1730A636EB}"/>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C17B4F0D-F31A-1FF2-04B2-C8B6A1FEFAF5}"/>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5</a:t>
            </a:fld>
            <a:endParaRPr lang="en-GB">
              <a:solidFill>
                <a:prstClr val="white"/>
              </a:solidFill>
            </a:endParaRPr>
          </a:p>
        </p:txBody>
      </p:sp>
      <p:sp>
        <p:nvSpPr>
          <p:cNvPr id="5" name="Title 1">
            <a:extLst>
              <a:ext uri="{FF2B5EF4-FFF2-40B4-BE49-F238E27FC236}">
                <a16:creationId xmlns:a16="http://schemas.microsoft.com/office/drawing/2014/main" id="{5CF86077-6BED-844C-72DD-543D0232E63D}"/>
              </a:ext>
            </a:extLst>
          </p:cNvPr>
          <p:cNvSpPr>
            <a:spLocks noGrp="1"/>
          </p:cNvSpPr>
          <p:nvPr>
            <p:ph type="title"/>
          </p:nvPr>
        </p:nvSpPr>
        <p:spPr>
          <a:xfrm>
            <a:off x="983432" y="192515"/>
            <a:ext cx="10179868" cy="457200"/>
          </a:xfrm>
        </p:spPr>
        <p:txBody>
          <a:bodyPr/>
          <a:lstStyle/>
          <a:p>
            <a:r>
              <a:rPr lang="fi-FI" dirty="0"/>
              <a:t>W </a:t>
            </a:r>
            <a:r>
              <a:rPr lang="fi-FI" dirty="0" err="1"/>
              <a:t>sample</a:t>
            </a:r>
            <a:r>
              <a:rPr lang="fi-FI" dirty="0"/>
              <a:t> </a:t>
            </a:r>
            <a:r>
              <a:rPr lang="fi-FI" dirty="0" err="1"/>
              <a:t>matrix</a:t>
            </a:r>
            <a:r>
              <a:rPr lang="fi-FI" dirty="0"/>
              <a:t> (as </a:t>
            </a:r>
            <a:r>
              <a:rPr lang="fi-FI" dirty="0" err="1"/>
              <a:t>agreed</a:t>
            </a:r>
            <a:r>
              <a:rPr lang="fi-FI" dirty="0"/>
              <a:t> in 2024): </a:t>
            </a:r>
            <a:r>
              <a:rPr lang="fi-FI" dirty="0" err="1"/>
              <a:t>sample</a:t>
            </a:r>
            <a:r>
              <a:rPr lang="fi-FI" dirty="0"/>
              <a:t> </a:t>
            </a:r>
            <a:r>
              <a:rPr lang="fi-FI" dirty="0" err="1"/>
              <a:t>analyses</a:t>
            </a:r>
            <a:endParaRPr lang="fi-FI" dirty="0"/>
          </a:p>
        </p:txBody>
      </p:sp>
      <p:graphicFrame>
        <p:nvGraphicFramePr>
          <p:cNvPr id="6" name="Table 5">
            <a:extLst>
              <a:ext uri="{FF2B5EF4-FFF2-40B4-BE49-F238E27FC236}">
                <a16:creationId xmlns:a16="http://schemas.microsoft.com/office/drawing/2014/main" id="{3A2A2250-00A4-5ECF-6C57-530BF1887667}"/>
              </a:ext>
            </a:extLst>
          </p:cNvPr>
          <p:cNvGraphicFramePr>
            <a:graphicFrameLocks noGrp="1"/>
          </p:cNvGraphicFramePr>
          <p:nvPr>
            <p:extLst>
              <p:ext uri="{D42A27DB-BD31-4B8C-83A1-F6EECF244321}">
                <p14:modId xmlns:p14="http://schemas.microsoft.com/office/powerpoint/2010/main" val="3818405844"/>
              </p:ext>
            </p:extLst>
          </p:nvPr>
        </p:nvGraphicFramePr>
        <p:xfrm>
          <a:off x="161925" y="690257"/>
          <a:ext cx="10682968" cy="5563719"/>
        </p:xfrm>
        <a:graphic>
          <a:graphicData uri="http://schemas.openxmlformats.org/drawingml/2006/table">
            <a:tbl>
              <a:tblPr/>
              <a:tblGrid>
                <a:gridCol w="1078210">
                  <a:extLst>
                    <a:ext uri="{9D8B030D-6E8A-4147-A177-3AD203B41FA5}">
                      <a16:colId xmlns:a16="http://schemas.microsoft.com/office/drawing/2014/main" val="3648576148"/>
                    </a:ext>
                  </a:extLst>
                </a:gridCol>
                <a:gridCol w="1276504">
                  <a:extLst>
                    <a:ext uri="{9D8B030D-6E8A-4147-A177-3AD203B41FA5}">
                      <a16:colId xmlns:a16="http://schemas.microsoft.com/office/drawing/2014/main" val="360878741"/>
                    </a:ext>
                  </a:extLst>
                </a:gridCol>
                <a:gridCol w="1053426">
                  <a:extLst>
                    <a:ext uri="{9D8B030D-6E8A-4147-A177-3AD203B41FA5}">
                      <a16:colId xmlns:a16="http://schemas.microsoft.com/office/drawing/2014/main" val="2456129637"/>
                    </a:ext>
                  </a:extLst>
                </a:gridCol>
                <a:gridCol w="743593">
                  <a:extLst>
                    <a:ext uri="{9D8B030D-6E8A-4147-A177-3AD203B41FA5}">
                      <a16:colId xmlns:a16="http://schemas.microsoft.com/office/drawing/2014/main" val="3706206936"/>
                    </a:ext>
                  </a:extLst>
                </a:gridCol>
                <a:gridCol w="1115393">
                  <a:extLst>
                    <a:ext uri="{9D8B030D-6E8A-4147-A177-3AD203B41FA5}">
                      <a16:colId xmlns:a16="http://schemas.microsoft.com/office/drawing/2014/main" val="367041765"/>
                    </a:ext>
                  </a:extLst>
                </a:gridCol>
                <a:gridCol w="793167">
                  <a:extLst>
                    <a:ext uri="{9D8B030D-6E8A-4147-A177-3AD203B41FA5}">
                      <a16:colId xmlns:a16="http://schemas.microsoft.com/office/drawing/2014/main" val="634345916"/>
                    </a:ext>
                  </a:extLst>
                </a:gridCol>
                <a:gridCol w="830347">
                  <a:extLst>
                    <a:ext uri="{9D8B030D-6E8A-4147-A177-3AD203B41FA5}">
                      <a16:colId xmlns:a16="http://schemas.microsoft.com/office/drawing/2014/main" val="306728636"/>
                    </a:ext>
                  </a:extLst>
                </a:gridCol>
                <a:gridCol w="1177356">
                  <a:extLst>
                    <a:ext uri="{9D8B030D-6E8A-4147-A177-3AD203B41FA5}">
                      <a16:colId xmlns:a16="http://schemas.microsoft.com/office/drawing/2014/main" val="345377719"/>
                    </a:ext>
                  </a:extLst>
                </a:gridCol>
                <a:gridCol w="1846592">
                  <a:extLst>
                    <a:ext uri="{9D8B030D-6E8A-4147-A177-3AD203B41FA5}">
                      <a16:colId xmlns:a16="http://schemas.microsoft.com/office/drawing/2014/main" val="451381000"/>
                    </a:ext>
                  </a:extLst>
                </a:gridCol>
                <a:gridCol w="768380">
                  <a:extLst>
                    <a:ext uri="{9D8B030D-6E8A-4147-A177-3AD203B41FA5}">
                      <a16:colId xmlns:a16="http://schemas.microsoft.com/office/drawing/2014/main" val="1958659003"/>
                    </a:ext>
                  </a:extLst>
                </a:gridCol>
              </a:tblGrid>
              <a:tr h="107454">
                <a:tc>
                  <a:txBody>
                    <a:bodyPr/>
                    <a:lstStyle/>
                    <a:p>
                      <a:pPr algn="ctr" fontAlgn="b"/>
                      <a:r>
                        <a:rPr lang="fi-FI" sz="900" b="1" i="0" u="none" strike="noStrike">
                          <a:solidFill>
                            <a:srgbClr val="FFFFFF"/>
                          </a:solidFill>
                          <a:effectLst/>
                          <a:latin typeface="Calibri" panose="020F0502020204030204" pitchFamily="34" charset="0"/>
                        </a:rPr>
                        <a:t>Research Unit</a:t>
                      </a:r>
                    </a:p>
                  </a:txBody>
                  <a:tcPr marL="2343" marR="2343" marT="2343"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Coating</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Coating thickness (um)</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Substrate</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Sample size (mm)</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 of samples</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To whom?</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For which purpose?</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Comments</a:t>
                      </a:r>
                    </a:p>
                  </a:txBody>
                  <a:tcPr marL="2343" marR="2343" marT="234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l" fontAlgn="b"/>
                      <a:r>
                        <a:rPr lang="fi-FI" sz="900" b="1" i="0" u="none" strike="noStrike">
                          <a:solidFill>
                            <a:srgbClr val="FFFFFF"/>
                          </a:solidFill>
                          <a:effectLst/>
                          <a:latin typeface="Calibri" panose="020F0502020204030204" pitchFamily="34" charset="0"/>
                        </a:rPr>
                        <a:t>Produced by</a:t>
                      </a:r>
                    </a:p>
                  </a:txBody>
                  <a:tcPr marL="2343" marR="2343" marT="2343"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extLst>
                  <a:ext uri="{0D108BD9-81ED-4DB2-BD59-A6C34878D82A}">
                    <a16:rowId xmlns:a16="http://schemas.microsoft.com/office/drawing/2014/main" val="693608370"/>
                  </a:ext>
                </a:extLst>
              </a:tr>
              <a:tr h="189968">
                <a:tc>
                  <a:txBody>
                    <a:bodyPr/>
                    <a:lstStyle/>
                    <a:p>
                      <a:pPr algn="ctr" fontAlgn="ctr"/>
                      <a:r>
                        <a:rPr lang="fi-FI" sz="900" b="0" i="0" u="none" strike="noStrike" dirty="0">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SEM + IBA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Sequence IPPLM --&gt; NCSRD --&gt; CIEMAT</a:t>
                      </a:r>
                      <a:br>
                        <a:rPr lang="fi-FI" sz="900" b="0" i="0" u="none" strike="noStrike">
                          <a:solidFill>
                            <a:srgbClr val="000000"/>
                          </a:solidFill>
                          <a:effectLst/>
                          <a:latin typeface="Calibri" panose="020F0502020204030204" pitchFamily="34" charset="0"/>
                        </a:rPr>
                      </a:br>
                      <a:r>
                        <a:rPr lang="fi-FI" sz="900" b="0" i="0" u="none" strike="noStrike">
                          <a:solidFill>
                            <a:srgbClr val="000000"/>
                          </a:solidFill>
                          <a:effectLst/>
                          <a:latin typeface="Calibri" panose="020F0502020204030204" pitchFamily="34" charset="0"/>
                        </a:rPr>
                        <a:t>or DIFFER --&gt; RBI --&gt; 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900" b="0" i="0" u="none" strike="noStrike">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013973390"/>
                  </a:ext>
                </a:extLst>
              </a:tr>
              <a:tr h="189968">
                <a:tc>
                  <a:txBody>
                    <a:bodyPr/>
                    <a:lstStyle/>
                    <a:p>
                      <a:pPr algn="ctr" fontAlgn="ctr"/>
                      <a:r>
                        <a:rPr lang="fi-FI" sz="900" b="0" i="0" u="none" strike="noStrike" dirty="0">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IPPLM</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SEM + profilometry</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Sequence IPPLM --&gt; NCSRD --&gt; CIEMAT</a:t>
                      </a:r>
                      <a:br>
                        <a:rPr lang="fi-FI" sz="900" b="0" i="0" u="none" strike="noStrike">
                          <a:solidFill>
                            <a:srgbClr val="000000"/>
                          </a:solidFill>
                          <a:effectLst/>
                          <a:latin typeface="Calibri" panose="020F0502020204030204" pitchFamily="34" charset="0"/>
                        </a:rPr>
                      </a:br>
                      <a:r>
                        <a:rPr lang="fi-FI" sz="900" b="0" i="0" u="none" strike="noStrike">
                          <a:solidFill>
                            <a:srgbClr val="000000"/>
                          </a:solidFill>
                          <a:effectLst/>
                          <a:latin typeface="Calibri" panose="020F0502020204030204" pitchFamily="34" charset="0"/>
                        </a:rPr>
                        <a:t>or DIFFER --&gt; RBI --&gt; 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900" b="0" i="0" u="none" strike="noStrike">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530901904"/>
                  </a:ext>
                </a:extLst>
              </a:tr>
              <a:tr h="189968">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dirty="0" err="1">
                          <a:solidFill>
                            <a:srgbClr val="000000"/>
                          </a:solidFill>
                          <a:effectLst/>
                          <a:latin typeface="Calibri" panose="020F0502020204030204" pitchFamily="34" charset="0"/>
                        </a:rPr>
                        <a:t>Re-deposited</a:t>
                      </a:r>
                      <a:r>
                        <a:rPr lang="fi-FI" sz="900" b="0" i="0" u="none" strike="noStrike" dirty="0">
                          <a:solidFill>
                            <a:srgbClr val="000000"/>
                          </a:solidFill>
                          <a:effectLst/>
                          <a:latin typeface="Calibri" panose="020F0502020204030204" pitchFamily="34" charset="0"/>
                        </a:rPr>
                        <a:t>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IBA + XRD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Sequence IPPLM --&gt; NCSRD --&gt; CIEMAT</a:t>
                      </a:r>
                      <a:br>
                        <a:rPr lang="fi-FI" sz="900" b="0" i="0" u="none" strike="noStrike">
                          <a:solidFill>
                            <a:srgbClr val="000000"/>
                          </a:solidFill>
                          <a:effectLst/>
                          <a:latin typeface="Calibri" panose="020F0502020204030204" pitchFamily="34" charset="0"/>
                        </a:rPr>
                      </a:br>
                      <a:r>
                        <a:rPr lang="fi-FI" sz="900" b="0" i="0" u="none" strike="noStrike">
                          <a:solidFill>
                            <a:srgbClr val="000000"/>
                          </a:solidFill>
                          <a:effectLst/>
                          <a:latin typeface="Calibri" panose="020F0502020204030204" pitchFamily="34" charset="0"/>
                        </a:rPr>
                        <a:t>or DIFFER --&gt; RBI --&gt; 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900" b="0" i="0" u="none" strike="noStrike">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713484039"/>
                  </a:ext>
                </a:extLst>
              </a:tr>
              <a:tr h="189968">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TOF-ERDA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Sequence IPPLM --&gt; NCSRD --&gt; CIEMAT</a:t>
                      </a:r>
                      <a:br>
                        <a:rPr lang="fi-FI" sz="900" b="0" i="0" u="none" strike="noStrike">
                          <a:solidFill>
                            <a:srgbClr val="000000"/>
                          </a:solidFill>
                          <a:effectLst/>
                          <a:latin typeface="Calibri" panose="020F0502020204030204" pitchFamily="34" charset="0"/>
                        </a:rPr>
                      </a:br>
                      <a:r>
                        <a:rPr lang="fi-FI" sz="900" b="0" i="0" u="none" strike="noStrike">
                          <a:solidFill>
                            <a:srgbClr val="000000"/>
                          </a:solidFill>
                          <a:effectLst/>
                          <a:latin typeface="Calibri" panose="020F0502020204030204" pitchFamily="34" charset="0"/>
                        </a:rPr>
                        <a:t>or DIFFER --&gt; RBI --&gt; 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900" b="0" i="0" u="none" strike="noStrike">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776215615"/>
                  </a:ext>
                </a:extLst>
              </a:tr>
              <a:tr h="189968">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dirty="0" err="1">
                          <a:solidFill>
                            <a:srgbClr val="000000"/>
                          </a:solidFill>
                          <a:effectLst/>
                          <a:latin typeface="Calibri" panose="020F0502020204030204" pitchFamily="34" charset="0"/>
                        </a:rPr>
                        <a:t>Nominal</a:t>
                      </a:r>
                      <a:endParaRPr lang="fi-FI" sz="900" b="0" i="0" u="none" strike="noStrike" dirty="0">
                        <a:solidFill>
                          <a:srgbClr val="000000"/>
                        </a:solidFill>
                        <a:effectLst/>
                        <a:latin typeface="Calibri" panose="020F0502020204030204" pitchFamily="34" charset="0"/>
                      </a:endParaRP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Sequence IPPLM --&gt; NCSRD --&gt; CIEMAT</a:t>
                      </a:r>
                      <a:br>
                        <a:rPr lang="fi-FI" sz="900" b="0" i="0" u="none" strike="noStrike">
                          <a:solidFill>
                            <a:srgbClr val="000000"/>
                          </a:solidFill>
                          <a:effectLst/>
                          <a:latin typeface="Calibri" panose="020F0502020204030204" pitchFamily="34" charset="0"/>
                        </a:rPr>
                      </a:br>
                      <a:r>
                        <a:rPr lang="fi-FI" sz="900" b="0" i="0" u="none" strike="noStrike">
                          <a:solidFill>
                            <a:srgbClr val="000000"/>
                          </a:solidFill>
                          <a:effectLst/>
                          <a:latin typeface="Calibri" panose="020F0502020204030204" pitchFamily="34" charset="0"/>
                        </a:rPr>
                        <a:t>or DIFFER --&gt; RBI --&gt; 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900" b="0" i="0" u="none" strike="noStrike">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54164646"/>
                  </a:ext>
                </a:extLst>
              </a:tr>
              <a:tr h="189968">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900" b="0" i="0" u="none" strike="noStrike" dirty="0">
                          <a:solidFill>
                            <a:srgbClr val="000000"/>
                          </a:solidFill>
                          <a:effectLst/>
                          <a:latin typeface="Calibri" panose="020F0502020204030204" pitchFamily="34" charset="0"/>
                        </a:rPr>
                        <a:t>PSI-2 </a:t>
                      </a:r>
                      <a:r>
                        <a:rPr lang="fi-FI" sz="900" b="0" i="0" u="none" strike="noStrike" dirty="0" err="1">
                          <a:solidFill>
                            <a:srgbClr val="000000"/>
                          </a:solidFill>
                          <a:effectLst/>
                          <a:latin typeface="Calibri" panose="020F0502020204030204" pitchFamily="34" charset="0"/>
                        </a:rPr>
                        <a:t>geometry</a:t>
                      </a:r>
                      <a:endParaRPr lang="fi-FI" sz="900" b="0" i="0" u="none" strike="noStrike" dirty="0">
                        <a:solidFill>
                          <a:srgbClr val="000000"/>
                        </a:solidFill>
                        <a:effectLst/>
                        <a:latin typeface="Calibri" panose="020F0502020204030204" pitchFamily="34" charset="0"/>
                      </a:endParaRP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900" b="0" i="0" u="none" strike="noStrike">
                          <a:solidFill>
                            <a:srgbClr val="000000"/>
                          </a:solidFill>
                          <a:effectLst/>
                          <a:latin typeface="Calibri" panose="020F0502020204030204" pitchFamily="34" charset="0"/>
                        </a:rPr>
                        <a:t>Sequence IPPLM --&gt; NCSRD --&gt; CIEMAT</a:t>
                      </a:r>
                      <a:br>
                        <a:rPr lang="fi-FI" sz="900" b="0" i="0" u="none" strike="noStrike">
                          <a:solidFill>
                            <a:srgbClr val="000000"/>
                          </a:solidFill>
                          <a:effectLst/>
                          <a:latin typeface="Calibri" panose="020F0502020204030204" pitchFamily="34" charset="0"/>
                        </a:rPr>
                      </a:br>
                      <a:r>
                        <a:rPr lang="fi-FI" sz="900" b="0" i="0" u="none" strike="noStrike">
                          <a:solidFill>
                            <a:srgbClr val="000000"/>
                          </a:solidFill>
                          <a:effectLst/>
                          <a:latin typeface="Calibri" panose="020F0502020204030204" pitchFamily="34" charset="0"/>
                        </a:rPr>
                        <a:t>or DIFFER --&gt; RBI --&gt; 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900" b="0" i="0" u="none" strike="noStrike">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679948450"/>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IPPLM</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SEM</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1368137143"/>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dirty="0">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4216152255"/>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dirty="0" err="1">
                          <a:solidFill>
                            <a:srgbClr val="000000"/>
                          </a:solidFill>
                          <a:effectLst/>
                          <a:latin typeface="Calibri" panose="020F0502020204030204" pitchFamily="34" charset="0"/>
                        </a:rPr>
                        <a:t>Re-deposited</a:t>
                      </a:r>
                      <a:r>
                        <a:rPr lang="fi-FI" sz="900" b="0" i="0" u="none" strike="noStrike" dirty="0">
                          <a:solidFill>
                            <a:srgbClr val="000000"/>
                          </a:solidFill>
                          <a:effectLst/>
                          <a:latin typeface="Calibri" panose="020F0502020204030204" pitchFamily="34" charset="0"/>
                        </a:rPr>
                        <a:t>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TOF-ERDA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2383834934"/>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dirty="0">
                          <a:solidFill>
                            <a:srgbClr val="000000"/>
                          </a:solidFill>
                          <a:effectLst/>
                          <a:latin typeface="Calibri" panose="020F0502020204030204" pitchFamily="34" charset="0"/>
                        </a:rPr>
                        <a:t>SIMS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3374368364"/>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330045026"/>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SEM</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dirty="0">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4088048970"/>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IBA + XRD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dirty="0">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840423401"/>
                  </a:ext>
                </a:extLst>
              </a:tr>
              <a:tr h="107454">
                <a:tc>
                  <a:txBody>
                    <a:bodyPr/>
                    <a:lstStyle/>
                    <a:p>
                      <a:pPr algn="ctr" fontAlgn="ctr"/>
                      <a:r>
                        <a:rPr lang="fi-FI" sz="900" b="0" i="0" u="none" strike="noStrike">
                          <a:solidFill>
                            <a:srgbClr val="000000"/>
                          </a:solidFill>
                          <a:effectLst/>
                          <a:latin typeface="Calibri" panose="020F0502020204030204" pitchFamily="34" charset="0"/>
                        </a:rPr>
                        <a:t>DIFFER</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Re-deposited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Nominal</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geometry</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VR</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endParaRPr lang="en-US"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dirty="0">
                          <a:solidFill>
                            <a:srgbClr val="000000"/>
                          </a:solidFill>
                          <a:effectLst/>
                          <a:latin typeface="Calibri" panose="020F0502020204030204" pitchFamily="34" charset="0"/>
                        </a:rPr>
                        <a:t>12/2024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4171587473"/>
                  </a:ext>
                </a:extLst>
              </a:tr>
              <a:tr h="96185">
                <a:tc>
                  <a:txBody>
                    <a:bodyPr/>
                    <a:lstStyle/>
                    <a:p>
                      <a:pPr algn="ctr" fontAlgn="ctr"/>
                      <a:r>
                        <a:rPr lang="fi-FI" sz="900" b="0" i="0" u="none" strike="noStrike" dirty="0">
                          <a:solidFill>
                            <a:srgbClr val="000000"/>
                          </a:solidFill>
                          <a:effectLst/>
                          <a:latin typeface="Calibri" panose="020F0502020204030204" pitchFamily="34" charset="0"/>
                        </a:rPr>
                        <a:t>ENEA</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ctr"/>
                      <a:r>
                        <a:rPr lang="fi-FI" sz="900" b="0" i="0" u="none" strike="noStrike" dirty="0" err="1">
                          <a:solidFill>
                            <a:srgbClr val="000000"/>
                          </a:solidFill>
                          <a:effectLst/>
                          <a:latin typeface="Calibri" panose="020F0502020204030204" pitchFamily="34" charset="0"/>
                        </a:rPr>
                        <a:t>Amorphous</a:t>
                      </a:r>
                      <a:r>
                        <a:rPr lang="fi-FI" sz="900" b="0" i="0" u="none" strike="noStrike" dirty="0">
                          <a:solidFill>
                            <a:srgbClr val="000000"/>
                          </a:solidFill>
                          <a:effectLst/>
                          <a:latin typeface="Calibri" panose="020F0502020204030204" pitchFamily="34" charset="0"/>
                        </a:rPr>
                        <a:t> 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b"/>
                      <a:r>
                        <a:rPr lang="fi-FI" sz="900" b="0" i="0" u="none" strike="noStrike">
                          <a:solidFill>
                            <a:srgbClr val="000000"/>
                          </a:solidFill>
                          <a:effectLst/>
                          <a:latin typeface="Calibri" panose="020F0502020204030204" pitchFamily="34" charset="0"/>
                        </a:rPr>
                        <a:t>3,0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ctr"/>
                      <a:r>
                        <a:rPr lang="fi-FI" sz="900" b="0" i="0" u="none" strike="noStrike">
                          <a:solidFill>
                            <a:srgbClr val="000000"/>
                          </a:solidFill>
                          <a:effectLst/>
                          <a:latin typeface="Calibri" panose="020F0502020204030204" pitchFamily="34" charset="0"/>
                        </a:rPr>
                        <a:t>Si</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ctr"/>
                      <a:r>
                        <a:rPr lang="fi-FI" sz="900" b="0" i="0" u="none" strike="noStrike" dirty="0">
                          <a:solidFill>
                            <a:srgbClr val="000000"/>
                          </a:solidFill>
                          <a:effectLst/>
                          <a:latin typeface="Calibri" panose="020F0502020204030204" pitchFamily="34" charset="0"/>
                        </a:rPr>
                        <a:t>10 x 10</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ctr"/>
                      <a:r>
                        <a:rPr lang="fi-FI" sz="900" b="0" i="0" u="none" strike="noStrike" dirty="0">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ctr"/>
                      <a:r>
                        <a:rPr lang="fi-FI" sz="900" b="0" i="0" u="none" strike="noStrike" dirty="0">
                          <a:solidFill>
                            <a:srgbClr val="000000"/>
                          </a:solidFill>
                          <a:effectLst/>
                          <a:latin typeface="Calibri" panose="020F0502020204030204" pitchFamily="34" charset="0"/>
                        </a:rPr>
                        <a:t>MPG</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ctr"/>
                      <a:r>
                        <a:rPr lang="fi-FI" sz="900" b="0" i="0" u="none" strike="noStrike" dirty="0">
                          <a:solidFill>
                            <a:srgbClr val="000000"/>
                          </a:solidFill>
                          <a:effectLst/>
                          <a:latin typeface="Calibri" panose="020F0502020204030204" pitchFamily="34" charset="0"/>
                        </a:rPr>
                        <a:t>FIB </a:t>
                      </a:r>
                      <a:r>
                        <a:rPr lang="fi-FI" sz="900" b="0" i="0" u="none" strike="noStrike" dirty="0" err="1">
                          <a:solidFill>
                            <a:srgbClr val="000000"/>
                          </a:solidFill>
                          <a:effectLst/>
                          <a:latin typeface="Calibri" panose="020F0502020204030204" pitchFamily="34" charset="0"/>
                        </a:rPr>
                        <a:t>sputtering</a:t>
                      </a:r>
                      <a:endParaRPr lang="fi-FI"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tc>
                  <a:txBody>
                    <a:bodyPr/>
                    <a:lstStyle/>
                    <a:p>
                      <a:pPr algn="l" fontAlgn="ctr"/>
                      <a:r>
                        <a:rPr lang="fi-FI" sz="900" b="0" i="0" u="none" strike="noStrike" dirty="0">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00B0F0"/>
                    </a:solidFill>
                  </a:tcPr>
                </a:tc>
                <a:extLst>
                  <a:ext uri="{0D108BD9-81ED-4DB2-BD59-A6C34878D82A}">
                    <a16:rowId xmlns:a16="http://schemas.microsoft.com/office/drawing/2014/main" val="4237219283"/>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W + </a:t>
                      </a:r>
                      <a:r>
                        <a:rPr lang="fi-FI" sz="900" b="0" i="0" u="none" strike="noStrike" dirty="0" err="1">
                          <a:solidFill>
                            <a:srgbClr val="000000"/>
                          </a:solidFill>
                          <a:effectLst/>
                          <a:latin typeface="Calibri" panose="020F0502020204030204" pitchFamily="34" charset="0"/>
                        </a:rPr>
                        <a:t>Mo</a:t>
                      </a:r>
                      <a:r>
                        <a:rPr lang="fi-FI" sz="900" b="0" i="0" u="none" strike="noStrike" dirty="0">
                          <a:solidFill>
                            <a:srgbClr val="000000"/>
                          </a:solidFill>
                          <a:effectLst/>
                          <a:latin typeface="Calibri" panose="020F0502020204030204" pitchFamily="34" charset="0"/>
                        </a:rPr>
                        <a:t> </a:t>
                      </a:r>
                      <a:r>
                        <a:rPr lang="fi-FI" sz="900" b="0" i="0" u="none" strike="noStrike" dirty="0" err="1">
                          <a:solidFill>
                            <a:srgbClr val="000000"/>
                          </a:solidFill>
                          <a:effectLst/>
                          <a:latin typeface="Calibri" panose="020F0502020204030204" pitchFamily="34" charset="0"/>
                        </a:rPr>
                        <a:t>marker</a:t>
                      </a:r>
                      <a:endParaRPr lang="fi-FI"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dirty="0">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CU</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LIBS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07/2024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648875830"/>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marL="0" marR="0" lvl="0" indent="0" algn="ctr" defTabSz="685800" eaLnBrk="1" fontAlgn="ctr"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rPr>
                        <a:t>W + </a:t>
                      </a:r>
                      <a:r>
                        <a:rPr kumimoji="0" lang="fi-FI" sz="900" b="0" i="0" u="none" strike="noStrike" kern="0" cap="none" spc="0" normalizeH="0" baseline="0" noProof="0" dirty="0" err="1">
                          <a:ln>
                            <a:noFill/>
                          </a:ln>
                          <a:solidFill>
                            <a:srgbClr val="000000"/>
                          </a:solidFill>
                          <a:effectLst/>
                          <a:uLnTx/>
                          <a:uFillTx/>
                          <a:latin typeface="Calibri" panose="020F0502020204030204" pitchFamily="34" charset="0"/>
                          <a:cs typeface="Arial"/>
                        </a:rPr>
                        <a:t>Mo</a:t>
                      </a:r>
                      <a:r>
                        <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rPr>
                        <a:t> </a:t>
                      </a:r>
                      <a:r>
                        <a:rPr kumimoji="0" lang="fi-FI" sz="900" b="0" i="0" u="none" strike="noStrike" kern="0" cap="none" spc="0" normalizeH="0" baseline="0" noProof="0" dirty="0" err="1">
                          <a:ln>
                            <a:noFill/>
                          </a:ln>
                          <a:solidFill>
                            <a:srgbClr val="000000"/>
                          </a:solidFill>
                          <a:effectLst/>
                          <a:uLnTx/>
                          <a:uFillTx/>
                          <a:latin typeface="Calibri" panose="020F0502020204030204" pitchFamily="34" charset="0"/>
                          <a:cs typeface="Arial"/>
                        </a:rPr>
                        <a:t>marker</a:t>
                      </a:r>
                      <a:endPar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dirty="0">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07/2024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3788065703"/>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marL="0" marR="0" lvl="0" indent="0" algn="ctr" defTabSz="685800" eaLnBrk="1" fontAlgn="ctr"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rPr>
                        <a:t>W + </a:t>
                      </a:r>
                      <a:r>
                        <a:rPr kumimoji="0" lang="fi-FI" sz="900" b="0" i="0" u="none" strike="noStrike" kern="0" cap="none" spc="0" normalizeH="0" baseline="0" noProof="0" dirty="0" err="1">
                          <a:ln>
                            <a:noFill/>
                          </a:ln>
                          <a:solidFill>
                            <a:srgbClr val="000000"/>
                          </a:solidFill>
                          <a:effectLst/>
                          <a:uLnTx/>
                          <a:uFillTx/>
                          <a:latin typeface="Calibri" panose="020F0502020204030204" pitchFamily="34" charset="0"/>
                          <a:cs typeface="Arial"/>
                        </a:rPr>
                        <a:t>Mo</a:t>
                      </a:r>
                      <a:r>
                        <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rPr>
                        <a:t> </a:t>
                      </a:r>
                      <a:r>
                        <a:rPr kumimoji="0" lang="fi-FI" sz="900" b="0" i="0" u="none" strike="noStrike" kern="0" cap="none" spc="0" normalizeH="0" baseline="0" noProof="0" dirty="0" err="1">
                          <a:ln>
                            <a:noFill/>
                          </a:ln>
                          <a:solidFill>
                            <a:srgbClr val="000000"/>
                          </a:solidFill>
                          <a:effectLst/>
                          <a:uLnTx/>
                          <a:uFillTx/>
                          <a:latin typeface="Calibri" panose="020F0502020204030204" pitchFamily="34" charset="0"/>
                          <a:cs typeface="Arial"/>
                        </a:rPr>
                        <a:t>marker</a:t>
                      </a:r>
                      <a:endPar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dirty="0">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ENEA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LIBS + profilometry</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07/2024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2258231537"/>
                  </a:ext>
                </a:extLst>
              </a:tr>
              <a:tr h="96185">
                <a:tc>
                  <a:txBody>
                    <a:bodyPr/>
                    <a:lstStyle/>
                    <a:p>
                      <a:pPr algn="ctr" fontAlgn="ctr"/>
                      <a:r>
                        <a:rPr lang="fi-FI" sz="900" b="0" i="0" u="none" strike="noStrike">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marL="0" marR="0" lvl="0" indent="0" algn="ctr" defTabSz="685800" eaLnBrk="1" fontAlgn="ctr"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a:ln>
                            <a:noFill/>
                          </a:ln>
                          <a:solidFill>
                            <a:srgbClr val="000000"/>
                          </a:solidFill>
                          <a:effectLst/>
                          <a:uLnTx/>
                          <a:uFillTx/>
                          <a:latin typeface="Calibri" panose="020F0502020204030204" pitchFamily="34" charset="0"/>
                          <a:cs typeface="Arial"/>
                        </a:rPr>
                        <a:t>W + Mo marker</a:t>
                      </a:r>
                      <a:endPar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dirty="0">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JSI</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XPS + IBA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07/2024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2510344817"/>
                  </a:ext>
                </a:extLst>
              </a:tr>
              <a:tr h="96185">
                <a:tc>
                  <a:txBody>
                    <a:bodyPr/>
                    <a:lstStyle/>
                    <a:p>
                      <a:pPr algn="ctr" fontAlgn="ctr"/>
                      <a:r>
                        <a:rPr lang="fi-FI" sz="900" b="0" i="0" u="none" strike="noStrike">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marL="0" marR="0" lvl="0" indent="0" algn="ctr" defTabSz="685800" eaLnBrk="1" fontAlgn="ctr"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a:ln>
                            <a:noFill/>
                          </a:ln>
                          <a:solidFill>
                            <a:srgbClr val="000000"/>
                          </a:solidFill>
                          <a:effectLst/>
                          <a:uLnTx/>
                          <a:uFillTx/>
                          <a:latin typeface="Calibri" panose="020F0502020204030204" pitchFamily="34" charset="0"/>
                          <a:cs typeface="Arial"/>
                        </a:rPr>
                        <a:t>W + Mo marker</a:t>
                      </a:r>
                      <a:endPar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IBA + XRD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07/2024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2275131665"/>
                  </a:ext>
                </a:extLst>
              </a:tr>
              <a:tr h="96185">
                <a:tc>
                  <a:txBody>
                    <a:bodyPr/>
                    <a:lstStyle/>
                    <a:p>
                      <a:pPr algn="ctr" fontAlgn="ctr"/>
                      <a:r>
                        <a:rPr lang="fi-FI" sz="900" b="0" i="0" u="none" strike="noStrike">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marL="0" marR="0" lvl="0" indent="0" algn="ctr" defTabSz="685800" eaLnBrk="1" fontAlgn="ctr"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rPr>
                        <a:t>W + </a:t>
                      </a:r>
                      <a:r>
                        <a:rPr kumimoji="0" lang="fi-FI" sz="900" b="0" i="0" u="none" strike="noStrike" kern="0" cap="none" spc="0" normalizeH="0" baseline="0" noProof="0" dirty="0" err="1">
                          <a:ln>
                            <a:noFill/>
                          </a:ln>
                          <a:solidFill>
                            <a:srgbClr val="000000"/>
                          </a:solidFill>
                          <a:effectLst/>
                          <a:uLnTx/>
                          <a:uFillTx/>
                          <a:latin typeface="Calibri" panose="020F0502020204030204" pitchFamily="34" charset="0"/>
                          <a:cs typeface="Arial"/>
                        </a:rPr>
                        <a:t>Mo</a:t>
                      </a:r>
                      <a:r>
                        <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rPr>
                        <a:t> </a:t>
                      </a:r>
                      <a:r>
                        <a:rPr kumimoji="0" lang="fi-FI" sz="900" b="0" i="0" u="none" strike="noStrike" kern="0" cap="none" spc="0" normalizeH="0" baseline="0" noProof="0" dirty="0" err="1">
                          <a:ln>
                            <a:noFill/>
                          </a:ln>
                          <a:solidFill>
                            <a:srgbClr val="000000"/>
                          </a:solidFill>
                          <a:effectLst/>
                          <a:uLnTx/>
                          <a:uFillTx/>
                          <a:latin typeface="Calibri" panose="020F0502020204030204" pitchFamily="34" charset="0"/>
                          <a:cs typeface="Arial"/>
                        </a:rPr>
                        <a:t>marker</a:t>
                      </a:r>
                      <a:endParaRPr kumimoji="0" lang="fi-FI" sz="900" b="0" i="0" u="none" strike="noStrike" kern="0" cap="none" spc="0" normalizeH="0" baseline="0" noProof="0" dirty="0">
                        <a:ln>
                          <a:noFill/>
                        </a:ln>
                        <a:solidFill>
                          <a:srgbClr val="000000"/>
                        </a:solidFill>
                        <a:effectLst/>
                        <a:uLnTx/>
                        <a:uFillTx/>
                        <a:latin typeface="Calibri" panose="020F0502020204030204" pitchFamily="34" charset="0"/>
                        <a:cs typeface="Arial"/>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UT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LIBS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07/2024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3651405366"/>
                  </a:ext>
                </a:extLst>
              </a:tr>
              <a:tr h="96185">
                <a:tc>
                  <a:txBody>
                    <a:bodyPr/>
                    <a:lstStyle/>
                    <a:p>
                      <a:pPr algn="ctr" fontAlgn="ctr"/>
                      <a:r>
                        <a:rPr lang="fi-FI" sz="900" b="0" i="0" u="none" strike="noStrike">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5,0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err="1">
                          <a:solidFill>
                            <a:srgbClr val="000000"/>
                          </a:solidFill>
                          <a:effectLst/>
                          <a:latin typeface="Calibri" panose="020F0502020204030204" pitchFamily="34" charset="0"/>
                        </a:rPr>
                        <a:t>Mo</a:t>
                      </a:r>
                      <a:endParaRPr lang="fi-FI"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CU</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LIBS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dirty="0">
                          <a:solidFill>
                            <a:srgbClr val="000000"/>
                          </a:solidFill>
                          <a:effectLst/>
                          <a:latin typeface="Calibri" panose="020F0502020204030204" pitchFamily="34" charset="0"/>
                        </a:rPr>
                        <a:t>11/2024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889173643"/>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5,0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ENEA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LIBS + profilometry</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a:solidFill>
                            <a:srgbClr val="000000"/>
                          </a:solidFill>
                          <a:effectLst/>
                          <a:latin typeface="Calibri" panose="020F0502020204030204" pitchFamily="34" charset="0"/>
                        </a:rPr>
                        <a:t>11/2024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1204551122"/>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5,0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a:solidFill>
                            <a:srgbClr val="000000"/>
                          </a:solidFill>
                          <a:effectLst/>
                          <a:latin typeface="Calibri" panose="020F0502020204030204" pitchFamily="34" charset="0"/>
                        </a:rPr>
                        <a:t>11/2024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483291238"/>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5,0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TOF-ERDA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a:solidFill>
                            <a:srgbClr val="000000"/>
                          </a:solidFill>
                          <a:effectLst/>
                          <a:latin typeface="Calibri" panose="020F0502020204030204" pitchFamily="34" charset="0"/>
                        </a:rPr>
                        <a:t>11/2024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1433274542"/>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5,0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UT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LIBS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dirty="0">
                          <a:solidFill>
                            <a:srgbClr val="000000"/>
                          </a:solidFill>
                          <a:effectLst/>
                          <a:latin typeface="Calibri" panose="020F0502020204030204" pitchFamily="34" charset="0"/>
                        </a:rPr>
                        <a:t>11/2024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1654905379"/>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5,0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12 x 15</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VTT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dirty="0">
                          <a:solidFill>
                            <a:srgbClr val="000000"/>
                          </a:solidFill>
                          <a:effectLst/>
                          <a:latin typeface="Calibri" panose="020F0502020204030204" pitchFamily="34" charset="0"/>
                        </a:rPr>
                        <a:t>11/2024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2269100003"/>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dirty="0">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err="1">
                          <a:solidFill>
                            <a:srgbClr val="000000"/>
                          </a:solidFill>
                          <a:effectLst/>
                          <a:latin typeface="Calibri" panose="020F0502020204030204" pitchFamily="34" charset="0"/>
                        </a:rPr>
                        <a:t>Mo</a:t>
                      </a:r>
                      <a:endParaRPr lang="fi-FI"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dirty="0">
                          <a:solidFill>
                            <a:srgbClr val="000000"/>
                          </a:solidFill>
                          <a:effectLst/>
                          <a:latin typeface="Calibri" panose="020F0502020204030204" pitchFamily="34" charset="0"/>
                        </a:rPr>
                        <a:t>12 x 15</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CEA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err="1">
                          <a:solidFill>
                            <a:srgbClr val="000000"/>
                          </a:solidFill>
                          <a:effectLst/>
                          <a:latin typeface="Calibri" panose="020F0502020204030204" pitchFamily="34" charset="0"/>
                        </a:rPr>
                        <a:t>Raman</a:t>
                      </a:r>
                      <a:endParaRPr lang="fi-FI"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l" fontAlgn="ctr"/>
                      <a:r>
                        <a:rPr lang="fi-FI" sz="900" b="0" i="0" u="none" strike="noStrike" dirty="0">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extLst>
                  <a:ext uri="{0D108BD9-81ED-4DB2-BD59-A6C34878D82A}">
                    <a16:rowId xmlns:a16="http://schemas.microsoft.com/office/drawing/2014/main" val="1019120734"/>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dirty="0">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err="1">
                          <a:solidFill>
                            <a:srgbClr val="000000"/>
                          </a:solidFill>
                          <a:effectLst/>
                          <a:latin typeface="Calibri" panose="020F0502020204030204" pitchFamily="34" charset="0"/>
                        </a:rPr>
                        <a:t>Mo</a:t>
                      </a:r>
                      <a:endParaRPr lang="fi-FI" sz="900" b="0" i="0" u="none" strike="noStrike" dirty="0">
                        <a:solidFill>
                          <a:srgbClr val="000000"/>
                        </a:solidFill>
                        <a:effectLst/>
                        <a:latin typeface="Calibri" panose="020F0502020204030204" pitchFamily="34" charset="0"/>
                      </a:endParaRP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dirty="0">
                          <a:solidFill>
                            <a:srgbClr val="000000"/>
                          </a:solidFill>
                          <a:effectLst/>
                          <a:latin typeface="Calibri" panose="020F0502020204030204" pitchFamily="34" charset="0"/>
                        </a:rPr>
                        <a:t>12 x 15</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IPPLM</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SEM</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l" fontAlgn="ctr"/>
                      <a:r>
                        <a:rPr lang="fi-FI" sz="900" b="0" i="0" u="none" strike="noStrike" dirty="0">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extLst>
                  <a:ext uri="{0D108BD9-81ED-4DB2-BD59-A6C34878D82A}">
                    <a16:rowId xmlns:a16="http://schemas.microsoft.com/office/drawing/2014/main" val="1256636994"/>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a:solidFill>
                            <a:srgbClr val="000000"/>
                          </a:solidFill>
                          <a:effectLst/>
                          <a:latin typeface="Calibri" panose="020F0502020204030204" pitchFamily="34" charset="0"/>
                        </a:rPr>
                        <a:t>12 x 15</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IBA + XRD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l" fontAlgn="ctr"/>
                      <a:r>
                        <a:rPr lang="fi-FI" sz="900" b="0" i="0" u="none" strike="noStrike" dirty="0">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extLst>
                  <a:ext uri="{0D108BD9-81ED-4DB2-BD59-A6C34878D82A}">
                    <a16:rowId xmlns:a16="http://schemas.microsoft.com/office/drawing/2014/main" val="2295787718"/>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a:solidFill>
                            <a:srgbClr val="000000"/>
                          </a:solidFill>
                          <a:effectLst/>
                          <a:latin typeface="Calibri" panose="020F0502020204030204" pitchFamily="34" charset="0"/>
                        </a:rPr>
                        <a:t>12 x 15</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IBA + XRD</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l" fontAlgn="ctr"/>
                      <a:r>
                        <a:rPr lang="fi-FI" sz="900" b="0" i="0" u="none" strike="noStrike" dirty="0">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extLst>
                  <a:ext uri="{0D108BD9-81ED-4DB2-BD59-A6C34878D82A}">
                    <a16:rowId xmlns:a16="http://schemas.microsoft.com/office/drawing/2014/main" val="1264047375"/>
                  </a:ext>
                </a:extLst>
              </a:tr>
              <a:tr h="96185">
                <a:tc>
                  <a:txBody>
                    <a:bodyPr/>
                    <a:lstStyle/>
                    <a:p>
                      <a:pPr algn="ctr" fontAlgn="ctr"/>
                      <a:r>
                        <a:rPr lang="fi-FI" sz="900" b="0" i="0" u="none" strike="noStrike" dirty="0">
                          <a:solidFill>
                            <a:srgbClr val="000000"/>
                          </a:solidFill>
                          <a:effectLst/>
                          <a:latin typeface="Calibri" panose="020F0502020204030204" pitchFamily="34" charset="0"/>
                        </a:rPr>
                        <a:t>IAP</a:t>
                      </a:r>
                    </a:p>
                  </a:txBody>
                  <a:tcPr marL="2343" marR="2343" marT="2343" marB="0" anchor="ctr">
                    <a:lnL w="6350" cap="flat" cmpd="sng" algn="ctr">
                      <a:solidFill>
                        <a:srgbClr val="95B3D7"/>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a:solidFill>
                            <a:srgbClr val="000000"/>
                          </a:solidFill>
                          <a:effectLst/>
                          <a:latin typeface="Calibri" panose="020F0502020204030204" pitchFamily="34" charset="0"/>
                        </a:rPr>
                        <a:t>2,0</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Mo</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b"/>
                      <a:r>
                        <a:rPr lang="fi-FI" sz="900" b="0" i="0" u="none" strike="noStrike">
                          <a:solidFill>
                            <a:srgbClr val="000000"/>
                          </a:solidFill>
                          <a:effectLst/>
                          <a:latin typeface="Calibri" panose="020F0502020204030204" pitchFamily="34" charset="0"/>
                        </a:rPr>
                        <a:t>12 x 15</a:t>
                      </a:r>
                    </a:p>
                  </a:txBody>
                  <a:tcPr marL="2343" marR="2343" marT="234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VR</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tc>
                  <a:txBody>
                    <a:bodyPr/>
                    <a:lstStyle/>
                    <a:p>
                      <a:pPr algn="l" fontAlgn="ctr"/>
                      <a:r>
                        <a:rPr lang="fi-FI" sz="900" b="0" i="0" u="none" strike="noStrike" dirty="0">
                          <a:solidFill>
                            <a:srgbClr val="000000"/>
                          </a:solidFill>
                          <a:effectLst/>
                          <a:latin typeface="Calibri" panose="020F0502020204030204" pitchFamily="34" charset="0"/>
                        </a:rPr>
                        <a:t>09/2024</a:t>
                      </a:r>
                    </a:p>
                  </a:txBody>
                  <a:tcPr marL="2343" marR="2343" marT="2343" marB="0" anchor="ctr">
                    <a:lnL w="6350" cap="flat" cmpd="sng" algn="ctr">
                      <a:solidFill>
                        <a:srgbClr val="0070C0"/>
                      </a:solidFill>
                      <a:prstDash val="solid"/>
                      <a:round/>
                      <a:headEnd type="none" w="med" len="med"/>
                      <a:tailEnd type="none" w="med" len="med"/>
                    </a:lnL>
                    <a:lnR w="6350" cap="flat" cmpd="sng" algn="ctr">
                      <a:solidFill>
                        <a:srgbClr val="95B3D7"/>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9694"/>
                    </a:solidFill>
                  </a:tcPr>
                </a:tc>
                <a:extLst>
                  <a:ext uri="{0D108BD9-81ED-4DB2-BD59-A6C34878D82A}">
                    <a16:rowId xmlns:a16="http://schemas.microsoft.com/office/drawing/2014/main" val="636966148"/>
                  </a:ext>
                </a:extLst>
              </a:tr>
            </a:tbl>
          </a:graphicData>
        </a:graphic>
      </p:graphicFrame>
      <p:sp>
        <p:nvSpPr>
          <p:cNvPr id="8" name="TextBox 7">
            <a:extLst>
              <a:ext uri="{FF2B5EF4-FFF2-40B4-BE49-F238E27FC236}">
                <a16:creationId xmlns:a16="http://schemas.microsoft.com/office/drawing/2014/main" id="{BD112A51-1B88-81D2-3412-FE207010379A}"/>
              </a:ext>
            </a:extLst>
          </p:cNvPr>
          <p:cNvSpPr txBox="1"/>
          <p:nvPr/>
        </p:nvSpPr>
        <p:spPr bwMode="auto">
          <a:xfrm>
            <a:off x="10844893" y="3984174"/>
            <a:ext cx="1280432" cy="400110"/>
          </a:xfrm>
          <a:prstGeom prst="rect">
            <a:avLst/>
          </a:prstGeom>
          <a:noFill/>
        </p:spPr>
        <p:txBody>
          <a:bodyPr wrap="square" rtlCol="0">
            <a:spAutoFit/>
          </a:bodyPr>
          <a:lstStyle/>
          <a:p>
            <a:r>
              <a:rPr lang="fi-FI" sz="1000" dirty="0"/>
              <a:t>w/o </a:t>
            </a:r>
            <a:r>
              <a:rPr lang="fi-FI" sz="1000" dirty="0" err="1"/>
              <a:t>gas</a:t>
            </a:r>
            <a:r>
              <a:rPr lang="fi-FI" sz="1000" dirty="0"/>
              <a:t> </a:t>
            </a:r>
          </a:p>
          <a:p>
            <a:r>
              <a:rPr lang="fi-FI" sz="1000" dirty="0"/>
              <a:t>w/ D(10 at.%)</a:t>
            </a:r>
          </a:p>
        </p:txBody>
      </p:sp>
      <p:sp>
        <p:nvSpPr>
          <p:cNvPr id="9" name="TextBox 8">
            <a:extLst>
              <a:ext uri="{FF2B5EF4-FFF2-40B4-BE49-F238E27FC236}">
                <a16:creationId xmlns:a16="http://schemas.microsoft.com/office/drawing/2014/main" id="{4022F3F4-63AF-60C2-B329-C906463305A0}"/>
              </a:ext>
            </a:extLst>
          </p:cNvPr>
          <p:cNvSpPr txBox="1"/>
          <p:nvPr/>
        </p:nvSpPr>
        <p:spPr bwMode="auto">
          <a:xfrm>
            <a:off x="10868705" y="4765132"/>
            <a:ext cx="1232807" cy="553998"/>
          </a:xfrm>
          <a:prstGeom prst="rect">
            <a:avLst/>
          </a:prstGeom>
          <a:noFill/>
        </p:spPr>
        <p:txBody>
          <a:bodyPr wrap="square" rtlCol="0">
            <a:spAutoFit/>
          </a:bodyPr>
          <a:lstStyle/>
          <a:p>
            <a:r>
              <a:rPr lang="fi-FI" sz="1000" dirty="0"/>
              <a:t>D(10 at.%)</a:t>
            </a:r>
          </a:p>
          <a:p>
            <a:r>
              <a:rPr lang="fi-FI" sz="1000" dirty="0"/>
              <a:t>D(5 at.%)+H(5 at.%)</a:t>
            </a:r>
          </a:p>
          <a:p>
            <a:r>
              <a:rPr lang="fi-FI" sz="1000" dirty="0"/>
              <a:t>H(10 at.%)</a:t>
            </a:r>
          </a:p>
        </p:txBody>
      </p:sp>
      <p:sp>
        <p:nvSpPr>
          <p:cNvPr id="10" name="TextBox 9">
            <a:extLst>
              <a:ext uri="{FF2B5EF4-FFF2-40B4-BE49-F238E27FC236}">
                <a16:creationId xmlns:a16="http://schemas.microsoft.com/office/drawing/2014/main" id="{743ECE04-D28A-B8FC-ACCC-7AF908EA85A8}"/>
              </a:ext>
            </a:extLst>
          </p:cNvPr>
          <p:cNvSpPr txBox="1"/>
          <p:nvPr/>
        </p:nvSpPr>
        <p:spPr bwMode="auto">
          <a:xfrm>
            <a:off x="10868705" y="5593807"/>
            <a:ext cx="1232807" cy="553998"/>
          </a:xfrm>
          <a:prstGeom prst="rect">
            <a:avLst/>
          </a:prstGeom>
          <a:noFill/>
        </p:spPr>
        <p:txBody>
          <a:bodyPr wrap="square" rtlCol="0">
            <a:spAutoFit/>
          </a:bodyPr>
          <a:lstStyle/>
          <a:p>
            <a:r>
              <a:rPr lang="fi-FI" sz="1000" dirty="0"/>
              <a:t>N(10 at.%)</a:t>
            </a:r>
          </a:p>
          <a:p>
            <a:r>
              <a:rPr lang="fi-FI" sz="1000" dirty="0"/>
              <a:t>N(5 at.%)+O(5 at.%)</a:t>
            </a:r>
          </a:p>
          <a:p>
            <a:r>
              <a:rPr lang="fi-FI" sz="1000" dirty="0"/>
              <a:t>O(10 at.%)</a:t>
            </a:r>
          </a:p>
        </p:txBody>
      </p:sp>
      <p:sp>
        <p:nvSpPr>
          <p:cNvPr id="2" name="TextBox 1">
            <a:extLst>
              <a:ext uri="{FF2B5EF4-FFF2-40B4-BE49-F238E27FC236}">
                <a16:creationId xmlns:a16="http://schemas.microsoft.com/office/drawing/2014/main" id="{EF1F8BF5-21E1-487F-18FB-D41AAB971068}"/>
              </a:ext>
            </a:extLst>
          </p:cNvPr>
          <p:cNvSpPr txBox="1"/>
          <p:nvPr/>
        </p:nvSpPr>
        <p:spPr bwMode="auto">
          <a:xfrm>
            <a:off x="138113" y="6231762"/>
            <a:ext cx="9967793" cy="307777"/>
          </a:xfrm>
          <a:prstGeom prst="rect">
            <a:avLst/>
          </a:prstGeom>
          <a:noFill/>
        </p:spPr>
        <p:txBody>
          <a:bodyPr wrap="none" rtlCol="0">
            <a:spAutoFit/>
          </a:bodyPr>
          <a:lstStyle/>
          <a:p>
            <a:r>
              <a:rPr lang="fi-FI" sz="1400" b="1" dirty="0" err="1"/>
              <a:t>Comments</a:t>
            </a:r>
            <a:r>
              <a:rPr lang="fi-FI" sz="1400" dirty="0"/>
              <a:t>: </a:t>
            </a:r>
            <a:r>
              <a:rPr lang="fi-FI" sz="1400" dirty="0" err="1"/>
              <a:t>Re-deposited</a:t>
            </a:r>
            <a:r>
              <a:rPr lang="fi-FI" sz="1400" dirty="0"/>
              <a:t> W </a:t>
            </a:r>
            <a:r>
              <a:rPr lang="fi-FI" sz="1400" dirty="0" err="1"/>
              <a:t>samples</a:t>
            </a:r>
            <a:r>
              <a:rPr lang="fi-FI" sz="1400" dirty="0"/>
              <a:t> </a:t>
            </a:r>
            <a:r>
              <a:rPr lang="fi-FI" sz="1400" dirty="0" err="1"/>
              <a:t>are</a:t>
            </a:r>
            <a:r>
              <a:rPr lang="fi-FI" sz="1400" dirty="0"/>
              <a:t> </a:t>
            </a:r>
            <a:r>
              <a:rPr lang="fi-FI" sz="1400" dirty="0" err="1"/>
              <a:t>all</a:t>
            </a:r>
            <a:r>
              <a:rPr lang="fi-FI" sz="1400" dirty="0"/>
              <a:t> </a:t>
            </a:r>
            <a:r>
              <a:rPr lang="fi-FI" sz="1400" dirty="0" err="1"/>
              <a:t>different</a:t>
            </a:r>
            <a:r>
              <a:rPr lang="fi-FI" sz="1400" dirty="0"/>
              <a:t> </a:t>
            </a:r>
            <a:r>
              <a:rPr lang="fi-FI" sz="1400" dirty="0" err="1"/>
              <a:t>from</a:t>
            </a:r>
            <a:r>
              <a:rPr lang="fi-FI" sz="1400" dirty="0"/>
              <a:t> </a:t>
            </a:r>
            <a:r>
              <a:rPr lang="fi-FI" sz="1400" dirty="0" err="1"/>
              <a:t>each</a:t>
            </a:r>
            <a:r>
              <a:rPr lang="fi-FI" sz="1400" dirty="0"/>
              <a:t> </a:t>
            </a:r>
            <a:r>
              <a:rPr lang="fi-FI" sz="1400" dirty="0" err="1"/>
              <a:t>other</a:t>
            </a:r>
            <a:r>
              <a:rPr lang="fi-FI" sz="1400" dirty="0"/>
              <a:t> (</a:t>
            </a:r>
            <a:r>
              <a:rPr lang="fi-FI" sz="1400" dirty="0" err="1"/>
              <a:t>see</a:t>
            </a:r>
            <a:r>
              <a:rPr lang="fi-FI" sz="1400" dirty="0"/>
              <a:t> </a:t>
            </a:r>
            <a:r>
              <a:rPr lang="fi-FI" sz="1400" dirty="0" err="1"/>
              <a:t>previous</a:t>
            </a:r>
            <a:r>
              <a:rPr lang="fi-FI" sz="1400" dirty="0"/>
              <a:t> </a:t>
            </a:r>
            <a:r>
              <a:rPr lang="fi-FI" sz="1400" dirty="0" err="1"/>
              <a:t>slides</a:t>
            </a:r>
            <a:r>
              <a:rPr lang="fi-FI" sz="1400" dirty="0"/>
              <a:t>); IAP </a:t>
            </a:r>
            <a:r>
              <a:rPr lang="fi-FI" sz="1400" dirty="0" err="1"/>
              <a:t>samples</a:t>
            </a:r>
            <a:r>
              <a:rPr lang="fi-FI" sz="1400" dirty="0"/>
              <a:t> </a:t>
            </a:r>
            <a:r>
              <a:rPr lang="fi-FI" sz="1400" dirty="0" err="1"/>
              <a:t>delivered</a:t>
            </a:r>
            <a:r>
              <a:rPr lang="fi-FI" sz="1400" dirty="0"/>
              <a:t> and </a:t>
            </a:r>
            <a:r>
              <a:rPr lang="fi-FI" sz="1400" dirty="0" err="1"/>
              <a:t>largely</a:t>
            </a:r>
            <a:r>
              <a:rPr lang="fi-FI" sz="1400" dirty="0"/>
              <a:t> </a:t>
            </a:r>
            <a:r>
              <a:rPr lang="fi-FI" sz="1400" dirty="0" err="1"/>
              <a:t>analysed</a:t>
            </a:r>
            <a:endParaRPr lang="fi-FI" sz="1400" dirty="0"/>
          </a:p>
        </p:txBody>
      </p:sp>
    </p:spTree>
    <p:extLst>
      <p:ext uri="{BB962C8B-B14F-4D97-AF65-F5344CB8AC3E}">
        <p14:creationId xmlns:p14="http://schemas.microsoft.com/office/powerpoint/2010/main" val="2339071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5ADEA24-8683-E9C9-1B2A-669F572FA57D}"/>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4215C7DB-C33E-8932-AF24-D0E1914D51FB}"/>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6</a:t>
            </a:fld>
            <a:endParaRPr lang="en-GB">
              <a:solidFill>
                <a:prstClr val="white"/>
              </a:solidFill>
            </a:endParaRPr>
          </a:p>
        </p:txBody>
      </p:sp>
      <p:sp>
        <p:nvSpPr>
          <p:cNvPr id="5" name="Title 1">
            <a:extLst>
              <a:ext uri="{FF2B5EF4-FFF2-40B4-BE49-F238E27FC236}">
                <a16:creationId xmlns:a16="http://schemas.microsoft.com/office/drawing/2014/main" id="{7687BEEF-70E5-1EC6-E5D7-A52D3421A92B}"/>
              </a:ext>
            </a:extLst>
          </p:cNvPr>
          <p:cNvSpPr>
            <a:spLocks noGrp="1"/>
          </p:cNvSpPr>
          <p:nvPr>
            <p:ph type="title"/>
          </p:nvPr>
        </p:nvSpPr>
        <p:spPr>
          <a:xfrm>
            <a:off x="983432" y="192515"/>
            <a:ext cx="10179868" cy="457200"/>
          </a:xfrm>
        </p:spPr>
        <p:txBody>
          <a:bodyPr/>
          <a:lstStyle/>
          <a:p>
            <a:r>
              <a:rPr lang="fi-FI" dirty="0"/>
              <a:t>B </a:t>
            </a:r>
            <a:r>
              <a:rPr lang="fi-FI" dirty="0" err="1"/>
              <a:t>sample</a:t>
            </a:r>
            <a:r>
              <a:rPr lang="fi-FI" dirty="0"/>
              <a:t> </a:t>
            </a:r>
            <a:r>
              <a:rPr lang="fi-FI" dirty="0" err="1"/>
              <a:t>matrix</a:t>
            </a:r>
            <a:r>
              <a:rPr lang="fi-FI" dirty="0"/>
              <a:t> (as </a:t>
            </a:r>
            <a:r>
              <a:rPr lang="fi-FI" dirty="0" err="1"/>
              <a:t>agreed</a:t>
            </a:r>
            <a:r>
              <a:rPr lang="fi-FI" dirty="0"/>
              <a:t> in 2025): </a:t>
            </a:r>
            <a:r>
              <a:rPr lang="fi-FI" dirty="0" err="1"/>
              <a:t>exposures</a:t>
            </a:r>
            <a:r>
              <a:rPr lang="fi-FI" dirty="0"/>
              <a:t> in </a:t>
            </a:r>
            <a:r>
              <a:rPr lang="fi-FI" dirty="0" err="1"/>
              <a:t>linear</a:t>
            </a:r>
            <a:r>
              <a:rPr lang="fi-FI" dirty="0"/>
              <a:t> </a:t>
            </a:r>
            <a:r>
              <a:rPr lang="fi-FI" dirty="0" err="1"/>
              <a:t>devices</a:t>
            </a:r>
            <a:endParaRPr lang="fi-FI" dirty="0"/>
          </a:p>
        </p:txBody>
      </p:sp>
      <p:graphicFrame>
        <p:nvGraphicFramePr>
          <p:cNvPr id="6" name="Table 5">
            <a:extLst>
              <a:ext uri="{FF2B5EF4-FFF2-40B4-BE49-F238E27FC236}">
                <a16:creationId xmlns:a16="http://schemas.microsoft.com/office/drawing/2014/main" id="{B1094EAE-7474-D124-714B-A67709655921}"/>
              </a:ext>
            </a:extLst>
          </p:cNvPr>
          <p:cNvGraphicFramePr>
            <a:graphicFrameLocks noGrp="1"/>
          </p:cNvGraphicFramePr>
          <p:nvPr>
            <p:extLst>
              <p:ext uri="{D42A27DB-BD31-4B8C-83A1-F6EECF244321}">
                <p14:modId xmlns:p14="http://schemas.microsoft.com/office/powerpoint/2010/main" val="536445978"/>
              </p:ext>
            </p:extLst>
          </p:nvPr>
        </p:nvGraphicFramePr>
        <p:xfrm>
          <a:off x="575648" y="1124786"/>
          <a:ext cx="10995435" cy="2477956"/>
        </p:xfrm>
        <a:graphic>
          <a:graphicData uri="http://schemas.openxmlformats.org/drawingml/2006/table">
            <a:tbl>
              <a:tblPr/>
              <a:tblGrid>
                <a:gridCol w="703032">
                  <a:extLst>
                    <a:ext uri="{9D8B030D-6E8A-4147-A177-3AD203B41FA5}">
                      <a16:colId xmlns:a16="http://schemas.microsoft.com/office/drawing/2014/main" val="1285718944"/>
                    </a:ext>
                  </a:extLst>
                </a:gridCol>
                <a:gridCol w="862387">
                  <a:extLst>
                    <a:ext uri="{9D8B030D-6E8A-4147-A177-3AD203B41FA5}">
                      <a16:colId xmlns:a16="http://schemas.microsoft.com/office/drawing/2014/main" val="3895298308"/>
                    </a:ext>
                  </a:extLst>
                </a:gridCol>
                <a:gridCol w="684286">
                  <a:extLst>
                    <a:ext uri="{9D8B030D-6E8A-4147-A177-3AD203B41FA5}">
                      <a16:colId xmlns:a16="http://schemas.microsoft.com/office/drawing/2014/main" val="1385553789"/>
                    </a:ext>
                  </a:extLst>
                </a:gridCol>
                <a:gridCol w="449941">
                  <a:extLst>
                    <a:ext uri="{9D8B030D-6E8A-4147-A177-3AD203B41FA5}">
                      <a16:colId xmlns:a16="http://schemas.microsoft.com/office/drawing/2014/main" val="1373065420"/>
                    </a:ext>
                  </a:extLst>
                </a:gridCol>
                <a:gridCol w="843639">
                  <a:extLst>
                    <a:ext uri="{9D8B030D-6E8A-4147-A177-3AD203B41FA5}">
                      <a16:colId xmlns:a16="http://schemas.microsoft.com/office/drawing/2014/main" val="863374589"/>
                    </a:ext>
                  </a:extLst>
                </a:gridCol>
                <a:gridCol w="637417">
                  <a:extLst>
                    <a:ext uri="{9D8B030D-6E8A-4147-A177-3AD203B41FA5}">
                      <a16:colId xmlns:a16="http://schemas.microsoft.com/office/drawing/2014/main" val="3240334465"/>
                    </a:ext>
                  </a:extLst>
                </a:gridCol>
                <a:gridCol w="562426">
                  <a:extLst>
                    <a:ext uri="{9D8B030D-6E8A-4147-A177-3AD203B41FA5}">
                      <a16:colId xmlns:a16="http://schemas.microsoft.com/office/drawing/2014/main" val="380742585"/>
                    </a:ext>
                  </a:extLst>
                </a:gridCol>
                <a:gridCol w="928003">
                  <a:extLst>
                    <a:ext uri="{9D8B030D-6E8A-4147-A177-3AD203B41FA5}">
                      <a16:colId xmlns:a16="http://schemas.microsoft.com/office/drawing/2014/main" val="3370547820"/>
                    </a:ext>
                  </a:extLst>
                </a:gridCol>
                <a:gridCol w="1227965">
                  <a:extLst>
                    <a:ext uri="{9D8B030D-6E8A-4147-A177-3AD203B41FA5}">
                      <a16:colId xmlns:a16="http://schemas.microsoft.com/office/drawing/2014/main" val="1591183870"/>
                    </a:ext>
                  </a:extLst>
                </a:gridCol>
                <a:gridCol w="862387">
                  <a:extLst>
                    <a:ext uri="{9D8B030D-6E8A-4147-A177-3AD203B41FA5}">
                      <a16:colId xmlns:a16="http://schemas.microsoft.com/office/drawing/2014/main" val="2418101346"/>
                    </a:ext>
                  </a:extLst>
                </a:gridCol>
                <a:gridCol w="1227965">
                  <a:extLst>
                    <a:ext uri="{9D8B030D-6E8A-4147-A177-3AD203B41FA5}">
                      <a16:colId xmlns:a16="http://schemas.microsoft.com/office/drawing/2014/main" val="3468029146"/>
                    </a:ext>
                  </a:extLst>
                </a:gridCol>
                <a:gridCol w="1556046">
                  <a:extLst>
                    <a:ext uri="{9D8B030D-6E8A-4147-A177-3AD203B41FA5}">
                      <a16:colId xmlns:a16="http://schemas.microsoft.com/office/drawing/2014/main" val="4208674856"/>
                    </a:ext>
                  </a:extLst>
                </a:gridCol>
                <a:gridCol w="449941">
                  <a:extLst>
                    <a:ext uri="{9D8B030D-6E8A-4147-A177-3AD203B41FA5}">
                      <a16:colId xmlns:a16="http://schemas.microsoft.com/office/drawing/2014/main" val="4178525969"/>
                    </a:ext>
                  </a:extLst>
                </a:gridCol>
              </a:tblGrid>
              <a:tr h="248102">
                <a:tc>
                  <a:txBody>
                    <a:bodyPr/>
                    <a:lstStyle/>
                    <a:p>
                      <a:pPr algn="ctr" fontAlgn="b"/>
                      <a:r>
                        <a:rPr lang="fi-FI" sz="1000" b="1" i="0" u="none" strike="noStrike">
                          <a:solidFill>
                            <a:srgbClr val="FFFFFF"/>
                          </a:solidFill>
                          <a:effectLst/>
                          <a:latin typeface="Calibri" panose="020F0502020204030204" pitchFamily="34" charset="0"/>
                        </a:rPr>
                        <a:t>Research Unit</a:t>
                      </a:r>
                    </a:p>
                  </a:txBody>
                  <a:tcPr marL="3596" marR="3596" marT="35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Producing lab</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 thickness (nm)</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Substrate</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Sample size (mm)</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 of samples</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To whom?</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For which purpose?</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Follow-up actions</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Follow-up RU</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Comments</a:t>
                      </a:r>
                    </a:p>
                  </a:txBody>
                  <a:tcPr marL="3596" marR="3596" marT="3596"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l" fontAlgn="b"/>
                      <a:r>
                        <a:rPr lang="fi-FI" sz="1000" b="1" i="0" u="none" strike="noStrike">
                          <a:solidFill>
                            <a:srgbClr val="FFFFFF"/>
                          </a:solidFill>
                          <a:effectLst/>
                          <a:latin typeface="Calibri" panose="020F0502020204030204" pitchFamily="34" charset="0"/>
                        </a:rPr>
                        <a:t>Produced by</a:t>
                      </a:r>
                    </a:p>
                  </a:txBody>
                  <a:tcPr marL="3596" marR="3596" marT="35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extLst>
                  <a:ext uri="{0D108BD9-81ED-4DB2-BD59-A6C34878D82A}">
                    <a16:rowId xmlns:a16="http://schemas.microsoft.com/office/drawing/2014/main" val="3513308985"/>
                  </a:ext>
                </a:extLst>
              </a:tr>
              <a:tr h="86296">
                <a:tc>
                  <a:txBody>
                    <a:bodyPr/>
                    <a:lstStyle/>
                    <a:p>
                      <a:pPr algn="ctr" fontAlgn="ctr"/>
                      <a:r>
                        <a:rPr lang="fi-FI" sz="1000" b="0" i="0" u="none" strike="noStrike" dirty="0">
                          <a:solidFill>
                            <a:srgbClr val="000000"/>
                          </a:solidFill>
                          <a:effectLst/>
                          <a:latin typeface="Calibri" panose="020F0502020204030204" pitchFamily="34" charset="0"/>
                        </a:rPr>
                        <a:t>DIFFER</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Tom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PSI-2 geom</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MAGNUM-PSI experiments</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SEM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FZJ + IPPLM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Sequence: FZJ --&gt; IPPLM </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l" fontAlgn="ctr"/>
                      <a:r>
                        <a:rPr lang="fi-FI" sz="1000" b="0" i="0" u="none" strike="noStrike">
                          <a:solidFill>
                            <a:srgbClr val="000000"/>
                          </a:solidFill>
                          <a:effectLst/>
                          <a:latin typeface="Calibri" panose="020F0502020204030204" pitchFamily="34" charset="0"/>
                        </a:rPr>
                        <a:t>05/2025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extLst>
                  <a:ext uri="{0D108BD9-81ED-4DB2-BD59-A6C34878D82A}">
                    <a16:rowId xmlns:a16="http://schemas.microsoft.com/office/drawing/2014/main" val="266001427"/>
                  </a:ext>
                </a:extLst>
              </a:tr>
              <a:tr h="86296">
                <a:tc>
                  <a:txBody>
                    <a:bodyPr/>
                    <a:lstStyle/>
                    <a:p>
                      <a:pPr algn="ctr" fontAlgn="ctr"/>
                      <a:r>
                        <a:rPr lang="fi-FI" sz="1000" b="0" i="0" u="none" strike="noStrike">
                          <a:solidFill>
                            <a:srgbClr val="000000"/>
                          </a:solidFill>
                          <a:effectLst/>
                          <a:latin typeface="Calibri" panose="020F0502020204030204" pitchFamily="34" charset="0"/>
                        </a:rPr>
                        <a:t>DIFFER</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Tom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a:solidFill>
                            <a:srgbClr val="000000"/>
                          </a:solidFill>
                          <a:effectLst/>
                          <a:latin typeface="Calibri" panose="020F0502020204030204" pitchFamily="34" charset="0"/>
                        </a:rPr>
                        <a:t>PSI-2 geom</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DIFFER</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MAGNUM-PSI experiments</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VR + IST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err="1">
                          <a:solidFill>
                            <a:srgbClr val="000000"/>
                          </a:solidFill>
                          <a:effectLst/>
                          <a:latin typeface="Calibri" panose="020F0502020204030204" pitchFamily="34" charset="0"/>
                        </a:rPr>
                        <a:t>Sequence</a:t>
                      </a:r>
                      <a:r>
                        <a:rPr lang="fi-FI" sz="1000" b="0" i="0" u="none" strike="noStrike" dirty="0">
                          <a:solidFill>
                            <a:srgbClr val="000000"/>
                          </a:solidFill>
                          <a:effectLst/>
                          <a:latin typeface="Calibri" panose="020F0502020204030204" pitchFamily="34" charset="0"/>
                        </a:rPr>
                        <a:t>: VR --&gt; IST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l" fontAlgn="ctr"/>
                      <a:r>
                        <a:rPr lang="fi-FI" sz="1000" b="0" i="0" u="none" strike="noStrike">
                          <a:solidFill>
                            <a:srgbClr val="000000"/>
                          </a:solidFill>
                          <a:effectLst/>
                          <a:latin typeface="Calibri" panose="020F0502020204030204" pitchFamily="34" charset="0"/>
                        </a:rPr>
                        <a:t>05/2025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extLst>
                  <a:ext uri="{0D108BD9-81ED-4DB2-BD59-A6C34878D82A}">
                    <a16:rowId xmlns:a16="http://schemas.microsoft.com/office/drawing/2014/main" val="344953185"/>
                  </a:ext>
                </a:extLst>
              </a:tr>
              <a:tr h="86296">
                <a:tc>
                  <a:txBody>
                    <a:bodyPr/>
                    <a:lstStyle/>
                    <a:p>
                      <a:pPr algn="ctr" fontAlgn="ctr"/>
                      <a:r>
                        <a:rPr lang="fi-FI" sz="1000" b="0" i="0" u="none" strike="noStrike">
                          <a:solidFill>
                            <a:srgbClr val="000000"/>
                          </a:solidFill>
                          <a:effectLst/>
                          <a:latin typeface="Calibri" panose="020F0502020204030204" pitchFamily="34" charset="0"/>
                        </a:rPr>
                        <a:t>DIFFER</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Tom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dirty="0">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b"/>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geom</a:t>
                      </a:r>
                      <a:endParaRPr lang="fi-FI" sz="1000" b="0" i="0" u="none" strike="noStrike" dirty="0">
                        <a:solidFill>
                          <a:srgbClr val="000000"/>
                        </a:solidFill>
                        <a:effectLst/>
                        <a:latin typeface="Calibri" panose="020F0502020204030204" pitchFamily="34" charset="0"/>
                      </a:endParaRP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DIFFER</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MAGNUM-PSI </a:t>
                      </a:r>
                      <a:r>
                        <a:rPr lang="fi-FI" sz="1000" b="0" i="0" u="none" strike="noStrike" dirty="0" err="1">
                          <a:solidFill>
                            <a:srgbClr val="000000"/>
                          </a:solidFill>
                          <a:effectLst/>
                          <a:latin typeface="Calibri" panose="020F0502020204030204" pitchFamily="34" charset="0"/>
                        </a:rPr>
                        <a:t>experiments</a:t>
                      </a:r>
                      <a:endParaRPr lang="fi-FI" sz="1000" b="0" i="0" u="none" strike="noStrike" dirty="0">
                        <a:solidFill>
                          <a:srgbClr val="000000"/>
                        </a:solidFill>
                        <a:effectLst/>
                        <a:latin typeface="Calibri" panose="020F0502020204030204" pitchFamily="34" charset="0"/>
                      </a:endParaRP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SIMS</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a:solidFill>
                            <a:srgbClr val="000000"/>
                          </a:solidFill>
                          <a:effectLst/>
                          <a:latin typeface="Calibri" panose="020F0502020204030204" pitchFamily="34" charset="0"/>
                        </a:rPr>
                        <a:t>CIEMAT + VTT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ctr" fontAlgn="ctr"/>
                      <a:r>
                        <a:rPr lang="fi-FI" sz="1000" b="0" i="0" u="none" strike="noStrike" dirty="0" err="1">
                          <a:solidFill>
                            <a:srgbClr val="000000"/>
                          </a:solidFill>
                          <a:effectLst/>
                          <a:latin typeface="Calibri" panose="020F0502020204030204" pitchFamily="34" charset="0"/>
                        </a:rPr>
                        <a:t>Sequence</a:t>
                      </a:r>
                      <a:r>
                        <a:rPr lang="fi-FI" sz="1000" b="0" i="0" u="none" strike="noStrike" dirty="0">
                          <a:solidFill>
                            <a:srgbClr val="000000"/>
                          </a:solidFill>
                          <a:effectLst/>
                          <a:latin typeface="Calibri" panose="020F0502020204030204" pitchFamily="34" charset="0"/>
                        </a:rPr>
                        <a:t>: CIEMAT --&gt; VTT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tc>
                  <a:txBody>
                    <a:bodyPr/>
                    <a:lstStyle/>
                    <a:p>
                      <a:pPr algn="l" fontAlgn="ctr"/>
                      <a:r>
                        <a:rPr lang="fi-FI" sz="1000" b="0" i="0" u="none" strike="noStrike" dirty="0">
                          <a:solidFill>
                            <a:srgbClr val="000000"/>
                          </a:solidFill>
                          <a:effectLst/>
                          <a:latin typeface="Calibri" panose="020F0502020204030204" pitchFamily="34" charset="0"/>
                        </a:rPr>
                        <a:t>05/2025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CD5B4"/>
                    </a:solidFill>
                  </a:tcPr>
                </a:tc>
                <a:extLst>
                  <a:ext uri="{0D108BD9-81ED-4DB2-BD59-A6C34878D82A}">
                    <a16:rowId xmlns:a16="http://schemas.microsoft.com/office/drawing/2014/main" val="1188572531"/>
                  </a:ext>
                </a:extLst>
              </a:tr>
              <a:tr h="86296">
                <a:tc>
                  <a:txBody>
                    <a:bodyPr/>
                    <a:lstStyle/>
                    <a:p>
                      <a:pPr algn="ctr" fontAlgn="ctr"/>
                      <a:r>
                        <a:rPr lang="fi-FI" sz="1000" b="0" i="0" u="none" strike="noStrike" dirty="0">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Anne</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b"/>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geom</a:t>
                      </a:r>
                      <a:endParaRPr lang="fi-FI" sz="1000" b="0" i="0" u="none" strike="noStrike" dirty="0">
                        <a:solidFill>
                          <a:srgbClr val="000000"/>
                        </a:solidFill>
                        <a:effectLst/>
                        <a:latin typeface="Calibri" panose="020F0502020204030204" pitchFamily="34" charset="0"/>
                      </a:endParaRP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experiments</a:t>
                      </a:r>
                      <a:endParaRPr lang="fi-FI" sz="1000" b="0" i="0" u="none" strike="noStrike" dirty="0">
                        <a:solidFill>
                          <a:srgbClr val="000000"/>
                        </a:solidFill>
                        <a:effectLst/>
                        <a:latin typeface="Calibri" panose="020F0502020204030204" pitchFamily="34" charset="0"/>
                      </a:endParaRP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SEM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DIFFER + IPPLM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err="1">
                          <a:solidFill>
                            <a:srgbClr val="000000"/>
                          </a:solidFill>
                          <a:effectLst/>
                          <a:latin typeface="Calibri" panose="020F0502020204030204" pitchFamily="34" charset="0"/>
                        </a:rPr>
                        <a:t>Sequence</a:t>
                      </a:r>
                      <a:r>
                        <a:rPr lang="fi-FI" sz="1000" b="0" i="0" u="none" strike="noStrike" dirty="0">
                          <a:solidFill>
                            <a:srgbClr val="000000"/>
                          </a:solidFill>
                          <a:effectLst/>
                          <a:latin typeface="Calibri" panose="020F0502020204030204" pitchFamily="34" charset="0"/>
                        </a:rPr>
                        <a:t>: DIFFER --&gt; IPPLM </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l" fontAlgn="ctr"/>
                      <a:r>
                        <a:rPr lang="fi-FI" sz="1000" b="0" i="0" u="none" strike="noStrike">
                          <a:solidFill>
                            <a:srgbClr val="000000"/>
                          </a:solidFill>
                          <a:effectLst/>
                          <a:latin typeface="Calibri" panose="020F0502020204030204" pitchFamily="34" charset="0"/>
                        </a:rPr>
                        <a:t>05/2025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extLst>
                  <a:ext uri="{0D108BD9-81ED-4DB2-BD59-A6C34878D82A}">
                    <a16:rowId xmlns:a16="http://schemas.microsoft.com/office/drawing/2014/main" val="882541076"/>
                  </a:ext>
                </a:extLst>
              </a:tr>
              <a:tr h="86296">
                <a:tc>
                  <a:txBody>
                    <a:bodyPr/>
                    <a:lstStyle/>
                    <a:p>
                      <a:pPr algn="ctr" fontAlgn="ctr"/>
                      <a:r>
                        <a:rPr lang="fi-FI" sz="1000" b="0" i="0" u="none" strike="noStrike">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Anne</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b"/>
                      <a:r>
                        <a:rPr lang="fi-FI" sz="1000" b="0" i="0" u="none" strike="noStrike">
                          <a:solidFill>
                            <a:srgbClr val="000000"/>
                          </a:solidFill>
                          <a:effectLst/>
                          <a:latin typeface="Calibri" panose="020F0502020204030204" pitchFamily="34" charset="0"/>
                        </a:rPr>
                        <a:t>PSI-2 geom</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experiments</a:t>
                      </a:r>
                      <a:endParaRPr lang="fi-FI" sz="1000" b="0" i="0" u="none" strike="noStrike" dirty="0">
                        <a:solidFill>
                          <a:srgbClr val="000000"/>
                        </a:solidFill>
                        <a:effectLst/>
                        <a:latin typeface="Calibri" panose="020F0502020204030204" pitchFamily="34" charset="0"/>
                      </a:endParaRP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VR + IST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err="1">
                          <a:solidFill>
                            <a:srgbClr val="000000"/>
                          </a:solidFill>
                          <a:effectLst/>
                          <a:latin typeface="Calibri" panose="020F0502020204030204" pitchFamily="34" charset="0"/>
                        </a:rPr>
                        <a:t>Sequence</a:t>
                      </a:r>
                      <a:r>
                        <a:rPr lang="fi-FI" sz="1000" b="0" i="0" u="none" strike="noStrike" dirty="0">
                          <a:solidFill>
                            <a:srgbClr val="000000"/>
                          </a:solidFill>
                          <a:effectLst/>
                          <a:latin typeface="Calibri" panose="020F0502020204030204" pitchFamily="34" charset="0"/>
                        </a:rPr>
                        <a:t>: VR --&gt; IST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l" fontAlgn="ctr"/>
                      <a:r>
                        <a:rPr lang="fi-FI" sz="1000" b="0" i="0" u="none" strike="noStrike">
                          <a:solidFill>
                            <a:srgbClr val="000000"/>
                          </a:solidFill>
                          <a:effectLst/>
                          <a:latin typeface="Calibri" panose="020F0502020204030204" pitchFamily="34" charset="0"/>
                        </a:rPr>
                        <a:t>05/2025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extLst>
                  <a:ext uri="{0D108BD9-81ED-4DB2-BD59-A6C34878D82A}">
                    <a16:rowId xmlns:a16="http://schemas.microsoft.com/office/drawing/2014/main" val="2968403447"/>
                  </a:ext>
                </a:extLst>
              </a:tr>
              <a:tr h="86296">
                <a:tc>
                  <a:txBody>
                    <a:bodyPr/>
                    <a:lstStyle/>
                    <a:p>
                      <a:pPr algn="ctr" fontAlgn="ctr"/>
                      <a:r>
                        <a:rPr lang="fi-FI" sz="1000" b="0" i="0" u="none" strike="noStrike">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Anne</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b"/>
                      <a:r>
                        <a:rPr lang="fi-FI" sz="1000" b="0" i="0" u="none" strike="noStrike" dirty="0">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b"/>
                      <a:r>
                        <a:rPr lang="fi-FI" sz="1000" b="0" i="0" u="none" strike="noStrike">
                          <a:solidFill>
                            <a:srgbClr val="000000"/>
                          </a:solidFill>
                          <a:effectLst/>
                          <a:latin typeface="Calibri" panose="020F0502020204030204" pitchFamily="34" charset="0"/>
                        </a:rPr>
                        <a:t>PSI-2 geom</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experiments</a:t>
                      </a:r>
                      <a:endParaRPr lang="fi-FI" sz="1000" b="0" i="0" u="none" strike="noStrike" dirty="0">
                        <a:solidFill>
                          <a:srgbClr val="000000"/>
                        </a:solidFill>
                        <a:effectLst/>
                        <a:latin typeface="Calibri" panose="020F0502020204030204" pitchFamily="34" charset="0"/>
                      </a:endParaRP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SIMS</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a:solidFill>
                            <a:srgbClr val="000000"/>
                          </a:solidFill>
                          <a:effectLst/>
                          <a:latin typeface="Calibri" panose="020F0502020204030204" pitchFamily="34" charset="0"/>
                        </a:rPr>
                        <a:t>CIEMAT + VTT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ctr" fontAlgn="ctr"/>
                      <a:r>
                        <a:rPr lang="fi-FI" sz="1000" b="0" i="0" u="none" strike="noStrike" dirty="0" err="1">
                          <a:solidFill>
                            <a:srgbClr val="000000"/>
                          </a:solidFill>
                          <a:effectLst/>
                          <a:latin typeface="Calibri" panose="020F0502020204030204" pitchFamily="34" charset="0"/>
                        </a:rPr>
                        <a:t>Sequence</a:t>
                      </a:r>
                      <a:r>
                        <a:rPr lang="fi-FI" sz="1000" b="0" i="0" u="none" strike="noStrike" dirty="0">
                          <a:solidFill>
                            <a:srgbClr val="000000"/>
                          </a:solidFill>
                          <a:effectLst/>
                          <a:latin typeface="Calibri" panose="020F0502020204030204" pitchFamily="34" charset="0"/>
                        </a:rPr>
                        <a:t>: CIEMAT --&gt; VTT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tc>
                  <a:txBody>
                    <a:bodyPr/>
                    <a:lstStyle/>
                    <a:p>
                      <a:pPr algn="l" fontAlgn="ctr"/>
                      <a:r>
                        <a:rPr lang="fi-FI" sz="1000" b="0" i="0" u="none" strike="noStrike">
                          <a:solidFill>
                            <a:srgbClr val="000000"/>
                          </a:solidFill>
                          <a:effectLst/>
                          <a:latin typeface="Calibri" panose="020F0502020204030204" pitchFamily="34" charset="0"/>
                        </a:rPr>
                        <a:t>05/2025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CC0DA"/>
                    </a:solidFill>
                  </a:tcPr>
                </a:tc>
                <a:extLst>
                  <a:ext uri="{0D108BD9-81ED-4DB2-BD59-A6C34878D82A}">
                    <a16:rowId xmlns:a16="http://schemas.microsoft.com/office/drawing/2014/main" val="3889606495"/>
                  </a:ext>
                </a:extLst>
              </a:tr>
              <a:tr h="86296">
                <a:tc>
                  <a:txBody>
                    <a:bodyPr/>
                    <a:lstStyle/>
                    <a:p>
                      <a:pPr algn="ctr" fontAlgn="ctr"/>
                      <a:r>
                        <a:rPr lang="fi-FI" sz="1000" b="0" i="0" u="none" strike="noStrike">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a:solidFill>
                            <a:srgbClr val="000000"/>
                          </a:solidFill>
                          <a:effectLst/>
                          <a:latin typeface="Calibri" panose="020F0502020204030204" pitchFamily="34" charset="0"/>
                        </a:rPr>
                        <a:t>Anne</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a:solidFill>
                            <a:srgbClr val="000000"/>
                          </a:solidFill>
                          <a:effectLst/>
                          <a:latin typeface="Calibri" panose="020F0502020204030204" pitchFamily="34" charset="0"/>
                        </a:rPr>
                        <a:t>B+W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b"/>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geom</a:t>
                      </a:r>
                      <a:endParaRPr lang="fi-FI" sz="1000" b="0" i="0" u="none" strike="noStrike" dirty="0">
                        <a:solidFill>
                          <a:srgbClr val="000000"/>
                        </a:solidFill>
                        <a:effectLst/>
                        <a:latin typeface="Calibri" panose="020F0502020204030204" pitchFamily="34" charset="0"/>
                      </a:endParaRP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a:solidFill>
                            <a:srgbClr val="000000"/>
                          </a:solidFill>
                          <a:effectLst/>
                          <a:latin typeface="Calibri" panose="020F0502020204030204" pitchFamily="34" charset="0"/>
                        </a:rPr>
                        <a:t>FZJ</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dirty="0">
                          <a:solidFill>
                            <a:srgbClr val="000000"/>
                          </a:solidFill>
                          <a:effectLst/>
                          <a:latin typeface="Calibri" panose="020F0502020204030204" pitchFamily="34" charset="0"/>
                        </a:rPr>
                        <a:t>PSI-2 </a:t>
                      </a:r>
                      <a:r>
                        <a:rPr lang="fi-FI" sz="1000" b="0" i="0" u="none" strike="noStrike" dirty="0" err="1">
                          <a:solidFill>
                            <a:srgbClr val="000000"/>
                          </a:solidFill>
                          <a:effectLst/>
                          <a:latin typeface="Calibri" panose="020F0502020204030204" pitchFamily="34" charset="0"/>
                        </a:rPr>
                        <a:t>experiments</a:t>
                      </a:r>
                      <a:endParaRPr lang="fi-FI" sz="1000" b="0" i="0" u="none" strike="noStrike" dirty="0">
                        <a:solidFill>
                          <a:srgbClr val="000000"/>
                        </a:solidFill>
                        <a:effectLst/>
                        <a:latin typeface="Calibri" panose="020F0502020204030204" pitchFamily="34" charset="0"/>
                      </a:endParaRP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a:solidFill>
                            <a:srgbClr val="000000"/>
                          </a:solidFill>
                          <a:effectLst/>
                          <a:latin typeface="Calibri" panose="020F0502020204030204" pitchFamily="34" charset="0"/>
                        </a:rPr>
                        <a:t>TBD</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dirty="0">
                          <a:solidFill>
                            <a:srgbClr val="000000"/>
                          </a:solidFill>
                          <a:effectLst/>
                          <a:latin typeface="Calibri" panose="020F0502020204030204" pitchFamily="34" charset="0"/>
                        </a:rPr>
                        <a:t>TBD</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1000" b="0" i="0" u="none" strike="noStrike" dirty="0">
                          <a:solidFill>
                            <a:srgbClr val="000000"/>
                          </a:solidFill>
                          <a:effectLst/>
                          <a:latin typeface="Calibri" panose="020F0502020204030204" pitchFamily="34" charset="0"/>
                        </a:rPr>
                        <a:t>To </a:t>
                      </a:r>
                      <a:r>
                        <a:rPr lang="fi-FI" sz="1000" b="0" i="0" u="none" strike="noStrike" dirty="0" err="1">
                          <a:solidFill>
                            <a:srgbClr val="000000"/>
                          </a:solidFill>
                          <a:effectLst/>
                          <a:latin typeface="Calibri" panose="020F0502020204030204" pitchFamily="34" charset="0"/>
                        </a:rPr>
                        <a:t>be</a:t>
                      </a:r>
                      <a:r>
                        <a:rPr lang="fi-FI" sz="1000" b="0" i="0" u="none" strike="noStrike" dirty="0">
                          <a:solidFill>
                            <a:srgbClr val="000000"/>
                          </a:solidFill>
                          <a:effectLst/>
                          <a:latin typeface="Calibri" panose="020F0502020204030204" pitchFamily="34" charset="0"/>
                        </a:rPr>
                        <a:t> </a:t>
                      </a:r>
                      <a:r>
                        <a:rPr lang="fi-FI" sz="1000" b="0" i="0" u="none" strike="noStrike" dirty="0" err="1">
                          <a:solidFill>
                            <a:srgbClr val="000000"/>
                          </a:solidFill>
                          <a:effectLst/>
                          <a:latin typeface="Calibri" panose="020F0502020204030204" pitchFamily="34" charset="0"/>
                        </a:rPr>
                        <a:t>discussed</a:t>
                      </a:r>
                      <a:r>
                        <a:rPr lang="fi-FI" sz="1000" b="0" i="0" u="none" strike="noStrike" dirty="0">
                          <a:solidFill>
                            <a:srgbClr val="000000"/>
                          </a:solidFill>
                          <a:effectLst/>
                          <a:latin typeface="Calibri" panose="020F0502020204030204" pitchFamily="34" charset="0"/>
                        </a:rPr>
                        <a:t> </a:t>
                      </a:r>
                      <a:r>
                        <a:rPr lang="fi-FI" sz="1000" b="0" i="0" u="none" strike="noStrike" dirty="0" err="1">
                          <a:solidFill>
                            <a:srgbClr val="000000"/>
                          </a:solidFill>
                          <a:effectLst/>
                          <a:latin typeface="Calibri" panose="020F0502020204030204" pitchFamily="34" charset="0"/>
                        </a:rPr>
                        <a:t>separately</a:t>
                      </a:r>
                      <a:endParaRPr lang="fi-FI" sz="1000" b="0" i="0" u="none" strike="noStrike" dirty="0">
                        <a:solidFill>
                          <a:srgbClr val="000000"/>
                        </a:solidFill>
                        <a:effectLst/>
                        <a:latin typeface="Calibri" panose="020F0502020204030204" pitchFamily="34" charset="0"/>
                      </a:endParaRP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l" fontAlgn="ctr"/>
                      <a:r>
                        <a:rPr lang="fi-FI" sz="1000" b="0" i="0" u="none" strike="noStrike" dirty="0">
                          <a:solidFill>
                            <a:srgbClr val="000000"/>
                          </a:solidFill>
                          <a:effectLst/>
                          <a:latin typeface="Calibri" panose="020F0502020204030204" pitchFamily="34" charset="0"/>
                        </a:rPr>
                        <a:t>07/2025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extLst>
                  <a:ext uri="{0D108BD9-81ED-4DB2-BD59-A6C34878D82A}">
                    <a16:rowId xmlns:a16="http://schemas.microsoft.com/office/drawing/2014/main" val="3274370824"/>
                  </a:ext>
                </a:extLst>
              </a:tr>
              <a:tr h="86296">
                <a:tc>
                  <a:txBody>
                    <a:bodyPr/>
                    <a:lstStyle/>
                    <a:p>
                      <a:pPr algn="ctr" fontAlgn="ctr"/>
                      <a:r>
                        <a:rPr lang="fi-FI" sz="1000" b="0" i="0" u="none" strike="noStrike">
                          <a:solidFill>
                            <a:srgbClr val="000000"/>
                          </a:solidFill>
                          <a:effectLst/>
                          <a:latin typeface="Calibri" panose="020F0502020204030204" pitchFamily="34" charset="0"/>
                        </a:rPr>
                        <a:t>ENEA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POLIMI</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b"/>
                      <a:r>
                        <a:rPr lang="fi-FI" sz="1000" b="0" i="0" u="none" strike="noStrike">
                          <a:solidFill>
                            <a:srgbClr val="000000"/>
                          </a:solidFill>
                          <a:effectLst/>
                          <a:latin typeface="Calibri" panose="020F0502020204030204" pitchFamily="34" charset="0"/>
                        </a:rPr>
                        <a:t>PSI-2 geom</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a:solidFill>
                            <a:srgbClr val="000000"/>
                          </a:solidFill>
                          <a:effectLst/>
                          <a:latin typeface="Calibri" panose="020F0502020204030204" pitchFamily="34" charset="0"/>
                        </a:rPr>
                        <a:t>ENEA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err="1">
                          <a:solidFill>
                            <a:srgbClr val="000000"/>
                          </a:solidFill>
                          <a:effectLst/>
                          <a:latin typeface="Calibri" panose="020F0502020204030204" pitchFamily="34" charset="0"/>
                        </a:rPr>
                        <a:t>GyM</a:t>
                      </a:r>
                      <a:r>
                        <a:rPr lang="fi-FI" sz="1000" b="0" i="0" u="none" strike="noStrike" dirty="0">
                          <a:solidFill>
                            <a:srgbClr val="000000"/>
                          </a:solidFill>
                          <a:effectLst/>
                          <a:latin typeface="Calibri" panose="020F0502020204030204" pitchFamily="34" charset="0"/>
                        </a:rPr>
                        <a:t> </a:t>
                      </a:r>
                      <a:r>
                        <a:rPr lang="fi-FI" sz="1000" b="0" i="0" u="none" strike="noStrike" dirty="0" err="1">
                          <a:solidFill>
                            <a:srgbClr val="000000"/>
                          </a:solidFill>
                          <a:effectLst/>
                          <a:latin typeface="Calibri" panose="020F0502020204030204" pitchFamily="34" charset="0"/>
                        </a:rPr>
                        <a:t>experiments</a:t>
                      </a:r>
                      <a:endParaRPr lang="fi-FI" sz="1000" b="0" i="0" u="none" strike="noStrike" dirty="0">
                        <a:solidFill>
                          <a:srgbClr val="000000"/>
                        </a:solidFill>
                        <a:effectLst/>
                        <a:latin typeface="Calibri" panose="020F0502020204030204" pitchFamily="34" charset="0"/>
                      </a:endParaRP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a:solidFill>
                            <a:srgbClr val="000000"/>
                          </a:solidFill>
                          <a:effectLst/>
                          <a:latin typeface="Calibri" panose="020F0502020204030204" pitchFamily="34" charset="0"/>
                        </a:rPr>
                        <a:t>SEM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a:solidFill>
                            <a:srgbClr val="000000"/>
                          </a:solidFill>
                          <a:effectLst/>
                          <a:latin typeface="Calibri" panose="020F0502020204030204" pitchFamily="34" charset="0"/>
                        </a:rPr>
                        <a:t>FZJ + IPPLM</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err="1">
                          <a:solidFill>
                            <a:srgbClr val="000000"/>
                          </a:solidFill>
                          <a:effectLst/>
                          <a:latin typeface="Calibri" panose="020F0502020204030204" pitchFamily="34" charset="0"/>
                        </a:rPr>
                        <a:t>Sequence</a:t>
                      </a:r>
                      <a:r>
                        <a:rPr lang="fi-FI" sz="1000" b="0" i="0" u="none" strike="noStrike" dirty="0">
                          <a:solidFill>
                            <a:srgbClr val="000000"/>
                          </a:solidFill>
                          <a:effectLst/>
                          <a:latin typeface="Calibri" panose="020F0502020204030204" pitchFamily="34" charset="0"/>
                        </a:rPr>
                        <a:t>: FZJ --&gt; IPPLM </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l" fontAlgn="ctr"/>
                      <a:r>
                        <a:rPr lang="fi-FI" sz="1000" b="0" i="0" u="none" strike="noStrike">
                          <a:solidFill>
                            <a:srgbClr val="000000"/>
                          </a:solidFill>
                          <a:effectLst/>
                          <a:latin typeface="Calibri" panose="020F0502020204030204" pitchFamily="34" charset="0"/>
                        </a:rPr>
                        <a:t>06/2025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extLst>
                  <a:ext uri="{0D108BD9-81ED-4DB2-BD59-A6C34878D82A}">
                    <a16:rowId xmlns:a16="http://schemas.microsoft.com/office/drawing/2014/main" val="212462585"/>
                  </a:ext>
                </a:extLst>
              </a:tr>
              <a:tr h="86296">
                <a:tc>
                  <a:txBody>
                    <a:bodyPr/>
                    <a:lstStyle/>
                    <a:p>
                      <a:pPr algn="ctr" fontAlgn="ctr"/>
                      <a:r>
                        <a:rPr lang="fi-FI" sz="1000" b="0" i="0" u="none" strike="noStrike">
                          <a:solidFill>
                            <a:srgbClr val="000000"/>
                          </a:solidFill>
                          <a:effectLst/>
                          <a:latin typeface="Calibri" panose="020F0502020204030204" pitchFamily="34" charset="0"/>
                        </a:rPr>
                        <a:t>ENEA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POLIMI</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b"/>
                      <a:r>
                        <a:rPr lang="fi-FI" sz="1000" b="0" i="0" u="none" strike="noStrike">
                          <a:solidFill>
                            <a:srgbClr val="000000"/>
                          </a:solidFill>
                          <a:effectLst/>
                          <a:latin typeface="Calibri" panose="020F0502020204030204" pitchFamily="34" charset="0"/>
                        </a:rPr>
                        <a:t>PSI-2 geom</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GyM experiments</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IBA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VR + IST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Sequence: VR --&gt; IST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l" fontAlgn="ctr"/>
                      <a:r>
                        <a:rPr lang="fi-FI" sz="1000" b="0" i="0" u="none" strike="noStrike">
                          <a:solidFill>
                            <a:srgbClr val="000000"/>
                          </a:solidFill>
                          <a:effectLst/>
                          <a:latin typeface="Calibri" panose="020F0502020204030204" pitchFamily="34" charset="0"/>
                        </a:rPr>
                        <a:t>06/2025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extLst>
                  <a:ext uri="{0D108BD9-81ED-4DB2-BD59-A6C34878D82A}">
                    <a16:rowId xmlns:a16="http://schemas.microsoft.com/office/drawing/2014/main" val="848584225"/>
                  </a:ext>
                </a:extLst>
              </a:tr>
              <a:tr h="86296">
                <a:tc>
                  <a:txBody>
                    <a:bodyPr/>
                    <a:lstStyle/>
                    <a:p>
                      <a:pPr algn="ctr" fontAlgn="ctr"/>
                      <a:r>
                        <a:rPr lang="fi-FI" sz="1000" b="0" i="0" u="none" strike="noStrike">
                          <a:solidFill>
                            <a:srgbClr val="000000"/>
                          </a:solidFill>
                          <a:effectLst/>
                          <a:latin typeface="Calibri" panose="020F0502020204030204" pitchFamily="34" charset="0"/>
                        </a:rPr>
                        <a:t>ENEA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POLIMI</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b"/>
                      <a:r>
                        <a:rPr lang="fi-FI" sz="1000" b="0" i="0" u="none" strike="noStrike">
                          <a:solidFill>
                            <a:srgbClr val="000000"/>
                          </a:solidFill>
                          <a:effectLst/>
                          <a:latin typeface="Calibri" panose="020F0502020204030204" pitchFamily="34" charset="0"/>
                        </a:rPr>
                        <a:t>100,0</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a:solidFill>
                            <a:srgbClr val="000000"/>
                          </a:solidFill>
                          <a:effectLst/>
                          <a:latin typeface="Calibri" panose="020F0502020204030204" pitchFamily="34" charset="0"/>
                        </a:rPr>
                        <a:t>W</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b"/>
                      <a:r>
                        <a:rPr lang="fi-FI" sz="1000" b="0" i="0" u="none" strike="noStrike">
                          <a:solidFill>
                            <a:srgbClr val="000000"/>
                          </a:solidFill>
                          <a:effectLst/>
                          <a:latin typeface="Calibri" panose="020F0502020204030204" pitchFamily="34" charset="0"/>
                        </a:rPr>
                        <a:t>PSI-2 geom</a:t>
                      </a:r>
                    </a:p>
                  </a:txBody>
                  <a:tcPr marL="3596" marR="3596" marT="3596"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1</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ENEA</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GyM experiments</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a:solidFill>
                            <a:srgbClr val="000000"/>
                          </a:solidFill>
                          <a:effectLst/>
                          <a:latin typeface="Calibri" panose="020F0502020204030204" pitchFamily="34" charset="0"/>
                        </a:rPr>
                        <a:t>SIMS</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a:solidFill>
                            <a:srgbClr val="000000"/>
                          </a:solidFill>
                          <a:effectLst/>
                          <a:latin typeface="Calibri" panose="020F0502020204030204" pitchFamily="34" charset="0"/>
                        </a:rPr>
                        <a:t>CIEMAT + VTT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ctr" fontAlgn="ctr"/>
                      <a:r>
                        <a:rPr lang="fi-FI" sz="1000" b="0" i="0" u="none" strike="noStrike" dirty="0" err="1">
                          <a:solidFill>
                            <a:srgbClr val="000000"/>
                          </a:solidFill>
                          <a:effectLst/>
                          <a:latin typeface="Calibri" panose="020F0502020204030204" pitchFamily="34" charset="0"/>
                        </a:rPr>
                        <a:t>Sequence</a:t>
                      </a:r>
                      <a:r>
                        <a:rPr lang="fi-FI" sz="1000" b="0" i="0" u="none" strike="noStrike" dirty="0">
                          <a:solidFill>
                            <a:srgbClr val="000000"/>
                          </a:solidFill>
                          <a:effectLst/>
                          <a:latin typeface="Calibri" panose="020F0502020204030204" pitchFamily="34" charset="0"/>
                        </a:rPr>
                        <a:t>: CIEMAT --&gt; VTT</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tc>
                  <a:txBody>
                    <a:bodyPr/>
                    <a:lstStyle/>
                    <a:p>
                      <a:pPr algn="l" fontAlgn="ctr"/>
                      <a:r>
                        <a:rPr lang="fi-FI" sz="1000" b="0" i="0" u="none" strike="noStrike" dirty="0">
                          <a:solidFill>
                            <a:srgbClr val="000000"/>
                          </a:solidFill>
                          <a:effectLst/>
                          <a:latin typeface="Calibri" panose="020F0502020204030204" pitchFamily="34" charset="0"/>
                        </a:rPr>
                        <a:t>06/2025</a:t>
                      </a:r>
                    </a:p>
                  </a:txBody>
                  <a:tcPr marL="3596" marR="3596" marT="3596"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8DB4E2"/>
                    </a:solidFill>
                  </a:tcPr>
                </a:tc>
                <a:extLst>
                  <a:ext uri="{0D108BD9-81ED-4DB2-BD59-A6C34878D82A}">
                    <a16:rowId xmlns:a16="http://schemas.microsoft.com/office/drawing/2014/main" val="2817737485"/>
                  </a:ext>
                </a:extLst>
              </a:tr>
            </a:tbl>
          </a:graphicData>
        </a:graphic>
      </p:graphicFrame>
      <p:sp>
        <p:nvSpPr>
          <p:cNvPr id="2" name="TextBox 1">
            <a:extLst>
              <a:ext uri="{FF2B5EF4-FFF2-40B4-BE49-F238E27FC236}">
                <a16:creationId xmlns:a16="http://schemas.microsoft.com/office/drawing/2014/main" id="{1B61CCC7-B3A8-E45C-AAE9-CAC61A573441}"/>
              </a:ext>
            </a:extLst>
          </p:cNvPr>
          <p:cNvSpPr txBox="1"/>
          <p:nvPr/>
        </p:nvSpPr>
        <p:spPr bwMode="auto">
          <a:xfrm>
            <a:off x="575648" y="3770036"/>
            <a:ext cx="9204764" cy="1169551"/>
          </a:xfrm>
          <a:prstGeom prst="rect">
            <a:avLst/>
          </a:prstGeom>
          <a:noFill/>
        </p:spPr>
        <p:txBody>
          <a:bodyPr wrap="none" rtlCol="0">
            <a:spAutoFit/>
          </a:bodyPr>
          <a:lstStyle/>
          <a:p>
            <a:r>
              <a:rPr lang="fi-FI" sz="1400" b="1" dirty="0" err="1"/>
              <a:t>Comments</a:t>
            </a:r>
            <a:r>
              <a:rPr lang="fi-FI" sz="1400" dirty="0"/>
              <a:t>: B </a:t>
            </a:r>
            <a:r>
              <a:rPr lang="fi-FI" sz="1400" dirty="0" err="1"/>
              <a:t>samples</a:t>
            </a:r>
            <a:r>
              <a:rPr lang="fi-FI" sz="1400" dirty="0"/>
              <a:t> </a:t>
            </a:r>
            <a:r>
              <a:rPr lang="fi-FI" sz="1400" dirty="0" err="1"/>
              <a:t>from</a:t>
            </a:r>
            <a:r>
              <a:rPr lang="fi-FI" sz="1400" dirty="0"/>
              <a:t> DIFFER </a:t>
            </a:r>
            <a:r>
              <a:rPr lang="fi-FI" sz="1400" dirty="0" err="1"/>
              <a:t>expected</a:t>
            </a:r>
            <a:r>
              <a:rPr lang="fi-FI" sz="1400" dirty="0"/>
              <a:t> in </a:t>
            </a:r>
            <a:r>
              <a:rPr lang="fi-FI" sz="1400" dirty="0" err="1"/>
              <a:t>the</a:t>
            </a:r>
            <a:r>
              <a:rPr lang="fi-FI" sz="1400" dirty="0"/>
              <a:t> </a:t>
            </a:r>
            <a:r>
              <a:rPr lang="fi-FI" sz="1400" dirty="0" err="1"/>
              <a:t>autumn</a:t>
            </a:r>
            <a:r>
              <a:rPr lang="fi-FI" sz="1400" dirty="0"/>
              <a:t>; </a:t>
            </a:r>
            <a:r>
              <a:rPr lang="fi-FI" sz="1400" dirty="0" err="1"/>
              <a:t>all</a:t>
            </a:r>
            <a:r>
              <a:rPr lang="fi-FI" sz="1400" dirty="0"/>
              <a:t> </a:t>
            </a:r>
            <a:r>
              <a:rPr lang="fi-FI" sz="1400" dirty="0" err="1"/>
              <a:t>these</a:t>
            </a:r>
            <a:r>
              <a:rPr lang="fi-FI" sz="1400" dirty="0"/>
              <a:t> </a:t>
            </a:r>
            <a:r>
              <a:rPr lang="fi-FI" sz="1400" dirty="0" err="1"/>
              <a:t>samples</a:t>
            </a:r>
            <a:r>
              <a:rPr lang="fi-FI" sz="1400" dirty="0"/>
              <a:t> </a:t>
            </a:r>
            <a:r>
              <a:rPr lang="fi-FI" sz="1400" dirty="0" err="1"/>
              <a:t>different</a:t>
            </a:r>
            <a:r>
              <a:rPr lang="fi-FI" sz="1400" dirty="0"/>
              <a:t> </a:t>
            </a:r>
            <a:r>
              <a:rPr lang="fi-FI" sz="1400" dirty="0">
                <a:sym typeface="Wingdings" panose="05000000000000000000" pitchFamily="2" charset="2"/>
              </a:rPr>
              <a:t> </a:t>
            </a:r>
            <a:r>
              <a:rPr lang="fi-FI" sz="1400" dirty="0" err="1">
                <a:sym typeface="Wingdings" panose="05000000000000000000" pitchFamily="2" charset="2"/>
              </a:rPr>
              <a:t>change</a:t>
            </a:r>
            <a:r>
              <a:rPr lang="fi-FI" sz="1400" dirty="0">
                <a:sym typeface="Wingdings" panose="05000000000000000000" pitchFamily="2" charset="2"/>
              </a:rPr>
              <a:t> </a:t>
            </a:r>
            <a:r>
              <a:rPr lang="fi-FI" sz="1400" dirty="0" err="1">
                <a:sym typeface="Wingdings" panose="05000000000000000000" pitchFamily="2" charset="2"/>
              </a:rPr>
              <a:t>analyses</a:t>
            </a:r>
            <a:r>
              <a:rPr lang="fi-FI" sz="1400" dirty="0">
                <a:sym typeface="Wingdings" panose="05000000000000000000" pitchFamily="2" charset="2"/>
              </a:rPr>
              <a:t> to </a:t>
            </a:r>
            <a:r>
              <a:rPr lang="fi-FI" sz="1400" dirty="0" err="1">
                <a:sym typeface="Wingdings" panose="05000000000000000000" pitchFamily="2" charset="2"/>
              </a:rPr>
              <a:t>sequential</a:t>
            </a:r>
            <a:endParaRPr lang="fi-FI" sz="1400" dirty="0">
              <a:sym typeface="Wingdings" panose="05000000000000000000" pitchFamily="2" charset="2"/>
            </a:endParaRPr>
          </a:p>
          <a:p>
            <a:r>
              <a:rPr lang="fi-FI" sz="1400" dirty="0">
                <a:sym typeface="Wingdings" panose="05000000000000000000" pitchFamily="2" charset="2"/>
              </a:rPr>
              <a:t>FZJ </a:t>
            </a:r>
            <a:r>
              <a:rPr lang="fi-FI" sz="1400" dirty="0" err="1">
                <a:sym typeface="Wingdings" panose="05000000000000000000" pitchFamily="2" charset="2"/>
              </a:rPr>
              <a:t>produced</a:t>
            </a:r>
            <a:r>
              <a:rPr lang="fi-FI" sz="1400" dirty="0">
                <a:sym typeface="Wingdings" panose="05000000000000000000" pitchFamily="2" charset="2"/>
              </a:rPr>
              <a:t> B </a:t>
            </a:r>
            <a:r>
              <a:rPr lang="fi-FI" sz="1400" dirty="0" err="1">
                <a:sym typeface="Wingdings" panose="05000000000000000000" pitchFamily="2" charset="2"/>
              </a:rPr>
              <a:t>samples</a:t>
            </a:r>
            <a:r>
              <a:rPr lang="fi-FI" sz="1400" dirty="0">
                <a:sym typeface="Wingdings" panose="05000000000000000000" pitchFamily="2" charset="2"/>
              </a:rPr>
              <a:t> for MAGNUM </a:t>
            </a:r>
            <a:r>
              <a:rPr lang="fi-FI" sz="1400" dirty="0" err="1">
                <a:sym typeface="Wingdings" panose="05000000000000000000" pitchFamily="2" charset="2"/>
              </a:rPr>
              <a:t>experiments</a:t>
            </a:r>
            <a:r>
              <a:rPr lang="fi-FI" sz="1400" dirty="0">
                <a:sym typeface="Wingdings" panose="05000000000000000000" pitchFamily="2" charset="2"/>
              </a:rPr>
              <a:t>  outside of </a:t>
            </a:r>
            <a:r>
              <a:rPr lang="fi-FI" sz="1400" dirty="0" err="1">
                <a:sym typeface="Wingdings" panose="05000000000000000000" pitchFamily="2" charset="2"/>
              </a:rPr>
              <a:t>the</a:t>
            </a:r>
            <a:r>
              <a:rPr lang="fi-FI" sz="1400" dirty="0">
                <a:sym typeface="Wingdings" panose="05000000000000000000" pitchFamily="2" charset="2"/>
              </a:rPr>
              <a:t> </a:t>
            </a:r>
            <a:r>
              <a:rPr lang="fi-FI" sz="1400" dirty="0" err="1">
                <a:sym typeface="Wingdings" panose="05000000000000000000" pitchFamily="2" charset="2"/>
              </a:rPr>
              <a:t>matrix</a:t>
            </a:r>
            <a:r>
              <a:rPr lang="fi-FI" sz="1400" dirty="0">
                <a:sym typeface="Wingdings" panose="05000000000000000000" pitchFamily="2" charset="2"/>
              </a:rPr>
              <a:t> </a:t>
            </a:r>
            <a:r>
              <a:rPr lang="fi-FI" sz="1400" dirty="0" err="1">
                <a:sym typeface="Wingdings" panose="05000000000000000000" pitchFamily="2" charset="2"/>
              </a:rPr>
              <a:t>but</a:t>
            </a:r>
            <a:r>
              <a:rPr lang="fi-FI" sz="1400" dirty="0">
                <a:sym typeface="Wingdings" panose="05000000000000000000" pitchFamily="2" charset="2"/>
              </a:rPr>
              <a:t> </a:t>
            </a:r>
            <a:r>
              <a:rPr lang="fi-FI" sz="1400" dirty="0" err="1">
                <a:sym typeface="Wingdings" panose="05000000000000000000" pitchFamily="2" charset="2"/>
              </a:rPr>
              <a:t>physically</a:t>
            </a:r>
            <a:r>
              <a:rPr lang="fi-FI" sz="1400" dirty="0">
                <a:sym typeface="Wingdings" panose="05000000000000000000" pitchFamily="2" charset="2"/>
              </a:rPr>
              <a:t> </a:t>
            </a:r>
            <a:r>
              <a:rPr lang="fi-FI" sz="1400" dirty="0" err="1">
                <a:sym typeface="Wingdings" panose="05000000000000000000" pitchFamily="2" charset="2"/>
              </a:rPr>
              <a:t>interesting</a:t>
            </a:r>
            <a:r>
              <a:rPr lang="fi-FI" sz="1400" dirty="0">
                <a:sym typeface="Wingdings" panose="05000000000000000000" pitchFamily="2" charset="2"/>
              </a:rPr>
              <a:t>  status?</a:t>
            </a:r>
          </a:p>
          <a:p>
            <a:r>
              <a:rPr lang="fi-FI" sz="1400" dirty="0">
                <a:sym typeface="Wingdings" panose="05000000000000000000" pitchFamily="2" charset="2"/>
              </a:rPr>
              <a:t>ENEA </a:t>
            </a:r>
            <a:r>
              <a:rPr lang="fi-FI" sz="1400" dirty="0" err="1">
                <a:sym typeface="Wingdings" panose="05000000000000000000" pitchFamily="2" charset="2"/>
              </a:rPr>
              <a:t>samples</a:t>
            </a:r>
            <a:r>
              <a:rPr lang="fi-FI" sz="1400" dirty="0">
                <a:sym typeface="Wingdings" panose="05000000000000000000" pitchFamily="2" charset="2"/>
              </a:rPr>
              <a:t> </a:t>
            </a:r>
            <a:r>
              <a:rPr lang="fi-FI" sz="1400" dirty="0" err="1">
                <a:sym typeface="Wingdings" panose="05000000000000000000" pitchFamily="2" charset="2"/>
              </a:rPr>
              <a:t>will</a:t>
            </a:r>
            <a:r>
              <a:rPr lang="fi-FI" sz="1400" dirty="0">
                <a:sym typeface="Wingdings" panose="05000000000000000000" pitchFamily="2" charset="2"/>
              </a:rPr>
              <a:t> </a:t>
            </a:r>
            <a:r>
              <a:rPr lang="fi-FI" sz="1400" dirty="0" err="1">
                <a:sym typeface="Wingdings" panose="05000000000000000000" pitchFamily="2" charset="2"/>
              </a:rPr>
              <a:t>be</a:t>
            </a:r>
            <a:r>
              <a:rPr lang="fi-FI" sz="1400" dirty="0">
                <a:sym typeface="Wingdings" panose="05000000000000000000" pitchFamily="2" charset="2"/>
              </a:rPr>
              <a:t> </a:t>
            </a:r>
            <a:r>
              <a:rPr lang="fi-FI" sz="1400" dirty="0" err="1">
                <a:sym typeface="Wingdings" panose="05000000000000000000" pitchFamily="2" charset="2"/>
              </a:rPr>
              <a:t>produced</a:t>
            </a:r>
            <a:r>
              <a:rPr lang="fi-FI" sz="1400" dirty="0">
                <a:sym typeface="Wingdings" panose="05000000000000000000" pitchFamily="2" charset="2"/>
              </a:rPr>
              <a:t> </a:t>
            </a:r>
            <a:r>
              <a:rPr lang="fi-FI" sz="1400" dirty="0" err="1">
                <a:sym typeface="Wingdings" panose="05000000000000000000" pitchFamily="2" charset="2"/>
              </a:rPr>
              <a:t>now</a:t>
            </a:r>
            <a:r>
              <a:rPr lang="fi-FI" sz="1400" dirty="0">
                <a:sym typeface="Wingdings" panose="05000000000000000000" pitchFamily="2" charset="2"/>
              </a:rPr>
              <a:t> </a:t>
            </a:r>
            <a:r>
              <a:rPr lang="fi-FI" sz="1400" dirty="0" err="1">
                <a:sym typeface="Wingdings" panose="05000000000000000000" pitchFamily="2" charset="2"/>
              </a:rPr>
              <a:t>that</a:t>
            </a:r>
            <a:r>
              <a:rPr lang="fi-FI" sz="1400" dirty="0">
                <a:sym typeface="Wingdings" panose="05000000000000000000" pitchFamily="2" charset="2"/>
              </a:rPr>
              <a:t> </a:t>
            </a:r>
            <a:r>
              <a:rPr lang="fi-FI" sz="1400" dirty="0" err="1">
                <a:sym typeface="Wingdings" panose="05000000000000000000" pitchFamily="2" charset="2"/>
              </a:rPr>
              <a:t>relocation</a:t>
            </a:r>
            <a:r>
              <a:rPr lang="fi-FI" sz="1400" dirty="0">
                <a:sym typeface="Wingdings" panose="05000000000000000000" pitchFamily="2" charset="2"/>
              </a:rPr>
              <a:t> of </a:t>
            </a:r>
            <a:r>
              <a:rPr lang="fi-FI" sz="1400" dirty="0" err="1">
                <a:sym typeface="Wingdings" panose="05000000000000000000" pitchFamily="2" charset="2"/>
              </a:rPr>
              <a:t>the</a:t>
            </a:r>
            <a:r>
              <a:rPr lang="fi-FI" sz="1400" dirty="0">
                <a:sym typeface="Wingdings" panose="05000000000000000000" pitchFamily="2" charset="2"/>
              </a:rPr>
              <a:t> lab is </a:t>
            </a:r>
            <a:r>
              <a:rPr lang="fi-FI" sz="1400" dirty="0" err="1">
                <a:sym typeface="Wingdings" panose="05000000000000000000" pitchFamily="2" charset="2"/>
              </a:rPr>
              <a:t>completed</a:t>
            </a:r>
            <a:endParaRPr lang="fi-FI" sz="1400" dirty="0">
              <a:sym typeface="Wingdings" panose="05000000000000000000" pitchFamily="2" charset="2"/>
            </a:endParaRPr>
          </a:p>
          <a:p>
            <a:r>
              <a:rPr lang="fi-FI" sz="1400" dirty="0" err="1">
                <a:sym typeface="Wingdings" panose="05000000000000000000" pitchFamily="2" charset="2"/>
              </a:rPr>
              <a:t>Exposure</a:t>
            </a:r>
            <a:r>
              <a:rPr lang="fi-FI" sz="1400" dirty="0">
                <a:sym typeface="Wingdings" panose="05000000000000000000" pitchFamily="2" charset="2"/>
              </a:rPr>
              <a:t> </a:t>
            </a:r>
            <a:r>
              <a:rPr lang="fi-FI" sz="1400" dirty="0" err="1">
                <a:sym typeface="Wingdings" panose="05000000000000000000" pitchFamily="2" charset="2"/>
              </a:rPr>
              <a:t>conditions</a:t>
            </a:r>
            <a:r>
              <a:rPr lang="fi-FI" sz="1400" dirty="0">
                <a:sym typeface="Wingdings" panose="05000000000000000000" pitchFamily="2" charset="2"/>
              </a:rPr>
              <a:t> for </a:t>
            </a:r>
            <a:r>
              <a:rPr lang="fi-FI" sz="1400" dirty="0" err="1">
                <a:sym typeface="Wingdings" panose="05000000000000000000" pitchFamily="2" charset="2"/>
              </a:rPr>
              <a:t>the</a:t>
            </a:r>
            <a:r>
              <a:rPr lang="fi-FI" sz="1400" dirty="0">
                <a:sym typeface="Wingdings" panose="05000000000000000000" pitchFamily="2" charset="2"/>
              </a:rPr>
              <a:t> B </a:t>
            </a:r>
            <a:r>
              <a:rPr lang="fi-FI" sz="1400" dirty="0" err="1">
                <a:sym typeface="Wingdings" panose="05000000000000000000" pitchFamily="2" charset="2"/>
              </a:rPr>
              <a:t>samples</a:t>
            </a:r>
            <a:r>
              <a:rPr lang="fi-FI" sz="1400" dirty="0">
                <a:sym typeface="Wingdings" panose="05000000000000000000" pitchFamily="2" charset="2"/>
              </a:rPr>
              <a:t> </a:t>
            </a:r>
            <a:r>
              <a:rPr lang="fi-FI" sz="1400" dirty="0" err="1">
                <a:sym typeface="Wingdings" panose="05000000000000000000" pitchFamily="2" charset="2"/>
              </a:rPr>
              <a:t>need</a:t>
            </a:r>
            <a:r>
              <a:rPr lang="fi-FI" sz="1400" dirty="0">
                <a:sym typeface="Wingdings" panose="05000000000000000000" pitchFamily="2" charset="2"/>
              </a:rPr>
              <a:t> to </a:t>
            </a:r>
            <a:r>
              <a:rPr lang="fi-FI" sz="1400" dirty="0" err="1">
                <a:sym typeface="Wingdings" panose="05000000000000000000" pitchFamily="2" charset="2"/>
              </a:rPr>
              <a:t>be</a:t>
            </a:r>
            <a:r>
              <a:rPr lang="fi-FI" sz="1400" dirty="0">
                <a:sym typeface="Wingdings" panose="05000000000000000000" pitchFamily="2" charset="2"/>
              </a:rPr>
              <a:t> </a:t>
            </a:r>
            <a:r>
              <a:rPr lang="fi-FI" sz="1400" dirty="0" err="1">
                <a:sym typeface="Wingdings" panose="05000000000000000000" pitchFamily="2" charset="2"/>
              </a:rPr>
              <a:t>agreed</a:t>
            </a:r>
            <a:endParaRPr lang="fi-FI" sz="1400" dirty="0">
              <a:sym typeface="Wingdings" panose="05000000000000000000" pitchFamily="2" charset="2"/>
            </a:endParaRPr>
          </a:p>
          <a:p>
            <a:r>
              <a:rPr lang="fi-FI" sz="1400" dirty="0" err="1">
                <a:sym typeface="Wingdings" panose="05000000000000000000" pitchFamily="2" charset="2"/>
              </a:rPr>
              <a:t>Handling</a:t>
            </a:r>
            <a:r>
              <a:rPr lang="fi-FI" sz="1400" dirty="0">
                <a:sym typeface="Wingdings" panose="05000000000000000000" pitchFamily="2" charset="2"/>
              </a:rPr>
              <a:t> </a:t>
            </a:r>
            <a:r>
              <a:rPr lang="fi-FI" sz="1400" dirty="0" err="1">
                <a:sym typeface="Wingdings" panose="05000000000000000000" pitchFamily="2" charset="2"/>
              </a:rPr>
              <a:t>after</a:t>
            </a:r>
            <a:r>
              <a:rPr lang="fi-FI" sz="1400" dirty="0">
                <a:sym typeface="Wingdings" panose="05000000000000000000" pitchFamily="2" charset="2"/>
              </a:rPr>
              <a:t> </a:t>
            </a:r>
            <a:r>
              <a:rPr lang="fi-FI" sz="1400" dirty="0" err="1">
                <a:sym typeface="Wingdings" panose="05000000000000000000" pitchFamily="2" charset="2"/>
              </a:rPr>
              <a:t>the</a:t>
            </a:r>
            <a:r>
              <a:rPr lang="fi-FI" sz="1400" dirty="0">
                <a:sym typeface="Wingdings" panose="05000000000000000000" pitchFamily="2" charset="2"/>
              </a:rPr>
              <a:t> </a:t>
            </a:r>
            <a:r>
              <a:rPr lang="fi-FI" sz="1400" dirty="0" err="1">
                <a:sym typeface="Wingdings" panose="05000000000000000000" pitchFamily="2" charset="2"/>
              </a:rPr>
              <a:t>exposure</a:t>
            </a:r>
            <a:r>
              <a:rPr lang="fi-FI" sz="1400" dirty="0">
                <a:sym typeface="Wingdings" panose="05000000000000000000" pitchFamily="2" charset="2"/>
              </a:rPr>
              <a:t>  </a:t>
            </a:r>
            <a:r>
              <a:rPr lang="fi-FI" sz="1400" dirty="0" err="1">
                <a:sym typeface="Wingdings" panose="05000000000000000000" pitchFamily="2" charset="2"/>
              </a:rPr>
              <a:t>sealed</a:t>
            </a:r>
            <a:r>
              <a:rPr lang="fi-FI" sz="1400" dirty="0">
                <a:sym typeface="Wingdings" panose="05000000000000000000" pitchFamily="2" charset="2"/>
              </a:rPr>
              <a:t> in </a:t>
            </a:r>
            <a:r>
              <a:rPr lang="fi-FI" sz="1400" dirty="0" err="1">
                <a:sym typeface="Wingdings" panose="05000000000000000000" pitchFamily="2" charset="2"/>
              </a:rPr>
              <a:t>vacuum</a:t>
            </a:r>
            <a:r>
              <a:rPr lang="fi-FI" sz="1400" dirty="0">
                <a:sym typeface="Wingdings" panose="05000000000000000000" pitchFamily="2" charset="2"/>
              </a:rPr>
              <a:t> </a:t>
            </a:r>
            <a:r>
              <a:rPr lang="fi-FI" sz="1400" dirty="0" err="1">
                <a:sym typeface="Wingdings" panose="05000000000000000000" pitchFamily="2" charset="2"/>
              </a:rPr>
              <a:t>bags</a:t>
            </a:r>
            <a:r>
              <a:rPr lang="fi-FI" sz="1400" dirty="0">
                <a:sym typeface="Wingdings" panose="05000000000000000000" pitchFamily="2" charset="2"/>
              </a:rPr>
              <a:t> and </a:t>
            </a:r>
            <a:r>
              <a:rPr lang="fi-FI" sz="1400" dirty="0" err="1">
                <a:sym typeface="Wingdings" panose="05000000000000000000" pitchFamily="2" charset="2"/>
              </a:rPr>
              <a:t>delivery</a:t>
            </a:r>
            <a:r>
              <a:rPr lang="fi-FI" sz="1400" dirty="0">
                <a:sym typeface="Wingdings" panose="05000000000000000000" pitchFamily="2" charset="2"/>
              </a:rPr>
              <a:t> to </a:t>
            </a:r>
            <a:r>
              <a:rPr lang="fi-FI" sz="1400" dirty="0" err="1">
                <a:sym typeface="Wingdings" panose="05000000000000000000" pitchFamily="2" charset="2"/>
              </a:rPr>
              <a:t>analyses</a:t>
            </a:r>
            <a:r>
              <a:rPr lang="fi-FI" sz="1400" dirty="0">
                <a:sym typeface="Wingdings" panose="05000000000000000000" pitchFamily="2" charset="2"/>
              </a:rPr>
              <a:t>?</a:t>
            </a:r>
          </a:p>
        </p:txBody>
      </p:sp>
    </p:spTree>
    <p:extLst>
      <p:ext uri="{BB962C8B-B14F-4D97-AF65-F5344CB8AC3E}">
        <p14:creationId xmlns:p14="http://schemas.microsoft.com/office/powerpoint/2010/main" val="217333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B4E240B-FCFA-6A31-AF0C-043698AA5AAB}"/>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9B452DD3-4BE6-E38A-D91A-47C7EF1404A3}"/>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7</a:t>
            </a:fld>
            <a:endParaRPr lang="en-GB">
              <a:solidFill>
                <a:prstClr val="white"/>
              </a:solidFill>
            </a:endParaRPr>
          </a:p>
        </p:txBody>
      </p:sp>
      <p:sp>
        <p:nvSpPr>
          <p:cNvPr id="5" name="Title 1">
            <a:extLst>
              <a:ext uri="{FF2B5EF4-FFF2-40B4-BE49-F238E27FC236}">
                <a16:creationId xmlns:a16="http://schemas.microsoft.com/office/drawing/2014/main" id="{7CE1E91F-5151-4496-C8B4-6F4A76679736}"/>
              </a:ext>
            </a:extLst>
          </p:cNvPr>
          <p:cNvSpPr>
            <a:spLocks noGrp="1"/>
          </p:cNvSpPr>
          <p:nvPr>
            <p:ph type="title"/>
          </p:nvPr>
        </p:nvSpPr>
        <p:spPr>
          <a:xfrm>
            <a:off x="983432" y="192515"/>
            <a:ext cx="10179868" cy="457200"/>
          </a:xfrm>
        </p:spPr>
        <p:txBody>
          <a:bodyPr/>
          <a:lstStyle/>
          <a:p>
            <a:r>
              <a:rPr lang="fi-FI" dirty="0"/>
              <a:t>B </a:t>
            </a:r>
            <a:r>
              <a:rPr lang="fi-FI" dirty="0" err="1"/>
              <a:t>sample</a:t>
            </a:r>
            <a:r>
              <a:rPr lang="fi-FI" dirty="0"/>
              <a:t> </a:t>
            </a:r>
            <a:r>
              <a:rPr lang="fi-FI" dirty="0" err="1"/>
              <a:t>matrix</a:t>
            </a:r>
            <a:r>
              <a:rPr lang="fi-FI" dirty="0"/>
              <a:t> (as </a:t>
            </a:r>
            <a:r>
              <a:rPr lang="fi-FI" dirty="0" err="1"/>
              <a:t>agreed</a:t>
            </a:r>
            <a:r>
              <a:rPr lang="fi-FI" dirty="0"/>
              <a:t> in 2025): </a:t>
            </a:r>
            <a:r>
              <a:rPr lang="fi-FI" dirty="0" err="1"/>
              <a:t>round-robin</a:t>
            </a:r>
            <a:r>
              <a:rPr lang="fi-FI" dirty="0"/>
              <a:t> </a:t>
            </a:r>
            <a:r>
              <a:rPr lang="fi-FI" dirty="0" err="1"/>
              <a:t>exercise</a:t>
            </a:r>
            <a:endParaRPr lang="fi-FI" dirty="0"/>
          </a:p>
        </p:txBody>
      </p:sp>
      <p:graphicFrame>
        <p:nvGraphicFramePr>
          <p:cNvPr id="6" name="Table 5">
            <a:extLst>
              <a:ext uri="{FF2B5EF4-FFF2-40B4-BE49-F238E27FC236}">
                <a16:creationId xmlns:a16="http://schemas.microsoft.com/office/drawing/2014/main" id="{C462C7C3-49E6-BC82-3547-443D4F608BB7}"/>
              </a:ext>
            </a:extLst>
          </p:cNvPr>
          <p:cNvGraphicFramePr>
            <a:graphicFrameLocks noGrp="1"/>
          </p:cNvGraphicFramePr>
          <p:nvPr>
            <p:extLst>
              <p:ext uri="{D42A27DB-BD31-4B8C-83A1-F6EECF244321}">
                <p14:modId xmlns:p14="http://schemas.microsoft.com/office/powerpoint/2010/main" val="1302168416"/>
              </p:ext>
            </p:extLst>
          </p:nvPr>
        </p:nvGraphicFramePr>
        <p:xfrm>
          <a:off x="238125" y="895355"/>
          <a:ext cx="10435319" cy="4605423"/>
        </p:xfrm>
        <a:graphic>
          <a:graphicData uri="http://schemas.openxmlformats.org/drawingml/2006/table">
            <a:tbl>
              <a:tblPr/>
              <a:tblGrid>
                <a:gridCol w="774133">
                  <a:extLst>
                    <a:ext uri="{9D8B030D-6E8A-4147-A177-3AD203B41FA5}">
                      <a16:colId xmlns:a16="http://schemas.microsoft.com/office/drawing/2014/main" val="4117213356"/>
                    </a:ext>
                  </a:extLst>
                </a:gridCol>
                <a:gridCol w="949603">
                  <a:extLst>
                    <a:ext uri="{9D8B030D-6E8A-4147-A177-3AD203B41FA5}">
                      <a16:colId xmlns:a16="http://schemas.microsoft.com/office/drawing/2014/main" val="3096142444"/>
                    </a:ext>
                  </a:extLst>
                </a:gridCol>
                <a:gridCol w="753489">
                  <a:extLst>
                    <a:ext uri="{9D8B030D-6E8A-4147-A177-3AD203B41FA5}">
                      <a16:colId xmlns:a16="http://schemas.microsoft.com/office/drawing/2014/main" val="2556225335"/>
                    </a:ext>
                  </a:extLst>
                </a:gridCol>
                <a:gridCol w="495445">
                  <a:extLst>
                    <a:ext uri="{9D8B030D-6E8A-4147-A177-3AD203B41FA5}">
                      <a16:colId xmlns:a16="http://schemas.microsoft.com/office/drawing/2014/main" val="4087389581"/>
                    </a:ext>
                  </a:extLst>
                </a:gridCol>
                <a:gridCol w="722525">
                  <a:extLst>
                    <a:ext uri="{9D8B030D-6E8A-4147-A177-3AD203B41FA5}">
                      <a16:colId xmlns:a16="http://schemas.microsoft.com/office/drawing/2014/main" val="4199756716"/>
                    </a:ext>
                  </a:extLst>
                </a:gridCol>
                <a:gridCol w="1620519">
                  <a:extLst>
                    <a:ext uri="{9D8B030D-6E8A-4147-A177-3AD203B41FA5}">
                      <a16:colId xmlns:a16="http://schemas.microsoft.com/office/drawing/2014/main" val="653759291"/>
                    </a:ext>
                  </a:extLst>
                </a:gridCol>
                <a:gridCol w="928961">
                  <a:extLst>
                    <a:ext uri="{9D8B030D-6E8A-4147-A177-3AD203B41FA5}">
                      <a16:colId xmlns:a16="http://schemas.microsoft.com/office/drawing/2014/main" val="299117511"/>
                    </a:ext>
                  </a:extLst>
                </a:gridCol>
                <a:gridCol w="701882">
                  <a:extLst>
                    <a:ext uri="{9D8B030D-6E8A-4147-A177-3AD203B41FA5}">
                      <a16:colId xmlns:a16="http://schemas.microsoft.com/office/drawing/2014/main" val="3980634743"/>
                    </a:ext>
                  </a:extLst>
                </a:gridCol>
                <a:gridCol w="619306">
                  <a:extLst>
                    <a:ext uri="{9D8B030D-6E8A-4147-A177-3AD203B41FA5}">
                      <a16:colId xmlns:a16="http://schemas.microsoft.com/office/drawing/2014/main" val="2267148793"/>
                    </a:ext>
                  </a:extLst>
                </a:gridCol>
                <a:gridCol w="1021857">
                  <a:extLst>
                    <a:ext uri="{9D8B030D-6E8A-4147-A177-3AD203B41FA5}">
                      <a16:colId xmlns:a16="http://schemas.microsoft.com/office/drawing/2014/main" val="115845525"/>
                    </a:ext>
                  </a:extLst>
                </a:gridCol>
                <a:gridCol w="1352154">
                  <a:extLst>
                    <a:ext uri="{9D8B030D-6E8A-4147-A177-3AD203B41FA5}">
                      <a16:colId xmlns:a16="http://schemas.microsoft.com/office/drawing/2014/main" val="1071708549"/>
                    </a:ext>
                  </a:extLst>
                </a:gridCol>
                <a:gridCol w="495445">
                  <a:extLst>
                    <a:ext uri="{9D8B030D-6E8A-4147-A177-3AD203B41FA5}">
                      <a16:colId xmlns:a16="http://schemas.microsoft.com/office/drawing/2014/main" val="1995232648"/>
                    </a:ext>
                  </a:extLst>
                </a:gridCol>
              </a:tblGrid>
              <a:tr h="176137">
                <a:tc>
                  <a:txBody>
                    <a:bodyPr/>
                    <a:lstStyle/>
                    <a:p>
                      <a:pPr algn="ctr" fontAlgn="b"/>
                      <a:r>
                        <a:rPr lang="fi-FI" sz="900" b="1" i="0" u="none" strike="noStrike">
                          <a:solidFill>
                            <a:srgbClr val="FFFFFF"/>
                          </a:solidFill>
                          <a:effectLst/>
                          <a:latin typeface="Calibri" panose="020F0502020204030204" pitchFamily="34" charset="0"/>
                        </a:rPr>
                        <a:t>Research Unit</a:t>
                      </a:r>
                    </a:p>
                  </a:txBody>
                  <a:tcPr marL="2553" marR="2553" marT="2553"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Producing lab</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Coating</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Coating thickness (nm)</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Gas inclusion</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Production temperature (deg C)</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Substrate</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Sample size (mm)</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 of samples</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To whom?</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For which purpose?</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fi-FI" sz="900" b="1" i="0" u="none" strike="noStrike">
                          <a:solidFill>
                            <a:srgbClr val="FFFFFF"/>
                          </a:solidFill>
                          <a:effectLst/>
                          <a:latin typeface="Calibri" panose="020F0502020204030204" pitchFamily="34" charset="0"/>
                        </a:rPr>
                        <a:t>Produced by</a:t>
                      </a:r>
                    </a:p>
                  </a:txBody>
                  <a:tcPr marL="2553" marR="2553" marT="2553"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extLst>
                  <a:ext uri="{0D108BD9-81ED-4DB2-BD59-A6C34878D82A}">
                    <a16:rowId xmlns:a16="http://schemas.microsoft.com/office/drawing/2014/main" val="1300655438"/>
                  </a:ext>
                </a:extLst>
              </a:tr>
              <a:tr h="61265">
                <a:tc>
                  <a:txBody>
                    <a:bodyPr/>
                    <a:lstStyle/>
                    <a:p>
                      <a:pPr algn="ctr" fontAlgn="ctr"/>
                      <a:r>
                        <a:rPr lang="fi-FI" sz="900" b="0" i="0" u="none" strike="noStrike" dirty="0">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Tom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CEA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Raman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1725115038"/>
                  </a:ext>
                </a:extLst>
              </a:tr>
              <a:tr h="61265">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dirty="0">
                          <a:solidFill>
                            <a:srgbClr val="000000"/>
                          </a:solidFill>
                          <a:effectLst/>
                          <a:latin typeface="Calibri" panose="020F0502020204030204" pitchFamily="34" charset="0"/>
                        </a:rPr>
                        <a:t>Tom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dirty="0">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SEM + LIBS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4091408886"/>
                  </a:ext>
                </a:extLst>
              </a:tr>
              <a:tr h="61265">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Tom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IBA + SEM + XRD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530687644"/>
                  </a:ext>
                </a:extLst>
              </a:tr>
              <a:tr h="61265">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Tom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dirty="0" err="1">
                          <a:solidFill>
                            <a:srgbClr val="000000"/>
                          </a:solidFill>
                          <a:effectLst/>
                          <a:latin typeface="Calibri" panose="020F0502020204030204" pitchFamily="34" charset="0"/>
                        </a:rPr>
                        <a:t>Nominal</a:t>
                      </a:r>
                      <a:endParaRPr lang="fi-FI" sz="900" b="0" i="0" u="none" strike="noStrike" dirty="0">
                        <a:solidFill>
                          <a:srgbClr val="000000"/>
                        </a:solidFill>
                        <a:effectLst/>
                        <a:latin typeface="Calibri" panose="020F0502020204030204" pitchFamily="34" charset="0"/>
                      </a:endParaRP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TOF-ERDA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l" fontAlgn="ctr"/>
                      <a:r>
                        <a:rPr lang="fi-FI" sz="900" b="0" i="0" u="none" strike="noStrike" dirty="0">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1681006573"/>
                  </a:ext>
                </a:extLst>
              </a:tr>
              <a:tr h="61265">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Tom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dirty="0" err="1">
                          <a:solidFill>
                            <a:srgbClr val="000000"/>
                          </a:solidFill>
                          <a:effectLst/>
                          <a:latin typeface="Calibri" panose="020F0502020204030204" pitchFamily="34" charset="0"/>
                        </a:rPr>
                        <a:t>Nominal</a:t>
                      </a:r>
                      <a:endParaRPr lang="fi-FI" sz="900" b="0" i="0" u="none" strike="noStrike" dirty="0">
                        <a:solidFill>
                          <a:srgbClr val="000000"/>
                        </a:solidFill>
                        <a:effectLst/>
                        <a:latin typeface="Calibri" panose="020F0502020204030204" pitchFamily="34" charset="0"/>
                      </a:endParaRP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DE9D9"/>
                    </a:solidFill>
                  </a:tcPr>
                </a:tc>
                <a:tc>
                  <a:txBody>
                    <a:bodyPr/>
                    <a:lstStyle/>
                    <a:p>
                      <a:pPr algn="ctr" fontAlgn="ctr"/>
                      <a:r>
                        <a:rPr lang="fi-FI" sz="900" b="0" i="0" u="none" strike="noStrike" dirty="0">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DE9D9"/>
                    </a:solidFill>
                  </a:tcPr>
                </a:tc>
                <a:tc>
                  <a:txBody>
                    <a:bodyPr/>
                    <a:lstStyle/>
                    <a:p>
                      <a:pPr algn="l" fontAlgn="ctr"/>
                      <a:r>
                        <a:rPr lang="fi-FI" sz="900" b="0" i="0" u="none" strike="noStrike" dirty="0">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DE9D9"/>
                    </a:solidFill>
                  </a:tcPr>
                </a:tc>
                <a:extLst>
                  <a:ext uri="{0D108BD9-81ED-4DB2-BD59-A6C34878D82A}">
                    <a16:rowId xmlns:a16="http://schemas.microsoft.com/office/drawing/2014/main" val="1716586016"/>
                  </a:ext>
                </a:extLst>
              </a:tr>
              <a:tr h="61265">
                <a:tc>
                  <a:txBody>
                    <a:bodyPr/>
                    <a:lstStyle/>
                    <a:p>
                      <a:pPr algn="ctr" fontAlgn="ctr"/>
                      <a:r>
                        <a:rPr lang="fi-FI" sz="900" b="0" i="0" u="none" strike="noStrike" dirty="0">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Anne</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dirty="0">
                          <a:solidFill>
                            <a:srgbClr val="000000"/>
                          </a:solidFill>
                          <a:effectLst/>
                          <a:latin typeface="Calibri" panose="020F0502020204030204" pitchFamily="34" charset="0"/>
                        </a:rPr>
                        <a:t>PSI-2 </a:t>
                      </a:r>
                      <a:r>
                        <a:rPr lang="fi-FI" sz="900" b="0" i="0" u="none" strike="noStrike" dirty="0" err="1">
                          <a:solidFill>
                            <a:srgbClr val="000000"/>
                          </a:solidFill>
                          <a:effectLst/>
                          <a:latin typeface="Calibri" panose="020F0502020204030204" pitchFamily="34" charset="0"/>
                        </a:rPr>
                        <a:t>geom</a:t>
                      </a:r>
                      <a:endParaRPr lang="fi-FI" sz="900" b="0" i="0" u="none" strike="noStrike" dirty="0">
                        <a:solidFill>
                          <a:srgbClr val="000000"/>
                        </a:solidFill>
                        <a:effectLst/>
                        <a:latin typeface="Calibri" panose="020F0502020204030204" pitchFamily="34" charset="0"/>
                      </a:endParaRP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CEA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Raman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1592118024"/>
                  </a:ext>
                </a:extLst>
              </a:tr>
              <a:tr h="61265">
                <a:tc>
                  <a:txBody>
                    <a:bodyPr/>
                    <a:lstStyle/>
                    <a:p>
                      <a:pPr algn="ctr" fontAlgn="ctr"/>
                      <a:r>
                        <a:rPr lang="fi-FI" sz="900" b="0" i="0" u="none" strike="noStrike" dirty="0">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Anne</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IBA + SEM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499511081"/>
                  </a:ext>
                </a:extLst>
              </a:tr>
              <a:tr h="61265">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Anne</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IBA + SEM + XRD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1536994304"/>
                  </a:ext>
                </a:extLst>
              </a:tr>
              <a:tr h="61265">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Anne</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TOF-ERDA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967096518"/>
                  </a:ext>
                </a:extLst>
              </a:tr>
              <a:tr h="61265">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Anne</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ctr" fontAlgn="ctr"/>
                      <a:r>
                        <a:rPr lang="fi-FI" sz="900" b="0" i="0" u="none" strike="noStrike" dirty="0">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tc>
                  <a:txBody>
                    <a:bodyPr/>
                    <a:lstStyle/>
                    <a:p>
                      <a:pPr algn="l" fontAlgn="ctr"/>
                      <a:r>
                        <a:rPr lang="fi-FI" sz="900" b="0" i="0" u="none" strike="noStrike" dirty="0">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4DFEC"/>
                    </a:solidFill>
                  </a:tcPr>
                </a:tc>
                <a:extLst>
                  <a:ext uri="{0D108BD9-81ED-4DB2-BD59-A6C34878D82A}">
                    <a16:rowId xmlns:a16="http://schemas.microsoft.com/office/drawing/2014/main" val="3758012970"/>
                  </a:ext>
                </a:extLst>
              </a:tr>
              <a:tr h="61265">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Anne</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Steel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dirty="0" err="1">
                          <a:solidFill>
                            <a:srgbClr val="000000"/>
                          </a:solidFill>
                          <a:effectLst/>
                          <a:latin typeface="Calibri" panose="020F0502020204030204" pitchFamily="34" charset="0"/>
                        </a:rPr>
                        <a:t>Permeation</a:t>
                      </a:r>
                      <a:endParaRPr lang="fi-FI" sz="900" b="0" i="0" u="none" strike="noStrike" dirty="0">
                        <a:solidFill>
                          <a:srgbClr val="000000"/>
                        </a:solidFill>
                        <a:effectLst/>
                        <a:latin typeface="Calibri" panose="020F0502020204030204" pitchFamily="34" charset="0"/>
                      </a:endParaRP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l" fontAlgn="ctr"/>
                      <a:r>
                        <a:rPr lang="fi-FI" sz="900" b="0" i="0" u="none" strike="noStrike" dirty="0">
                          <a:solidFill>
                            <a:srgbClr val="000000"/>
                          </a:solidFill>
                          <a:effectLst/>
                          <a:latin typeface="Calibri" panose="020F0502020204030204" pitchFamily="34" charset="0"/>
                        </a:rPr>
                        <a:t>07/2025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extLst>
                  <a:ext uri="{0D108BD9-81ED-4DB2-BD59-A6C34878D82A}">
                    <a16:rowId xmlns:a16="http://schemas.microsoft.com/office/drawing/2014/main" val="3834725884"/>
                  </a:ext>
                </a:extLst>
              </a:tr>
              <a:tr h="61265">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Anne</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B+W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Steel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B1A0C7"/>
                    </a:solidFill>
                  </a:tcPr>
                </a:tc>
                <a:tc>
                  <a:txBody>
                    <a:bodyPr/>
                    <a:lstStyle/>
                    <a:p>
                      <a:pPr algn="ctr" fontAlgn="ctr"/>
                      <a:r>
                        <a:rPr lang="fi-FI" sz="900" b="0" i="0" u="none" strike="noStrike">
                          <a:solidFill>
                            <a:srgbClr val="000000"/>
                          </a:solidFill>
                          <a:effectLst/>
                          <a:latin typeface="Calibri" panose="020F0502020204030204" pitchFamily="34" charset="0"/>
                        </a:rPr>
                        <a:t>Permeation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B1A0C7"/>
                    </a:solidFill>
                  </a:tcPr>
                </a:tc>
                <a:tc>
                  <a:txBody>
                    <a:bodyPr/>
                    <a:lstStyle/>
                    <a:p>
                      <a:pPr algn="l" fontAlgn="ctr"/>
                      <a:r>
                        <a:rPr lang="fi-FI" sz="900" b="0" i="0" u="none" strike="noStrike" dirty="0">
                          <a:solidFill>
                            <a:srgbClr val="000000"/>
                          </a:solidFill>
                          <a:effectLst/>
                          <a:latin typeface="Calibri" panose="020F0502020204030204" pitchFamily="34" charset="0"/>
                        </a:rPr>
                        <a:t>07/2025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B1A0C7"/>
                    </a:solidFill>
                  </a:tcPr>
                </a:tc>
                <a:extLst>
                  <a:ext uri="{0D108BD9-81ED-4DB2-BD59-A6C34878D82A}">
                    <a16:rowId xmlns:a16="http://schemas.microsoft.com/office/drawing/2014/main" val="2213025321"/>
                  </a:ext>
                </a:extLst>
              </a:tr>
              <a:tr h="61265">
                <a:tc>
                  <a:txBody>
                    <a:bodyPr/>
                    <a:lstStyle/>
                    <a:p>
                      <a:pPr algn="ctr" fontAlgn="ctr"/>
                      <a:r>
                        <a:rPr lang="fi-FI" sz="900" b="0" i="0" u="none" strike="noStrike" dirty="0">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dirty="0">
                          <a:solidFill>
                            <a:srgbClr val="000000"/>
                          </a:solidFill>
                          <a:effectLst/>
                          <a:latin typeface="Calibri" panose="020F0502020204030204" pitchFamily="34" charset="0"/>
                        </a:rPr>
                        <a:t>CEA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Raman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3333942759"/>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dirty="0">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dirty="0">
                          <a:solidFill>
                            <a:srgbClr val="000000"/>
                          </a:solidFill>
                          <a:effectLst/>
                          <a:latin typeface="Calibri" panose="020F0502020204030204" pitchFamily="34" charset="0"/>
                        </a:rPr>
                        <a:t>PSI-2 </a:t>
                      </a:r>
                      <a:r>
                        <a:rPr lang="fi-FI" sz="900" b="0" i="0" u="none" strike="noStrike" dirty="0" err="1">
                          <a:solidFill>
                            <a:srgbClr val="000000"/>
                          </a:solidFill>
                          <a:effectLst/>
                          <a:latin typeface="Calibri" panose="020F0502020204030204" pitchFamily="34" charset="0"/>
                        </a:rPr>
                        <a:t>geom</a:t>
                      </a:r>
                      <a:endParaRPr lang="fi-FI" sz="900" b="0" i="0" u="none" strike="noStrike" dirty="0">
                        <a:solidFill>
                          <a:srgbClr val="000000"/>
                        </a:solidFill>
                        <a:effectLst/>
                        <a:latin typeface="Calibri" panose="020F0502020204030204" pitchFamily="34" charset="0"/>
                      </a:endParaRP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2193810919"/>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SEM + 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1192185910"/>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dirty="0">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SEM + LIBS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1522737959"/>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IPPLM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SEM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1172819446"/>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2925416959"/>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XPS + TDS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2675140619"/>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dirty="0">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dirty="0">
                          <a:solidFill>
                            <a:srgbClr val="000000"/>
                          </a:solidFill>
                          <a:effectLst/>
                          <a:latin typeface="Calibri" panose="020F0502020204030204" pitchFamily="34" charset="0"/>
                        </a:rPr>
                        <a:t>PSI-2 </a:t>
                      </a:r>
                      <a:r>
                        <a:rPr lang="fi-FI" sz="900" b="0" i="0" u="none" strike="noStrike" dirty="0" err="1">
                          <a:solidFill>
                            <a:srgbClr val="000000"/>
                          </a:solidFill>
                          <a:effectLst/>
                          <a:latin typeface="Calibri" panose="020F0502020204030204" pitchFamily="34" charset="0"/>
                        </a:rPr>
                        <a:t>geom</a:t>
                      </a:r>
                      <a:endParaRPr lang="fi-FI" sz="900" b="0" i="0" u="none" strike="noStrike" dirty="0">
                        <a:solidFill>
                          <a:srgbClr val="000000"/>
                        </a:solidFill>
                        <a:effectLst/>
                        <a:latin typeface="Calibri" panose="020F0502020204030204" pitchFamily="34" charset="0"/>
                      </a:endParaRP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IBA + SEM + XRD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2043336391"/>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dirty="0">
                          <a:solidFill>
                            <a:srgbClr val="000000"/>
                          </a:solidFill>
                          <a:effectLst/>
                          <a:latin typeface="Calibri" panose="020F0502020204030204" pitchFamily="34" charset="0"/>
                        </a:rPr>
                        <a:t>TOF-ERDA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900" b="0" i="0" u="none" strike="noStrike">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3849248261"/>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dirty="0">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l" fontAlgn="ctr"/>
                      <a:r>
                        <a:rPr lang="fi-FI" sz="900" b="0" i="0" u="none" strike="noStrike" dirty="0">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912838808"/>
                  </a:ext>
                </a:extLst>
              </a:tr>
              <a:tr h="61265">
                <a:tc>
                  <a:txBody>
                    <a:bodyPr/>
                    <a:lstStyle/>
                    <a:p>
                      <a:pPr algn="ctr" fontAlgn="ctr"/>
                      <a:r>
                        <a:rPr lang="fi-FI" sz="900" b="0" i="0" u="none" strike="noStrike">
                          <a:solidFill>
                            <a:srgbClr val="000000"/>
                          </a:solidFill>
                          <a:effectLst/>
                          <a:latin typeface="Calibri" panose="020F0502020204030204" pitchFamily="34" charset="0"/>
                        </a:rPr>
                        <a:t>ENEA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POLIMI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C5D9F1"/>
                    </a:solidFill>
                  </a:tcPr>
                </a:tc>
                <a:tc>
                  <a:txBody>
                    <a:bodyPr/>
                    <a:lstStyle/>
                    <a:p>
                      <a:pPr algn="l" fontAlgn="ctr"/>
                      <a:r>
                        <a:rPr lang="fi-FI" sz="900" b="0" i="0" u="none" strike="noStrike" dirty="0">
                          <a:solidFill>
                            <a:srgbClr val="000000"/>
                          </a:solidFill>
                          <a:effectLst/>
                          <a:latin typeface="Calibri" panose="020F0502020204030204" pitchFamily="34" charset="0"/>
                        </a:rPr>
                        <a:t>04/2025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5D9F1"/>
                    </a:solidFill>
                  </a:tcPr>
                </a:tc>
                <a:extLst>
                  <a:ext uri="{0D108BD9-81ED-4DB2-BD59-A6C34878D82A}">
                    <a16:rowId xmlns:a16="http://schemas.microsoft.com/office/drawing/2014/main" val="2495699988"/>
                  </a:ext>
                </a:extLst>
              </a:tr>
              <a:tr h="61265">
                <a:tc>
                  <a:txBody>
                    <a:bodyPr/>
                    <a:lstStyle/>
                    <a:p>
                      <a:pPr algn="ctr" fontAlgn="ctr"/>
                      <a:r>
                        <a:rPr lang="fi-FI" sz="900" b="0" i="0" u="none" strike="noStrike" dirty="0">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Uni Helsinki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CEA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Raman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l" fontAlgn="ctr"/>
                      <a:r>
                        <a:rPr lang="fi-FI" sz="900" b="0" i="0" u="none" strike="noStrike">
                          <a:solidFill>
                            <a:srgbClr val="000000"/>
                          </a:solidFill>
                          <a:effectLst/>
                          <a:latin typeface="Calibri" panose="020F0502020204030204" pitchFamily="34" charset="0"/>
                        </a:rPr>
                        <a:t>09/2025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1395264588"/>
                  </a:ext>
                </a:extLst>
              </a:tr>
              <a:tr h="61265">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Uni Helsinki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IBA + SEM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l" fontAlgn="ctr"/>
                      <a:r>
                        <a:rPr lang="fi-FI" sz="900" b="0" i="0" u="none" strike="noStrike">
                          <a:solidFill>
                            <a:srgbClr val="000000"/>
                          </a:solidFill>
                          <a:effectLst/>
                          <a:latin typeface="Calibri" panose="020F0502020204030204" pitchFamily="34" charset="0"/>
                        </a:rPr>
                        <a:t>09/2025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3789596842"/>
                  </a:ext>
                </a:extLst>
              </a:tr>
              <a:tr h="61265">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Uni Helsinki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SEM + LIBS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l" fontAlgn="ctr"/>
                      <a:r>
                        <a:rPr lang="fi-FI" sz="900" b="0" i="0" u="none" strike="noStrike">
                          <a:solidFill>
                            <a:srgbClr val="000000"/>
                          </a:solidFill>
                          <a:effectLst/>
                          <a:latin typeface="Calibri" panose="020F0502020204030204" pitchFamily="34" charset="0"/>
                        </a:rPr>
                        <a:t>09/2025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2142279171"/>
                  </a:ext>
                </a:extLst>
              </a:tr>
              <a:tr h="61265">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Uni Helsinki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IBA + SEM + XRD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l" fontAlgn="ctr"/>
                      <a:r>
                        <a:rPr lang="fi-FI" sz="900" b="0" i="0" u="none" strike="noStrike">
                          <a:solidFill>
                            <a:srgbClr val="000000"/>
                          </a:solidFill>
                          <a:effectLst/>
                          <a:latin typeface="Calibri" panose="020F0502020204030204" pitchFamily="34" charset="0"/>
                        </a:rPr>
                        <a:t>09/2025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2785788478"/>
                  </a:ext>
                </a:extLst>
              </a:tr>
              <a:tr h="61265">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Uni Helsinki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dirty="0">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TOF-ERDA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AEEF3"/>
                    </a:solidFill>
                  </a:tcPr>
                </a:tc>
                <a:tc>
                  <a:txBody>
                    <a:bodyPr/>
                    <a:lstStyle/>
                    <a:p>
                      <a:pPr algn="l" fontAlgn="ctr"/>
                      <a:r>
                        <a:rPr lang="fi-FI" sz="900" b="0" i="0" u="none" strike="noStrike">
                          <a:solidFill>
                            <a:srgbClr val="000000"/>
                          </a:solidFill>
                          <a:effectLst/>
                          <a:latin typeface="Calibri" panose="020F0502020204030204" pitchFamily="34" charset="0"/>
                        </a:rPr>
                        <a:t>09/2025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2621104011"/>
                  </a:ext>
                </a:extLst>
              </a:tr>
              <a:tr h="61265">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Uni Helsinki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l" fontAlgn="ctr"/>
                      <a:r>
                        <a:rPr lang="fi-FI" sz="900" b="0" i="0" u="none" strike="noStrike" dirty="0">
                          <a:solidFill>
                            <a:srgbClr val="000000"/>
                          </a:solidFill>
                          <a:effectLst/>
                          <a:latin typeface="Calibri" panose="020F0502020204030204" pitchFamily="34" charset="0"/>
                        </a:rPr>
                        <a:t>09/2025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1903584530"/>
                  </a:ext>
                </a:extLst>
              </a:tr>
              <a:tr h="61265">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Uni Helsinki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err="1">
                          <a:solidFill>
                            <a:srgbClr val="000000"/>
                          </a:solidFill>
                          <a:effectLst/>
                          <a:latin typeface="Calibri" panose="020F0502020204030204" pitchFamily="34" charset="0"/>
                        </a:rPr>
                        <a:t>Nominal</a:t>
                      </a:r>
                      <a:endParaRPr lang="fi-FI" sz="900" b="0" i="0" u="none" strike="noStrike" dirty="0">
                        <a:solidFill>
                          <a:srgbClr val="000000"/>
                        </a:solidFill>
                        <a:effectLst/>
                        <a:latin typeface="Calibri" panose="020F0502020204030204" pitchFamily="34" charset="0"/>
                      </a:endParaRP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b"/>
                      <a:r>
                        <a:rPr lang="fi-FI" sz="900" b="0" i="0" u="none" strike="noStrike" dirty="0">
                          <a:solidFill>
                            <a:srgbClr val="000000"/>
                          </a:solidFill>
                          <a:effectLst/>
                          <a:latin typeface="Calibri" panose="020F0502020204030204" pitchFamily="34" charset="0"/>
                        </a:rPr>
                        <a:t>PSI-2 </a:t>
                      </a:r>
                      <a:r>
                        <a:rPr lang="fi-FI" sz="900" b="0" i="0" u="none" strike="noStrike" dirty="0" err="1">
                          <a:solidFill>
                            <a:srgbClr val="000000"/>
                          </a:solidFill>
                          <a:effectLst/>
                          <a:latin typeface="Calibri" panose="020F0502020204030204" pitchFamily="34" charset="0"/>
                        </a:rPr>
                        <a:t>geom</a:t>
                      </a:r>
                      <a:endParaRPr lang="fi-FI" sz="900" b="0" i="0" u="none" strike="noStrike" dirty="0">
                        <a:solidFill>
                          <a:srgbClr val="000000"/>
                        </a:solidFill>
                        <a:effectLst/>
                        <a:latin typeface="Calibri" panose="020F0502020204030204" pitchFamily="34" charset="0"/>
                      </a:endParaRP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ctr" fontAlgn="ctr"/>
                      <a:r>
                        <a:rPr lang="fi-FI" sz="900" b="0" i="0" u="none" strike="noStrike" dirty="0">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tc>
                  <a:txBody>
                    <a:bodyPr/>
                    <a:lstStyle/>
                    <a:p>
                      <a:pPr algn="l" fontAlgn="ctr"/>
                      <a:r>
                        <a:rPr lang="fi-FI" sz="900" b="0" i="0" u="none" strike="noStrike" dirty="0">
                          <a:solidFill>
                            <a:srgbClr val="000000"/>
                          </a:solidFill>
                          <a:effectLst/>
                          <a:latin typeface="Calibri" panose="020F0502020204030204" pitchFamily="34" charset="0"/>
                        </a:rPr>
                        <a:t>09/2025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AEEF3"/>
                    </a:solidFill>
                  </a:tcPr>
                </a:tc>
                <a:extLst>
                  <a:ext uri="{0D108BD9-81ED-4DB2-BD59-A6C34878D82A}">
                    <a16:rowId xmlns:a16="http://schemas.microsoft.com/office/drawing/2014/main" val="3080455896"/>
                  </a:ext>
                </a:extLst>
              </a:tr>
            </a:tbl>
          </a:graphicData>
        </a:graphic>
      </p:graphicFrame>
      <p:sp>
        <p:nvSpPr>
          <p:cNvPr id="2" name="TextBox 1">
            <a:extLst>
              <a:ext uri="{FF2B5EF4-FFF2-40B4-BE49-F238E27FC236}">
                <a16:creationId xmlns:a16="http://schemas.microsoft.com/office/drawing/2014/main" id="{5E837F23-5AC3-6DAF-7DD1-0068381BF7DE}"/>
              </a:ext>
            </a:extLst>
          </p:cNvPr>
          <p:cNvSpPr txBox="1"/>
          <p:nvPr/>
        </p:nvSpPr>
        <p:spPr bwMode="auto">
          <a:xfrm>
            <a:off x="295275" y="5500778"/>
            <a:ext cx="9005992" cy="954107"/>
          </a:xfrm>
          <a:prstGeom prst="rect">
            <a:avLst/>
          </a:prstGeom>
          <a:noFill/>
        </p:spPr>
        <p:txBody>
          <a:bodyPr wrap="none" rtlCol="0">
            <a:spAutoFit/>
          </a:bodyPr>
          <a:lstStyle/>
          <a:p>
            <a:r>
              <a:rPr lang="fi-FI" sz="1400" b="1" dirty="0" err="1"/>
              <a:t>Comments</a:t>
            </a:r>
            <a:r>
              <a:rPr lang="fi-FI" sz="1400" dirty="0"/>
              <a:t>: B </a:t>
            </a:r>
            <a:r>
              <a:rPr lang="fi-FI" sz="1400" dirty="0" err="1"/>
              <a:t>samples</a:t>
            </a:r>
            <a:r>
              <a:rPr lang="fi-FI" sz="1400" dirty="0"/>
              <a:t> </a:t>
            </a:r>
            <a:r>
              <a:rPr lang="fi-FI" sz="1400" dirty="0" err="1"/>
              <a:t>from</a:t>
            </a:r>
            <a:r>
              <a:rPr lang="fi-FI" sz="1400" dirty="0"/>
              <a:t> DIFFER </a:t>
            </a:r>
            <a:r>
              <a:rPr lang="fi-FI" sz="1400" dirty="0" err="1"/>
              <a:t>expected</a:t>
            </a:r>
            <a:r>
              <a:rPr lang="fi-FI" sz="1400" dirty="0"/>
              <a:t> in </a:t>
            </a:r>
            <a:r>
              <a:rPr lang="fi-FI" sz="1400" dirty="0" err="1"/>
              <a:t>the</a:t>
            </a:r>
            <a:r>
              <a:rPr lang="fi-FI" sz="1400" dirty="0"/>
              <a:t> </a:t>
            </a:r>
            <a:r>
              <a:rPr lang="fi-FI" sz="1400" dirty="0" err="1"/>
              <a:t>autumn</a:t>
            </a:r>
            <a:r>
              <a:rPr lang="fi-FI" sz="1400" dirty="0"/>
              <a:t>; </a:t>
            </a:r>
            <a:r>
              <a:rPr lang="fi-FI" sz="1400" dirty="0" err="1"/>
              <a:t>all</a:t>
            </a:r>
            <a:r>
              <a:rPr lang="fi-FI" sz="1400" dirty="0"/>
              <a:t> </a:t>
            </a:r>
            <a:r>
              <a:rPr lang="fi-FI" sz="1400" dirty="0" err="1"/>
              <a:t>these</a:t>
            </a:r>
            <a:r>
              <a:rPr lang="fi-FI" sz="1400" dirty="0"/>
              <a:t> </a:t>
            </a:r>
            <a:r>
              <a:rPr lang="fi-FI" sz="1400" dirty="0" err="1"/>
              <a:t>samples</a:t>
            </a:r>
            <a:r>
              <a:rPr lang="fi-FI" sz="1400" dirty="0"/>
              <a:t> </a:t>
            </a:r>
            <a:r>
              <a:rPr lang="fi-FI" sz="1400" dirty="0" err="1"/>
              <a:t>different</a:t>
            </a:r>
            <a:r>
              <a:rPr lang="fi-FI" sz="1400" dirty="0"/>
              <a:t> </a:t>
            </a:r>
            <a:r>
              <a:rPr lang="fi-FI" sz="1400" dirty="0">
                <a:sym typeface="Wingdings" panose="05000000000000000000" pitchFamily="2" charset="2"/>
              </a:rPr>
              <a:t> </a:t>
            </a:r>
            <a:r>
              <a:rPr lang="fi-FI" sz="1400" dirty="0" err="1">
                <a:sym typeface="Wingdings" panose="05000000000000000000" pitchFamily="2" charset="2"/>
              </a:rPr>
              <a:t>change</a:t>
            </a:r>
            <a:r>
              <a:rPr lang="fi-FI" sz="1400" dirty="0">
                <a:sym typeface="Wingdings" panose="05000000000000000000" pitchFamily="2" charset="2"/>
              </a:rPr>
              <a:t> </a:t>
            </a:r>
            <a:r>
              <a:rPr lang="fi-FI" sz="1400" dirty="0" err="1">
                <a:sym typeface="Wingdings" panose="05000000000000000000" pitchFamily="2" charset="2"/>
              </a:rPr>
              <a:t>analyses</a:t>
            </a:r>
            <a:r>
              <a:rPr lang="fi-FI" sz="1400" dirty="0">
                <a:sym typeface="Wingdings" panose="05000000000000000000" pitchFamily="2" charset="2"/>
              </a:rPr>
              <a:t> to </a:t>
            </a:r>
            <a:r>
              <a:rPr lang="fi-FI" sz="1400" dirty="0" err="1">
                <a:sym typeface="Wingdings" panose="05000000000000000000" pitchFamily="2" charset="2"/>
              </a:rPr>
              <a:t>sequential</a:t>
            </a:r>
            <a:endParaRPr lang="fi-FI" sz="1400" dirty="0">
              <a:sym typeface="Wingdings" panose="05000000000000000000" pitchFamily="2" charset="2"/>
            </a:endParaRPr>
          </a:p>
          <a:p>
            <a:r>
              <a:rPr lang="fi-FI" sz="1400" dirty="0">
                <a:sym typeface="Wingdings" panose="05000000000000000000" pitchFamily="2" charset="2"/>
              </a:rPr>
              <a:t>ENEA </a:t>
            </a:r>
            <a:r>
              <a:rPr lang="fi-FI" sz="1400" dirty="0" err="1">
                <a:sym typeface="Wingdings" panose="05000000000000000000" pitchFamily="2" charset="2"/>
              </a:rPr>
              <a:t>samples</a:t>
            </a:r>
            <a:r>
              <a:rPr lang="fi-FI" sz="1400" dirty="0">
                <a:sym typeface="Wingdings" panose="05000000000000000000" pitchFamily="2" charset="2"/>
              </a:rPr>
              <a:t> </a:t>
            </a:r>
            <a:r>
              <a:rPr lang="fi-FI" sz="1400" dirty="0" err="1">
                <a:sym typeface="Wingdings" panose="05000000000000000000" pitchFamily="2" charset="2"/>
              </a:rPr>
              <a:t>will</a:t>
            </a:r>
            <a:r>
              <a:rPr lang="fi-FI" sz="1400" dirty="0">
                <a:sym typeface="Wingdings" panose="05000000000000000000" pitchFamily="2" charset="2"/>
              </a:rPr>
              <a:t> </a:t>
            </a:r>
            <a:r>
              <a:rPr lang="fi-FI" sz="1400" dirty="0" err="1">
                <a:sym typeface="Wingdings" panose="05000000000000000000" pitchFamily="2" charset="2"/>
              </a:rPr>
              <a:t>be</a:t>
            </a:r>
            <a:r>
              <a:rPr lang="fi-FI" sz="1400" dirty="0">
                <a:sym typeface="Wingdings" panose="05000000000000000000" pitchFamily="2" charset="2"/>
              </a:rPr>
              <a:t> </a:t>
            </a:r>
            <a:r>
              <a:rPr lang="fi-FI" sz="1400" dirty="0" err="1">
                <a:sym typeface="Wingdings" panose="05000000000000000000" pitchFamily="2" charset="2"/>
              </a:rPr>
              <a:t>produced</a:t>
            </a:r>
            <a:r>
              <a:rPr lang="fi-FI" sz="1400" dirty="0">
                <a:sym typeface="Wingdings" panose="05000000000000000000" pitchFamily="2" charset="2"/>
              </a:rPr>
              <a:t> </a:t>
            </a:r>
            <a:r>
              <a:rPr lang="fi-FI" sz="1400" dirty="0" err="1">
                <a:sym typeface="Wingdings" panose="05000000000000000000" pitchFamily="2" charset="2"/>
              </a:rPr>
              <a:t>now</a:t>
            </a:r>
            <a:r>
              <a:rPr lang="fi-FI" sz="1400" dirty="0">
                <a:sym typeface="Wingdings" panose="05000000000000000000" pitchFamily="2" charset="2"/>
              </a:rPr>
              <a:t> </a:t>
            </a:r>
            <a:r>
              <a:rPr lang="fi-FI" sz="1400" dirty="0" err="1">
                <a:sym typeface="Wingdings" panose="05000000000000000000" pitchFamily="2" charset="2"/>
              </a:rPr>
              <a:t>that</a:t>
            </a:r>
            <a:r>
              <a:rPr lang="fi-FI" sz="1400" dirty="0">
                <a:sym typeface="Wingdings" panose="05000000000000000000" pitchFamily="2" charset="2"/>
              </a:rPr>
              <a:t> </a:t>
            </a:r>
            <a:r>
              <a:rPr lang="fi-FI" sz="1400" dirty="0" err="1">
                <a:sym typeface="Wingdings" panose="05000000000000000000" pitchFamily="2" charset="2"/>
              </a:rPr>
              <a:t>relocation</a:t>
            </a:r>
            <a:r>
              <a:rPr lang="fi-FI" sz="1400" dirty="0">
                <a:sym typeface="Wingdings" panose="05000000000000000000" pitchFamily="2" charset="2"/>
              </a:rPr>
              <a:t> of </a:t>
            </a:r>
            <a:r>
              <a:rPr lang="fi-FI" sz="1400" dirty="0" err="1">
                <a:sym typeface="Wingdings" panose="05000000000000000000" pitchFamily="2" charset="2"/>
              </a:rPr>
              <a:t>the</a:t>
            </a:r>
            <a:r>
              <a:rPr lang="fi-FI" sz="1400" dirty="0">
                <a:sym typeface="Wingdings" panose="05000000000000000000" pitchFamily="2" charset="2"/>
              </a:rPr>
              <a:t> lab is </a:t>
            </a:r>
            <a:r>
              <a:rPr lang="fi-FI" sz="1400" dirty="0" err="1">
                <a:sym typeface="Wingdings" panose="05000000000000000000" pitchFamily="2" charset="2"/>
              </a:rPr>
              <a:t>completed</a:t>
            </a:r>
            <a:endParaRPr lang="fi-FI" sz="1400" dirty="0">
              <a:sym typeface="Wingdings" panose="05000000000000000000" pitchFamily="2" charset="2"/>
            </a:endParaRPr>
          </a:p>
          <a:p>
            <a:r>
              <a:rPr lang="fi-FI" sz="1400" dirty="0">
                <a:sym typeface="Wingdings" panose="05000000000000000000" pitchFamily="2" charset="2"/>
              </a:rPr>
              <a:t>Status of FZJ </a:t>
            </a:r>
            <a:r>
              <a:rPr lang="fi-FI" sz="1400" dirty="0" err="1">
                <a:sym typeface="Wingdings" panose="05000000000000000000" pitchFamily="2" charset="2"/>
              </a:rPr>
              <a:t>samples</a:t>
            </a:r>
            <a:r>
              <a:rPr lang="fi-FI" sz="1400" dirty="0">
                <a:sym typeface="Wingdings" panose="05000000000000000000" pitchFamily="2" charset="2"/>
              </a:rPr>
              <a:t>?</a:t>
            </a:r>
          </a:p>
          <a:p>
            <a:r>
              <a:rPr lang="fi-FI" sz="1400" dirty="0">
                <a:sym typeface="Wingdings" panose="05000000000000000000" pitchFamily="2" charset="2"/>
              </a:rPr>
              <a:t>VTT </a:t>
            </a:r>
            <a:r>
              <a:rPr lang="fi-FI" sz="1400" dirty="0" err="1">
                <a:sym typeface="Wingdings" panose="05000000000000000000" pitchFamily="2" charset="2"/>
              </a:rPr>
              <a:t>samples</a:t>
            </a:r>
            <a:r>
              <a:rPr lang="fi-FI" sz="1400" dirty="0">
                <a:sym typeface="Wingdings" panose="05000000000000000000" pitchFamily="2" charset="2"/>
              </a:rPr>
              <a:t> to </a:t>
            </a:r>
            <a:r>
              <a:rPr lang="fi-FI" sz="1400" dirty="0" err="1">
                <a:sym typeface="Wingdings" panose="05000000000000000000" pitchFamily="2" charset="2"/>
              </a:rPr>
              <a:t>be</a:t>
            </a:r>
            <a:r>
              <a:rPr lang="fi-FI" sz="1400" dirty="0">
                <a:sym typeface="Wingdings" panose="05000000000000000000" pitchFamily="2" charset="2"/>
              </a:rPr>
              <a:t> </a:t>
            </a:r>
            <a:r>
              <a:rPr lang="fi-FI" sz="1400" dirty="0" err="1">
                <a:sym typeface="Wingdings" panose="05000000000000000000" pitchFamily="2" charset="2"/>
              </a:rPr>
              <a:t>produced</a:t>
            </a:r>
            <a:r>
              <a:rPr lang="fi-FI" sz="1400" dirty="0">
                <a:sym typeface="Wingdings" panose="05000000000000000000" pitchFamily="2" charset="2"/>
              </a:rPr>
              <a:t> </a:t>
            </a:r>
            <a:r>
              <a:rPr lang="fi-FI" sz="1400" dirty="0" err="1">
                <a:sym typeface="Wingdings" panose="05000000000000000000" pitchFamily="2" charset="2"/>
              </a:rPr>
              <a:t>only</a:t>
            </a:r>
            <a:r>
              <a:rPr lang="fi-FI" sz="1400" dirty="0">
                <a:sym typeface="Wingdings" panose="05000000000000000000" pitchFamily="2" charset="2"/>
              </a:rPr>
              <a:t> </a:t>
            </a:r>
            <a:r>
              <a:rPr lang="fi-FI" sz="1400" dirty="0" err="1">
                <a:sym typeface="Wingdings" panose="05000000000000000000" pitchFamily="2" charset="2"/>
              </a:rPr>
              <a:t>late</a:t>
            </a:r>
            <a:r>
              <a:rPr lang="fi-FI" sz="1400" dirty="0">
                <a:sym typeface="Wingdings" panose="05000000000000000000" pitchFamily="2" charset="2"/>
              </a:rPr>
              <a:t> in 2025</a:t>
            </a:r>
          </a:p>
        </p:txBody>
      </p:sp>
    </p:spTree>
    <p:extLst>
      <p:ext uri="{BB962C8B-B14F-4D97-AF65-F5344CB8AC3E}">
        <p14:creationId xmlns:p14="http://schemas.microsoft.com/office/powerpoint/2010/main" val="4177208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A8D0D-9F5F-0EEB-0C04-16729AF3524C}"/>
            </a:ext>
          </a:extLst>
        </p:cNvPr>
        <p:cNvGrpSpPr/>
        <p:nvPr/>
      </p:nvGrpSpPr>
      <p:grpSpPr>
        <a:xfrm>
          <a:off x="0" y="0"/>
          <a:ext cx="0" cy="0"/>
          <a:chOff x="0" y="0"/>
          <a:chExt cx="0" cy="0"/>
        </a:xfrm>
      </p:grpSpPr>
      <p:sp>
        <p:nvSpPr>
          <p:cNvPr id="3" name="Footer Placeholder 2">
            <a:extLst>
              <a:ext uri="{FF2B5EF4-FFF2-40B4-BE49-F238E27FC236}">
                <a16:creationId xmlns:a16="http://schemas.microsoft.com/office/drawing/2014/main" id="{EA69EEA2-871A-7742-CCE2-9FAC48D8AD86}"/>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DEA67B1F-8CCC-436B-E02F-88FDD1D14EF8}"/>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8</a:t>
            </a:fld>
            <a:endParaRPr lang="en-GB">
              <a:solidFill>
                <a:prstClr val="white"/>
              </a:solidFill>
            </a:endParaRPr>
          </a:p>
        </p:txBody>
      </p:sp>
      <p:sp>
        <p:nvSpPr>
          <p:cNvPr id="5" name="Title 1">
            <a:extLst>
              <a:ext uri="{FF2B5EF4-FFF2-40B4-BE49-F238E27FC236}">
                <a16:creationId xmlns:a16="http://schemas.microsoft.com/office/drawing/2014/main" id="{1915ED9E-15CB-4557-162C-D5211CDA6A05}"/>
              </a:ext>
            </a:extLst>
          </p:cNvPr>
          <p:cNvSpPr>
            <a:spLocks noGrp="1"/>
          </p:cNvSpPr>
          <p:nvPr>
            <p:ph type="title"/>
          </p:nvPr>
        </p:nvSpPr>
        <p:spPr>
          <a:xfrm>
            <a:off x="983432" y="192515"/>
            <a:ext cx="10179868" cy="457200"/>
          </a:xfrm>
        </p:spPr>
        <p:txBody>
          <a:bodyPr/>
          <a:lstStyle/>
          <a:p>
            <a:r>
              <a:rPr lang="fi-FI" dirty="0"/>
              <a:t>B </a:t>
            </a:r>
            <a:r>
              <a:rPr lang="fi-FI" dirty="0" err="1"/>
              <a:t>sample</a:t>
            </a:r>
            <a:r>
              <a:rPr lang="fi-FI" dirty="0"/>
              <a:t> </a:t>
            </a:r>
            <a:r>
              <a:rPr lang="fi-FI" dirty="0" err="1"/>
              <a:t>matrix</a:t>
            </a:r>
            <a:r>
              <a:rPr lang="fi-FI" dirty="0"/>
              <a:t> (as </a:t>
            </a:r>
            <a:r>
              <a:rPr lang="fi-FI" dirty="0" err="1"/>
              <a:t>agreed</a:t>
            </a:r>
            <a:r>
              <a:rPr lang="fi-FI" dirty="0"/>
              <a:t> in 2025): </a:t>
            </a:r>
            <a:r>
              <a:rPr lang="fi-FI" dirty="0" err="1"/>
              <a:t>round-robin</a:t>
            </a:r>
            <a:r>
              <a:rPr lang="fi-FI" dirty="0"/>
              <a:t> </a:t>
            </a:r>
            <a:r>
              <a:rPr lang="fi-FI" dirty="0" err="1"/>
              <a:t>exercise</a:t>
            </a:r>
            <a:endParaRPr lang="fi-FI" dirty="0"/>
          </a:p>
        </p:txBody>
      </p:sp>
      <p:graphicFrame>
        <p:nvGraphicFramePr>
          <p:cNvPr id="6" name="Table 5">
            <a:extLst>
              <a:ext uri="{FF2B5EF4-FFF2-40B4-BE49-F238E27FC236}">
                <a16:creationId xmlns:a16="http://schemas.microsoft.com/office/drawing/2014/main" id="{2ADF3D30-2B3E-7583-25AF-BC547D1BC0E0}"/>
              </a:ext>
            </a:extLst>
          </p:cNvPr>
          <p:cNvGraphicFramePr>
            <a:graphicFrameLocks noGrp="1"/>
          </p:cNvGraphicFramePr>
          <p:nvPr>
            <p:extLst>
              <p:ext uri="{D42A27DB-BD31-4B8C-83A1-F6EECF244321}">
                <p14:modId xmlns:p14="http://schemas.microsoft.com/office/powerpoint/2010/main" val="1188705665"/>
              </p:ext>
            </p:extLst>
          </p:nvPr>
        </p:nvGraphicFramePr>
        <p:xfrm>
          <a:off x="238125" y="895355"/>
          <a:ext cx="10435319" cy="4465710"/>
        </p:xfrm>
        <a:graphic>
          <a:graphicData uri="http://schemas.openxmlformats.org/drawingml/2006/table">
            <a:tbl>
              <a:tblPr/>
              <a:tblGrid>
                <a:gridCol w="774133">
                  <a:extLst>
                    <a:ext uri="{9D8B030D-6E8A-4147-A177-3AD203B41FA5}">
                      <a16:colId xmlns:a16="http://schemas.microsoft.com/office/drawing/2014/main" val="4117213356"/>
                    </a:ext>
                  </a:extLst>
                </a:gridCol>
                <a:gridCol w="949603">
                  <a:extLst>
                    <a:ext uri="{9D8B030D-6E8A-4147-A177-3AD203B41FA5}">
                      <a16:colId xmlns:a16="http://schemas.microsoft.com/office/drawing/2014/main" val="3096142444"/>
                    </a:ext>
                  </a:extLst>
                </a:gridCol>
                <a:gridCol w="753489">
                  <a:extLst>
                    <a:ext uri="{9D8B030D-6E8A-4147-A177-3AD203B41FA5}">
                      <a16:colId xmlns:a16="http://schemas.microsoft.com/office/drawing/2014/main" val="2556225335"/>
                    </a:ext>
                  </a:extLst>
                </a:gridCol>
                <a:gridCol w="495445">
                  <a:extLst>
                    <a:ext uri="{9D8B030D-6E8A-4147-A177-3AD203B41FA5}">
                      <a16:colId xmlns:a16="http://schemas.microsoft.com/office/drawing/2014/main" val="4087389581"/>
                    </a:ext>
                  </a:extLst>
                </a:gridCol>
                <a:gridCol w="722525">
                  <a:extLst>
                    <a:ext uri="{9D8B030D-6E8A-4147-A177-3AD203B41FA5}">
                      <a16:colId xmlns:a16="http://schemas.microsoft.com/office/drawing/2014/main" val="4199756716"/>
                    </a:ext>
                  </a:extLst>
                </a:gridCol>
                <a:gridCol w="1620519">
                  <a:extLst>
                    <a:ext uri="{9D8B030D-6E8A-4147-A177-3AD203B41FA5}">
                      <a16:colId xmlns:a16="http://schemas.microsoft.com/office/drawing/2014/main" val="653759291"/>
                    </a:ext>
                  </a:extLst>
                </a:gridCol>
                <a:gridCol w="928961">
                  <a:extLst>
                    <a:ext uri="{9D8B030D-6E8A-4147-A177-3AD203B41FA5}">
                      <a16:colId xmlns:a16="http://schemas.microsoft.com/office/drawing/2014/main" val="299117511"/>
                    </a:ext>
                  </a:extLst>
                </a:gridCol>
                <a:gridCol w="701882">
                  <a:extLst>
                    <a:ext uri="{9D8B030D-6E8A-4147-A177-3AD203B41FA5}">
                      <a16:colId xmlns:a16="http://schemas.microsoft.com/office/drawing/2014/main" val="3980634743"/>
                    </a:ext>
                  </a:extLst>
                </a:gridCol>
                <a:gridCol w="619306">
                  <a:extLst>
                    <a:ext uri="{9D8B030D-6E8A-4147-A177-3AD203B41FA5}">
                      <a16:colId xmlns:a16="http://schemas.microsoft.com/office/drawing/2014/main" val="2267148793"/>
                    </a:ext>
                  </a:extLst>
                </a:gridCol>
                <a:gridCol w="1021857">
                  <a:extLst>
                    <a:ext uri="{9D8B030D-6E8A-4147-A177-3AD203B41FA5}">
                      <a16:colId xmlns:a16="http://schemas.microsoft.com/office/drawing/2014/main" val="115845525"/>
                    </a:ext>
                  </a:extLst>
                </a:gridCol>
                <a:gridCol w="1352154">
                  <a:extLst>
                    <a:ext uri="{9D8B030D-6E8A-4147-A177-3AD203B41FA5}">
                      <a16:colId xmlns:a16="http://schemas.microsoft.com/office/drawing/2014/main" val="1071708549"/>
                    </a:ext>
                  </a:extLst>
                </a:gridCol>
                <a:gridCol w="495445">
                  <a:extLst>
                    <a:ext uri="{9D8B030D-6E8A-4147-A177-3AD203B41FA5}">
                      <a16:colId xmlns:a16="http://schemas.microsoft.com/office/drawing/2014/main" val="1995232648"/>
                    </a:ext>
                  </a:extLst>
                </a:gridCol>
              </a:tblGrid>
              <a:tr h="176137">
                <a:tc>
                  <a:txBody>
                    <a:bodyPr/>
                    <a:lstStyle/>
                    <a:p>
                      <a:pPr algn="ctr" fontAlgn="b"/>
                      <a:r>
                        <a:rPr lang="fi-FI" sz="900" b="1" i="0" u="none" strike="noStrike">
                          <a:solidFill>
                            <a:srgbClr val="FFFFFF"/>
                          </a:solidFill>
                          <a:effectLst/>
                          <a:latin typeface="Calibri" panose="020F0502020204030204" pitchFamily="34" charset="0"/>
                        </a:rPr>
                        <a:t>Research Unit</a:t>
                      </a:r>
                    </a:p>
                  </a:txBody>
                  <a:tcPr marL="2553" marR="2553" marT="2553"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Producing lab</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Coating</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Coating thickness (nm)</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Gas inclusion</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Production temperature (deg C)</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Substrate</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Sample size (mm)</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 of samples</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To whom?</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fi-FI" sz="900" b="1" i="0" u="none" strike="noStrike">
                          <a:solidFill>
                            <a:srgbClr val="FFFFFF"/>
                          </a:solidFill>
                          <a:effectLst/>
                          <a:latin typeface="Calibri" panose="020F0502020204030204" pitchFamily="34" charset="0"/>
                        </a:rPr>
                        <a:t>For which purpose?</a:t>
                      </a:r>
                    </a:p>
                  </a:txBody>
                  <a:tcPr marL="2553" marR="2553" marT="2553"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fi-FI" sz="900" b="1" i="0" u="none" strike="noStrike">
                          <a:solidFill>
                            <a:srgbClr val="FFFFFF"/>
                          </a:solidFill>
                          <a:effectLst/>
                          <a:latin typeface="Calibri" panose="020F0502020204030204" pitchFamily="34" charset="0"/>
                        </a:rPr>
                        <a:t>Produced by</a:t>
                      </a:r>
                    </a:p>
                  </a:txBody>
                  <a:tcPr marL="2553" marR="2553" marT="2553"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extLst>
                  <a:ext uri="{0D108BD9-81ED-4DB2-BD59-A6C34878D82A}">
                    <a16:rowId xmlns:a16="http://schemas.microsoft.com/office/drawing/2014/main" val="1300655438"/>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CEA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Raman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l" fontAlgn="ctr"/>
                      <a:r>
                        <a:rPr lang="fi-FI" sz="900" b="0" i="0" u="none" strike="noStrike" dirty="0">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3779740089"/>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1877629678"/>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dirty="0">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SEM + 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3648993439"/>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SEM + LIBS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2180945352"/>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IPPLM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SEM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4030430576"/>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3536780791"/>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XPS + TDS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2891746076"/>
                  </a:ext>
                </a:extLst>
              </a:tr>
              <a:tr h="139248">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IBA + SEM + XRD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97618111"/>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TOF-ERDA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785705082"/>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2221127589"/>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EBF1DE"/>
                    </a:solidFill>
                  </a:tcPr>
                </a:tc>
                <a:extLst>
                  <a:ext uri="{0D108BD9-81ED-4DB2-BD59-A6C34878D82A}">
                    <a16:rowId xmlns:a16="http://schemas.microsoft.com/office/drawing/2014/main" val="144381488"/>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EUROFER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diam 40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Permeation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775806103"/>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IBA + TDS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173320089"/>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2269505181"/>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001885750"/>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EUROFER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diam 40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Permeation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2747420083"/>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IBA + TDS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168025036"/>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3894691714"/>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454116771"/>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EUROFER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diam 40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Permeation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77563735"/>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JSI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IBA + TDS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574687973"/>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CIEMAT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990225986"/>
                  </a:ext>
                </a:extLst>
              </a:tr>
              <a:tr h="61265">
                <a:tc>
                  <a:txBody>
                    <a:bodyPr/>
                    <a:lstStyle/>
                    <a:p>
                      <a:pPr algn="ctr" fontAlgn="ctr"/>
                      <a:r>
                        <a:rPr lang="fi-FI" sz="900" b="0" i="0" u="none" strike="noStrike">
                          <a:solidFill>
                            <a:srgbClr val="000000"/>
                          </a:solidFill>
                          <a:effectLst/>
                          <a:latin typeface="Calibri" panose="020F0502020204030204" pitchFamily="34" charset="0"/>
                        </a:rPr>
                        <a:t>IAP</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Bobi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5000,0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b"/>
                      <a:r>
                        <a:rPr lang="fi-FI" sz="900" b="0" i="0" u="none" strike="noStrike">
                          <a:solidFill>
                            <a:srgbClr val="000000"/>
                          </a:solidFill>
                          <a:effectLst/>
                          <a:latin typeface="Calibri" panose="020F0502020204030204" pitchFamily="34" charset="0"/>
                        </a:rPr>
                        <a:t>10 x 10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IST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ctr" fontAlgn="ctr"/>
                      <a:r>
                        <a:rPr lang="fi-FI" sz="900" b="0" i="0" u="none" strike="noStrike">
                          <a:solidFill>
                            <a:srgbClr val="000000"/>
                          </a:solidFill>
                          <a:effectLst/>
                          <a:latin typeface="Calibri" panose="020F0502020204030204" pitchFamily="34" charset="0"/>
                        </a:rPr>
                        <a:t>IBA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tc>
                  <a:txBody>
                    <a:bodyPr/>
                    <a:lstStyle/>
                    <a:p>
                      <a:pPr algn="l" fontAlgn="ctr"/>
                      <a:r>
                        <a:rPr lang="fi-FI" sz="900" b="0" i="0" u="none" strike="noStrike" dirty="0">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C4BD97"/>
                    </a:solidFill>
                  </a:tcPr>
                </a:tc>
                <a:extLst>
                  <a:ext uri="{0D108BD9-81ED-4DB2-BD59-A6C34878D82A}">
                    <a16:rowId xmlns:a16="http://schemas.microsoft.com/office/drawing/2014/main" val="1931322946"/>
                  </a:ext>
                </a:extLst>
              </a:tr>
              <a:tr h="61265">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Eduardo</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CEA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Raman</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2555254778"/>
                  </a:ext>
                </a:extLst>
              </a:tr>
              <a:tr h="61265">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Eduardo</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DIFFER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IBA + SEM</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1005381876"/>
                  </a:ext>
                </a:extLst>
              </a:tr>
              <a:tr h="61265">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Eduardo</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FZJ</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SEM + LIBS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4092341858"/>
                  </a:ext>
                </a:extLst>
              </a:tr>
              <a:tr h="61265">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Eduardo</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NCSRD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IBA + SEM + XRD</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231640952"/>
                  </a:ext>
                </a:extLst>
              </a:tr>
              <a:tr h="61265">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Eduardo</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dirty="0" err="1">
                          <a:solidFill>
                            <a:srgbClr val="000000"/>
                          </a:solidFill>
                          <a:effectLst/>
                          <a:latin typeface="Calibri" panose="020F0502020204030204" pitchFamily="34" charset="0"/>
                        </a:rPr>
                        <a:t>Nominal</a:t>
                      </a:r>
                      <a:endParaRPr lang="fi-FI" sz="900" b="0" i="0" u="none" strike="noStrike" dirty="0">
                        <a:solidFill>
                          <a:srgbClr val="000000"/>
                        </a:solidFill>
                        <a:effectLst/>
                        <a:latin typeface="Calibri" panose="020F0502020204030204" pitchFamily="34" charset="0"/>
                      </a:endParaRP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RBI</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TOF-ERDA</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l" fontAlgn="ctr"/>
                      <a:r>
                        <a:rPr lang="fi-FI" sz="900" b="0" i="0" u="none" strike="noStrike">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3974876614"/>
                  </a:ext>
                </a:extLst>
              </a:tr>
              <a:tr h="61265">
                <a:tc>
                  <a:txBody>
                    <a:bodyPr/>
                    <a:lstStyle/>
                    <a:p>
                      <a:pPr algn="ctr" fontAlgn="ctr"/>
                      <a:r>
                        <a:rPr lang="fi-FI" sz="900" b="0" i="0" u="none" strike="noStrike">
                          <a:solidFill>
                            <a:srgbClr val="000000"/>
                          </a:solidFill>
                          <a:effectLst/>
                          <a:latin typeface="Calibri" panose="020F0502020204030204" pitchFamily="34" charset="0"/>
                        </a:rPr>
                        <a:t>VR</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Eduardo</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B</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100,0</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 </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Nominal</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W</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b"/>
                      <a:r>
                        <a:rPr lang="fi-FI" sz="900" b="0" i="0" u="none" strike="noStrike">
                          <a:solidFill>
                            <a:srgbClr val="000000"/>
                          </a:solidFill>
                          <a:effectLst/>
                          <a:latin typeface="Calibri" panose="020F0502020204030204" pitchFamily="34" charset="0"/>
                        </a:rPr>
                        <a:t>PSI-2 geom</a:t>
                      </a:r>
                    </a:p>
                  </a:txBody>
                  <a:tcPr marL="2553" marR="2553" marT="2553"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1</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VTT</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2DCDB"/>
                    </a:solidFill>
                  </a:tcPr>
                </a:tc>
                <a:tc>
                  <a:txBody>
                    <a:bodyPr/>
                    <a:lstStyle/>
                    <a:p>
                      <a:pPr algn="ctr" fontAlgn="ctr"/>
                      <a:r>
                        <a:rPr lang="fi-FI" sz="900" b="0" i="0" u="none" strike="noStrike">
                          <a:solidFill>
                            <a:srgbClr val="000000"/>
                          </a:solidFill>
                          <a:effectLst/>
                          <a:latin typeface="Calibri" panose="020F0502020204030204" pitchFamily="34" charset="0"/>
                        </a:rPr>
                        <a:t>SIMS</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2DCDB"/>
                    </a:solidFill>
                  </a:tcPr>
                </a:tc>
                <a:tc>
                  <a:txBody>
                    <a:bodyPr/>
                    <a:lstStyle/>
                    <a:p>
                      <a:pPr algn="l" fontAlgn="ctr"/>
                      <a:r>
                        <a:rPr lang="fi-FI" sz="900" b="0" i="0" u="none" strike="noStrike" dirty="0">
                          <a:solidFill>
                            <a:srgbClr val="000000"/>
                          </a:solidFill>
                          <a:effectLst/>
                          <a:latin typeface="Calibri" panose="020F0502020204030204" pitchFamily="34" charset="0"/>
                        </a:rPr>
                        <a:t>02/2025</a:t>
                      </a:r>
                    </a:p>
                  </a:txBody>
                  <a:tcPr marL="2553" marR="2553" marT="2553"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F2DCDB"/>
                    </a:solidFill>
                  </a:tcPr>
                </a:tc>
                <a:extLst>
                  <a:ext uri="{0D108BD9-81ED-4DB2-BD59-A6C34878D82A}">
                    <a16:rowId xmlns:a16="http://schemas.microsoft.com/office/drawing/2014/main" val="1363436879"/>
                  </a:ext>
                </a:extLst>
              </a:tr>
            </a:tbl>
          </a:graphicData>
        </a:graphic>
      </p:graphicFrame>
      <p:sp>
        <p:nvSpPr>
          <p:cNvPr id="7" name="TextBox 6">
            <a:extLst>
              <a:ext uri="{FF2B5EF4-FFF2-40B4-BE49-F238E27FC236}">
                <a16:creationId xmlns:a16="http://schemas.microsoft.com/office/drawing/2014/main" id="{10173F5B-3ED2-2F81-5CEE-0DD3E0C08642}"/>
              </a:ext>
            </a:extLst>
          </p:cNvPr>
          <p:cNvSpPr txBox="1"/>
          <p:nvPr/>
        </p:nvSpPr>
        <p:spPr bwMode="auto">
          <a:xfrm>
            <a:off x="10768693" y="3339193"/>
            <a:ext cx="1280432" cy="400110"/>
          </a:xfrm>
          <a:prstGeom prst="rect">
            <a:avLst/>
          </a:prstGeom>
          <a:noFill/>
        </p:spPr>
        <p:txBody>
          <a:bodyPr wrap="square" rtlCol="0">
            <a:spAutoFit/>
          </a:bodyPr>
          <a:lstStyle/>
          <a:p>
            <a:r>
              <a:rPr lang="fi-FI" sz="1000" dirty="0"/>
              <a:t>w/o </a:t>
            </a:r>
            <a:r>
              <a:rPr lang="fi-FI" sz="1000" dirty="0" err="1"/>
              <a:t>gas</a:t>
            </a:r>
            <a:r>
              <a:rPr lang="fi-FI" sz="1000" dirty="0"/>
              <a:t> </a:t>
            </a:r>
          </a:p>
          <a:p>
            <a:r>
              <a:rPr lang="fi-FI" sz="1000" dirty="0"/>
              <a:t>w/ D(10 at.%)</a:t>
            </a:r>
          </a:p>
        </p:txBody>
      </p:sp>
      <p:sp>
        <p:nvSpPr>
          <p:cNvPr id="2" name="TextBox 1">
            <a:extLst>
              <a:ext uri="{FF2B5EF4-FFF2-40B4-BE49-F238E27FC236}">
                <a16:creationId xmlns:a16="http://schemas.microsoft.com/office/drawing/2014/main" id="{545A5CC6-1710-C35C-71D2-D560EE995F3B}"/>
              </a:ext>
            </a:extLst>
          </p:cNvPr>
          <p:cNvSpPr txBox="1"/>
          <p:nvPr/>
        </p:nvSpPr>
        <p:spPr bwMode="auto">
          <a:xfrm>
            <a:off x="238125" y="5676075"/>
            <a:ext cx="4253087" cy="307777"/>
          </a:xfrm>
          <a:prstGeom prst="rect">
            <a:avLst/>
          </a:prstGeom>
          <a:noFill/>
        </p:spPr>
        <p:txBody>
          <a:bodyPr wrap="none" rtlCol="0">
            <a:spAutoFit/>
          </a:bodyPr>
          <a:lstStyle/>
          <a:p>
            <a:r>
              <a:rPr lang="fi-FI" sz="1400" b="1" dirty="0" err="1"/>
              <a:t>Comments</a:t>
            </a:r>
            <a:r>
              <a:rPr lang="fi-FI" sz="1400" dirty="0"/>
              <a:t>: IAP and VR </a:t>
            </a:r>
            <a:r>
              <a:rPr lang="fi-FI" sz="1400" dirty="0" err="1"/>
              <a:t>samples</a:t>
            </a:r>
            <a:r>
              <a:rPr lang="fi-FI" sz="1400" dirty="0"/>
              <a:t> </a:t>
            </a:r>
            <a:r>
              <a:rPr lang="fi-FI" sz="1400" dirty="0" err="1"/>
              <a:t>produced</a:t>
            </a:r>
            <a:r>
              <a:rPr lang="fi-FI" sz="1400" dirty="0"/>
              <a:t> and </a:t>
            </a:r>
            <a:r>
              <a:rPr lang="fi-FI" sz="1400" dirty="0" err="1"/>
              <a:t>delivered</a:t>
            </a:r>
            <a:endParaRPr lang="fi-FI" sz="1400" dirty="0">
              <a:sym typeface="Wingdings" panose="05000000000000000000" pitchFamily="2" charset="2"/>
            </a:endParaRPr>
          </a:p>
        </p:txBody>
      </p:sp>
    </p:spTree>
    <p:extLst>
      <p:ext uri="{BB962C8B-B14F-4D97-AF65-F5344CB8AC3E}">
        <p14:creationId xmlns:p14="http://schemas.microsoft.com/office/powerpoint/2010/main" val="3022743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6EC4780-3285-75C9-029A-126BB561A27D}"/>
              </a:ext>
            </a:extLst>
          </p:cNvPr>
          <p:cNvSpPr>
            <a:spLocks noGrp="1"/>
          </p:cNvSpPr>
          <p:nvPr>
            <p:ph type="ftr" sz="quarter" idx="11"/>
          </p:nvPr>
        </p:nvSpPr>
        <p:spPr/>
        <p:txBody>
          <a:bodyPr/>
          <a:lstStyle/>
          <a:p>
            <a:pPr>
              <a:defRPr/>
            </a:pPr>
            <a:r>
              <a:rPr lang="en-GB">
                <a:solidFill>
                  <a:prstClr val="white"/>
                </a:solidFill>
              </a:rPr>
              <a:t>A. Hakola| WPPWIE SPB  status meeting for W and B | 10 July 2025</a:t>
            </a:r>
            <a:endParaRPr lang="en-GB" dirty="0"/>
          </a:p>
        </p:txBody>
      </p:sp>
      <p:sp>
        <p:nvSpPr>
          <p:cNvPr id="4" name="Slide Number Placeholder 3">
            <a:extLst>
              <a:ext uri="{FF2B5EF4-FFF2-40B4-BE49-F238E27FC236}">
                <a16:creationId xmlns:a16="http://schemas.microsoft.com/office/drawing/2014/main" id="{908E511F-5874-F303-C635-331814D493EC}"/>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9</a:t>
            </a:fld>
            <a:endParaRPr lang="en-GB">
              <a:solidFill>
                <a:prstClr val="white"/>
              </a:solidFill>
            </a:endParaRPr>
          </a:p>
        </p:txBody>
      </p:sp>
      <p:sp>
        <p:nvSpPr>
          <p:cNvPr id="5" name="Title 1">
            <a:extLst>
              <a:ext uri="{FF2B5EF4-FFF2-40B4-BE49-F238E27FC236}">
                <a16:creationId xmlns:a16="http://schemas.microsoft.com/office/drawing/2014/main" id="{43AA08FC-5313-B02B-23F4-EFB9DFC89435}"/>
              </a:ext>
            </a:extLst>
          </p:cNvPr>
          <p:cNvSpPr>
            <a:spLocks noGrp="1"/>
          </p:cNvSpPr>
          <p:nvPr>
            <p:ph type="title"/>
          </p:nvPr>
        </p:nvSpPr>
        <p:spPr>
          <a:xfrm>
            <a:off x="983432" y="192515"/>
            <a:ext cx="10179868" cy="457200"/>
          </a:xfrm>
        </p:spPr>
        <p:txBody>
          <a:bodyPr/>
          <a:lstStyle/>
          <a:p>
            <a:r>
              <a:rPr lang="fi-FI" dirty="0"/>
              <a:t>B </a:t>
            </a:r>
            <a:r>
              <a:rPr lang="fi-FI" dirty="0" err="1"/>
              <a:t>sample</a:t>
            </a:r>
            <a:r>
              <a:rPr lang="fi-FI" dirty="0"/>
              <a:t> </a:t>
            </a:r>
            <a:r>
              <a:rPr lang="fi-FI" dirty="0" err="1"/>
              <a:t>matrix</a:t>
            </a:r>
            <a:r>
              <a:rPr lang="fi-FI" dirty="0"/>
              <a:t> (as </a:t>
            </a:r>
            <a:r>
              <a:rPr lang="fi-FI" dirty="0" err="1"/>
              <a:t>agreed</a:t>
            </a:r>
            <a:r>
              <a:rPr lang="fi-FI" dirty="0"/>
              <a:t> in 2025): </a:t>
            </a:r>
            <a:r>
              <a:rPr lang="fi-FI" dirty="0" err="1"/>
              <a:t>impact</a:t>
            </a:r>
            <a:r>
              <a:rPr lang="fi-FI" dirty="0"/>
              <a:t> of </a:t>
            </a:r>
            <a:r>
              <a:rPr lang="fi-FI" dirty="0" err="1"/>
              <a:t>annealing</a:t>
            </a:r>
            <a:endParaRPr lang="fi-FI" dirty="0"/>
          </a:p>
        </p:txBody>
      </p:sp>
      <p:graphicFrame>
        <p:nvGraphicFramePr>
          <p:cNvPr id="7" name="Table 6">
            <a:extLst>
              <a:ext uri="{FF2B5EF4-FFF2-40B4-BE49-F238E27FC236}">
                <a16:creationId xmlns:a16="http://schemas.microsoft.com/office/drawing/2014/main" id="{5AC097F8-75C0-2807-0186-0D79A8C4C90E}"/>
              </a:ext>
            </a:extLst>
          </p:cNvPr>
          <p:cNvGraphicFramePr>
            <a:graphicFrameLocks noGrp="1"/>
          </p:cNvGraphicFramePr>
          <p:nvPr>
            <p:extLst>
              <p:ext uri="{D42A27DB-BD31-4B8C-83A1-F6EECF244321}">
                <p14:modId xmlns:p14="http://schemas.microsoft.com/office/powerpoint/2010/main" val="506664010"/>
              </p:ext>
            </p:extLst>
          </p:nvPr>
        </p:nvGraphicFramePr>
        <p:xfrm>
          <a:off x="370114" y="849096"/>
          <a:ext cx="11451771" cy="4507566"/>
        </p:xfrm>
        <a:graphic>
          <a:graphicData uri="http://schemas.openxmlformats.org/drawingml/2006/table">
            <a:tbl>
              <a:tblPr/>
              <a:tblGrid>
                <a:gridCol w="849538">
                  <a:extLst>
                    <a:ext uri="{9D8B030D-6E8A-4147-A177-3AD203B41FA5}">
                      <a16:colId xmlns:a16="http://schemas.microsoft.com/office/drawing/2014/main" val="2223593669"/>
                    </a:ext>
                  </a:extLst>
                </a:gridCol>
                <a:gridCol w="1042099">
                  <a:extLst>
                    <a:ext uri="{9D8B030D-6E8A-4147-A177-3AD203B41FA5}">
                      <a16:colId xmlns:a16="http://schemas.microsoft.com/office/drawing/2014/main" val="2663208252"/>
                    </a:ext>
                  </a:extLst>
                </a:gridCol>
                <a:gridCol w="826885">
                  <a:extLst>
                    <a:ext uri="{9D8B030D-6E8A-4147-A177-3AD203B41FA5}">
                      <a16:colId xmlns:a16="http://schemas.microsoft.com/office/drawing/2014/main" val="2226926483"/>
                    </a:ext>
                  </a:extLst>
                </a:gridCol>
                <a:gridCol w="543705">
                  <a:extLst>
                    <a:ext uri="{9D8B030D-6E8A-4147-A177-3AD203B41FA5}">
                      <a16:colId xmlns:a16="http://schemas.microsoft.com/office/drawing/2014/main" val="649271282"/>
                    </a:ext>
                  </a:extLst>
                </a:gridCol>
                <a:gridCol w="792902">
                  <a:extLst>
                    <a:ext uri="{9D8B030D-6E8A-4147-A177-3AD203B41FA5}">
                      <a16:colId xmlns:a16="http://schemas.microsoft.com/office/drawing/2014/main" val="1994730231"/>
                    </a:ext>
                  </a:extLst>
                </a:gridCol>
                <a:gridCol w="1778366">
                  <a:extLst>
                    <a:ext uri="{9D8B030D-6E8A-4147-A177-3AD203B41FA5}">
                      <a16:colId xmlns:a16="http://schemas.microsoft.com/office/drawing/2014/main" val="1349379393"/>
                    </a:ext>
                  </a:extLst>
                </a:gridCol>
                <a:gridCol w="1019446">
                  <a:extLst>
                    <a:ext uri="{9D8B030D-6E8A-4147-A177-3AD203B41FA5}">
                      <a16:colId xmlns:a16="http://schemas.microsoft.com/office/drawing/2014/main" val="229088918"/>
                    </a:ext>
                  </a:extLst>
                </a:gridCol>
                <a:gridCol w="770247">
                  <a:extLst>
                    <a:ext uri="{9D8B030D-6E8A-4147-A177-3AD203B41FA5}">
                      <a16:colId xmlns:a16="http://schemas.microsoft.com/office/drawing/2014/main" val="3184026058"/>
                    </a:ext>
                  </a:extLst>
                </a:gridCol>
                <a:gridCol w="679629">
                  <a:extLst>
                    <a:ext uri="{9D8B030D-6E8A-4147-A177-3AD203B41FA5}">
                      <a16:colId xmlns:a16="http://schemas.microsoft.com/office/drawing/2014/main" val="3817752972"/>
                    </a:ext>
                  </a:extLst>
                </a:gridCol>
                <a:gridCol w="1121390">
                  <a:extLst>
                    <a:ext uri="{9D8B030D-6E8A-4147-A177-3AD203B41FA5}">
                      <a16:colId xmlns:a16="http://schemas.microsoft.com/office/drawing/2014/main" val="3092998949"/>
                    </a:ext>
                  </a:extLst>
                </a:gridCol>
                <a:gridCol w="1483859">
                  <a:extLst>
                    <a:ext uri="{9D8B030D-6E8A-4147-A177-3AD203B41FA5}">
                      <a16:colId xmlns:a16="http://schemas.microsoft.com/office/drawing/2014/main" val="2707980890"/>
                    </a:ext>
                  </a:extLst>
                </a:gridCol>
                <a:gridCol w="543705">
                  <a:extLst>
                    <a:ext uri="{9D8B030D-6E8A-4147-A177-3AD203B41FA5}">
                      <a16:colId xmlns:a16="http://schemas.microsoft.com/office/drawing/2014/main" val="832979274"/>
                    </a:ext>
                  </a:extLst>
                </a:gridCol>
              </a:tblGrid>
              <a:tr h="224832">
                <a:tc>
                  <a:txBody>
                    <a:bodyPr/>
                    <a:lstStyle/>
                    <a:p>
                      <a:pPr algn="ctr" fontAlgn="b"/>
                      <a:r>
                        <a:rPr lang="fi-FI" sz="1000" b="1" i="0" u="none" strike="noStrike">
                          <a:solidFill>
                            <a:srgbClr val="FFFFFF"/>
                          </a:solidFill>
                          <a:effectLst/>
                          <a:latin typeface="Calibri" panose="020F0502020204030204" pitchFamily="34" charset="0"/>
                        </a:rPr>
                        <a:t>Research Unit</a:t>
                      </a:r>
                    </a:p>
                  </a:txBody>
                  <a:tcPr marL="3258" marR="3258" marT="3258"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Producing lab</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Coating thickness (nm)</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Gas inclusion</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Production temperature (deg C)</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Substrate</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Sample size (mm)</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 of samples</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To whom?</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ctr" fontAlgn="b"/>
                      <a:r>
                        <a:rPr lang="fi-FI" sz="1000" b="1" i="0" u="none" strike="noStrike">
                          <a:solidFill>
                            <a:srgbClr val="FFFFFF"/>
                          </a:solidFill>
                          <a:effectLst/>
                          <a:latin typeface="Calibri" panose="020F0502020204030204" pitchFamily="34" charset="0"/>
                        </a:rPr>
                        <a:t>For which purpose?</a:t>
                      </a:r>
                    </a:p>
                  </a:txBody>
                  <a:tcPr marL="3258" marR="3258" marT="3258" marB="0" anchor="b">
                    <a:lnL>
                      <a:noFill/>
                    </a:lnL>
                    <a:lnR>
                      <a:noFill/>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tc>
                  <a:txBody>
                    <a:bodyPr/>
                    <a:lstStyle/>
                    <a:p>
                      <a:pPr algn="l" fontAlgn="b"/>
                      <a:r>
                        <a:rPr lang="fi-FI" sz="1000" b="1" i="0" u="none" strike="noStrike">
                          <a:solidFill>
                            <a:srgbClr val="FFFFFF"/>
                          </a:solidFill>
                          <a:effectLst/>
                          <a:latin typeface="Calibri" panose="020F0502020204030204" pitchFamily="34" charset="0"/>
                        </a:rPr>
                        <a:t>Produced by</a:t>
                      </a:r>
                    </a:p>
                  </a:txBody>
                  <a:tcPr marL="3258" marR="3258" marT="3258"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4F81BD"/>
                    </a:solidFill>
                  </a:tcPr>
                </a:tc>
                <a:extLst>
                  <a:ext uri="{0D108BD9-81ED-4DB2-BD59-A6C34878D82A}">
                    <a16:rowId xmlns:a16="http://schemas.microsoft.com/office/drawing/2014/main" val="4282971217"/>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CEA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Raman</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1692429072"/>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JSI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TDS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722878757"/>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NCSRD</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IBA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2723935864"/>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RBI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TOF-ERDA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1953517313"/>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VTT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SIMS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563161817"/>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CEA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Raman</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558051536"/>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JSI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TDS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2172359264"/>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NCSRD</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IBA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683617228"/>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RBI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TOF-ERDA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1977275619"/>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VTT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SIMS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187135241"/>
                  </a:ext>
                </a:extLst>
              </a:tr>
              <a:tr h="78202">
                <a:tc>
                  <a:txBody>
                    <a:bodyPr/>
                    <a:lstStyle/>
                    <a:p>
                      <a:pPr algn="ctr" fontAlgn="ctr"/>
                      <a:endParaRPr lang="fi-FI" sz="1000" b="0" i="0" u="none" strike="noStrike" dirty="0">
                        <a:solidFill>
                          <a:srgbClr val="000000"/>
                        </a:solidFill>
                        <a:effectLst/>
                        <a:latin typeface="Calibri" panose="020F0502020204030204" pitchFamily="34" charset="0"/>
                      </a:endParaRP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endParaRPr lang="fi-FI" sz="1000" b="0" i="0" u="none" strike="noStrike">
                        <a:solidFill>
                          <a:srgbClr val="000000"/>
                        </a:solidFill>
                        <a:effectLst/>
                        <a:latin typeface="Calibri" panose="020F0502020204030204" pitchFamily="34" charset="0"/>
                      </a:endParaRP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endParaRPr lang="fi-FI" sz="1000" b="0" i="0" u="none" strike="noStrike" dirty="0">
                        <a:solidFill>
                          <a:srgbClr val="000000"/>
                        </a:solidFill>
                        <a:effectLst/>
                        <a:latin typeface="Calibri" panose="020F0502020204030204" pitchFamily="34" charset="0"/>
                      </a:endParaRP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endParaRPr lang="fi-FI" sz="1000" b="0" i="0" u="none" strike="noStrike">
                        <a:solidFill>
                          <a:srgbClr val="000000"/>
                        </a:solidFill>
                        <a:effectLst/>
                        <a:latin typeface="Calibri" panose="020F0502020204030204" pitchFamily="34" charset="0"/>
                      </a:endParaRP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endParaRPr lang="fi-FI" sz="1000" b="0" i="0" u="none" strike="noStrike">
                        <a:solidFill>
                          <a:srgbClr val="000000"/>
                        </a:solidFill>
                        <a:effectLst/>
                        <a:latin typeface="Calibri" panose="020F0502020204030204" pitchFamily="34" charset="0"/>
                      </a:endParaRP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dirty="0">
                          <a:solidFill>
                            <a:srgbClr val="000000"/>
                          </a:solidFill>
                          <a:effectLst/>
                          <a:latin typeface="Calibri" panose="020F0502020204030204" pitchFamily="34" charset="0"/>
                        </a:rPr>
                        <a:t>Etc.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endParaRPr lang="fi-FI" sz="1000" b="0" i="0" u="none" strike="noStrike">
                        <a:solidFill>
                          <a:srgbClr val="000000"/>
                        </a:solidFill>
                        <a:effectLst/>
                        <a:latin typeface="Calibri" panose="020F0502020204030204" pitchFamily="34" charset="0"/>
                      </a:endParaRP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endParaRPr lang="fi-FI" sz="1000" b="0" i="0" u="none" strike="noStrike">
                        <a:solidFill>
                          <a:srgbClr val="000000"/>
                        </a:solidFill>
                        <a:effectLst/>
                        <a:latin typeface="Calibri" panose="020F0502020204030204" pitchFamily="34" charset="0"/>
                      </a:endParaRP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endParaRPr lang="fi-FI" sz="1000" b="0" i="0" u="none" strike="noStrike">
                        <a:solidFill>
                          <a:srgbClr val="000000"/>
                        </a:solidFill>
                        <a:effectLst/>
                        <a:latin typeface="Calibri" panose="020F0502020204030204" pitchFamily="34" charset="0"/>
                      </a:endParaRP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endParaRPr lang="fi-FI" sz="1000" b="0" i="0" u="none" strike="noStrike">
                        <a:solidFill>
                          <a:srgbClr val="000000"/>
                        </a:solidFill>
                        <a:effectLst/>
                        <a:latin typeface="Calibri" panose="020F0502020204030204" pitchFamily="34" charset="0"/>
                      </a:endParaRP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endParaRPr lang="fi-FI" sz="1000" b="0" i="0" u="none" strike="noStrike">
                        <a:solidFill>
                          <a:srgbClr val="000000"/>
                        </a:solidFill>
                        <a:effectLst/>
                        <a:latin typeface="Calibri" panose="020F0502020204030204" pitchFamily="34" charset="0"/>
                      </a:endParaRP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endParaRPr lang="fi-FI" sz="1000" b="0" i="0" u="none" strike="noStrike" dirty="0">
                        <a:solidFill>
                          <a:srgbClr val="000000"/>
                        </a:solidFill>
                        <a:effectLst/>
                        <a:latin typeface="Calibri" panose="020F0502020204030204" pitchFamily="34" charset="0"/>
                      </a:endParaRP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952002031"/>
                  </a:ext>
                </a:extLst>
              </a:tr>
              <a:tr h="78202">
                <a:tc>
                  <a:txBody>
                    <a:bodyPr/>
                    <a:lstStyle/>
                    <a:p>
                      <a:pPr algn="ctr" fontAlgn="ctr"/>
                      <a:r>
                        <a:rPr lang="fi-FI" sz="1000" b="0" i="0" u="none" strike="noStrike" dirty="0">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CEA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Raman</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dirty="0">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031409427"/>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JSI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TDS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617160501"/>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NCSRD</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IBA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1065691215"/>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RBI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TOF-ERDA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535048131"/>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VTT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SIMS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571017612"/>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CEA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Raman</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903372449"/>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JSI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TDS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507296368"/>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NCSRD</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IBA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2558349324"/>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RBI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TOF-ERDA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2984757875"/>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450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VTT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SIMS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63813619"/>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CEA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Raman</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746199553"/>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JSI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TDS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2656968411"/>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NCSRD</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IBA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4207499234"/>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RBI</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TOF-ERDA</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2619108779"/>
                  </a:ext>
                </a:extLst>
              </a:tr>
              <a:tr h="78202">
                <a:tc>
                  <a:txBody>
                    <a:bodyPr/>
                    <a:lstStyle/>
                    <a:p>
                      <a:pPr algn="ctr" fontAlgn="ctr"/>
                      <a:r>
                        <a:rPr lang="fi-FI" sz="1000" b="0" i="0" u="none" strike="noStrike">
                          <a:solidFill>
                            <a:srgbClr val="000000"/>
                          </a:solidFill>
                          <a:effectLst/>
                          <a:latin typeface="Calibri" panose="020F0502020204030204" pitchFamily="34" charset="0"/>
                        </a:rPr>
                        <a:t>IAP</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Bobi</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B</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5000,0</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D (10 at.%)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ctr"/>
                      <a:r>
                        <a:rPr lang="fi-FI" sz="1000" b="0" i="0" u="none" strike="noStrike">
                          <a:solidFill>
                            <a:srgbClr val="000000"/>
                          </a:solidFill>
                          <a:effectLst/>
                          <a:latin typeface="Calibri" panose="020F0502020204030204" pitchFamily="34" charset="0"/>
                        </a:rPr>
                        <a:t>Nominal + annealing 500 C</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W</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5 x 5</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1</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VTT</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ctr" fontAlgn="b"/>
                      <a:r>
                        <a:rPr lang="fi-FI" sz="1000" b="0" i="0" u="none" strike="noStrike">
                          <a:solidFill>
                            <a:srgbClr val="000000"/>
                          </a:solidFill>
                          <a:effectLst/>
                          <a:latin typeface="Calibri" panose="020F0502020204030204" pitchFamily="34" charset="0"/>
                        </a:rPr>
                        <a:t>SIMS</a:t>
                      </a:r>
                    </a:p>
                  </a:txBody>
                  <a:tcPr marL="3258" marR="3258" marT="3258" marB="0" anchor="b">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tc>
                  <a:txBody>
                    <a:bodyPr/>
                    <a:lstStyle/>
                    <a:p>
                      <a:pPr algn="l" fontAlgn="ctr"/>
                      <a:r>
                        <a:rPr lang="fi-FI" sz="1000" b="0" i="0" u="none" strike="noStrike" dirty="0">
                          <a:solidFill>
                            <a:srgbClr val="000000"/>
                          </a:solidFill>
                          <a:effectLst/>
                          <a:latin typeface="Calibri" panose="020F0502020204030204" pitchFamily="34" charset="0"/>
                        </a:rPr>
                        <a:t>04/2025</a:t>
                      </a:r>
                    </a:p>
                  </a:txBody>
                  <a:tcPr marL="3258" marR="3258" marT="3258" marB="0" anchor="ctr">
                    <a:lnL w="6350" cap="flat" cmpd="sng" algn="ctr">
                      <a:solidFill>
                        <a:srgbClr val="0070C0"/>
                      </a:solidFill>
                      <a:prstDash val="solid"/>
                      <a:round/>
                      <a:headEnd type="none" w="med" len="med"/>
                      <a:tailEnd type="none" w="med" len="med"/>
                    </a:lnL>
                    <a:lnR w="6350" cap="flat" cmpd="sng" algn="ctr">
                      <a:solidFill>
                        <a:srgbClr val="0070C0"/>
                      </a:solidFill>
                      <a:prstDash val="solid"/>
                      <a:round/>
                      <a:headEnd type="none" w="med" len="med"/>
                      <a:tailEnd type="none" w="med" len="med"/>
                    </a:lnR>
                    <a:lnT w="6350" cap="flat" cmpd="sng" algn="ctr">
                      <a:solidFill>
                        <a:srgbClr val="0070C0"/>
                      </a:solidFill>
                      <a:prstDash val="solid"/>
                      <a:round/>
                      <a:headEnd type="none" w="med" len="med"/>
                      <a:tailEnd type="none" w="med" len="med"/>
                    </a:lnT>
                    <a:lnB w="6350" cap="flat" cmpd="sng" algn="ctr">
                      <a:solidFill>
                        <a:srgbClr val="0070C0"/>
                      </a:solidFill>
                      <a:prstDash val="solid"/>
                      <a:round/>
                      <a:headEnd type="none" w="med" len="med"/>
                      <a:tailEnd type="none" w="med" len="med"/>
                    </a:lnB>
                    <a:solidFill>
                      <a:srgbClr val="DDD9C4"/>
                    </a:solidFill>
                  </a:tcPr>
                </a:tc>
                <a:extLst>
                  <a:ext uri="{0D108BD9-81ED-4DB2-BD59-A6C34878D82A}">
                    <a16:rowId xmlns:a16="http://schemas.microsoft.com/office/drawing/2014/main" val="3716898904"/>
                  </a:ext>
                </a:extLst>
              </a:tr>
            </a:tbl>
          </a:graphicData>
        </a:graphic>
      </p:graphicFrame>
      <p:sp>
        <p:nvSpPr>
          <p:cNvPr id="2" name="TextBox 1">
            <a:extLst>
              <a:ext uri="{FF2B5EF4-FFF2-40B4-BE49-F238E27FC236}">
                <a16:creationId xmlns:a16="http://schemas.microsoft.com/office/drawing/2014/main" id="{37F346D5-0A9A-D793-9BD3-52B43C4F34A7}"/>
              </a:ext>
            </a:extLst>
          </p:cNvPr>
          <p:cNvSpPr txBox="1"/>
          <p:nvPr/>
        </p:nvSpPr>
        <p:spPr bwMode="auto">
          <a:xfrm>
            <a:off x="238125" y="5676075"/>
            <a:ext cx="8236550" cy="307777"/>
          </a:xfrm>
          <a:prstGeom prst="rect">
            <a:avLst/>
          </a:prstGeom>
          <a:noFill/>
        </p:spPr>
        <p:txBody>
          <a:bodyPr wrap="none" rtlCol="0">
            <a:spAutoFit/>
          </a:bodyPr>
          <a:lstStyle/>
          <a:p>
            <a:r>
              <a:rPr lang="fi-FI" sz="1400" b="1" dirty="0" err="1"/>
              <a:t>Comments</a:t>
            </a:r>
            <a:r>
              <a:rPr lang="fi-FI" sz="1400" dirty="0"/>
              <a:t>: </a:t>
            </a:r>
            <a:r>
              <a:rPr lang="fi-FI" sz="1400" dirty="0" err="1"/>
              <a:t>Request</a:t>
            </a:r>
            <a:r>
              <a:rPr lang="fi-FI" sz="1400" dirty="0"/>
              <a:t> for pure B </a:t>
            </a:r>
            <a:r>
              <a:rPr lang="fi-FI" sz="1400" dirty="0" err="1"/>
              <a:t>samples</a:t>
            </a:r>
            <a:r>
              <a:rPr lang="fi-FI" sz="1400" dirty="0"/>
              <a:t> </a:t>
            </a:r>
            <a:r>
              <a:rPr lang="fi-FI" sz="1400" dirty="0" err="1"/>
              <a:t>with</a:t>
            </a:r>
            <a:r>
              <a:rPr lang="fi-FI" sz="1400" dirty="0"/>
              <a:t> </a:t>
            </a:r>
            <a:r>
              <a:rPr lang="fi-FI" sz="1400" dirty="0" err="1"/>
              <a:t>the</a:t>
            </a:r>
            <a:r>
              <a:rPr lang="fi-FI" sz="1400" dirty="0"/>
              <a:t> </a:t>
            </a:r>
            <a:r>
              <a:rPr lang="fi-FI" sz="1400" dirty="0" err="1"/>
              <a:t>same</a:t>
            </a:r>
            <a:r>
              <a:rPr lang="fi-FI" sz="1400" dirty="0"/>
              <a:t> </a:t>
            </a:r>
            <a:r>
              <a:rPr lang="fi-FI" sz="1400" dirty="0" err="1"/>
              <a:t>heating</a:t>
            </a:r>
            <a:r>
              <a:rPr lang="fi-FI" sz="1400" dirty="0"/>
              <a:t> </a:t>
            </a:r>
            <a:r>
              <a:rPr lang="fi-FI" sz="1400" dirty="0" err="1"/>
              <a:t>schemes</a:t>
            </a:r>
            <a:r>
              <a:rPr lang="fi-FI" sz="1400" dirty="0"/>
              <a:t> to </a:t>
            </a:r>
            <a:r>
              <a:rPr lang="fi-FI" sz="1400" dirty="0" err="1"/>
              <a:t>support</a:t>
            </a:r>
            <a:r>
              <a:rPr lang="fi-FI" sz="1400" dirty="0"/>
              <a:t> </a:t>
            </a:r>
            <a:r>
              <a:rPr lang="fi-FI" sz="1400" dirty="0" err="1"/>
              <a:t>already</a:t>
            </a:r>
            <a:r>
              <a:rPr lang="fi-FI" sz="1400" dirty="0"/>
              <a:t> </a:t>
            </a:r>
            <a:r>
              <a:rPr lang="fi-FI" sz="1400" dirty="0" err="1"/>
              <a:t>performed</a:t>
            </a:r>
            <a:r>
              <a:rPr lang="fi-FI" sz="1400" dirty="0"/>
              <a:t> </a:t>
            </a:r>
            <a:r>
              <a:rPr lang="fi-FI" sz="1400" dirty="0" err="1"/>
              <a:t>analyses</a:t>
            </a:r>
            <a:endParaRPr lang="fi-FI" sz="1400" dirty="0">
              <a:sym typeface="Wingdings" panose="05000000000000000000" pitchFamily="2" charset="2"/>
            </a:endParaRPr>
          </a:p>
        </p:txBody>
      </p:sp>
    </p:spTree>
    <p:extLst>
      <p:ext uri="{BB962C8B-B14F-4D97-AF65-F5344CB8AC3E}">
        <p14:creationId xmlns:p14="http://schemas.microsoft.com/office/powerpoint/2010/main" val="1969650684"/>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43110</TotalTime>
  <Words>3692</Words>
  <Application>Microsoft Office PowerPoint</Application>
  <DocSecurity>0</DocSecurity>
  <PresentationFormat>Widescreen</PresentationFormat>
  <Paragraphs>2095</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Wingdings</vt:lpstr>
      <vt:lpstr>EUROfusion.1line_5_3_2019</vt:lpstr>
      <vt:lpstr>SP B - W and B samples and their analyses</vt:lpstr>
      <vt:lpstr>Goals of this meeting</vt:lpstr>
      <vt:lpstr>W sample matrix (as agreed in 2024): exposures in linear devices</vt:lpstr>
      <vt:lpstr>W sample matrix (as agreed in 2024): LIBS and dust experiments</vt:lpstr>
      <vt:lpstr>W sample matrix (as agreed in 2024): sample analyses</vt:lpstr>
      <vt:lpstr>B sample matrix (as agreed in 2025): exposures in linear devices</vt:lpstr>
      <vt:lpstr>B sample matrix (as agreed in 2025): round-robin exercise</vt:lpstr>
      <vt:lpstr>B sample matrix (as agreed in 2025): round-robin exercise</vt:lpstr>
      <vt:lpstr>B sample matrix (as agreed in 2025): impact of annealing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Hakola Antti</cp:lastModifiedBy>
  <cp:revision>33</cp:revision>
  <dcterms:created xsi:type="dcterms:W3CDTF">2023-11-15T09:40:03Z</dcterms:created>
  <dcterms:modified xsi:type="dcterms:W3CDTF">2025-07-10T08:39:07Z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ies>
</file>