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7" r:id="rId4"/>
  </p:sldMasterIdLst>
  <p:notesMasterIdLst>
    <p:notesMasterId r:id="rId13"/>
  </p:notesMasterIdLst>
  <p:sldIdLst>
    <p:sldId id="256" r:id="rId5"/>
    <p:sldId id="258" r:id="rId6"/>
    <p:sldId id="259" r:id="rId7"/>
    <p:sldId id="260" r:id="rId8"/>
    <p:sldId id="263" r:id="rId9"/>
    <p:sldId id="264" r:id="rId10"/>
    <p:sldId id="265"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in Jakubowski" initials="MJ" lastIdx="1" clrIdx="0">
    <p:extLst>
      <p:ext uri="{19B8F6BF-5375-455C-9EA6-DF929625EA0E}">
        <p15:presenceInfo xmlns:p15="http://schemas.microsoft.com/office/powerpoint/2012/main" userId="Marcin Jakubowsk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1F497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3552" autoAdjust="0"/>
  </p:normalViewPr>
  <p:slideViewPr>
    <p:cSldViewPr snapToGrid="0">
      <p:cViewPr varScale="1">
        <p:scale>
          <a:sx n="79" d="100"/>
          <a:sy n="79" d="100"/>
        </p:scale>
        <p:origin x="130" y="6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D968B8-3019-440C-9FDF-EE2B039F7566}" type="datetimeFigureOut">
              <a:rPr lang="en-GB" smtClean="0"/>
              <a:t>30/09/2025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5CA5B4-17CC-4323-8101-FAF75F654A75}" type="slidenum">
              <a:rPr lang="en-GB" smtClean="0"/>
              <a:t>‹#›</a:t>
            </a:fld>
            <a:endParaRPr lang="en-GB"/>
          </a:p>
        </p:txBody>
      </p:sp>
    </p:spTree>
    <p:extLst>
      <p:ext uri="{BB962C8B-B14F-4D97-AF65-F5344CB8AC3E}">
        <p14:creationId xmlns:p14="http://schemas.microsoft.com/office/powerpoint/2010/main" val="2150169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smtClean="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smtClean="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smtClean="0"/>
              <a:t>Edit Master text styles</a:t>
            </a:r>
          </a:p>
          <a:p>
            <a:pPr lvl="1"/>
            <a:r>
              <a:rPr lang="en-US" smtClean="0"/>
              <a:t>Second level</a:t>
            </a:r>
          </a:p>
          <a:p>
            <a:pPr lvl="2"/>
            <a:r>
              <a:rPr lang="en-US" smtClean="0"/>
              <a:t>Third level</a:t>
            </a:r>
          </a:p>
        </p:txBody>
      </p:sp>
      <p:sp>
        <p:nvSpPr>
          <p:cNvPr id="8" name="Footer Placeholder 7"/>
          <p:cNvSpPr>
            <a:spLocks noGrp="1"/>
          </p:cNvSpPr>
          <p:nvPr>
            <p:ph type="ftr" sz="quarter" idx="11"/>
          </p:nvPr>
        </p:nvSpPr>
        <p:spPr>
          <a:xfrm>
            <a:off x="825624" y="6555770"/>
            <a:ext cx="5440952" cy="329614"/>
          </a:xfrm>
          <a:prstGeom prst="rect">
            <a:avLst/>
          </a:prstGeom>
        </p:spPr>
        <p:txBody>
          <a:bodyPr anchor="t"/>
          <a:lstStyle>
            <a:lvl1pPr>
              <a:defRPr sz="1200">
                <a:solidFill>
                  <a:schemeClr val="bg1"/>
                </a:solidFill>
              </a:defRPr>
            </a:lvl1pPr>
          </a:lstStyle>
          <a:p>
            <a:r>
              <a:rPr lang="en-US" smtClean="0">
                <a:solidFill>
                  <a:prstClr val="white"/>
                </a:solidFill>
              </a:rPr>
              <a:t>WPW7X | PSD AWP meeting 2025 | 07-09.10.2024</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smtClean="0"/>
              <a:t>Click to edit Master title style</a:t>
            </a:r>
            <a:endParaRPr lang="en-GB" dirty="0"/>
          </a:p>
        </p:txBody>
      </p:sp>
      <p:sp>
        <p:nvSpPr>
          <p:cNvPr id="8" name="Footer Placeholder 7"/>
          <p:cNvSpPr>
            <a:spLocks noGrp="1"/>
          </p:cNvSpPr>
          <p:nvPr>
            <p:ph type="ftr" sz="quarter" idx="11"/>
          </p:nvPr>
        </p:nvSpPr>
        <p:spPr>
          <a:xfrm>
            <a:off x="825624" y="6555770"/>
            <a:ext cx="5692622" cy="329614"/>
          </a:xfrm>
          <a:prstGeom prst="rect">
            <a:avLst/>
          </a:prstGeom>
        </p:spPr>
        <p:txBody>
          <a:bodyPr anchor="t"/>
          <a:lstStyle>
            <a:lvl1pPr>
              <a:defRPr sz="1200">
                <a:solidFill>
                  <a:schemeClr val="bg1"/>
                </a:solidFill>
              </a:defRPr>
            </a:lvl1pPr>
          </a:lstStyle>
          <a:p>
            <a:r>
              <a:rPr lang="en-US" smtClean="0">
                <a:solidFill>
                  <a:prstClr val="white"/>
                </a:solidFill>
              </a:rPr>
              <a:t>WPW7X | PSD AWP meeting 2025 | 07-09.10.2024</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6011404" cy="329614"/>
          </a:xfrm>
          <a:prstGeom prst="rect">
            <a:avLst/>
          </a:prstGeom>
        </p:spPr>
        <p:txBody>
          <a:bodyPr anchor="t"/>
          <a:lstStyle>
            <a:lvl1pPr>
              <a:defRPr sz="1200">
                <a:solidFill>
                  <a:schemeClr val="bg1"/>
                </a:solidFill>
              </a:defRPr>
            </a:lvl1pPr>
          </a:lstStyle>
          <a:p>
            <a:r>
              <a:rPr lang="en-US" smtClean="0">
                <a:solidFill>
                  <a:prstClr val="white"/>
                </a:solidFill>
              </a:rPr>
              <a:t>WPW7X | PSD AWP meeting 2025 | 07-09.10.2024</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45E63-BFC7-B2C0-49CB-EA2AF3FAD965}"/>
              </a:ext>
            </a:extLst>
          </p:cNvPr>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BE"/>
          </a:p>
        </p:txBody>
      </p:sp>
      <p:sp>
        <p:nvSpPr>
          <p:cNvPr id="3" name="Subtitle 2">
            <a:extLst>
              <a:ext uri="{FF2B5EF4-FFF2-40B4-BE49-F238E27FC236}">
                <a16:creationId xmlns:a16="http://schemas.microsoft.com/office/drawing/2014/main" id="{E9986EC2-FB60-2050-7295-2A025BE40E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BE"/>
          </a:p>
        </p:txBody>
      </p:sp>
      <p:sp>
        <p:nvSpPr>
          <p:cNvPr id="4" name="Date Placeholder 3">
            <a:extLst>
              <a:ext uri="{FF2B5EF4-FFF2-40B4-BE49-F238E27FC236}">
                <a16:creationId xmlns:a16="http://schemas.microsoft.com/office/drawing/2014/main" id="{B14FEB12-9145-A531-60AD-75624B92466B}"/>
              </a:ext>
            </a:extLst>
          </p:cNvPr>
          <p:cNvSpPr>
            <a:spLocks noGrp="1"/>
          </p:cNvSpPr>
          <p:nvPr>
            <p:ph type="dt" sz="half" idx="10"/>
          </p:nvPr>
        </p:nvSpPr>
        <p:spPr/>
        <p:txBody>
          <a:bodyPr/>
          <a:lstStyle/>
          <a:p>
            <a:endParaRPr lang="en-BE"/>
          </a:p>
        </p:txBody>
      </p:sp>
      <p:sp>
        <p:nvSpPr>
          <p:cNvPr id="5" name="Footer Placeholder 4">
            <a:extLst>
              <a:ext uri="{FF2B5EF4-FFF2-40B4-BE49-F238E27FC236}">
                <a16:creationId xmlns:a16="http://schemas.microsoft.com/office/drawing/2014/main" id="{5AF62917-6FE8-9324-F9E1-4428B277AD1A}"/>
              </a:ext>
            </a:extLst>
          </p:cNvPr>
          <p:cNvSpPr>
            <a:spLocks noGrp="1"/>
          </p:cNvSpPr>
          <p:nvPr>
            <p:ph type="ftr" sz="quarter" idx="11"/>
          </p:nvPr>
        </p:nvSpPr>
        <p:spPr/>
        <p:txBody>
          <a:bodyPr/>
          <a:lstStyle/>
          <a:p>
            <a:r>
              <a:rPr lang="en-US" smtClean="0"/>
              <a:t>WPW7X | PSD AWP meeting 2025 | 07-09.10.2024</a:t>
            </a:r>
            <a:endParaRPr lang="en-BE"/>
          </a:p>
        </p:txBody>
      </p:sp>
      <p:sp>
        <p:nvSpPr>
          <p:cNvPr id="6" name="Slide Number Placeholder 5">
            <a:extLst>
              <a:ext uri="{FF2B5EF4-FFF2-40B4-BE49-F238E27FC236}">
                <a16:creationId xmlns:a16="http://schemas.microsoft.com/office/drawing/2014/main" id="{96F92711-9123-5D5A-6517-15BF4C23EC07}"/>
              </a:ext>
            </a:extLst>
          </p:cNvPr>
          <p:cNvSpPr>
            <a:spLocks noGrp="1"/>
          </p:cNvSpPr>
          <p:nvPr>
            <p:ph type="sldNum" sz="quarter" idx="12"/>
          </p:nvPr>
        </p:nvSpPr>
        <p:spPr/>
        <p:txBody>
          <a:bodyPr/>
          <a:lstStyle/>
          <a:p>
            <a:fld id="{A8862A6C-F1D0-0A4C-8F8A-8E35AFC16FDD}" type="slidenum">
              <a:rPr lang="en-BE" smtClean="0"/>
              <a:t>‹#›</a:t>
            </a:fld>
            <a:endParaRPr lang="en-BE"/>
          </a:p>
        </p:txBody>
      </p:sp>
    </p:spTree>
    <p:extLst>
      <p:ext uri="{BB962C8B-B14F-4D97-AF65-F5344CB8AC3E}">
        <p14:creationId xmlns:p14="http://schemas.microsoft.com/office/powerpoint/2010/main" val="23228564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 id="2147483671" r:id="rId5"/>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WP STEL: Preliminary analysis of call response</a:t>
            </a:r>
            <a:endParaRPr lang="pl-PL" dirty="0"/>
          </a:p>
        </p:txBody>
      </p:sp>
      <p:sp>
        <p:nvSpPr>
          <p:cNvPr id="3" name="Text Placeholder 2"/>
          <p:cNvSpPr>
            <a:spLocks noGrp="1"/>
          </p:cNvSpPr>
          <p:nvPr>
            <p:ph type="body" sz="quarter" idx="10"/>
          </p:nvPr>
        </p:nvSpPr>
        <p:spPr/>
        <p:txBody>
          <a:bodyPr>
            <a:normAutofit fontScale="70000" lnSpcReduction="20000"/>
          </a:bodyPr>
          <a:lstStyle/>
          <a:p>
            <a:r>
              <a:rPr lang="en-US" dirty="0" smtClean="0"/>
              <a:t>Marcin Jakubowski (PL), Juliane Haese (PSO)</a:t>
            </a:r>
            <a:endParaRPr lang="pl-PL" dirty="0"/>
          </a:p>
        </p:txBody>
      </p:sp>
      <p:sp>
        <p:nvSpPr>
          <p:cNvPr id="4" name="Text Placeholder 3"/>
          <p:cNvSpPr>
            <a:spLocks noGrp="1"/>
          </p:cNvSpPr>
          <p:nvPr>
            <p:ph type="body" sz="quarter" idx="11"/>
          </p:nvPr>
        </p:nvSpPr>
        <p:spPr/>
        <p:txBody>
          <a:bodyPr/>
          <a:lstStyle/>
          <a:p>
            <a:endParaRPr lang="pl-PL" dirty="0"/>
          </a:p>
        </p:txBody>
      </p:sp>
      <p:sp>
        <p:nvSpPr>
          <p:cNvPr id="5" name="Text Placeholder 4"/>
          <p:cNvSpPr>
            <a:spLocks noGrp="1"/>
          </p:cNvSpPr>
          <p:nvPr>
            <p:ph type="body" sz="quarter" idx="12"/>
          </p:nvPr>
        </p:nvSpPr>
        <p:spPr/>
        <p:txBody>
          <a:bodyPr/>
          <a:lstStyle/>
          <a:p>
            <a:endParaRPr lang="pl-PL"/>
          </a:p>
        </p:txBody>
      </p:sp>
    </p:spTree>
    <p:extLst>
      <p:ext uri="{BB962C8B-B14F-4D97-AF65-F5344CB8AC3E}">
        <p14:creationId xmlns:p14="http://schemas.microsoft.com/office/powerpoint/2010/main" val="467402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Difference between assigned and requested</a:t>
            </a:r>
            <a:endParaRPr lang="pl-PL" dirty="0"/>
          </a:p>
        </p:txBody>
      </p:sp>
      <p:sp>
        <p:nvSpPr>
          <p:cNvPr id="4" name="Footer Placeholder 3"/>
          <p:cNvSpPr>
            <a:spLocks noGrp="1"/>
          </p:cNvSpPr>
          <p:nvPr>
            <p:ph type="ftr" sz="quarter" idx="11"/>
          </p:nvPr>
        </p:nvSpPr>
        <p:spPr/>
        <p:txBody>
          <a:bodyPr/>
          <a:lstStyle/>
          <a:p>
            <a:r>
              <a:rPr lang="en-US" smtClean="0">
                <a:solidFill>
                  <a:prstClr val="white"/>
                </a:solidFill>
              </a:rPr>
              <a:t>WPW7X | PSD AWP meeting 2025 | 07-09.10.2024</a:t>
            </a:r>
            <a:endParaRPr lang="en-GB" dirty="0">
              <a:solidFill>
                <a:prstClr val="white"/>
              </a:solidFill>
            </a:endParaRPr>
          </a:p>
        </p:txBody>
      </p:sp>
      <p:sp>
        <p:nvSpPr>
          <p:cNvPr id="5" name="Slide Number Placeholder 4"/>
          <p:cNvSpPr>
            <a:spLocks noGrp="1"/>
          </p:cNvSpPr>
          <p:nvPr>
            <p:ph type="sldNum" sz="quarter" idx="12"/>
          </p:nvPr>
        </p:nvSpPr>
        <p:spPr/>
        <p:txBody>
          <a:bodyPr/>
          <a:lstStyle/>
          <a:p>
            <a:fld id="{6A6D9FA1-99C7-4910-8E32-B85D378B0060}" type="slidenum">
              <a:rPr lang="en-GB" smtClean="0">
                <a:solidFill>
                  <a:prstClr val="white"/>
                </a:solidFill>
              </a:rPr>
              <a:pPr/>
              <a:t>2</a:t>
            </a:fld>
            <a:endParaRPr lang="en-GB" dirty="0">
              <a:solidFill>
                <a:prstClr val="white"/>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4253665385"/>
              </p:ext>
            </p:extLst>
          </p:nvPr>
        </p:nvGraphicFramePr>
        <p:xfrm>
          <a:off x="983432" y="1416511"/>
          <a:ext cx="6941127" cy="1967865"/>
        </p:xfrm>
        <a:graphic>
          <a:graphicData uri="http://schemas.openxmlformats.org/drawingml/2006/table">
            <a:tbl>
              <a:tblPr firstRow="1" firstCol="1" bandRow="1">
                <a:tableStyleId>{5C22544A-7EE6-4342-B048-85BDC9FD1C3A}</a:tableStyleId>
              </a:tblPr>
              <a:tblGrid>
                <a:gridCol w="1804081">
                  <a:extLst>
                    <a:ext uri="{9D8B030D-6E8A-4147-A177-3AD203B41FA5}">
                      <a16:colId xmlns:a16="http://schemas.microsoft.com/office/drawing/2014/main" val="2494360478"/>
                    </a:ext>
                  </a:extLst>
                </a:gridCol>
                <a:gridCol w="1223106">
                  <a:extLst>
                    <a:ext uri="{9D8B030D-6E8A-4147-A177-3AD203B41FA5}">
                      <a16:colId xmlns:a16="http://schemas.microsoft.com/office/drawing/2014/main" val="491915935"/>
                    </a:ext>
                  </a:extLst>
                </a:gridCol>
                <a:gridCol w="1345417">
                  <a:extLst>
                    <a:ext uri="{9D8B030D-6E8A-4147-A177-3AD203B41FA5}">
                      <a16:colId xmlns:a16="http://schemas.microsoft.com/office/drawing/2014/main" val="1047449709"/>
                    </a:ext>
                  </a:extLst>
                </a:gridCol>
                <a:gridCol w="1223106">
                  <a:extLst>
                    <a:ext uri="{9D8B030D-6E8A-4147-A177-3AD203B41FA5}">
                      <a16:colId xmlns:a16="http://schemas.microsoft.com/office/drawing/2014/main" val="1497712066"/>
                    </a:ext>
                  </a:extLst>
                </a:gridCol>
                <a:gridCol w="1345417">
                  <a:extLst>
                    <a:ext uri="{9D8B030D-6E8A-4147-A177-3AD203B41FA5}">
                      <a16:colId xmlns:a16="http://schemas.microsoft.com/office/drawing/2014/main" val="3859236154"/>
                    </a:ext>
                  </a:extLst>
                </a:gridCol>
              </a:tblGrid>
              <a:tr h="433705">
                <a:tc>
                  <a:txBody>
                    <a:bodyPr/>
                    <a:lstStyle/>
                    <a:p>
                      <a:pPr algn="l" fontAlgn="b"/>
                      <a:r>
                        <a:rPr lang="de-DE" sz="1800" u="none" strike="noStrike">
                          <a:effectLst/>
                        </a:rPr>
                        <a:t>Area</a:t>
                      </a:r>
                      <a:endParaRPr lang="de-DE" sz="1800" b="1" i="0" u="none" strike="noStrike">
                        <a:solidFill>
                          <a:srgbClr val="FFFFFF"/>
                        </a:solidFill>
                        <a:effectLst/>
                        <a:latin typeface="Calibri" panose="020F0502020204030204" pitchFamily="34" charset="0"/>
                      </a:endParaRPr>
                    </a:p>
                  </a:txBody>
                  <a:tcPr marL="9525" marR="9525" marT="9525" marB="0" anchor="b"/>
                </a:tc>
                <a:tc>
                  <a:txBody>
                    <a:bodyPr/>
                    <a:lstStyle/>
                    <a:p>
                      <a:pPr algn="ctr" fontAlgn="b"/>
                      <a:r>
                        <a:rPr lang="de-DE" sz="1800" u="none" strike="noStrike">
                          <a:effectLst/>
                        </a:rPr>
                        <a:t>Assigned CC 2026 [k€]</a:t>
                      </a:r>
                      <a:endParaRPr lang="de-DE" sz="1800" b="1" i="0" u="none" strike="noStrike">
                        <a:solidFill>
                          <a:srgbClr val="FFFFFF"/>
                        </a:solidFill>
                        <a:effectLst/>
                        <a:latin typeface="Calibri" panose="020F0502020204030204" pitchFamily="34" charset="0"/>
                      </a:endParaRPr>
                    </a:p>
                  </a:txBody>
                  <a:tcPr marL="9525" marR="9525" marT="9525" marB="0" anchor="b"/>
                </a:tc>
                <a:tc>
                  <a:txBody>
                    <a:bodyPr/>
                    <a:lstStyle/>
                    <a:p>
                      <a:pPr algn="ctr" fontAlgn="b"/>
                      <a:r>
                        <a:rPr lang="de-DE" sz="1800" u="none" strike="noStrike">
                          <a:effectLst/>
                        </a:rPr>
                        <a:t>Requested CC 2026 [k€]</a:t>
                      </a:r>
                      <a:endParaRPr lang="de-DE" sz="1800" b="1" i="0" u="none" strike="noStrike">
                        <a:solidFill>
                          <a:srgbClr val="FFFFFF"/>
                        </a:solidFill>
                        <a:effectLst/>
                        <a:latin typeface="Calibri" panose="020F0502020204030204" pitchFamily="34" charset="0"/>
                      </a:endParaRPr>
                    </a:p>
                  </a:txBody>
                  <a:tcPr marL="9525" marR="9525" marT="9525" marB="0" anchor="b"/>
                </a:tc>
                <a:tc>
                  <a:txBody>
                    <a:bodyPr/>
                    <a:lstStyle/>
                    <a:p>
                      <a:pPr algn="ctr" fontAlgn="b"/>
                      <a:r>
                        <a:rPr lang="de-DE" sz="1800" u="none" strike="noStrike">
                          <a:effectLst/>
                        </a:rPr>
                        <a:t>Assigned CC 2027 [k€]</a:t>
                      </a:r>
                      <a:endParaRPr lang="de-DE" sz="1800" b="1" i="0" u="none" strike="noStrike">
                        <a:solidFill>
                          <a:srgbClr val="FFFFFF"/>
                        </a:solidFill>
                        <a:effectLst/>
                        <a:latin typeface="Calibri" panose="020F0502020204030204" pitchFamily="34" charset="0"/>
                      </a:endParaRPr>
                    </a:p>
                  </a:txBody>
                  <a:tcPr marL="9525" marR="9525" marT="9525" marB="0" anchor="b"/>
                </a:tc>
                <a:tc>
                  <a:txBody>
                    <a:bodyPr/>
                    <a:lstStyle/>
                    <a:p>
                      <a:pPr algn="ctr" fontAlgn="b"/>
                      <a:r>
                        <a:rPr lang="de-DE" sz="1800" u="none" strike="noStrike">
                          <a:effectLst/>
                        </a:rPr>
                        <a:t>Requested CC 2027 [k€]</a:t>
                      </a:r>
                      <a:endParaRPr lang="de-DE" sz="1800" b="1" i="0" u="none" strike="noStrike">
                        <a:solidFill>
                          <a:srgbClr val="FFFFFF"/>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29319990"/>
                  </a:ext>
                </a:extLst>
              </a:tr>
              <a:tr h="200025">
                <a:tc>
                  <a:txBody>
                    <a:bodyPr/>
                    <a:lstStyle/>
                    <a:p>
                      <a:pPr algn="l" fontAlgn="b"/>
                      <a:r>
                        <a:rPr lang="de-DE" sz="1800" u="none" strike="noStrike">
                          <a:effectLst/>
                        </a:rPr>
                        <a:t>W7-X Exploitation</a:t>
                      </a:r>
                      <a:endParaRPr lang="de-DE"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800" u="none" strike="noStrike">
                          <a:effectLst/>
                        </a:rPr>
                        <a:t>722</a:t>
                      </a:r>
                      <a:endParaRPr lang="de-DE"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800" u="none" strike="noStrike">
                          <a:effectLst/>
                        </a:rPr>
                        <a:t>1269</a:t>
                      </a:r>
                      <a:endParaRPr lang="de-DE"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800" u="none" strike="noStrike">
                          <a:effectLst/>
                        </a:rPr>
                        <a:t>722</a:t>
                      </a:r>
                      <a:endParaRPr lang="de-DE"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800" u="none" strike="noStrike">
                          <a:effectLst/>
                        </a:rPr>
                        <a:t>1262</a:t>
                      </a:r>
                      <a:endParaRPr lang="de-DE"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89807645"/>
                  </a:ext>
                </a:extLst>
              </a:tr>
              <a:tr h="200025">
                <a:tc>
                  <a:txBody>
                    <a:bodyPr/>
                    <a:lstStyle/>
                    <a:p>
                      <a:pPr algn="l" fontAlgn="b"/>
                      <a:r>
                        <a:rPr lang="de-DE" sz="1800" u="none" strike="noStrike">
                          <a:effectLst/>
                        </a:rPr>
                        <a:t>HELIAS gaps</a:t>
                      </a:r>
                      <a:endParaRPr lang="de-DE"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800" u="none" strike="noStrike">
                          <a:effectLst/>
                        </a:rPr>
                        <a:t>278</a:t>
                      </a:r>
                      <a:endParaRPr lang="de-DE"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800" u="none" strike="noStrike">
                          <a:effectLst/>
                        </a:rPr>
                        <a:t>319</a:t>
                      </a:r>
                      <a:endParaRPr lang="de-DE"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800" u="none" strike="noStrike">
                          <a:effectLst/>
                        </a:rPr>
                        <a:t>178</a:t>
                      </a:r>
                      <a:endParaRPr lang="de-DE"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800" u="none" strike="noStrike">
                          <a:effectLst/>
                        </a:rPr>
                        <a:t>324</a:t>
                      </a:r>
                      <a:endParaRPr lang="de-DE"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91695775"/>
                  </a:ext>
                </a:extLst>
              </a:tr>
              <a:tr h="200025">
                <a:tc>
                  <a:txBody>
                    <a:bodyPr/>
                    <a:lstStyle/>
                    <a:p>
                      <a:pPr algn="l" fontAlgn="b"/>
                      <a:r>
                        <a:rPr lang="de-DE" sz="1800" u="none" strike="noStrike">
                          <a:effectLst/>
                        </a:rPr>
                        <a:t>ITER, Enhnacements</a:t>
                      </a:r>
                      <a:endParaRPr lang="de-DE"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800" u="none" strike="noStrike">
                          <a:effectLst/>
                        </a:rPr>
                        <a:t>726</a:t>
                      </a:r>
                      <a:endParaRPr lang="de-DE"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800" u="none" strike="noStrike" dirty="0" smtClean="0">
                          <a:effectLst/>
                        </a:rPr>
                        <a:t>1011</a:t>
                      </a:r>
                      <a:endParaRPr lang="de-DE"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de-DE" sz="1800" u="none" strike="noStrike">
                          <a:effectLst/>
                        </a:rPr>
                        <a:t>726</a:t>
                      </a:r>
                      <a:endParaRPr lang="de-DE"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800" u="none" strike="noStrike" dirty="0" smtClean="0">
                          <a:effectLst/>
                        </a:rPr>
                        <a:t>1002</a:t>
                      </a:r>
                      <a:endParaRPr lang="de-DE"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57865506"/>
                  </a:ext>
                </a:extLst>
              </a:tr>
              <a:tr h="200025">
                <a:tc>
                  <a:txBody>
                    <a:bodyPr/>
                    <a:lstStyle/>
                    <a:p>
                      <a:pPr algn="l" fontAlgn="b"/>
                      <a:r>
                        <a:rPr lang="de-DE" sz="1800" u="none" strike="noStrike">
                          <a:effectLst/>
                        </a:rPr>
                        <a:t>Stellarator DEMO</a:t>
                      </a:r>
                      <a:endParaRPr lang="de-DE"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800" u="none" strike="noStrike">
                          <a:effectLst/>
                        </a:rPr>
                        <a:t>154</a:t>
                      </a:r>
                      <a:endParaRPr lang="de-DE"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800" u="none" strike="noStrike">
                          <a:effectLst/>
                        </a:rPr>
                        <a:t>356</a:t>
                      </a:r>
                      <a:endParaRPr lang="de-DE"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800" u="none" strike="noStrike">
                          <a:effectLst/>
                        </a:rPr>
                        <a:t>154</a:t>
                      </a:r>
                      <a:endParaRPr lang="de-DE" sz="18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800" u="none" strike="noStrike" dirty="0">
                          <a:effectLst/>
                        </a:rPr>
                        <a:t>357</a:t>
                      </a:r>
                      <a:endParaRPr lang="de-DE"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71858520"/>
                  </a:ext>
                </a:extLst>
              </a:tr>
            </a:tbl>
          </a:graphicData>
        </a:graphic>
      </p:graphicFrame>
    </p:spTree>
    <p:extLst>
      <p:ext uri="{BB962C8B-B14F-4D97-AF65-F5344CB8AC3E}">
        <p14:creationId xmlns:p14="http://schemas.microsoft.com/office/powerpoint/2010/main" val="5475498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W7-X Exploitation</a:t>
            </a:r>
            <a:endParaRPr lang="pl-PL" dirty="0"/>
          </a:p>
        </p:txBody>
      </p:sp>
      <p:sp>
        <p:nvSpPr>
          <p:cNvPr id="4" name="Footer Placeholder 3"/>
          <p:cNvSpPr>
            <a:spLocks noGrp="1"/>
          </p:cNvSpPr>
          <p:nvPr>
            <p:ph type="ftr" sz="quarter" idx="11"/>
          </p:nvPr>
        </p:nvSpPr>
        <p:spPr/>
        <p:txBody>
          <a:bodyPr/>
          <a:lstStyle/>
          <a:p>
            <a:r>
              <a:rPr lang="en-US" smtClean="0">
                <a:solidFill>
                  <a:prstClr val="white"/>
                </a:solidFill>
              </a:rPr>
              <a:t>WPW7X | PSD AWP meeting 2025 | 07-09.10.2024</a:t>
            </a:r>
            <a:endParaRPr lang="en-GB" dirty="0">
              <a:solidFill>
                <a:prstClr val="white"/>
              </a:solidFill>
            </a:endParaRPr>
          </a:p>
        </p:txBody>
      </p:sp>
      <p:sp>
        <p:nvSpPr>
          <p:cNvPr id="5" name="Slide Number Placeholder 4"/>
          <p:cNvSpPr>
            <a:spLocks noGrp="1"/>
          </p:cNvSpPr>
          <p:nvPr>
            <p:ph type="sldNum" sz="quarter" idx="12"/>
          </p:nvPr>
        </p:nvSpPr>
        <p:spPr/>
        <p:txBody>
          <a:bodyPr/>
          <a:lstStyle/>
          <a:p>
            <a:fld id="{6A6D9FA1-99C7-4910-8E32-B85D378B0060}" type="slidenum">
              <a:rPr lang="en-GB" smtClean="0">
                <a:solidFill>
                  <a:prstClr val="white"/>
                </a:solidFill>
              </a:rPr>
              <a:pPr/>
              <a:t>3</a:t>
            </a:fld>
            <a:endParaRPr lang="en-GB" dirty="0">
              <a:solidFill>
                <a:prstClr val="white"/>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190611170"/>
              </p:ext>
            </p:extLst>
          </p:nvPr>
        </p:nvGraphicFramePr>
        <p:xfrm>
          <a:off x="5593404" y="851170"/>
          <a:ext cx="6258614" cy="2251365"/>
        </p:xfrm>
        <a:graphic>
          <a:graphicData uri="http://schemas.openxmlformats.org/drawingml/2006/table">
            <a:tbl>
              <a:tblPr>
                <a:tableStyleId>{5C22544A-7EE6-4342-B048-85BDC9FD1C3A}</a:tableStyleId>
              </a:tblPr>
              <a:tblGrid>
                <a:gridCol w="6258614">
                  <a:extLst>
                    <a:ext uri="{9D8B030D-6E8A-4147-A177-3AD203B41FA5}">
                      <a16:colId xmlns:a16="http://schemas.microsoft.com/office/drawing/2014/main" val="503135046"/>
                    </a:ext>
                  </a:extLst>
                </a:gridCol>
              </a:tblGrid>
              <a:tr h="277910">
                <a:tc>
                  <a:txBody>
                    <a:bodyPr/>
                    <a:lstStyle/>
                    <a:p>
                      <a:pPr algn="l" fontAlgn="b"/>
                      <a:r>
                        <a:rPr lang="en-US" sz="1800" u="none" strike="noStrike" dirty="0">
                          <a:effectLst/>
                        </a:rPr>
                        <a:t>Modelling of drift waves and </a:t>
                      </a:r>
                      <a:r>
                        <a:rPr lang="en-US" sz="1800" u="none" strike="noStrike" dirty="0" err="1">
                          <a:effectLst/>
                        </a:rPr>
                        <a:t>sawteeth</a:t>
                      </a:r>
                      <a:r>
                        <a:rPr lang="en-US" sz="1800" u="none" strike="noStrike" dirty="0">
                          <a:effectLst/>
                        </a:rPr>
                        <a:t> oscillations</a:t>
                      </a:r>
                      <a:endParaRPr lang="en-US" sz="1800" b="0" i="0" u="none" strike="noStrike" dirty="0">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3564011733"/>
                  </a:ext>
                </a:extLst>
              </a:tr>
              <a:tr h="238209">
                <a:tc>
                  <a:txBody>
                    <a:bodyPr/>
                    <a:lstStyle/>
                    <a:p>
                      <a:pPr algn="l" fontAlgn="b"/>
                      <a:r>
                        <a:rPr lang="en-US" sz="1800" u="none" strike="noStrike" dirty="0">
                          <a:effectLst/>
                        </a:rPr>
                        <a:t>Modelling of edge drifts in 3D geometries</a:t>
                      </a:r>
                      <a:endParaRPr lang="en-US" sz="1800" b="0" i="0" u="none" strike="noStrike" dirty="0">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1427607332"/>
                  </a:ext>
                </a:extLst>
              </a:tr>
              <a:tr h="238209">
                <a:tc>
                  <a:txBody>
                    <a:bodyPr/>
                    <a:lstStyle/>
                    <a:p>
                      <a:pPr algn="l" fontAlgn="b"/>
                      <a:r>
                        <a:rPr lang="en-US" sz="1800" u="none" strike="noStrike" kern="1200" dirty="0">
                          <a:solidFill>
                            <a:schemeClr val="dk1"/>
                          </a:solidFill>
                          <a:effectLst/>
                          <a:latin typeface="+mn-lt"/>
                          <a:ea typeface="+mn-ea"/>
                          <a:cs typeface="+mn-cs"/>
                        </a:rPr>
                        <a:t>Modelling</a:t>
                      </a:r>
                      <a:r>
                        <a:rPr lang="en-US" sz="1800" u="none" strike="noStrike" dirty="0">
                          <a:effectLst/>
                        </a:rPr>
                        <a:t> of fast ion physics and heating</a:t>
                      </a:r>
                      <a:endParaRPr lang="en-US" sz="1800" b="0" i="0" u="none" strike="noStrike" dirty="0">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4200996062"/>
                  </a:ext>
                </a:extLst>
              </a:tr>
              <a:tr h="198507">
                <a:tc>
                  <a:txBody>
                    <a:bodyPr/>
                    <a:lstStyle/>
                    <a:p>
                      <a:pPr algn="l" fontAlgn="b"/>
                      <a:r>
                        <a:rPr lang="en-US" sz="1800" u="none" strike="noStrike">
                          <a:effectLst/>
                        </a:rPr>
                        <a:t>Modelling of transport in island divertor</a:t>
                      </a:r>
                      <a:endParaRPr lang="en-US"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2130950088"/>
                  </a:ext>
                </a:extLst>
              </a:tr>
              <a:tr h="317611">
                <a:tc>
                  <a:txBody>
                    <a:bodyPr/>
                    <a:lstStyle/>
                    <a:p>
                      <a:pPr algn="l" fontAlgn="b"/>
                      <a:r>
                        <a:rPr lang="en-US" sz="1800" u="none" strike="noStrike">
                          <a:effectLst/>
                        </a:rPr>
                        <a:t>Optimization of pellet injection (incl. pellet cloud analysis)</a:t>
                      </a:r>
                      <a:endParaRPr lang="en-US"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3087543642"/>
                  </a:ext>
                </a:extLst>
              </a:tr>
              <a:tr h="238209">
                <a:tc>
                  <a:txBody>
                    <a:bodyPr/>
                    <a:lstStyle/>
                    <a:p>
                      <a:pPr algn="l" fontAlgn="b"/>
                      <a:r>
                        <a:rPr lang="pl-PL" sz="1800" u="none" strike="noStrike">
                          <a:effectLst/>
                        </a:rPr>
                        <a:t>Reflectometry (analysis and development)</a:t>
                      </a:r>
                      <a:endParaRPr lang="pl-PL"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1580469140"/>
                  </a:ext>
                </a:extLst>
              </a:tr>
              <a:tr h="79403">
                <a:tc>
                  <a:txBody>
                    <a:bodyPr/>
                    <a:lstStyle/>
                    <a:p>
                      <a:pPr algn="l" fontAlgn="b"/>
                      <a:r>
                        <a:rPr lang="pl-PL" sz="1800" u="none" strike="noStrike">
                          <a:effectLst/>
                        </a:rPr>
                        <a:t>Spectroscopy</a:t>
                      </a:r>
                      <a:endParaRPr lang="pl-PL"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1404256396"/>
                  </a:ext>
                </a:extLst>
              </a:tr>
              <a:tr h="119104">
                <a:tc>
                  <a:txBody>
                    <a:bodyPr/>
                    <a:lstStyle/>
                    <a:p>
                      <a:pPr algn="l" fontAlgn="b"/>
                      <a:r>
                        <a:rPr lang="pl-PL" sz="1800" u="none" strike="noStrike" dirty="0">
                          <a:effectLst/>
                        </a:rPr>
                        <a:t>Video data analysis</a:t>
                      </a:r>
                      <a:endParaRPr lang="pl-PL" sz="1800" b="0" i="0" u="none" strike="noStrike" dirty="0">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3103835583"/>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816734578"/>
              </p:ext>
            </p:extLst>
          </p:nvPr>
        </p:nvGraphicFramePr>
        <p:xfrm>
          <a:off x="142673" y="851170"/>
          <a:ext cx="5236723" cy="4965878"/>
        </p:xfrm>
        <a:graphic>
          <a:graphicData uri="http://schemas.openxmlformats.org/drawingml/2006/table">
            <a:tbl>
              <a:tblPr>
                <a:tableStyleId>{5C22544A-7EE6-4342-B048-85BDC9FD1C3A}</a:tableStyleId>
              </a:tblPr>
              <a:tblGrid>
                <a:gridCol w="5236723">
                  <a:extLst>
                    <a:ext uri="{9D8B030D-6E8A-4147-A177-3AD203B41FA5}">
                      <a16:colId xmlns:a16="http://schemas.microsoft.com/office/drawing/2014/main" val="2705123992"/>
                    </a:ext>
                  </a:extLst>
                </a:gridCol>
              </a:tblGrid>
              <a:tr h="238209">
                <a:tc>
                  <a:txBody>
                    <a:bodyPr/>
                    <a:lstStyle/>
                    <a:p>
                      <a:pPr algn="l" fontAlgn="b"/>
                      <a:r>
                        <a:rPr lang="pl-PL" sz="1800" u="none" strike="noStrike">
                          <a:effectLst/>
                        </a:rPr>
                        <a:t>Alfvén mode studies (incl. HIPB) + KIPT</a:t>
                      </a:r>
                      <a:endParaRPr lang="pl-PL"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1398583901"/>
                  </a:ext>
                </a:extLst>
              </a:tr>
              <a:tr h="158806">
                <a:tc>
                  <a:txBody>
                    <a:bodyPr/>
                    <a:lstStyle/>
                    <a:p>
                      <a:pPr algn="l" fontAlgn="b"/>
                      <a:r>
                        <a:rPr lang="en-US" sz="1800" u="none" strike="noStrike">
                          <a:effectLst/>
                        </a:rPr>
                        <a:t>Analysis of AM Beam data</a:t>
                      </a:r>
                      <a:endParaRPr lang="en-US"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1615029554"/>
                  </a:ext>
                </a:extLst>
              </a:tr>
              <a:tr h="238209">
                <a:tc>
                  <a:txBody>
                    <a:bodyPr/>
                    <a:lstStyle/>
                    <a:p>
                      <a:pPr algn="l" fontAlgn="b"/>
                      <a:r>
                        <a:rPr lang="en-US" sz="1800" u="none" strike="noStrike">
                          <a:effectLst/>
                        </a:rPr>
                        <a:t>Analysis of core, edge and divertor  turbulence.</a:t>
                      </a:r>
                      <a:endParaRPr lang="en-US"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3741186513"/>
                  </a:ext>
                </a:extLst>
              </a:tr>
              <a:tr h="158806">
                <a:tc>
                  <a:txBody>
                    <a:bodyPr/>
                    <a:lstStyle/>
                    <a:p>
                      <a:pPr algn="l" fontAlgn="b"/>
                      <a:r>
                        <a:rPr lang="pl-PL" sz="1800" u="none" strike="noStrike">
                          <a:effectLst/>
                        </a:rPr>
                        <a:t>Analysis of magnetic data</a:t>
                      </a:r>
                      <a:endParaRPr lang="pl-PL"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1028467977"/>
                  </a:ext>
                </a:extLst>
              </a:tr>
              <a:tr h="198507">
                <a:tc>
                  <a:txBody>
                    <a:bodyPr/>
                    <a:lstStyle/>
                    <a:p>
                      <a:pPr algn="l" fontAlgn="b"/>
                      <a:r>
                        <a:rPr lang="en-US" sz="1800" u="none" strike="noStrike" dirty="0">
                          <a:effectLst/>
                        </a:rPr>
                        <a:t>Analysis of X-ray spectra (incl. XICS)</a:t>
                      </a:r>
                      <a:endParaRPr lang="en-US" sz="1800" b="0" i="0" u="none" strike="noStrike" dirty="0">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1698503080"/>
                  </a:ext>
                </a:extLst>
              </a:tr>
              <a:tr h="79403">
                <a:tc>
                  <a:txBody>
                    <a:bodyPr/>
                    <a:lstStyle/>
                    <a:p>
                      <a:pPr algn="l" fontAlgn="b"/>
                      <a:r>
                        <a:rPr lang="pl-PL" sz="1800" u="none" strike="noStrike">
                          <a:effectLst/>
                        </a:rPr>
                        <a:t>boronization</a:t>
                      </a:r>
                      <a:endParaRPr lang="pl-PL"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2453460654"/>
                  </a:ext>
                </a:extLst>
              </a:tr>
              <a:tr h="198507">
                <a:tc>
                  <a:txBody>
                    <a:bodyPr/>
                    <a:lstStyle/>
                    <a:p>
                      <a:pPr algn="l" fontAlgn="b"/>
                      <a:r>
                        <a:rPr lang="pl-PL" sz="1800" u="none" strike="noStrike">
                          <a:effectLst/>
                        </a:rPr>
                        <a:t>CXRS analysis and validation</a:t>
                      </a:r>
                      <a:endParaRPr lang="pl-PL"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1947748872"/>
                  </a:ext>
                </a:extLst>
              </a:tr>
              <a:tr h="119104">
                <a:tc>
                  <a:txBody>
                    <a:bodyPr/>
                    <a:lstStyle/>
                    <a:p>
                      <a:pPr algn="l" fontAlgn="b"/>
                      <a:r>
                        <a:rPr lang="pl-PL" sz="1800" u="none" strike="noStrike">
                          <a:effectLst/>
                        </a:rPr>
                        <a:t>Divertor spectroscopy</a:t>
                      </a:r>
                      <a:endParaRPr lang="pl-PL"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243699796"/>
                  </a:ext>
                </a:extLst>
              </a:tr>
              <a:tr h="119104">
                <a:tc>
                  <a:txBody>
                    <a:bodyPr/>
                    <a:lstStyle/>
                    <a:p>
                      <a:pPr algn="l" fontAlgn="b"/>
                      <a:r>
                        <a:rPr lang="pl-PL" sz="1800" u="none" strike="noStrike">
                          <a:effectLst/>
                        </a:rPr>
                        <a:t>Doppler Reflectometry</a:t>
                      </a:r>
                      <a:endParaRPr lang="pl-PL"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4180682769"/>
                  </a:ext>
                </a:extLst>
              </a:tr>
              <a:tr h="238209">
                <a:tc>
                  <a:txBody>
                    <a:bodyPr/>
                    <a:lstStyle/>
                    <a:p>
                      <a:pPr algn="l" fontAlgn="b"/>
                      <a:r>
                        <a:rPr lang="en-US" sz="1800" u="none" strike="noStrike">
                          <a:effectLst/>
                        </a:rPr>
                        <a:t>drift waves and sawteeth oscillations</a:t>
                      </a:r>
                      <a:endParaRPr lang="en-US"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1052358760"/>
                  </a:ext>
                </a:extLst>
              </a:tr>
              <a:tr h="79403">
                <a:tc>
                  <a:txBody>
                    <a:bodyPr/>
                    <a:lstStyle/>
                    <a:p>
                      <a:pPr algn="l" fontAlgn="b"/>
                      <a:r>
                        <a:rPr lang="pl-PL" sz="1800" u="none" strike="noStrike">
                          <a:effectLst/>
                        </a:rPr>
                        <a:t>fast ion physics,</a:t>
                      </a:r>
                      <a:endParaRPr lang="pl-PL"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1124143676"/>
                  </a:ext>
                </a:extLst>
              </a:tr>
              <a:tr h="158806">
                <a:tc>
                  <a:txBody>
                    <a:bodyPr/>
                    <a:lstStyle/>
                    <a:p>
                      <a:pPr algn="l" fontAlgn="b"/>
                      <a:r>
                        <a:rPr lang="pl-PL" sz="1800" u="none" strike="noStrike">
                          <a:effectLst/>
                        </a:rPr>
                        <a:t>FPGA Interlock Developments</a:t>
                      </a:r>
                      <a:endParaRPr lang="pl-PL"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3670277295"/>
                  </a:ext>
                </a:extLst>
              </a:tr>
              <a:tr h="79403">
                <a:tc>
                  <a:txBody>
                    <a:bodyPr/>
                    <a:lstStyle/>
                    <a:p>
                      <a:pPr algn="l" fontAlgn="b"/>
                      <a:r>
                        <a:rPr lang="pl-PL" sz="1800" u="none" strike="noStrike">
                          <a:effectLst/>
                        </a:rPr>
                        <a:t>ICRH heating</a:t>
                      </a:r>
                      <a:endParaRPr lang="pl-PL"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806974750"/>
                  </a:ext>
                </a:extLst>
              </a:tr>
              <a:tr h="198507">
                <a:tc>
                  <a:txBody>
                    <a:bodyPr/>
                    <a:lstStyle/>
                    <a:p>
                      <a:pPr algn="l" fontAlgn="b"/>
                      <a:r>
                        <a:rPr lang="pl-PL" sz="1800" u="none" strike="noStrike">
                          <a:effectLst/>
                        </a:rPr>
                        <a:t>IR data analysis/PFC heat flux modelling</a:t>
                      </a:r>
                      <a:endParaRPr lang="pl-PL"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600618996"/>
                  </a:ext>
                </a:extLst>
              </a:tr>
              <a:tr h="79403">
                <a:tc>
                  <a:txBody>
                    <a:bodyPr/>
                    <a:lstStyle/>
                    <a:p>
                      <a:pPr algn="l" fontAlgn="b"/>
                      <a:r>
                        <a:rPr lang="pl-PL" sz="1800" u="none" strike="noStrike">
                          <a:effectLst/>
                        </a:rPr>
                        <a:t>low-field start-up </a:t>
                      </a:r>
                      <a:endParaRPr lang="pl-PL"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3290250030"/>
                  </a:ext>
                </a:extLst>
              </a:tr>
              <a:tr h="357313">
                <a:tc>
                  <a:txBody>
                    <a:bodyPr/>
                    <a:lstStyle/>
                    <a:p>
                      <a:pPr algn="l" fontAlgn="b"/>
                      <a:r>
                        <a:rPr lang="en-US" sz="1800" u="none" strike="noStrike">
                          <a:effectLst/>
                        </a:rPr>
                        <a:t>Measurements and analysis of impurities (incl. TESPEL, LBO) </a:t>
                      </a:r>
                      <a:endParaRPr lang="en-US" sz="1800" b="0" i="0" u="none" strike="noStrike">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2864183940"/>
                  </a:ext>
                </a:extLst>
              </a:tr>
              <a:tr h="119104">
                <a:tc>
                  <a:txBody>
                    <a:bodyPr/>
                    <a:lstStyle/>
                    <a:p>
                      <a:pPr algn="l" fontAlgn="b"/>
                      <a:r>
                        <a:rPr lang="pl-PL" sz="1800" u="none" strike="noStrike" dirty="0">
                          <a:effectLst/>
                        </a:rPr>
                        <a:t>modeling turbulence</a:t>
                      </a:r>
                      <a:endParaRPr lang="pl-PL" sz="1800" b="0" i="0" u="none" strike="noStrike" dirty="0">
                        <a:solidFill>
                          <a:srgbClr val="000000"/>
                        </a:solidFill>
                        <a:effectLst/>
                        <a:latin typeface="Calibri" panose="020F0502020204030204" pitchFamily="34" charset="0"/>
                      </a:endParaRPr>
                    </a:p>
                  </a:txBody>
                  <a:tcPr marL="1654" marR="1654" marT="1654" marB="0" anchor="b"/>
                </a:tc>
                <a:extLst>
                  <a:ext uri="{0D108BD9-81ED-4DB2-BD59-A6C34878D82A}">
                    <a16:rowId xmlns:a16="http://schemas.microsoft.com/office/drawing/2014/main" val="3722414507"/>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809528333"/>
              </p:ext>
            </p:extLst>
          </p:nvPr>
        </p:nvGraphicFramePr>
        <p:xfrm>
          <a:off x="5593405" y="3102535"/>
          <a:ext cx="6258614" cy="779575"/>
        </p:xfrm>
        <a:graphic>
          <a:graphicData uri="http://schemas.openxmlformats.org/drawingml/2006/table">
            <a:tbl>
              <a:tblPr>
                <a:tableStyleId>{5C22544A-7EE6-4342-B048-85BDC9FD1C3A}</a:tableStyleId>
              </a:tblPr>
              <a:tblGrid>
                <a:gridCol w="6258614">
                  <a:extLst>
                    <a:ext uri="{9D8B030D-6E8A-4147-A177-3AD203B41FA5}">
                      <a16:colId xmlns:a16="http://schemas.microsoft.com/office/drawing/2014/main" val="1083820308"/>
                    </a:ext>
                  </a:extLst>
                </a:gridCol>
              </a:tblGrid>
              <a:tr h="164434">
                <a:tc>
                  <a:txBody>
                    <a:bodyPr/>
                    <a:lstStyle/>
                    <a:p>
                      <a:pPr algn="l" fontAlgn="b"/>
                      <a:r>
                        <a:rPr lang="pl-PL" sz="1800" u="none" strike="noStrike">
                          <a:effectLst/>
                        </a:rPr>
                        <a:t>Wall conditioning/glow discharges/boronization</a:t>
                      </a:r>
                      <a:endParaRPr lang="pl-PL" sz="1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479264523"/>
                  </a:ext>
                </a:extLst>
              </a:tr>
              <a:tr h="497635">
                <a:tc>
                  <a:txBody>
                    <a:bodyPr/>
                    <a:lstStyle/>
                    <a:p>
                      <a:pPr algn="l" fontAlgn="b"/>
                      <a:r>
                        <a:rPr lang="pl-PL" sz="1800" u="none" strike="noStrike" dirty="0">
                          <a:effectLst/>
                        </a:rPr>
                        <a:t>Wall/manipulator probes and PFC analysis</a:t>
                      </a:r>
                      <a:endParaRPr lang="pl-PL" sz="18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828758451"/>
                  </a:ext>
                </a:extLst>
              </a:tr>
            </a:tbl>
          </a:graphicData>
        </a:graphic>
      </p:graphicFrame>
      <p:sp>
        <p:nvSpPr>
          <p:cNvPr id="3" name="TextBox 2"/>
          <p:cNvSpPr txBox="1"/>
          <p:nvPr/>
        </p:nvSpPr>
        <p:spPr>
          <a:xfrm>
            <a:off x="5694218" y="4314305"/>
            <a:ext cx="2971776" cy="646331"/>
          </a:xfrm>
          <a:prstGeom prst="rect">
            <a:avLst/>
          </a:prstGeom>
          <a:noFill/>
        </p:spPr>
        <p:txBody>
          <a:bodyPr wrap="none" rtlCol="0">
            <a:spAutoFit/>
          </a:bodyPr>
          <a:lstStyle/>
          <a:p>
            <a:pPr algn="l"/>
            <a:r>
              <a:rPr lang="en-US" b="1" dirty="0" smtClean="0"/>
              <a:t>Missing skills (non-essential):</a:t>
            </a:r>
          </a:p>
          <a:p>
            <a:pPr algn="l"/>
            <a:r>
              <a:rPr lang="en-US" b="1" dirty="0" smtClean="0"/>
              <a:t>XMCTS, Interferometry </a:t>
            </a:r>
            <a:endParaRPr lang="de-DE" b="1" dirty="0" smtClean="0"/>
          </a:p>
        </p:txBody>
      </p:sp>
    </p:spTree>
    <p:extLst>
      <p:ext uri="{BB962C8B-B14F-4D97-AF65-F5344CB8AC3E}">
        <p14:creationId xmlns:p14="http://schemas.microsoft.com/office/powerpoint/2010/main" val="26384176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HELIAS Key Physics Gaps – topics and experts</a:t>
            </a:r>
            <a:endParaRPr lang="pl-PL" dirty="0"/>
          </a:p>
        </p:txBody>
      </p:sp>
      <p:sp>
        <p:nvSpPr>
          <p:cNvPr id="3" name="Content Placeholder 2"/>
          <p:cNvSpPr>
            <a:spLocks noGrp="1"/>
          </p:cNvSpPr>
          <p:nvPr>
            <p:ph idx="1"/>
          </p:nvPr>
        </p:nvSpPr>
        <p:spPr/>
        <p:txBody>
          <a:bodyPr/>
          <a:lstStyle/>
          <a:p>
            <a:pPr lvl="1"/>
            <a:r>
              <a:rPr lang="en-US" dirty="0" smtClean="0"/>
              <a:t>Call for experts in areas:</a:t>
            </a:r>
          </a:p>
          <a:p>
            <a:pPr lvl="2"/>
            <a:r>
              <a:rPr lang="en-GB" sz="1800" dirty="0" smtClean="0"/>
              <a:t>2 PM Heat </a:t>
            </a:r>
            <a:r>
              <a:rPr lang="en-GB" sz="1800" dirty="0"/>
              <a:t>and particle </a:t>
            </a:r>
            <a:r>
              <a:rPr lang="en-GB" sz="1800" dirty="0" smtClean="0"/>
              <a:t>exhaust (2 candidates MPG, FZJ)</a:t>
            </a:r>
            <a:endParaRPr lang="de-DE" sz="1800" dirty="0"/>
          </a:p>
          <a:p>
            <a:pPr lvl="2"/>
            <a:r>
              <a:rPr lang="en-GB" sz="1800" dirty="0" smtClean="0"/>
              <a:t>2 PM MHD </a:t>
            </a:r>
            <a:r>
              <a:rPr lang="en-GB" sz="1800" dirty="0"/>
              <a:t>equilibrium and </a:t>
            </a:r>
            <a:r>
              <a:rPr lang="en-GB" sz="1800" dirty="0" smtClean="0"/>
              <a:t>stability (2 candidates MPG, FZJ)</a:t>
            </a:r>
            <a:endParaRPr lang="de-DE" sz="1800" dirty="0"/>
          </a:p>
          <a:p>
            <a:pPr lvl="2"/>
            <a:r>
              <a:rPr lang="en-GB" sz="1800" dirty="0" smtClean="0"/>
              <a:t>2 PM Core </a:t>
            </a:r>
            <a:r>
              <a:rPr lang="en-GB" sz="1800" dirty="0"/>
              <a:t>Transport &amp; </a:t>
            </a:r>
            <a:r>
              <a:rPr lang="en-GB" sz="1800" dirty="0" smtClean="0"/>
              <a:t>Confinement (1 candidate CIEMAT)</a:t>
            </a:r>
            <a:endParaRPr lang="de-DE" sz="1800" dirty="0"/>
          </a:p>
          <a:p>
            <a:pPr lvl="2"/>
            <a:r>
              <a:rPr lang="en-GB" sz="1800" dirty="0" smtClean="0"/>
              <a:t>2 PM Fast </a:t>
            </a:r>
            <a:r>
              <a:rPr lang="en-GB" sz="1800" dirty="0"/>
              <a:t>particle confinement and interaction with </a:t>
            </a:r>
            <a:r>
              <a:rPr lang="en-GB" sz="1800" dirty="0" err="1"/>
              <a:t>Alfvén</a:t>
            </a:r>
            <a:r>
              <a:rPr lang="en-GB" sz="1800" dirty="0"/>
              <a:t> </a:t>
            </a:r>
            <a:r>
              <a:rPr lang="en-GB" sz="1800" dirty="0" smtClean="0"/>
              <a:t>waves (2 candidates CIEMAT, OEAW)</a:t>
            </a:r>
            <a:endParaRPr lang="de-DE" sz="1800" dirty="0"/>
          </a:p>
          <a:p>
            <a:pPr lvl="2"/>
            <a:r>
              <a:rPr lang="en-GB" sz="1800" dirty="0" smtClean="0"/>
              <a:t>2 PM Plasma-wall interaction (1 candidate FZJ)</a:t>
            </a:r>
            <a:endParaRPr lang="de-DE" sz="1800" dirty="0"/>
          </a:p>
          <a:p>
            <a:pPr lvl="2"/>
            <a:r>
              <a:rPr lang="en-GB" sz="1800" dirty="0" smtClean="0"/>
              <a:t>2 PM Scenario integration (1 candidate MPG)</a:t>
            </a:r>
            <a:endParaRPr lang="de-DE" sz="1800" dirty="0"/>
          </a:p>
          <a:p>
            <a:endParaRPr lang="pl-PL" dirty="0"/>
          </a:p>
        </p:txBody>
      </p:sp>
      <p:sp>
        <p:nvSpPr>
          <p:cNvPr id="4" name="Footer Placeholder 3"/>
          <p:cNvSpPr>
            <a:spLocks noGrp="1"/>
          </p:cNvSpPr>
          <p:nvPr>
            <p:ph type="ftr" sz="quarter" idx="11"/>
          </p:nvPr>
        </p:nvSpPr>
        <p:spPr/>
        <p:txBody>
          <a:bodyPr/>
          <a:lstStyle/>
          <a:p>
            <a:r>
              <a:rPr lang="en-US" smtClean="0">
                <a:solidFill>
                  <a:prstClr val="white"/>
                </a:solidFill>
              </a:rPr>
              <a:t>WPW7X | PSD AWP meeting 2025 | 07-09.10.2024</a:t>
            </a:r>
            <a:endParaRPr lang="en-GB" dirty="0">
              <a:solidFill>
                <a:prstClr val="white"/>
              </a:solidFill>
            </a:endParaRPr>
          </a:p>
        </p:txBody>
      </p:sp>
      <p:sp>
        <p:nvSpPr>
          <p:cNvPr id="5" name="Slide Number Placeholder 4"/>
          <p:cNvSpPr>
            <a:spLocks noGrp="1"/>
          </p:cNvSpPr>
          <p:nvPr>
            <p:ph type="sldNum" sz="quarter" idx="12"/>
          </p:nvPr>
        </p:nvSpPr>
        <p:spPr/>
        <p:txBody>
          <a:bodyPr/>
          <a:lstStyle/>
          <a:p>
            <a:fld id="{6A6D9FA1-99C7-4910-8E32-B85D378B0060}" type="slidenum">
              <a:rPr lang="en-GB" smtClean="0">
                <a:solidFill>
                  <a:prstClr val="white"/>
                </a:solidFill>
              </a:rPr>
              <a:pPr/>
              <a:t>4</a:t>
            </a:fld>
            <a:endParaRPr lang="en-GB" dirty="0">
              <a:solidFill>
                <a:prstClr val="white"/>
              </a:solidFill>
            </a:endParaRPr>
          </a:p>
        </p:txBody>
      </p:sp>
      <p:sp>
        <p:nvSpPr>
          <p:cNvPr id="6" name="TextBox 5"/>
          <p:cNvSpPr txBox="1"/>
          <p:nvPr/>
        </p:nvSpPr>
        <p:spPr>
          <a:xfrm>
            <a:off x="1064029" y="3549535"/>
            <a:ext cx="10361683" cy="2308324"/>
          </a:xfrm>
          <a:prstGeom prst="rect">
            <a:avLst/>
          </a:prstGeom>
          <a:noFill/>
        </p:spPr>
        <p:txBody>
          <a:bodyPr wrap="none" rtlCol="0">
            <a:spAutoFit/>
          </a:bodyPr>
          <a:lstStyle/>
          <a:p>
            <a:pPr algn="l"/>
            <a:r>
              <a:rPr lang="en-US" dirty="0" smtClean="0"/>
              <a:t>Other topics covered:</a:t>
            </a:r>
            <a:br>
              <a:rPr lang="en-US" dirty="0" smtClean="0"/>
            </a:br>
            <a:endParaRPr lang="en-US" dirty="0" smtClean="0"/>
          </a:p>
          <a:p>
            <a:pPr marL="457200" indent="-457200" algn="l">
              <a:buFont typeface="Arial" panose="020B0604020202020204" pitchFamily="34" charset="0"/>
              <a:buChar char="•"/>
            </a:pPr>
            <a:r>
              <a:rPr lang="en-US" dirty="0" smtClean="0"/>
              <a:t>Neutral gas modelling for metallic divertor</a:t>
            </a:r>
          </a:p>
          <a:p>
            <a:pPr marL="457200" indent="-457200">
              <a:buFont typeface="Arial" panose="020B0604020202020204" pitchFamily="34" charset="0"/>
              <a:buChar char="•"/>
            </a:pPr>
            <a:r>
              <a:rPr lang="en-US" dirty="0"/>
              <a:t>Analysis of the TJ-II operational space at reduced field and extend its confinement and scaling database</a:t>
            </a:r>
            <a:r>
              <a:rPr lang="en-US" dirty="0" smtClean="0"/>
              <a:t>.</a:t>
            </a:r>
          </a:p>
          <a:p>
            <a:pPr marL="457200" indent="-457200">
              <a:buFont typeface="Arial" panose="020B0604020202020204" pitchFamily="34" charset="0"/>
              <a:buChar char="•"/>
            </a:pPr>
            <a:r>
              <a:rPr lang="en-GB" dirty="0"/>
              <a:t>Development of the stellarator key parameters IMAS database</a:t>
            </a:r>
            <a:endParaRPr lang="de-DE" dirty="0"/>
          </a:p>
          <a:p>
            <a:pPr marL="457200" indent="-457200">
              <a:buFont typeface="Arial" panose="020B0604020202020204" pitchFamily="34" charset="0"/>
              <a:buChar char="•"/>
            </a:pPr>
            <a:r>
              <a:rPr lang="en-US" dirty="0"/>
              <a:t>Analysis and measurements of the core </a:t>
            </a:r>
            <a:r>
              <a:rPr lang="en-US" dirty="0" smtClean="0"/>
              <a:t>transport</a:t>
            </a:r>
          </a:p>
          <a:p>
            <a:pPr marL="457200" indent="-457200">
              <a:buFont typeface="Arial" panose="020B0604020202020204" pitchFamily="34" charset="0"/>
              <a:buChar char="•"/>
            </a:pPr>
            <a:r>
              <a:rPr lang="en-GB" dirty="0"/>
              <a:t>Analysis and measurements  of the core </a:t>
            </a:r>
            <a:r>
              <a:rPr lang="en-GB" dirty="0" smtClean="0"/>
              <a:t>turbulences</a:t>
            </a:r>
            <a:endParaRPr lang="en-US" dirty="0" smtClean="0"/>
          </a:p>
          <a:p>
            <a:pPr marL="457200" indent="-457200" algn="l">
              <a:buFont typeface="Arial" panose="020B0604020202020204" pitchFamily="34" charset="0"/>
              <a:buChar char="•"/>
            </a:pPr>
            <a:endParaRPr lang="de-DE" b="1" dirty="0" smtClean="0"/>
          </a:p>
        </p:txBody>
      </p:sp>
    </p:spTree>
    <p:extLst>
      <p:ext uri="{BB962C8B-B14F-4D97-AF65-F5344CB8AC3E}">
        <p14:creationId xmlns:p14="http://schemas.microsoft.com/office/powerpoint/2010/main" val="21653069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WP Area 3: ITER, Enhancements</a:t>
            </a:r>
            <a:endParaRPr lang="de-DE" dirty="0"/>
          </a:p>
        </p:txBody>
      </p:sp>
      <p:sp>
        <p:nvSpPr>
          <p:cNvPr id="3" name="Content Placeholder 2"/>
          <p:cNvSpPr>
            <a:spLocks noGrp="1"/>
          </p:cNvSpPr>
          <p:nvPr>
            <p:ph idx="1"/>
          </p:nvPr>
        </p:nvSpPr>
        <p:spPr/>
        <p:txBody>
          <a:bodyPr/>
          <a:lstStyle/>
          <a:p>
            <a:r>
              <a:rPr lang="en-US" dirty="0" smtClean="0"/>
              <a:t>Proposed competencies (gyrotrons):</a:t>
            </a:r>
          </a:p>
          <a:p>
            <a:pPr lvl="0"/>
            <a:r>
              <a:rPr lang="en-GB" dirty="0"/>
              <a:t>Multi-physics simulations (including interaction simulations for wall losses); thermal-hydraulic and thermo-mechanical analysis of cavity cooling structures; design and experimental validation using mock-ups and heaters.</a:t>
            </a:r>
            <a:endParaRPr lang="de-DE" dirty="0"/>
          </a:p>
          <a:p>
            <a:pPr lvl="0"/>
            <a:r>
              <a:rPr lang="en-GB" dirty="0"/>
              <a:t>Experimental testing of improved gyrotron components using short-pulse gyrotrons; evaluation of emitters; design upgrades to suppress parasitic oscillations.</a:t>
            </a:r>
            <a:endParaRPr lang="de-DE" dirty="0"/>
          </a:p>
          <a:p>
            <a:pPr lvl="0"/>
            <a:r>
              <a:rPr lang="en-GB" dirty="0"/>
              <a:t>Simulation and optimization of electron–wave interaction in 2 MW gyrotron; design of resonator for performance enhancement.</a:t>
            </a:r>
            <a:endParaRPr lang="de-DE" dirty="0"/>
          </a:p>
          <a:p>
            <a:r>
              <a:rPr lang="en-GB" dirty="0"/>
              <a:t>Thermal-hydraulic and thermo-mechanical analysis of resonator structures to support design improvements for 2 MW gyrotron </a:t>
            </a:r>
            <a:r>
              <a:rPr lang="en-GB" dirty="0" smtClean="0"/>
              <a:t>operation</a:t>
            </a:r>
          </a:p>
          <a:p>
            <a:endParaRPr lang="de-DE" dirty="0"/>
          </a:p>
        </p:txBody>
      </p:sp>
      <p:sp>
        <p:nvSpPr>
          <p:cNvPr id="4" name="Footer Placeholder 3"/>
          <p:cNvSpPr>
            <a:spLocks noGrp="1"/>
          </p:cNvSpPr>
          <p:nvPr>
            <p:ph type="ftr" sz="quarter" idx="11"/>
          </p:nvPr>
        </p:nvSpPr>
        <p:spPr/>
        <p:txBody>
          <a:bodyPr/>
          <a:lstStyle/>
          <a:p>
            <a:r>
              <a:rPr lang="en-US" smtClean="0">
                <a:solidFill>
                  <a:prstClr val="white"/>
                </a:solidFill>
              </a:rPr>
              <a:t>WPW7X | PSD AWP meeting 2025 | 07-09.10.2024</a:t>
            </a:r>
            <a:endParaRPr lang="en-GB" dirty="0">
              <a:solidFill>
                <a:prstClr val="white"/>
              </a:solidFill>
            </a:endParaRPr>
          </a:p>
        </p:txBody>
      </p:sp>
      <p:sp>
        <p:nvSpPr>
          <p:cNvPr id="5" name="Slide Number Placeholder 4"/>
          <p:cNvSpPr>
            <a:spLocks noGrp="1"/>
          </p:cNvSpPr>
          <p:nvPr>
            <p:ph type="sldNum" sz="quarter" idx="12"/>
          </p:nvPr>
        </p:nvSpPr>
        <p:spPr/>
        <p:txBody>
          <a:bodyPr/>
          <a:lstStyle/>
          <a:p>
            <a:fld id="{6A6D9FA1-99C7-4910-8E32-B85D378B0060}" type="slidenum">
              <a:rPr lang="en-GB" smtClean="0">
                <a:solidFill>
                  <a:prstClr val="white"/>
                </a:solidFill>
              </a:rPr>
              <a:pPr/>
              <a:t>5</a:t>
            </a:fld>
            <a:endParaRPr lang="en-GB" dirty="0">
              <a:solidFill>
                <a:prstClr val="white"/>
              </a:solidFill>
            </a:endParaRPr>
          </a:p>
        </p:txBody>
      </p:sp>
    </p:spTree>
    <p:extLst>
      <p:ext uri="{BB962C8B-B14F-4D97-AF65-F5344CB8AC3E}">
        <p14:creationId xmlns:p14="http://schemas.microsoft.com/office/powerpoint/2010/main" val="31153265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Requested resources: gyrotron development</a:t>
            </a:r>
            <a:endParaRPr lang="de-DE"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633255335"/>
              </p:ext>
            </p:extLst>
          </p:nvPr>
        </p:nvGraphicFramePr>
        <p:xfrm>
          <a:off x="1049452" y="1248800"/>
          <a:ext cx="8610600" cy="4000500"/>
        </p:xfrm>
        <a:graphic>
          <a:graphicData uri="http://schemas.openxmlformats.org/drawingml/2006/table">
            <a:tbl>
              <a:tblPr firstRow="1" bandRow="1">
                <a:tableStyleId>{5C22544A-7EE6-4342-B048-85BDC9FD1C3A}</a:tableStyleId>
              </a:tblPr>
              <a:tblGrid>
                <a:gridCol w="2895600">
                  <a:extLst>
                    <a:ext uri="{9D8B030D-6E8A-4147-A177-3AD203B41FA5}">
                      <a16:colId xmlns:a16="http://schemas.microsoft.com/office/drawing/2014/main" val="2097260351"/>
                    </a:ext>
                  </a:extLst>
                </a:gridCol>
                <a:gridCol w="1447800">
                  <a:extLst>
                    <a:ext uri="{9D8B030D-6E8A-4147-A177-3AD203B41FA5}">
                      <a16:colId xmlns:a16="http://schemas.microsoft.com/office/drawing/2014/main" val="79580131"/>
                    </a:ext>
                  </a:extLst>
                </a:gridCol>
                <a:gridCol w="596900">
                  <a:extLst>
                    <a:ext uri="{9D8B030D-6E8A-4147-A177-3AD203B41FA5}">
                      <a16:colId xmlns:a16="http://schemas.microsoft.com/office/drawing/2014/main" val="1975172916"/>
                    </a:ext>
                  </a:extLst>
                </a:gridCol>
                <a:gridCol w="609600">
                  <a:extLst>
                    <a:ext uri="{9D8B030D-6E8A-4147-A177-3AD203B41FA5}">
                      <a16:colId xmlns:a16="http://schemas.microsoft.com/office/drawing/2014/main" val="2237322749"/>
                    </a:ext>
                  </a:extLst>
                </a:gridCol>
                <a:gridCol w="609600">
                  <a:extLst>
                    <a:ext uri="{9D8B030D-6E8A-4147-A177-3AD203B41FA5}">
                      <a16:colId xmlns:a16="http://schemas.microsoft.com/office/drawing/2014/main" val="1838295311"/>
                    </a:ext>
                  </a:extLst>
                </a:gridCol>
                <a:gridCol w="609600">
                  <a:extLst>
                    <a:ext uri="{9D8B030D-6E8A-4147-A177-3AD203B41FA5}">
                      <a16:colId xmlns:a16="http://schemas.microsoft.com/office/drawing/2014/main" val="137247031"/>
                    </a:ext>
                  </a:extLst>
                </a:gridCol>
                <a:gridCol w="609600">
                  <a:extLst>
                    <a:ext uri="{9D8B030D-6E8A-4147-A177-3AD203B41FA5}">
                      <a16:colId xmlns:a16="http://schemas.microsoft.com/office/drawing/2014/main" val="732799986"/>
                    </a:ext>
                  </a:extLst>
                </a:gridCol>
                <a:gridCol w="609600">
                  <a:extLst>
                    <a:ext uri="{9D8B030D-6E8A-4147-A177-3AD203B41FA5}">
                      <a16:colId xmlns:a16="http://schemas.microsoft.com/office/drawing/2014/main" val="4142643214"/>
                    </a:ext>
                  </a:extLst>
                </a:gridCol>
                <a:gridCol w="622300">
                  <a:extLst>
                    <a:ext uri="{9D8B030D-6E8A-4147-A177-3AD203B41FA5}">
                      <a16:colId xmlns:a16="http://schemas.microsoft.com/office/drawing/2014/main" val="3200063300"/>
                    </a:ext>
                  </a:extLst>
                </a:gridCol>
              </a:tblGrid>
              <a:tr h="190500">
                <a:tc>
                  <a:txBody>
                    <a:bodyPr/>
                    <a:lstStyle/>
                    <a:p>
                      <a:pPr algn="l" fontAlgn="b"/>
                      <a:r>
                        <a:rPr lang="de-DE" sz="1100" u="none" strike="noStrike" dirty="0" err="1" smtClean="0">
                          <a:effectLst/>
                        </a:rPr>
                        <a:t>Proposed</a:t>
                      </a:r>
                      <a:r>
                        <a:rPr lang="de-DE" sz="1100" u="none" strike="noStrike" dirty="0" smtClean="0">
                          <a:effectLst/>
                        </a:rPr>
                        <a:t> </a:t>
                      </a:r>
                      <a:r>
                        <a:rPr lang="de-DE" sz="1100" u="none" strike="noStrike" dirty="0" err="1" smtClean="0">
                          <a:effectLst/>
                        </a:rPr>
                        <a:t>competencies</a:t>
                      </a:r>
                      <a:endParaRPr lang="de-DE" sz="1100" b="1" i="0" u="none" strike="noStrike" dirty="0">
                        <a:solidFill>
                          <a:srgbClr val="FFFFFF"/>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Research Unit</a:t>
                      </a:r>
                      <a:endParaRPr lang="de-DE" sz="1100" b="1"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BEN</a:t>
                      </a:r>
                      <a:endParaRPr lang="de-DE" sz="1100" b="1"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PM 26</a:t>
                      </a:r>
                      <a:endParaRPr lang="de-DE" sz="1100" b="1"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SR 26</a:t>
                      </a:r>
                      <a:endParaRPr lang="de-DE" sz="1100" b="1"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CC 26</a:t>
                      </a:r>
                      <a:endParaRPr lang="de-DE" sz="1100" b="1"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PM 27</a:t>
                      </a:r>
                      <a:endParaRPr lang="de-DE" sz="1100" b="1"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SR 27</a:t>
                      </a:r>
                      <a:endParaRPr lang="de-DE" sz="1100" b="1"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CC 27</a:t>
                      </a:r>
                      <a:endParaRPr lang="de-DE" sz="1100" b="1" i="0" u="none" strike="noStrike">
                        <a:solidFill>
                          <a:srgbClr val="FFFFFF"/>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91677979"/>
                  </a:ext>
                </a:extLst>
              </a:tr>
              <a:tr h="190500">
                <a:tc>
                  <a:txBody>
                    <a:bodyPr/>
                    <a:lstStyle/>
                    <a:p>
                      <a:pPr algn="l" fontAlgn="b"/>
                      <a:r>
                        <a:rPr lang="de-DE" sz="1100" u="none" strike="noStrike" dirty="0">
                          <a:effectLst/>
                        </a:rPr>
                        <a:t>Multi-</a:t>
                      </a:r>
                      <a:r>
                        <a:rPr lang="de-DE" sz="1100" u="none" strike="noStrike" dirty="0" err="1">
                          <a:effectLst/>
                        </a:rPr>
                        <a:t>physics</a:t>
                      </a:r>
                      <a:r>
                        <a:rPr lang="de-DE" sz="1100" u="none" strike="noStrike" dirty="0">
                          <a:effectLst/>
                        </a:rPr>
                        <a:t> </a:t>
                      </a:r>
                      <a:r>
                        <a:rPr lang="de-DE" sz="1100" u="none" strike="noStrike" dirty="0" err="1">
                          <a:effectLst/>
                        </a:rPr>
                        <a:t>simulations</a:t>
                      </a:r>
                      <a:r>
                        <a:rPr lang="de-DE" sz="1100" u="none" strike="noStrike" dirty="0">
                          <a:effectLst/>
                        </a:rPr>
                        <a:t> </a:t>
                      </a:r>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de-DE" sz="1100" u="none" strike="noStrike" dirty="0">
                          <a:effectLst/>
                        </a:rPr>
                        <a:t>ENEA</a:t>
                      </a:r>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de-DE" sz="1100" u="none" strike="noStrike" dirty="0" err="1">
                          <a:effectLst/>
                        </a:rPr>
                        <a:t>PoliTo</a:t>
                      </a:r>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dirty="0">
                          <a:effectLst/>
                        </a:rPr>
                        <a:t>16</a:t>
                      </a:r>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dirty="0">
                          <a:effectLst/>
                        </a:rPr>
                        <a:t>69,4</a:t>
                      </a:r>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57,83</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16</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70,4</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58,67</a:t>
                      </a:r>
                      <a:endParaRPr lang="de-D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37148631"/>
                  </a:ext>
                </a:extLst>
              </a:tr>
              <a:tr h="381000">
                <a:tc>
                  <a:txBody>
                    <a:bodyPr/>
                    <a:lstStyle/>
                    <a:p>
                      <a:pPr algn="l" fontAlgn="b"/>
                      <a:r>
                        <a:rPr lang="en-US" sz="1100" u="none" strike="noStrike" dirty="0" smtClean="0">
                          <a:effectLst/>
                        </a:rPr>
                        <a:t>Thermal-hydraulic </a:t>
                      </a:r>
                      <a:r>
                        <a:rPr lang="en-US" sz="1100" u="none" strike="noStrike" dirty="0">
                          <a:effectLst/>
                        </a:rPr>
                        <a:t>and thermo-mechanical analysis of cavity cooling structures</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ENEA</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LT Calcoli </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dirty="0">
                          <a:effectLst/>
                        </a:rPr>
                        <a:t>6</a:t>
                      </a:r>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69,4</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21,69</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6</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70,4</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22,00</a:t>
                      </a:r>
                      <a:endParaRPr lang="de-D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67707231"/>
                  </a:ext>
                </a:extLst>
              </a:tr>
              <a:tr h="762000">
                <a:tc>
                  <a:txBody>
                    <a:bodyPr/>
                    <a:lstStyle/>
                    <a:p>
                      <a:pPr algn="l" fontAlgn="b"/>
                      <a:r>
                        <a:rPr lang="en-US" sz="1100" u="none" strike="noStrike">
                          <a:effectLst/>
                        </a:rPr>
                        <a:t>Thermal-hydraulic and thermo-mechanical analysis of resonator structures to support design improvements for 2 MW gyrotron operation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ENEA</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LT Calcoli </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dirty="0">
                          <a:effectLst/>
                        </a:rPr>
                        <a:t>8</a:t>
                      </a:r>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69,4</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28,92</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8</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70,4</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29,33</a:t>
                      </a:r>
                      <a:endParaRPr lang="de-D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69053445"/>
                  </a:ext>
                </a:extLst>
              </a:tr>
              <a:tr h="762000">
                <a:tc>
                  <a:txBody>
                    <a:bodyPr/>
                    <a:lstStyle/>
                    <a:p>
                      <a:pPr algn="l" fontAlgn="b"/>
                      <a:r>
                        <a:rPr lang="en-US" sz="1100" u="none" strike="noStrike" dirty="0">
                          <a:effectLst/>
                        </a:rPr>
                        <a:t>Experimental testing of improved gyrotron components using short-pulse gyrotrons; evaluation of emitters; design upgrades to suppress parasitic oscillations</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KIT</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KIT</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dirty="0">
                          <a:effectLst/>
                        </a:rPr>
                        <a:t>20</a:t>
                      </a:r>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91,2</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95,00</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20</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92,5</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96,35</a:t>
                      </a:r>
                      <a:endParaRPr lang="de-D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04035430"/>
                  </a:ext>
                </a:extLst>
              </a:tr>
              <a:tr h="571500">
                <a:tc>
                  <a:txBody>
                    <a:bodyPr/>
                    <a:lstStyle/>
                    <a:p>
                      <a:pPr algn="l" fontAlgn="b"/>
                      <a:r>
                        <a:rPr lang="en-US" sz="1100" u="none" strike="noStrike">
                          <a:effectLst/>
                        </a:rPr>
                        <a:t>Simulation and optimization of electron–wave interaction in 2 MW gyrotron; design of resonator for performance enhancement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KIT</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KIT</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dirty="0">
                          <a:effectLst/>
                        </a:rPr>
                        <a:t>20</a:t>
                      </a:r>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91,2</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95,00</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20</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92,5</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96,35</a:t>
                      </a:r>
                      <a:endParaRPr lang="de-D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42952422"/>
                  </a:ext>
                </a:extLst>
              </a:tr>
              <a:tr h="571500">
                <a:tc>
                  <a:txBody>
                    <a:bodyPr/>
                    <a:lstStyle/>
                    <a:p>
                      <a:pPr algn="l" fontAlgn="b"/>
                      <a:r>
                        <a:rPr lang="en-US" sz="1100" u="none" strike="noStrike">
                          <a:effectLst/>
                        </a:rPr>
                        <a:t>Simulation and optimization of electron–wave interaction in 2 MW gyrotron; design of resonator for performance enhancement.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NCSRD</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NCSRD</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dirty="0">
                          <a:effectLst/>
                        </a:rPr>
                        <a:t>10</a:t>
                      </a:r>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51,3</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26,72</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10</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52,1</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27,14</a:t>
                      </a:r>
                      <a:endParaRPr lang="de-D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50087943"/>
                  </a:ext>
                </a:extLst>
              </a:tr>
              <a:tr h="190500">
                <a:tc>
                  <a:txBody>
                    <a:bodyPr/>
                    <a:lstStyle/>
                    <a:p>
                      <a:pPr algn="l" fontAlgn="b"/>
                      <a:r>
                        <a:rPr lang="de-DE" sz="1100" u="none" strike="noStrike" dirty="0">
                          <a:effectLst/>
                        </a:rPr>
                        <a:t>Multi-</a:t>
                      </a:r>
                      <a:r>
                        <a:rPr lang="de-DE" sz="1100" u="none" strike="noStrike" dirty="0" err="1">
                          <a:effectLst/>
                        </a:rPr>
                        <a:t>physics</a:t>
                      </a:r>
                      <a:r>
                        <a:rPr lang="de-DE" sz="1100" u="none" strike="noStrike" dirty="0">
                          <a:effectLst/>
                        </a:rPr>
                        <a:t> </a:t>
                      </a:r>
                      <a:r>
                        <a:rPr lang="de-DE" sz="1100" u="none" strike="noStrike" dirty="0" err="1">
                          <a:effectLst/>
                        </a:rPr>
                        <a:t>simulations</a:t>
                      </a:r>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NCSRD</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de-DE" sz="1100" u="none" strike="noStrike">
                          <a:effectLst/>
                        </a:rPr>
                        <a:t>NCSRD</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10</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51,3</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26,72</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10</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a:effectLst/>
                        </a:rPr>
                        <a:t>52,1</a:t>
                      </a:r>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de-DE" sz="1100" u="none" strike="noStrike" dirty="0">
                          <a:effectLst/>
                        </a:rPr>
                        <a:t>27,14</a:t>
                      </a:r>
                      <a:endParaRPr lang="de-DE"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95322247"/>
                  </a:ext>
                </a:extLst>
              </a:tr>
              <a:tr h="190500">
                <a:tc>
                  <a:txBody>
                    <a:bodyPr/>
                    <a:lstStyle/>
                    <a:p>
                      <a:pPr algn="l" fontAlgn="b"/>
                      <a:r>
                        <a:rPr lang="en-US" sz="1100" b="0" i="0" u="none" strike="noStrike" dirty="0" smtClean="0">
                          <a:solidFill>
                            <a:srgbClr val="000000"/>
                          </a:solidFill>
                          <a:effectLst/>
                          <a:latin typeface="Calibri" panose="020F0502020204030204" pitchFamily="34" charset="0"/>
                        </a:rPr>
                        <a:t>Sum</a:t>
                      </a:r>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FF0000"/>
                          </a:solidFill>
                          <a:effectLst/>
                          <a:latin typeface="Calibri" panose="020F0502020204030204" pitchFamily="34" charset="0"/>
                        </a:rPr>
                        <a:t>90</a:t>
                      </a:r>
                      <a:endParaRPr lang="de-DE" sz="1100" b="0" i="0" u="none" strike="noStrike" dirty="0">
                        <a:solidFill>
                          <a:srgbClr val="FF0000"/>
                        </a:solidFill>
                        <a:effectLst/>
                        <a:latin typeface="Calibri" panose="020F0502020204030204" pitchFamily="34" charset="0"/>
                      </a:endParaRPr>
                    </a:p>
                  </a:txBody>
                  <a:tcPr marL="9525" marR="9525" marT="9525" marB="0" anchor="b"/>
                </a:tc>
                <a:tc>
                  <a:txBody>
                    <a:bodyPr/>
                    <a:lstStyle/>
                    <a:p>
                      <a:pPr algn="r" fontAlgn="b"/>
                      <a:endParaRPr lang="de-DE" sz="1100" b="0" i="0" u="none" strike="noStrike" dirty="0">
                        <a:solidFill>
                          <a:srgbClr val="FF0000"/>
                        </a:solidFill>
                        <a:effectLst/>
                        <a:latin typeface="Calibri" panose="020F0502020204030204" pitchFamily="34" charset="0"/>
                      </a:endParaRPr>
                    </a:p>
                  </a:txBody>
                  <a:tcPr marL="9525" marR="9525" marT="9525" marB="0" anchor="b"/>
                </a:tc>
                <a:tc>
                  <a:txBody>
                    <a:bodyPr/>
                    <a:lstStyle/>
                    <a:p>
                      <a:pPr algn="r" fontAlgn="b"/>
                      <a:endParaRPr lang="de-DE" sz="1100" b="0" i="0" u="none" strike="noStrike" dirty="0">
                        <a:solidFill>
                          <a:srgbClr val="FF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FF0000"/>
                          </a:solidFill>
                          <a:effectLst/>
                          <a:latin typeface="Calibri" panose="020F0502020204030204" pitchFamily="34" charset="0"/>
                        </a:rPr>
                        <a:t>90</a:t>
                      </a:r>
                      <a:endParaRPr lang="de-DE" sz="1100" b="0" i="0" u="none" strike="noStrike" dirty="0">
                        <a:solidFill>
                          <a:srgbClr val="FF0000"/>
                        </a:solidFill>
                        <a:effectLst/>
                        <a:latin typeface="Calibri" panose="020F0502020204030204" pitchFamily="34" charset="0"/>
                      </a:endParaRPr>
                    </a:p>
                  </a:txBody>
                  <a:tcPr marL="9525" marR="9525" marT="9525" marB="0" anchor="b"/>
                </a:tc>
                <a:tc>
                  <a:txBody>
                    <a:bodyPr/>
                    <a:lstStyle/>
                    <a:p>
                      <a:pPr algn="r" fontAlgn="b"/>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endParaRPr lang="de-DE"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90726569"/>
                  </a:ext>
                </a:extLst>
              </a:tr>
              <a:tr h="190500">
                <a:tc>
                  <a:txBody>
                    <a:bodyPr/>
                    <a:lstStyle/>
                    <a:p>
                      <a:pPr algn="l" fontAlgn="b"/>
                      <a:r>
                        <a:rPr lang="en-US" sz="1100" b="0" i="0" u="none" strike="noStrike" dirty="0" smtClean="0">
                          <a:solidFill>
                            <a:srgbClr val="000000"/>
                          </a:solidFill>
                          <a:effectLst/>
                          <a:latin typeface="Calibri" panose="020F0502020204030204" pitchFamily="34" charset="0"/>
                        </a:rPr>
                        <a:t>Provided</a:t>
                      </a:r>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68</a:t>
                      </a:r>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60</a:t>
                      </a:r>
                      <a:endParaRPr lang="de-D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endParaRPr lang="de-D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endParaRPr lang="de-DE"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11994656"/>
                  </a:ext>
                </a:extLst>
              </a:tr>
            </a:tbl>
          </a:graphicData>
        </a:graphic>
      </p:graphicFrame>
      <p:sp>
        <p:nvSpPr>
          <p:cNvPr id="4" name="Footer Placeholder 3"/>
          <p:cNvSpPr>
            <a:spLocks noGrp="1"/>
          </p:cNvSpPr>
          <p:nvPr>
            <p:ph type="ftr" sz="quarter" idx="11"/>
          </p:nvPr>
        </p:nvSpPr>
        <p:spPr/>
        <p:txBody>
          <a:bodyPr/>
          <a:lstStyle/>
          <a:p>
            <a:r>
              <a:rPr lang="en-US" smtClean="0">
                <a:solidFill>
                  <a:prstClr val="white"/>
                </a:solidFill>
              </a:rPr>
              <a:t>WPW7X | PSD AWP meeting 2025 | 07-09.10.2024</a:t>
            </a:r>
            <a:endParaRPr lang="en-GB" dirty="0">
              <a:solidFill>
                <a:prstClr val="white"/>
              </a:solidFill>
            </a:endParaRPr>
          </a:p>
        </p:txBody>
      </p:sp>
      <p:sp>
        <p:nvSpPr>
          <p:cNvPr id="5" name="Slide Number Placeholder 4"/>
          <p:cNvSpPr>
            <a:spLocks noGrp="1"/>
          </p:cNvSpPr>
          <p:nvPr>
            <p:ph type="sldNum" sz="quarter" idx="12"/>
          </p:nvPr>
        </p:nvSpPr>
        <p:spPr/>
        <p:txBody>
          <a:bodyPr/>
          <a:lstStyle/>
          <a:p>
            <a:fld id="{6A6D9FA1-99C7-4910-8E32-B85D378B0060}" type="slidenum">
              <a:rPr lang="en-GB" smtClean="0">
                <a:solidFill>
                  <a:prstClr val="white"/>
                </a:solidFill>
              </a:rPr>
              <a:pPr/>
              <a:t>6</a:t>
            </a:fld>
            <a:endParaRPr lang="en-GB" dirty="0">
              <a:solidFill>
                <a:prstClr val="white"/>
              </a:solidFill>
            </a:endParaRPr>
          </a:p>
        </p:txBody>
      </p:sp>
    </p:spTree>
    <p:extLst>
      <p:ext uri="{BB962C8B-B14F-4D97-AF65-F5344CB8AC3E}">
        <p14:creationId xmlns:p14="http://schemas.microsoft.com/office/powerpoint/2010/main" val="3911664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Requested resources ITER, Enhancements – other topics</a:t>
            </a:r>
            <a:endParaRPr lang="de-DE"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386026407"/>
              </p:ext>
            </p:extLst>
          </p:nvPr>
        </p:nvGraphicFramePr>
        <p:xfrm>
          <a:off x="1404343" y="1007943"/>
          <a:ext cx="9307200" cy="5196043"/>
        </p:xfrm>
        <a:graphic>
          <a:graphicData uri="http://schemas.openxmlformats.org/drawingml/2006/table">
            <a:tbl>
              <a:tblPr firstRow="1" firstCol="1" bandRow="1">
                <a:tableStyleId>{5C22544A-7EE6-4342-B048-85BDC9FD1C3A}</a:tableStyleId>
              </a:tblPr>
              <a:tblGrid>
                <a:gridCol w="1636877">
                  <a:extLst>
                    <a:ext uri="{9D8B030D-6E8A-4147-A177-3AD203B41FA5}">
                      <a16:colId xmlns:a16="http://schemas.microsoft.com/office/drawing/2014/main" val="3071991429"/>
                    </a:ext>
                  </a:extLst>
                </a:gridCol>
                <a:gridCol w="3515001">
                  <a:extLst>
                    <a:ext uri="{9D8B030D-6E8A-4147-A177-3AD203B41FA5}">
                      <a16:colId xmlns:a16="http://schemas.microsoft.com/office/drawing/2014/main" val="3398149475"/>
                    </a:ext>
                  </a:extLst>
                </a:gridCol>
                <a:gridCol w="2077661">
                  <a:extLst>
                    <a:ext uri="{9D8B030D-6E8A-4147-A177-3AD203B41FA5}">
                      <a16:colId xmlns:a16="http://schemas.microsoft.com/office/drawing/2014/main" val="3538426514"/>
                    </a:ext>
                  </a:extLst>
                </a:gridCol>
                <a:gridCol w="2077661">
                  <a:extLst>
                    <a:ext uri="{9D8B030D-6E8A-4147-A177-3AD203B41FA5}">
                      <a16:colId xmlns:a16="http://schemas.microsoft.com/office/drawing/2014/main" val="3641215764"/>
                    </a:ext>
                  </a:extLst>
                </a:gridCol>
              </a:tblGrid>
              <a:tr h="428971">
                <a:tc>
                  <a:txBody>
                    <a:bodyPr/>
                    <a:lstStyle/>
                    <a:p>
                      <a:pPr algn="just">
                        <a:lnSpc>
                          <a:spcPct val="115000"/>
                        </a:lnSpc>
                        <a:spcAft>
                          <a:spcPts val="0"/>
                        </a:spcAft>
                      </a:pPr>
                      <a:r>
                        <a:rPr lang="en-US" sz="1600" dirty="0" smtClean="0">
                          <a:effectLst/>
                          <a:latin typeface="+mj-lt"/>
                          <a:ea typeface="Calibri" panose="020F0502020204030204" pitchFamily="34" charset="0"/>
                          <a:cs typeface="Times New Roman" panose="02020603050405020304" pitchFamily="18" charset="0"/>
                        </a:rPr>
                        <a:t>Skill</a:t>
                      </a:r>
                      <a:endParaRPr lang="de-DE" sz="16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600" dirty="0" smtClean="0">
                          <a:effectLst/>
                          <a:latin typeface="+mj-lt"/>
                          <a:ea typeface="Calibri" panose="020F0502020204030204" pitchFamily="34" charset="0"/>
                          <a:cs typeface="Times New Roman" panose="02020603050405020304" pitchFamily="18" charset="0"/>
                        </a:rPr>
                        <a:t>Topic</a:t>
                      </a:r>
                      <a:endParaRPr lang="de-DE" sz="16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600" dirty="0" smtClean="0">
                          <a:effectLst/>
                          <a:latin typeface="+mj-lt"/>
                          <a:ea typeface="Calibri" panose="020F0502020204030204" pitchFamily="34" charset="0"/>
                          <a:cs typeface="Times New Roman" panose="02020603050405020304" pitchFamily="18" charset="0"/>
                        </a:rPr>
                        <a:t>Provided</a:t>
                      </a:r>
                      <a:endParaRPr lang="de-DE" sz="16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600" dirty="0" smtClean="0">
                          <a:effectLst/>
                          <a:latin typeface="+mj-lt"/>
                          <a:ea typeface="Calibri" panose="020F0502020204030204" pitchFamily="34" charset="0"/>
                          <a:cs typeface="Times New Roman" panose="02020603050405020304" pitchFamily="18" charset="0"/>
                        </a:rPr>
                        <a:t>Requested</a:t>
                      </a:r>
                      <a:endParaRPr lang="de-DE" sz="16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46467506"/>
                  </a:ext>
                </a:extLst>
              </a:tr>
              <a:tr h="1066800">
                <a:tc>
                  <a:txBody>
                    <a:bodyPr/>
                    <a:lstStyle/>
                    <a:p>
                      <a:pPr algn="just">
                        <a:lnSpc>
                          <a:spcPct val="115000"/>
                        </a:lnSpc>
                        <a:spcAft>
                          <a:spcPts val="0"/>
                        </a:spcAft>
                      </a:pPr>
                      <a:r>
                        <a:rPr lang="en-US" sz="1600" dirty="0">
                          <a:effectLst/>
                          <a:latin typeface="+mj-lt"/>
                        </a:rPr>
                        <a:t>Electrical engineer/thermo-mechanical engineer/Plasma physicist</a:t>
                      </a:r>
                      <a:endParaRPr lang="de-DE" sz="1600" dirty="0">
                        <a:effectLst/>
                        <a:latin typeface="+mj-lt"/>
                      </a:endParaRPr>
                    </a:p>
                    <a:p>
                      <a:pPr algn="just">
                        <a:lnSpc>
                          <a:spcPct val="115000"/>
                        </a:lnSpc>
                        <a:spcAft>
                          <a:spcPts val="0"/>
                        </a:spcAft>
                      </a:pPr>
                      <a:r>
                        <a:rPr lang="en-US" sz="1600" dirty="0">
                          <a:effectLst/>
                          <a:latin typeface="+mj-lt"/>
                        </a:rPr>
                        <a:t> </a:t>
                      </a:r>
                      <a:endParaRPr lang="de-DE" sz="16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111125" algn="l">
                        <a:lnSpc>
                          <a:spcPct val="115000"/>
                        </a:lnSpc>
                        <a:spcAft>
                          <a:spcPts val="0"/>
                        </a:spcAft>
                      </a:pPr>
                      <a:r>
                        <a:rPr lang="en-US" sz="1600">
                          <a:effectLst/>
                          <a:latin typeface="+mj-lt"/>
                        </a:rPr>
                        <a:t> </a:t>
                      </a:r>
                      <a:endParaRPr lang="de-DE" sz="1600">
                        <a:effectLst/>
                        <a:latin typeface="+mj-lt"/>
                      </a:endParaRPr>
                    </a:p>
                    <a:p>
                      <a:pPr marL="342900" lvl="0" indent="-342900" algn="l">
                        <a:lnSpc>
                          <a:spcPct val="115000"/>
                        </a:lnSpc>
                        <a:spcAft>
                          <a:spcPts val="0"/>
                        </a:spcAft>
                        <a:buFont typeface="Symbol" panose="05050102010706020507" pitchFamily="18" charset="2"/>
                        <a:buChar char=""/>
                      </a:pPr>
                      <a:r>
                        <a:rPr lang="en-US" sz="1600">
                          <a:effectLst/>
                          <a:latin typeface="+mj-lt"/>
                        </a:rPr>
                        <a:t>Construction, laboratory tests and installation of MATEO diagnostics</a:t>
                      </a:r>
                      <a:endParaRPr lang="de-DE" sz="1600">
                        <a:effectLst/>
                        <a:latin typeface="+mj-lt"/>
                      </a:endParaRPr>
                    </a:p>
                    <a:p>
                      <a:pPr algn="just">
                        <a:lnSpc>
                          <a:spcPct val="115000"/>
                        </a:lnSpc>
                        <a:spcAft>
                          <a:spcPts val="0"/>
                        </a:spcAft>
                      </a:pPr>
                      <a:r>
                        <a:rPr lang="en-US" sz="1600">
                          <a:effectLst/>
                          <a:latin typeface="+mj-lt"/>
                        </a:rPr>
                        <a:t> </a:t>
                      </a:r>
                      <a:endParaRPr lang="de-DE" sz="16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600">
                          <a:effectLst/>
                          <a:latin typeface="+mj-lt"/>
                        </a:rPr>
                        <a:t> </a:t>
                      </a:r>
                      <a:endParaRPr lang="de-DE" sz="1600">
                        <a:effectLst/>
                        <a:latin typeface="+mj-lt"/>
                      </a:endParaRPr>
                    </a:p>
                    <a:p>
                      <a:pPr algn="just">
                        <a:lnSpc>
                          <a:spcPct val="115000"/>
                        </a:lnSpc>
                        <a:spcAft>
                          <a:spcPts val="0"/>
                        </a:spcAft>
                      </a:pPr>
                      <a:r>
                        <a:rPr lang="en-US" sz="1600">
                          <a:effectLst/>
                          <a:latin typeface="+mj-lt"/>
                        </a:rPr>
                        <a:t>2026: 65 PM</a:t>
                      </a:r>
                      <a:endParaRPr lang="de-DE" sz="1600">
                        <a:effectLst/>
                        <a:latin typeface="+mj-lt"/>
                      </a:endParaRPr>
                    </a:p>
                    <a:p>
                      <a:pPr algn="just">
                        <a:lnSpc>
                          <a:spcPct val="115000"/>
                        </a:lnSpc>
                        <a:spcAft>
                          <a:spcPts val="0"/>
                        </a:spcAft>
                      </a:pPr>
                      <a:r>
                        <a:rPr lang="en-US" sz="1600">
                          <a:effectLst/>
                          <a:latin typeface="+mj-lt"/>
                        </a:rPr>
                        <a:t>2027: 65PM</a:t>
                      </a:r>
                      <a:endParaRPr lang="de-DE" sz="16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endParaRPr lang="en-US" sz="1600" dirty="0" smtClean="0">
                        <a:effectLst/>
                        <a:latin typeface="+mj-lt"/>
                        <a:ea typeface="Calibri" panose="020F0502020204030204" pitchFamily="34" charset="0"/>
                        <a:cs typeface="Times New Roman" panose="02020603050405020304" pitchFamily="18" charset="0"/>
                      </a:endParaRPr>
                    </a:p>
                    <a:p>
                      <a:pPr algn="just">
                        <a:lnSpc>
                          <a:spcPct val="115000"/>
                        </a:lnSpc>
                        <a:spcAft>
                          <a:spcPts val="0"/>
                        </a:spcAft>
                      </a:pPr>
                      <a:r>
                        <a:rPr lang="en-US" sz="1600" dirty="0" smtClean="0">
                          <a:effectLst/>
                          <a:latin typeface="+mj-lt"/>
                          <a:ea typeface="Calibri" panose="020F0502020204030204" pitchFamily="34" charset="0"/>
                          <a:cs typeface="Times New Roman" panose="02020603050405020304" pitchFamily="18" charset="0"/>
                        </a:rPr>
                        <a:t>2026:77.4 PM</a:t>
                      </a:r>
                    </a:p>
                    <a:p>
                      <a:pPr algn="just">
                        <a:lnSpc>
                          <a:spcPct val="115000"/>
                        </a:lnSpc>
                        <a:spcAft>
                          <a:spcPts val="0"/>
                        </a:spcAft>
                      </a:pPr>
                      <a:r>
                        <a:rPr lang="en-US" sz="1600" dirty="0" smtClean="0">
                          <a:effectLst/>
                          <a:latin typeface="+mj-lt"/>
                          <a:ea typeface="Calibri" panose="020F0502020204030204" pitchFamily="34" charset="0"/>
                          <a:cs typeface="Times New Roman" panose="02020603050405020304" pitchFamily="18" charset="0"/>
                        </a:rPr>
                        <a:t>2027: 77.4 PM</a:t>
                      </a:r>
                      <a:endParaRPr lang="de-DE" sz="16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70908555"/>
                  </a:ext>
                </a:extLst>
              </a:tr>
              <a:tr h="891540">
                <a:tc>
                  <a:txBody>
                    <a:bodyPr/>
                    <a:lstStyle/>
                    <a:p>
                      <a:pPr algn="just">
                        <a:lnSpc>
                          <a:spcPct val="115000"/>
                        </a:lnSpc>
                        <a:spcAft>
                          <a:spcPts val="0"/>
                        </a:spcAft>
                      </a:pPr>
                      <a:r>
                        <a:rPr lang="en-US" sz="1600">
                          <a:effectLst/>
                          <a:latin typeface="+mj-lt"/>
                        </a:rPr>
                        <a:t>Electrical engineer/thermo-mechanical engineer/Plasma physicist</a:t>
                      </a:r>
                      <a:endParaRPr lang="de-DE" sz="16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gn="l">
                        <a:lnSpc>
                          <a:spcPct val="115000"/>
                        </a:lnSpc>
                        <a:spcAft>
                          <a:spcPts val="0"/>
                        </a:spcAft>
                        <a:buFont typeface="Symbol" panose="05050102010706020507" pitchFamily="18" charset="2"/>
                        <a:buChar char=""/>
                      </a:pPr>
                      <a:r>
                        <a:rPr lang="en-US" sz="1600">
                          <a:effectLst/>
                          <a:latin typeface="+mj-lt"/>
                        </a:rPr>
                        <a:t>Construction, laboratory tests and installation of sFILD diagnotics</a:t>
                      </a:r>
                      <a:endParaRPr lang="de-DE" sz="1600">
                        <a:effectLst/>
                        <a:latin typeface="+mj-lt"/>
                      </a:endParaRPr>
                    </a:p>
                    <a:p>
                      <a:pPr marL="457200" algn="just">
                        <a:lnSpc>
                          <a:spcPct val="115000"/>
                        </a:lnSpc>
                        <a:spcAft>
                          <a:spcPts val="0"/>
                        </a:spcAft>
                      </a:pPr>
                      <a:r>
                        <a:rPr lang="en-US" sz="1600">
                          <a:effectLst/>
                          <a:latin typeface="+mj-lt"/>
                        </a:rPr>
                        <a:t> </a:t>
                      </a:r>
                      <a:endParaRPr lang="de-DE" sz="1600">
                        <a:effectLst/>
                        <a:latin typeface="+mj-lt"/>
                      </a:endParaRPr>
                    </a:p>
                    <a:p>
                      <a:pPr algn="just">
                        <a:lnSpc>
                          <a:spcPct val="115000"/>
                        </a:lnSpc>
                        <a:spcAft>
                          <a:spcPts val="0"/>
                        </a:spcAft>
                      </a:pPr>
                      <a:r>
                        <a:rPr lang="en-US" sz="1600">
                          <a:effectLst/>
                          <a:latin typeface="+mj-lt"/>
                        </a:rPr>
                        <a:t> </a:t>
                      </a:r>
                      <a:endParaRPr lang="de-DE" sz="16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600">
                          <a:effectLst/>
                          <a:latin typeface="+mj-lt"/>
                        </a:rPr>
                        <a:t>2026: 48 PM</a:t>
                      </a:r>
                      <a:endParaRPr lang="de-DE" sz="1600">
                        <a:effectLst/>
                        <a:latin typeface="+mj-lt"/>
                      </a:endParaRPr>
                    </a:p>
                    <a:p>
                      <a:pPr algn="just">
                        <a:lnSpc>
                          <a:spcPct val="115000"/>
                        </a:lnSpc>
                        <a:spcAft>
                          <a:spcPts val="0"/>
                        </a:spcAft>
                      </a:pPr>
                      <a:r>
                        <a:rPr lang="en-US" sz="1600">
                          <a:effectLst/>
                          <a:latin typeface="+mj-lt"/>
                        </a:rPr>
                        <a:t>2027: 40 PM</a:t>
                      </a:r>
                      <a:endParaRPr lang="de-DE" sz="16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600" dirty="0" smtClean="0">
                          <a:effectLst/>
                          <a:latin typeface="+mj-lt"/>
                          <a:ea typeface="Calibri" panose="020F0502020204030204" pitchFamily="34" charset="0"/>
                          <a:cs typeface="Times New Roman" panose="02020603050405020304" pitchFamily="18" charset="0"/>
                        </a:rPr>
                        <a:t> 2026: 48 PM</a:t>
                      </a:r>
                    </a:p>
                    <a:p>
                      <a:pPr algn="just">
                        <a:lnSpc>
                          <a:spcPct val="115000"/>
                        </a:lnSpc>
                        <a:spcAft>
                          <a:spcPts val="0"/>
                        </a:spcAft>
                      </a:pPr>
                      <a:r>
                        <a:rPr lang="en-US" sz="1600" dirty="0" smtClean="0">
                          <a:effectLst/>
                          <a:latin typeface="+mj-lt"/>
                          <a:ea typeface="Calibri" panose="020F0502020204030204" pitchFamily="34" charset="0"/>
                          <a:cs typeface="Times New Roman" panose="02020603050405020304" pitchFamily="18" charset="0"/>
                        </a:rPr>
                        <a:t>2027: 40 PM</a:t>
                      </a:r>
                      <a:endParaRPr lang="de-DE" sz="16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17060518"/>
                  </a:ext>
                </a:extLst>
              </a:tr>
              <a:tr h="434340">
                <a:tc>
                  <a:txBody>
                    <a:bodyPr/>
                    <a:lstStyle/>
                    <a:p>
                      <a:pPr algn="just">
                        <a:lnSpc>
                          <a:spcPct val="115000"/>
                        </a:lnSpc>
                        <a:spcAft>
                          <a:spcPts val="0"/>
                        </a:spcAft>
                      </a:pPr>
                      <a:r>
                        <a:rPr lang="en-US" sz="1600" dirty="0">
                          <a:effectLst/>
                          <a:latin typeface="+mj-lt"/>
                        </a:rPr>
                        <a:t>Electrical engineer/thermo-mechanical engineer/Plasma physicist</a:t>
                      </a:r>
                      <a:endParaRPr lang="de-DE" sz="16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gn="l">
                        <a:lnSpc>
                          <a:spcPct val="115000"/>
                        </a:lnSpc>
                        <a:spcAft>
                          <a:spcPts val="0"/>
                        </a:spcAft>
                        <a:buFont typeface="Symbol" panose="05050102010706020507" pitchFamily="18" charset="2"/>
                        <a:buChar char=""/>
                      </a:pPr>
                      <a:r>
                        <a:rPr lang="en-US" sz="1600">
                          <a:effectLst/>
                          <a:latin typeface="+mj-lt"/>
                        </a:rPr>
                        <a:t>Upgrade and developemnets to 174 Ghz CTS system</a:t>
                      </a:r>
                      <a:br>
                        <a:rPr lang="en-US" sz="1600">
                          <a:effectLst/>
                          <a:latin typeface="+mj-lt"/>
                        </a:rPr>
                      </a:br>
                      <a:endParaRPr lang="de-DE" sz="1600">
                        <a:effectLst/>
                        <a:latin typeface="+mj-lt"/>
                      </a:endParaRPr>
                    </a:p>
                    <a:p>
                      <a:pPr marL="342900" lvl="0" indent="-342900" algn="l">
                        <a:lnSpc>
                          <a:spcPct val="115000"/>
                        </a:lnSpc>
                        <a:spcAft>
                          <a:spcPts val="1000"/>
                        </a:spcAft>
                        <a:buFont typeface="Symbol" panose="05050102010706020507" pitchFamily="18" charset="2"/>
                        <a:buChar char=""/>
                      </a:pPr>
                      <a:r>
                        <a:rPr lang="en-US" sz="1600">
                          <a:effectLst/>
                          <a:latin typeface="+mj-lt"/>
                        </a:rPr>
                        <a:t>Upgrade and developments to dual Thomson scattering</a:t>
                      </a:r>
                      <a:endParaRPr lang="de-DE" sz="16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endParaRPr lang="en-US" sz="1600" dirty="0" smtClean="0">
                        <a:effectLst/>
                        <a:latin typeface="+mj-lt"/>
                      </a:endParaRPr>
                    </a:p>
                    <a:p>
                      <a:pPr algn="just">
                        <a:lnSpc>
                          <a:spcPct val="115000"/>
                        </a:lnSpc>
                        <a:spcAft>
                          <a:spcPts val="0"/>
                        </a:spcAft>
                      </a:pPr>
                      <a:r>
                        <a:rPr lang="en-US" sz="1600" dirty="0" smtClean="0">
                          <a:effectLst/>
                          <a:latin typeface="+mj-lt"/>
                        </a:rPr>
                        <a:t>2026</a:t>
                      </a:r>
                      <a:r>
                        <a:rPr lang="en-US" sz="1600" dirty="0">
                          <a:effectLst/>
                          <a:latin typeface="+mj-lt"/>
                        </a:rPr>
                        <a:t>: 6 PM</a:t>
                      </a:r>
                      <a:endParaRPr lang="de-DE" sz="1600" dirty="0">
                        <a:effectLst/>
                        <a:latin typeface="+mj-lt"/>
                      </a:endParaRPr>
                    </a:p>
                    <a:p>
                      <a:pPr algn="just">
                        <a:lnSpc>
                          <a:spcPct val="115000"/>
                        </a:lnSpc>
                        <a:spcAft>
                          <a:spcPts val="0"/>
                        </a:spcAft>
                      </a:pPr>
                      <a:r>
                        <a:rPr lang="en-US" sz="1600" dirty="0">
                          <a:effectLst/>
                          <a:latin typeface="+mj-lt"/>
                        </a:rPr>
                        <a:t>2027: 6 PM</a:t>
                      </a:r>
                      <a:endParaRPr lang="de-DE" sz="16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1600" dirty="0" smtClean="0">
                          <a:effectLst/>
                          <a:latin typeface="+mj-lt"/>
                          <a:ea typeface="Calibri" panose="020F0502020204030204" pitchFamily="34" charset="0"/>
                          <a:cs typeface="Times New Roman" panose="02020603050405020304" pitchFamily="18" charset="0"/>
                        </a:rPr>
                        <a:t>CTS</a:t>
                      </a:r>
                    </a:p>
                    <a:p>
                      <a:pPr algn="just">
                        <a:lnSpc>
                          <a:spcPct val="115000"/>
                        </a:lnSpc>
                        <a:spcAft>
                          <a:spcPts val="0"/>
                        </a:spcAft>
                      </a:pPr>
                      <a:r>
                        <a:rPr lang="en-US" sz="1600" dirty="0" smtClean="0">
                          <a:effectLst/>
                          <a:latin typeface="+mj-lt"/>
                          <a:ea typeface="Calibri" panose="020F0502020204030204" pitchFamily="34" charset="0"/>
                          <a:cs typeface="Times New Roman" panose="02020603050405020304" pitchFamily="18" charset="0"/>
                        </a:rPr>
                        <a:t>2026: 26 PM</a:t>
                      </a:r>
                    </a:p>
                    <a:p>
                      <a:pPr algn="just">
                        <a:lnSpc>
                          <a:spcPct val="115000"/>
                        </a:lnSpc>
                        <a:spcAft>
                          <a:spcPts val="0"/>
                        </a:spcAft>
                      </a:pPr>
                      <a:r>
                        <a:rPr lang="en-US" sz="1600" dirty="0" smtClean="0">
                          <a:effectLst/>
                          <a:latin typeface="+mj-lt"/>
                          <a:ea typeface="Calibri" panose="020F0502020204030204" pitchFamily="34" charset="0"/>
                          <a:cs typeface="Times New Roman" panose="02020603050405020304" pitchFamily="18" charset="0"/>
                        </a:rPr>
                        <a:t>2027: 26 PM</a:t>
                      </a:r>
                    </a:p>
                    <a:p>
                      <a:pPr algn="just">
                        <a:lnSpc>
                          <a:spcPct val="115000"/>
                        </a:lnSpc>
                        <a:spcAft>
                          <a:spcPts val="0"/>
                        </a:spcAft>
                      </a:pPr>
                      <a:r>
                        <a:rPr lang="en-US" sz="1600" dirty="0" smtClean="0">
                          <a:effectLst/>
                          <a:latin typeface="+mj-lt"/>
                          <a:ea typeface="Calibri" panose="020F0502020204030204" pitchFamily="34" charset="0"/>
                          <a:cs typeface="Times New Roman" panose="02020603050405020304" pitchFamily="18" charset="0"/>
                        </a:rPr>
                        <a:t>Dual</a:t>
                      </a:r>
                      <a:r>
                        <a:rPr lang="en-US" sz="1600" baseline="0" dirty="0" smtClean="0">
                          <a:effectLst/>
                          <a:latin typeface="+mj-lt"/>
                          <a:ea typeface="Calibri" panose="020F0502020204030204" pitchFamily="34" charset="0"/>
                          <a:cs typeface="Times New Roman" panose="02020603050405020304" pitchFamily="18" charset="0"/>
                        </a:rPr>
                        <a:t> TS</a:t>
                      </a:r>
                    </a:p>
                    <a:p>
                      <a:pPr algn="just">
                        <a:lnSpc>
                          <a:spcPct val="115000"/>
                        </a:lnSpc>
                        <a:spcAft>
                          <a:spcPts val="0"/>
                        </a:spcAft>
                      </a:pPr>
                      <a:r>
                        <a:rPr lang="en-US" sz="1600" baseline="0" dirty="0" smtClean="0">
                          <a:effectLst/>
                          <a:latin typeface="+mj-lt"/>
                          <a:ea typeface="Calibri" panose="020F0502020204030204" pitchFamily="34" charset="0"/>
                          <a:cs typeface="Times New Roman" panose="02020603050405020304" pitchFamily="18" charset="0"/>
                        </a:rPr>
                        <a:t>2026: 1 PM</a:t>
                      </a:r>
                    </a:p>
                    <a:p>
                      <a:pPr algn="just">
                        <a:lnSpc>
                          <a:spcPct val="115000"/>
                        </a:lnSpc>
                        <a:spcAft>
                          <a:spcPts val="0"/>
                        </a:spcAft>
                      </a:pPr>
                      <a:r>
                        <a:rPr lang="en-US" sz="1600" baseline="0" dirty="0" smtClean="0">
                          <a:effectLst/>
                          <a:latin typeface="+mj-lt"/>
                          <a:ea typeface="Calibri" panose="020F0502020204030204" pitchFamily="34" charset="0"/>
                          <a:cs typeface="Times New Roman" panose="02020603050405020304" pitchFamily="18" charset="0"/>
                        </a:rPr>
                        <a:t>2027: 2 PM</a:t>
                      </a:r>
                      <a:endParaRPr lang="de-DE" sz="16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00362792"/>
                  </a:ext>
                </a:extLst>
              </a:tr>
            </a:tbl>
          </a:graphicData>
        </a:graphic>
      </p:graphicFrame>
      <p:sp>
        <p:nvSpPr>
          <p:cNvPr id="4" name="Footer Placeholder 3"/>
          <p:cNvSpPr>
            <a:spLocks noGrp="1"/>
          </p:cNvSpPr>
          <p:nvPr>
            <p:ph type="ftr" sz="quarter" idx="11"/>
          </p:nvPr>
        </p:nvSpPr>
        <p:spPr/>
        <p:txBody>
          <a:bodyPr/>
          <a:lstStyle/>
          <a:p>
            <a:r>
              <a:rPr lang="en-US" smtClean="0">
                <a:solidFill>
                  <a:prstClr val="white"/>
                </a:solidFill>
              </a:rPr>
              <a:t>WPW7X | PSD AWP meeting 2025 | 07-09.10.2024</a:t>
            </a:r>
            <a:endParaRPr lang="en-GB" dirty="0">
              <a:solidFill>
                <a:prstClr val="white"/>
              </a:solidFill>
            </a:endParaRPr>
          </a:p>
        </p:txBody>
      </p:sp>
      <p:sp>
        <p:nvSpPr>
          <p:cNvPr id="5" name="Slide Number Placeholder 4"/>
          <p:cNvSpPr>
            <a:spLocks noGrp="1"/>
          </p:cNvSpPr>
          <p:nvPr>
            <p:ph type="sldNum" sz="quarter" idx="12"/>
          </p:nvPr>
        </p:nvSpPr>
        <p:spPr/>
        <p:txBody>
          <a:bodyPr/>
          <a:lstStyle/>
          <a:p>
            <a:fld id="{6A6D9FA1-99C7-4910-8E32-B85D378B0060}" type="slidenum">
              <a:rPr lang="en-GB" smtClean="0">
                <a:solidFill>
                  <a:prstClr val="white"/>
                </a:solidFill>
              </a:rPr>
              <a:pPr/>
              <a:t>7</a:t>
            </a:fld>
            <a:endParaRPr lang="en-GB" dirty="0">
              <a:solidFill>
                <a:prstClr val="white"/>
              </a:solidFill>
            </a:endParaRPr>
          </a:p>
        </p:txBody>
      </p:sp>
    </p:spTree>
    <p:extLst>
      <p:ext uri="{BB962C8B-B14F-4D97-AF65-F5344CB8AC3E}">
        <p14:creationId xmlns:p14="http://schemas.microsoft.com/office/powerpoint/2010/main" val="15212720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WP Area 4: Stellarator DEMO – skills offered</a:t>
            </a:r>
            <a:endParaRPr lang="de-DE" dirty="0"/>
          </a:p>
        </p:txBody>
      </p:sp>
      <p:sp>
        <p:nvSpPr>
          <p:cNvPr id="3" name="Content Placeholder 2"/>
          <p:cNvSpPr>
            <a:spLocks noGrp="1"/>
          </p:cNvSpPr>
          <p:nvPr>
            <p:ph idx="1"/>
          </p:nvPr>
        </p:nvSpPr>
        <p:spPr/>
        <p:txBody>
          <a:bodyPr/>
          <a:lstStyle/>
          <a:p>
            <a:r>
              <a:rPr lang="en-US" dirty="0" smtClean="0"/>
              <a:t>Coordinator of WP Area 4 (3 PM/year): 2 candidates (MPG, CIEMAT)</a:t>
            </a:r>
          </a:p>
          <a:p>
            <a:r>
              <a:rPr lang="en-US" dirty="0" smtClean="0"/>
              <a:t>Other topics:</a:t>
            </a:r>
          </a:p>
          <a:p>
            <a:pPr lvl="1"/>
            <a:r>
              <a:rPr lang="en-GB" dirty="0"/>
              <a:t>Definition of remote maintenance requirements for stellarator reactor systems; evaluation of access, tooling, and serviceability in 3D environments.</a:t>
            </a:r>
            <a:endParaRPr lang="de-DE" dirty="0"/>
          </a:p>
          <a:p>
            <a:pPr lvl="1"/>
            <a:r>
              <a:rPr lang="en-GB" dirty="0"/>
              <a:t>Thermal and mechanical analysis of 3D blanket structures to ensure integrity and performance under reactor conditions.</a:t>
            </a:r>
            <a:endParaRPr lang="de-DE" dirty="0"/>
          </a:p>
          <a:p>
            <a:pPr lvl="1"/>
            <a:r>
              <a:rPr lang="en-GB" dirty="0"/>
              <a:t>Adaptation of DEMO blanket solutions to 3D stellarator geometry; integration of blanket systems in complex configurations.</a:t>
            </a:r>
            <a:endParaRPr lang="de-DE" dirty="0"/>
          </a:p>
          <a:p>
            <a:pPr lvl="1"/>
            <a:r>
              <a:rPr lang="en-GB" dirty="0"/>
              <a:t>Development of fast 3D neutron analysis tools; execution of Monte Carlo simulations for advanced stellarator configurations.</a:t>
            </a:r>
            <a:endParaRPr lang="de-DE" dirty="0"/>
          </a:p>
          <a:p>
            <a:pPr lvl="1"/>
            <a:r>
              <a:rPr lang="en-GB" dirty="0"/>
              <a:t>Identification and evaluation of advanced next-generation optimized configurations and coil systems for </a:t>
            </a:r>
            <a:r>
              <a:rPr lang="en-GB" dirty="0" err="1"/>
              <a:t>stellarators</a:t>
            </a:r>
            <a:r>
              <a:rPr lang="en-GB" dirty="0" smtClean="0"/>
              <a:t>.</a:t>
            </a:r>
          </a:p>
          <a:p>
            <a:pPr lvl="1"/>
            <a:r>
              <a:rPr lang="en-US" dirty="0">
                <a:solidFill>
                  <a:srgbClr val="C00000"/>
                </a:solidFill>
              </a:rPr>
              <a:t>Mechanical engineer, specialist on  superconductors </a:t>
            </a:r>
            <a:r>
              <a:rPr lang="en-US" dirty="0" smtClean="0">
                <a:solidFill>
                  <a:srgbClr val="C00000"/>
                </a:solidFill>
              </a:rPr>
              <a:t>(not requested)</a:t>
            </a:r>
            <a:endParaRPr lang="de-DE" dirty="0">
              <a:solidFill>
                <a:srgbClr val="C00000"/>
              </a:solidFill>
            </a:endParaRPr>
          </a:p>
          <a:p>
            <a:endParaRPr lang="en-US" dirty="0" smtClean="0"/>
          </a:p>
          <a:p>
            <a:pPr lvl="1"/>
            <a:endParaRPr lang="de-DE" dirty="0"/>
          </a:p>
        </p:txBody>
      </p:sp>
      <p:sp>
        <p:nvSpPr>
          <p:cNvPr id="4" name="Footer Placeholder 3"/>
          <p:cNvSpPr>
            <a:spLocks noGrp="1"/>
          </p:cNvSpPr>
          <p:nvPr>
            <p:ph type="ftr" sz="quarter" idx="11"/>
          </p:nvPr>
        </p:nvSpPr>
        <p:spPr/>
        <p:txBody>
          <a:bodyPr/>
          <a:lstStyle/>
          <a:p>
            <a:r>
              <a:rPr lang="en-US" smtClean="0">
                <a:solidFill>
                  <a:prstClr val="white"/>
                </a:solidFill>
              </a:rPr>
              <a:t>WPW7X | PSD AWP meeting 2025 | 07-09.10.2024</a:t>
            </a:r>
            <a:endParaRPr lang="en-GB" dirty="0">
              <a:solidFill>
                <a:prstClr val="white"/>
              </a:solidFill>
            </a:endParaRPr>
          </a:p>
        </p:txBody>
      </p:sp>
      <p:sp>
        <p:nvSpPr>
          <p:cNvPr id="5" name="Slide Number Placeholder 4"/>
          <p:cNvSpPr>
            <a:spLocks noGrp="1"/>
          </p:cNvSpPr>
          <p:nvPr>
            <p:ph type="sldNum" sz="quarter" idx="12"/>
          </p:nvPr>
        </p:nvSpPr>
        <p:spPr/>
        <p:txBody>
          <a:bodyPr/>
          <a:lstStyle/>
          <a:p>
            <a:fld id="{6A6D9FA1-99C7-4910-8E32-B85D378B0060}" type="slidenum">
              <a:rPr lang="en-GB" smtClean="0">
                <a:solidFill>
                  <a:prstClr val="white"/>
                </a:solidFill>
              </a:rPr>
              <a:pPr/>
              <a:t>8</a:t>
            </a:fld>
            <a:endParaRPr lang="en-GB" dirty="0">
              <a:solidFill>
                <a:prstClr val="white"/>
              </a:solidFill>
            </a:endParaRPr>
          </a:p>
        </p:txBody>
      </p:sp>
    </p:spTree>
    <p:extLst>
      <p:ext uri="{BB962C8B-B14F-4D97-AF65-F5344CB8AC3E}">
        <p14:creationId xmlns:p14="http://schemas.microsoft.com/office/powerpoint/2010/main" val="3147353154"/>
      </p:ext>
    </p:extLst>
  </p:cSld>
  <p:clrMapOvr>
    <a:masterClrMapping/>
  </p:clrMapOvr>
  <p:timing>
    <p:tnLst>
      <p:par>
        <p:cTn id="1" dur="indefinite" restart="never" nodeType="tmRoot"/>
      </p:par>
    </p:tnLst>
  </p:timing>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extLst>
    <a:ext uri="{05A4C25C-085E-4340-85A3-A5531E510DB2}">
      <thm15:themeFamily xmlns:thm15="http://schemas.microsoft.com/office/thememl/2012/main" name="AWP2025_WPW7X_final" id="{21BB1974-49DE-43DF-B430-644C513EC673}" vid="{C953455F-5265-416E-981D-8670B1FC8B4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5E97A0C0FEBC408E67B127B9678D93" ma:contentTypeVersion="16" ma:contentTypeDescription="Create a new document." ma:contentTypeScope="" ma:versionID="1d2a0d8c6deb6b6d65149e488cbe144b">
  <xsd:schema xmlns:xsd="http://www.w3.org/2001/XMLSchema" xmlns:xs="http://www.w3.org/2001/XMLSchema" xmlns:p="http://schemas.microsoft.com/office/2006/metadata/properties" xmlns:ns2="cbbfa1f3-60c2-42de-b5b6-3ee8cb87d964" xmlns:ns3="e5ba6352-0726-4226-96e7-82f7f1c59ac0" targetNamespace="http://schemas.microsoft.com/office/2006/metadata/properties" ma:root="true" ma:fieldsID="0760925279f4376d2d8626e0085fb012" ns2:_="" ns3:_="">
    <xsd:import namespace="cbbfa1f3-60c2-42de-b5b6-3ee8cb87d964"/>
    <xsd:import namespace="e5ba6352-0726-4226-96e7-82f7f1c59a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Dateofreleas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DateTake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bfa1f3-60c2-42de-b5b6-3ee8cb87d9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Dateofrelease" ma:index="14" nillable="true" ma:displayName="Date of release" ma:format="Dropdown" ma:internalName="Dateofrelease">
      <xsd:simpleType>
        <xsd:restriction base="dms:Text">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ba6352-0726-4226-96e7-82f7f1c59ac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5fc3690-ba4d-4b93-9ca3-ace776e65a5b}" ma:internalName="TaxCatchAll" ma:showField="CatchAllData" ma:web="e5ba6352-0726-4226-96e7-82f7f1c59a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5ba6352-0726-4226-96e7-82f7f1c59ac0" xsi:nil="true"/>
    <Dateofrelease xmlns="cbbfa1f3-60c2-42de-b5b6-3ee8cb87d964" xsi:nil="true"/>
    <lcf76f155ced4ddcb4097134ff3c332f xmlns="cbbfa1f3-60c2-42de-b5b6-3ee8cb87d96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620B528-A52D-4A7D-BA72-76895AB57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bfa1f3-60c2-42de-b5b6-3ee8cb87d964"/>
    <ds:schemaRef ds:uri="e5ba6352-0726-4226-96e7-82f7f1c59a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29BB5A6-9C9C-4509-BBBE-0C2B5904D093}">
  <ds:schemaRefs>
    <ds:schemaRef ds:uri="http://schemas.microsoft.com/sharepoint/v3/contenttype/forms"/>
  </ds:schemaRefs>
</ds:datastoreItem>
</file>

<file path=customXml/itemProps3.xml><?xml version="1.0" encoding="utf-8"?>
<ds:datastoreItem xmlns:ds="http://schemas.openxmlformats.org/officeDocument/2006/customXml" ds:itemID="{E1581EFF-75CA-400B-8B14-07B3BB5FE4A6}">
  <ds:schemaRefs>
    <ds:schemaRef ds:uri="http://schemas.openxmlformats.org/package/2006/metadata/core-properties"/>
    <ds:schemaRef ds:uri="http://schemas.microsoft.com/office/2006/documentManagement/types"/>
    <ds:schemaRef ds:uri="http://schemas.microsoft.com/office/infopath/2007/PartnerControls"/>
    <ds:schemaRef ds:uri="http://schemas.microsoft.com/office/2006/metadata/properties"/>
    <ds:schemaRef ds:uri="http://purl.org/dc/terms/"/>
    <ds:schemaRef ds:uri="cbbfa1f3-60c2-42de-b5b6-3ee8cb87d964"/>
    <ds:schemaRef ds:uri="http://purl.org/dc/dcmitype/"/>
    <ds:schemaRef ds:uri="e5ba6352-0726-4226-96e7-82f7f1c59ac0"/>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EUROfusion Template</Template>
  <TotalTime>0</TotalTime>
  <Words>936</Words>
  <Application>Microsoft Office PowerPoint</Application>
  <PresentationFormat>Widescreen</PresentationFormat>
  <Paragraphs>216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Symbol</vt:lpstr>
      <vt:lpstr>Times New Roman</vt:lpstr>
      <vt:lpstr>EUROfusion.1line_5_3_2019</vt:lpstr>
      <vt:lpstr>WP STEL: Preliminary analysis of call response</vt:lpstr>
      <vt:lpstr>Difference between assigned and requested</vt:lpstr>
      <vt:lpstr>W7-X Exploitation</vt:lpstr>
      <vt:lpstr>HELIAS Key Physics Gaps – topics and experts</vt:lpstr>
      <vt:lpstr>WP Area 3: ITER, Enhancements</vt:lpstr>
      <vt:lpstr>Requested resources: gyrotron development</vt:lpstr>
      <vt:lpstr>Requested resources ITER, Enhancements – other topics</vt:lpstr>
      <vt:lpstr>WP Area 4: Stellarator DEMO – skills offered</vt:lpstr>
    </vt:vector>
  </TitlesOfParts>
  <Company>Max-Planck-Institut f. Plasmaphysik, Greifswald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 STEL: Preliminary analysis of call response</dc:title>
  <dc:creator>Marcin Jakubowski</dc:creator>
  <cp:lastModifiedBy>Marcin Jakubowski</cp:lastModifiedBy>
  <cp:revision>13</cp:revision>
  <dcterms:created xsi:type="dcterms:W3CDTF">2025-09-29T11:56:06Z</dcterms:created>
  <dcterms:modified xsi:type="dcterms:W3CDTF">2025-09-30T12:04:01Z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ies>
</file>