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677" r:id="rId3"/>
    <p:sldId id="679" r:id="rId4"/>
    <p:sldId id="678" r:id="rId5"/>
    <p:sldId id="681" r:id="rId6"/>
    <p:sldId id="680" r:id="rId7"/>
  </p:sldIdLst>
  <p:sldSz cx="12192000" cy="6858000"/>
  <p:notesSz cx="6858000" cy="9144000"/>
  <p:defaultTextStyle>
    <a:defPPr>
      <a:defRPr lang="en-US"/>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defaultTextStyle>
  <p:extLst>
    <p:ext uri="{EFAFB233-063F-42B5-8137-9DF3F51BA10A}">
      <p15:sldGuideLst xmlns:p15="http://schemas.microsoft.com/office/powerpoint/2012/main">
        <p15:guide id="1" pos="3840">
          <p15:clr>
            <a:srgbClr val="A4A3A4"/>
          </p15:clr>
        </p15:guide>
        <p15:guide id="2" orient="horz"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000"/>
    <a:srgbClr val="93CDDD"/>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a:solidFill>
                <a:schemeClr val="lt1"/>
              </a:solidFill>
            </a:ln>
          </a:left>
          <a:right>
            <a:ln w="12700">
              <a:solidFill>
                <a:schemeClr val="lt1"/>
              </a:solidFill>
            </a:ln>
          </a:right>
          <a:top>
            <a:ln w="12700">
              <a:solidFill>
                <a:schemeClr val="lt1"/>
              </a:solidFill>
            </a:ln>
          </a:top>
          <a:bottom>
            <a:ln w="12700">
              <a:solidFill>
                <a:schemeClr val="lt1"/>
              </a:solidFill>
            </a:ln>
          </a:bottom>
          <a:insideH>
            <a:ln w="12700">
              <a:solidFill>
                <a:schemeClr val="lt1"/>
              </a:solidFill>
            </a:ln>
          </a:insideH>
          <a:insideV>
            <a:ln w="12700">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a:solidFill>
                <a:schemeClr val="lt1"/>
              </a:solidFill>
            </a:ln>
          </a:top>
        </a:tcBdr>
        <a:fill>
          <a:solidFill>
            <a:schemeClr val="accent1"/>
          </a:solidFill>
        </a:fill>
      </a:tcStyle>
    </a:lastRow>
    <a:seCell>
      <a:tcStyle>
        <a:tcBdr/>
      </a:tcStyle>
    </a:seCell>
    <a:swCell>
      <a:tcStyle>
        <a:tcBdr/>
      </a:tcStyle>
    </a:swCell>
    <a:firstRow>
      <a:tcTxStyle b="on">
        <a:fontRef idx="minor">
          <a:prstClr val="black"/>
        </a:fontRef>
        <a:schemeClr val="lt1"/>
      </a:tcTxStyle>
      <a:tcStyle>
        <a:tcBdr>
          <a:bottom>
            <a:ln w="38100">
              <a:solidFill>
                <a:schemeClr val="lt1"/>
              </a:solidFill>
            </a:ln>
          </a:bottom>
        </a:tcBdr>
        <a:fill>
          <a:solidFill>
            <a:schemeClr val="accent1"/>
          </a:solidFill>
        </a:fill>
      </a:tcStyle>
    </a:firstRow>
    <a:neCell>
      <a:tcStyle>
        <a:tcBdr/>
      </a:tcStyle>
    </a:neCell>
    <a:nwCell>
      <a:tcStyle>
        <a:tcBdr/>
      </a:tcStyle>
    </a:nwCell>
  </a:tblStyle>
  <a:tblStyle styleId="{69CF1AB2-1976-4502-BF36-3FF5EA218861}" styleName="Medium Style 4 - Accent 1">
    <a:wholeTbl>
      <a:tcTxStyle>
        <a:fontRef idx="minor">
          <a:prstClr val="black"/>
        </a:fontRef>
        <a:schemeClr val="dk1"/>
      </a:tcTxStyle>
      <a:tcStyle>
        <a:tcBdr>
          <a:left>
            <a:ln w="12700">
              <a:solidFill>
                <a:schemeClr val="accent1"/>
              </a:solidFill>
            </a:ln>
          </a:left>
          <a:right>
            <a:ln w="12700">
              <a:solidFill>
                <a:schemeClr val="accent1"/>
              </a:solidFill>
            </a:ln>
          </a:right>
          <a:top>
            <a:ln w="12700">
              <a:solidFill>
                <a:schemeClr val="accent1"/>
              </a:solidFill>
            </a:ln>
          </a:top>
          <a:bottom>
            <a:ln w="12700">
              <a:solidFill>
                <a:schemeClr val="accent1"/>
              </a:solidFill>
            </a:ln>
          </a:bottom>
          <a:insideH>
            <a:ln w="12700">
              <a:solidFill>
                <a:schemeClr val="accent1"/>
              </a:solidFill>
            </a:ln>
          </a:insideH>
          <a:insideV>
            <a:ln w="12700">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dk1"/>
      </a:tcTxStyle>
      <a:tcStyle>
        <a:tcBdr/>
      </a:tcStyle>
    </a:lastCol>
    <a:firstCol>
      <a:tcTxStyle b="on">
        <a:fontRef idx="minor">
          <a:prstClr val="black"/>
        </a:fontRef>
        <a:schemeClr val="dk1"/>
      </a:tcTxStyle>
      <a:tcStyle>
        <a:tcBdr/>
      </a:tcStyle>
    </a:firstCol>
    <a:lastRow>
      <a:tcTxStyle b="on">
        <a:fontRef idx="minor">
          <a:prstClr val="black"/>
        </a:fontRef>
        <a:schemeClr val="dk1"/>
      </a:tcTxStyle>
      <a:tcStyle>
        <a:tcBdr>
          <a:top>
            <a:ln w="38100">
              <a:solidFill>
                <a:schemeClr val="accent1"/>
              </a:solidFill>
            </a:ln>
          </a:top>
        </a:tcBdr>
        <a:fill>
          <a:solidFill>
            <a:schemeClr val="accent1">
              <a:tint val="20000"/>
            </a:schemeClr>
          </a:solidFill>
        </a:fill>
      </a:tcStyle>
    </a:lastRow>
    <a:seCell>
      <a:tcStyle>
        <a:tcBdr/>
      </a:tcStyle>
    </a:seCell>
    <a:swCell>
      <a:tcStyle>
        <a:tcBdr/>
      </a:tcStyle>
    </a:swCell>
    <a:firstRow>
      <a:tcTxStyle b="on">
        <a:fontRef idx="minor">
          <a:prstClr val="black"/>
        </a:fontRef>
        <a:schemeClr val="dk1"/>
      </a:tcTxStyle>
      <a:tcStyle>
        <a:tcBdr>
          <a:bottom>
            <a:ln w="12700">
              <a:solidFill>
                <a:schemeClr val="accent1"/>
              </a:solidFill>
            </a:ln>
          </a:bottom>
        </a:tcBdr>
        <a:fill>
          <a:solidFill>
            <a:schemeClr val="accent1">
              <a:tint val="20000"/>
            </a:schemeClr>
          </a:solidFill>
        </a:fill>
      </a:tcStyle>
    </a:firstRow>
    <a:neCell>
      <a:tcStyle>
        <a:tcBdr/>
      </a:tcStyle>
    </a:neCell>
    <a:nwCell>
      <a:tcStyle>
        <a:tcBdr/>
      </a:tcStyle>
    </a:nwCell>
  </a:tblStyle>
  <a:tblStyle styleId="{0660B408-B3CF-4A94-85FC-2B1E0A45F4A2}" styleName="Style foncé 2 - Accentuation 1/Accentuation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867" autoAdjust="0"/>
    <p:restoredTop sz="89935" autoAdjust="0"/>
  </p:normalViewPr>
  <p:slideViewPr>
    <p:cSldViewPr snapToGrid="0">
      <p:cViewPr varScale="1">
        <p:scale>
          <a:sx n="146" d="100"/>
          <a:sy n="146" d="100"/>
        </p:scale>
        <p:origin x="1184" y="72"/>
      </p:cViewPr>
      <p:guideLst>
        <p:guide pos="3840"/>
        <p:guide orient="horz" pos="2160"/>
      </p:guideLst>
    </p:cSldViewPr>
  </p:slideViewPr>
  <p:notesTextViewPr>
    <p:cViewPr>
      <p:scale>
        <a:sx n="1" d="1"/>
        <a:sy n="1" d="1"/>
      </p:scale>
      <p:origin x="0" y="0"/>
    </p:cViewPr>
  </p:notesTextViewPr>
  <p:sorterViewPr>
    <p:cViewPr>
      <p:scale>
        <a:sx n="100" d="100"/>
        <a:sy n="100" d="100"/>
      </p:scale>
      <p:origin x="0" y="-71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Header Placeholder 1"/>
          <p:cNvSpPr>
            <a:spLocks noGrp="1"/>
          </p:cNvSpPr>
          <p:nvPr>
            <p:ph type="hdr" sz="quarter"/>
          </p:nvPr>
        </p:nvSpPr>
        <p:spPr bwMode="auto">
          <a:xfrm>
            <a:off x="0" y="0"/>
            <a:ext cx="2971800" cy="458788"/>
          </a:xfrm>
          <a:prstGeom prst="rect">
            <a:avLst/>
          </a:prstGeom>
        </p:spPr>
        <p:txBody>
          <a:bodyPr vert="horz" lIns="91440" tIns="45720" rIns="91440" bIns="45720" rtlCol="0" anchor="ctr"/>
          <a:lstStyle>
            <a:lvl1pPr algn="l">
              <a:defRPr sz="1200"/>
            </a:lvl1pPr>
          </a:lstStyle>
          <a:p>
            <a:pPr>
              <a:defRPr/>
            </a:pPr>
            <a:endParaRPr/>
          </a:p>
        </p:txBody>
      </p:sp>
      <p:sp>
        <p:nvSpPr>
          <p:cNvPr id="3" name="Date Placeholder 2"/>
          <p:cNvSpPr>
            <a:spLocks noGrp="1"/>
          </p:cNvSpPr>
          <p:nvPr>
            <p:ph type="dt" idx="2"/>
          </p:nvPr>
        </p:nvSpPr>
        <p:spPr bwMode="auto">
          <a:xfrm>
            <a:off x="3884613" y="0"/>
            <a:ext cx="2971800" cy="458788"/>
          </a:xfrm>
          <a:prstGeom prst="rect">
            <a:avLst/>
          </a:prstGeom>
        </p:spPr>
        <p:txBody>
          <a:bodyPr vert="horz" lIns="91440" tIns="45720" rIns="91440" bIns="45720" rtlCol="0" anchor="ctr"/>
          <a:lstStyle>
            <a:lvl1pPr algn="r">
              <a:defRPr sz="1200"/>
            </a:lvl1pPr>
          </a:lstStyle>
          <a:p>
            <a:pPr>
              <a:defRPr/>
            </a:pPr>
            <a:endParaRPr/>
          </a:p>
        </p:txBody>
      </p:sp>
      <p:sp>
        <p:nvSpPr>
          <p:cNvPr id="4" name="Date Placeholder 2"/>
          <p:cNvSpPr>
            <a:spLocks noGrp="1"/>
          </p:cNvSpPr>
          <p:nvPr>
            <p:ph type="dt" idx="3"/>
          </p:nvPr>
        </p:nvSpPr>
        <p:spPr bwMode="auto">
          <a:xfrm>
            <a:off x="3884613" y="0"/>
            <a:ext cx="2971800" cy="458788"/>
          </a:xfrm>
          <a:prstGeom prst="rect">
            <a:avLst/>
          </a:prstGeom>
        </p:spPr>
        <p:txBody>
          <a:bodyPr vert="horz" lIns="91440" tIns="45720" rIns="91440" bIns="45720" rtlCol="0" anchor="ctr"/>
          <a:lstStyle>
            <a:lvl1pPr algn="r">
              <a:defRPr sz="1200"/>
            </a:lvl1pPr>
          </a:lstStyle>
          <a:p>
            <a:pPr>
              <a:defRPr/>
            </a:pPr>
            <a:endParaRPr/>
          </a:p>
        </p:txBody>
      </p:sp>
      <p:sp>
        <p:nvSpPr>
          <p:cNvPr id="5" name="Notes Placeholder 4"/>
          <p:cNvSpPr>
            <a:spLocks noGrp="1"/>
          </p:cNvSpPr>
          <p:nvPr>
            <p:ph type="body" sz="quarter" idx="1"/>
          </p:nvPr>
        </p:nvSpPr>
        <p:spPr bwMode="auto">
          <a:xfrm>
            <a:off x="685800" y="4400550"/>
            <a:ext cx="5486400" cy="3600450"/>
          </a:xfrm>
          <a:prstGeom prst="rect">
            <a:avLst/>
          </a:prstGeom>
        </p:spPr>
        <p:txBody>
          <a:bodyPr vert="horz" lIns="91440" tIns="45720" rIns="91440" bIns="45720" rtlCol="0" anchor="ctr"/>
          <a:lstStyle/>
          <a:p>
            <a:pPr>
              <a:defRPr/>
            </a:pPr>
            <a:endParaRPr/>
          </a:p>
        </p:txBody>
      </p:sp>
      <p:sp>
        <p:nvSpPr>
          <p:cNvPr id="6" name="Footer Placeholder 5"/>
          <p:cNvSpPr>
            <a:spLocks noGrp="1"/>
          </p:cNvSpPr>
          <p:nvPr>
            <p:ph type="ftr" sz="quarter" idx="4"/>
          </p:nvPr>
        </p:nvSpPr>
        <p:spPr bwMode="auto">
          <a:xfrm>
            <a:off x="0" y="8685213"/>
            <a:ext cx="2971800" cy="458787"/>
          </a:xfrm>
          <a:prstGeom prst="rect">
            <a:avLst/>
          </a:prstGeom>
        </p:spPr>
        <p:txBody>
          <a:bodyPr vert="horz" lIns="91440" tIns="45720" rIns="91440" bIns="45720" rtlCol="0" anchor="b"/>
          <a:lstStyle>
            <a:lvl1pPr algn="l">
              <a:defRPr sz="1200"/>
            </a:lvl1pPr>
          </a:lstStyle>
          <a:p>
            <a:pPr>
              <a:defRPr/>
            </a:pPr>
            <a:endParaRPr/>
          </a:p>
        </p:txBody>
      </p:sp>
      <p:sp>
        <p:nvSpPr>
          <p:cNvPr id="7" name="Slide Number Placeholder 6"/>
          <p:cNvSpPr>
            <a:spLocks noGrp="1"/>
          </p:cNvSpPr>
          <p:nvPr>
            <p:ph type="sldNum" sz="quarter" idx="10"/>
          </p:nvPr>
        </p:nvSpPr>
        <p:spPr bwMode="auto">
          <a:xfrm>
            <a:off x="3884613" y="8685213"/>
            <a:ext cx="2971800" cy="458787"/>
          </a:xfrm>
          <a:prstGeom prst="rect">
            <a:avLst/>
          </a:prstGeom>
        </p:spPr>
        <p:txBody>
          <a:bodyPr vert="horz" lIns="91440" tIns="45720" rIns="91440" bIns="45720" rtlCol="0" anchor="b"/>
          <a:lstStyle>
            <a:lvl1pPr algn="r">
              <a:defRPr sz="1200"/>
            </a:lvl1pPr>
          </a:lstStyle>
          <a:p>
            <a:pPr>
              <a:defRPr/>
            </a:pPr>
            <a:endParaRPr/>
          </a:p>
        </p:txBody>
      </p:sp>
    </p:spTree>
  </p:cSld>
  <p:clrMap bg1="lt1" tx1="dk1" bg2="lt2" tx2="dk2" accent1="accent1" accent2="accent2" accent3="accent3" accent4="accent4" accent5="accent5" accent6="accent6" hlink="hlink" folHlink="folHlink"/>
  <p:notesStyle>
    <a:lvl1pPr marL="0" algn="l" defTabSz="914400">
      <a:defRPr sz="1200">
        <a:solidFill>
          <a:schemeClr val="tx1"/>
        </a:solidFill>
        <a:latin typeface="+mn-lt"/>
        <a:ea typeface="+mn-ea"/>
        <a:cs typeface="+mn-cs"/>
      </a:defRPr>
    </a:lvl1pPr>
    <a:lvl2pPr marL="457200" algn="l" defTabSz="914400">
      <a:defRPr sz="1200">
        <a:solidFill>
          <a:schemeClr val="tx1"/>
        </a:solidFill>
        <a:latin typeface="+mn-lt"/>
        <a:ea typeface="+mn-ea"/>
        <a:cs typeface="+mn-cs"/>
      </a:defRPr>
    </a:lvl2pPr>
    <a:lvl3pPr marL="914400" algn="l" defTabSz="914400">
      <a:defRPr sz="1200">
        <a:solidFill>
          <a:schemeClr val="tx1"/>
        </a:solidFill>
        <a:latin typeface="+mn-lt"/>
        <a:ea typeface="+mn-ea"/>
        <a:cs typeface="+mn-cs"/>
      </a:defRPr>
    </a:lvl3pPr>
    <a:lvl4pPr marL="1371600" algn="l" defTabSz="914400">
      <a:defRPr sz="1200">
        <a:solidFill>
          <a:schemeClr val="tx1"/>
        </a:solidFill>
        <a:latin typeface="+mn-lt"/>
        <a:ea typeface="+mn-ea"/>
        <a:cs typeface="+mn-cs"/>
      </a:defRPr>
    </a:lvl4pPr>
    <a:lvl5pPr marL="1828800" algn="l" defTabSz="914400">
      <a:defRPr sz="1200">
        <a:solidFill>
          <a:schemeClr val="tx1"/>
        </a:solidFill>
        <a:latin typeface="+mn-lt"/>
        <a:ea typeface="+mn-ea"/>
        <a:cs typeface="+mn-cs"/>
      </a:defRPr>
    </a:lvl5pPr>
    <a:lvl6pPr marL="2286000" algn="l" defTabSz="914400">
      <a:defRPr sz="1200">
        <a:solidFill>
          <a:schemeClr val="tx1"/>
        </a:solidFill>
        <a:latin typeface="+mn-lt"/>
        <a:ea typeface="+mn-ea"/>
        <a:cs typeface="+mn-cs"/>
      </a:defRPr>
    </a:lvl6pPr>
    <a:lvl7pPr marL="2743200" algn="l" defTabSz="914400">
      <a:defRPr sz="1200">
        <a:solidFill>
          <a:schemeClr val="tx1"/>
        </a:solidFill>
        <a:latin typeface="+mn-lt"/>
        <a:ea typeface="+mn-ea"/>
        <a:cs typeface="+mn-cs"/>
      </a:defRPr>
    </a:lvl7pPr>
    <a:lvl8pPr marL="3200400" algn="l" defTabSz="914400">
      <a:defRPr sz="1200">
        <a:solidFill>
          <a:schemeClr val="tx1"/>
        </a:solidFill>
        <a:latin typeface="+mn-lt"/>
        <a:ea typeface="+mn-ea"/>
        <a:cs typeface="+mn-cs"/>
      </a:defRPr>
    </a:lvl8pPr>
    <a:lvl9pPr marL="3657600" algn="l" defTabSz="914400">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02D1B89E-83DC-3F72-35C6-2FE9493E3D5A}" type="slidenum">
              <a:rPr/>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5" Type="http://schemas.openxmlformats.org/officeDocument/2006/relationships/image" Target="../media/image4.emf"/><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g"/><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g"/><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preserve="1" userDrawn="1">
  <p:cSld name="EUROfusion_cover">
    <p:spTree>
      <p:nvGrpSpPr>
        <p:cNvPr id="1" name=""/>
        <p:cNvGrpSpPr/>
        <p:nvPr/>
      </p:nvGrpSpPr>
      <p:grpSpPr bwMode="auto">
        <a:xfrm>
          <a:off x="0" y="0"/>
          <a:ext cx="0" cy="0"/>
          <a:chOff x="0" y="0"/>
          <a:chExt cx="0" cy="0"/>
        </a:xfrm>
      </p:grpSpPr>
      <p:grpSp>
        <p:nvGrpSpPr>
          <p:cNvPr id="4" name="Gruppieren 3"/>
          <p:cNvGrpSpPr/>
          <p:nvPr userDrawn="1"/>
        </p:nvGrpSpPr>
        <p:grpSpPr bwMode="auto">
          <a:xfrm>
            <a:off x="411869" y="6034962"/>
            <a:ext cx="4392488" cy="497895"/>
            <a:chOff x="5735960" y="5717361"/>
            <a:chExt cx="6120680" cy="713919"/>
          </a:xfrm>
        </p:grpSpPr>
        <p:pic>
          <p:nvPicPr>
            <p:cNvPr id="25" name="Grafik 24"/>
            <p:cNvPicPr>
              <a:picLocks noChangeAspect="1"/>
            </p:cNvPicPr>
            <p:nvPr userDrawn="1"/>
          </p:nvPicPr>
          <p:blipFill>
            <a:blip r:embed="rId2"/>
            <a:stretch/>
          </p:blipFill>
          <p:spPr bwMode="auto">
            <a:xfrm>
              <a:off x="5735960" y="5774784"/>
              <a:ext cx="997207" cy="656496"/>
            </a:xfrm>
            <a:prstGeom prst="rect">
              <a:avLst/>
            </a:prstGeom>
            <a:noFill/>
            <a:ln>
              <a:noFill/>
            </a:ln>
          </p:spPr>
        </p:pic>
        <p:sp>
          <p:nvSpPr>
            <p:cNvPr id="3" name="Rechteck 2"/>
            <p:cNvSpPr/>
            <p:nvPr userDrawn="1"/>
          </p:nvSpPr>
          <p:spPr bwMode="auto">
            <a:xfrm>
              <a:off x="6744072" y="5717361"/>
              <a:ext cx="5112568" cy="480131"/>
            </a:xfrm>
            <a:prstGeom prst="rect">
              <a:avLst/>
            </a:prstGeom>
            <a:grpFill/>
          </p:spPr>
          <p:txBody>
            <a:bodyPr wrap="square">
              <a:spAutoFit/>
            </a:bodyPr>
            <a:lstStyle/>
            <a:p>
              <a:pPr marL="0" marR="0" lvl="0" indent="0" algn="just" defTabSz="914400">
                <a:lnSpc>
                  <a:spcPct val="90000"/>
                </a:lnSpc>
                <a:spcBef>
                  <a:spcPts val="0"/>
                </a:spcBef>
                <a:spcAft>
                  <a:spcPts val="0"/>
                </a:spcAft>
                <a:buClrTx/>
                <a:buSzTx/>
                <a:buFontTx/>
                <a:buNone/>
                <a:defRPr/>
              </a:pPr>
              <a:r>
                <a:rPr lang="en-GB" sz="700" b="0" i="0" u="none" strike="noStrike" cap="none" spc="0">
                  <a:ln>
                    <a:noFill/>
                  </a:ln>
                  <a:solidFill>
                    <a:prstClr val="black"/>
                  </a:solidFill>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endParaRPr/>
            </a:p>
          </p:txBody>
        </p:sp>
      </p:grpSp>
      <p:pic>
        <p:nvPicPr>
          <p:cNvPr id="2060" name="Picture 12" descr="Contract between EC and EUROfusion is signed | FuseNet"/>
          <p:cNvPicPr>
            <a:picLocks noChangeAspect="1" noChangeArrowheads="1"/>
          </p:cNvPicPr>
          <p:nvPr userDrawn="1"/>
        </p:nvPicPr>
        <p:blipFill>
          <a:blip r:embed="rId3"/>
          <a:stretch/>
        </p:blipFill>
        <p:spPr bwMode="auto">
          <a:xfrm>
            <a:off x="445066" y="325143"/>
            <a:ext cx="2304256" cy="596340"/>
          </a:xfrm>
          <a:prstGeom prst="rect">
            <a:avLst/>
          </a:prstGeom>
          <a:noFill/>
        </p:spPr>
      </p:pic>
      <p:sp>
        <p:nvSpPr>
          <p:cNvPr id="11" name="Title 20"/>
          <p:cNvSpPr>
            <a:spLocks noGrp="1"/>
          </p:cNvSpPr>
          <p:nvPr>
            <p:ph type="title"/>
          </p:nvPr>
        </p:nvSpPr>
        <p:spPr bwMode="auto">
          <a:xfrm>
            <a:off x="407368" y="2074187"/>
            <a:ext cx="5544615" cy="620251"/>
          </a:xfrm>
        </p:spPr>
        <p:txBody>
          <a:bodyPr/>
          <a:lstStyle>
            <a:lvl1pPr algn="l">
              <a:defRPr b="1"/>
            </a:lvl1pPr>
          </a:lstStyle>
          <a:p>
            <a:pPr>
              <a:defRPr/>
            </a:pPr>
            <a:r>
              <a:rPr lang="en-US"/>
              <a:t>Click to edit Master title style</a:t>
            </a:r>
            <a:endParaRPr/>
          </a:p>
        </p:txBody>
      </p:sp>
      <p:sp>
        <p:nvSpPr>
          <p:cNvPr id="14" name="Text Placeholder 22"/>
          <p:cNvSpPr>
            <a:spLocks noGrp="1"/>
          </p:cNvSpPr>
          <p:nvPr>
            <p:ph type="body" sz="quarter" idx="10" hasCustomPrompt="1"/>
          </p:nvPr>
        </p:nvSpPr>
        <p:spPr bwMode="auto">
          <a:xfrm>
            <a:off x="407368" y="3693074"/>
            <a:ext cx="4375150" cy="457848"/>
          </a:xfrm>
        </p:spPr>
        <p:txBody>
          <a:bodyPr/>
          <a:lstStyle>
            <a:lvl1pPr marL="0" indent="0">
              <a:buNone/>
              <a:defRPr b="1"/>
            </a:lvl1pPr>
            <a:lvl2pPr marL="342900" indent="0">
              <a:buNone/>
              <a:defRPr/>
            </a:lvl2pPr>
          </a:lstStyle>
          <a:p>
            <a:pPr lvl="0">
              <a:defRPr/>
            </a:pPr>
            <a:r>
              <a:rPr lang="en-US"/>
              <a:t>Click to edit Lecturer’s name</a:t>
            </a:r>
            <a:endParaRPr/>
          </a:p>
        </p:txBody>
      </p:sp>
      <p:sp>
        <p:nvSpPr>
          <p:cNvPr id="15" name="Text Placeholder 22"/>
          <p:cNvSpPr>
            <a:spLocks noGrp="1"/>
          </p:cNvSpPr>
          <p:nvPr>
            <p:ph type="body" sz="quarter" idx="11" hasCustomPrompt="1"/>
          </p:nvPr>
        </p:nvSpPr>
        <p:spPr bwMode="auto">
          <a:xfrm>
            <a:off x="407368" y="4159260"/>
            <a:ext cx="4375150" cy="457848"/>
          </a:xfrm>
        </p:spPr>
        <p:txBody>
          <a:bodyPr/>
          <a:lstStyle>
            <a:lvl1pPr marL="0" indent="0">
              <a:buNone/>
              <a:defRPr b="0"/>
            </a:lvl1pPr>
            <a:lvl2pPr marL="342900" indent="0">
              <a:buNone/>
              <a:defRPr/>
            </a:lvl2pPr>
          </a:lstStyle>
          <a:p>
            <a:pPr lvl="0">
              <a:defRPr/>
            </a:pPr>
            <a:r>
              <a:rPr lang="en-US"/>
              <a:t>Click to edit Lecturer’s affiliation</a:t>
            </a:r>
            <a:endParaRPr/>
          </a:p>
        </p:txBody>
      </p:sp>
      <p:sp>
        <p:nvSpPr>
          <p:cNvPr id="20" name="Text Placeholder 22"/>
          <p:cNvSpPr>
            <a:spLocks noGrp="1"/>
          </p:cNvSpPr>
          <p:nvPr>
            <p:ph type="body" sz="quarter" idx="12" hasCustomPrompt="1"/>
          </p:nvPr>
        </p:nvSpPr>
        <p:spPr bwMode="auto">
          <a:xfrm>
            <a:off x="407368" y="1650286"/>
            <a:ext cx="5544614" cy="338554"/>
          </a:xfrm>
        </p:spPr>
        <p:txBody>
          <a:bodyPr>
            <a:normAutofit/>
          </a:bodyPr>
          <a:lstStyle>
            <a:lvl1pPr marL="0" indent="0">
              <a:buNone/>
              <a:defRPr sz="1600" b="0"/>
            </a:lvl1pPr>
            <a:lvl2pPr marL="342900" indent="0">
              <a:buNone/>
              <a:defRPr/>
            </a:lvl2pPr>
          </a:lstStyle>
          <a:p>
            <a:pPr lvl="0">
              <a:defRPr/>
            </a:pPr>
            <a:r>
              <a:rPr lang="en-US"/>
              <a:t>Click to edit Event title</a:t>
            </a:r>
            <a:endParaRPr/>
          </a:p>
        </p:txBody>
      </p:sp>
      <p:pic>
        <p:nvPicPr>
          <p:cNvPr id="2" name="Picture 1"/>
          <p:cNvPicPr>
            <a:picLocks noChangeAspect="1"/>
          </p:cNvPicPr>
          <p:nvPr userDrawn="1"/>
        </p:nvPicPr>
        <p:blipFill>
          <a:blip r:embed="rId4">
            <a:alphaModFix/>
          </a:blip>
          <a:stretch/>
        </p:blipFill>
        <p:spPr bwMode="auto">
          <a:xfrm>
            <a:off x="7247890" y="252412"/>
            <a:ext cx="4944110" cy="6353175"/>
          </a:xfrm>
          <a:prstGeom prst="rect">
            <a:avLst/>
          </a:prstGeom>
          <a:solidFill>
            <a:schemeClr val="bg1"/>
          </a:solidFill>
        </p:spPr>
      </p:pic>
      <p:pic>
        <p:nvPicPr>
          <p:cNvPr id="5" name="Grafik 4">
            <a:extLst>
              <a:ext uri="{FF2B5EF4-FFF2-40B4-BE49-F238E27FC236}">
                <a16:creationId xmlns:a16="http://schemas.microsoft.com/office/drawing/2014/main" id="{BDB15F79-BB0D-02C9-4746-9FF53A5483EA}"/>
              </a:ext>
            </a:extLst>
          </p:cNvPr>
          <p:cNvPicPr>
            <a:picLocks noChangeAspect="1"/>
          </p:cNvPicPr>
          <p:nvPr userDrawn="1"/>
        </p:nvPicPr>
        <p:blipFill>
          <a:blip r:embed="rId5"/>
          <a:stretch/>
        </p:blipFill>
        <p:spPr bwMode="auto">
          <a:xfrm>
            <a:off x="10344150" y="245782"/>
            <a:ext cx="1666986" cy="486154"/>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userDrawn="1">
  <p:cSld name="EUROfusion_content">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3" name="Content Placeholder 2"/>
          <p:cNvSpPr>
            <a:spLocks noGrp="1"/>
          </p:cNvSpPr>
          <p:nvPr>
            <p:ph idx="1"/>
          </p:nvPr>
        </p:nvSpPr>
        <p:spPr bwMode="auto">
          <a:xfrm>
            <a:off x="609600" y="836712"/>
            <a:ext cx="11103024" cy="5688632"/>
          </a:xfrm>
        </p:spPr>
        <p:txBody>
          <a:bodyPr>
            <a:normAutofit/>
          </a:bodyPr>
          <a:lstStyle>
            <a:lvl1pPr marL="257175" indent="-257175">
              <a:buFont typeface="Arial"/>
              <a:buChar char="•"/>
              <a:defRPr sz="2400">
                <a:latin typeface="+mn-lt"/>
                <a:cs typeface="Arial"/>
              </a:defRPr>
            </a:lvl1pPr>
            <a:lvl2pPr marL="557213" indent="-214313">
              <a:buFont typeface="Arial"/>
              <a:buChar char="•"/>
              <a:defRPr sz="1800">
                <a:latin typeface="+mn-lt"/>
                <a:cs typeface="Arial"/>
              </a:defRPr>
            </a:lvl2pPr>
            <a:lvl3pPr marL="857250" indent="-171450">
              <a:buFont typeface="Arial"/>
              <a:buChar char="•"/>
              <a:defRPr sz="1600">
                <a:latin typeface="+mn-lt"/>
                <a:cs typeface="Arial"/>
              </a:defRPr>
            </a:lvl3pPr>
            <a:lvl4pPr>
              <a:defRPr/>
            </a:lvl4pPr>
            <a:lvl5pPr>
              <a:defRPr/>
            </a:lvl5pPr>
          </a:lstStyle>
          <a:p>
            <a:pPr lvl="0">
              <a:defRPr/>
            </a:pPr>
            <a:r>
              <a:rPr lang="en-US" dirty="0"/>
              <a:t>Click to edit Master text styles</a:t>
            </a:r>
            <a:endParaRPr dirty="0"/>
          </a:p>
          <a:p>
            <a:pPr lvl="1">
              <a:defRPr/>
            </a:pPr>
            <a:r>
              <a:rPr lang="en-US" dirty="0"/>
              <a:t>Second level</a:t>
            </a:r>
            <a:endParaRPr dirty="0"/>
          </a:p>
          <a:p>
            <a:pPr lvl="2">
              <a:defRPr/>
            </a:pPr>
            <a:r>
              <a:rPr lang="en-US" dirty="0"/>
              <a:t>Third level</a:t>
            </a:r>
            <a:endParaRPr dirty="0"/>
          </a:p>
        </p:txBody>
      </p:sp>
      <p:sp>
        <p:nvSpPr>
          <p:cNvPr id="8" name="Footer Placeholder 7"/>
          <p:cNvSpPr>
            <a:spLocks noGrp="1"/>
          </p:cNvSpPr>
          <p:nvPr>
            <p:ph type="ftr" sz="quarter" idx="11"/>
          </p:nvPr>
        </p:nvSpPr>
        <p:spPr bwMode="auto">
          <a:xfrm>
            <a:off x="825624" y="6555770"/>
            <a:ext cx="8541213" cy="329614"/>
          </a:xfrm>
          <a:prstGeom prst="rect">
            <a:avLst/>
          </a:prstGeom>
        </p:spPr>
        <p:txBody>
          <a:bodyPr anchor="t"/>
          <a:lstStyle>
            <a:lvl1pPr>
              <a:defRPr sz="1200">
                <a:solidFill>
                  <a:schemeClr val="bg1"/>
                </a:solidFill>
              </a:defRPr>
            </a:lvl1pPr>
          </a:lstStyle>
          <a:p>
            <a:pPr>
              <a:defRPr/>
            </a:pPr>
            <a:r>
              <a:rPr lang="en-GB" dirty="0">
                <a:solidFill>
                  <a:prstClr val="white"/>
                </a:solidFill>
              </a:rPr>
              <a:t>Sebastijan Brezinsek | </a:t>
            </a:r>
            <a:r>
              <a:rPr lang="en-US" dirty="0">
                <a:solidFill>
                  <a:prstClr val="white"/>
                </a:solidFill>
              </a:rPr>
              <a:t>WPPWIE </a:t>
            </a:r>
            <a:r>
              <a:rPr lang="en-US" dirty="0" err="1">
                <a:solidFill>
                  <a:prstClr val="white"/>
                </a:solidFill>
              </a:rPr>
              <a:t>CfP</a:t>
            </a:r>
            <a:r>
              <a:rPr lang="en-US" dirty="0">
                <a:solidFill>
                  <a:prstClr val="white"/>
                </a:solidFill>
              </a:rPr>
              <a:t> 2026-2027</a:t>
            </a:r>
            <a:r>
              <a:rPr lang="en-GB" dirty="0">
                <a:solidFill>
                  <a:prstClr val="white"/>
                </a:solidFill>
              </a:rPr>
              <a:t>| Initial Analysis | 30.09.2025</a:t>
            </a:r>
            <a:endParaRPr lang="en-GB" dirty="0"/>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‹Nr.›</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pic>
        <p:nvPicPr>
          <p:cNvPr id="1035" name="Grafik 1034">
            <a:extLst>
              <a:ext uri="{FF2B5EF4-FFF2-40B4-BE49-F238E27FC236}">
                <a16:creationId xmlns:a16="http://schemas.microsoft.com/office/drawing/2014/main" id="{8D83AABF-8E35-866D-104E-20E407B15DB9}"/>
              </a:ext>
            </a:extLst>
          </p:cNvPr>
          <p:cNvPicPr>
            <a:picLocks noChangeAspect="1"/>
          </p:cNvPicPr>
          <p:nvPr userDrawn="1"/>
        </p:nvPicPr>
        <p:blipFill>
          <a:blip r:embed="rId4"/>
          <a:stretch/>
        </p:blipFill>
        <p:spPr bwMode="auto">
          <a:xfrm>
            <a:off x="10344150" y="245782"/>
            <a:ext cx="1666986" cy="486154"/>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preserve="1" userDrawn="1">
  <p:cSld name="EUROfusion_content_empty">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‹Nr.›</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pic>
        <p:nvPicPr>
          <p:cNvPr id="53" name="Grafik 52">
            <a:extLst>
              <a:ext uri="{FF2B5EF4-FFF2-40B4-BE49-F238E27FC236}">
                <a16:creationId xmlns:a16="http://schemas.microsoft.com/office/drawing/2014/main" id="{562E1F1D-286D-5692-7C04-0B76397359FD}"/>
              </a:ext>
            </a:extLst>
          </p:cNvPr>
          <p:cNvPicPr>
            <a:picLocks noChangeAspect="1"/>
          </p:cNvPicPr>
          <p:nvPr userDrawn="1"/>
        </p:nvPicPr>
        <p:blipFill>
          <a:blip r:embed="rId4"/>
          <a:stretch/>
        </p:blipFill>
        <p:spPr bwMode="auto">
          <a:xfrm>
            <a:off x="10344150" y="245782"/>
            <a:ext cx="1666986" cy="486154"/>
          </a:xfrm>
          <a:prstGeom prst="rect">
            <a:avLst/>
          </a:prstGeom>
        </p:spPr>
      </p:pic>
      <p:sp>
        <p:nvSpPr>
          <p:cNvPr id="3" name="Footer Placeholder 7">
            <a:extLst>
              <a:ext uri="{FF2B5EF4-FFF2-40B4-BE49-F238E27FC236}">
                <a16:creationId xmlns:a16="http://schemas.microsoft.com/office/drawing/2014/main" id="{7E14EE43-F0E4-77FF-B4EF-A9B80A053C0F}"/>
              </a:ext>
            </a:extLst>
          </p:cNvPr>
          <p:cNvSpPr>
            <a:spLocks noGrp="1"/>
          </p:cNvSpPr>
          <p:nvPr>
            <p:ph type="ftr" sz="quarter" idx="11"/>
          </p:nvPr>
        </p:nvSpPr>
        <p:spPr bwMode="auto">
          <a:xfrm>
            <a:off x="825624" y="6555770"/>
            <a:ext cx="8541213" cy="329614"/>
          </a:xfrm>
          <a:prstGeom prst="rect">
            <a:avLst/>
          </a:prstGeom>
        </p:spPr>
        <p:txBody>
          <a:bodyPr anchor="t"/>
          <a:lstStyle>
            <a:lvl1pPr>
              <a:defRPr sz="1200">
                <a:solidFill>
                  <a:schemeClr val="bg1"/>
                </a:solidFill>
              </a:defRPr>
            </a:lvl1pPr>
          </a:lstStyle>
          <a:p>
            <a:pPr>
              <a:defRPr/>
            </a:pPr>
            <a:r>
              <a:rPr lang="en-GB" dirty="0">
                <a:solidFill>
                  <a:prstClr val="white"/>
                </a:solidFill>
              </a:rPr>
              <a:t>Sebastijan Brezinsek | </a:t>
            </a:r>
            <a:r>
              <a:rPr lang="en-US" dirty="0">
                <a:solidFill>
                  <a:prstClr val="white"/>
                </a:solidFill>
              </a:rPr>
              <a:t>WPPWIE </a:t>
            </a:r>
            <a:r>
              <a:rPr lang="en-US" dirty="0" err="1">
                <a:solidFill>
                  <a:prstClr val="white"/>
                </a:solidFill>
              </a:rPr>
              <a:t>CfP</a:t>
            </a:r>
            <a:r>
              <a:rPr lang="en-US" dirty="0">
                <a:solidFill>
                  <a:prstClr val="white"/>
                </a:solidFill>
              </a:rPr>
              <a:t> 2026-2027</a:t>
            </a:r>
            <a:r>
              <a:rPr lang="en-GB" dirty="0">
                <a:solidFill>
                  <a:prstClr val="white"/>
                </a:solidFill>
              </a:rPr>
              <a:t>| Initial Analysis | 30.09.2025</a:t>
            </a:r>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preserve="1" userDrawn="1">
  <p:cSld name="EUROfusion_Values">
    <p:spTree>
      <p:nvGrpSpPr>
        <p:cNvPr id="1" name=""/>
        <p:cNvGrpSpPr/>
        <p:nvPr/>
      </p:nvGrpSpPr>
      <p:grpSpPr bwMode="auto">
        <a:xfrm>
          <a:off x="0" y="0"/>
          <a:ext cx="0" cy="0"/>
          <a:chOff x="0" y="0"/>
          <a:chExt cx="0" cy="0"/>
        </a:xfrm>
      </p:grpSpPr>
      <p:pic>
        <p:nvPicPr>
          <p:cNvPr id="6" name="Picture 5"/>
          <p:cNvPicPr>
            <a:picLocks noChangeAspect="1"/>
          </p:cNvPicPr>
          <p:nvPr userDrawn="1"/>
        </p:nvPicPr>
        <p:blipFill>
          <a:blip r:embed="rId2">
            <a:alphaModFix amt="65000"/>
          </a:blip>
          <a:stretch/>
        </p:blipFill>
        <p:spPr bwMode="auto">
          <a:xfrm>
            <a:off x="7247890" y="252412"/>
            <a:ext cx="4944110" cy="6353175"/>
          </a:xfrm>
          <a:prstGeom prst="rect">
            <a:avLst/>
          </a:prstGeom>
          <a:noFill/>
        </p:spPr>
      </p:pic>
      <p:sp>
        <p:nvSpPr>
          <p:cNvPr id="5" name="Rectangle 4"/>
          <p:cNvSpPr/>
          <p:nvPr userDrawn="1"/>
        </p:nvSpPr>
        <p:spPr bwMode="auto">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7" name="Rectangle 6"/>
          <p:cNvSpPr/>
          <p:nvPr userDrawn="1"/>
        </p:nvSpPr>
        <p:spPr bwMode="auto">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hasCustomPrompt="1"/>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EUROfusion Values</a:t>
            </a:r>
            <a:endParaRPr lang="en-GB"/>
          </a:p>
        </p:txBody>
      </p:sp>
      <p:sp>
        <p:nvSpPr>
          <p:cNvPr id="8" name="Footer Placeholder 7"/>
          <p:cNvSpPr>
            <a:spLocks noGrp="1"/>
          </p:cNvSpPr>
          <p:nvPr>
            <p:ph type="ftr" sz="quarter" idx="11"/>
          </p:nvPr>
        </p:nvSpPr>
        <p:spPr bwMode="auto">
          <a:xfrm>
            <a:off x="825624" y="6555770"/>
            <a:ext cx="7365556" cy="329614"/>
          </a:xfrm>
          <a:prstGeom prst="rect">
            <a:avLst/>
          </a:prstGeom>
        </p:spPr>
        <p:txBody>
          <a:bodyPr anchor="t"/>
          <a:lstStyle>
            <a:lvl1pPr>
              <a:defRPr sz="1200">
                <a:solidFill>
                  <a:schemeClr val="bg1"/>
                </a:solidFill>
              </a:defRPr>
            </a:lvl1pPr>
          </a:lstStyle>
          <a:p>
            <a:pPr>
              <a:defRPr/>
            </a:pPr>
            <a:r>
              <a:rPr lang="en-GB" dirty="0">
                <a:solidFill>
                  <a:prstClr val="white"/>
                </a:solidFill>
              </a:rPr>
              <a:t>Antti Hakola| </a:t>
            </a:r>
            <a:r>
              <a:rPr lang="en-US" dirty="0">
                <a:solidFill>
                  <a:prstClr val="white"/>
                </a:solidFill>
              </a:rPr>
              <a:t>25</a:t>
            </a:r>
            <a:r>
              <a:rPr lang="en-US" baseline="30000" dirty="0">
                <a:solidFill>
                  <a:prstClr val="white"/>
                </a:solidFill>
              </a:rPr>
              <a:t>th</a:t>
            </a:r>
            <a:r>
              <a:rPr lang="en-US" dirty="0">
                <a:solidFill>
                  <a:prstClr val="white"/>
                </a:solidFill>
              </a:rPr>
              <a:t> International Workshop on Inelastic Ion-Surface Collisions IISC-25 </a:t>
            </a:r>
            <a:r>
              <a:rPr lang="en-GB" dirty="0">
                <a:solidFill>
                  <a:prstClr val="white"/>
                </a:solidFill>
              </a:rPr>
              <a:t>| 16 September 2025</a:t>
            </a:r>
            <a:endParaRPr lang="en-GB" dirty="0"/>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‹Nr.›</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3"/>
          <a:stretch/>
        </p:blipFill>
        <p:spPr bwMode="auto">
          <a:xfrm>
            <a:off x="191344" y="57007"/>
            <a:ext cx="636023" cy="636023"/>
          </a:xfrm>
          <a:prstGeom prst="rect">
            <a:avLst/>
          </a:prstGeom>
          <a:noFill/>
        </p:spPr>
      </p:pic>
      <p:pic>
        <p:nvPicPr>
          <p:cNvPr id="3" name="Picture 2"/>
          <p:cNvPicPr>
            <a:picLocks noChangeAspect="1"/>
          </p:cNvPicPr>
          <p:nvPr userDrawn="1"/>
        </p:nvPicPr>
        <p:blipFill>
          <a:blip r:embed="rId4">
            <a:clrChange>
              <a:clrFrom>
                <a:srgbClr val="FFFFFF"/>
              </a:clrFrom>
              <a:clrTo>
                <a:srgbClr val="FFFFFF">
                  <a:alpha val="0"/>
                </a:srgbClr>
              </a:clrTo>
            </a:clrChange>
          </a:blip>
          <a:stretch/>
        </p:blipFill>
        <p:spPr bwMode="auto">
          <a:xfrm>
            <a:off x="5414" y="979851"/>
            <a:ext cx="12181172" cy="5577840"/>
          </a:xfrm>
          <a:prstGeom prst="rect">
            <a:avLst/>
          </a:prstGeom>
        </p:spPr>
      </p:pic>
      <p:grpSp>
        <p:nvGrpSpPr>
          <p:cNvPr id="10" name="VTT_LogoStack_v3_16092019 pienempi koko">
            <a:extLst>
              <a:ext uri="{FF2B5EF4-FFF2-40B4-BE49-F238E27FC236}">
                <a16:creationId xmlns:a16="http://schemas.microsoft.com/office/drawing/2014/main" id="{C5E37E6B-7DCD-ED23-5F3F-E20C404CD597}"/>
              </a:ext>
            </a:extLst>
          </p:cNvPr>
          <p:cNvGrpSpPr>
            <a:grpSpLocks noChangeAspect="1"/>
          </p:cNvGrpSpPr>
          <p:nvPr userDrawn="1"/>
        </p:nvGrpSpPr>
        <p:grpSpPr>
          <a:xfrm>
            <a:off x="11108185" y="-2708"/>
            <a:ext cx="1083815" cy="745922"/>
            <a:chOff x="7909204" y="1770762"/>
            <a:chExt cx="971550" cy="655638"/>
          </a:xfrm>
        </p:grpSpPr>
        <p:grpSp>
          <p:nvGrpSpPr>
            <p:cNvPr id="11" name="_VTT_logo_102019_01_white_on_orange">
              <a:extLst>
                <a:ext uri="{FF2B5EF4-FFF2-40B4-BE49-F238E27FC236}">
                  <a16:creationId xmlns:a16="http://schemas.microsoft.com/office/drawing/2014/main" id="{AC877FDE-60B0-846E-80B2-DBA5A727A6C7}"/>
                </a:ext>
              </a:extLst>
            </p:cNvPr>
            <p:cNvGrpSpPr/>
            <p:nvPr userDrawn="1"/>
          </p:nvGrpSpPr>
          <p:grpSpPr>
            <a:xfrm>
              <a:off x="7909204" y="1770762"/>
              <a:ext cx="971550" cy="655638"/>
              <a:chOff x="379933" y="-15999"/>
              <a:chExt cx="971550" cy="655638"/>
            </a:xfrm>
          </p:grpSpPr>
          <p:sp>
            <p:nvSpPr>
              <p:cNvPr id="52" name="Box">
                <a:extLst>
                  <a:ext uri="{FF2B5EF4-FFF2-40B4-BE49-F238E27FC236}">
                    <a16:creationId xmlns:a16="http://schemas.microsoft.com/office/drawing/2014/main" id="{9A0B676A-1939-BE52-D4FD-B1034EE6D27C}"/>
                  </a:ext>
                </a:extLst>
              </p:cNvPr>
              <p:cNvSpPr>
                <a:spLocks noChangeArrowheads="1"/>
              </p:cNvSpPr>
              <p:nvPr userDrawn="1"/>
            </p:nvSpPr>
            <p:spPr bwMode="auto">
              <a:xfrm>
                <a:off x="379933" y="-15999"/>
                <a:ext cx="971550" cy="655638"/>
              </a:xfrm>
              <a:prstGeom prst="rect">
                <a:avLst/>
              </a:prstGeom>
              <a:solidFill>
                <a:srgbClr val="F06E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53" name="T2">
                <a:extLst>
                  <a:ext uri="{FF2B5EF4-FFF2-40B4-BE49-F238E27FC236}">
                    <a16:creationId xmlns:a16="http://schemas.microsoft.com/office/drawing/2014/main" id="{7D674F67-0EFA-7ED3-C298-3CD824518F36}"/>
                  </a:ext>
                </a:extLst>
              </p:cNvPr>
              <p:cNvSpPr>
                <a:spLocks/>
              </p:cNvSpPr>
              <p:nvPr userDrawn="1"/>
            </p:nvSpPr>
            <p:spPr bwMode="auto">
              <a:xfrm>
                <a:off x="1011758" y="168151"/>
                <a:ext cx="176213" cy="258763"/>
              </a:xfrm>
              <a:custGeom>
                <a:avLst/>
                <a:gdLst>
                  <a:gd name="T0" fmla="*/ 157 w 222"/>
                  <a:gd name="T1" fmla="*/ 325 h 325"/>
                  <a:gd name="T2" fmla="*/ 157 w 222"/>
                  <a:gd name="T3" fmla="*/ 78 h 325"/>
                  <a:gd name="T4" fmla="*/ 222 w 222"/>
                  <a:gd name="T5" fmla="*/ 78 h 325"/>
                  <a:gd name="T6" fmla="*/ 222 w 222"/>
                  <a:gd name="T7" fmla="*/ 0 h 325"/>
                  <a:gd name="T8" fmla="*/ 0 w 222"/>
                  <a:gd name="T9" fmla="*/ 0 h 325"/>
                  <a:gd name="T10" fmla="*/ 0 w 222"/>
                  <a:gd name="T11" fmla="*/ 78 h 325"/>
                  <a:gd name="T12" fmla="*/ 66 w 222"/>
                  <a:gd name="T13" fmla="*/ 78 h 325"/>
                  <a:gd name="T14" fmla="*/ 66 w 222"/>
                  <a:gd name="T15" fmla="*/ 325 h 325"/>
                  <a:gd name="T16" fmla="*/ 66 w 222"/>
                  <a:gd name="T17" fmla="*/ 325 h 325"/>
                  <a:gd name="T18" fmla="*/ 157 w 222"/>
                  <a:gd name="T19" fmla="*/ 325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2" h="325">
                    <a:moveTo>
                      <a:pt x="157" y="325"/>
                    </a:moveTo>
                    <a:lnTo>
                      <a:pt x="157" y="78"/>
                    </a:lnTo>
                    <a:lnTo>
                      <a:pt x="222" y="78"/>
                    </a:lnTo>
                    <a:lnTo>
                      <a:pt x="222" y="0"/>
                    </a:lnTo>
                    <a:lnTo>
                      <a:pt x="0" y="0"/>
                    </a:lnTo>
                    <a:lnTo>
                      <a:pt x="0" y="78"/>
                    </a:lnTo>
                    <a:lnTo>
                      <a:pt x="66" y="78"/>
                    </a:lnTo>
                    <a:lnTo>
                      <a:pt x="66" y="325"/>
                    </a:lnTo>
                    <a:lnTo>
                      <a:pt x="66" y="325"/>
                    </a:lnTo>
                    <a:lnTo>
                      <a:pt x="157" y="32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54" name="T1">
                <a:extLst>
                  <a:ext uri="{FF2B5EF4-FFF2-40B4-BE49-F238E27FC236}">
                    <a16:creationId xmlns:a16="http://schemas.microsoft.com/office/drawing/2014/main" id="{A7A4E7B0-5E1B-0114-FB8A-FEB46F810EC3}"/>
                  </a:ext>
                </a:extLst>
              </p:cNvPr>
              <p:cNvSpPr>
                <a:spLocks/>
              </p:cNvSpPr>
              <p:nvPr userDrawn="1"/>
            </p:nvSpPr>
            <p:spPr bwMode="auto">
              <a:xfrm>
                <a:off x="799033" y="168151"/>
                <a:ext cx="193675" cy="258763"/>
              </a:xfrm>
              <a:custGeom>
                <a:avLst/>
                <a:gdLst>
                  <a:gd name="T0" fmla="*/ 88 w 244"/>
                  <a:gd name="T1" fmla="*/ 78 h 325"/>
                  <a:gd name="T2" fmla="*/ 88 w 244"/>
                  <a:gd name="T3" fmla="*/ 325 h 325"/>
                  <a:gd name="T4" fmla="*/ 179 w 244"/>
                  <a:gd name="T5" fmla="*/ 325 h 325"/>
                  <a:gd name="T6" fmla="*/ 179 w 244"/>
                  <a:gd name="T7" fmla="*/ 78 h 325"/>
                  <a:gd name="T8" fmla="*/ 244 w 244"/>
                  <a:gd name="T9" fmla="*/ 78 h 325"/>
                  <a:gd name="T10" fmla="*/ 244 w 244"/>
                  <a:gd name="T11" fmla="*/ 0 h 325"/>
                  <a:gd name="T12" fmla="*/ 25 w 244"/>
                  <a:gd name="T13" fmla="*/ 0 h 325"/>
                  <a:gd name="T14" fmla="*/ 0 w 244"/>
                  <a:gd name="T15" fmla="*/ 78 h 325"/>
                  <a:gd name="T16" fmla="*/ 88 w 244"/>
                  <a:gd name="T17" fmla="*/ 78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4" h="325">
                    <a:moveTo>
                      <a:pt x="88" y="78"/>
                    </a:moveTo>
                    <a:lnTo>
                      <a:pt x="88" y="325"/>
                    </a:lnTo>
                    <a:lnTo>
                      <a:pt x="179" y="325"/>
                    </a:lnTo>
                    <a:lnTo>
                      <a:pt x="179" y="78"/>
                    </a:lnTo>
                    <a:lnTo>
                      <a:pt x="244" y="78"/>
                    </a:lnTo>
                    <a:lnTo>
                      <a:pt x="244" y="0"/>
                    </a:lnTo>
                    <a:lnTo>
                      <a:pt x="25" y="0"/>
                    </a:lnTo>
                    <a:lnTo>
                      <a:pt x="0" y="78"/>
                    </a:lnTo>
                    <a:lnTo>
                      <a:pt x="88" y="7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55" name="V">
                <a:extLst>
                  <a:ext uri="{FF2B5EF4-FFF2-40B4-BE49-F238E27FC236}">
                    <a16:creationId xmlns:a16="http://schemas.microsoft.com/office/drawing/2014/main" id="{8A936F56-3F7F-9A0D-BF9F-60E8A0B5979F}"/>
                  </a:ext>
                </a:extLst>
              </p:cNvPr>
              <p:cNvSpPr>
                <a:spLocks/>
              </p:cNvSpPr>
              <p:nvPr userDrawn="1"/>
            </p:nvSpPr>
            <p:spPr bwMode="auto">
              <a:xfrm>
                <a:off x="567258" y="168151"/>
                <a:ext cx="230188" cy="258763"/>
              </a:xfrm>
              <a:custGeom>
                <a:avLst/>
                <a:gdLst>
                  <a:gd name="T0" fmla="*/ 184 w 289"/>
                  <a:gd name="T1" fmla="*/ 325 h 325"/>
                  <a:gd name="T2" fmla="*/ 289 w 289"/>
                  <a:gd name="T3" fmla="*/ 0 h 325"/>
                  <a:gd name="T4" fmla="*/ 197 w 289"/>
                  <a:gd name="T5" fmla="*/ 0 h 325"/>
                  <a:gd name="T6" fmla="*/ 143 w 289"/>
                  <a:gd name="T7" fmla="*/ 167 h 325"/>
                  <a:gd name="T8" fmla="*/ 135 w 289"/>
                  <a:gd name="T9" fmla="*/ 191 h 325"/>
                  <a:gd name="T10" fmla="*/ 135 w 289"/>
                  <a:gd name="T11" fmla="*/ 191 h 325"/>
                  <a:gd name="T12" fmla="*/ 135 w 289"/>
                  <a:gd name="T13" fmla="*/ 191 h 325"/>
                  <a:gd name="T14" fmla="*/ 135 w 289"/>
                  <a:gd name="T15" fmla="*/ 191 h 325"/>
                  <a:gd name="T16" fmla="*/ 135 w 289"/>
                  <a:gd name="T17" fmla="*/ 191 h 325"/>
                  <a:gd name="T18" fmla="*/ 135 w 289"/>
                  <a:gd name="T19" fmla="*/ 191 h 325"/>
                  <a:gd name="T20" fmla="*/ 135 w 289"/>
                  <a:gd name="T21" fmla="*/ 191 h 325"/>
                  <a:gd name="T22" fmla="*/ 128 w 289"/>
                  <a:gd name="T23" fmla="*/ 167 h 325"/>
                  <a:gd name="T24" fmla="*/ 91 w 289"/>
                  <a:gd name="T25" fmla="*/ 60 h 325"/>
                  <a:gd name="T26" fmla="*/ 0 w 289"/>
                  <a:gd name="T27" fmla="*/ 60 h 325"/>
                  <a:gd name="T28" fmla="*/ 90 w 289"/>
                  <a:gd name="T29" fmla="*/ 325 h 325"/>
                  <a:gd name="T30" fmla="*/ 184 w 289"/>
                  <a:gd name="T31" fmla="*/ 325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9" h="325">
                    <a:moveTo>
                      <a:pt x="184" y="325"/>
                    </a:moveTo>
                    <a:lnTo>
                      <a:pt x="289" y="0"/>
                    </a:lnTo>
                    <a:lnTo>
                      <a:pt x="197" y="0"/>
                    </a:lnTo>
                    <a:lnTo>
                      <a:pt x="143" y="167"/>
                    </a:lnTo>
                    <a:lnTo>
                      <a:pt x="135" y="191"/>
                    </a:lnTo>
                    <a:lnTo>
                      <a:pt x="135" y="191"/>
                    </a:lnTo>
                    <a:lnTo>
                      <a:pt x="135" y="191"/>
                    </a:lnTo>
                    <a:lnTo>
                      <a:pt x="135" y="191"/>
                    </a:lnTo>
                    <a:lnTo>
                      <a:pt x="135" y="191"/>
                    </a:lnTo>
                    <a:lnTo>
                      <a:pt x="135" y="191"/>
                    </a:lnTo>
                    <a:lnTo>
                      <a:pt x="135" y="191"/>
                    </a:lnTo>
                    <a:lnTo>
                      <a:pt x="128" y="167"/>
                    </a:lnTo>
                    <a:lnTo>
                      <a:pt x="91" y="60"/>
                    </a:lnTo>
                    <a:lnTo>
                      <a:pt x="0" y="60"/>
                    </a:lnTo>
                    <a:lnTo>
                      <a:pt x="90" y="325"/>
                    </a:lnTo>
                    <a:lnTo>
                      <a:pt x="184" y="32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grpSp>
        <p:grpSp>
          <p:nvGrpSpPr>
            <p:cNvPr id="12" name="_VTT_logo_102019_02_white_on_black" hidden="1">
              <a:extLst>
                <a:ext uri="{FF2B5EF4-FFF2-40B4-BE49-F238E27FC236}">
                  <a16:creationId xmlns:a16="http://schemas.microsoft.com/office/drawing/2014/main" id="{05F09691-4839-B422-ED63-C6CB9D7A31E5}"/>
                </a:ext>
              </a:extLst>
            </p:cNvPr>
            <p:cNvGrpSpPr/>
            <p:nvPr userDrawn="1"/>
          </p:nvGrpSpPr>
          <p:grpSpPr>
            <a:xfrm>
              <a:off x="7909204" y="1770762"/>
              <a:ext cx="971550" cy="655638"/>
              <a:chOff x="379933" y="-15999"/>
              <a:chExt cx="971550" cy="655638"/>
            </a:xfrm>
          </p:grpSpPr>
          <p:sp>
            <p:nvSpPr>
              <p:cNvPr id="48" name="Box">
                <a:extLst>
                  <a:ext uri="{FF2B5EF4-FFF2-40B4-BE49-F238E27FC236}">
                    <a16:creationId xmlns:a16="http://schemas.microsoft.com/office/drawing/2014/main" id="{EA8B2D07-4D59-E41E-5C47-A1A37F8AD0DB}"/>
                  </a:ext>
                </a:extLst>
              </p:cNvPr>
              <p:cNvSpPr>
                <a:spLocks noChangeArrowheads="1"/>
              </p:cNvSpPr>
              <p:nvPr userDrawn="1"/>
            </p:nvSpPr>
            <p:spPr bwMode="auto">
              <a:xfrm>
                <a:off x="379933" y="-15999"/>
                <a:ext cx="971550" cy="65563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49" name="T2">
                <a:extLst>
                  <a:ext uri="{FF2B5EF4-FFF2-40B4-BE49-F238E27FC236}">
                    <a16:creationId xmlns:a16="http://schemas.microsoft.com/office/drawing/2014/main" id="{4890927D-BE58-BD08-1005-1A7DE5FF381A}"/>
                  </a:ext>
                </a:extLst>
              </p:cNvPr>
              <p:cNvSpPr>
                <a:spLocks/>
              </p:cNvSpPr>
              <p:nvPr userDrawn="1"/>
            </p:nvSpPr>
            <p:spPr bwMode="auto">
              <a:xfrm>
                <a:off x="1011758" y="168151"/>
                <a:ext cx="176213" cy="258763"/>
              </a:xfrm>
              <a:custGeom>
                <a:avLst/>
                <a:gdLst>
                  <a:gd name="T0" fmla="*/ 157 w 222"/>
                  <a:gd name="T1" fmla="*/ 325 h 325"/>
                  <a:gd name="T2" fmla="*/ 157 w 222"/>
                  <a:gd name="T3" fmla="*/ 78 h 325"/>
                  <a:gd name="T4" fmla="*/ 222 w 222"/>
                  <a:gd name="T5" fmla="*/ 78 h 325"/>
                  <a:gd name="T6" fmla="*/ 222 w 222"/>
                  <a:gd name="T7" fmla="*/ 0 h 325"/>
                  <a:gd name="T8" fmla="*/ 0 w 222"/>
                  <a:gd name="T9" fmla="*/ 0 h 325"/>
                  <a:gd name="T10" fmla="*/ 0 w 222"/>
                  <a:gd name="T11" fmla="*/ 78 h 325"/>
                  <a:gd name="T12" fmla="*/ 66 w 222"/>
                  <a:gd name="T13" fmla="*/ 78 h 325"/>
                  <a:gd name="T14" fmla="*/ 66 w 222"/>
                  <a:gd name="T15" fmla="*/ 325 h 325"/>
                  <a:gd name="T16" fmla="*/ 66 w 222"/>
                  <a:gd name="T17" fmla="*/ 325 h 325"/>
                  <a:gd name="T18" fmla="*/ 157 w 222"/>
                  <a:gd name="T19" fmla="*/ 325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2" h="325">
                    <a:moveTo>
                      <a:pt x="157" y="325"/>
                    </a:moveTo>
                    <a:lnTo>
                      <a:pt x="157" y="78"/>
                    </a:lnTo>
                    <a:lnTo>
                      <a:pt x="222" y="78"/>
                    </a:lnTo>
                    <a:lnTo>
                      <a:pt x="222" y="0"/>
                    </a:lnTo>
                    <a:lnTo>
                      <a:pt x="0" y="0"/>
                    </a:lnTo>
                    <a:lnTo>
                      <a:pt x="0" y="78"/>
                    </a:lnTo>
                    <a:lnTo>
                      <a:pt x="66" y="78"/>
                    </a:lnTo>
                    <a:lnTo>
                      <a:pt x="66" y="325"/>
                    </a:lnTo>
                    <a:lnTo>
                      <a:pt x="66" y="325"/>
                    </a:lnTo>
                    <a:lnTo>
                      <a:pt x="157" y="32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50" name="T1">
                <a:extLst>
                  <a:ext uri="{FF2B5EF4-FFF2-40B4-BE49-F238E27FC236}">
                    <a16:creationId xmlns:a16="http://schemas.microsoft.com/office/drawing/2014/main" id="{31730696-A5BA-170C-75A3-5509055A3E25}"/>
                  </a:ext>
                </a:extLst>
              </p:cNvPr>
              <p:cNvSpPr>
                <a:spLocks/>
              </p:cNvSpPr>
              <p:nvPr userDrawn="1"/>
            </p:nvSpPr>
            <p:spPr bwMode="auto">
              <a:xfrm>
                <a:off x="799033" y="168151"/>
                <a:ext cx="193675" cy="258763"/>
              </a:xfrm>
              <a:custGeom>
                <a:avLst/>
                <a:gdLst>
                  <a:gd name="T0" fmla="*/ 88 w 244"/>
                  <a:gd name="T1" fmla="*/ 78 h 325"/>
                  <a:gd name="T2" fmla="*/ 88 w 244"/>
                  <a:gd name="T3" fmla="*/ 325 h 325"/>
                  <a:gd name="T4" fmla="*/ 179 w 244"/>
                  <a:gd name="T5" fmla="*/ 325 h 325"/>
                  <a:gd name="T6" fmla="*/ 179 w 244"/>
                  <a:gd name="T7" fmla="*/ 78 h 325"/>
                  <a:gd name="T8" fmla="*/ 244 w 244"/>
                  <a:gd name="T9" fmla="*/ 78 h 325"/>
                  <a:gd name="T10" fmla="*/ 244 w 244"/>
                  <a:gd name="T11" fmla="*/ 0 h 325"/>
                  <a:gd name="T12" fmla="*/ 25 w 244"/>
                  <a:gd name="T13" fmla="*/ 0 h 325"/>
                  <a:gd name="T14" fmla="*/ 0 w 244"/>
                  <a:gd name="T15" fmla="*/ 78 h 325"/>
                  <a:gd name="T16" fmla="*/ 88 w 244"/>
                  <a:gd name="T17" fmla="*/ 78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4" h="325">
                    <a:moveTo>
                      <a:pt x="88" y="78"/>
                    </a:moveTo>
                    <a:lnTo>
                      <a:pt x="88" y="325"/>
                    </a:lnTo>
                    <a:lnTo>
                      <a:pt x="179" y="325"/>
                    </a:lnTo>
                    <a:lnTo>
                      <a:pt x="179" y="78"/>
                    </a:lnTo>
                    <a:lnTo>
                      <a:pt x="244" y="78"/>
                    </a:lnTo>
                    <a:lnTo>
                      <a:pt x="244" y="0"/>
                    </a:lnTo>
                    <a:lnTo>
                      <a:pt x="25" y="0"/>
                    </a:lnTo>
                    <a:lnTo>
                      <a:pt x="0" y="78"/>
                    </a:lnTo>
                    <a:lnTo>
                      <a:pt x="88" y="7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51" name="V">
                <a:extLst>
                  <a:ext uri="{FF2B5EF4-FFF2-40B4-BE49-F238E27FC236}">
                    <a16:creationId xmlns:a16="http://schemas.microsoft.com/office/drawing/2014/main" id="{148C0FBF-CA25-C030-B027-FC9585F878CA}"/>
                  </a:ext>
                </a:extLst>
              </p:cNvPr>
              <p:cNvSpPr>
                <a:spLocks/>
              </p:cNvSpPr>
              <p:nvPr userDrawn="1"/>
            </p:nvSpPr>
            <p:spPr bwMode="auto">
              <a:xfrm>
                <a:off x="567258" y="168151"/>
                <a:ext cx="230188" cy="258763"/>
              </a:xfrm>
              <a:custGeom>
                <a:avLst/>
                <a:gdLst>
                  <a:gd name="T0" fmla="*/ 184 w 289"/>
                  <a:gd name="T1" fmla="*/ 325 h 325"/>
                  <a:gd name="T2" fmla="*/ 289 w 289"/>
                  <a:gd name="T3" fmla="*/ 0 h 325"/>
                  <a:gd name="T4" fmla="*/ 197 w 289"/>
                  <a:gd name="T5" fmla="*/ 0 h 325"/>
                  <a:gd name="T6" fmla="*/ 143 w 289"/>
                  <a:gd name="T7" fmla="*/ 167 h 325"/>
                  <a:gd name="T8" fmla="*/ 135 w 289"/>
                  <a:gd name="T9" fmla="*/ 191 h 325"/>
                  <a:gd name="T10" fmla="*/ 135 w 289"/>
                  <a:gd name="T11" fmla="*/ 191 h 325"/>
                  <a:gd name="T12" fmla="*/ 135 w 289"/>
                  <a:gd name="T13" fmla="*/ 191 h 325"/>
                  <a:gd name="T14" fmla="*/ 135 w 289"/>
                  <a:gd name="T15" fmla="*/ 191 h 325"/>
                  <a:gd name="T16" fmla="*/ 135 w 289"/>
                  <a:gd name="T17" fmla="*/ 191 h 325"/>
                  <a:gd name="T18" fmla="*/ 135 w 289"/>
                  <a:gd name="T19" fmla="*/ 191 h 325"/>
                  <a:gd name="T20" fmla="*/ 135 w 289"/>
                  <a:gd name="T21" fmla="*/ 191 h 325"/>
                  <a:gd name="T22" fmla="*/ 128 w 289"/>
                  <a:gd name="T23" fmla="*/ 167 h 325"/>
                  <a:gd name="T24" fmla="*/ 91 w 289"/>
                  <a:gd name="T25" fmla="*/ 60 h 325"/>
                  <a:gd name="T26" fmla="*/ 0 w 289"/>
                  <a:gd name="T27" fmla="*/ 60 h 325"/>
                  <a:gd name="T28" fmla="*/ 90 w 289"/>
                  <a:gd name="T29" fmla="*/ 325 h 325"/>
                  <a:gd name="T30" fmla="*/ 184 w 289"/>
                  <a:gd name="T31" fmla="*/ 325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9" h="325">
                    <a:moveTo>
                      <a:pt x="184" y="325"/>
                    </a:moveTo>
                    <a:lnTo>
                      <a:pt x="289" y="0"/>
                    </a:lnTo>
                    <a:lnTo>
                      <a:pt x="197" y="0"/>
                    </a:lnTo>
                    <a:lnTo>
                      <a:pt x="143" y="167"/>
                    </a:lnTo>
                    <a:lnTo>
                      <a:pt x="135" y="191"/>
                    </a:lnTo>
                    <a:lnTo>
                      <a:pt x="135" y="191"/>
                    </a:lnTo>
                    <a:lnTo>
                      <a:pt x="135" y="191"/>
                    </a:lnTo>
                    <a:lnTo>
                      <a:pt x="135" y="191"/>
                    </a:lnTo>
                    <a:lnTo>
                      <a:pt x="135" y="191"/>
                    </a:lnTo>
                    <a:lnTo>
                      <a:pt x="135" y="191"/>
                    </a:lnTo>
                    <a:lnTo>
                      <a:pt x="135" y="191"/>
                    </a:lnTo>
                    <a:lnTo>
                      <a:pt x="128" y="167"/>
                    </a:lnTo>
                    <a:lnTo>
                      <a:pt x="91" y="60"/>
                    </a:lnTo>
                    <a:lnTo>
                      <a:pt x="0" y="60"/>
                    </a:lnTo>
                    <a:lnTo>
                      <a:pt x="90" y="325"/>
                    </a:lnTo>
                    <a:lnTo>
                      <a:pt x="184" y="32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grpSp>
        <p:grpSp>
          <p:nvGrpSpPr>
            <p:cNvPr id="13" name="_VTT_logo_102019_03_white_on_blue" hidden="1">
              <a:extLst>
                <a:ext uri="{FF2B5EF4-FFF2-40B4-BE49-F238E27FC236}">
                  <a16:creationId xmlns:a16="http://schemas.microsoft.com/office/drawing/2014/main" id="{604D1E38-345C-4072-7BAC-5794CEEBE147}"/>
                </a:ext>
              </a:extLst>
            </p:cNvPr>
            <p:cNvGrpSpPr/>
            <p:nvPr userDrawn="1"/>
          </p:nvGrpSpPr>
          <p:grpSpPr>
            <a:xfrm>
              <a:off x="7909204" y="1770762"/>
              <a:ext cx="971550" cy="655638"/>
              <a:chOff x="379933" y="-15999"/>
              <a:chExt cx="971550" cy="655638"/>
            </a:xfrm>
          </p:grpSpPr>
          <p:sp>
            <p:nvSpPr>
              <p:cNvPr id="44" name="Box">
                <a:extLst>
                  <a:ext uri="{FF2B5EF4-FFF2-40B4-BE49-F238E27FC236}">
                    <a16:creationId xmlns:a16="http://schemas.microsoft.com/office/drawing/2014/main" id="{22154FE4-92CF-AA60-928F-FDD055E59AA0}"/>
                  </a:ext>
                </a:extLst>
              </p:cNvPr>
              <p:cNvSpPr>
                <a:spLocks noChangeArrowheads="1"/>
              </p:cNvSpPr>
              <p:nvPr userDrawn="1"/>
            </p:nvSpPr>
            <p:spPr bwMode="auto">
              <a:xfrm>
                <a:off x="379933" y="-15999"/>
                <a:ext cx="971550" cy="655638"/>
              </a:xfrm>
              <a:prstGeom prst="rect">
                <a:avLst/>
              </a:prstGeom>
              <a:solidFill>
                <a:srgbClr val="00579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45" name="T2">
                <a:extLst>
                  <a:ext uri="{FF2B5EF4-FFF2-40B4-BE49-F238E27FC236}">
                    <a16:creationId xmlns:a16="http://schemas.microsoft.com/office/drawing/2014/main" id="{399522B3-BF71-9B71-C093-E1FF7F86E82A}"/>
                  </a:ext>
                </a:extLst>
              </p:cNvPr>
              <p:cNvSpPr>
                <a:spLocks/>
              </p:cNvSpPr>
              <p:nvPr userDrawn="1"/>
            </p:nvSpPr>
            <p:spPr bwMode="auto">
              <a:xfrm>
                <a:off x="1011758" y="168151"/>
                <a:ext cx="176213" cy="258763"/>
              </a:xfrm>
              <a:custGeom>
                <a:avLst/>
                <a:gdLst>
                  <a:gd name="T0" fmla="*/ 157 w 222"/>
                  <a:gd name="T1" fmla="*/ 325 h 325"/>
                  <a:gd name="T2" fmla="*/ 157 w 222"/>
                  <a:gd name="T3" fmla="*/ 78 h 325"/>
                  <a:gd name="T4" fmla="*/ 222 w 222"/>
                  <a:gd name="T5" fmla="*/ 78 h 325"/>
                  <a:gd name="T6" fmla="*/ 222 w 222"/>
                  <a:gd name="T7" fmla="*/ 0 h 325"/>
                  <a:gd name="T8" fmla="*/ 0 w 222"/>
                  <a:gd name="T9" fmla="*/ 0 h 325"/>
                  <a:gd name="T10" fmla="*/ 0 w 222"/>
                  <a:gd name="T11" fmla="*/ 78 h 325"/>
                  <a:gd name="T12" fmla="*/ 66 w 222"/>
                  <a:gd name="T13" fmla="*/ 78 h 325"/>
                  <a:gd name="T14" fmla="*/ 66 w 222"/>
                  <a:gd name="T15" fmla="*/ 325 h 325"/>
                  <a:gd name="T16" fmla="*/ 66 w 222"/>
                  <a:gd name="T17" fmla="*/ 325 h 325"/>
                  <a:gd name="T18" fmla="*/ 157 w 222"/>
                  <a:gd name="T19" fmla="*/ 325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2" h="325">
                    <a:moveTo>
                      <a:pt x="157" y="325"/>
                    </a:moveTo>
                    <a:lnTo>
                      <a:pt x="157" y="78"/>
                    </a:lnTo>
                    <a:lnTo>
                      <a:pt x="222" y="78"/>
                    </a:lnTo>
                    <a:lnTo>
                      <a:pt x="222" y="0"/>
                    </a:lnTo>
                    <a:lnTo>
                      <a:pt x="0" y="0"/>
                    </a:lnTo>
                    <a:lnTo>
                      <a:pt x="0" y="78"/>
                    </a:lnTo>
                    <a:lnTo>
                      <a:pt x="66" y="78"/>
                    </a:lnTo>
                    <a:lnTo>
                      <a:pt x="66" y="325"/>
                    </a:lnTo>
                    <a:lnTo>
                      <a:pt x="66" y="325"/>
                    </a:lnTo>
                    <a:lnTo>
                      <a:pt x="157" y="32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46" name="T1">
                <a:extLst>
                  <a:ext uri="{FF2B5EF4-FFF2-40B4-BE49-F238E27FC236}">
                    <a16:creationId xmlns:a16="http://schemas.microsoft.com/office/drawing/2014/main" id="{9083FCB2-1E12-00F6-BFD2-C8860AD609D2}"/>
                  </a:ext>
                </a:extLst>
              </p:cNvPr>
              <p:cNvSpPr>
                <a:spLocks/>
              </p:cNvSpPr>
              <p:nvPr userDrawn="1"/>
            </p:nvSpPr>
            <p:spPr bwMode="auto">
              <a:xfrm>
                <a:off x="799033" y="168151"/>
                <a:ext cx="193675" cy="258763"/>
              </a:xfrm>
              <a:custGeom>
                <a:avLst/>
                <a:gdLst>
                  <a:gd name="T0" fmla="*/ 88 w 244"/>
                  <a:gd name="T1" fmla="*/ 78 h 325"/>
                  <a:gd name="T2" fmla="*/ 88 w 244"/>
                  <a:gd name="T3" fmla="*/ 325 h 325"/>
                  <a:gd name="T4" fmla="*/ 179 w 244"/>
                  <a:gd name="T5" fmla="*/ 325 h 325"/>
                  <a:gd name="T6" fmla="*/ 179 w 244"/>
                  <a:gd name="T7" fmla="*/ 78 h 325"/>
                  <a:gd name="T8" fmla="*/ 244 w 244"/>
                  <a:gd name="T9" fmla="*/ 78 h 325"/>
                  <a:gd name="T10" fmla="*/ 244 w 244"/>
                  <a:gd name="T11" fmla="*/ 0 h 325"/>
                  <a:gd name="T12" fmla="*/ 25 w 244"/>
                  <a:gd name="T13" fmla="*/ 0 h 325"/>
                  <a:gd name="T14" fmla="*/ 0 w 244"/>
                  <a:gd name="T15" fmla="*/ 78 h 325"/>
                  <a:gd name="T16" fmla="*/ 88 w 244"/>
                  <a:gd name="T17" fmla="*/ 78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4" h="325">
                    <a:moveTo>
                      <a:pt x="88" y="78"/>
                    </a:moveTo>
                    <a:lnTo>
                      <a:pt x="88" y="325"/>
                    </a:lnTo>
                    <a:lnTo>
                      <a:pt x="179" y="325"/>
                    </a:lnTo>
                    <a:lnTo>
                      <a:pt x="179" y="78"/>
                    </a:lnTo>
                    <a:lnTo>
                      <a:pt x="244" y="78"/>
                    </a:lnTo>
                    <a:lnTo>
                      <a:pt x="244" y="0"/>
                    </a:lnTo>
                    <a:lnTo>
                      <a:pt x="25" y="0"/>
                    </a:lnTo>
                    <a:lnTo>
                      <a:pt x="0" y="78"/>
                    </a:lnTo>
                    <a:lnTo>
                      <a:pt x="88" y="7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47" name="V">
                <a:extLst>
                  <a:ext uri="{FF2B5EF4-FFF2-40B4-BE49-F238E27FC236}">
                    <a16:creationId xmlns:a16="http://schemas.microsoft.com/office/drawing/2014/main" id="{9363F097-56AD-0F62-CA09-24723F98C909}"/>
                  </a:ext>
                </a:extLst>
              </p:cNvPr>
              <p:cNvSpPr>
                <a:spLocks/>
              </p:cNvSpPr>
              <p:nvPr userDrawn="1"/>
            </p:nvSpPr>
            <p:spPr bwMode="auto">
              <a:xfrm>
                <a:off x="567258" y="168151"/>
                <a:ext cx="230188" cy="258763"/>
              </a:xfrm>
              <a:custGeom>
                <a:avLst/>
                <a:gdLst>
                  <a:gd name="T0" fmla="*/ 184 w 289"/>
                  <a:gd name="T1" fmla="*/ 325 h 325"/>
                  <a:gd name="T2" fmla="*/ 289 w 289"/>
                  <a:gd name="T3" fmla="*/ 0 h 325"/>
                  <a:gd name="T4" fmla="*/ 197 w 289"/>
                  <a:gd name="T5" fmla="*/ 0 h 325"/>
                  <a:gd name="T6" fmla="*/ 143 w 289"/>
                  <a:gd name="T7" fmla="*/ 167 h 325"/>
                  <a:gd name="T8" fmla="*/ 135 w 289"/>
                  <a:gd name="T9" fmla="*/ 191 h 325"/>
                  <a:gd name="T10" fmla="*/ 135 w 289"/>
                  <a:gd name="T11" fmla="*/ 191 h 325"/>
                  <a:gd name="T12" fmla="*/ 135 w 289"/>
                  <a:gd name="T13" fmla="*/ 191 h 325"/>
                  <a:gd name="T14" fmla="*/ 135 w 289"/>
                  <a:gd name="T15" fmla="*/ 191 h 325"/>
                  <a:gd name="T16" fmla="*/ 135 w 289"/>
                  <a:gd name="T17" fmla="*/ 191 h 325"/>
                  <a:gd name="T18" fmla="*/ 135 w 289"/>
                  <a:gd name="T19" fmla="*/ 191 h 325"/>
                  <a:gd name="T20" fmla="*/ 135 w 289"/>
                  <a:gd name="T21" fmla="*/ 191 h 325"/>
                  <a:gd name="T22" fmla="*/ 128 w 289"/>
                  <a:gd name="T23" fmla="*/ 167 h 325"/>
                  <a:gd name="T24" fmla="*/ 91 w 289"/>
                  <a:gd name="T25" fmla="*/ 60 h 325"/>
                  <a:gd name="T26" fmla="*/ 0 w 289"/>
                  <a:gd name="T27" fmla="*/ 60 h 325"/>
                  <a:gd name="T28" fmla="*/ 90 w 289"/>
                  <a:gd name="T29" fmla="*/ 325 h 325"/>
                  <a:gd name="T30" fmla="*/ 184 w 289"/>
                  <a:gd name="T31" fmla="*/ 325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9" h="325">
                    <a:moveTo>
                      <a:pt x="184" y="325"/>
                    </a:moveTo>
                    <a:lnTo>
                      <a:pt x="289" y="0"/>
                    </a:lnTo>
                    <a:lnTo>
                      <a:pt x="197" y="0"/>
                    </a:lnTo>
                    <a:lnTo>
                      <a:pt x="143" y="167"/>
                    </a:lnTo>
                    <a:lnTo>
                      <a:pt x="135" y="191"/>
                    </a:lnTo>
                    <a:lnTo>
                      <a:pt x="135" y="191"/>
                    </a:lnTo>
                    <a:lnTo>
                      <a:pt x="135" y="191"/>
                    </a:lnTo>
                    <a:lnTo>
                      <a:pt x="135" y="191"/>
                    </a:lnTo>
                    <a:lnTo>
                      <a:pt x="135" y="191"/>
                    </a:lnTo>
                    <a:lnTo>
                      <a:pt x="135" y="191"/>
                    </a:lnTo>
                    <a:lnTo>
                      <a:pt x="135" y="191"/>
                    </a:lnTo>
                    <a:lnTo>
                      <a:pt x="128" y="167"/>
                    </a:lnTo>
                    <a:lnTo>
                      <a:pt x="91" y="60"/>
                    </a:lnTo>
                    <a:lnTo>
                      <a:pt x="0" y="60"/>
                    </a:lnTo>
                    <a:lnTo>
                      <a:pt x="90" y="325"/>
                    </a:lnTo>
                    <a:lnTo>
                      <a:pt x="184" y="32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grpSp>
        <p:grpSp>
          <p:nvGrpSpPr>
            <p:cNvPr id="14" name="_VTT_logo_102019_04_white_on_dark_grey" hidden="1">
              <a:extLst>
                <a:ext uri="{FF2B5EF4-FFF2-40B4-BE49-F238E27FC236}">
                  <a16:creationId xmlns:a16="http://schemas.microsoft.com/office/drawing/2014/main" id="{A7316DDD-447F-11A6-D2A3-A37A75009CF8}"/>
                </a:ext>
              </a:extLst>
            </p:cNvPr>
            <p:cNvGrpSpPr/>
            <p:nvPr userDrawn="1"/>
          </p:nvGrpSpPr>
          <p:grpSpPr>
            <a:xfrm>
              <a:off x="7909204" y="1770762"/>
              <a:ext cx="971550" cy="655638"/>
              <a:chOff x="379933" y="-15999"/>
              <a:chExt cx="971550" cy="655638"/>
            </a:xfrm>
          </p:grpSpPr>
          <p:sp>
            <p:nvSpPr>
              <p:cNvPr id="40" name="Box">
                <a:extLst>
                  <a:ext uri="{FF2B5EF4-FFF2-40B4-BE49-F238E27FC236}">
                    <a16:creationId xmlns:a16="http://schemas.microsoft.com/office/drawing/2014/main" id="{4FBB4BFD-30B1-A6E3-024F-89C3EEC883BE}"/>
                  </a:ext>
                </a:extLst>
              </p:cNvPr>
              <p:cNvSpPr>
                <a:spLocks noChangeArrowheads="1"/>
              </p:cNvSpPr>
              <p:nvPr userDrawn="1"/>
            </p:nvSpPr>
            <p:spPr bwMode="auto">
              <a:xfrm>
                <a:off x="379933" y="-15999"/>
                <a:ext cx="971550" cy="655638"/>
              </a:xfrm>
              <a:prstGeom prst="rect">
                <a:avLst/>
              </a:prstGeom>
              <a:solidFill>
                <a:srgbClr val="AFAFA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41" name="T2">
                <a:extLst>
                  <a:ext uri="{FF2B5EF4-FFF2-40B4-BE49-F238E27FC236}">
                    <a16:creationId xmlns:a16="http://schemas.microsoft.com/office/drawing/2014/main" id="{B45114E8-5583-86D6-802C-DA542DAAAAA1}"/>
                  </a:ext>
                </a:extLst>
              </p:cNvPr>
              <p:cNvSpPr>
                <a:spLocks/>
              </p:cNvSpPr>
              <p:nvPr userDrawn="1"/>
            </p:nvSpPr>
            <p:spPr bwMode="auto">
              <a:xfrm>
                <a:off x="1011758" y="168151"/>
                <a:ext cx="176213" cy="258763"/>
              </a:xfrm>
              <a:custGeom>
                <a:avLst/>
                <a:gdLst>
                  <a:gd name="T0" fmla="*/ 157 w 222"/>
                  <a:gd name="T1" fmla="*/ 325 h 325"/>
                  <a:gd name="T2" fmla="*/ 157 w 222"/>
                  <a:gd name="T3" fmla="*/ 78 h 325"/>
                  <a:gd name="T4" fmla="*/ 222 w 222"/>
                  <a:gd name="T5" fmla="*/ 78 h 325"/>
                  <a:gd name="T6" fmla="*/ 222 w 222"/>
                  <a:gd name="T7" fmla="*/ 0 h 325"/>
                  <a:gd name="T8" fmla="*/ 0 w 222"/>
                  <a:gd name="T9" fmla="*/ 0 h 325"/>
                  <a:gd name="T10" fmla="*/ 0 w 222"/>
                  <a:gd name="T11" fmla="*/ 78 h 325"/>
                  <a:gd name="T12" fmla="*/ 66 w 222"/>
                  <a:gd name="T13" fmla="*/ 78 h 325"/>
                  <a:gd name="T14" fmla="*/ 66 w 222"/>
                  <a:gd name="T15" fmla="*/ 325 h 325"/>
                  <a:gd name="T16" fmla="*/ 66 w 222"/>
                  <a:gd name="T17" fmla="*/ 325 h 325"/>
                  <a:gd name="T18" fmla="*/ 157 w 222"/>
                  <a:gd name="T19" fmla="*/ 325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2" h="325">
                    <a:moveTo>
                      <a:pt x="157" y="325"/>
                    </a:moveTo>
                    <a:lnTo>
                      <a:pt x="157" y="78"/>
                    </a:lnTo>
                    <a:lnTo>
                      <a:pt x="222" y="78"/>
                    </a:lnTo>
                    <a:lnTo>
                      <a:pt x="222" y="0"/>
                    </a:lnTo>
                    <a:lnTo>
                      <a:pt x="0" y="0"/>
                    </a:lnTo>
                    <a:lnTo>
                      <a:pt x="0" y="78"/>
                    </a:lnTo>
                    <a:lnTo>
                      <a:pt x="66" y="78"/>
                    </a:lnTo>
                    <a:lnTo>
                      <a:pt x="66" y="325"/>
                    </a:lnTo>
                    <a:lnTo>
                      <a:pt x="66" y="325"/>
                    </a:lnTo>
                    <a:lnTo>
                      <a:pt x="157" y="32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42" name="T1">
                <a:extLst>
                  <a:ext uri="{FF2B5EF4-FFF2-40B4-BE49-F238E27FC236}">
                    <a16:creationId xmlns:a16="http://schemas.microsoft.com/office/drawing/2014/main" id="{5DD12BD7-42F1-1924-F8E7-FF7ED27C4056}"/>
                  </a:ext>
                </a:extLst>
              </p:cNvPr>
              <p:cNvSpPr>
                <a:spLocks/>
              </p:cNvSpPr>
              <p:nvPr userDrawn="1"/>
            </p:nvSpPr>
            <p:spPr bwMode="auto">
              <a:xfrm>
                <a:off x="799033" y="168151"/>
                <a:ext cx="193675" cy="258763"/>
              </a:xfrm>
              <a:custGeom>
                <a:avLst/>
                <a:gdLst>
                  <a:gd name="T0" fmla="*/ 88 w 244"/>
                  <a:gd name="T1" fmla="*/ 78 h 325"/>
                  <a:gd name="T2" fmla="*/ 88 w 244"/>
                  <a:gd name="T3" fmla="*/ 325 h 325"/>
                  <a:gd name="T4" fmla="*/ 179 w 244"/>
                  <a:gd name="T5" fmla="*/ 325 h 325"/>
                  <a:gd name="T6" fmla="*/ 179 w 244"/>
                  <a:gd name="T7" fmla="*/ 78 h 325"/>
                  <a:gd name="T8" fmla="*/ 244 w 244"/>
                  <a:gd name="T9" fmla="*/ 78 h 325"/>
                  <a:gd name="T10" fmla="*/ 244 w 244"/>
                  <a:gd name="T11" fmla="*/ 0 h 325"/>
                  <a:gd name="T12" fmla="*/ 25 w 244"/>
                  <a:gd name="T13" fmla="*/ 0 h 325"/>
                  <a:gd name="T14" fmla="*/ 0 w 244"/>
                  <a:gd name="T15" fmla="*/ 78 h 325"/>
                  <a:gd name="T16" fmla="*/ 88 w 244"/>
                  <a:gd name="T17" fmla="*/ 78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4" h="325">
                    <a:moveTo>
                      <a:pt x="88" y="78"/>
                    </a:moveTo>
                    <a:lnTo>
                      <a:pt x="88" y="325"/>
                    </a:lnTo>
                    <a:lnTo>
                      <a:pt x="179" y="325"/>
                    </a:lnTo>
                    <a:lnTo>
                      <a:pt x="179" y="78"/>
                    </a:lnTo>
                    <a:lnTo>
                      <a:pt x="244" y="78"/>
                    </a:lnTo>
                    <a:lnTo>
                      <a:pt x="244" y="0"/>
                    </a:lnTo>
                    <a:lnTo>
                      <a:pt x="25" y="0"/>
                    </a:lnTo>
                    <a:lnTo>
                      <a:pt x="0" y="78"/>
                    </a:lnTo>
                    <a:lnTo>
                      <a:pt x="88" y="7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43" name="V">
                <a:extLst>
                  <a:ext uri="{FF2B5EF4-FFF2-40B4-BE49-F238E27FC236}">
                    <a16:creationId xmlns:a16="http://schemas.microsoft.com/office/drawing/2014/main" id="{C488C83A-5CC1-E3BE-5DD5-35F288BD5234}"/>
                  </a:ext>
                </a:extLst>
              </p:cNvPr>
              <p:cNvSpPr>
                <a:spLocks/>
              </p:cNvSpPr>
              <p:nvPr userDrawn="1"/>
            </p:nvSpPr>
            <p:spPr bwMode="auto">
              <a:xfrm>
                <a:off x="567258" y="168151"/>
                <a:ext cx="230188" cy="258763"/>
              </a:xfrm>
              <a:custGeom>
                <a:avLst/>
                <a:gdLst>
                  <a:gd name="T0" fmla="*/ 184 w 289"/>
                  <a:gd name="T1" fmla="*/ 325 h 325"/>
                  <a:gd name="T2" fmla="*/ 289 w 289"/>
                  <a:gd name="T3" fmla="*/ 0 h 325"/>
                  <a:gd name="T4" fmla="*/ 197 w 289"/>
                  <a:gd name="T5" fmla="*/ 0 h 325"/>
                  <a:gd name="T6" fmla="*/ 143 w 289"/>
                  <a:gd name="T7" fmla="*/ 167 h 325"/>
                  <a:gd name="T8" fmla="*/ 135 w 289"/>
                  <a:gd name="T9" fmla="*/ 191 h 325"/>
                  <a:gd name="T10" fmla="*/ 135 w 289"/>
                  <a:gd name="T11" fmla="*/ 191 h 325"/>
                  <a:gd name="T12" fmla="*/ 135 w 289"/>
                  <a:gd name="T13" fmla="*/ 191 h 325"/>
                  <a:gd name="T14" fmla="*/ 135 w 289"/>
                  <a:gd name="T15" fmla="*/ 191 h 325"/>
                  <a:gd name="T16" fmla="*/ 135 w 289"/>
                  <a:gd name="T17" fmla="*/ 191 h 325"/>
                  <a:gd name="T18" fmla="*/ 135 w 289"/>
                  <a:gd name="T19" fmla="*/ 191 h 325"/>
                  <a:gd name="T20" fmla="*/ 135 w 289"/>
                  <a:gd name="T21" fmla="*/ 191 h 325"/>
                  <a:gd name="T22" fmla="*/ 128 w 289"/>
                  <a:gd name="T23" fmla="*/ 167 h 325"/>
                  <a:gd name="T24" fmla="*/ 91 w 289"/>
                  <a:gd name="T25" fmla="*/ 60 h 325"/>
                  <a:gd name="T26" fmla="*/ 0 w 289"/>
                  <a:gd name="T27" fmla="*/ 60 h 325"/>
                  <a:gd name="T28" fmla="*/ 90 w 289"/>
                  <a:gd name="T29" fmla="*/ 325 h 325"/>
                  <a:gd name="T30" fmla="*/ 184 w 289"/>
                  <a:gd name="T31" fmla="*/ 325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9" h="325">
                    <a:moveTo>
                      <a:pt x="184" y="325"/>
                    </a:moveTo>
                    <a:lnTo>
                      <a:pt x="289" y="0"/>
                    </a:lnTo>
                    <a:lnTo>
                      <a:pt x="197" y="0"/>
                    </a:lnTo>
                    <a:lnTo>
                      <a:pt x="143" y="167"/>
                    </a:lnTo>
                    <a:lnTo>
                      <a:pt x="135" y="191"/>
                    </a:lnTo>
                    <a:lnTo>
                      <a:pt x="135" y="191"/>
                    </a:lnTo>
                    <a:lnTo>
                      <a:pt x="135" y="191"/>
                    </a:lnTo>
                    <a:lnTo>
                      <a:pt x="135" y="191"/>
                    </a:lnTo>
                    <a:lnTo>
                      <a:pt x="135" y="191"/>
                    </a:lnTo>
                    <a:lnTo>
                      <a:pt x="135" y="191"/>
                    </a:lnTo>
                    <a:lnTo>
                      <a:pt x="135" y="191"/>
                    </a:lnTo>
                    <a:lnTo>
                      <a:pt x="128" y="167"/>
                    </a:lnTo>
                    <a:lnTo>
                      <a:pt x="91" y="60"/>
                    </a:lnTo>
                    <a:lnTo>
                      <a:pt x="0" y="60"/>
                    </a:lnTo>
                    <a:lnTo>
                      <a:pt x="90" y="325"/>
                    </a:lnTo>
                    <a:lnTo>
                      <a:pt x="184" y="32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grpSp>
        <p:grpSp>
          <p:nvGrpSpPr>
            <p:cNvPr id="15" name="_VTT_logo_102019_05_dark_grey_on_white" hidden="1">
              <a:extLst>
                <a:ext uri="{FF2B5EF4-FFF2-40B4-BE49-F238E27FC236}">
                  <a16:creationId xmlns:a16="http://schemas.microsoft.com/office/drawing/2014/main" id="{572D8D8D-09E6-FB2E-D29C-31EF77AB821F}"/>
                </a:ext>
              </a:extLst>
            </p:cNvPr>
            <p:cNvGrpSpPr/>
            <p:nvPr userDrawn="1"/>
          </p:nvGrpSpPr>
          <p:grpSpPr>
            <a:xfrm>
              <a:off x="7909204" y="1770762"/>
              <a:ext cx="971550" cy="655638"/>
              <a:chOff x="379933" y="-15999"/>
              <a:chExt cx="971550" cy="655638"/>
            </a:xfrm>
          </p:grpSpPr>
          <p:sp>
            <p:nvSpPr>
              <p:cNvPr id="36" name="Box">
                <a:extLst>
                  <a:ext uri="{FF2B5EF4-FFF2-40B4-BE49-F238E27FC236}">
                    <a16:creationId xmlns:a16="http://schemas.microsoft.com/office/drawing/2014/main" id="{918FA3B8-72AA-E056-3ACE-73246BE0AD4B}"/>
                  </a:ext>
                </a:extLst>
              </p:cNvPr>
              <p:cNvSpPr>
                <a:spLocks noChangeArrowheads="1"/>
              </p:cNvSpPr>
              <p:nvPr userDrawn="1"/>
            </p:nvSpPr>
            <p:spPr bwMode="auto">
              <a:xfrm>
                <a:off x="379933" y="-15999"/>
                <a:ext cx="971550" cy="65563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37" name="T2">
                <a:extLst>
                  <a:ext uri="{FF2B5EF4-FFF2-40B4-BE49-F238E27FC236}">
                    <a16:creationId xmlns:a16="http://schemas.microsoft.com/office/drawing/2014/main" id="{AEA08647-9125-10CB-636E-33D6931C9D73}"/>
                  </a:ext>
                </a:extLst>
              </p:cNvPr>
              <p:cNvSpPr>
                <a:spLocks/>
              </p:cNvSpPr>
              <p:nvPr userDrawn="1"/>
            </p:nvSpPr>
            <p:spPr bwMode="auto">
              <a:xfrm>
                <a:off x="1011758" y="168151"/>
                <a:ext cx="176213" cy="258763"/>
              </a:xfrm>
              <a:custGeom>
                <a:avLst/>
                <a:gdLst>
                  <a:gd name="T0" fmla="*/ 157 w 222"/>
                  <a:gd name="T1" fmla="*/ 325 h 325"/>
                  <a:gd name="T2" fmla="*/ 157 w 222"/>
                  <a:gd name="T3" fmla="*/ 78 h 325"/>
                  <a:gd name="T4" fmla="*/ 222 w 222"/>
                  <a:gd name="T5" fmla="*/ 78 h 325"/>
                  <a:gd name="T6" fmla="*/ 222 w 222"/>
                  <a:gd name="T7" fmla="*/ 0 h 325"/>
                  <a:gd name="T8" fmla="*/ 0 w 222"/>
                  <a:gd name="T9" fmla="*/ 0 h 325"/>
                  <a:gd name="T10" fmla="*/ 0 w 222"/>
                  <a:gd name="T11" fmla="*/ 78 h 325"/>
                  <a:gd name="T12" fmla="*/ 66 w 222"/>
                  <a:gd name="T13" fmla="*/ 78 h 325"/>
                  <a:gd name="T14" fmla="*/ 66 w 222"/>
                  <a:gd name="T15" fmla="*/ 325 h 325"/>
                  <a:gd name="T16" fmla="*/ 66 w 222"/>
                  <a:gd name="T17" fmla="*/ 325 h 325"/>
                  <a:gd name="T18" fmla="*/ 157 w 222"/>
                  <a:gd name="T19" fmla="*/ 325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2" h="325">
                    <a:moveTo>
                      <a:pt x="157" y="325"/>
                    </a:moveTo>
                    <a:lnTo>
                      <a:pt x="157" y="78"/>
                    </a:lnTo>
                    <a:lnTo>
                      <a:pt x="222" y="78"/>
                    </a:lnTo>
                    <a:lnTo>
                      <a:pt x="222" y="0"/>
                    </a:lnTo>
                    <a:lnTo>
                      <a:pt x="0" y="0"/>
                    </a:lnTo>
                    <a:lnTo>
                      <a:pt x="0" y="78"/>
                    </a:lnTo>
                    <a:lnTo>
                      <a:pt x="66" y="78"/>
                    </a:lnTo>
                    <a:lnTo>
                      <a:pt x="66" y="325"/>
                    </a:lnTo>
                    <a:lnTo>
                      <a:pt x="66" y="325"/>
                    </a:lnTo>
                    <a:lnTo>
                      <a:pt x="157" y="325"/>
                    </a:lnTo>
                    <a:close/>
                  </a:path>
                </a:pathLst>
              </a:custGeom>
              <a:solidFill>
                <a:srgbClr val="AFAFA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38" name="T1">
                <a:extLst>
                  <a:ext uri="{FF2B5EF4-FFF2-40B4-BE49-F238E27FC236}">
                    <a16:creationId xmlns:a16="http://schemas.microsoft.com/office/drawing/2014/main" id="{4544D42F-920A-E812-0EA6-F9E3B99666D7}"/>
                  </a:ext>
                </a:extLst>
              </p:cNvPr>
              <p:cNvSpPr>
                <a:spLocks/>
              </p:cNvSpPr>
              <p:nvPr userDrawn="1"/>
            </p:nvSpPr>
            <p:spPr bwMode="auto">
              <a:xfrm>
                <a:off x="799033" y="168151"/>
                <a:ext cx="193675" cy="258763"/>
              </a:xfrm>
              <a:custGeom>
                <a:avLst/>
                <a:gdLst>
                  <a:gd name="T0" fmla="*/ 88 w 244"/>
                  <a:gd name="T1" fmla="*/ 78 h 325"/>
                  <a:gd name="T2" fmla="*/ 88 w 244"/>
                  <a:gd name="T3" fmla="*/ 325 h 325"/>
                  <a:gd name="T4" fmla="*/ 179 w 244"/>
                  <a:gd name="T5" fmla="*/ 325 h 325"/>
                  <a:gd name="T6" fmla="*/ 179 w 244"/>
                  <a:gd name="T7" fmla="*/ 78 h 325"/>
                  <a:gd name="T8" fmla="*/ 244 w 244"/>
                  <a:gd name="T9" fmla="*/ 78 h 325"/>
                  <a:gd name="T10" fmla="*/ 244 w 244"/>
                  <a:gd name="T11" fmla="*/ 0 h 325"/>
                  <a:gd name="T12" fmla="*/ 25 w 244"/>
                  <a:gd name="T13" fmla="*/ 0 h 325"/>
                  <a:gd name="T14" fmla="*/ 0 w 244"/>
                  <a:gd name="T15" fmla="*/ 78 h 325"/>
                  <a:gd name="T16" fmla="*/ 88 w 244"/>
                  <a:gd name="T17" fmla="*/ 78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4" h="325">
                    <a:moveTo>
                      <a:pt x="88" y="78"/>
                    </a:moveTo>
                    <a:lnTo>
                      <a:pt x="88" y="325"/>
                    </a:lnTo>
                    <a:lnTo>
                      <a:pt x="179" y="325"/>
                    </a:lnTo>
                    <a:lnTo>
                      <a:pt x="179" y="78"/>
                    </a:lnTo>
                    <a:lnTo>
                      <a:pt x="244" y="78"/>
                    </a:lnTo>
                    <a:lnTo>
                      <a:pt x="244" y="0"/>
                    </a:lnTo>
                    <a:lnTo>
                      <a:pt x="25" y="0"/>
                    </a:lnTo>
                    <a:lnTo>
                      <a:pt x="0" y="78"/>
                    </a:lnTo>
                    <a:lnTo>
                      <a:pt x="88" y="78"/>
                    </a:lnTo>
                    <a:close/>
                  </a:path>
                </a:pathLst>
              </a:custGeom>
              <a:solidFill>
                <a:srgbClr val="AFAFA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39" name="V">
                <a:extLst>
                  <a:ext uri="{FF2B5EF4-FFF2-40B4-BE49-F238E27FC236}">
                    <a16:creationId xmlns:a16="http://schemas.microsoft.com/office/drawing/2014/main" id="{7162F057-A236-0917-0F9F-ABE57C11B6C1}"/>
                  </a:ext>
                </a:extLst>
              </p:cNvPr>
              <p:cNvSpPr>
                <a:spLocks/>
              </p:cNvSpPr>
              <p:nvPr userDrawn="1"/>
            </p:nvSpPr>
            <p:spPr bwMode="auto">
              <a:xfrm>
                <a:off x="567258" y="168151"/>
                <a:ext cx="230188" cy="258763"/>
              </a:xfrm>
              <a:custGeom>
                <a:avLst/>
                <a:gdLst>
                  <a:gd name="T0" fmla="*/ 184 w 289"/>
                  <a:gd name="T1" fmla="*/ 325 h 325"/>
                  <a:gd name="T2" fmla="*/ 289 w 289"/>
                  <a:gd name="T3" fmla="*/ 0 h 325"/>
                  <a:gd name="T4" fmla="*/ 197 w 289"/>
                  <a:gd name="T5" fmla="*/ 0 h 325"/>
                  <a:gd name="T6" fmla="*/ 143 w 289"/>
                  <a:gd name="T7" fmla="*/ 167 h 325"/>
                  <a:gd name="T8" fmla="*/ 135 w 289"/>
                  <a:gd name="T9" fmla="*/ 191 h 325"/>
                  <a:gd name="T10" fmla="*/ 135 w 289"/>
                  <a:gd name="T11" fmla="*/ 191 h 325"/>
                  <a:gd name="T12" fmla="*/ 135 w 289"/>
                  <a:gd name="T13" fmla="*/ 191 h 325"/>
                  <a:gd name="T14" fmla="*/ 135 w 289"/>
                  <a:gd name="T15" fmla="*/ 191 h 325"/>
                  <a:gd name="T16" fmla="*/ 135 w 289"/>
                  <a:gd name="T17" fmla="*/ 191 h 325"/>
                  <a:gd name="T18" fmla="*/ 135 w 289"/>
                  <a:gd name="T19" fmla="*/ 191 h 325"/>
                  <a:gd name="T20" fmla="*/ 135 w 289"/>
                  <a:gd name="T21" fmla="*/ 191 h 325"/>
                  <a:gd name="T22" fmla="*/ 128 w 289"/>
                  <a:gd name="T23" fmla="*/ 167 h 325"/>
                  <a:gd name="T24" fmla="*/ 91 w 289"/>
                  <a:gd name="T25" fmla="*/ 60 h 325"/>
                  <a:gd name="T26" fmla="*/ 0 w 289"/>
                  <a:gd name="T27" fmla="*/ 60 h 325"/>
                  <a:gd name="T28" fmla="*/ 90 w 289"/>
                  <a:gd name="T29" fmla="*/ 325 h 325"/>
                  <a:gd name="T30" fmla="*/ 184 w 289"/>
                  <a:gd name="T31" fmla="*/ 325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9" h="325">
                    <a:moveTo>
                      <a:pt x="184" y="325"/>
                    </a:moveTo>
                    <a:lnTo>
                      <a:pt x="289" y="0"/>
                    </a:lnTo>
                    <a:lnTo>
                      <a:pt x="197" y="0"/>
                    </a:lnTo>
                    <a:lnTo>
                      <a:pt x="143" y="167"/>
                    </a:lnTo>
                    <a:lnTo>
                      <a:pt x="135" y="191"/>
                    </a:lnTo>
                    <a:lnTo>
                      <a:pt x="135" y="191"/>
                    </a:lnTo>
                    <a:lnTo>
                      <a:pt x="135" y="191"/>
                    </a:lnTo>
                    <a:lnTo>
                      <a:pt x="135" y="191"/>
                    </a:lnTo>
                    <a:lnTo>
                      <a:pt x="135" y="191"/>
                    </a:lnTo>
                    <a:lnTo>
                      <a:pt x="135" y="191"/>
                    </a:lnTo>
                    <a:lnTo>
                      <a:pt x="135" y="191"/>
                    </a:lnTo>
                    <a:lnTo>
                      <a:pt x="128" y="167"/>
                    </a:lnTo>
                    <a:lnTo>
                      <a:pt x="91" y="60"/>
                    </a:lnTo>
                    <a:lnTo>
                      <a:pt x="0" y="60"/>
                    </a:lnTo>
                    <a:lnTo>
                      <a:pt x="90" y="325"/>
                    </a:lnTo>
                    <a:lnTo>
                      <a:pt x="184" y="325"/>
                    </a:lnTo>
                    <a:close/>
                  </a:path>
                </a:pathLst>
              </a:custGeom>
              <a:solidFill>
                <a:srgbClr val="AFAFA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grpSp>
        <p:grpSp>
          <p:nvGrpSpPr>
            <p:cNvPr id="16" name="_VTT_logo_102019_06_orange_blue_on_white" hidden="1">
              <a:extLst>
                <a:ext uri="{FF2B5EF4-FFF2-40B4-BE49-F238E27FC236}">
                  <a16:creationId xmlns:a16="http://schemas.microsoft.com/office/drawing/2014/main" id="{E9128AD7-D4D5-9B2B-79FF-6DBA9E7A7155}"/>
                </a:ext>
              </a:extLst>
            </p:cNvPr>
            <p:cNvGrpSpPr/>
            <p:nvPr userDrawn="1"/>
          </p:nvGrpSpPr>
          <p:grpSpPr>
            <a:xfrm>
              <a:off x="7909204" y="1770762"/>
              <a:ext cx="971550" cy="655638"/>
              <a:chOff x="379933" y="-15999"/>
              <a:chExt cx="971550" cy="655638"/>
            </a:xfrm>
          </p:grpSpPr>
          <p:sp>
            <p:nvSpPr>
              <p:cNvPr id="32" name="Box">
                <a:extLst>
                  <a:ext uri="{FF2B5EF4-FFF2-40B4-BE49-F238E27FC236}">
                    <a16:creationId xmlns:a16="http://schemas.microsoft.com/office/drawing/2014/main" id="{00792D76-85FD-A3FF-3C20-3DDFA3568D4C}"/>
                  </a:ext>
                </a:extLst>
              </p:cNvPr>
              <p:cNvSpPr>
                <a:spLocks noChangeArrowheads="1"/>
              </p:cNvSpPr>
              <p:nvPr userDrawn="1"/>
            </p:nvSpPr>
            <p:spPr bwMode="auto">
              <a:xfrm>
                <a:off x="379933" y="-15999"/>
                <a:ext cx="971550" cy="65563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33" name="T2">
                <a:extLst>
                  <a:ext uri="{FF2B5EF4-FFF2-40B4-BE49-F238E27FC236}">
                    <a16:creationId xmlns:a16="http://schemas.microsoft.com/office/drawing/2014/main" id="{3A0D8618-B2F4-37AC-389A-A6896677AECF}"/>
                  </a:ext>
                </a:extLst>
              </p:cNvPr>
              <p:cNvSpPr>
                <a:spLocks/>
              </p:cNvSpPr>
              <p:nvPr userDrawn="1"/>
            </p:nvSpPr>
            <p:spPr bwMode="auto">
              <a:xfrm>
                <a:off x="1011758" y="168151"/>
                <a:ext cx="176213" cy="258763"/>
              </a:xfrm>
              <a:custGeom>
                <a:avLst/>
                <a:gdLst>
                  <a:gd name="T0" fmla="*/ 157 w 222"/>
                  <a:gd name="T1" fmla="*/ 325 h 325"/>
                  <a:gd name="T2" fmla="*/ 157 w 222"/>
                  <a:gd name="T3" fmla="*/ 78 h 325"/>
                  <a:gd name="T4" fmla="*/ 222 w 222"/>
                  <a:gd name="T5" fmla="*/ 78 h 325"/>
                  <a:gd name="T6" fmla="*/ 222 w 222"/>
                  <a:gd name="T7" fmla="*/ 0 h 325"/>
                  <a:gd name="T8" fmla="*/ 0 w 222"/>
                  <a:gd name="T9" fmla="*/ 0 h 325"/>
                  <a:gd name="T10" fmla="*/ 0 w 222"/>
                  <a:gd name="T11" fmla="*/ 78 h 325"/>
                  <a:gd name="T12" fmla="*/ 66 w 222"/>
                  <a:gd name="T13" fmla="*/ 78 h 325"/>
                  <a:gd name="T14" fmla="*/ 66 w 222"/>
                  <a:gd name="T15" fmla="*/ 325 h 325"/>
                  <a:gd name="T16" fmla="*/ 66 w 222"/>
                  <a:gd name="T17" fmla="*/ 325 h 325"/>
                  <a:gd name="T18" fmla="*/ 157 w 222"/>
                  <a:gd name="T19" fmla="*/ 325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2" h="325">
                    <a:moveTo>
                      <a:pt x="157" y="325"/>
                    </a:moveTo>
                    <a:lnTo>
                      <a:pt x="157" y="78"/>
                    </a:lnTo>
                    <a:lnTo>
                      <a:pt x="222" y="78"/>
                    </a:lnTo>
                    <a:lnTo>
                      <a:pt x="222" y="0"/>
                    </a:lnTo>
                    <a:lnTo>
                      <a:pt x="0" y="0"/>
                    </a:lnTo>
                    <a:lnTo>
                      <a:pt x="0" y="78"/>
                    </a:lnTo>
                    <a:lnTo>
                      <a:pt x="66" y="78"/>
                    </a:lnTo>
                    <a:lnTo>
                      <a:pt x="66" y="325"/>
                    </a:lnTo>
                    <a:lnTo>
                      <a:pt x="66" y="325"/>
                    </a:lnTo>
                    <a:lnTo>
                      <a:pt x="157" y="325"/>
                    </a:lnTo>
                    <a:close/>
                  </a:path>
                </a:pathLst>
              </a:custGeom>
              <a:solidFill>
                <a:srgbClr val="00579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34" name="T1">
                <a:extLst>
                  <a:ext uri="{FF2B5EF4-FFF2-40B4-BE49-F238E27FC236}">
                    <a16:creationId xmlns:a16="http://schemas.microsoft.com/office/drawing/2014/main" id="{E7FB20E4-57D8-5B20-E358-2E1C8C27FD3A}"/>
                  </a:ext>
                </a:extLst>
              </p:cNvPr>
              <p:cNvSpPr>
                <a:spLocks/>
              </p:cNvSpPr>
              <p:nvPr userDrawn="1"/>
            </p:nvSpPr>
            <p:spPr bwMode="auto">
              <a:xfrm>
                <a:off x="799033" y="168151"/>
                <a:ext cx="193675" cy="258763"/>
              </a:xfrm>
              <a:custGeom>
                <a:avLst/>
                <a:gdLst>
                  <a:gd name="T0" fmla="*/ 88 w 244"/>
                  <a:gd name="T1" fmla="*/ 78 h 325"/>
                  <a:gd name="T2" fmla="*/ 88 w 244"/>
                  <a:gd name="T3" fmla="*/ 325 h 325"/>
                  <a:gd name="T4" fmla="*/ 179 w 244"/>
                  <a:gd name="T5" fmla="*/ 325 h 325"/>
                  <a:gd name="T6" fmla="*/ 179 w 244"/>
                  <a:gd name="T7" fmla="*/ 78 h 325"/>
                  <a:gd name="T8" fmla="*/ 244 w 244"/>
                  <a:gd name="T9" fmla="*/ 78 h 325"/>
                  <a:gd name="T10" fmla="*/ 244 w 244"/>
                  <a:gd name="T11" fmla="*/ 0 h 325"/>
                  <a:gd name="T12" fmla="*/ 25 w 244"/>
                  <a:gd name="T13" fmla="*/ 0 h 325"/>
                  <a:gd name="T14" fmla="*/ 0 w 244"/>
                  <a:gd name="T15" fmla="*/ 78 h 325"/>
                  <a:gd name="T16" fmla="*/ 88 w 244"/>
                  <a:gd name="T17" fmla="*/ 78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4" h="325">
                    <a:moveTo>
                      <a:pt x="88" y="78"/>
                    </a:moveTo>
                    <a:lnTo>
                      <a:pt x="88" y="325"/>
                    </a:lnTo>
                    <a:lnTo>
                      <a:pt x="179" y="325"/>
                    </a:lnTo>
                    <a:lnTo>
                      <a:pt x="179" y="78"/>
                    </a:lnTo>
                    <a:lnTo>
                      <a:pt x="244" y="78"/>
                    </a:lnTo>
                    <a:lnTo>
                      <a:pt x="244" y="0"/>
                    </a:lnTo>
                    <a:lnTo>
                      <a:pt x="25" y="0"/>
                    </a:lnTo>
                    <a:lnTo>
                      <a:pt x="0" y="78"/>
                    </a:lnTo>
                    <a:lnTo>
                      <a:pt x="88" y="78"/>
                    </a:lnTo>
                    <a:close/>
                  </a:path>
                </a:pathLst>
              </a:custGeom>
              <a:solidFill>
                <a:srgbClr val="00579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35" name="V">
                <a:extLst>
                  <a:ext uri="{FF2B5EF4-FFF2-40B4-BE49-F238E27FC236}">
                    <a16:creationId xmlns:a16="http://schemas.microsoft.com/office/drawing/2014/main" id="{FC55B6B0-CEA5-CDA0-D8F3-44FC57AB3341}"/>
                  </a:ext>
                </a:extLst>
              </p:cNvPr>
              <p:cNvSpPr>
                <a:spLocks/>
              </p:cNvSpPr>
              <p:nvPr userDrawn="1"/>
            </p:nvSpPr>
            <p:spPr bwMode="auto">
              <a:xfrm>
                <a:off x="567258" y="168151"/>
                <a:ext cx="230188" cy="258763"/>
              </a:xfrm>
              <a:custGeom>
                <a:avLst/>
                <a:gdLst>
                  <a:gd name="T0" fmla="*/ 184 w 289"/>
                  <a:gd name="T1" fmla="*/ 325 h 325"/>
                  <a:gd name="T2" fmla="*/ 289 w 289"/>
                  <a:gd name="T3" fmla="*/ 0 h 325"/>
                  <a:gd name="T4" fmla="*/ 197 w 289"/>
                  <a:gd name="T5" fmla="*/ 0 h 325"/>
                  <a:gd name="T6" fmla="*/ 143 w 289"/>
                  <a:gd name="T7" fmla="*/ 167 h 325"/>
                  <a:gd name="T8" fmla="*/ 135 w 289"/>
                  <a:gd name="T9" fmla="*/ 191 h 325"/>
                  <a:gd name="T10" fmla="*/ 135 w 289"/>
                  <a:gd name="T11" fmla="*/ 191 h 325"/>
                  <a:gd name="T12" fmla="*/ 135 w 289"/>
                  <a:gd name="T13" fmla="*/ 191 h 325"/>
                  <a:gd name="T14" fmla="*/ 135 w 289"/>
                  <a:gd name="T15" fmla="*/ 191 h 325"/>
                  <a:gd name="T16" fmla="*/ 135 w 289"/>
                  <a:gd name="T17" fmla="*/ 191 h 325"/>
                  <a:gd name="T18" fmla="*/ 135 w 289"/>
                  <a:gd name="T19" fmla="*/ 191 h 325"/>
                  <a:gd name="T20" fmla="*/ 135 w 289"/>
                  <a:gd name="T21" fmla="*/ 191 h 325"/>
                  <a:gd name="T22" fmla="*/ 128 w 289"/>
                  <a:gd name="T23" fmla="*/ 167 h 325"/>
                  <a:gd name="T24" fmla="*/ 91 w 289"/>
                  <a:gd name="T25" fmla="*/ 60 h 325"/>
                  <a:gd name="T26" fmla="*/ 0 w 289"/>
                  <a:gd name="T27" fmla="*/ 60 h 325"/>
                  <a:gd name="T28" fmla="*/ 90 w 289"/>
                  <a:gd name="T29" fmla="*/ 325 h 325"/>
                  <a:gd name="T30" fmla="*/ 184 w 289"/>
                  <a:gd name="T31" fmla="*/ 325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9" h="325">
                    <a:moveTo>
                      <a:pt x="184" y="325"/>
                    </a:moveTo>
                    <a:lnTo>
                      <a:pt x="289" y="0"/>
                    </a:lnTo>
                    <a:lnTo>
                      <a:pt x="197" y="0"/>
                    </a:lnTo>
                    <a:lnTo>
                      <a:pt x="143" y="167"/>
                    </a:lnTo>
                    <a:lnTo>
                      <a:pt x="135" y="191"/>
                    </a:lnTo>
                    <a:lnTo>
                      <a:pt x="135" y="191"/>
                    </a:lnTo>
                    <a:lnTo>
                      <a:pt x="135" y="191"/>
                    </a:lnTo>
                    <a:lnTo>
                      <a:pt x="135" y="191"/>
                    </a:lnTo>
                    <a:lnTo>
                      <a:pt x="135" y="191"/>
                    </a:lnTo>
                    <a:lnTo>
                      <a:pt x="135" y="191"/>
                    </a:lnTo>
                    <a:lnTo>
                      <a:pt x="135" y="191"/>
                    </a:lnTo>
                    <a:lnTo>
                      <a:pt x="128" y="167"/>
                    </a:lnTo>
                    <a:lnTo>
                      <a:pt x="91" y="60"/>
                    </a:lnTo>
                    <a:lnTo>
                      <a:pt x="0" y="60"/>
                    </a:lnTo>
                    <a:lnTo>
                      <a:pt x="90" y="325"/>
                    </a:lnTo>
                    <a:lnTo>
                      <a:pt x="184" y="325"/>
                    </a:lnTo>
                    <a:close/>
                  </a:path>
                </a:pathLst>
              </a:custGeom>
              <a:solidFill>
                <a:srgbClr val="F06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grpSp>
        <p:grpSp>
          <p:nvGrpSpPr>
            <p:cNvPr id="17" name="_VTT_logo_102019_07_blue_on_white" hidden="1">
              <a:extLst>
                <a:ext uri="{FF2B5EF4-FFF2-40B4-BE49-F238E27FC236}">
                  <a16:creationId xmlns:a16="http://schemas.microsoft.com/office/drawing/2014/main" id="{853BD167-CB45-83B6-2A74-7F604F5296B2}"/>
                </a:ext>
              </a:extLst>
            </p:cNvPr>
            <p:cNvGrpSpPr/>
            <p:nvPr userDrawn="1"/>
          </p:nvGrpSpPr>
          <p:grpSpPr>
            <a:xfrm>
              <a:off x="7909204" y="1770762"/>
              <a:ext cx="971550" cy="655638"/>
              <a:chOff x="379933" y="-15999"/>
              <a:chExt cx="971550" cy="655638"/>
            </a:xfrm>
          </p:grpSpPr>
          <p:sp>
            <p:nvSpPr>
              <p:cNvPr id="28" name="Box">
                <a:extLst>
                  <a:ext uri="{FF2B5EF4-FFF2-40B4-BE49-F238E27FC236}">
                    <a16:creationId xmlns:a16="http://schemas.microsoft.com/office/drawing/2014/main" id="{CEEE6608-7368-D975-9311-349BB10C8602}"/>
                  </a:ext>
                </a:extLst>
              </p:cNvPr>
              <p:cNvSpPr>
                <a:spLocks noChangeArrowheads="1"/>
              </p:cNvSpPr>
              <p:nvPr userDrawn="1"/>
            </p:nvSpPr>
            <p:spPr bwMode="auto">
              <a:xfrm>
                <a:off x="379933" y="-15999"/>
                <a:ext cx="971550" cy="65563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29" name="T2">
                <a:extLst>
                  <a:ext uri="{FF2B5EF4-FFF2-40B4-BE49-F238E27FC236}">
                    <a16:creationId xmlns:a16="http://schemas.microsoft.com/office/drawing/2014/main" id="{DC219187-3F66-5D3A-F11D-CDEF6F9F22EF}"/>
                  </a:ext>
                </a:extLst>
              </p:cNvPr>
              <p:cNvSpPr>
                <a:spLocks/>
              </p:cNvSpPr>
              <p:nvPr userDrawn="1"/>
            </p:nvSpPr>
            <p:spPr bwMode="auto">
              <a:xfrm>
                <a:off x="1011758" y="168151"/>
                <a:ext cx="176213" cy="258763"/>
              </a:xfrm>
              <a:custGeom>
                <a:avLst/>
                <a:gdLst>
                  <a:gd name="T0" fmla="*/ 157 w 222"/>
                  <a:gd name="T1" fmla="*/ 325 h 325"/>
                  <a:gd name="T2" fmla="*/ 157 w 222"/>
                  <a:gd name="T3" fmla="*/ 78 h 325"/>
                  <a:gd name="T4" fmla="*/ 222 w 222"/>
                  <a:gd name="T5" fmla="*/ 78 h 325"/>
                  <a:gd name="T6" fmla="*/ 222 w 222"/>
                  <a:gd name="T7" fmla="*/ 0 h 325"/>
                  <a:gd name="T8" fmla="*/ 0 w 222"/>
                  <a:gd name="T9" fmla="*/ 0 h 325"/>
                  <a:gd name="T10" fmla="*/ 0 w 222"/>
                  <a:gd name="T11" fmla="*/ 78 h 325"/>
                  <a:gd name="T12" fmla="*/ 66 w 222"/>
                  <a:gd name="T13" fmla="*/ 78 h 325"/>
                  <a:gd name="T14" fmla="*/ 66 w 222"/>
                  <a:gd name="T15" fmla="*/ 325 h 325"/>
                  <a:gd name="T16" fmla="*/ 66 w 222"/>
                  <a:gd name="T17" fmla="*/ 325 h 325"/>
                  <a:gd name="T18" fmla="*/ 157 w 222"/>
                  <a:gd name="T19" fmla="*/ 325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2" h="325">
                    <a:moveTo>
                      <a:pt x="157" y="325"/>
                    </a:moveTo>
                    <a:lnTo>
                      <a:pt x="157" y="78"/>
                    </a:lnTo>
                    <a:lnTo>
                      <a:pt x="222" y="78"/>
                    </a:lnTo>
                    <a:lnTo>
                      <a:pt x="222" y="0"/>
                    </a:lnTo>
                    <a:lnTo>
                      <a:pt x="0" y="0"/>
                    </a:lnTo>
                    <a:lnTo>
                      <a:pt x="0" y="78"/>
                    </a:lnTo>
                    <a:lnTo>
                      <a:pt x="66" y="78"/>
                    </a:lnTo>
                    <a:lnTo>
                      <a:pt x="66" y="325"/>
                    </a:lnTo>
                    <a:lnTo>
                      <a:pt x="66" y="325"/>
                    </a:lnTo>
                    <a:lnTo>
                      <a:pt x="157" y="325"/>
                    </a:lnTo>
                    <a:close/>
                  </a:path>
                </a:pathLst>
              </a:custGeom>
              <a:solidFill>
                <a:srgbClr val="00579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30" name="T1">
                <a:extLst>
                  <a:ext uri="{FF2B5EF4-FFF2-40B4-BE49-F238E27FC236}">
                    <a16:creationId xmlns:a16="http://schemas.microsoft.com/office/drawing/2014/main" id="{56168423-1D79-F2B0-8AEF-325A054EE812}"/>
                  </a:ext>
                </a:extLst>
              </p:cNvPr>
              <p:cNvSpPr>
                <a:spLocks/>
              </p:cNvSpPr>
              <p:nvPr userDrawn="1"/>
            </p:nvSpPr>
            <p:spPr bwMode="auto">
              <a:xfrm>
                <a:off x="799033" y="168151"/>
                <a:ext cx="193675" cy="258763"/>
              </a:xfrm>
              <a:custGeom>
                <a:avLst/>
                <a:gdLst>
                  <a:gd name="T0" fmla="*/ 88 w 244"/>
                  <a:gd name="T1" fmla="*/ 78 h 325"/>
                  <a:gd name="T2" fmla="*/ 88 w 244"/>
                  <a:gd name="T3" fmla="*/ 325 h 325"/>
                  <a:gd name="T4" fmla="*/ 179 w 244"/>
                  <a:gd name="T5" fmla="*/ 325 h 325"/>
                  <a:gd name="T6" fmla="*/ 179 w 244"/>
                  <a:gd name="T7" fmla="*/ 78 h 325"/>
                  <a:gd name="T8" fmla="*/ 244 w 244"/>
                  <a:gd name="T9" fmla="*/ 78 h 325"/>
                  <a:gd name="T10" fmla="*/ 244 w 244"/>
                  <a:gd name="T11" fmla="*/ 0 h 325"/>
                  <a:gd name="T12" fmla="*/ 25 w 244"/>
                  <a:gd name="T13" fmla="*/ 0 h 325"/>
                  <a:gd name="T14" fmla="*/ 0 w 244"/>
                  <a:gd name="T15" fmla="*/ 78 h 325"/>
                  <a:gd name="T16" fmla="*/ 88 w 244"/>
                  <a:gd name="T17" fmla="*/ 78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4" h="325">
                    <a:moveTo>
                      <a:pt x="88" y="78"/>
                    </a:moveTo>
                    <a:lnTo>
                      <a:pt x="88" y="325"/>
                    </a:lnTo>
                    <a:lnTo>
                      <a:pt x="179" y="325"/>
                    </a:lnTo>
                    <a:lnTo>
                      <a:pt x="179" y="78"/>
                    </a:lnTo>
                    <a:lnTo>
                      <a:pt x="244" y="78"/>
                    </a:lnTo>
                    <a:lnTo>
                      <a:pt x="244" y="0"/>
                    </a:lnTo>
                    <a:lnTo>
                      <a:pt x="25" y="0"/>
                    </a:lnTo>
                    <a:lnTo>
                      <a:pt x="0" y="78"/>
                    </a:lnTo>
                    <a:lnTo>
                      <a:pt x="88" y="78"/>
                    </a:lnTo>
                    <a:close/>
                  </a:path>
                </a:pathLst>
              </a:custGeom>
              <a:solidFill>
                <a:srgbClr val="00579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31" name="V">
                <a:extLst>
                  <a:ext uri="{FF2B5EF4-FFF2-40B4-BE49-F238E27FC236}">
                    <a16:creationId xmlns:a16="http://schemas.microsoft.com/office/drawing/2014/main" id="{553F0429-B36A-EF27-D683-2F6EAEE714A5}"/>
                  </a:ext>
                </a:extLst>
              </p:cNvPr>
              <p:cNvSpPr>
                <a:spLocks/>
              </p:cNvSpPr>
              <p:nvPr userDrawn="1"/>
            </p:nvSpPr>
            <p:spPr bwMode="auto">
              <a:xfrm>
                <a:off x="567258" y="168151"/>
                <a:ext cx="230188" cy="258763"/>
              </a:xfrm>
              <a:custGeom>
                <a:avLst/>
                <a:gdLst>
                  <a:gd name="T0" fmla="*/ 184 w 289"/>
                  <a:gd name="T1" fmla="*/ 325 h 325"/>
                  <a:gd name="T2" fmla="*/ 289 w 289"/>
                  <a:gd name="T3" fmla="*/ 0 h 325"/>
                  <a:gd name="T4" fmla="*/ 197 w 289"/>
                  <a:gd name="T5" fmla="*/ 0 h 325"/>
                  <a:gd name="T6" fmla="*/ 143 w 289"/>
                  <a:gd name="T7" fmla="*/ 167 h 325"/>
                  <a:gd name="T8" fmla="*/ 135 w 289"/>
                  <a:gd name="T9" fmla="*/ 191 h 325"/>
                  <a:gd name="T10" fmla="*/ 135 w 289"/>
                  <a:gd name="T11" fmla="*/ 191 h 325"/>
                  <a:gd name="T12" fmla="*/ 135 w 289"/>
                  <a:gd name="T13" fmla="*/ 191 h 325"/>
                  <a:gd name="T14" fmla="*/ 135 w 289"/>
                  <a:gd name="T15" fmla="*/ 191 h 325"/>
                  <a:gd name="T16" fmla="*/ 135 w 289"/>
                  <a:gd name="T17" fmla="*/ 191 h 325"/>
                  <a:gd name="T18" fmla="*/ 135 w 289"/>
                  <a:gd name="T19" fmla="*/ 191 h 325"/>
                  <a:gd name="T20" fmla="*/ 135 w 289"/>
                  <a:gd name="T21" fmla="*/ 191 h 325"/>
                  <a:gd name="T22" fmla="*/ 128 w 289"/>
                  <a:gd name="T23" fmla="*/ 167 h 325"/>
                  <a:gd name="T24" fmla="*/ 91 w 289"/>
                  <a:gd name="T25" fmla="*/ 60 h 325"/>
                  <a:gd name="T26" fmla="*/ 0 w 289"/>
                  <a:gd name="T27" fmla="*/ 60 h 325"/>
                  <a:gd name="T28" fmla="*/ 90 w 289"/>
                  <a:gd name="T29" fmla="*/ 325 h 325"/>
                  <a:gd name="T30" fmla="*/ 184 w 289"/>
                  <a:gd name="T31" fmla="*/ 325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9" h="325">
                    <a:moveTo>
                      <a:pt x="184" y="325"/>
                    </a:moveTo>
                    <a:lnTo>
                      <a:pt x="289" y="0"/>
                    </a:lnTo>
                    <a:lnTo>
                      <a:pt x="197" y="0"/>
                    </a:lnTo>
                    <a:lnTo>
                      <a:pt x="143" y="167"/>
                    </a:lnTo>
                    <a:lnTo>
                      <a:pt x="135" y="191"/>
                    </a:lnTo>
                    <a:lnTo>
                      <a:pt x="135" y="191"/>
                    </a:lnTo>
                    <a:lnTo>
                      <a:pt x="135" y="191"/>
                    </a:lnTo>
                    <a:lnTo>
                      <a:pt x="135" y="191"/>
                    </a:lnTo>
                    <a:lnTo>
                      <a:pt x="135" y="191"/>
                    </a:lnTo>
                    <a:lnTo>
                      <a:pt x="135" y="191"/>
                    </a:lnTo>
                    <a:lnTo>
                      <a:pt x="135" y="191"/>
                    </a:lnTo>
                    <a:lnTo>
                      <a:pt x="128" y="167"/>
                    </a:lnTo>
                    <a:lnTo>
                      <a:pt x="91" y="60"/>
                    </a:lnTo>
                    <a:lnTo>
                      <a:pt x="0" y="60"/>
                    </a:lnTo>
                    <a:lnTo>
                      <a:pt x="90" y="325"/>
                    </a:lnTo>
                    <a:lnTo>
                      <a:pt x="184" y="325"/>
                    </a:lnTo>
                    <a:close/>
                  </a:path>
                </a:pathLst>
              </a:custGeom>
              <a:solidFill>
                <a:srgbClr val="00579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grpSp>
        <p:grpSp>
          <p:nvGrpSpPr>
            <p:cNvPr id="18" name="_VTT_logo_102019_08_black_on_white" hidden="1">
              <a:extLst>
                <a:ext uri="{FF2B5EF4-FFF2-40B4-BE49-F238E27FC236}">
                  <a16:creationId xmlns:a16="http://schemas.microsoft.com/office/drawing/2014/main" id="{C9D59B9F-A2DF-2F74-12D7-573735CE38BA}"/>
                </a:ext>
              </a:extLst>
            </p:cNvPr>
            <p:cNvGrpSpPr/>
            <p:nvPr userDrawn="1"/>
          </p:nvGrpSpPr>
          <p:grpSpPr>
            <a:xfrm>
              <a:off x="7909204" y="1770762"/>
              <a:ext cx="971550" cy="655638"/>
              <a:chOff x="379933" y="-15999"/>
              <a:chExt cx="971550" cy="655638"/>
            </a:xfrm>
          </p:grpSpPr>
          <p:sp>
            <p:nvSpPr>
              <p:cNvPr id="24" name="Box">
                <a:extLst>
                  <a:ext uri="{FF2B5EF4-FFF2-40B4-BE49-F238E27FC236}">
                    <a16:creationId xmlns:a16="http://schemas.microsoft.com/office/drawing/2014/main" id="{308F1959-ECB1-5CA6-7A59-91CEC2EF54E2}"/>
                  </a:ext>
                </a:extLst>
              </p:cNvPr>
              <p:cNvSpPr>
                <a:spLocks noChangeArrowheads="1"/>
              </p:cNvSpPr>
              <p:nvPr userDrawn="1"/>
            </p:nvSpPr>
            <p:spPr bwMode="auto">
              <a:xfrm>
                <a:off x="379933" y="-15999"/>
                <a:ext cx="971550" cy="65563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25" name="T2">
                <a:extLst>
                  <a:ext uri="{FF2B5EF4-FFF2-40B4-BE49-F238E27FC236}">
                    <a16:creationId xmlns:a16="http://schemas.microsoft.com/office/drawing/2014/main" id="{E79E8C45-3B09-393D-9DE2-560E2AB1F9C8}"/>
                  </a:ext>
                </a:extLst>
              </p:cNvPr>
              <p:cNvSpPr>
                <a:spLocks/>
              </p:cNvSpPr>
              <p:nvPr userDrawn="1"/>
            </p:nvSpPr>
            <p:spPr bwMode="auto">
              <a:xfrm>
                <a:off x="1011758" y="168151"/>
                <a:ext cx="176213" cy="258763"/>
              </a:xfrm>
              <a:custGeom>
                <a:avLst/>
                <a:gdLst>
                  <a:gd name="T0" fmla="*/ 157 w 222"/>
                  <a:gd name="T1" fmla="*/ 325 h 325"/>
                  <a:gd name="T2" fmla="*/ 157 w 222"/>
                  <a:gd name="T3" fmla="*/ 78 h 325"/>
                  <a:gd name="T4" fmla="*/ 222 w 222"/>
                  <a:gd name="T5" fmla="*/ 78 h 325"/>
                  <a:gd name="T6" fmla="*/ 222 w 222"/>
                  <a:gd name="T7" fmla="*/ 0 h 325"/>
                  <a:gd name="T8" fmla="*/ 0 w 222"/>
                  <a:gd name="T9" fmla="*/ 0 h 325"/>
                  <a:gd name="T10" fmla="*/ 0 w 222"/>
                  <a:gd name="T11" fmla="*/ 78 h 325"/>
                  <a:gd name="T12" fmla="*/ 66 w 222"/>
                  <a:gd name="T13" fmla="*/ 78 h 325"/>
                  <a:gd name="T14" fmla="*/ 66 w 222"/>
                  <a:gd name="T15" fmla="*/ 325 h 325"/>
                  <a:gd name="T16" fmla="*/ 66 w 222"/>
                  <a:gd name="T17" fmla="*/ 325 h 325"/>
                  <a:gd name="T18" fmla="*/ 157 w 222"/>
                  <a:gd name="T19" fmla="*/ 325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2" h="325">
                    <a:moveTo>
                      <a:pt x="157" y="325"/>
                    </a:moveTo>
                    <a:lnTo>
                      <a:pt x="157" y="78"/>
                    </a:lnTo>
                    <a:lnTo>
                      <a:pt x="222" y="78"/>
                    </a:lnTo>
                    <a:lnTo>
                      <a:pt x="222" y="0"/>
                    </a:lnTo>
                    <a:lnTo>
                      <a:pt x="0" y="0"/>
                    </a:lnTo>
                    <a:lnTo>
                      <a:pt x="0" y="78"/>
                    </a:lnTo>
                    <a:lnTo>
                      <a:pt x="66" y="78"/>
                    </a:lnTo>
                    <a:lnTo>
                      <a:pt x="66" y="325"/>
                    </a:lnTo>
                    <a:lnTo>
                      <a:pt x="66" y="325"/>
                    </a:lnTo>
                    <a:lnTo>
                      <a:pt x="157" y="3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26" name="T1">
                <a:extLst>
                  <a:ext uri="{FF2B5EF4-FFF2-40B4-BE49-F238E27FC236}">
                    <a16:creationId xmlns:a16="http://schemas.microsoft.com/office/drawing/2014/main" id="{1CC6BDF2-D1A1-B468-1366-A5DF4BC2E5C2}"/>
                  </a:ext>
                </a:extLst>
              </p:cNvPr>
              <p:cNvSpPr>
                <a:spLocks/>
              </p:cNvSpPr>
              <p:nvPr userDrawn="1"/>
            </p:nvSpPr>
            <p:spPr bwMode="auto">
              <a:xfrm>
                <a:off x="799033" y="168151"/>
                <a:ext cx="193675" cy="258763"/>
              </a:xfrm>
              <a:custGeom>
                <a:avLst/>
                <a:gdLst>
                  <a:gd name="T0" fmla="*/ 88 w 244"/>
                  <a:gd name="T1" fmla="*/ 78 h 325"/>
                  <a:gd name="T2" fmla="*/ 88 w 244"/>
                  <a:gd name="T3" fmla="*/ 325 h 325"/>
                  <a:gd name="T4" fmla="*/ 179 w 244"/>
                  <a:gd name="T5" fmla="*/ 325 h 325"/>
                  <a:gd name="T6" fmla="*/ 179 w 244"/>
                  <a:gd name="T7" fmla="*/ 78 h 325"/>
                  <a:gd name="T8" fmla="*/ 244 w 244"/>
                  <a:gd name="T9" fmla="*/ 78 h 325"/>
                  <a:gd name="T10" fmla="*/ 244 w 244"/>
                  <a:gd name="T11" fmla="*/ 0 h 325"/>
                  <a:gd name="T12" fmla="*/ 25 w 244"/>
                  <a:gd name="T13" fmla="*/ 0 h 325"/>
                  <a:gd name="T14" fmla="*/ 0 w 244"/>
                  <a:gd name="T15" fmla="*/ 78 h 325"/>
                  <a:gd name="T16" fmla="*/ 88 w 244"/>
                  <a:gd name="T17" fmla="*/ 78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4" h="325">
                    <a:moveTo>
                      <a:pt x="88" y="78"/>
                    </a:moveTo>
                    <a:lnTo>
                      <a:pt x="88" y="325"/>
                    </a:lnTo>
                    <a:lnTo>
                      <a:pt x="179" y="325"/>
                    </a:lnTo>
                    <a:lnTo>
                      <a:pt x="179" y="78"/>
                    </a:lnTo>
                    <a:lnTo>
                      <a:pt x="244" y="78"/>
                    </a:lnTo>
                    <a:lnTo>
                      <a:pt x="244" y="0"/>
                    </a:lnTo>
                    <a:lnTo>
                      <a:pt x="25" y="0"/>
                    </a:lnTo>
                    <a:lnTo>
                      <a:pt x="0" y="78"/>
                    </a:lnTo>
                    <a:lnTo>
                      <a:pt x="88" y="7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27" name="V">
                <a:extLst>
                  <a:ext uri="{FF2B5EF4-FFF2-40B4-BE49-F238E27FC236}">
                    <a16:creationId xmlns:a16="http://schemas.microsoft.com/office/drawing/2014/main" id="{B93946F1-63EF-F029-724E-7EAF61588132}"/>
                  </a:ext>
                </a:extLst>
              </p:cNvPr>
              <p:cNvSpPr>
                <a:spLocks/>
              </p:cNvSpPr>
              <p:nvPr userDrawn="1"/>
            </p:nvSpPr>
            <p:spPr bwMode="auto">
              <a:xfrm>
                <a:off x="567258" y="168151"/>
                <a:ext cx="230188" cy="258763"/>
              </a:xfrm>
              <a:custGeom>
                <a:avLst/>
                <a:gdLst>
                  <a:gd name="T0" fmla="*/ 184 w 289"/>
                  <a:gd name="T1" fmla="*/ 325 h 325"/>
                  <a:gd name="T2" fmla="*/ 289 w 289"/>
                  <a:gd name="T3" fmla="*/ 0 h 325"/>
                  <a:gd name="T4" fmla="*/ 197 w 289"/>
                  <a:gd name="T5" fmla="*/ 0 h 325"/>
                  <a:gd name="T6" fmla="*/ 143 w 289"/>
                  <a:gd name="T7" fmla="*/ 167 h 325"/>
                  <a:gd name="T8" fmla="*/ 135 w 289"/>
                  <a:gd name="T9" fmla="*/ 191 h 325"/>
                  <a:gd name="T10" fmla="*/ 135 w 289"/>
                  <a:gd name="T11" fmla="*/ 191 h 325"/>
                  <a:gd name="T12" fmla="*/ 135 w 289"/>
                  <a:gd name="T13" fmla="*/ 191 h 325"/>
                  <a:gd name="T14" fmla="*/ 135 w 289"/>
                  <a:gd name="T15" fmla="*/ 191 h 325"/>
                  <a:gd name="T16" fmla="*/ 135 w 289"/>
                  <a:gd name="T17" fmla="*/ 191 h 325"/>
                  <a:gd name="T18" fmla="*/ 135 w 289"/>
                  <a:gd name="T19" fmla="*/ 191 h 325"/>
                  <a:gd name="T20" fmla="*/ 135 w 289"/>
                  <a:gd name="T21" fmla="*/ 191 h 325"/>
                  <a:gd name="T22" fmla="*/ 128 w 289"/>
                  <a:gd name="T23" fmla="*/ 167 h 325"/>
                  <a:gd name="T24" fmla="*/ 91 w 289"/>
                  <a:gd name="T25" fmla="*/ 60 h 325"/>
                  <a:gd name="T26" fmla="*/ 0 w 289"/>
                  <a:gd name="T27" fmla="*/ 60 h 325"/>
                  <a:gd name="T28" fmla="*/ 90 w 289"/>
                  <a:gd name="T29" fmla="*/ 325 h 325"/>
                  <a:gd name="T30" fmla="*/ 184 w 289"/>
                  <a:gd name="T31" fmla="*/ 325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9" h="325">
                    <a:moveTo>
                      <a:pt x="184" y="325"/>
                    </a:moveTo>
                    <a:lnTo>
                      <a:pt x="289" y="0"/>
                    </a:lnTo>
                    <a:lnTo>
                      <a:pt x="197" y="0"/>
                    </a:lnTo>
                    <a:lnTo>
                      <a:pt x="143" y="167"/>
                    </a:lnTo>
                    <a:lnTo>
                      <a:pt x="135" y="191"/>
                    </a:lnTo>
                    <a:lnTo>
                      <a:pt x="135" y="191"/>
                    </a:lnTo>
                    <a:lnTo>
                      <a:pt x="135" y="191"/>
                    </a:lnTo>
                    <a:lnTo>
                      <a:pt x="135" y="191"/>
                    </a:lnTo>
                    <a:lnTo>
                      <a:pt x="135" y="191"/>
                    </a:lnTo>
                    <a:lnTo>
                      <a:pt x="135" y="191"/>
                    </a:lnTo>
                    <a:lnTo>
                      <a:pt x="135" y="191"/>
                    </a:lnTo>
                    <a:lnTo>
                      <a:pt x="128" y="167"/>
                    </a:lnTo>
                    <a:lnTo>
                      <a:pt x="91" y="60"/>
                    </a:lnTo>
                    <a:lnTo>
                      <a:pt x="0" y="60"/>
                    </a:lnTo>
                    <a:lnTo>
                      <a:pt x="90" y="325"/>
                    </a:lnTo>
                    <a:lnTo>
                      <a:pt x="184" y="3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grpSp>
        <p:grpSp>
          <p:nvGrpSpPr>
            <p:cNvPr id="19" name="_VTT_logo_102019_09_orange_on_white" hidden="1">
              <a:extLst>
                <a:ext uri="{FF2B5EF4-FFF2-40B4-BE49-F238E27FC236}">
                  <a16:creationId xmlns:a16="http://schemas.microsoft.com/office/drawing/2014/main" id="{7E15D3E6-4A37-AF2D-B22E-2A94004752BD}"/>
                </a:ext>
              </a:extLst>
            </p:cNvPr>
            <p:cNvGrpSpPr/>
            <p:nvPr userDrawn="1"/>
          </p:nvGrpSpPr>
          <p:grpSpPr>
            <a:xfrm>
              <a:off x="7909204" y="1770762"/>
              <a:ext cx="971550" cy="655638"/>
              <a:chOff x="379933" y="-15999"/>
              <a:chExt cx="971550" cy="655638"/>
            </a:xfrm>
          </p:grpSpPr>
          <p:sp>
            <p:nvSpPr>
              <p:cNvPr id="20" name="Box">
                <a:extLst>
                  <a:ext uri="{FF2B5EF4-FFF2-40B4-BE49-F238E27FC236}">
                    <a16:creationId xmlns:a16="http://schemas.microsoft.com/office/drawing/2014/main" id="{07879F16-E74E-3FD4-29EE-7949032BBC60}"/>
                  </a:ext>
                </a:extLst>
              </p:cNvPr>
              <p:cNvSpPr>
                <a:spLocks noChangeArrowheads="1"/>
              </p:cNvSpPr>
              <p:nvPr userDrawn="1"/>
            </p:nvSpPr>
            <p:spPr bwMode="auto">
              <a:xfrm>
                <a:off x="379933" y="-15999"/>
                <a:ext cx="971550" cy="65563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21" name="T2">
                <a:extLst>
                  <a:ext uri="{FF2B5EF4-FFF2-40B4-BE49-F238E27FC236}">
                    <a16:creationId xmlns:a16="http://schemas.microsoft.com/office/drawing/2014/main" id="{48B9592C-D73B-5564-6742-1CE2FC9830E0}"/>
                  </a:ext>
                </a:extLst>
              </p:cNvPr>
              <p:cNvSpPr>
                <a:spLocks/>
              </p:cNvSpPr>
              <p:nvPr userDrawn="1"/>
            </p:nvSpPr>
            <p:spPr bwMode="auto">
              <a:xfrm>
                <a:off x="1011758" y="168151"/>
                <a:ext cx="176213" cy="258763"/>
              </a:xfrm>
              <a:custGeom>
                <a:avLst/>
                <a:gdLst>
                  <a:gd name="T0" fmla="*/ 157 w 222"/>
                  <a:gd name="T1" fmla="*/ 325 h 325"/>
                  <a:gd name="T2" fmla="*/ 157 w 222"/>
                  <a:gd name="T3" fmla="*/ 78 h 325"/>
                  <a:gd name="T4" fmla="*/ 222 w 222"/>
                  <a:gd name="T5" fmla="*/ 78 h 325"/>
                  <a:gd name="T6" fmla="*/ 222 w 222"/>
                  <a:gd name="T7" fmla="*/ 0 h 325"/>
                  <a:gd name="T8" fmla="*/ 0 w 222"/>
                  <a:gd name="T9" fmla="*/ 0 h 325"/>
                  <a:gd name="T10" fmla="*/ 0 w 222"/>
                  <a:gd name="T11" fmla="*/ 78 h 325"/>
                  <a:gd name="T12" fmla="*/ 66 w 222"/>
                  <a:gd name="T13" fmla="*/ 78 h 325"/>
                  <a:gd name="T14" fmla="*/ 66 w 222"/>
                  <a:gd name="T15" fmla="*/ 325 h 325"/>
                  <a:gd name="T16" fmla="*/ 66 w 222"/>
                  <a:gd name="T17" fmla="*/ 325 h 325"/>
                  <a:gd name="T18" fmla="*/ 157 w 222"/>
                  <a:gd name="T19" fmla="*/ 325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2" h="325">
                    <a:moveTo>
                      <a:pt x="157" y="325"/>
                    </a:moveTo>
                    <a:lnTo>
                      <a:pt x="157" y="78"/>
                    </a:lnTo>
                    <a:lnTo>
                      <a:pt x="222" y="78"/>
                    </a:lnTo>
                    <a:lnTo>
                      <a:pt x="222" y="0"/>
                    </a:lnTo>
                    <a:lnTo>
                      <a:pt x="0" y="0"/>
                    </a:lnTo>
                    <a:lnTo>
                      <a:pt x="0" y="78"/>
                    </a:lnTo>
                    <a:lnTo>
                      <a:pt x="66" y="78"/>
                    </a:lnTo>
                    <a:lnTo>
                      <a:pt x="66" y="325"/>
                    </a:lnTo>
                    <a:lnTo>
                      <a:pt x="66" y="325"/>
                    </a:lnTo>
                    <a:lnTo>
                      <a:pt x="157" y="325"/>
                    </a:lnTo>
                    <a:close/>
                  </a:path>
                </a:pathLst>
              </a:custGeom>
              <a:solidFill>
                <a:srgbClr val="F06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22" name="T1">
                <a:extLst>
                  <a:ext uri="{FF2B5EF4-FFF2-40B4-BE49-F238E27FC236}">
                    <a16:creationId xmlns:a16="http://schemas.microsoft.com/office/drawing/2014/main" id="{DBD7B108-8A8A-D2F6-0C2F-EED5A3C93BE6}"/>
                  </a:ext>
                </a:extLst>
              </p:cNvPr>
              <p:cNvSpPr>
                <a:spLocks/>
              </p:cNvSpPr>
              <p:nvPr userDrawn="1"/>
            </p:nvSpPr>
            <p:spPr bwMode="auto">
              <a:xfrm>
                <a:off x="799033" y="168151"/>
                <a:ext cx="193675" cy="258763"/>
              </a:xfrm>
              <a:custGeom>
                <a:avLst/>
                <a:gdLst>
                  <a:gd name="T0" fmla="*/ 88 w 244"/>
                  <a:gd name="T1" fmla="*/ 78 h 325"/>
                  <a:gd name="T2" fmla="*/ 88 w 244"/>
                  <a:gd name="T3" fmla="*/ 325 h 325"/>
                  <a:gd name="T4" fmla="*/ 179 w 244"/>
                  <a:gd name="T5" fmla="*/ 325 h 325"/>
                  <a:gd name="T6" fmla="*/ 179 w 244"/>
                  <a:gd name="T7" fmla="*/ 78 h 325"/>
                  <a:gd name="T8" fmla="*/ 244 w 244"/>
                  <a:gd name="T9" fmla="*/ 78 h 325"/>
                  <a:gd name="T10" fmla="*/ 244 w 244"/>
                  <a:gd name="T11" fmla="*/ 0 h 325"/>
                  <a:gd name="T12" fmla="*/ 25 w 244"/>
                  <a:gd name="T13" fmla="*/ 0 h 325"/>
                  <a:gd name="T14" fmla="*/ 0 w 244"/>
                  <a:gd name="T15" fmla="*/ 78 h 325"/>
                  <a:gd name="T16" fmla="*/ 88 w 244"/>
                  <a:gd name="T17" fmla="*/ 78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4" h="325">
                    <a:moveTo>
                      <a:pt x="88" y="78"/>
                    </a:moveTo>
                    <a:lnTo>
                      <a:pt x="88" y="325"/>
                    </a:lnTo>
                    <a:lnTo>
                      <a:pt x="179" y="325"/>
                    </a:lnTo>
                    <a:lnTo>
                      <a:pt x="179" y="78"/>
                    </a:lnTo>
                    <a:lnTo>
                      <a:pt x="244" y="78"/>
                    </a:lnTo>
                    <a:lnTo>
                      <a:pt x="244" y="0"/>
                    </a:lnTo>
                    <a:lnTo>
                      <a:pt x="25" y="0"/>
                    </a:lnTo>
                    <a:lnTo>
                      <a:pt x="0" y="78"/>
                    </a:lnTo>
                    <a:lnTo>
                      <a:pt x="88" y="78"/>
                    </a:lnTo>
                    <a:close/>
                  </a:path>
                </a:pathLst>
              </a:custGeom>
              <a:solidFill>
                <a:srgbClr val="F06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23" name="V">
                <a:extLst>
                  <a:ext uri="{FF2B5EF4-FFF2-40B4-BE49-F238E27FC236}">
                    <a16:creationId xmlns:a16="http://schemas.microsoft.com/office/drawing/2014/main" id="{75775DE8-6B03-141C-F703-680EB018CDEF}"/>
                  </a:ext>
                </a:extLst>
              </p:cNvPr>
              <p:cNvSpPr>
                <a:spLocks/>
              </p:cNvSpPr>
              <p:nvPr userDrawn="1"/>
            </p:nvSpPr>
            <p:spPr bwMode="auto">
              <a:xfrm>
                <a:off x="567258" y="168151"/>
                <a:ext cx="230188" cy="258763"/>
              </a:xfrm>
              <a:custGeom>
                <a:avLst/>
                <a:gdLst>
                  <a:gd name="T0" fmla="*/ 184 w 289"/>
                  <a:gd name="T1" fmla="*/ 325 h 325"/>
                  <a:gd name="T2" fmla="*/ 289 w 289"/>
                  <a:gd name="T3" fmla="*/ 0 h 325"/>
                  <a:gd name="T4" fmla="*/ 197 w 289"/>
                  <a:gd name="T5" fmla="*/ 0 h 325"/>
                  <a:gd name="T6" fmla="*/ 143 w 289"/>
                  <a:gd name="T7" fmla="*/ 167 h 325"/>
                  <a:gd name="T8" fmla="*/ 135 w 289"/>
                  <a:gd name="T9" fmla="*/ 191 h 325"/>
                  <a:gd name="T10" fmla="*/ 135 w 289"/>
                  <a:gd name="T11" fmla="*/ 191 h 325"/>
                  <a:gd name="T12" fmla="*/ 135 w 289"/>
                  <a:gd name="T13" fmla="*/ 191 h 325"/>
                  <a:gd name="T14" fmla="*/ 135 w 289"/>
                  <a:gd name="T15" fmla="*/ 191 h 325"/>
                  <a:gd name="T16" fmla="*/ 135 w 289"/>
                  <a:gd name="T17" fmla="*/ 191 h 325"/>
                  <a:gd name="T18" fmla="*/ 135 w 289"/>
                  <a:gd name="T19" fmla="*/ 191 h 325"/>
                  <a:gd name="T20" fmla="*/ 135 w 289"/>
                  <a:gd name="T21" fmla="*/ 191 h 325"/>
                  <a:gd name="T22" fmla="*/ 128 w 289"/>
                  <a:gd name="T23" fmla="*/ 167 h 325"/>
                  <a:gd name="T24" fmla="*/ 91 w 289"/>
                  <a:gd name="T25" fmla="*/ 60 h 325"/>
                  <a:gd name="T26" fmla="*/ 0 w 289"/>
                  <a:gd name="T27" fmla="*/ 60 h 325"/>
                  <a:gd name="T28" fmla="*/ 90 w 289"/>
                  <a:gd name="T29" fmla="*/ 325 h 325"/>
                  <a:gd name="T30" fmla="*/ 184 w 289"/>
                  <a:gd name="T31" fmla="*/ 325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9" h="325">
                    <a:moveTo>
                      <a:pt x="184" y="325"/>
                    </a:moveTo>
                    <a:lnTo>
                      <a:pt x="289" y="0"/>
                    </a:lnTo>
                    <a:lnTo>
                      <a:pt x="197" y="0"/>
                    </a:lnTo>
                    <a:lnTo>
                      <a:pt x="143" y="167"/>
                    </a:lnTo>
                    <a:lnTo>
                      <a:pt x="135" y="191"/>
                    </a:lnTo>
                    <a:lnTo>
                      <a:pt x="135" y="191"/>
                    </a:lnTo>
                    <a:lnTo>
                      <a:pt x="135" y="191"/>
                    </a:lnTo>
                    <a:lnTo>
                      <a:pt x="135" y="191"/>
                    </a:lnTo>
                    <a:lnTo>
                      <a:pt x="135" y="191"/>
                    </a:lnTo>
                    <a:lnTo>
                      <a:pt x="135" y="191"/>
                    </a:lnTo>
                    <a:lnTo>
                      <a:pt x="135" y="191"/>
                    </a:lnTo>
                    <a:lnTo>
                      <a:pt x="128" y="167"/>
                    </a:lnTo>
                    <a:lnTo>
                      <a:pt x="91" y="60"/>
                    </a:lnTo>
                    <a:lnTo>
                      <a:pt x="0" y="60"/>
                    </a:lnTo>
                    <a:lnTo>
                      <a:pt x="90" y="325"/>
                    </a:lnTo>
                    <a:lnTo>
                      <a:pt x="184" y="325"/>
                    </a:lnTo>
                    <a:close/>
                  </a:path>
                </a:pathLst>
              </a:custGeom>
              <a:solidFill>
                <a:srgbClr val="F06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342854" rtl="0" eaLnBrk="1" fontAlgn="auto" latinLnBrk="0" hangingPunct="1">
                  <a:lnSpc>
                    <a:spcPct val="100000"/>
                  </a:lnSpc>
                  <a:spcBef>
                    <a:spcPts val="0"/>
                  </a:spcBef>
                  <a:spcAft>
                    <a:spcPts val="0"/>
                  </a:spcAft>
                  <a:buClrTx/>
                  <a:buSzTx/>
                  <a:buFontTx/>
                  <a:buNone/>
                  <a:tabLst/>
                  <a:defRPr/>
                </a:pPr>
                <a:endParaRPr kumimoji="0" lang="en-GB"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grpSp>
      </p:gr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Title Placeholder 1"/>
          <p:cNvSpPr>
            <a:spLocks noGrp="1"/>
          </p:cNvSpPr>
          <p:nvPr>
            <p:ph type="title"/>
          </p:nvPr>
        </p:nvSpPr>
        <p:spPr bwMode="auto">
          <a:xfrm>
            <a:off x="609600" y="274638"/>
            <a:ext cx="10972800" cy="1143000"/>
          </a:xfrm>
          <a:prstGeom prst="rect">
            <a:avLst/>
          </a:prstGeom>
        </p:spPr>
        <p:txBody>
          <a:bodyPr vert="horz" lIns="91440" tIns="45720" rIns="91440" bIns="45720" rtlCol="0" anchor="ctr">
            <a:normAutofit/>
          </a:bodyPr>
          <a:lstStyle/>
          <a:p>
            <a:pPr>
              <a:defRPr/>
            </a:pPr>
            <a:r>
              <a:rPr lang="en-US"/>
              <a:t>Click to edit Master title style</a:t>
            </a:r>
            <a:endParaRPr lang="en-GB"/>
          </a:p>
        </p:txBody>
      </p:sp>
      <p:sp>
        <p:nvSpPr>
          <p:cNvPr id="3" name="Text Placeholder 2"/>
          <p:cNvSpPr>
            <a:spLocks noGrp="1"/>
          </p:cNvSpPr>
          <p:nvPr>
            <p:ph type="body" idx="1"/>
          </p:nvPr>
        </p:nvSpPr>
        <p:spPr bwMode="auto">
          <a:xfrm>
            <a:off x="609600" y="1600203"/>
            <a:ext cx="10972800" cy="4525963"/>
          </a:xfrm>
          <a:prstGeom prst="rect">
            <a:avLst/>
          </a:prstGeom>
        </p:spPr>
        <p:txBody>
          <a:bodyPr vert="horz" lIns="91440" tIns="45720" rIns="91440" bIns="45720" rtlCol="0">
            <a:normAutofit/>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GB"/>
          </a:p>
        </p:txBody>
      </p:sp>
      <p:sp>
        <p:nvSpPr>
          <p:cNvPr id="6" name="Slide Number Placeholder 5"/>
          <p:cNvSpPr>
            <a:spLocks noGrp="1"/>
          </p:cNvSpPr>
          <p:nvPr>
            <p:ph type="sldNum" sz="quarter" idx="4"/>
          </p:nvPr>
        </p:nvSpPr>
        <p:spPr bwMode="auto">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a:lnSpc>
                <a:spcPct val="100000"/>
              </a:lnSpc>
              <a:spcBef>
                <a:spcPts val="0"/>
              </a:spcBef>
              <a:spcAft>
                <a:spcPts val="0"/>
              </a:spcAft>
              <a:buClrTx/>
              <a:buSzTx/>
              <a:buFontTx/>
              <a:buNone/>
              <a:defRPr/>
            </a:pPr>
            <a:fld id="{6A6D9FA1-99C7-4910-8E32-B85D378B0060}" type="slidenum">
              <a:rPr lang="en-GB" sz="1000" b="0" i="0" u="none" strike="noStrike" cap="none" spc="0">
                <a:ln>
                  <a:noFill/>
                </a:ln>
                <a:solidFill>
                  <a:prstClr val="black">
                    <a:tint val="75000"/>
                  </a:prstClr>
                </a:solidFill>
                <a:latin typeface="Calibri"/>
                <a:ea typeface="+mn-ea"/>
                <a:cs typeface="+mn-cs"/>
              </a:rPr>
              <a:t>‹Nr.›</a:t>
            </a:fld>
            <a:endParaRPr lang="en-GB" sz="1000" b="0" i="0" u="none" strike="noStrike" cap="none" spc="0">
              <a:ln>
                <a:noFill/>
              </a:ln>
              <a:solidFill>
                <a:prstClr val="black">
                  <a:tint val="75000"/>
                </a:prstClr>
              </a:solidFill>
              <a:latin typeface="Calibri"/>
              <a:ea typeface="+mn-ea"/>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dt="0"/>
  <p:txStyles>
    <p:titleStyle>
      <a:lvl1pPr algn="ctr" defTabSz="685800">
        <a:spcBef>
          <a:spcPts val="0"/>
        </a:spcBef>
        <a:buNone/>
        <a:defRPr sz="3300">
          <a:solidFill>
            <a:schemeClr val="tx1"/>
          </a:solidFill>
          <a:latin typeface="+mj-lt"/>
          <a:ea typeface="+mj-ea"/>
          <a:cs typeface="+mj-cs"/>
        </a:defRPr>
      </a:lvl1pPr>
    </p:titleStyle>
    <p:bodyStyle>
      <a:lvl1pPr marL="257175" indent="-257175" algn="l" defTabSz="685800">
        <a:spcBef>
          <a:spcPts val="0"/>
        </a:spcBef>
        <a:buFont typeface="Arial"/>
        <a:buChar char="•"/>
        <a:defRPr sz="2400">
          <a:solidFill>
            <a:schemeClr val="tx1"/>
          </a:solidFill>
          <a:latin typeface="+mn-lt"/>
          <a:ea typeface="+mn-ea"/>
          <a:cs typeface="+mn-cs"/>
        </a:defRPr>
      </a:lvl1pPr>
      <a:lvl2pPr marL="557213" indent="-214313" algn="l" defTabSz="685800">
        <a:spcBef>
          <a:spcPts val="0"/>
        </a:spcBef>
        <a:buFont typeface="Arial"/>
        <a:buChar char="–"/>
        <a:defRPr sz="2100">
          <a:solidFill>
            <a:schemeClr val="tx1"/>
          </a:solidFill>
          <a:latin typeface="+mn-lt"/>
          <a:ea typeface="+mn-ea"/>
          <a:cs typeface="+mn-cs"/>
        </a:defRPr>
      </a:lvl2pPr>
      <a:lvl3pPr marL="857250" indent="-171450" algn="l" defTabSz="685800">
        <a:spcBef>
          <a:spcPts val="0"/>
        </a:spcBef>
        <a:buFont typeface="Arial"/>
        <a:buChar char="•"/>
        <a:defRPr sz="1800">
          <a:solidFill>
            <a:schemeClr val="tx1"/>
          </a:solidFill>
          <a:latin typeface="+mn-lt"/>
          <a:ea typeface="+mn-ea"/>
          <a:cs typeface="+mn-cs"/>
        </a:defRPr>
      </a:lvl3pPr>
      <a:lvl4pPr marL="1200150" indent="-171450" algn="l" defTabSz="685800">
        <a:spcBef>
          <a:spcPts val="0"/>
        </a:spcBef>
        <a:buFont typeface="Arial"/>
        <a:buChar char="–"/>
        <a:defRPr sz="1500">
          <a:solidFill>
            <a:schemeClr val="tx1"/>
          </a:solidFill>
          <a:latin typeface="+mn-lt"/>
          <a:ea typeface="+mn-ea"/>
          <a:cs typeface="+mn-cs"/>
        </a:defRPr>
      </a:lvl4pPr>
      <a:lvl5pPr marL="1543050" indent="-171450" algn="l" defTabSz="685800">
        <a:spcBef>
          <a:spcPts val="0"/>
        </a:spcBef>
        <a:buFont typeface="Arial"/>
        <a:buChar char="»"/>
        <a:defRPr sz="1500">
          <a:solidFill>
            <a:schemeClr val="tx1"/>
          </a:solidFill>
          <a:latin typeface="+mn-lt"/>
          <a:ea typeface="+mn-ea"/>
          <a:cs typeface="+mn-cs"/>
        </a:defRPr>
      </a:lvl5pPr>
      <a:lvl6pPr marL="1885950" indent="-171450" algn="l" defTabSz="685800">
        <a:spcBef>
          <a:spcPts val="0"/>
        </a:spcBef>
        <a:buFont typeface="Arial"/>
        <a:buChar char="•"/>
        <a:defRPr sz="1500">
          <a:solidFill>
            <a:schemeClr val="tx1"/>
          </a:solidFill>
          <a:latin typeface="+mn-lt"/>
          <a:ea typeface="+mn-ea"/>
          <a:cs typeface="+mn-cs"/>
        </a:defRPr>
      </a:lvl6pPr>
      <a:lvl7pPr marL="2228850" indent="-171450" algn="l" defTabSz="685800">
        <a:spcBef>
          <a:spcPts val="0"/>
        </a:spcBef>
        <a:buFont typeface="Arial"/>
        <a:buChar char="•"/>
        <a:defRPr sz="1500">
          <a:solidFill>
            <a:schemeClr val="tx1"/>
          </a:solidFill>
          <a:latin typeface="+mn-lt"/>
          <a:ea typeface="+mn-ea"/>
          <a:cs typeface="+mn-cs"/>
        </a:defRPr>
      </a:lvl7pPr>
      <a:lvl8pPr marL="2571750" indent="-171450" algn="l" defTabSz="685800">
        <a:spcBef>
          <a:spcPts val="0"/>
        </a:spcBef>
        <a:buFont typeface="Arial"/>
        <a:buChar char="•"/>
        <a:defRPr sz="1500">
          <a:solidFill>
            <a:schemeClr val="tx1"/>
          </a:solidFill>
          <a:latin typeface="+mn-lt"/>
          <a:ea typeface="+mn-ea"/>
          <a:cs typeface="+mn-cs"/>
        </a:defRPr>
      </a:lvl8pPr>
      <a:lvl9pPr marL="2914650" indent="-171450" algn="l" defTabSz="685800">
        <a:spcBef>
          <a:spcPts val="0"/>
        </a:spcBef>
        <a:buFont typeface="Arial"/>
        <a:buChar char="•"/>
        <a:defRPr sz="1500">
          <a:solidFill>
            <a:schemeClr val="tx1"/>
          </a:solidFill>
          <a:latin typeface="+mn-lt"/>
          <a:ea typeface="+mn-ea"/>
          <a:cs typeface="+mn-cs"/>
        </a:defRPr>
      </a:lvl9pPr>
    </p:bodyStyle>
    <p:otherStyle>
      <a:defPPr>
        <a:defRPr lang="en-US"/>
      </a:defPPr>
      <a:lvl1pPr marL="0" algn="l" defTabSz="685800">
        <a:defRPr sz="1350">
          <a:solidFill>
            <a:schemeClr val="tx1"/>
          </a:solidFill>
          <a:latin typeface="+mn-lt"/>
          <a:ea typeface="+mn-ea"/>
          <a:cs typeface="+mn-cs"/>
        </a:defRPr>
      </a:lvl1pPr>
      <a:lvl2pPr marL="342900" algn="l" defTabSz="685800">
        <a:defRPr sz="1350">
          <a:solidFill>
            <a:schemeClr val="tx1"/>
          </a:solidFill>
          <a:latin typeface="+mn-lt"/>
          <a:ea typeface="+mn-ea"/>
          <a:cs typeface="+mn-cs"/>
        </a:defRPr>
      </a:lvl2pPr>
      <a:lvl3pPr marL="685800" algn="l" defTabSz="685800">
        <a:defRPr sz="1350">
          <a:solidFill>
            <a:schemeClr val="tx1"/>
          </a:solidFill>
          <a:latin typeface="+mn-lt"/>
          <a:ea typeface="+mn-ea"/>
          <a:cs typeface="+mn-cs"/>
        </a:defRPr>
      </a:lvl3pPr>
      <a:lvl4pPr marL="1028700" algn="l" defTabSz="685800">
        <a:defRPr sz="1350">
          <a:solidFill>
            <a:schemeClr val="tx1"/>
          </a:solidFill>
          <a:latin typeface="+mn-lt"/>
          <a:ea typeface="+mn-ea"/>
          <a:cs typeface="+mn-cs"/>
        </a:defRPr>
      </a:lvl4pPr>
      <a:lvl5pPr marL="1371600" algn="l" defTabSz="685800">
        <a:defRPr sz="1350">
          <a:solidFill>
            <a:schemeClr val="tx1"/>
          </a:solidFill>
          <a:latin typeface="+mn-lt"/>
          <a:ea typeface="+mn-ea"/>
          <a:cs typeface="+mn-cs"/>
        </a:defRPr>
      </a:lvl5pPr>
      <a:lvl6pPr marL="1714500" algn="l" defTabSz="685800">
        <a:defRPr sz="1350">
          <a:solidFill>
            <a:schemeClr val="tx1"/>
          </a:solidFill>
          <a:latin typeface="+mn-lt"/>
          <a:ea typeface="+mn-ea"/>
          <a:cs typeface="+mn-cs"/>
        </a:defRPr>
      </a:lvl6pPr>
      <a:lvl7pPr marL="2057400" algn="l" defTabSz="685800">
        <a:defRPr sz="1350">
          <a:solidFill>
            <a:schemeClr val="tx1"/>
          </a:solidFill>
          <a:latin typeface="+mn-lt"/>
          <a:ea typeface="+mn-ea"/>
          <a:cs typeface="+mn-cs"/>
        </a:defRPr>
      </a:lvl7pPr>
      <a:lvl8pPr marL="2400300" algn="l" defTabSz="685800">
        <a:defRPr sz="1350">
          <a:solidFill>
            <a:schemeClr val="tx1"/>
          </a:solidFill>
          <a:latin typeface="+mn-lt"/>
          <a:ea typeface="+mn-ea"/>
          <a:cs typeface="+mn-cs"/>
        </a:defRPr>
      </a:lvl8pPr>
      <a:lvl9pPr marL="2743200" algn="l" defTabSz="685800">
        <a:defRPr sz="135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407368" y="2074187"/>
            <a:ext cx="11184864" cy="620251"/>
          </a:xfrm>
        </p:spPr>
        <p:txBody>
          <a:bodyPr>
            <a:noAutofit/>
          </a:bodyPr>
          <a:lstStyle/>
          <a:p>
            <a:pPr>
              <a:defRPr/>
            </a:pPr>
            <a:r>
              <a:rPr lang="en-US" sz="3600" dirty="0"/>
              <a:t>First Analysis of </a:t>
            </a:r>
            <a:r>
              <a:rPr lang="en-US" sz="3600" dirty="0" err="1"/>
              <a:t>CfP</a:t>
            </a:r>
            <a:r>
              <a:rPr lang="en-US" sz="3600" dirty="0"/>
              <a:t> WPPWIE 2026-2027</a:t>
            </a:r>
            <a:endParaRPr sz="3600" dirty="0"/>
          </a:p>
        </p:txBody>
      </p:sp>
      <p:sp>
        <p:nvSpPr>
          <p:cNvPr id="3" name="Text Placeholder 2"/>
          <p:cNvSpPr>
            <a:spLocks noGrp="1"/>
          </p:cNvSpPr>
          <p:nvPr>
            <p:ph type="body" sz="quarter" idx="10"/>
          </p:nvPr>
        </p:nvSpPr>
        <p:spPr bwMode="auto">
          <a:xfrm>
            <a:off x="470565" y="3111181"/>
            <a:ext cx="8819760" cy="745922"/>
          </a:xfrm>
        </p:spPr>
        <p:txBody>
          <a:bodyPr>
            <a:noAutofit/>
          </a:bodyPr>
          <a:lstStyle/>
          <a:p>
            <a:pPr>
              <a:defRPr/>
            </a:pPr>
            <a:r>
              <a:rPr lang="en-GB" sz="2000" dirty="0"/>
              <a:t>Sebastijan Brezinsek (PL)</a:t>
            </a:r>
          </a:p>
          <a:p>
            <a:pPr>
              <a:defRPr/>
            </a:pPr>
            <a:r>
              <a:rPr lang="en-GB" sz="2000" dirty="0"/>
              <a:t>Michael Reinhart (PSO)</a:t>
            </a:r>
            <a:endParaRPr sz="2000" dirty="0"/>
          </a:p>
        </p:txBody>
      </p:sp>
      <p:pic>
        <p:nvPicPr>
          <p:cNvPr id="54" name="Grafik 53">
            <a:extLst>
              <a:ext uri="{FF2B5EF4-FFF2-40B4-BE49-F238E27FC236}">
                <a16:creationId xmlns:a16="http://schemas.microsoft.com/office/drawing/2014/main" id="{EE7792A9-EC63-D0FF-96A3-872584A887B6}"/>
              </a:ext>
            </a:extLst>
          </p:cNvPr>
          <p:cNvPicPr>
            <a:picLocks noChangeAspect="1"/>
          </p:cNvPicPr>
          <p:nvPr/>
        </p:nvPicPr>
        <p:blipFill>
          <a:blip r:embed="rId3"/>
          <a:stretch/>
        </p:blipFill>
        <p:spPr bwMode="auto">
          <a:xfrm>
            <a:off x="10344150" y="245782"/>
            <a:ext cx="1666986" cy="486154"/>
          </a:xfrm>
          <a:prstGeom prst="rect">
            <a:avLst/>
          </a:prstGeom>
        </p:spPr>
      </p:pic>
      <p:sp>
        <p:nvSpPr>
          <p:cNvPr id="8" name="Textplatzhalter 7">
            <a:extLst>
              <a:ext uri="{FF2B5EF4-FFF2-40B4-BE49-F238E27FC236}">
                <a16:creationId xmlns:a16="http://schemas.microsoft.com/office/drawing/2014/main" id="{2196C61A-BFF1-10BF-7132-21EFC9006D42}"/>
              </a:ext>
            </a:extLst>
          </p:cNvPr>
          <p:cNvSpPr>
            <a:spLocks noGrp="1"/>
          </p:cNvSpPr>
          <p:nvPr>
            <p:ph type="body" sz="quarter" idx="11"/>
          </p:nvPr>
        </p:nvSpPr>
        <p:spPr/>
        <p:txBody>
          <a:bodyPr>
            <a:normAutofit/>
          </a:bodyPr>
          <a:lstStyle/>
          <a:p>
            <a:r>
              <a:rPr lang="de-DE" sz="1400" dirty="0"/>
              <a:t>Forschungszentrum Jülich</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A7F8BB-2F94-8EF4-261D-DF58B58FF4D6}"/>
              </a:ext>
            </a:extLst>
          </p:cNvPr>
          <p:cNvSpPr>
            <a:spLocks noGrp="1"/>
          </p:cNvSpPr>
          <p:nvPr>
            <p:ph type="title"/>
          </p:nvPr>
        </p:nvSpPr>
        <p:spPr/>
        <p:txBody>
          <a:bodyPr/>
          <a:lstStyle/>
          <a:p>
            <a:r>
              <a:rPr lang="en-GB" noProof="0" dirty="0"/>
              <a:t>Statistics of the Reply to the </a:t>
            </a:r>
            <a:r>
              <a:rPr lang="en-GB" noProof="0" dirty="0" err="1"/>
              <a:t>CfP</a:t>
            </a:r>
            <a:r>
              <a:rPr lang="en-GB" noProof="0" dirty="0"/>
              <a:t> WPPWIE (I) </a:t>
            </a:r>
          </a:p>
        </p:txBody>
      </p:sp>
      <p:sp>
        <p:nvSpPr>
          <p:cNvPr id="3" name="Foliennummernplatzhalter 2">
            <a:extLst>
              <a:ext uri="{FF2B5EF4-FFF2-40B4-BE49-F238E27FC236}">
                <a16:creationId xmlns:a16="http://schemas.microsoft.com/office/drawing/2014/main" id="{CCBF2933-1961-2727-1F4B-1D7132ABF308}"/>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2</a:t>
            </a:fld>
            <a:endParaRPr lang="en-GB">
              <a:solidFill>
                <a:prstClr val="white"/>
              </a:solidFill>
            </a:endParaRPr>
          </a:p>
        </p:txBody>
      </p:sp>
      <p:sp>
        <p:nvSpPr>
          <p:cNvPr id="5" name="Textfeld 4">
            <a:extLst>
              <a:ext uri="{FF2B5EF4-FFF2-40B4-BE49-F238E27FC236}">
                <a16:creationId xmlns:a16="http://schemas.microsoft.com/office/drawing/2014/main" id="{2E995359-6C15-3E14-5289-D0E9570668A4}"/>
              </a:ext>
            </a:extLst>
          </p:cNvPr>
          <p:cNvSpPr txBox="1"/>
          <p:nvPr/>
        </p:nvSpPr>
        <p:spPr bwMode="auto">
          <a:xfrm>
            <a:off x="720080" y="751344"/>
            <a:ext cx="11202106" cy="5632311"/>
          </a:xfrm>
          <a:prstGeom prst="rect">
            <a:avLst/>
          </a:prstGeom>
          <a:noFill/>
        </p:spPr>
        <p:txBody>
          <a:bodyPr wrap="none" rtlCol="0">
            <a:spAutoFit/>
          </a:bodyPr>
          <a:lstStyle/>
          <a:p>
            <a:pPr marL="285750" indent="-285750">
              <a:buFont typeface="Wingdings" panose="05000000000000000000" pitchFamily="2" charset="2"/>
              <a:buChar char="§"/>
            </a:pPr>
            <a:r>
              <a:rPr lang="en-GB" noProof="0" dirty="0"/>
              <a:t>Large interest in WPPWIE from multiple labs offering a variety of </a:t>
            </a:r>
            <a:r>
              <a:rPr lang="en-GB" noProof="0" dirty="0" err="1"/>
              <a:t>facilties</a:t>
            </a:r>
            <a:r>
              <a:rPr lang="en-GB" noProof="0" dirty="0"/>
              <a:t> and human resources</a:t>
            </a:r>
          </a:p>
          <a:p>
            <a:pPr marL="285750" indent="-285750">
              <a:buFont typeface="Wingdings" panose="05000000000000000000" pitchFamily="2" charset="2"/>
              <a:buChar char="§"/>
            </a:pPr>
            <a:endParaRPr lang="en-GB" noProof="0" dirty="0"/>
          </a:p>
          <a:p>
            <a:pPr marL="285750" indent="-285750">
              <a:buFont typeface="Wingdings" panose="05000000000000000000" pitchFamily="2" charset="2"/>
              <a:buChar char="§"/>
            </a:pPr>
            <a:r>
              <a:rPr lang="en-GB" noProof="0" dirty="0"/>
              <a:t>Available budget is REDUCED by about 40% with respect to 2025</a:t>
            </a:r>
          </a:p>
          <a:p>
            <a:pPr marL="285750" indent="-285750">
              <a:buFont typeface="Wingdings" panose="05000000000000000000" pitchFamily="2" charset="2"/>
              <a:buChar char="§"/>
            </a:pPr>
            <a:endParaRPr lang="en-GB" noProof="0" dirty="0"/>
          </a:p>
          <a:p>
            <a:pPr marL="285750" indent="-285750">
              <a:buFont typeface="Wingdings" panose="05000000000000000000" pitchFamily="2" charset="2"/>
              <a:buChar char="§"/>
            </a:pPr>
            <a:r>
              <a:rPr lang="en-GB" noProof="0" dirty="0"/>
              <a:t>Number or Research Units: 25 +1 (CEA, CIEMAT, CU,DIFFER, DTU, ENEA,EFPL, FZJ, IAP, IPP_CR, IPP_LM, ISPP_UL,</a:t>
            </a:r>
          </a:p>
          <a:p>
            <a:r>
              <a:rPr lang="en-GB" noProof="0" dirty="0"/>
              <a:t>                                                       IST, JSI, KIT, KIPT, LPP-ERM-KMS, MPG, NCSRD, ÖAW, RBI, UT, VR,  VTT , and UKAEA)</a:t>
            </a:r>
          </a:p>
          <a:p>
            <a:endParaRPr lang="en-GB" noProof="0" dirty="0"/>
          </a:p>
          <a:p>
            <a:pPr marL="285750" indent="-285750">
              <a:buFont typeface="Wingdings" panose="05000000000000000000" pitchFamily="2" charset="2"/>
              <a:buChar char="§"/>
            </a:pPr>
            <a:r>
              <a:rPr lang="en-GB" noProof="0" dirty="0"/>
              <a:t>Requested Number of Qualifications: 24 + SPLs</a:t>
            </a:r>
          </a:p>
          <a:p>
            <a:pPr marL="285750" indent="-285750">
              <a:buFont typeface="Wingdings" panose="05000000000000000000" pitchFamily="2" charset="2"/>
              <a:buChar char="§"/>
            </a:pPr>
            <a:endParaRPr lang="en-GB" noProof="0" dirty="0">
              <a:highlight>
                <a:srgbClr val="00FF00"/>
              </a:highlight>
            </a:endParaRPr>
          </a:p>
          <a:p>
            <a:pPr marL="285750" indent="-285750">
              <a:buFont typeface="Wingdings" panose="05000000000000000000" pitchFamily="2" charset="2"/>
              <a:buChar char="§"/>
            </a:pPr>
            <a:r>
              <a:rPr lang="en-GB" noProof="0" dirty="0">
                <a:highlight>
                  <a:srgbClr val="00FF00"/>
                </a:highlight>
              </a:rPr>
              <a:t>Anticipated </a:t>
            </a:r>
            <a:r>
              <a:rPr lang="en-GB" noProof="0" dirty="0"/>
              <a:t>Human Resources for 2026: </a:t>
            </a:r>
            <a:r>
              <a:rPr lang="en-GB" noProof="0" dirty="0">
                <a:highlight>
                  <a:srgbClr val="00FF00"/>
                </a:highlight>
              </a:rPr>
              <a:t>490 PM </a:t>
            </a:r>
            <a:r>
              <a:rPr lang="en-GB" noProof="0" dirty="0"/>
              <a:t>(at 50% at average EUROfusion salary rate) for scientific studies</a:t>
            </a:r>
          </a:p>
          <a:p>
            <a:r>
              <a:rPr lang="en-GB" noProof="0" dirty="0"/>
              <a:t>  			                           14 PM  (at 50% at average EUROfusion salary rate) for 7 SPLs (each 2PM)</a:t>
            </a:r>
          </a:p>
          <a:p>
            <a:pPr marL="285750" indent="-285750">
              <a:buFont typeface="Wingdings" panose="05000000000000000000" pitchFamily="2" charset="2"/>
              <a:buChar char="§"/>
            </a:pPr>
            <a:r>
              <a:rPr lang="en-GB" noProof="0" dirty="0">
                <a:highlight>
                  <a:srgbClr val="FFFF00"/>
                </a:highlight>
              </a:rPr>
              <a:t>Offered</a:t>
            </a:r>
            <a:r>
              <a:rPr lang="en-GB" noProof="0" dirty="0"/>
              <a:t> Human Resources for 2026:     </a:t>
            </a:r>
            <a:r>
              <a:rPr lang="en-GB" noProof="0" dirty="0">
                <a:highlight>
                  <a:srgbClr val="FFFF00"/>
                </a:highlight>
              </a:rPr>
              <a:t>1126 PM </a:t>
            </a:r>
            <a:r>
              <a:rPr lang="en-GB" noProof="0" dirty="0"/>
              <a:t>for scientific studies</a:t>
            </a:r>
          </a:p>
          <a:p>
            <a:r>
              <a:rPr lang="en-GB" noProof="0" dirty="0"/>
              <a:t>                                                                              16 PM for SPLs</a:t>
            </a:r>
          </a:p>
          <a:p>
            <a:pPr marL="285750" indent="-285750">
              <a:buFont typeface="Wingdings" panose="05000000000000000000" pitchFamily="2" charset="2"/>
              <a:buChar char="§"/>
            </a:pPr>
            <a:r>
              <a:rPr lang="en-GB" noProof="0" dirty="0"/>
              <a:t>UKAEA Human Resources for 2026: 	        40 PM for scientific studies</a:t>
            </a:r>
          </a:p>
          <a:p>
            <a:endParaRPr lang="en-GB" noProof="0" dirty="0">
              <a:highlight>
                <a:srgbClr val="00FFFF"/>
              </a:highlight>
            </a:endParaRPr>
          </a:p>
          <a:p>
            <a:pPr marL="285750" indent="-285750">
              <a:buFont typeface="Wingdings" panose="05000000000000000000" pitchFamily="2" charset="2"/>
              <a:buChar char="§"/>
            </a:pPr>
            <a:r>
              <a:rPr lang="en-GB" noProof="0" dirty="0">
                <a:highlight>
                  <a:srgbClr val="00FFFF"/>
                </a:highlight>
              </a:rPr>
              <a:t>Current SPLs have been directly reappointed (total 14PM):</a:t>
            </a:r>
          </a:p>
          <a:p>
            <a:pPr marL="2571750" lvl="5" indent="-285750">
              <a:buFont typeface="Wingdings" panose="05000000000000000000" pitchFamily="2" charset="2"/>
              <a:buChar char="§"/>
            </a:pPr>
            <a:r>
              <a:rPr lang="en-GB" noProof="0" dirty="0"/>
              <a:t>SP A J.W. Coenen (FZJ)		SP E: J. </a:t>
            </a:r>
            <a:r>
              <a:rPr lang="en-GB" noProof="0" dirty="0" err="1"/>
              <a:t>Likonen</a:t>
            </a:r>
            <a:r>
              <a:rPr lang="en-GB" noProof="0" dirty="0"/>
              <a:t> (VTT)</a:t>
            </a:r>
          </a:p>
          <a:p>
            <a:pPr marL="2571750" lvl="5" indent="-285750">
              <a:buFont typeface="Wingdings" panose="05000000000000000000" pitchFamily="2" charset="2"/>
              <a:buChar char="§"/>
            </a:pPr>
            <a:r>
              <a:rPr lang="en-GB" noProof="0" dirty="0"/>
              <a:t>SP B A. Hakola (VTT)		 	SP F: A. </a:t>
            </a:r>
            <a:r>
              <a:rPr lang="en-GB" noProof="0" dirty="0" err="1"/>
              <a:t>Goriaev</a:t>
            </a:r>
            <a:r>
              <a:rPr lang="en-GB" noProof="0" dirty="0"/>
              <a:t> (ERM-KMS)	 </a:t>
            </a:r>
          </a:p>
          <a:p>
            <a:pPr marL="2571750" lvl="5" indent="-285750">
              <a:buFont typeface="Wingdings" panose="05000000000000000000" pitchFamily="2" charset="2"/>
              <a:buChar char="§"/>
            </a:pPr>
            <a:r>
              <a:rPr lang="en-GB" noProof="0" dirty="0"/>
              <a:t>SP C K. Schmid (MPG)		SP X: I. Classen (DIFFER)	</a:t>
            </a:r>
          </a:p>
          <a:p>
            <a:pPr marL="2571750" lvl="5" indent="-285750">
              <a:buFont typeface="Wingdings" panose="05000000000000000000" pitchFamily="2" charset="2"/>
              <a:buChar char="§"/>
            </a:pPr>
            <a:r>
              <a:rPr lang="en-GB" noProof="0" dirty="0"/>
              <a:t>SP D A. Kirschner (FZJ)                                              </a:t>
            </a:r>
          </a:p>
        </p:txBody>
      </p:sp>
      <p:sp>
        <p:nvSpPr>
          <p:cNvPr id="6" name="Footer Placeholder 7">
            <a:extLst>
              <a:ext uri="{FF2B5EF4-FFF2-40B4-BE49-F238E27FC236}">
                <a16:creationId xmlns:a16="http://schemas.microsoft.com/office/drawing/2014/main" id="{30AEC387-996C-D52C-D563-3323739FCF1E}"/>
              </a:ext>
            </a:extLst>
          </p:cNvPr>
          <p:cNvSpPr>
            <a:spLocks noGrp="1"/>
          </p:cNvSpPr>
          <p:nvPr>
            <p:ph type="ftr" sz="quarter" idx="11"/>
          </p:nvPr>
        </p:nvSpPr>
        <p:spPr bwMode="auto">
          <a:xfrm>
            <a:off x="825624" y="6555770"/>
            <a:ext cx="8541213" cy="329614"/>
          </a:xfrm>
          <a:prstGeom prst="rect">
            <a:avLst/>
          </a:prstGeom>
        </p:spPr>
        <p:txBody>
          <a:bodyPr anchor="t"/>
          <a:lstStyle>
            <a:lvl1pPr>
              <a:defRPr sz="1200">
                <a:solidFill>
                  <a:schemeClr val="bg1"/>
                </a:solidFill>
              </a:defRPr>
            </a:lvl1pPr>
          </a:lstStyle>
          <a:p>
            <a:pPr>
              <a:defRPr/>
            </a:pPr>
            <a:r>
              <a:rPr lang="en-GB" dirty="0">
                <a:solidFill>
                  <a:prstClr val="white"/>
                </a:solidFill>
              </a:rPr>
              <a:t>Sebastijan Brezinsek | </a:t>
            </a:r>
            <a:r>
              <a:rPr lang="en-US" dirty="0">
                <a:solidFill>
                  <a:prstClr val="white"/>
                </a:solidFill>
              </a:rPr>
              <a:t>WPPWIE </a:t>
            </a:r>
            <a:r>
              <a:rPr lang="en-US" dirty="0" err="1">
                <a:solidFill>
                  <a:prstClr val="white"/>
                </a:solidFill>
              </a:rPr>
              <a:t>CfP</a:t>
            </a:r>
            <a:r>
              <a:rPr lang="en-US" dirty="0">
                <a:solidFill>
                  <a:prstClr val="white"/>
                </a:solidFill>
              </a:rPr>
              <a:t> 2026-2027</a:t>
            </a:r>
            <a:r>
              <a:rPr lang="en-GB" dirty="0">
                <a:solidFill>
                  <a:prstClr val="white"/>
                </a:solidFill>
              </a:rPr>
              <a:t>| Initial Analysis | 30.09.2025</a:t>
            </a:r>
            <a:endParaRPr lang="en-GB" dirty="0"/>
          </a:p>
        </p:txBody>
      </p:sp>
    </p:spTree>
    <p:extLst>
      <p:ext uri="{BB962C8B-B14F-4D97-AF65-F5344CB8AC3E}">
        <p14:creationId xmlns:p14="http://schemas.microsoft.com/office/powerpoint/2010/main" val="1495654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DA3722-6E98-6EC2-2038-94EB192937E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1E3781A-901C-4C1E-1548-9B2293D44C12}"/>
              </a:ext>
            </a:extLst>
          </p:cNvPr>
          <p:cNvSpPr>
            <a:spLocks noGrp="1"/>
          </p:cNvSpPr>
          <p:nvPr>
            <p:ph type="title"/>
          </p:nvPr>
        </p:nvSpPr>
        <p:spPr/>
        <p:txBody>
          <a:bodyPr/>
          <a:lstStyle/>
          <a:p>
            <a:r>
              <a:rPr lang="de-DE" dirty="0" err="1"/>
              <a:t>Statistics</a:t>
            </a:r>
            <a:r>
              <a:rPr lang="de-DE" dirty="0"/>
              <a:t> of </a:t>
            </a:r>
            <a:r>
              <a:rPr lang="de-DE" dirty="0" err="1"/>
              <a:t>the</a:t>
            </a:r>
            <a:r>
              <a:rPr lang="de-DE" dirty="0"/>
              <a:t> Reply to </a:t>
            </a:r>
            <a:r>
              <a:rPr lang="de-DE" dirty="0" err="1"/>
              <a:t>the</a:t>
            </a:r>
            <a:r>
              <a:rPr lang="de-DE" dirty="0"/>
              <a:t> </a:t>
            </a:r>
            <a:r>
              <a:rPr lang="de-DE" dirty="0" err="1"/>
              <a:t>CfP</a:t>
            </a:r>
            <a:r>
              <a:rPr lang="de-DE" dirty="0"/>
              <a:t> WPPWIE (II) </a:t>
            </a:r>
          </a:p>
        </p:txBody>
      </p:sp>
      <p:sp>
        <p:nvSpPr>
          <p:cNvPr id="3" name="Foliennummernplatzhalter 2">
            <a:extLst>
              <a:ext uri="{FF2B5EF4-FFF2-40B4-BE49-F238E27FC236}">
                <a16:creationId xmlns:a16="http://schemas.microsoft.com/office/drawing/2014/main" id="{0BB5BAE4-9E7B-1362-D006-DC77AF480660}"/>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3</a:t>
            </a:fld>
            <a:endParaRPr lang="en-GB">
              <a:solidFill>
                <a:prstClr val="white"/>
              </a:solidFill>
            </a:endParaRPr>
          </a:p>
        </p:txBody>
      </p:sp>
      <p:sp>
        <p:nvSpPr>
          <p:cNvPr id="5" name="Textfeld 4">
            <a:extLst>
              <a:ext uri="{FF2B5EF4-FFF2-40B4-BE49-F238E27FC236}">
                <a16:creationId xmlns:a16="http://schemas.microsoft.com/office/drawing/2014/main" id="{CEDC9DE9-82F5-049E-EC8F-ABE3A0741DDC}"/>
              </a:ext>
            </a:extLst>
          </p:cNvPr>
          <p:cNvSpPr txBox="1"/>
          <p:nvPr/>
        </p:nvSpPr>
        <p:spPr bwMode="auto">
          <a:xfrm>
            <a:off x="720080" y="751344"/>
            <a:ext cx="10947228" cy="5078313"/>
          </a:xfrm>
          <a:prstGeom prst="rect">
            <a:avLst/>
          </a:prstGeom>
          <a:noFill/>
        </p:spPr>
        <p:txBody>
          <a:bodyPr wrap="none" rtlCol="0">
            <a:spAutoFit/>
          </a:bodyPr>
          <a:lstStyle/>
          <a:p>
            <a:pPr marL="285750" indent="-285750">
              <a:buFont typeface="Wingdings" panose="05000000000000000000" pitchFamily="2" charset="2"/>
              <a:buChar char="§"/>
            </a:pPr>
            <a:r>
              <a:rPr lang="en-GB" noProof="0" dirty="0">
                <a:highlight>
                  <a:srgbClr val="00FF00"/>
                </a:highlight>
              </a:rPr>
              <a:t>Anticipated </a:t>
            </a:r>
            <a:r>
              <a:rPr lang="en-GB" noProof="0" dirty="0"/>
              <a:t>Human Resources for 2026:     		     </a:t>
            </a:r>
            <a:r>
              <a:rPr lang="en-GB" noProof="0" dirty="0">
                <a:highlight>
                  <a:srgbClr val="00FF00"/>
                </a:highlight>
              </a:rPr>
              <a:t>490 PM </a:t>
            </a:r>
            <a:endParaRPr lang="en-GB" noProof="0" dirty="0"/>
          </a:p>
          <a:p>
            <a:r>
              <a:rPr lang="en-GB" noProof="0" dirty="0"/>
              <a:t>  			                          </a:t>
            </a:r>
          </a:p>
          <a:p>
            <a:pPr marL="285750" indent="-285750">
              <a:buFont typeface="Wingdings" panose="05000000000000000000" pitchFamily="2" charset="2"/>
              <a:buChar char="§"/>
            </a:pPr>
            <a:r>
              <a:rPr lang="en-GB" noProof="0" dirty="0">
                <a:highlight>
                  <a:srgbClr val="FFFF00"/>
                </a:highlight>
              </a:rPr>
              <a:t>Offered</a:t>
            </a:r>
            <a:r>
              <a:rPr lang="en-GB" noProof="0" dirty="0"/>
              <a:t> Human Resources for 2026 by RUs: 		    </a:t>
            </a:r>
            <a:r>
              <a:rPr lang="en-GB" noProof="0" dirty="0">
                <a:highlight>
                  <a:srgbClr val="FFFF00"/>
                </a:highlight>
              </a:rPr>
              <a:t>1126 PM </a:t>
            </a:r>
            <a:r>
              <a:rPr lang="en-GB" noProof="0" dirty="0"/>
              <a:t> </a:t>
            </a:r>
          </a:p>
          <a:p>
            <a:pPr marL="285750" indent="-285750">
              <a:buFont typeface="Wingdings" panose="05000000000000000000" pitchFamily="2" charset="2"/>
              <a:buChar char="§"/>
            </a:pPr>
            <a:endParaRPr lang="en-GB" noProof="0" dirty="0">
              <a:highlight>
                <a:srgbClr val="00FFFF"/>
              </a:highlight>
            </a:endParaRPr>
          </a:p>
          <a:p>
            <a:pPr marL="285750" indent="-285750">
              <a:buFont typeface="Wingdings" panose="05000000000000000000" pitchFamily="2" charset="2"/>
              <a:buChar char="§"/>
            </a:pPr>
            <a:r>
              <a:rPr lang="en-GB" noProof="0" dirty="0">
                <a:highlight>
                  <a:srgbClr val="00FFFF"/>
                </a:highlight>
              </a:rPr>
              <a:t>Preliminary selected</a:t>
            </a:r>
            <a:r>
              <a:rPr lang="en-GB" noProof="0" dirty="0"/>
              <a:t> Human Resources for 2026:  	     </a:t>
            </a:r>
            <a:r>
              <a:rPr lang="en-GB" noProof="0" dirty="0">
                <a:highlight>
                  <a:srgbClr val="00FFFF"/>
                </a:highlight>
              </a:rPr>
              <a:t>~ 540 PM </a:t>
            </a:r>
            <a:r>
              <a:rPr lang="en-GB" noProof="0" dirty="0"/>
              <a:t>(status this morning 9h)</a:t>
            </a:r>
          </a:p>
          <a:p>
            <a:pPr marL="285750" indent="-285750">
              <a:buFont typeface="Wingdings" panose="05000000000000000000" pitchFamily="2" charset="2"/>
              <a:buChar char="§"/>
            </a:pPr>
            <a:endParaRPr lang="en-GB" noProof="0" dirty="0"/>
          </a:p>
          <a:p>
            <a:pPr marL="285750" indent="-285750">
              <a:buFont typeface="Wingdings" panose="05000000000000000000" pitchFamily="2" charset="2"/>
              <a:buChar char="§"/>
            </a:pPr>
            <a:r>
              <a:rPr lang="en-GB" noProof="0" dirty="0">
                <a:highlight>
                  <a:srgbClr val="00FFFF"/>
                </a:highlight>
              </a:rPr>
              <a:t>Selected UKAEA </a:t>
            </a:r>
            <a:r>
              <a:rPr lang="en-GB" noProof="0" dirty="0"/>
              <a:t>Human Resources for 2026: 	                        </a:t>
            </a:r>
            <a:r>
              <a:rPr lang="en-GB" noProof="0" dirty="0">
                <a:highlight>
                  <a:srgbClr val="00FFFF"/>
                </a:highlight>
              </a:rPr>
              <a:t>40 PM</a:t>
            </a:r>
          </a:p>
          <a:p>
            <a:pPr marL="285750" indent="-285750">
              <a:buFont typeface="Wingdings" panose="05000000000000000000" pitchFamily="2" charset="2"/>
              <a:buChar char="§"/>
            </a:pPr>
            <a:endParaRPr lang="en-GB" noProof="0" dirty="0"/>
          </a:p>
          <a:p>
            <a:pPr marL="285750" indent="-285750">
              <a:buFont typeface="Wingdings" panose="05000000000000000000" pitchFamily="2" charset="2"/>
              <a:buChar char="§"/>
            </a:pPr>
            <a:r>
              <a:rPr lang="en-GB" noProof="0" dirty="0"/>
              <a:t>In general: all 24 qualifications obtained good offers!</a:t>
            </a:r>
          </a:p>
          <a:p>
            <a:pPr marL="285750" indent="-285750">
              <a:buFont typeface="Wingdings" panose="05000000000000000000" pitchFamily="2" charset="2"/>
              <a:buChar char="§"/>
            </a:pPr>
            <a:endParaRPr lang="en-GB" noProof="0" dirty="0"/>
          </a:p>
          <a:p>
            <a:pPr marL="285750" indent="-285750">
              <a:buFont typeface="Wingdings" panose="05000000000000000000" pitchFamily="2" charset="2"/>
              <a:buChar char="§"/>
            </a:pPr>
            <a:r>
              <a:rPr lang="en-GB" noProof="0" dirty="0"/>
              <a:t>Important for WPPWIE: small RUs from central and east Europe included with lower salary rate than EF average</a:t>
            </a:r>
          </a:p>
          <a:p>
            <a:r>
              <a:rPr lang="en-GB" noProof="0" dirty="0"/>
              <a:t>                                                acceptance of more human resources that requested (using EF average salary in plan)</a:t>
            </a:r>
          </a:p>
          <a:p>
            <a:pPr marL="285750" indent="-285750">
              <a:buFont typeface="Wingdings" panose="05000000000000000000" pitchFamily="2" charset="2"/>
              <a:buChar char="§"/>
            </a:pPr>
            <a:endParaRPr lang="en-GB" noProof="0" dirty="0"/>
          </a:p>
          <a:p>
            <a:pPr marL="285750" indent="-285750">
              <a:buFont typeface="Wingdings" panose="05000000000000000000" pitchFamily="2" charset="2"/>
              <a:buChar char="§"/>
            </a:pPr>
            <a:r>
              <a:rPr lang="en-GB" noProof="0" dirty="0"/>
              <a:t>Clarification with RUs regarding offers ongoing: </a:t>
            </a:r>
          </a:p>
          <a:p>
            <a:pPr marL="1657350" lvl="3" indent="-285750">
              <a:buFont typeface="Wingdings" panose="05000000000000000000" pitchFamily="2" charset="2"/>
              <a:buChar char="§"/>
            </a:pPr>
            <a:r>
              <a:rPr lang="en-GB" noProof="0" dirty="0"/>
              <a:t>Difference between IMS „pdf“ and “Annex 2 attachment”</a:t>
            </a:r>
          </a:p>
          <a:p>
            <a:pPr marL="1657350" lvl="3" indent="-285750">
              <a:buFont typeface="Wingdings" panose="05000000000000000000" pitchFamily="2" charset="2"/>
              <a:buChar char="§"/>
            </a:pPr>
            <a:r>
              <a:rPr lang="en-GB" noProof="0" dirty="0"/>
              <a:t>Transfer between „Qualifications“ required</a:t>
            </a:r>
          </a:p>
          <a:p>
            <a:pPr marL="1657350" lvl="3" indent="-285750">
              <a:buFont typeface="Wingdings" panose="05000000000000000000" pitchFamily="2" charset="2"/>
              <a:buChar char="§"/>
            </a:pPr>
            <a:r>
              <a:rPr lang="en-GB" noProof="0" dirty="0"/>
              <a:t>Wrong cost category allocation for human resources</a:t>
            </a:r>
          </a:p>
          <a:p>
            <a:pPr marL="1657350" lvl="3" indent="-285750">
              <a:buFont typeface="Wingdings" panose="05000000000000000000" pitchFamily="2" charset="2"/>
              <a:buChar char="§"/>
            </a:pPr>
            <a:r>
              <a:rPr lang="en-GB" noProof="0" dirty="0"/>
              <a:t>Challenges with AE</a:t>
            </a:r>
          </a:p>
        </p:txBody>
      </p:sp>
      <p:sp>
        <p:nvSpPr>
          <p:cNvPr id="6" name="Footer Placeholder 7">
            <a:extLst>
              <a:ext uri="{FF2B5EF4-FFF2-40B4-BE49-F238E27FC236}">
                <a16:creationId xmlns:a16="http://schemas.microsoft.com/office/drawing/2014/main" id="{C579E896-2CA5-E302-52B1-1218124ED76F}"/>
              </a:ext>
            </a:extLst>
          </p:cNvPr>
          <p:cNvSpPr>
            <a:spLocks noGrp="1"/>
          </p:cNvSpPr>
          <p:nvPr>
            <p:ph type="ftr" sz="quarter" idx="11"/>
          </p:nvPr>
        </p:nvSpPr>
        <p:spPr bwMode="auto">
          <a:xfrm>
            <a:off x="825624" y="6555770"/>
            <a:ext cx="8541213" cy="329614"/>
          </a:xfrm>
          <a:prstGeom prst="rect">
            <a:avLst/>
          </a:prstGeom>
        </p:spPr>
        <p:txBody>
          <a:bodyPr anchor="t"/>
          <a:lstStyle>
            <a:lvl1pPr>
              <a:defRPr sz="1200">
                <a:solidFill>
                  <a:schemeClr val="bg1"/>
                </a:solidFill>
              </a:defRPr>
            </a:lvl1pPr>
          </a:lstStyle>
          <a:p>
            <a:pPr>
              <a:defRPr/>
            </a:pPr>
            <a:r>
              <a:rPr lang="en-GB" dirty="0">
                <a:solidFill>
                  <a:prstClr val="white"/>
                </a:solidFill>
              </a:rPr>
              <a:t>Sebastijan Brezinsek | </a:t>
            </a:r>
            <a:r>
              <a:rPr lang="en-US" dirty="0">
                <a:solidFill>
                  <a:prstClr val="white"/>
                </a:solidFill>
              </a:rPr>
              <a:t>WPPWIE </a:t>
            </a:r>
            <a:r>
              <a:rPr lang="en-US" dirty="0" err="1">
                <a:solidFill>
                  <a:prstClr val="white"/>
                </a:solidFill>
              </a:rPr>
              <a:t>CfP</a:t>
            </a:r>
            <a:r>
              <a:rPr lang="en-US" dirty="0">
                <a:solidFill>
                  <a:prstClr val="white"/>
                </a:solidFill>
              </a:rPr>
              <a:t> 2026-2027</a:t>
            </a:r>
            <a:r>
              <a:rPr lang="en-GB" dirty="0">
                <a:solidFill>
                  <a:prstClr val="white"/>
                </a:solidFill>
              </a:rPr>
              <a:t>| Initial Analysis | 30.09.2025</a:t>
            </a:r>
            <a:endParaRPr lang="en-GB" dirty="0"/>
          </a:p>
        </p:txBody>
      </p:sp>
    </p:spTree>
    <p:extLst>
      <p:ext uri="{BB962C8B-B14F-4D97-AF65-F5344CB8AC3E}">
        <p14:creationId xmlns:p14="http://schemas.microsoft.com/office/powerpoint/2010/main" val="1582566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F99828-7597-66B8-8E13-1529D0072FDD}"/>
              </a:ext>
            </a:extLst>
          </p:cNvPr>
          <p:cNvSpPr>
            <a:spLocks noGrp="1"/>
          </p:cNvSpPr>
          <p:nvPr>
            <p:ph type="title"/>
          </p:nvPr>
        </p:nvSpPr>
        <p:spPr/>
        <p:txBody>
          <a:bodyPr/>
          <a:lstStyle/>
          <a:p>
            <a:r>
              <a:rPr lang="de-DE" dirty="0" err="1"/>
              <a:t>Statistics</a:t>
            </a:r>
            <a:r>
              <a:rPr lang="de-DE" dirty="0"/>
              <a:t> of </a:t>
            </a:r>
            <a:r>
              <a:rPr lang="de-DE" dirty="0" err="1"/>
              <a:t>the</a:t>
            </a:r>
            <a:r>
              <a:rPr lang="de-DE" dirty="0"/>
              <a:t> Reply to </a:t>
            </a:r>
            <a:r>
              <a:rPr lang="de-DE" dirty="0" err="1"/>
              <a:t>the</a:t>
            </a:r>
            <a:r>
              <a:rPr lang="de-DE" dirty="0"/>
              <a:t> </a:t>
            </a:r>
            <a:r>
              <a:rPr lang="de-DE" dirty="0" err="1"/>
              <a:t>CfP</a:t>
            </a:r>
            <a:r>
              <a:rPr lang="de-DE" dirty="0"/>
              <a:t> WPPWIE (III) </a:t>
            </a:r>
          </a:p>
        </p:txBody>
      </p:sp>
      <p:sp>
        <p:nvSpPr>
          <p:cNvPr id="3" name="Foliennummernplatzhalter 2">
            <a:extLst>
              <a:ext uri="{FF2B5EF4-FFF2-40B4-BE49-F238E27FC236}">
                <a16:creationId xmlns:a16="http://schemas.microsoft.com/office/drawing/2014/main" id="{979C432A-37C8-C1E2-7155-BF1CFA95E5E5}"/>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4</a:t>
            </a:fld>
            <a:endParaRPr lang="en-GB">
              <a:solidFill>
                <a:prstClr val="white"/>
              </a:solidFill>
            </a:endParaRPr>
          </a:p>
        </p:txBody>
      </p:sp>
      <p:sp>
        <p:nvSpPr>
          <p:cNvPr id="4" name="Fußzeilenplatzhalter 3">
            <a:extLst>
              <a:ext uri="{FF2B5EF4-FFF2-40B4-BE49-F238E27FC236}">
                <a16:creationId xmlns:a16="http://schemas.microsoft.com/office/drawing/2014/main" id="{7FCD40A3-DBFB-02C9-2183-F2E0490C4D5D}"/>
              </a:ext>
            </a:extLst>
          </p:cNvPr>
          <p:cNvSpPr>
            <a:spLocks noGrp="1"/>
          </p:cNvSpPr>
          <p:nvPr>
            <p:ph type="ftr" sz="quarter" idx="11"/>
          </p:nvPr>
        </p:nvSpPr>
        <p:spPr/>
        <p:txBody>
          <a:bodyPr/>
          <a:lstStyle/>
          <a:p>
            <a:pPr>
              <a:defRPr/>
            </a:pPr>
            <a:r>
              <a:rPr lang="en-GB">
                <a:solidFill>
                  <a:prstClr val="white"/>
                </a:solidFill>
              </a:rPr>
              <a:t>Sebastijan Brezinsek | </a:t>
            </a:r>
            <a:r>
              <a:rPr lang="en-US">
                <a:solidFill>
                  <a:prstClr val="white"/>
                </a:solidFill>
              </a:rPr>
              <a:t>WPPWIE CfP 2026-2027</a:t>
            </a:r>
            <a:r>
              <a:rPr lang="en-GB">
                <a:solidFill>
                  <a:prstClr val="white"/>
                </a:solidFill>
              </a:rPr>
              <a:t>| Initial Analysis | 30.09.2025</a:t>
            </a:r>
            <a:endParaRPr lang="en-GB" dirty="0"/>
          </a:p>
        </p:txBody>
      </p:sp>
      <p:sp>
        <p:nvSpPr>
          <p:cNvPr id="6" name="Textfeld 5">
            <a:extLst>
              <a:ext uri="{FF2B5EF4-FFF2-40B4-BE49-F238E27FC236}">
                <a16:creationId xmlns:a16="http://schemas.microsoft.com/office/drawing/2014/main" id="{0E0DDE9C-0D99-6ED7-5B40-9C8BEDACBAB2}"/>
              </a:ext>
            </a:extLst>
          </p:cNvPr>
          <p:cNvSpPr txBox="1"/>
          <p:nvPr/>
        </p:nvSpPr>
        <p:spPr bwMode="auto">
          <a:xfrm>
            <a:off x="720080" y="751344"/>
            <a:ext cx="11641328" cy="4247317"/>
          </a:xfrm>
          <a:prstGeom prst="rect">
            <a:avLst/>
          </a:prstGeom>
          <a:noFill/>
        </p:spPr>
        <p:txBody>
          <a:bodyPr wrap="none" rtlCol="0">
            <a:spAutoFit/>
          </a:bodyPr>
          <a:lstStyle/>
          <a:p>
            <a:pPr marL="285750" indent="-285750">
              <a:buFont typeface="Wingdings" panose="05000000000000000000" pitchFamily="2" charset="2"/>
              <a:buChar char="§"/>
            </a:pPr>
            <a:r>
              <a:rPr lang="en-GB" noProof="0" dirty="0"/>
              <a:t>Selection and evaluation process  </a:t>
            </a:r>
            <a:r>
              <a:rPr lang="en-GB" noProof="0" dirty="0">
                <a:highlight>
                  <a:srgbClr val="00FF00"/>
                </a:highlight>
              </a:rPr>
              <a:t>for HR close </a:t>
            </a:r>
            <a:r>
              <a:rPr lang="en-GB" noProof="0" dirty="0"/>
              <a:t>to completion </a:t>
            </a:r>
            <a:r>
              <a:rPr lang="en-GB" noProof="0" dirty="0">
                <a:highlight>
                  <a:srgbClr val="00FF00"/>
                </a:highlight>
              </a:rPr>
              <a:t>for 2026</a:t>
            </a:r>
          </a:p>
          <a:p>
            <a:pPr marL="742950" lvl="1" indent="-285750">
              <a:buFont typeface="Wingdings" panose="05000000000000000000" pitchFamily="2" charset="2"/>
              <a:buChar char="§"/>
            </a:pPr>
            <a:r>
              <a:rPr lang="en-GB" noProof="0" dirty="0"/>
              <a:t>Qualification as requested (e.g. no expert for plasma core required)</a:t>
            </a:r>
          </a:p>
          <a:p>
            <a:pPr marL="742950" lvl="1" indent="-285750">
              <a:buFont typeface="Wingdings" panose="05000000000000000000" pitchFamily="2" charset="2"/>
              <a:buChar char="§"/>
            </a:pPr>
            <a:r>
              <a:rPr lang="en-GB" noProof="0" dirty="0"/>
              <a:t>Experience and participation in PWIE before (e.g. post-mortem analysis)</a:t>
            </a:r>
          </a:p>
          <a:p>
            <a:pPr marL="742950" lvl="1" indent="-285750">
              <a:buFont typeface="Wingdings" panose="05000000000000000000" pitchFamily="2" charset="2"/>
              <a:buChar char="§"/>
            </a:pPr>
            <a:r>
              <a:rPr lang="en-GB" noProof="0" dirty="0"/>
              <a:t>Technical capabilities to perform the work (e.g. JET analysis)</a:t>
            </a:r>
          </a:p>
          <a:p>
            <a:pPr marL="742950" lvl="1" indent="-285750">
              <a:buFont typeface="Wingdings" panose="05000000000000000000" pitchFamily="2" charset="2"/>
              <a:buChar char="§"/>
            </a:pPr>
            <a:r>
              <a:rPr lang="en-GB" noProof="0" dirty="0"/>
              <a:t>Principal minimum PM required: 2 PM within one SP</a:t>
            </a:r>
          </a:p>
          <a:p>
            <a:pPr marL="742950" lvl="1" indent="-285750">
              <a:buFont typeface="Wingdings" panose="05000000000000000000" pitchFamily="2" charset="2"/>
              <a:buChar char="§"/>
            </a:pPr>
            <a:r>
              <a:rPr lang="en-GB" noProof="0" dirty="0"/>
              <a:t>Cost consideration: factor 9 between most and less expansive RU salary rate</a:t>
            </a:r>
          </a:p>
          <a:p>
            <a:pPr marL="742950" lvl="1" indent="-285750">
              <a:buFont typeface="Wingdings" panose="05000000000000000000" pitchFamily="2" charset="2"/>
              <a:buChar char="§"/>
            </a:pPr>
            <a:r>
              <a:rPr lang="en-GB" noProof="0" dirty="0"/>
              <a:t>Inclusion of small laboratories if possible</a:t>
            </a:r>
          </a:p>
          <a:p>
            <a:pPr marL="742950" lvl="1" indent="-285750">
              <a:buFont typeface="Wingdings" panose="05000000000000000000" pitchFamily="2" charset="2"/>
              <a:buChar char="§"/>
            </a:pPr>
            <a:endParaRPr lang="en-GB" noProof="0" dirty="0"/>
          </a:p>
          <a:p>
            <a:pPr marL="285750" indent="-285750">
              <a:buFont typeface="Wingdings" panose="05000000000000000000" pitchFamily="2" charset="2"/>
              <a:buChar char="§"/>
            </a:pPr>
            <a:r>
              <a:rPr lang="en-GB" noProof="0" dirty="0"/>
              <a:t>Massive oversubscription (factor 2) will cause challenges for small labs and potential closure of activities if not selected</a:t>
            </a:r>
          </a:p>
          <a:p>
            <a:pPr marL="742950" lvl="1" indent="-285750">
              <a:buFont typeface="Wingdings" panose="05000000000000000000" pitchFamily="2" charset="2"/>
              <a:buChar char="§"/>
            </a:pPr>
            <a:r>
              <a:rPr lang="en-GB" noProof="0" dirty="0"/>
              <a:t>EFPL will not  be selected (mirror cleaning was extra activity in 2024/2025)</a:t>
            </a:r>
          </a:p>
          <a:p>
            <a:pPr marL="742950" lvl="1" indent="-285750">
              <a:buFont typeface="Wingdings" panose="05000000000000000000" pitchFamily="2" charset="2"/>
              <a:buChar char="§"/>
            </a:pPr>
            <a:r>
              <a:rPr lang="en-GB" noProof="0" dirty="0"/>
              <a:t>CIEMAT, DTU, NCSRD, RBI might fall below critical level for laboratories to work for WPPWIE</a:t>
            </a:r>
          </a:p>
          <a:p>
            <a:endParaRPr lang="en-GB" noProof="0" dirty="0"/>
          </a:p>
          <a:p>
            <a:pPr marL="285750" indent="-285750">
              <a:buFont typeface="Wingdings" panose="05000000000000000000" pitchFamily="2" charset="2"/>
              <a:buChar char="§"/>
            </a:pPr>
            <a:r>
              <a:rPr lang="en-GB" noProof="0" dirty="0"/>
              <a:t>Minor differences to requested HR in 2027, thus, essentially a copy of 2026</a:t>
            </a:r>
          </a:p>
          <a:p>
            <a:pPr marL="742950" lvl="1" indent="-285750">
              <a:buFont typeface="Wingdings" panose="05000000000000000000" pitchFamily="2" charset="2"/>
              <a:buChar char="§"/>
            </a:pPr>
            <a:r>
              <a:rPr lang="en-GB" noProof="0" dirty="0"/>
              <a:t>Reduction in SP E (LIBS)</a:t>
            </a:r>
          </a:p>
          <a:p>
            <a:pPr marL="742950" lvl="1" indent="-285750">
              <a:buFont typeface="Wingdings" panose="05000000000000000000" pitchFamily="2" charset="2"/>
              <a:buChar char="§"/>
            </a:pPr>
            <a:r>
              <a:rPr lang="en-GB" noProof="0" dirty="0"/>
              <a:t>Increase in SP X (LIBS)</a:t>
            </a:r>
          </a:p>
        </p:txBody>
      </p:sp>
    </p:spTree>
    <p:extLst>
      <p:ext uri="{BB962C8B-B14F-4D97-AF65-F5344CB8AC3E}">
        <p14:creationId xmlns:p14="http://schemas.microsoft.com/office/powerpoint/2010/main" val="30955312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2">
            <a:extLst>
              <a:ext uri="{FF2B5EF4-FFF2-40B4-BE49-F238E27FC236}">
                <a16:creationId xmlns:a16="http://schemas.microsoft.com/office/drawing/2014/main" id="{C6527773-6547-A0B9-ECF0-17E40B350A93}"/>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5</a:t>
            </a:fld>
            <a:endParaRPr lang="en-GB">
              <a:solidFill>
                <a:prstClr val="white"/>
              </a:solidFill>
            </a:endParaRPr>
          </a:p>
        </p:txBody>
      </p:sp>
      <p:sp>
        <p:nvSpPr>
          <p:cNvPr id="4" name="Fußzeilenplatzhalter 3">
            <a:extLst>
              <a:ext uri="{FF2B5EF4-FFF2-40B4-BE49-F238E27FC236}">
                <a16:creationId xmlns:a16="http://schemas.microsoft.com/office/drawing/2014/main" id="{D513F7C5-314A-DB29-D8D9-3FB05D07C4D0}"/>
              </a:ext>
            </a:extLst>
          </p:cNvPr>
          <p:cNvSpPr>
            <a:spLocks noGrp="1"/>
          </p:cNvSpPr>
          <p:nvPr>
            <p:ph type="ftr" sz="quarter" idx="11"/>
          </p:nvPr>
        </p:nvSpPr>
        <p:spPr/>
        <p:txBody>
          <a:bodyPr/>
          <a:lstStyle/>
          <a:p>
            <a:pPr>
              <a:defRPr/>
            </a:pPr>
            <a:r>
              <a:rPr lang="en-GB">
                <a:solidFill>
                  <a:prstClr val="white"/>
                </a:solidFill>
              </a:rPr>
              <a:t>Sebastijan Brezinsek | </a:t>
            </a:r>
            <a:r>
              <a:rPr lang="en-US">
                <a:solidFill>
                  <a:prstClr val="white"/>
                </a:solidFill>
              </a:rPr>
              <a:t>WPPWIE CfP 2026-2027</a:t>
            </a:r>
            <a:r>
              <a:rPr lang="en-GB">
                <a:solidFill>
                  <a:prstClr val="white"/>
                </a:solidFill>
              </a:rPr>
              <a:t>| Initial Analysis | 30.09.2025</a:t>
            </a:r>
            <a:endParaRPr lang="en-GB" dirty="0"/>
          </a:p>
        </p:txBody>
      </p:sp>
      <p:sp>
        <p:nvSpPr>
          <p:cNvPr id="5" name="Titel 1">
            <a:extLst>
              <a:ext uri="{FF2B5EF4-FFF2-40B4-BE49-F238E27FC236}">
                <a16:creationId xmlns:a16="http://schemas.microsoft.com/office/drawing/2014/main" id="{0733742C-1CBC-F52B-538B-305E9C2B2AB3}"/>
              </a:ext>
            </a:extLst>
          </p:cNvPr>
          <p:cNvSpPr>
            <a:spLocks noGrp="1"/>
          </p:cNvSpPr>
          <p:nvPr>
            <p:ph type="title"/>
          </p:nvPr>
        </p:nvSpPr>
        <p:spPr>
          <a:xfrm>
            <a:off x="983432" y="192515"/>
            <a:ext cx="9451776" cy="457200"/>
          </a:xfrm>
        </p:spPr>
        <p:txBody>
          <a:bodyPr/>
          <a:lstStyle/>
          <a:p>
            <a:r>
              <a:rPr lang="de-DE" dirty="0" err="1"/>
              <a:t>Statistics</a:t>
            </a:r>
            <a:r>
              <a:rPr lang="de-DE" dirty="0"/>
              <a:t> of </a:t>
            </a:r>
            <a:r>
              <a:rPr lang="de-DE" dirty="0" err="1"/>
              <a:t>the</a:t>
            </a:r>
            <a:r>
              <a:rPr lang="de-DE" dirty="0"/>
              <a:t> Reply to </a:t>
            </a:r>
            <a:r>
              <a:rPr lang="de-DE" dirty="0" err="1"/>
              <a:t>the</a:t>
            </a:r>
            <a:r>
              <a:rPr lang="de-DE" dirty="0"/>
              <a:t> </a:t>
            </a:r>
            <a:r>
              <a:rPr lang="de-DE" dirty="0" err="1"/>
              <a:t>CfP</a:t>
            </a:r>
            <a:r>
              <a:rPr lang="de-DE" dirty="0"/>
              <a:t> WPPWIE (IV) </a:t>
            </a:r>
          </a:p>
        </p:txBody>
      </p:sp>
      <p:sp>
        <p:nvSpPr>
          <p:cNvPr id="6" name="Textfeld 5">
            <a:extLst>
              <a:ext uri="{FF2B5EF4-FFF2-40B4-BE49-F238E27FC236}">
                <a16:creationId xmlns:a16="http://schemas.microsoft.com/office/drawing/2014/main" id="{1CFCEC85-3D64-3797-21E0-DAA7E1018705}"/>
              </a:ext>
            </a:extLst>
          </p:cNvPr>
          <p:cNvSpPr txBox="1"/>
          <p:nvPr/>
        </p:nvSpPr>
        <p:spPr bwMode="auto">
          <a:xfrm>
            <a:off x="720080" y="751344"/>
            <a:ext cx="10919977" cy="2862322"/>
          </a:xfrm>
          <a:prstGeom prst="rect">
            <a:avLst/>
          </a:prstGeom>
          <a:noFill/>
        </p:spPr>
        <p:txBody>
          <a:bodyPr wrap="none" rtlCol="0">
            <a:spAutoFit/>
          </a:bodyPr>
          <a:lstStyle/>
          <a:p>
            <a:pPr marL="285750" indent="-285750">
              <a:buFont typeface="Wingdings" panose="05000000000000000000" pitchFamily="2" charset="2"/>
              <a:buChar char="§"/>
            </a:pPr>
            <a:r>
              <a:rPr lang="en-GB" noProof="0" dirty="0"/>
              <a:t>Selection of facilities</a:t>
            </a:r>
          </a:p>
          <a:p>
            <a:pPr marL="742950" lvl="1" indent="-285750">
              <a:buFont typeface="Wingdings" panose="05000000000000000000" pitchFamily="2" charset="2"/>
              <a:buChar char="§"/>
            </a:pPr>
            <a:r>
              <a:rPr lang="en-GB" noProof="0" dirty="0"/>
              <a:t>Linear Plasma Devices as expected / JULE-PSI not offered (if ready it will be used for free)</a:t>
            </a:r>
          </a:p>
          <a:p>
            <a:pPr marL="742950" lvl="1" indent="-285750">
              <a:buFont typeface="Wingdings" panose="05000000000000000000" pitchFamily="2" charset="2"/>
              <a:buChar char="§"/>
            </a:pPr>
            <a:r>
              <a:rPr lang="en-GB" noProof="0" dirty="0"/>
              <a:t>High Heat flux </a:t>
            </a:r>
            <a:r>
              <a:rPr lang="en-GB" dirty="0"/>
              <a:t>D</a:t>
            </a:r>
            <a:r>
              <a:rPr lang="en-GB" noProof="0" dirty="0" err="1"/>
              <a:t>evices</a:t>
            </a:r>
            <a:r>
              <a:rPr lang="en-GB" noProof="0" dirty="0"/>
              <a:t> more offered than expected (GLADIS, JUDITH, QSPA, OLMAT, HADES  =&gt; 25% more)</a:t>
            </a:r>
          </a:p>
          <a:p>
            <a:pPr marL="742950" lvl="1" indent="-285750">
              <a:buFont typeface="Wingdings" panose="05000000000000000000" pitchFamily="2" charset="2"/>
              <a:buChar char="§"/>
            </a:pPr>
            <a:r>
              <a:rPr lang="en-GB" noProof="0" dirty="0"/>
              <a:t>Ion Beam Facilities more offered than expected (100% more)</a:t>
            </a:r>
          </a:p>
          <a:p>
            <a:pPr marL="742950" lvl="1" indent="-285750">
              <a:buFont typeface="Wingdings" panose="05000000000000000000" pitchFamily="2" charset="2"/>
              <a:buChar char="§"/>
            </a:pPr>
            <a:r>
              <a:rPr lang="en-GB" noProof="0" dirty="0"/>
              <a:t>Other plasma facilities as expected (</a:t>
            </a:r>
            <a:r>
              <a:rPr lang="en-GB" noProof="0" dirty="0" err="1"/>
              <a:t>GyM</a:t>
            </a:r>
            <a:r>
              <a:rPr lang="en-GB" noProof="0" dirty="0"/>
              <a:t>, TOMAS)</a:t>
            </a:r>
          </a:p>
          <a:p>
            <a:pPr marL="742950" lvl="1" indent="-285750">
              <a:buFont typeface="Wingdings" panose="05000000000000000000" pitchFamily="2" charset="2"/>
              <a:buChar char="§"/>
            </a:pPr>
            <a:r>
              <a:rPr lang="en-GB" noProof="0" dirty="0"/>
              <a:t>New facilities proposed, but not suitable or no budget (ToF-ERDA)</a:t>
            </a:r>
          </a:p>
          <a:p>
            <a:pPr marL="285750" indent="-285750">
              <a:buFont typeface="Wingdings" panose="05000000000000000000" pitchFamily="2" charset="2"/>
              <a:buChar char="§"/>
            </a:pPr>
            <a:r>
              <a:rPr lang="en-GB" noProof="0" dirty="0"/>
              <a:t>Clarification with laboratories ongoing: cost per day / funding rate / cost composition (HR and machine)</a:t>
            </a:r>
          </a:p>
          <a:p>
            <a:pPr marL="285750" indent="-285750">
              <a:buFont typeface="Wingdings" panose="05000000000000000000" pitchFamily="2" charset="2"/>
              <a:buChar char="§"/>
            </a:pPr>
            <a:r>
              <a:rPr lang="en-GB" noProof="0" dirty="0"/>
              <a:t>Clarification of actual costs for 2026 and 2027? There should have been a GENERAL request by PMU!</a:t>
            </a:r>
          </a:p>
          <a:p>
            <a:pPr marL="285750" indent="-285750">
              <a:buFont typeface="Wingdings" panose="05000000000000000000" pitchFamily="2" charset="2"/>
              <a:buChar char="§"/>
            </a:pPr>
            <a:r>
              <a:rPr lang="en-GB" dirty="0"/>
              <a:t>Selection of hardware and consumables</a:t>
            </a:r>
            <a:endParaRPr lang="en-GB" noProof="0" dirty="0"/>
          </a:p>
          <a:p>
            <a:pPr marL="285750" indent="-285750">
              <a:buFont typeface="Wingdings" panose="05000000000000000000" pitchFamily="2" charset="2"/>
              <a:buChar char="§"/>
            </a:pPr>
            <a:endParaRPr lang="en-GB" noProof="0" dirty="0"/>
          </a:p>
        </p:txBody>
      </p:sp>
      <p:sp>
        <p:nvSpPr>
          <p:cNvPr id="7" name="Textfeld 6">
            <a:extLst>
              <a:ext uri="{FF2B5EF4-FFF2-40B4-BE49-F238E27FC236}">
                <a16:creationId xmlns:a16="http://schemas.microsoft.com/office/drawing/2014/main" id="{6337F3A0-BF4D-9A60-94EB-B4E3FDCACDE6}"/>
              </a:ext>
            </a:extLst>
          </p:cNvPr>
          <p:cNvSpPr txBox="1"/>
          <p:nvPr/>
        </p:nvSpPr>
        <p:spPr bwMode="auto">
          <a:xfrm>
            <a:off x="760310" y="4028132"/>
            <a:ext cx="8755923" cy="1754326"/>
          </a:xfrm>
          <a:prstGeom prst="rect">
            <a:avLst/>
          </a:prstGeom>
          <a:noFill/>
        </p:spPr>
        <p:txBody>
          <a:bodyPr wrap="none" rtlCol="0">
            <a:spAutoFit/>
          </a:bodyPr>
          <a:lstStyle/>
          <a:p>
            <a:r>
              <a:rPr lang="en-GB" noProof="0" dirty="0"/>
              <a:t>Budget situation (9:30h this morning):</a:t>
            </a:r>
          </a:p>
          <a:p>
            <a:pPr marL="285750" indent="-285750">
              <a:buFont typeface="Wingdings" panose="05000000000000000000" pitchFamily="2" charset="2"/>
              <a:buChar char="§"/>
            </a:pPr>
            <a:r>
              <a:rPr lang="en-GB" noProof="0" dirty="0"/>
              <a:t>Total available budget (w/o PEX) for 2026: </a:t>
            </a:r>
            <a:r>
              <a:rPr lang="en-GB" noProof="0" dirty="0">
                <a:highlight>
                  <a:srgbClr val="00FF00"/>
                </a:highlight>
              </a:rPr>
              <a:t>3 463 k€ </a:t>
            </a:r>
            <a:r>
              <a:rPr lang="en-GB" noProof="0" dirty="0"/>
              <a:t>(HR and </a:t>
            </a:r>
            <a:r>
              <a:rPr lang="en-GB" noProof="0" dirty="0" err="1"/>
              <a:t>FoP</a:t>
            </a:r>
            <a:r>
              <a:rPr lang="en-GB" noProof="0" dirty="0"/>
              <a:t>, HW, Mission, HHF etc.)</a:t>
            </a:r>
          </a:p>
          <a:p>
            <a:pPr marL="285750" indent="-285750">
              <a:buFont typeface="Wingdings" panose="05000000000000000000" pitchFamily="2" charset="2"/>
              <a:buChar char="§"/>
            </a:pPr>
            <a:r>
              <a:rPr lang="en-GB" noProof="0" dirty="0"/>
              <a:t>Currently at about </a:t>
            </a:r>
            <a:r>
              <a:rPr lang="en-GB" noProof="0" dirty="0">
                <a:highlight>
                  <a:srgbClr val="00FFFF"/>
                </a:highlight>
              </a:rPr>
              <a:t>3 550 k€</a:t>
            </a:r>
            <a:r>
              <a:rPr lang="en-GB" noProof="0" dirty="0"/>
              <a:t> in planning (no T-lab and dust) =&gt; 2</a:t>
            </a:r>
            <a:r>
              <a:rPr lang="en-GB" baseline="30000" noProof="0" dirty="0"/>
              <a:t>nd</a:t>
            </a:r>
            <a:r>
              <a:rPr lang="en-GB" noProof="0" dirty="0"/>
              <a:t> iteration ongoing</a:t>
            </a:r>
          </a:p>
          <a:p>
            <a:pPr marL="285750" indent="-285750">
              <a:buFont typeface="Wingdings" panose="05000000000000000000" pitchFamily="2" charset="2"/>
              <a:buChar char="§"/>
            </a:pPr>
            <a:r>
              <a:rPr lang="en-GB" dirty="0"/>
              <a:t>N</a:t>
            </a:r>
            <a:r>
              <a:rPr lang="en-GB" noProof="0" dirty="0" err="1"/>
              <a:t>eed</a:t>
            </a:r>
            <a:r>
              <a:rPr lang="en-GB" noProof="0" dirty="0"/>
              <a:t> to adapt to avoid complete loss of labs from PWIE</a:t>
            </a:r>
          </a:p>
          <a:p>
            <a:r>
              <a:rPr lang="en-GB" dirty="0"/>
              <a:t>      =&gt; </a:t>
            </a:r>
            <a:r>
              <a:rPr lang="en-GB" noProof="0" dirty="0"/>
              <a:t>means shortage of money is an issue as for everybody</a:t>
            </a:r>
          </a:p>
          <a:p>
            <a:pPr marL="285750" indent="-285750">
              <a:buFont typeface="Wingdings" panose="05000000000000000000" pitchFamily="2" charset="2"/>
              <a:buChar char="§"/>
            </a:pPr>
            <a:r>
              <a:rPr lang="en-GB" dirty="0"/>
              <a:t>UKAEA is here not included in the budget estimates</a:t>
            </a:r>
            <a:endParaRPr lang="en-GB" noProof="0" dirty="0"/>
          </a:p>
        </p:txBody>
      </p:sp>
    </p:spTree>
    <p:extLst>
      <p:ext uri="{BB962C8B-B14F-4D97-AF65-F5344CB8AC3E}">
        <p14:creationId xmlns:p14="http://schemas.microsoft.com/office/powerpoint/2010/main" val="38254438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9828910-7A18-BF5F-9482-8642796CF98D}"/>
              </a:ext>
            </a:extLst>
          </p:cNvPr>
          <p:cNvSpPr>
            <a:spLocks noGrp="1"/>
          </p:cNvSpPr>
          <p:nvPr>
            <p:ph type="title"/>
          </p:nvPr>
        </p:nvSpPr>
        <p:spPr/>
        <p:txBody>
          <a:bodyPr/>
          <a:lstStyle/>
          <a:p>
            <a:r>
              <a:rPr lang="de-DE" dirty="0"/>
              <a:t>Topics to </a:t>
            </a:r>
            <a:r>
              <a:rPr lang="de-DE" dirty="0" err="1"/>
              <a:t>be</a:t>
            </a:r>
            <a:r>
              <a:rPr lang="de-DE" dirty="0"/>
              <a:t> </a:t>
            </a:r>
            <a:r>
              <a:rPr lang="de-DE" dirty="0" err="1"/>
              <a:t>discussed</a:t>
            </a:r>
            <a:endParaRPr lang="de-DE" dirty="0"/>
          </a:p>
        </p:txBody>
      </p:sp>
      <p:sp>
        <p:nvSpPr>
          <p:cNvPr id="3" name="Foliennummernplatzhalter 2">
            <a:extLst>
              <a:ext uri="{FF2B5EF4-FFF2-40B4-BE49-F238E27FC236}">
                <a16:creationId xmlns:a16="http://schemas.microsoft.com/office/drawing/2014/main" id="{B04DCCBF-4552-25E0-29F9-9CBA2ED3007E}"/>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6</a:t>
            </a:fld>
            <a:endParaRPr lang="en-GB">
              <a:solidFill>
                <a:prstClr val="white"/>
              </a:solidFill>
            </a:endParaRPr>
          </a:p>
        </p:txBody>
      </p:sp>
      <p:sp>
        <p:nvSpPr>
          <p:cNvPr id="4" name="Fußzeilenplatzhalter 3">
            <a:extLst>
              <a:ext uri="{FF2B5EF4-FFF2-40B4-BE49-F238E27FC236}">
                <a16:creationId xmlns:a16="http://schemas.microsoft.com/office/drawing/2014/main" id="{BCFDA244-8D2F-5CD1-43FE-988A33702748}"/>
              </a:ext>
            </a:extLst>
          </p:cNvPr>
          <p:cNvSpPr>
            <a:spLocks noGrp="1"/>
          </p:cNvSpPr>
          <p:nvPr>
            <p:ph type="ftr" sz="quarter" idx="11"/>
          </p:nvPr>
        </p:nvSpPr>
        <p:spPr/>
        <p:txBody>
          <a:bodyPr/>
          <a:lstStyle/>
          <a:p>
            <a:pPr>
              <a:defRPr/>
            </a:pPr>
            <a:r>
              <a:rPr lang="en-GB">
                <a:solidFill>
                  <a:prstClr val="white"/>
                </a:solidFill>
              </a:rPr>
              <a:t>Sebastijan Brezinsek | </a:t>
            </a:r>
            <a:r>
              <a:rPr lang="en-US">
                <a:solidFill>
                  <a:prstClr val="white"/>
                </a:solidFill>
              </a:rPr>
              <a:t>WPPWIE CfP 2026-2027</a:t>
            </a:r>
            <a:r>
              <a:rPr lang="en-GB">
                <a:solidFill>
                  <a:prstClr val="white"/>
                </a:solidFill>
              </a:rPr>
              <a:t>| Initial Analysis | 30.09.2025</a:t>
            </a:r>
            <a:endParaRPr lang="en-GB" dirty="0"/>
          </a:p>
        </p:txBody>
      </p:sp>
      <p:sp>
        <p:nvSpPr>
          <p:cNvPr id="5" name="Textfeld 4">
            <a:extLst>
              <a:ext uri="{FF2B5EF4-FFF2-40B4-BE49-F238E27FC236}">
                <a16:creationId xmlns:a16="http://schemas.microsoft.com/office/drawing/2014/main" id="{9527E209-2915-023E-CB40-DB0BBEA04210}"/>
              </a:ext>
            </a:extLst>
          </p:cNvPr>
          <p:cNvSpPr txBox="1"/>
          <p:nvPr/>
        </p:nvSpPr>
        <p:spPr bwMode="auto">
          <a:xfrm>
            <a:off x="439783" y="971253"/>
            <a:ext cx="11178060" cy="5078313"/>
          </a:xfrm>
          <a:prstGeom prst="rect">
            <a:avLst/>
          </a:prstGeom>
          <a:noFill/>
        </p:spPr>
        <p:txBody>
          <a:bodyPr wrap="none" rtlCol="0">
            <a:spAutoFit/>
          </a:bodyPr>
          <a:lstStyle/>
          <a:p>
            <a:pPr marL="285750" indent="-285750">
              <a:buFont typeface="Wingdings" panose="05000000000000000000" pitchFamily="2" charset="2"/>
              <a:buChar char="§"/>
            </a:pPr>
            <a:r>
              <a:rPr lang="en-GB" noProof="0" dirty="0"/>
              <a:t>HR for Tritium laboratory and Dust activities offered (topics cut due to budget constraints) </a:t>
            </a:r>
          </a:p>
          <a:p>
            <a:pPr marL="742950" lvl="1" indent="-285750">
              <a:buFont typeface="Wingdings" panose="05000000000000000000" pitchFamily="2" charset="2"/>
              <a:buChar char="§"/>
            </a:pPr>
            <a:r>
              <a:rPr lang="en-GB" noProof="0" dirty="0"/>
              <a:t>Challenges for ISPP-UL, who build on request of EUROfusion a tritium lab (JET sample analysis, T in W)</a:t>
            </a:r>
          </a:p>
          <a:p>
            <a:pPr marL="742950" lvl="1" indent="-285750">
              <a:buFont typeface="Wingdings" panose="05000000000000000000" pitchFamily="2" charset="2"/>
              <a:buChar char="§"/>
            </a:pPr>
            <a:r>
              <a:rPr lang="en-GB" noProof="0" dirty="0"/>
              <a:t>Challenges for CEA (</a:t>
            </a:r>
            <a:r>
              <a:rPr lang="en-GB" noProof="0" dirty="0" err="1"/>
              <a:t>Saclay</a:t>
            </a:r>
            <a:r>
              <a:rPr lang="en-GB" noProof="0" dirty="0"/>
              <a:t>), might be lost for EUROfusion activities (T in W focus on dust and retention)</a:t>
            </a:r>
          </a:p>
          <a:p>
            <a:pPr lvl="1"/>
            <a:r>
              <a:rPr lang="en-GB" noProof="0" dirty="0"/>
              <a:t> </a:t>
            </a:r>
          </a:p>
          <a:p>
            <a:pPr marL="285750" indent="-285750">
              <a:buFont typeface="Wingdings" panose="05000000000000000000" pitchFamily="2" charset="2"/>
              <a:buChar char="§"/>
            </a:pPr>
            <a:r>
              <a:rPr lang="en-GB" noProof="0" dirty="0"/>
              <a:t>Insufficient resources for full JET tile analysis in licensed labs </a:t>
            </a:r>
          </a:p>
          <a:p>
            <a:pPr marL="742950" lvl="1" indent="-285750">
              <a:buFont typeface="Wingdings" panose="05000000000000000000" pitchFamily="2" charset="2"/>
              <a:buChar char="§"/>
            </a:pPr>
            <a:r>
              <a:rPr lang="en-GB" noProof="0" dirty="0"/>
              <a:t>Including containers / transfer 2025 into 2026/ UKAEA support </a:t>
            </a:r>
          </a:p>
          <a:p>
            <a:pPr marL="742950" lvl="1" indent="-285750">
              <a:buFont typeface="Wingdings" panose="05000000000000000000" pitchFamily="2" charset="2"/>
              <a:buChar char="§"/>
            </a:pPr>
            <a:r>
              <a:rPr lang="en-GB" noProof="0" dirty="0"/>
              <a:t>Call for Interest 2024 performed, but no Call for Participation (not all answered here)</a:t>
            </a:r>
          </a:p>
          <a:p>
            <a:endParaRPr lang="en-GB" noProof="0" dirty="0"/>
          </a:p>
          <a:p>
            <a:pPr marL="285750" indent="-285750">
              <a:buFont typeface="Wingdings" panose="05000000000000000000" pitchFamily="2" charset="2"/>
              <a:buChar char="§"/>
            </a:pPr>
            <a:r>
              <a:rPr lang="en-GB" noProof="0" dirty="0"/>
              <a:t>No PWIE studies for DTT, TCV, MAST-U, VNS within PWIE. JT-60SA needs to be discussed (not yet in)</a:t>
            </a:r>
          </a:p>
          <a:p>
            <a:pPr marL="285750" indent="-285750">
              <a:buFont typeface="Wingdings" panose="05000000000000000000" pitchFamily="2" charset="2"/>
              <a:buChar char="§"/>
            </a:pPr>
            <a:endParaRPr lang="en-GB" noProof="0" dirty="0"/>
          </a:p>
          <a:p>
            <a:pPr marL="285750" indent="-285750">
              <a:buFont typeface="Wingdings" panose="05000000000000000000" pitchFamily="2" charset="2"/>
              <a:buChar char="§"/>
            </a:pPr>
            <a:r>
              <a:rPr lang="en-GB" noProof="0" dirty="0"/>
              <a:t>TSVV-SP D coordination to avoid overlap</a:t>
            </a:r>
          </a:p>
          <a:p>
            <a:pPr marL="285750" indent="-285750">
              <a:buFont typeface="Wingdings" panose="05000000000000000000" pitchFamily="2" charset="2"/>
              <a:buChar char="§"/>
            </a:pPr>
            <a:endParaRPr lang="en-GB" noProof="0" dirty="0"/>
          </a:p>
          <a:p>
            <a:pPr marL="285750" indent="-285750">
              <a:buFont typeface="Wingdings" panose="05000000000000000000" pitchFamily="2" charset="2"/>
              <a:buChar char="§"/>
            </a:pPr>
            <a:r>
              <a:rPr lang="en-GB" noProof="0" dirty="0"/>
              <a:t>SP F: boron layers / </a:t>
            </a:r>
            <a:r>
              <a:rPr lang="en-GB" noProof="0" dirty="0" err="1"/>
              <a:t>boronisation</a:t>
            </a:r>
            <a:r>
              <a:rPr lang="en-GB" noProof="0" dirty="0"/>
              <a:t> / expertise in tokamaks  </a:t>
            </a:r>
          </a:p>
          <a:p>
            <a:pPr marL="285750" indent="-285750">
              <a:buFont typeface="Wingdings" panose="05000000000000000000" pitchFamily="2" charset="2"/>
              <a:buChar char="§"/>
            </a:pPr>
            <a:endParaRPr lang="en-GB" noProof="0" dirty="0"/>
          </a:p>
          <a:p>
            <a:pPr marL="285750" indent="-285750">
              <a:buFont typeface="Wingdings" panose="05000000000000000000" pitchFamily="2" charset="2"/>
              <a:buChar char="§"/>
            </a:pPr>
            <a:r>
              <a:rPr lang="en-GB" noProof="0" dirty="0"/>
              <a:t>SP X: Exploitation of LIBS in WEST under WPTE or WPPWIE? Diagnostic upgrade under TE? Analysis under PWIE?</a:t>
            </a:r>
          </a:p>
          <a:p>
            <a:pPr marL="285750" indent="-285750">
              <a:buFont typeface="Wingdings" panose="05000000000000000000" pitchFamily="2" charset="2"/>
              <a:buChar char="§"/>
            </a:pPr>
            <a:endParaRPr lang="en-GB" noProof="0" dirty="0"/>
          </a:p>
          <a:p>
            <a:pPr marL="285750" indent="-285750">
              <a:buFont typeface="Wingdings" panose="05000000000000000000" pitchFamily="2" charset="2"/>
              <a:buChar char="§"/>
            </a:pPr>
            <a:r>
              <a:rPr lang="en-GB" dirty="0"/>
              <a:t>Usual </a:t>
            </a:r>
            <a:r>
              <a:rPr lang="en-GB" noProof="0" dirty="0"/>
              <a:t>overlap question regarding </a:t>
            </a:r>
            <a:r>
              <a:rPr lang="en-GB" noProof="0"/>
              <a:t>ENR proposals</a:t>
            </a:r>
            <a:endParaRPr lang="en-GB" noProof="0" dirty="0"/>
          </a:p>
          <a:p>
            <a:endParaRPr lang="en-GB" noProof="0" dirty="0"/>
          </a:p>
        </p:txBody>
      </p:sp>
    </p:spTree>
    <p:extLst>
      <p:ext uri="{BB962C8B-B14F-4D97-AF65-F5344CB8AC3E}">
        <p14:creationId xmlns:p14="http://schemas.microsoft.com/office/powerpoint/2010/main" val="3569901049"/>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majorFont>
      <a:minorFont>
        <a:latin typeface="Calibri"/>
        <a:ea typeface="Arial"/>
        <a:cs typeface="Arial"/>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txDef>
      <a:spPr bwMode="auto">
        <a:prstGeom prst="rect">
          <a:avLst/>
        </a:prstGeom>
        <a:noFill/>
      </a:spPr>
      <a:bodyPr/>
      <a:lstStyle/>
    </a:txDef>
  </a:objectDefaults>
  <a:extraClrSchemeLst/>
</a:theme>
</file>

<file path=ppt/theme/theme2.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
      <a:majorFont>
        <a:latin typeface="Calibri"/>
        <a:ea typeface="Arial"/>
        <a:cs typeface="Arial"/>
      </a:majorFont>
      <a:minorFont>
        <a:latin typeface="Calibri"/>
        <a:ea typeface="Arial"/>
        <a:cs typeface="Arial"/>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txDef>
      <a:spPr bwMode="auto">
        <a:prstGeom prst="rect">
          <a:avLst/>
        </a:prstGeom>
        <a:noFill/>
      </a:spPr>
      <a:bodyPr/>
      <a:lstStyle/>
    </a:tx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1063</Words>
  <Application>Microsoft Office PowerPoint</Application>
  <DocSecurity>0</DocSecurity>
  <PresentationFormat>Breitbild</PresentationFormat>
  <Paragraphs>105</Paragraphs>
  <Slides>6</Slides>
  <Notes>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6</vt:i4>
      </vt:variant>
    </vt:vector>
  </HeadingPairs>
  <TitlesOfParts>
    <vt:vector size="10" baseType="lpstr">
      <vt:lpstr>Arial</vt:lpstr>
      <vt:lpstr>Calibri</vt:lpstr>
      <vt:lpstr>Wingdings</vt:lpstr>
      <vt:lpstr>EUROfusion.1line_5_3_2019</vt:lpstr>
      <vt:lpstr>First Analysis of CfP WPPWIE 2026-2027</vt:lpstr>
      <vt:lpstr>Statistics of the Reply to the CfP WPPWIE (I) </vt:lpstr>
      <vt:lpstr>Statistics of the Reply to the CfP WPPWIE (II) </vt:lpstr>
      <vt:lpstr>Statistics of the Reply to the CfP WPPWIE (III) </vt:lpstr>
      <vt:lpstr>Statistics of the Reply to the CfP WPPWIE (IV) </vt:lpstr>
      <vt:lpstr>Topics to be discussed</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Fabio Vinagre</dc:creator>
  <cp:keywords/>
  <dc:description/>
  <cp:lastModifiedBy>Brezinsek, Sebastijan</cp:lastModifiedBy>
  <cp:revision>68</cp:revision>
  <dcterms:created xsi:type="dcterms:W3CDTF">2023-11-15T09:40:03Z</dcterms:created>
  <dcterms:modified xsi:type="dcterms:W3CDTF">2025-09-30T09:43:08Z</dcterms:modified>
  <cp:category/>
  <dc:identifier/>
  <cp:contentStatus/>
  <dc:language/>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0x0101006C5E97A0C0FEBC408E67B127B9678D93</vt:lpwstr>
  </property>
  <property fmtid="{D5CDD505-2E9C-101B-9397-08002B2CF9AE}" pid="3" name="MediaServiceImageTags">
    <vt:lpwstr/>
  </property>
</Properties>
</file>