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63" r:id="rId5"/>
    <p:sldId id="280" r:id="rId6"/>
    <p:sldId id="283" r:id="rId7"/>
    <p:sldId id="282" r:id="rId8"/>
    <p:sldId id="257"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6C9074-46E2-FE46-A437-B6651EA93C91}" v="4" dt="2025-09-30T08:50:52.0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80"/>
    <p:restoredTop sz="96018"/>
  </p:normalViewPr>
  <p:slideViewPr>
    <p:cSldViewPr snapToGrid="0">
      <p:cViewPr varScale="1">
        <p:scale>
          <a:sx n="152" d="100"/>
          <a:sy n="152" d="100"/>
        </p:scale>
        <p:origin x="11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30/09/2025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30/9/2025</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t>M. Wischmeier | PSD Management Meeting | 30/9/2025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30/9/2025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sldNum="0"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05CA7-1792-4E90-820B-5A2C9D2C8E2A}"/>
              </a:ext>
            </a:extLst>
          </p:cNvPr>
          <p:cNvSpPr>
            <a:spLocks noGrp="1"/>
          </p:cNvSpPr>
          <p:nvPr>
            <p:ph type="title"/>
          </p:nvPr>
        </p:nvSpPr>
        <p:spPr/>
        <p:txBody>
          <a:bodyPr/>
          <a:lstStyle/>
          <a:p>
            <a:r>
              <a:rPr lang="en-US" dirty="0"/>
              <a:t>Briefing</a:t>
            </a:r>
            <a:endParaRPr lang="en-IT" dirty="0"/>
          </a:p>
        </p:txBody>
      </p:sp>
      <p:sp>
        <p:nvSpPr>
          <p:cNvPr id="3" name="Text Placeholder 2">
            <a:extLst>
              <a:ext uri="{FF2B5EF4-FFF2-40B4-BE49-F238E27FC236}">
                <a16:creationId xmlns:a16="http://schemas.microsoft.com/office/drawing/2014/main" id="{478BCDFE-961C-C01E-9BE5-BA912C601ABB}"/>
              </a:ext>
            </a:extLst>
          </p:cNvPr>
          <p:cNvSpPr>
            <a:spLocks noGrp="1"/>
          </p:cNvSpPr>
          <p:nvPr>
            <p:ph type="body" sz="quarter" idx="10"/>
          </p:nvPr>
        </p:nvSpPr>
        <p:spPr/>
        <p:txBody>
          <a:bodyPr/>
          <a:lstStyle/>
          <a:p>
            <a:r>
              <a:rPr lang="en-US" dirty="0"/>
              <a:t>M. Wischmeier</a:t>
            </a:r>
            <a:endParaRPr lang="en-IT" dirty="0"/>
          </a:p>
        </p:txBody>
      </p:sp>
      <p:sp>
        <p:nvSpPr>
          <p:cNvPr id="4" name="Text Placeholder 3">
            <a:extLst>
              <a:ext uri="{FF2B5EF4-FFF2-40B4-BE49-F238E27FC236}">
                <a16:creationId xmlns:a16="http://schemas.microsoft.com/office/drawing/2014/main" id="{4A41A4C2-EFA1-04DD-9CF0-9DB7CD40200A}"/>
              </a:ext>
            </a:extLst>
          </p:cNvPr>
          <p:cNvSpPr>
            <a:spLocks noGrp="1"/>
          </p:cNvSpPr>
          <p:nvPr>
            <p:ph type="body" sz="quarter" idx="11"/>
          </p:nvPr>
        </p:nvSpPr>
        <p:spPr>
          <a:xfrm>
            <a:off x="407367" y="4159259"/>
            <a:ext cx="11784633" cy="1227749"/>
          </a:xfrm>
        </p:spPr>
        <p:txBody>
          <a:bodyPr vert="horz" lIns="91440" tIns="45720" rIns="91440" bIns="45720" rtlCol="0" anchor="t">
            <a:normAutofit/>
          </a:bodyPr>
          <a:lstStyle/>
          <a:p>
            <a:r>
              <a:rPr lang="en-US" dirty="0"/>
              <a:t>Plasma Science for ITER, DEMO and stellarators department </a:t>
            </a:r>
            <a:r>
              <a:rPr lang="en-US" dirty="0">
                <a:sym typeface="Wingdings" pitchFamily="2" charset="2"/>
              </a:rPr>
              <a:t> PSD</a:t>
            </a:r>
            <a:endParaRPr lang="en-US" dirty="0"/>
          </a:p>
          <a:p>
            <a:r>
              <a:rPr lang="en-US" dirty="0"/>
              <a:t>30</a:t>
            </a:r>
            <a:r>
              <a:rPr lang="en-US" baseline="30000" dirty="0"/>
              <a:t>th</a:t>
            </a:r>
            <a:r>
              <a:rPr lang="en-US" dirty="0"/>
              <a:t> of</a:t>
            </a:r>
            <a:r>
              <a:rPr lang="en-IT"/>
              <a:t> </a:t>
            </a:r>
            <a:r>
              <a:rPr lang="en-US" dirty="0"/>
              <a:t>September </a:t>
            </a:r>
            <a:r>
              <a:rPr lang="en-IT"/>
              <a:t>202</a:t>
            </a:r>
            <a:r>
              <a:rPr lang="en-US" dirty="0"/>
              <a:t>5</a:t>
            </a:r>
            <a:endParaRPr lang="en-IT" dirty="0"/>
          </a:p>
        </p:txBody>
      </p:sp>
      <p:sp>
        <p:nvSpPr>
          <p:cNvPr id="5" name="Text Placeholder 4">
            <a:extLst>
              <a:ext uri="{FF2B5EF4-FFF2-40B4-BE49-F238E27FC236}">
                <a16:creationId xmlns:a16="http://schemas.microsoft.com/office/drawing/2014/main" id="{7CD50213-F751-0F90-CC64-7E65EA4AA88B}"/>
              </a:ext>
            </a:extLst>
          </p:cNvPr>
          <p:cNvSpPr>
            <a:spLocks noGrp="1"/>
          </p:cNvSpPr>
          <p:nvPr>
            <p:ph type="body" sz="quarter" idx="12"/>
          </p:nvPr>
        </p:nvSpPr>
        <p:spPr/>
        <p:txBody>
          <a:bodyPr/>
          <a:lstStyle/>
          <a:p>
            <a:r>
              <a:rPr lang="en-US" dirty="0"/>
              <a:t>PSD Management Meeting</a:t>
            </a:r>
            <a:endParaRPr lang="en-IT"/>
          </a:p>
        </p:txBody>
      </p:sp>
    </p:spTree>
    <p:extLst>
      <p:ext uri="{BB962C8B-B14F-4D97-AF65-F5344CB8AC3E}">
        <p14:creationId xmlns:p14="http://schemas.microsoft.com/office/powerpoint/2010/main" val="3037821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A8A4F-8A9D-5575-50F5-9D45BE1922B2}"/>
              </a:ext>
            </a:extLst>
          </p:cNvPr>
          <p:cNvSpPr>
            <a:spLocks noGrp="1"/>
          </p:cNvSpPr>
          <p:nvPr>
            <p:ph type="title"/>
          </p:nvPr>
        </p:nvSpPr>
        <p:spPr/>
        <p:txBody>
          <a:bodyPr/>
          <a:lstStyle/>
          <a:p>
            <a:r>
              <a:rPr lang="en-GB" dirty="0"/>
              <a:t>Topics for discussion today</a:t>
            </a:r>
          </a:p>
        </p:txBody>
      </p:sp>
      <p:sp>
        <p:nvSpPr>
          <p:cNvPr id="3" name="Content Placeholder 2">
            <a:extLst>
              <a:ext uri="{FF2B5EF4-FFF2-40B4-BE49-F238E27FC236}">
                <a16:creationId xmlns:a16="http://schemas.microsoft.com/office/drawing/2014/main" id="{E34229AE-4921-2D47-EAA6-A0141B87131A}"/>
              </a:ext>
            </a:extLst>
          </p:cNvPr>
          <p:cNvSpPr>
            <a:spLocks noGrp="1"/>
          </p:cNvSpPr>
          <p:nvPr>
            <p:ph idx="1"/>
          </p:nvPr>
        </p:nvSpPr>
        <p:spPr>
          <a:xfrm>
            <a:off x="239486" y="758426"/>
            <a:ext cx="11473138" cy="5688632"/>
          </a:xfrm>
        </p:spPr>
        <p:txBody>
          <a:bodyPr>
            <a:normAutofit fontScale="92500" lnSpcReduction="10000"/>
          </a:bodyPr>
          <a:lstStyle/>
          <a:p>
            <a:r>
              <a:rPr lang="en-GB" dirty="0"/>
              <a:t>Need to re-confirm JT-60SA scientific exploitation budget requirements for 2026/2027</a:t>
            </a:r>
          </a:p>
          <a:p>
            <a:pPr lvl="1"/>
            <a:r>
              <a:rPr lang="en-GB" dirty="0"/>
              <a:t>Aim to provide PM with input for GA and receive a timeline when this budget will be available</a:t>
            </a:r>
          </a:p>
          <a:p>
            <a:pPr lvl="1"/>
            <a:r>
              <a:rPr lang="en-GB" dirty="0"/>
              <a:t>Internally at EUROfusion clarification required on funding of possible control room roles for JT-60SA &lt;-&gt; TRED</a:t>
            </a:r>
          </a:p>
          <a:p>
            <a:pPr lvl="1"/>
            <a:r>
              <a:rPr lang="en-GB" dirty="0"/>
              <a:t>Grey area is funding to participation of integrated commissioning – to be clarified also with F4E </a:t>
            </a:r>
          </a:p>
          <a:p>
            <a:pPr lvl="1"/>
            <a:r>
              <a:rPr lang="en-GB" dirty="0"/>
              <a:t>Hand over of diagnostics/enhancement projects from SA to TE and associated funding at which point (if any) of the becoming operational </a:t>
            </a:r>
            <a:r>
              <a:rPr lang="en-GB" dirty="0">
                <a:sym typeface="Wingdings" pitchFamily="2" charset="2"/>
              </a:rPr>
              <a:t> need some clarification / document by WP SA and WP TE – funding of diagnostics in next 2 years under SA until commissioning  need of assessment of – topic is connected to discussion on working group activities.</a:t>
            </a:r>
            <a:endParaRPr lang="en-GB" dirty="0"/>
          </a:p>
          <a:p>
            <a:r>
              <a:rPr lang="en-GB" dirty="0"/>
              <a:t>JET data access – currently at EC awaiting feedback and news on progress</a:t>
            </a:r>
          </a:p>
          <a:p>
            <a:r>
              <a:rPr lang="en-GB" dirty="0"/>
              <a:t>Call for deputy PWIE WP leader extended to October 20th</a:t>
            </a:r>
          </a:p>
          <a:p>
            <a:r>
              <a:rPr lang="en-GB" dirty="0"/>
              <a:t>Call for WP TE DTFL extended to October 20th</a:t>
            </a:r>
          </a:p>
          <a:p>
            <a:r>
              <a:rPr lang="en-GB" dirty="0"/>
              <a:t>WG on Fusion Pilot Plant for EUROfusion with 3 sub groups:</a:t>
            </a:r>
          </a:p>
          <a:p>
            <a:r>
              <a:rPr lang="en-GB" dirty="0"/>
              <a:t>1) Fusion Pilot Plant(H. </a:t>
            </a:r>
            <a:r>
              <a:rPr lang="en-GB" dirty="0" err="1"/>
              <a:t>Zohm</a:t>
            </a:r>
            <a:r>
              <a:rPr lang="en-GB" dirty="0"/>
              <a:t>/</a:t>
            </a:r>
            <a:r>
              <a:rPr lang="en-GB" dirty="0" err="1"/>
              <a:t>F.Villone</a:t>
            </a:r>
            <a:r>
              <a:rPr lang="en-GB" dirty="0"/>
              <a:t>) 2) Physics Gaps to DEMO including Pilot Plant and Stellarator (M. Wischmeier / M. de Baar + D. Borba, A. </a:t>
            </a:r>
            <a:r>
              <a:rPr lang="en-GB" dirty="0" err="1"/>
              <a:t>Loarte</a:t>
            </a:r>
            <a:r>
              <a:rPr lang="en-GB" dirty="0"/>
              <a:t>, M. Jakubowski) 3) Nuclear Qualification and Tritium Availability (K. Hesch, J. Elbaz-Uzan):</a:t>
            </a:r>
          </a:p>
          <a:p>
            <a:pPr lvl="1"/>
            <a:r>
              <a:rPr lang="en-GB" dirty="0"/>
              <a:t>Physics: ITER likely to reach SRL 7 with largest uncertainty in impurity transport and alpha particle physics</a:t>
            </a:r>
          </a:p>
          <a:p>
            <a:pPr lvl="1"/>
            <a:r>
              <a:rPr lang="en-GB" dirty="0"/>
              <a:t>Under investigation now 3 phases of ITER – by when will ITER reach SRL 7 and how does the uncertainty change in time</a:t>
            </a:r>
          </a:p>
          <a:p>
            <a:pPr lvl="1"/>
            <a:r>
              <a:rPr lang="en-GB" dirty="0"/>
              <a:t>Assessment of Stellarator line in progress and need for device between W7-X and Stellarator DEMO likely (physics group to identify 4-5 areas were uncertainty is largest and a device would need to address to complement W7-X)</a:t>
            </a:r>
          </a:p>
          <a:p>
            <a:r>
              <a:rPr lang="en-GB" dirty="0"/>
              <a:t>Meeting on uncertainty qualification in PSD</a:t>
            </a:r>
            <a:r>
              <a:rPr lang="en-GB" baseline="30000" dirty="0"/>
              <a:t>2 </a:t>
            </a:r>
            <a:r>
              <a:rPr lang="en-GB" dirty="0"/>
              <a:t>on Oct 1</a:t>
            </a:r>
            <a:r>
              <a:rPr lang="en-GB" baseline="30000" dirty="0"/>
              <a:t>st</a:t>
            </a:r>
            <a:r>
              <a:rPr lang="en-GB" dirty="0"/>
              <a:t> </a:t>
            </a:r>
            <a:r>
              <a:rPr lang="en-GB" dirty="0">
                <a:sym typeface="Wingdings" pitchFamily="2" charset="2"/>
              </a:rPr>
              <a:t> define how best to proceed</a:t>
            </a:r>
            <a:endParaRPr lang="en-GB" baseline="30000" dirty="0"/>
          </a:p>
          <a:p>
            <a:pPr marL="0" indent="0">
              <a:buNone/>
            </a:pPr>
            <a:endParaRPr lang="en-GB" dirty="0"/>
          </a:p>
          <a:p>
            <a:pPr marL="0" indent="0">
              <a:buNone/>
            </a:pPr>
            <a:endParaRPr lang="en-GB" dirty="0"/>
          </a:p>
          <a:p>
            <a:endParaRPr lang="en-GB" dirty="0"/>
          </a:p>
          <a:p>
            <a:endParaRPr lang="en-GB" dirty="0"/>
          </a:p>
        </p:txBody>
      </p:sp>
      <p:sp>
        <p:nvSpPr>
          <p:cNvPr id="6" name="Footer Placeholder 5">
            <a:extLst>
              <a:ext uri="{FF2B5EF4-FFF2-40B4-BE49-F238E27FC236}">
                <a16:creationId xmlns:a16="http://schemas.microsoft.com/office/drawing/2014/main" id="{A5AAF473-5634-A4C4-75D1-86CAA4ADE0D0}"/>
              </a:ext>
            </a:extLst>
          </p:cNvPr>
          <p:cNvSpPr>
            <a:spLocks noGrp="1"/>
          </p:cNvSpPr>
          <p:nvPr>
            <p:ph type="ftr" sz="quarter" idx="11"/>
          </p:nvPr>
        </p:nvSpPr>
        <p:spPr>
          <a:xfrm>
            <a:off x="825624" y="6555770"/>
            <a:ext cx="4155167" cy="329614"/>
          </a:xfrm>
        </p:spPr>
        <p:txBody>
          <a:bodyPr/>
          <a:lstStyle/>
          <a:p>
            <a:pPr>
              <a:defRPr/>
            </a:pPr>
            <a:r>
              <a:rPr lang="en-GB"/>
              <a:t>M. Wischmeier | PSD Management Meeting | 30/9/2025</a:t>
            </a:r>
            <a:endParaRPr lang="en-GB" dirty="0"/>
          </a:p>
        </p:txBody>
      </p:sp>
    </p:spTree>
    <p:extLst>
      <p:ext uri="{BB962C8B-B14F-4D97-AF65-F5344CB8AC3E}">
        <p14:creationId xmlns:p14="http://schemas.microsoft.com/office/powerpoint/2010/main" val="100526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70CB5-CACC-A553-AA79-5D47F2254A8E}"/>
              </a:ext>
            </a:extLst>
          </p:cNvPr>
          <p:cNvSpPr>
            <a:spLocks noGrp="1"/>
          </p:cNvSpPr>
          <p:nvPr>
            <p:ph type="title"/>
          </p:nvPr>
        </p:nvSpPr>
        <p:spPr/>
        <p:txBody>
          <a:bodyPr/>
          <a:lstStyle/>
          <a:p>
            <a:r>
              <a:rPr lang="en-GB" dirty="0"/>
              <a:t>Project Board</a:t>
            </a:r>
          </a:p>
        </p:txBody>
      </p:sp>
      <p:sp>
        <p:nvSpPr>
          <p:cNvPr id="3" name="Content Placeholder 2">
            <a:extLst>
              <a:ext uri="{FF2B5EF4-FFF2-40B4-BE49-F238E27FC236}">
                <a16:creationId xmlns:a16="http://schemas.microsoft.com/office/drawing/2014/main" id="{687B99D9-64E2-BD4F-425E-946C0553B587}"/>
              </a:ext>
            </a:extLst>
          </p:cNvPr>
          <p:cNvSpPr>
            <a:spLocks noGrp="1"/>
          </p:cNvSpPr>
          <p:nvPr>
            <p:ph idx="1"/>
          </p:nvPr>
        </p:nvSpPr>
        <p:spPr/>
        <p:txBody>
          <a:bodyPr/>
          <a:lstStyle/>
          <a:p>
            <a:r>
              <a:rPr lang="en-GB" dirty="0"/>
              <a:t>PB lunch to lunch 27-28/10/2025 for Physics; engineering/DEMO is 28-29/10/2025</a:t>
            </a:r>
          </a:p>
          <a:p>
            <a:r>
              <a:rPr lang="en-GB" dirty="0"/>
              <a:t>21/10/2025: PSD Management Meeting as Preparatory Meeting for Project Board</a:t>
            </a:r>
          </a:p>
          <a:p>
            <a:r>
              <a:rPr lang="en-GB" dirty="0"/>
              <a:t>“</a:t>
            </a:r>
            <a:r>
              <a:rPr lang="en-GB" dirty="0" err="1"/>
              <a:t>Rumors”about</a:t>
            </a:r>
            <a:r>
              <a:rPr lang="en-GB" dirty="0"/>
              <a:t> PMP/PEP…</a:t>
            </a:r>
          </a:p>
          <a:p>
            <a:r>
              <a:rPr lang="en-GB" dirty="0"/>
              <a:t>Not heard a definite request of how the project board shall unfold</a:t>
            </a:r>
          </a:p>
          <a:p>
            <a:r>
              <a:rPr lang="en-GB" dirty="0"/>
              <a:t>PSD position: </a:t>
            </a:r>
          </a:p>
          <a:p>
            <a:pPr lvl="1"/>
            <a:r>
              <a:rPr lang="en-GB" dirty="0"/>
              <a:t>day 1 as summary of 2025 activities and status update on deliverables</a:t>
            </a:r>
          </a:p>
          <a:p>
            <a:pPr lvl="1"/>
            <a:r>
              <a:rPr lang="en-GB" dirty="0"/>
              <a:t>Day 2 outlook overall selection presentation to the PB from call &amp; information on specific activities for 2026 </a:t>
            </a:r>
          </a:p>
          <a:p>
            <a:pPr lvl="1"/>
            <a:r>
              <a:rPr lang="en-GB" dirty="0"/>
              <a:t>We need to be able in the course of 2026 to identify possible areas of underspending and need for financial resources across work packages</a:t>
            </a:r>
          </a:p>
          <a:p>
            <a:r>
              <a:rPr lang="en-GB" dirty="0"/>
              <a:t>Project Change requests:</a:t>
            </a:r>
          </a:p>
          <a:p>
            <a:pPr lvl="1"/>
            <a:r>
              <a:rPr lang="en-GB" dirty="0"/>
              <a:t>Additional budget for WP PWIE DPL ( so that it is not taken from the general budget)</a:t>
            </a:r>
          </a:p>
          <a:p>
            <a:pPr lvl="1"/>
            <a:r>
              <a:rPr lang="en-GB" dirty="0"/>
              <a:t>~ 6 PM for assessment of DTT Research Plan alignment with future EUROfusion needs also following the EU strategy (to be published end of 2025) and the outcome of the pilot plant working group</a:t>
            </a:r>
          </a:p>
          <a:p>
            <a:pPr marL="0" indent="0">
              <a:buNone/>
            </a:pPr>
            <a:r>
              <a:rPr lang="en-GB" dirty="0"/>
              <a:t>	</a:t>
            </a:r>
          </a:p>
        </p:txBody>
      </p:sp>
      <p:sp>
        <p:nvSpPr>
          <p:cNvPr id="4" name="Footer Placeholder 3">
            <a:extLst>
              <a:ext uri="{FF2B5EF4-FFF2-40B4-BE49-F238E27FC236}">
                <a16:creationId xmlns:a16="http://schemas.microsoft.com/office/drawing/2014/main" id="{2AD2B98B-DBD1-11AD-AF63-15801222AC5C}"/>
              </a:ext>
            </a:extLst>
          </p:cNvPr>
          <p:cNvSpPr>
            <a:spLocks noGrp="1"/>
          </p:cNvSpPr>
          <p:nvPr>
            <p:ph type="ftr" sz="quarter" idx="11"/>
          </p:nvPr>
        </p:nvSpPr>
        <p:spPr>
          <a:xfrm>
            <a:off x="825624" y="6555770"/>
            <a:ext cx="4355976" cy="329614"/>
          </a:xfrm>
        </p:spPr>
        <p:txBody>
          <a:bodyPr/>
          <a:lstStyle/>
          <a:p>
            <a:pPr>
              <a:defRPr/>
            </a:pPr>
            <a:r>
              <a:rPr lang="en-GB"/>
              <a:t>M. Wischmeier | PSD Management Meeting | 30/9/2025</a:t>
            </a:r>
            <a:endParaRPr lang="en-GB" dirty="0"/>
          </a:p>
        </p:txBody>
      </p:sp>
    </p:spTree>
    <p:extLst>
      <p:ext uri="{BB962C8B-B14F-4D97-AF65-F5344CB8AC3E}">
        <p14:creationId xmlns:p14="http://schemas.microsoft.com/office/powerpoint/2010/main" val="3852678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p:txBody>
          <a:bodyPr/>
          <a:lstStyle/>
          <a:p>
            <a:r>
              <a:rPr lang="en-GB" dirty="0"/>
              <a:t>Status of news items</a:t>
            </a:r>
          </a:p>
        </p:txBody>
      </p:sp>
      <p:sp>
        <p:nvSpPr>
          <p:cNvPr id="4" name="Footer Placeholder 3">
            <a:extLst>
              <a:ext uri="{FF2B5EF4-FFF2-40B4-BE49-F238E27FC236}">
                <a16:creationId xmlns:a16="http://schemas.microsoft.com/office/drawing/2014/main" id="{23E13060-F86C-EF87-DEF3-21ADBDDEB667}"/>
              </a:ext>
            </a:extLst>
          </p:cNvPr>
          <p:cNvSpPr>
            <a:spLocks noGrp="1"/>
          </p:cNvSpPr>
          <p:nvPr>
            <p:ph type="ftr" sz="quarter" idx="11"/>
          </p:nvPr>
        </p:nvSpPr>
        <p:spPr>
          <a:xfrm>
            <a:off x="825624" y="6555770"/>
            <a:ext cx="4671534" cy="329614"/>
          </a:xfrm>
        </p:spPr>
        <p:txBody>
          <a:bodyPr/>
          <a:lstStyle/>
          <a:p>
            <a:pPr>
              <a:defRPr/>
            </a:pPr>
            <a:r>
              <a:rPr lang="en-GB">
                <a:solidFill>
                  <a:prstClr val="white"/>
                </a:solidFill>
              </a:rPr>
              <a:t>M. Wischmeier | PSD Management Meeting | 30/9/2025</a:t>
            </a:r>
            <a:endParaRPr lang="en-GB" dirty="0"/>
          </a:p>
        </p:txBody>
      </p:sp>
      <p:graphicFrame>
        <p:nvGraphicFramePr>
          <p:cNvPr id="6" name="Table 5">
            <a:extLst>
              <a:ext uri="{FF2B5EF4-FFF2-40B4-BE49-F238E27FC236}">
                <a16:creationId xmlns:a16="http://schemas.microsoft.com/office/drawing/2014/main" id="{2DC63BAF-AF29-FF70-439F-E1C9A0DA37CD}"/>
              </a:ext>
            </a:extLst>
          </p:cNvPr>
          <p:cNvGraphicFramePr>
            <a:graphicFrameLocks noGrp="1"/>
          </p:cNvGraphicFramePr>
          <p:nvPr>
            <p:extLst>
              <p:ext uri="{D42A27DB-BD31-4B8C-83A1-F6EECF244321}">
                <p14:modId xmlns:p14="http://schemas.microsoft.com/office/powerpoint/2010/main" val="1441648809"/>
              </p:ext>
            </p:extLst>
          </p:nvPr>
        </p:nvGraphicFramePr>
        <p:xfrm>
          <a:off x="127504" y="779610"/>
          <a:ext cx="11791501" cy="3610354"/>
        </p:xfrm>
        <a:graphic>
          <a:graphicData uri="http://schemas.openxmlformats.org/drawingml/2006/table">
            <a:tbl>
              <a:tblPr/>
              <a:tblGrid>
                <a:gridCol w="600335">
                  <a:extLst>
                    <a:ext uri="{9D8B030D-6E8A-4147-A177-3AD203B41FA5}">
                      <a16:colId xmlns:a16="http://schemas.microsoft.com/office/drawing/2014/main" val="2847732508"/>
                    </a:ext>
                  </a:extLst>
                </a:gridCol>
                <a:gridCol w="1585793">
                  <a:extLst>
                    <a:ext uri="{9D8B030D-6E8A-4147-A177-3AD203B41FA5}">
                      <a16:colId xmlns:a16="http://schemas.microsoft.com/office/drawing/2014/main" val="618572727"/>
                    </a:ext>
                  </a:extLst>
                </a:gridCol>
                <a:gridCol w="1336596">
                  <a:extLst>
                    <a:ext uri="{9D8B030D-6E8A-4147-A177-3AD203B41FA5}">
                      <a16:colId xmlns:a16="http://schemas.microsoft.com/office/drawing/2014/main" val="1967742574"/>
                    </a:ext>
                  </a:extLst>
                </a:gridCol>
                <a:gridCol w="1178017">
                  <a:extLst>
                    <a:ext uri="{9D8B030D-6E8A-4147-A177-3AD203B41FA5}">
                      <a16:colId xmlns:a16="http://schemas.microsoft.com/office/drawing/2014/main" val="1118282863"/>
                    </a:ext>
                  </a:extLst>
                </a:gridCol>
                <a:gridCol w="1042093">
                  <a:extLst>
                    <a:ext uri="{9D8B030D-6E8A-4147-A177-3AD203B41FA5}">
                      <a16:colId xmlns:a16="http://schemas.microsoft.com/office/drawing/2014/main" val="4288890654"/>
                    </a:ext>
                  </a:extLst>
                </a:gridCol>
                <a:gridCol w="1438541">
                  <a:extLst>
                    <a:ext uri="{9D8B030D-6E8A-4147-A177-3AD203B41FA5}">
                      <a16:colId xmlns:a16="http://schemas.microsoft.com/office/drawing/2014/main" val="2117619607"/>
                    </a:ext>
                  </a:extLst>
                </a:gridCol>
                <a:gridCol w="4610126">
                  <a:extLst>
                    <a:ext uri="{9D8B030D-6E8A-4147-A177-3AD203B41FA5}">
                      <a16:colId xmlns:a16="http://schemas.microsoft.com/office/drawing/2014/main" val="1756286781"/>
                    </a:ext>
                  </a:extLst>
                </a:gridCol>
              </a:tblGrid>
              <a:tr h="281533">
                <a:tc>
                  <a:txBody>
                    <a:bodyPr/>
                    <a:lstStyle/>
                    <a:p>
                      <a:pPr algn="ctr" fontAlgn="ctr">
                        <a:buNone/>
                      </a:pPr>
                      <a:r>
                        <a:rPr lang="en-GB" sz="1600" b="1" i="0" u="none" strike="noStrike" dirty="0">
                          <a:solidFill>
                            <a:srgbClr val="FFFFFF"/>
                          </a:solidFill>
                          <a:effectLst/>
                          <a:latin typeface="Aptos Display" panose="020B0004020202020204" pitchFamily="34" charset="0"/>
                        </a:rPr>
                        <a:t>WP</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News item expected</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PL/TFL reminded</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Draft received</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Sent to COM</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Published by COM</a:t>
                      </a:r>
                    </a:p>
                  </a:txBody>
                  <a:tcPr marL="5275" marR="5275" marT="5275" marB="37983" anchor="ctr">
                    <a:lnL>
                      <a:noFill/>
                    </a:lnL>
                    <a:lnR>
                      <a:noFill/>
                    </a:lnR>
                    <a:lnT>
                      <a:noFill/>
                    </a:lnT>
                    <a:lnB>
                      <a:noFill/>
                    </a:lnB>
                    <a:solidFill>
                      <a:srgbClr val="104861"/>
                    </a:solidFill>
                  </a:tcPr>
                </a:tc>
                <a:tc>
                  <a:txBody>
                    <a:bodyPr/>
                    <a:lstStyle/>
                    <a:p>
                      <a:pPr algn="ctr" fontAlgn="ctr">
                        <a:buNone/>
                      </a:pPr>
                      <a:r>
                        <a:rPr lang="en-GB" sz="1600" b="1" i="0" u="none" strike="noStrike" dirty="0">
                          <a:solidFill>
                            <a:srgbClr val="FFFFFF"/>
                          </a:solidFill>
                          <a:effectLst/>
                          <a:latin typeface="Aptos Display" panose="020B0004020202020204" pitchFamily="34" charset="0"/>
                        </a:rPr>
                        <a:t>Title of news item</a:t>
                      </a:r>
                    </a:p>
                  </a:txBody>
                  <a:tcPr marL="5275" marR="5275" marT="5275" marB="37983" anchor="ctr">
                    <a:lnL>
                      <a:noFill/>
                    </a:lnL>
                    <a:lnR>
                      <a:noFill/>
                    </a:lnR>
                    <a:lnT>
                      <a:noFill/>
                    </a:lnT>
                    <a:lnB>
                      <a:noFill/>
                    </a:lnB>
                    <a:solidFill>
                      <a:srgbClr val="104861"/>
                    </a:solidFill>
                  </a:tcPr>
                </a:tc>
                <a:extLst>
                  <a:ext uri="{0D108BD9-81ED-4DB2-BD59-A6C34878D82A}">
                    <a16:rowId xmlns:a16="http://schemas.microsoft.com/office/drawing/2014/main" val="3047516180"/>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10/07/2025</a:t>
                      </a:r>
                    </a:p>
                  </a:txBody>
                  <a:tcPr marL="5275" marR="5275" marT="5275" marB="37983" anchor="ctr">
                    <a:lnL>
                      <a:noFill/>
                    </a:lnL>
                    <a:lnR>
                      <a:noFill/>
                    </a:lnR>
                    <a:lnT>
                      <a:noFill/>
                    </a:lnT>
                    <a:lnB>
                      <a:noFill/>
                    </a:lnB>
                    <a:no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09/07/2025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10/07/2025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17/07/2025</a:t>
                      </a: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ADC</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809693136"/>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SA</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25/07/2025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22/06/2025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25/07/2025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25/07/2025</a:t>
                      </a:r>
                    </a:p>
                  </a:txBody>
                  <a:tcPr marL="5275" marR="5275" marT="5275" marB="37983" anchor="ctr">
                    <a:lnL>
                      <a:noFill/>
                    </a:lnL>
                    <a:lnR>
                      <a:noFill/>
                    </a:lnR>
                    <a:lnT>
                      <a:noFill/>
                    </a:lnT>
                    <a:lnB>
                      <a:noFill/>
                    </a:lnB>
                    <a:solidFill>
                      <a:srgbClr val="FFFFFF"/>
                    </a:solidFill>
                  </a:tcPr>
                </a:tc>
                <a:tc>
                  <a:txBody>
                    <a:bodyPr/>
                    <a:lstStyle/>
                    <a:p>
                      <a:pPr algn="ctr" fontAlgn="ctr">
                        <a:buNone/>
                      </a:pPr>
                      <a:r>
                        <a:rPr lang="en-US" sz="1400" b="0" i="0" u="none" strike="noStrike" dirty="0">
                          <a:solidFill>
                            <a:srgbClr val="000000"/>
                          </a:solidFill>
                          <a:effectLst/>
                          <a:latin typeface="Aptos Narrow" panose="020B0004020202020204" pitchFamily="34" charset="0"/>
                        </a:rPr>
                        <a:t>19/08/2025</a:t>
                      </a:r>
                      <a:endParaRPr lang="en-GB" sz="1400" b="0" i="0" u="none" strike="noStrike" dirty="0">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diagnostic installation (TS)</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2235738453"/>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sngStrike">
                          <a:solidFill>
                            <a:srgbClr val="000000"/>
                          </a:solidFill>
                          <a:effectLst/>
                          <a:latin typeface="Aptos Narrow" panose="020B0004020202020204" pitchFamily="34" charset="0"/>
                        </a:rPr>
                        <a:t>10/08/2025</a:t>
                      </a: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1199686273"/>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W7X</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dirty="0">
                          <a:solidFill>
                            <a:srgbClr val="000000"/>
                          </a:solidFill>
                          <a:effectLst/>
                          <a:latin typeface="Aptos Narrow" panose="020B0004020202020204" pitchFamily="34" charset="0"/>
                        </a:rPr>
                        <a:t>25/09/2025</a:t>
                      </a:r>
                    </a:p>
                  </a:txBody>
                  <a:tcPr marL="5275" marR="5275" marT="5275" marB="37983" anchor="ctr">
                    <a:lnL>
                      <a:noFill/>
                    </a:lnL>
                    <a:lnR>
                      <a:noFill/>
                    </a:lnR>
                    <a:lnT>
                      <a:noFill/>
                    </a:lnT>
                    <a:lnB>
                      <a:noFill/>
                    </a:lnB>
                    <a:solidFill>
                      <a:srgbClr val="FFC7CE"/>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cancel</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6651512"/>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10/09/2025</a:t>
                      </a:r>
                    </a:p>
                  </a:txBody>
                  <a:tcPr marL="5275" marR="5275" marT="5275" marB="37983" anchor="ctr">
                    <a:lnL>
                      <a:noFill/>
                    </a:lnL>
                    <a:lnR>
                      <a:noFill/>
                    </a:lnR>
                    <a:lnT>
                      <a:noFill/>
                    </a:lnT>
                    <a:lnB>
                      <a:noFill/>
                    </a:lnB>
                    <a:solidFill>
                      <a:srgbClr val="FFC7CE"/>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Cancel </a:t>
                      </a:r>
                      <a:r>
                        <a:rPr lang="en-GB" sz="1400" b="0" i="0" u="none" strike="noStrike" dirty="0">
                          <a:solidFill>
                            <a:srgbClr val="000000"/>
                          </a:solidFill>
                          <a:effectLst/>
                          <a:latin typeface="Aptos Narrow" panose="020B0004020202020204" pitchFamily="34" charset="0"/>
                          <a:sym typeface="Wingdings" pitchFamily="2" charset="2"/>
                        </a:rPr>
                        <a:t> maybe on Rt-04</a:t>
                      </a: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2682618284"/>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BEST</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25/09/2025</a:t>
                      </a:r>
                    </a:p>
                  </a:txBody>
                  <a:tcPr marL="5275" marR="5275" marT="5275" marB="37983" anchor="ctr">
                    <a:lnL>
                      <a:noFill/>
                    </a:lnL>
                    <a:lnR>
                      <a:noFill/>
                    </a:lnR>
                    <a:lnT>
                      <a:noFill/>
                    </a:lnT>
                    <a:lnB>
                      <a:noFill/>
                    </a:lnB>
                    <a:solidFill>
                      <a:srgbClr val="FFC7CE"/>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Yevgen to prepare on the BEST RP</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3852070615"/>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PWIE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6100"/>
                          </a:solidFill>
                          <a:effectLst/>
                          <a:latin typeface="Aptos Narrow" panose="020B0004020202020204" pitchFamily="34" charset="0"/>
                        </a:rPr>
                        <a:t>17/10/2025</a:t>
                      </a:r>
                    </a:p>
                  </a:txBody>
                  <a:tcPr marL="5275" marR="5275" marT="5275" marB="37983" anchor="ctr">
                    <a:lnL>
                      <a:noFill/>
                    </a:lnL>
                    <a:lnR>
                      <a:noFill/>
                    </a:lnR>
                    <a:lnT>
                      <a:noFill/>
                    </a:lnT>
                    <a:lnB>
                      <a:noFill/>
                    </a:lnB>
                    <a:solidFill>
                      <a:srgbClr val="C6EFCE"/>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Delay to </a:t>
                      </a:r>
                      <a:r>
                        <a:rPr lang="en-GB" sz="1400" b="0" i="0" u="none" strike="noStrike" dirty="0" err="1">
                          <a:solidFill>
                            <a:srgbClr val="000000"/>
                          </a:solidFill>
                          <a:effectLst/>
                          <a:latin typeface="Aptos Narrow" panose="020B0004020202020204" pitchFamily="34" charset="0"/>
                        </a:rPr>
                        <a:t>november</a:t>
                      </a: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1138227229"/>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W7X</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6100"/>
                          </a:solidFill>
                          <a:effectLst/>
                          <a:latin typeface="Aptos Narrow" panose="020B0004020202020204" pitchFamily="34" charset="0"/>
                        </a:rPr>
                        <a:t>25/10/2025</a:t>
                      </a:r>
                    </a:p>
                  </a:txBody>
                  <a:tcPr marL="5275" marR="5275" marT="5275" marB="37983" anchor="ctr">
                    <a:lnL>
                      <a:noFill/>
                    </a:lnL>
                    <a:lnR>
                      <a:noFill/>
                    </a:lnR>
                    <a:lnT>
                      <a:noFill/>
                    </a:lnT>
                    <a:lnB>
                      <a:noFill/>
                    </a:lnB>
                    <a:solidFill>
                      <a:srgbClr val="C6EFCE"/>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cancel</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407607293"/>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10/11/2025</a:t>
                      </a: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r>
                        <a:rPr lang="en-GB" sz="1400" b="0" i="0" u="none" strike="noStrike" dirty="0">
                          <a:solidFill>
                            <a:srgbClr val="000000"/>
                          </a:solidFill>
                          <a:effectLst/>
                          <a:latin typeface="Aptos Narrow" panose="020B0004020202020204" pitchFamily="34" charset="0"/>
                        </a:rPr>
                        <a:t>This could be news on the Programme Meeting</a:t>
                      </a: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3355941017"/>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SA</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25/11/2025</a:t>
                      </a: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405208938"/>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10/12/2025</a:t>
                      </a: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2304863788"/>
                  </a:ext>
                </a:extLst>
              </a:tr>
              <a:tr h="243587">
                <a:tc>
                  <a:txBody>
                    <a:bodyPr/>
                    <a:lstStyle/>
                    <a:p>
                      <a:pPr algn="ctr" fontAlgn="ctr">
                        <a:buNone/>
                      </a:pPr>
                      <a:r>
                        <a:rPr lang="en-GB" sz="1400" b="0" i="0" u="none" strike="noStrike">
                          <a:solidFill>
                            <a:srgbClr val="000000"/>
                          </a:solidFill>
                          <a:effectLst/>
                          <a:latin typeface="Aptos Narrow" panose="020B0004020202020204" pitchFamily="34" charset="0"/>
                        </a:rPr>
                        <a:t>W7X</a:t>
                      </a:r>
                    </a:p>
                  </a:txBody>
                  <a:tcPr marL="5275" marR="5275" marT="5275" marB="37983"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25/12/2025</a:t>
                      </a: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ctr" fontAlgn="ctr">
                        <a:buNone/>
                      </a:pPr>
                      <a:endParaRPr lang="en-GB" sz="1400" b="0" i="0" u="none" strike="noStrike">
                        <a:solidFill>
                          <a:srgbClr val="000000"/>
                        </a:solidFill>
                        <a:effectLst/>
                        <a:latin typeface="Aptos Narrow" panose="020B0004020202020204" pitchFamily="34" charset="0"/>
                      </a:endParaRPr>
                    </a:p>
                  </a:txBody>
                  <a:tcPr marL="5275" marR="5275" marT="5275" marB="37983" anchor="ctr">
                    <a:lnL>
                      <a:noFill/>
                    </a:lnL>
                    <a:lnR>
                      <a:noFill/>
                    </a:lnR>
                    <a:lnT>
                      <a:noFill/>
                    </a:lnT>
                    <a:lnB>
                      <a:noFill/>
                    </a:lnB>
                    <a:solidFill>
                      <a:srgbClr val="FFFFFF"/>
                    </a:solidFill>
                  </a:tcPr>
                </a:tc>
                <a:tc>
                  <a:txBody>
                    <a:bodyPr/>
                    <a:lstStyle/>
                    <a:p>
                      <a:pPr algn="l" fontAlgn="b">
                        <a:buNone/>
                      </a:pPr>
                      <a:endParaRPr lang="en-GB" sz="1400" b="0" i="0" u="none" strike="noStrike" dirty="0">
                        <a:solidFill>
                          <a:srgbClr val="000000"/>
                        </a:solidFill>
                        <a:effectLst/>
                        <a:latin typeface="Aptos Narrow" panose="020B0004020202020204" pitchFamily="34" charset="0"/>
                      </a:endParaRPr>
                    </a:p>
                  </a:txBody>
                  <a:tcPr marL="5275" marR="5275" marT="5275" marB="37983" anchor="b">
                    <a:lnL>
                      <a:noFill/>
                    </a:lnL>
                    <a:lnR>
                      <a:noFill/>
                    </a:lnR>
                    <a:lnT>
                      <a:noFill/>
                    </a:lnT>
                    <a:lnB>
                      <a:noFill/>
                    </a:lnB>
                    <a:solidFill>
                      <a:srgbClr val="FFFFFF"/>
                    </a:solidFill>
                  </a:tcPr>
                </a:tc>
                <a:extLst>
                  <a:ext uri="{0D108BD9-81ED-4DB2-BD59-A6C34878D82A}">
                    <a16:rowId xmlns:a16="http://schemas.microsoft.com/office/drawing/2014/main" val="4324336"/>
                  </a:ext>
                </a:extLst>
              </a:tr>
            </a:tbl>
          </a:graphicData>
        </a:graphic>
      </p:graphicFrame>
      <p:sp>
        <p:nvSpPr>
          <p:cNvPr id="3" name="TextBox 2">
            <a:extLst>
              <a:ext uri="{FF2B5EF4-FFF2-40B4-BE49-F238E27FC236}">
                <a16:creationId xmlns:a16="http://schemas.microsoft.com/office/drawing/2014/main" id="{852FAAE2-FCAE-6D55-2003-FD692BB01F16}"/>
              </a:ext>
            </a:extLst>
          </p:cNvPr>
          <p:cNvSpPr txBox="1"/>
          <p:nvPr/>
        </p:nvSpPr>
        <p:spPr bwMode="auto">
          <a:xfrm>
            <a:off x="520117" y="5100506"/>
            <a:ext cx="7558416" cy="369332"/>
          </a:xfrm>
          <a:prstGeom prst="rect">
            <a:avLst/>
          </a:prstGeom>
          <a:noFill/>
        </p:spPr>
        <p:txBody>
          <a:bodyPr wrap="none" rtlCol="0">
            <a:spAutoFit/>
          </a:bodyPr>
          <a:lstStyle/>
          <a:p>
            <a:r>
              <a:rPr lang="en-GB" dirty="0"/>
              <a:t>2 news items from W7X happened in summer </a:t>
            </a:r>
            <a:r>
              <a:rPr lang="en-GB" dirty="0">
                <a:sym typeface="Wingdings" pitchFamily="2" charset="2"/>
              </a:rPr>
              <a:t> BM to label them in the table</a:t>
            </a:r>
            <a:endParaRPr lang="en-GB" dirty="0"/>
          </a:p>
        </p:txBody>
      </p:sp>
    </p:spTree>
    <p:extLst>
      <p:ext uri="{BB962C8B-B14F-4D97-AF65-F5344CB8AC3E}">
        <p14:creationId xmlns:p14="http://schemas.microsoft.com/office/powerpoint/2010/main" val="3161415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0EBB6-976E-FF42-7656-07311AAA8872}"/>
              </a:ext>
            </a:extLst>
          </p:cNvPr>
          <p:cNvSpPr>
            <a:spLocks noGrp="1"/>
          </p:cNvSpPr>
          <p:nvPr>
            <p:ph type="title"/>
          </p:nvPr>
        </p:nvSpPr>
        <p:spPr/>
        <p:txBody>
          <a:bodyPr/>
          <a:lstStyle/>
          <a:p>
            <a:r>
              <a:rPr lang="en-GB" dirty="0"/>
              <a:t>3.1 - Planning of events - EUROfusion calendar</a:t>
            </a:r>
          </a:p>
        </p:txBody>
      </p:sp>
      <p:pic>
        <p:nvPicPr>
          <p:cNvPr id="1026" name="Picture 2">
            <a:extLst>
              <a:ext uri="{FF2B5EF4-FFF2-40B4-BE49-F238E27FC236}">
                <a16:creationId xmlns:a16="http://schemas.microsoft.com/office/drawing/2014/main" id="{F8C19BAE-F328-B0F9-495B-110823F8DA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5573"/>
          <a:stretch/>
        </p:blipFill>
        <p:spPr bwMode="auto">
          <a:xfrm>
            <a:off x="909352" y="649715"/>
            <a:ext cx="10373296" cy="320841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81620D27-F96C-BEBF-E9E2-1E7061BE26CD}"/>
              </a:ext>
            </a:extLst>
          </p:cNvPr>
          <p:cNvGraphicFramePr>
            <a:graphicFrameLocks noGrp="1"/>
          </p:cNvGraphicFramePr>
          <p:nvPr>
            <p:extLst>
              <p:ext uri="{D42A27DB-BD31-4B8C-83A1-F6EECF244321}">
                <p14:modId xmlns:p14="http://schemas.microsoft.com/office/powerpoint/2010/main" val="2060056355"/>
              </p:ext>
            </p:extLst>
          </p:nvPr>
        </p:nvGraphicFramePr>
        <p:xfrm>
          <a:off x="2853155" y="4074685"/>
          <a:ext cx="6485690" cy="1524000"/>
        </p:xfrm>
        <a:graphic>
          <a:graphicData uri="http://schemas.openxmlformats.org/drawingml/2006/table">
            <a:tbl>
              <a:tblPr firstRow="1" bandRow="1">
                <a:tableStyleId>{5C22544A-7EE6-4342-B048-85BDC9FD1C3A}</a:tableStyleId>
              </a:tblPr>
              <a:tblGrid>
                <a:gridCol w="2683711">
                  <a:extLst>
                    <a:ext uri="{9D8B030D-6E8A-4147-A177-3AD203B41FA5}">
                      <a16:colId xmlns:a16="http://schemas.microsoft.com/office/drawing/2014/main" val="1706022277"/>
                    </a:ext>
                  </a:extLst>
                </a:gridCol>
                <a:gridCol w="1852863">
                  <a:extLst>
                    <a:ext uri="{9D8B030D-6E8A-4147-A177-3AD203B41FA5}">
                      <a16:colId xmlns:a16="http://schemas.microsoft.com/office/drawing/2014/main" val="3183923006"/>
                    </a:ext>
                  </a:extLst>
                </a:gridCol>
                <a:gridCol w="1949116">
                  <a:extLst>
                    <a:ext uri="{9D8B030D-6E8A-4147-A177-3AD203B41FA5}">
                      <a16:colId xmlns:a16="http://schemas.microsoft.com/office/drawing/2014/main" val="2292969036"/>
                    </a:ext>
                  </a:extLst>
                </a:gridCol>
              </a:tblGrid>
              <a:tr h="288000">
                <a:tc gridSpan="3">
                  <a:txBody>
                    <a:bodyPr/>
                    <a:lstStyle/>
                    <a:p>
                      <a:r>
                        <a:rPr lang="en-US" sz="1400" dirty="0"/>
                        <a:t>Upcoming events</a:t>
                      </a:r>
                      <a:endParaRPr lang="en-GB" sz="14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262302975"/>
                  </a:ext>
                </a:extLst>
              </a:tr>
              <a:tr h="288000">
                <a:tc>
                  <a:txBody>
                    <a:bodyPr/>
                    <a:lstStyle/>
                    <a:p>
                      <a:r>
                        <a:rPr lang="en-GB" sz="1400" dirty="0"/>
                        <a:t>52</a:t>
                      </a:r>
                      <a:r>
                        <a:rPr lang="en-GB" sz="1400" baseline="30000" dirty="0"/>
                        <a:t>nd</a:t>
                      </a:r>
                      <a:r>
                        <a:rPr lang="en-GB" sz="1400" dirty="0"/>
                        <a:t> Bureau meeting</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22 September 2025</a:t>
                      </a:r>
                      <a:endParaRPr lang="en-GB"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Prague, Czech Republic </a:t>
                      </a:r>
                      <a:endParaRPr lang="en-GB" sz="1400" dirty="0"/>
                    </a:p>
                  </a:txBody>
                  <a:tcPr/>
                </a:tc>
                <a:extLst>
                  <a:ext uri="{0D108BD9-81ED-4DB2-BD59-A6C34878D82A}">
                    <a16:rowId xmlns:a16="http://schemas.microsoft.com/office/drawing/2014/main" val="2806917803"/>
                  </a:ext>
                </a:extLst>
              </a:tr>
              <a:tr h="288000">
                <a:tc>
                  <a:txBody>
                    <a:bodyPr/>
                    <a:lstStyle/>
                    <a:p>
                      <a:r>
                        <a:rPr lang="en-GB" sz="1400" dirty="0"/>
                        <a:t>52</a:t>
                      </a:r>
                      <a:r>
                        <a:rPr lang="en-GB" sz="1400" baseline="30000" dirty="0"/>
                        <a:t>nd</a:t>
                      </a:r>
                      <a:r>
                        <a:rPr lang="en-GB" sz="1400" dirty="0"/>
                        <a:t> General Assembly meeting</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7-8 October 2025</a:t>
                      </a:r>
                      <a:endParaRPr lang="en-GB"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Remote</a:t>
                      </a:r>
                      <a:endParaRPr lang="en-GB" sz="1400" dirty="0"/>
                    </a:p>
                  </a:txBody>
                  <a:tcPr/>
                </a:tc>
                <a:extLst>
                  <a:ext uri="{0D108BD9-81ED-4DB2-BD59-A6C34878D82A}">
                    <a16:rowId xmlns:a16="http://schemas.microsoft.com/office/drawing/2014/main" val="684851331"/>
                  </a:ext>
                </a:extLst>
              </a:tr>
              <a:tr h="288000">
                <a:tc>
                  <a:txBody>
                    <a:bodyPr/>
                    <a:lstStyle/>
                    <a:p>
                      <a:r>
                        <a:rPr lang="en-GB" sz="1400" dirty="0"/>
                        <a:t>53</a:t>
                      </a:r>
                      <a:r>
                        <a:rPr lang="en-GB" sz="1400" baseline="30000" dirty="0"/>
                        <a:t>rd</a:t>
                      </a:r>
                      <a:r>
                        <a:rPr lang="en-GB" sz="1400" dirty="0"/>
                        <a:t> Bureau meeting</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14 November 2025</a:t>
                      </a:r>
                      <a:endParaRPr lang="en-GB"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Remote</a:t>
                      </a:r>
                      <a:endParaRPr lang="en-GB" sz="1400" dirty="0"/>
                    </a:p>
                  </a:txBody>
                  <a:tcPr/>
                </a:tc>
                <a:extLst>
                  <a:ext uri="{0D108BD9-81ED-4DB2-BD59-A6C34878D82A}">
                    <a16:rowId xmlns:a16="http://schemas.microsoft.com/office/drawing/2014/main" val="3184611171"/>
                  </a:ext>
                </a:extLst>
              </a:tr>
              <a:tr h="288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dirty="0"/>
                        <a:t>53</a:t>
                      </a:r>
                      <a:r>
                        <a:rPr lang="en-GB" sz="1400" baseline="30000" dirty="0"/>
                        <a:t>rd</a:t>
                      </a:r>
                      <a:r>
                        <a:rPr lang="en-GB" sz="1400" dirty="0"/>
                        <a:t> General Assembly meeting</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16-17 December 2025</a:t>
                      </a:r>
                      <a:endParaRPr lang="en-GB"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err="1"/>
                        <a:t>Saariselkä</a:t>
                      </a:r>
                      <a:r>
                        <a:rPr lang="en-US" sz="1400" dirty="0"/>
                        <a:t>, Finland</a:t>
                      </a:r>
                      <a:endParaRPr lang="en-GB" sz="1400" dirty="0"/>
                    </a:p>
                  </a:txBody>
                  <a:tcPr/>
                </a:tc>
                <a:extLst>
                  <a:ext uri="{0D108BD9-81ED-4DB2-BD59-A6C34878D82A}">
                    <a16:rowId xmlns:a16="http://schemas.microsoft.com/office/drawing/2014/main" val="4187646470"/>
                  </a:ext>
                </a:extLst>
              </a:tr>
            </a:tbl>
          </a:graphicData>
        </a:graphic>
      </p:graphicFrame>
      <p:sp>
        <p:nvSpPr>
          <p:cNvPr id="6" name="Star: 5 Points 5">
            <a:extLst>
              <a:ext uri="{FF2B5EF4-FFF2-40B4-BE49-F238E27FC236}">
                <a16:creationId xmlns:a16="http://schemas.microsoft.com/office/drawing/2014/main" id="{09C66D6D-7840-249B-D65F-764A4B51C0A8}"/>
              </a:ext>
            </a:extLst>
          </p:cNvPr>
          <p:cNvSpPr/>
          <p:nvPr/>
        </p:nvSpPr>
        <p:spPr>
          <a:xfrm>
            <a:off x="3938337" y="3208231"/>
            <a:ext cx="248652" cy="227169"/>
          </a:xfrm>
          <a:prstGeom prst="star5">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9DD03363-80C9-6DA9-9592-A51EF6614969}"/>
              </a:ext>
            </a:extLst>
          </p:cNvPr>
          <p:cNvSpPr/>
          <p:nvPr/>
        </p:nvSpPr>
        <p:spPr>
          <a:xfrm>
            <a:off x="3721768" y="1203158"/>
            <a:ext cx="1572127" cy="3048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8C181726-E906-A305-7B5B-B9E8ADB7635B}"/>
              </a:ext>
            </a:extLst>
          </p:cNvPr>
          <p:cNvSpPr>
            <a:spLocks noGrp="1"/>
          </p:cNvSpPr>
          <p:nvPr>
            <p:ph type="ftr" sz="quarter" idx="11"/>
          </p:nvPr>
        </p:nvSpPr>
        <p:spPr>
          <a:xfrm>
            <a:off x="825624" y="6555770"/>
            <a:ext cx="4468271" cy="329614"/>
          </a:xfrm>
        </p:spPr>
        <p:txBody>
          <a:bodyPr/>
          <a:lstStyle/>
          <a:p>
            <a:pPr>
              <a:defRPr/>
            </a:pPr>
            <a:r>
              <a:rPr lang="en-GB"/>
              <a:t>M. Wischmeier | PSD Management Meeting | 30/9/2025</a:t>
            </a:r>
            <a:endParaRPr lang="en-GB" dirty="0"/>
          </a:p>
        </p:txBody>
      </p:sp>
    </p:spTree>
    <p:extLst>
      <p:ext uri="{BB962C8B-B14F-4D97-AF65-F5344CB8AC3E}">
        <p14:creationId xmlns:p14="http://schemas.microsoft.com/office/powerpoint/2010/main" val="486301391"/>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C0A4813F98B4E8220D530BDF75A91" ma:contentTypeVersion="13" ma:contentTypeDescription="Create a new document." ma:contentTypeScope="" ma:versionID="58a8bdd45f7ce4feb524a99a06f15bb6">
  <xsd:schema xmlns:xsd="http://www.w3.org/2001/XMLSchema" xmlns:xs="http://www.w3.org/2001/XMLSchema" xmlns:p="http://schemas.microsoft.com/office/2006/metadata/properties" xmlns:ns2="11177149-811b-4568-8567-9b6fe1f0ad04" xmlns:ns3="09999def-ddca-44de-babb-767cbacbe94d" targetNamespace="http://schemas.microsoft.com/office/2006/metadata/properties" ma:root="true" ma:fieldsID="ae865d1b40c2ca764e6167854848b6a8" ns2:_="" ns3:_="">
    <xsd:import namespace="11177149-811b-4568-8567-9b6fe1f0ad04"/>
    <xsd:import namespace="09999def-ddca-44de-babb-767cbacbe9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77149-811b-4568-8567-9b6fe1f0ad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999def-ddca-44de-babb-767cbacbe9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afb5ea-19e9-4afc-baab-01e1ef14ec3b}" ma:internalName="TaxCatchAll" ma:showField="CatchAllData" ma:web="09999def-ddca-44de-babb-767cbacbe9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9999def-ddca-44de-babb-767cbacbe94d" xsi:nil="true"/>
    <lcf76f155ced4ddcb4097134ff3c332f xmlns="11177149-811b-4568-8567-9b6fe1f0ad0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1A96B4D-590B-4000-8858-C9E830C8A9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77149-811b-4568-8567-9b6fe1f0ad04"/>
    <ds:schemaRef ds:uri="09999def-ddca-44de-babb-767cbacbe9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1EBE56-B781-4D40-A6DA-97EC01845737}">
  <ds:schemaRefs>
    <ds:schemaRef ds:uri="http://schemas.microsoft.com/sharepoint/v3/contenttype/forms"/>
  </ds:schemaRefs>
</ds:datastoreItem>
</file>

<file path=customXml/itemProps3.xml><?xml version="1.0" encoding="utf-8"?>
<ds:datastoreItem xmlns:ds="http://schemas.openxmlformats.org/officeDocument/2006/customXml" ds:itemID="{8E576E97-6997-4610-BAF5-E76DF24AA7CC}">
  <ds:schemaRefs>
    <ds:schemaRef ds:uri="http://purl.org/dc/dcmitype/"/>
    <ds:schemaRef ds:uri="http://schemas.microsoft.com/office/2006/metadata/properties"/>
    <ds:schemaRef ds:uri="http://purl.org/dc/terms/"/>
    <ds:schemaRef ds:uri="http://www.w3.org/XML/1998/namespace"/>
    <ds:schemaRef ds:uri="09999def-ddca-44de-babb-767cbacbe94d"/>
    <ds:schemaRef ds:uri="http://schemas.microsoft.com/office/infopath/2007/PartnerControls"/>
    <ds:schemaRef ds:uri="http://schemas.microsoft.com/office/2006/documentManagement/types"/>
    <ds:schemaRef ds:uri="http://schemas.openxmlformats.org/package/2006/metadata/core-properties"/>
    <ds:schemaRef ds:uri="11177149-811b-4568-8567-9b6fe1f0ad04"/>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606</TotalTime>
  <Words>698</Words>
  <Application>Microsoft Office PowerPoint</Application>
  <PresentationFormat>Widescreen</PresentationFormat>
  <Paragraphs>101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EUROfusion.1line_5_3_2019</vt:lpstr>
      <vt:lpstr>Briefing</vt:lpstr>
      <vt:lpstr>Topics for discussion today</vt:lpstr>
      <vt:lpstr>Project Board</vt:lpstr>
      <vt:lpstr>Status of news items</vt:lpstr>
      <vt:lpstr>3.1 - Planning of events - EUROfusion calendar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Marco Wischmeier</cp:lastModifiedBy>
  <cp:revision>301</cp:revision>
  <dcterms:created xsi:type="dcterms:W3CDTF">2024-01-17T07:39:52Z</dcterms:created>
  <dcterms:modified xsi:type="dcterms:W3CDTF">2025-09-30T09:05:56Z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0x01010071BC0A4813F98B4E8220D530BDF75A91</vt:lpwstr>
  </property>
  <property fmtid="{D5CDD505-2E9C-101B-9397-08002B2CF9AE}" pid="3" name="MediaServiceImageTags">
    <vt:lpwstr/>
  </property>
</Properties>
</file>