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sldIdLst>
    <p:sldId id="256" r:id="rId5"/>
    <p:sldId id="257" r:id="rId6"/>
    <p:sldId id="273" r:id="rId7"/>
    <p:sldId id="278" r:id="rId8"/>
    <p:sldId id="277" r:id="rId9"/>
    <p:sldId id="275" r:id="rId10"/>
    <p:sldId id="280" r:id="rId11"/>
    <p:sldId id="279" r:id="rId12"/>
    <p:sldId id="281" r:id="rId13"/>
    <p:sldId id="282" r:id="rId14"/>
    <p:sldId id="283"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F82D-39AF-2F97-3CD1-1742504E6FCB}" v="7" dt="2024-12-02T09:45:1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 Szabolics" userId="cd3bfe97-2fa8-411c-81f0-3ee7e59ce51b" providerId="ADAL" clId="{8234C197-AA9D-7B4D-8F1B-2AD2DD247065}"/>
    <pc:docChg chg="undo custSel addSld delSld modSld sldOrd modMainMaster">
      <pc:chgData name="Tamas Szabolics" userId="cd3bfe97-2fa8-411c-81f0-3ee7e59ce51b" providerId="ADAL" clId="{8234C197-AA9D-7B4D-8F1B-2AD2DD247065}" dt="2024-11-25T16:04:47.279" v="742" actId="20578"/>
      <pc:docMkLst>
        <pc:docMk/>
      </pc:docMkLst>
      <pc:sldChg chg="new">
        <pc:chgData name="Tamas Szabolics" userId="cd3bfe97-2fa8-411c-81f0-3ee7e59ce51b" providerId="ADAL" clId="{8234C197-AA9D-7B4D-8F1B-2AD2DD247065}" dt="2024-10-18T07:25:54.830" v="0" actId="680"/>
        <pc:sldMkLst>
          <pc:docMk/>
          <pc:sldMk cId="431817190" sldId="257"/>
        </pc:sldMkLst>
      </pc:sldChg>
      <pc:sldChg chg="new del">
        <pc:chgData name="Tamas Szabolics" userId="cd3bfe97-2fa8-411c-81f0-3ee7e59ce51b" providerId="ADAL" clId="{8234C197-AA9D-7B4D-8F1B-2AD2DD247065}" dt="2024-10-18T08:44:01.810" v="135" actId="2696"/>
        <pc:sldMkLst>
          <pc:docMk/>
          <pc:sldMk cId="2101610814" sldId="258"/>
        </pc:sldMkLst>
      </pc:sldChg>
      <pc:sldChg chg="addSp delSp modSp new del mod">
        <pc:chgData name="Tamas Szabolics" userId="cd3bfe97-2fa8-411c-81f0-3ee7e59ce51b" providerId="ADAL" clId="{8234C197-AA9D-7B4D-8F1B-2AD2DD247065}" dt="2024-11-25T16:04:24.252" v="739" actId="2696"/>
        <pc:sldMkLst>
          <pc:docMk/>
          <pc:sldMk cId="750468423" sldId="259"/>
        </pc:sldMkLst>
      </pc:sldChg>
      <pc:sldChg chg="new del">
        <pc:chgData name="Tamas Szabolics" userId="cd3bfe97-2fa8-411c-81f0-3ee7e59ce51b" providerId="ADAL" clId="{8234C197-AA9D-7B4D-8F1B-2AD2DD247065}" dt="2024-10-18T08:44:05.917" v="138" actId="2696"/>
        <pc:sldMkLst>
          <pc:docMk/>
          <pc:sldMk cId="3389238595" sldId="260"/>
        </pc:sldMkLst>
      </pc:sldChg>
      <pc:sldChg chg="modSp new del mod">
        <pc:chgData name="Tamas Szabolics" userId="cd3bfe97-2fa8-411c-81f0-3ee7e59ce51b" providerId="ADAL" clId="{8234C197-AA9D-7B4D-8F1B-2AD2DD247065}" dt="2024-10-18T08:44:04.015" v="136" actId="2696"/>
        <pc:sldMkLst>
          <pc:docMk/>
          <pc:sldMk cId="1573047952" sldId="261"/>
        </pc:sldMkLst>
      </pc:sldChg>
      <pc:sldChg chg="new del">
        <pc:chgData name="Tamas Szabolics" userId="cd3bfe97-2fa8-411c-81f0-3ee7e59ce51b" providerId="ADAL" clId="{8234C197-AA9D-7B4D-8F1B-2AD2DD247065}" dt="2024-10-18T08:44:05.246" v="137" actId="2696"/>
        <pc:sldMkLst>
          <pc:docMk/>
          <pc:sldMk cId="2691157056" sldId="262"/>
        </pc:sldMkLst>
      </pc:sldChg>
      <pc:sldChg chg="modSp new del mod">
        <pc:chgData name="Tamas Szabolics" userId="cd3bfe97-2fa8-411c-81f0-3ee7e59ce51b" providerId="ADAL" clId="{8234C197-AA9D-7B4D-8F1B-2AD2DD247065}" dt="2024-10-18T08:44:00.854" v="134" actId="2696"/>
        <pc:sldMkLst>
          <pc:docMk/>
          <pc:sldMk cId="994293115" sldId="263"/>
        </pc:sldMkLst>
      </pc:sldChg>
      <pc:sldChg chg="addSp delSp modSp new mod">
        <pc:chgData name="Tamas Szabolics" userId="cd3bfe97-2fa8-411c-81f0-3ee7e59ce51b" providerId="ADAL" clId="{8234C197-AA9D-7B4D-8F1B-2AD2DD247065}" dt="2024-10-23T11:23:30.040" v="194" actId="478"/>
        <pc:sldMkLst>
          <pc:docMk/>
          <pc:sldMk cId="1401760247" sldId="264"/>
        </pc:sldMkLst>
      </pc:sldChg>
      <pc:sldChg chg="new del">
        <pc:chgData name="Tamas Szabolics" userId="cd3bfe97-2fa8-411c-81f0-3ee7e59ce51b" providerId="ADAL" clId="{8234C197-AA9D-7B4D-8F1B-2AD2DD247065}" dt="2024-11-25T15:18:04.631" v="480" actId="2696"/>
        <pc:sldMkLst>
          <pc:docMk/>
          <pc:sldMk cId="881058919" sldId="265"/>
        </pc:sldMkLst>
      </pc:sldChg>
      <pc:sldChg chg="delSp modSp new mod">
        <pc:chgData name="Tamas Szabolics" userId="cd3bfe97-2fa8-411c-81f0-3ee7e59ce51b" providerId="ADAL" clId="{8234C197-AA9D-7B4D-8F1B-2AD2DD247065}" dt="2024-11-25T16:03:06.756" v="730" actId="478"/>
        <pc:sldMkLst>
          <pc:docMk/>
          <pc:sldMk cId="2566406109" sldId="265"/>
        </pc:sldMkLst>
      </pc:sldChg>
      <pc:sldChg chg="modSp new mod ord">
        <pc:chgData name="Tamas Szabolics" userId="cd3bfe97-2fa8-411c-81f0-3ee7e59ce51b" providerId="ADAL" clId="{8234C197-AA9D-7B4D-8F1B-2AD2DD247065}" dt="2024-11-25T16:04:45.997" v="741" actId="20578"/>
        <pc:sldMkLst>
          <pc:docMk/>
          <pc:sldMk cId="796714568" sldId="266"/>
        </pc:sldMkLst>
        <pc:spChg chg="mod">
          <ac:chgData name="Tamas Szabolics" userId="cd3bfe97-2fa8-411c-81f0-3ee7e59ce51b" providerId="ADAL" clId="{8234C197-AA9D-7B4D-8F1B-2AD2DD247065}" dt="2024-11-25T16:00:57.711" v="685" actId="27636"/>
          <ac:spMkLst>
            <pc:docMk/>
            <pc:sldMk cId="796714568" sldId="266"/>
            <ac:spMk id="2" creationId="{2B5668B3-0A4C-492B-F245-5A14D7E752CB}"/>
          </ac:spMkLst>
        </pc:spChg>
      </pc:sldChg>
      <pc:sldChg chg="new ord">
        <pc:chgData name="Tamas Szabolics" userId="cd3bfe97-2fa8-411c-81f0-3ee7e59ce51b" providerId="ADAL" clId="{8234C197-AA9D-7B4D-8F1B-2AD2DD247065}" dt="2024-11-25T16:04:47.279" v="742" actId="20578"/>
        <pc:sldMkLst>
          <pc:docMk/>
          <pc:sldMk cId="714882574" sldId="267"/>
        </pc:sldMkLst>
      </pc:sldChg>
      <pc:sldChg chg="new">
        <pc:chgData name="Tamas Szabolics" userId="cd3bfe97-2fa8-411c-81f0-3ee7e59ce51b" providerId="ADAL" clId="{8234C197-AA9D-7B4D-8F1B-2AD2DD247065}" dt="2024-11-25T16:04:06.222" v="736" actId="680"/>
        <pc:sldMkLst>
          <pc:docMk/>
          <pc:sldMk cId="2857641979" sldId="268"/>
        </pc:sldMkLst>
      </pc:sldChg>
      <pc:sldChg chg="new">
        <pc:chgData name="Tamas Szabolics" userId="cd3bfe97-2fa8-411c-81f0-3ee7e59ce51b" providerId="ADAL" clId="{8234C197-AA9D-7B4D-8F1B-2AD2DD247065}" dt="2024-11-25T16:04:09.187" v="737" actId="680"/>
        <pc:sldMkLst>
          <pc:docMk/>
          <pc:sldMk cId="232290782" sldId="269"/>
        </pc:sldMkLst>
      </pc:sldChg>
      <pc:sldChg chg="new">
        <pc:chgData name="Tamas Szabolics" userId="cd3bfe97-2fa8-411c-81f0-3ee7e59ce51b" providerId="ADAL" clId="{8234C197-AA9D-7B4D-8F1B-2AD2DD247065}" dt="2024-11-25T16:04:12.198" v="738" actId="680"/>
        <pc:sldMkLst>
          <pc:docMk/>
          <pc:sldMk cId="3476055104" sldId="270"/>
        </pc:sldMkLst>
      </pc:sldChg>
      <pc:sldMasterChg chg="modSp addSldLayout modSldLayout sldLayoutOrd">
        <pc:chgData name="Tamas Szabolics" userId="cd3bfe97-2fa8-411c-81f0-3ee7e59ce51b" providerId="ADAL" clId="{8234C197-AA9D-7B4D-8F1B-2AD2DD247065}" dt="2024-11-25T16:04:40.919" v="740" actId="1076"/>
        <pc:sldMasterMkLst>
          <pc:docMk/>
          <pc:sldMasterMk cId="2402646876" sldId="2147483657"/>
        </pc:sldMasterMkLst>
        <pc:sldLayoutChg chg="modSp">
          <pc:chgData name="Tamas Szabolics" userId="cd3bfe97-2fa8-411c-81f0-3ee7e59ce51b" providerId="ADAL" clId="{8234C197-AA9D-7B4D-8F1B-2AD2DD247065}" dt="2024-10-18T07:27:02.160" v="6" actId="735"/>
          <pc:sldLayoutMkLst>
            <pc:docMk/>
            <pc:sldMasterMk cId="2402646876" sldId="2147483657"/>
            <pc:sldLayoutMk cId="640704308" sldId="2147483658"/>
          </pc:sldLayoutMkLst>
        </pc:sldLayoutChg>
        <pc:sldLayoutChg chg="addSp delSp modSp mod">
          <pc:chgData name="Tamas Szabolics" userId="cd3bfe97-2fa8-411c-81f0-3ee7e59ce51b" providerId="ADAL" clId="{8234C197-AA9D-7B4D-8F1B-2AD2DD247065}" dt="2024-10-23T07:28:29.184" v="177" actId="1076"/>
          <pc:sldLayoutMkLst>
            <pc:docMk/>
            <pc:sldMasterMk cId="2402646876" sldId="2147483657"/>
            <pc:sldLayoutMk cId="4285183126" sldId="2147483663"/>
          </pc:sldLayoutMkLst>
          <pc:spChg chg="mod">
            <ac:chgData name="Tamas Szabolics" userId="cd3bfe97-2fa8-411c-81f0-3ee7e59ce51b" providerId="ADAL" clId="{8234C197-AA9D-7B4D-8F1B-2AD2DD247065}" dt="2024-10-18T07:27:49.302" v="7" actId="2085"/>
            <ac:spMkLst>
              <pc:docMk/>
              <pc:sldMasterMk cId="2402646876" sldId="2147483657"/>
              <pc:sldLayoutMk cId="4285183126" sldId="2147483663"/>
              <ac:spMk id="4" creationId="{47ECB478-BAE3-9650-1ED0-40553289DFEC}"/>
            </ac:spMkLst>
          </pc:spChg>
          <pc:picChg chg="mod">
            <ac:chgData name="Tamas Szabolics" userId="cd3bfe97-2fa8-411c-81f0-3ee7e59ce51b" providerId="ADAL" clId="{8234C197-AA9D-7B4D-8F1B-2AD2DD247065}" dt="2024-10-23T07:28:29.184" v="177" actId="1076"/>
            <ac:picMkLst>
              <pc:docMk/>
              <pc:sldMasterMk cId="2402646876" sldId="2147483657"/>
              <pc:sldLayoutMk cId="4285183126" sldId="2147483663"/>
              <ac:picMk id="6" creationId="{40CFE93D-B60A-5519-67CA-2FB5FDAACE49}"/>
            </ac:picMkLst>
          </pc:picChg>
        </pc:sldLayoutChg>
        <pc:sldLayoutChg chg="addSp delSp modSp mod">
          <pc:chgData name="Tamas Szabolics" userId="cd3bfe97-2fa8-411c-81f0-3ee7e59ce51b" providerId="ADAL" clId="{8234C197-AA9D-7B4D-8F1B-2AD2DD247065}" dt="2024-10-23T07:28:36.018" v="181"/>
          <pc:sldLayoutMkLst>
            <pc:docMk/>
            <pc:sldMasterMk cId="2402646876" sldId="2147483657"/>
            <pc:sldLayoutMk cId="1696459684" sldId="2147483664"/>
          </pc:sldLayoutMkLst>
          <pc:spChg chg="mod">
            <ac:chgData name="Tamas Szabolics" userId="cd3bfe97-2fa8-411c-81f0-3ee7e59ce51b" providerId="ADAL" clId="{8234C197-AA9D-7B4D-8F1B-2AD2DD247065}" dt="2024-10-18T07:28:12.842" v="11" actId="2085"/>
            <ac:spMkLst>
              <pc:docMk/>
              <pc:sldMasterMk cId="2402646876" sldId="2147483657"/>
              <pc:sldLayoutMk cId="1696459684" sldId="2147483664"/>
              <ac:spMk id="4" creationId="{47ECB478-BAE3-9650-1ED0-40553289DFEC}"/>
            </ac:spMkLst>
          </pc:spChg>
          <pc:picChg chg="add mod">
            <ac:chgData name="Tamas Szabolics" userId="cd3bfe97-2fa8-411c-81f0-3ee7e59ce51b" providerId="ADAL" clId="{8234C197-AA9D-7B4D-8F1B-2AD2DD247065}" dt="2024-10-23T07:28:36.018" v="181"/>
            <ac:picMkLst>
              <pc:docMk/>
              <pc:sldMasterMk cId="2402646876" sldId="2147483657"/>
              <pc:sldLayoutMk cId="1696459684" sldId="2147483664"/>
              <ac:picMk id="5" creationId="{99801FBB-9E6A-4AE4-3DF9-7243B31E29C4}"/>
            </ac:picMkLst>
          </pc:picChg>
        </pc:sldLayoutChg>
        <pc:sldLayoutChg chg="addSp delSp modSp mod">
          <pc:chgData name="Tamas Szabolics" userId="cd3bfe97-2fa8-411c-81f0-3ee7e59ce51b" providerId="ADAL" clId="{8234C197-AA9D-7B4D-8F1B-2AD2DD247065}" dt="2024-11-18T04:13:53.953" v="479" actId="20577"/>
          <pc:sldLayoutMkLst>
            <pc:docMk/>
            <pc:sldMasterMk cId="2402646876" sldId="2147483657"/>
            <pc:sldLayoutMk cId="1067269772" sldId="2147483665"/>
          </pc:sldLayoutMkLst>
          <pc:spChg chg="add mod">
            <ac:chgData name="Tamas Szabolics" userId="cd3bfe97-2fa8-411c-81f0-3ee7e59ce51b" providerId="ADAL" clId="{8234C197-AA9D-7B4D-8F1B-2AD2DD247065}" dt="2024-11-06T12:26:05.011" v="252" actId="20577"/>
            <ac:spMkLst>
              <pc:docMk/>
              <pc:sldMasterMk cId="2402646876" sldId="2147483657"/>
              <pc:sldLayoutMk cId="1067269772" sldId="2147483665"/>
              <ac:spMk id="3" creationId="{85518383-0A9F-8787-EE49-6ABD1BDB1C74}"/>
            </ac:spMkLst>
          </pc:spChg>
          <pc:spChg chg="mod">
            <ac:chgData name="Tamas Szabolics" userId="cd3bfe97-2fa8-411c-81f0-3ee7e59ce51b" providerId="ADAL" clId="{8234C197-AA9D-7B4D-8F1B-2AD2DD247065}" dt="2024-10-18T07:29:25.196" v="23" actId="2085"/>
            <ac:spMkLst>
              <pc:docMk/>
              <pc:sldMasterMk cId="2402646876" sldId="2147483657"/>
              <pc:sldLayoutMk cId="1067269772" sldId="2147483665"/>
              <ac:spMk id="4" creationId="{47ECB478-BAE3-9650-1ED0-40553289DFEC}"/>
            </ac:spMkLst>
          </pc:spChg>
          <pc:spChg chg="mod">
            <ac:chgData name="Tamas Szabolics" userId="cd3bfe97-2fa8-411c-81f0-3ee7e59ce51b" providerId="ADAL" clId="{8234C197-AA9D-7B4D-8F1B-2AD2DD247065}" dt="2024-10-18T07:29:08.442" v="20" actId="20577"/>
            <ac:spMkLst>
              <pc:docMk/>
              <pc:sldMasterMk cId="2402646876" sldId="2147483657"/>
              <pc:sldLayoutMk cId="1067269772" sldId="2147483665"/>
              <ac:spMk id="8" creationId="{00000000-0000-0000-0000-000000000000}"/>
            </ac:spMkLst>
          </pc:spChg>
          <pc:spChg chg="mod">
            <ac:chgData name="Tamas Szabolics" userId="cd3bfe97-2fa8-411c-81f0-3ee7e59ce51b" providerId="ADAL" clId="{8234C197-AA9D-7B4D-8F1B-2AD2DD247065}" dt="2024-11-18T04:13:53.953" v="479" actId="20577"/>
            <ac:spMkLst>
              <pc:docMk/>
              <pc:sldMasterMk cId="2402646876" sldId="2147483657"/>
              <pc:sldLayoutMk cId="1067269772" sldId="2147483665"/>
              <ac:spMk id="10" creationId="{C85B798E-0E11-AC76-5A3B-7AEDB8476845}"/>
            </ac:spMkLst>
          </pc:spChg>
          <pc:picChg chg="add mod">
            <ac:chgData name="Tamas Szabolics" userId="cd3bfe97-2fa8-411c-81f0-3ee7e59ce51b" providerId="ADAL" clId="{8234C197-AA9D-7B4D-8F1B-2AD2DD247065}" dt="2024-10-23T07:28:47.940" v="186"/>
            <ac:picMkLst>
              <pc:docMk/>
              <pc:sldMasterMk cId="2402646876" sldId="2147483657"/>
              <pc:sldLayoutMk cId="1067269772" sldId="2147483665"/>
              <ac:picMk id="2" creationId="{C3E709DA-A623-E292-E86E-AD6FBCDEE9FD}"/>
            </ac:picMkLst>
          </pc:picChg>
        </pc:sldLayoutChg>
        <pc:sldLayoutChg chg="addSp delSp modSp mod">
          <pc:chgData name="Tamas Szabolics" userId="cd3bfe97-2fa8-411c-81f0-3ee7e59ce51b" providerId="ADAL" clId="{8234C197-AA9D-7B4D-8F1B-2AD2DD247065}" dt="2024-11-06T12:25:33.386" v="239" actId="1038"/>
          <pc:sldLayoutMkLst>
            <pc:docMk/>
            <pc:sldMasterMk cId="2402646876" sldId="2147483657"/>
            <pc:sldLayoutMk cId="4054005621" sldId="2147483666"/>
          </pc:sldLayoutMkLst>
          <pc:spChg chg="mod">
            <ac:chgData name="Tamas Szabolics" userId="cd3bfe97-2fa8-411c-81f0-3ee7e59ce51b" providerId="ADAL" clId="{8234C197-AA9D-7B4D-8F1B-2AD2DD247065}" dt="2024-10-18T07:29:30.225" v="24" actId="2085"/>
            <ac:spMkLst>
              <pc:docMk/>
              <pc:sldMasterMk cId="2402646876" sldId="2147483657"/>
              <pc:sldLayoutMk cId="4054005621" sldId="2147483666"/>
              <ac:spMk id="4" creationId="{47ECB478-BAE3-9650-1ED0-40553289DFEC}"/>
            </ac:spMkLst>
          </pc:spChg>
          <pc:spChg chg="mod">
            <ac:chgData name="Tamas Szabolics" userId="cd3bfe97-2fa8-411c-81f0-3ee7e59ce51b" providerId="ADAL" clId="{8234C197-AA9D-7B4D-8F1B-2AD2DD247065}" dt="2024-10-18T08:39:37.807" v="46" actId="20577"/>
            <ac:spMkLst>
              <pc:docMk/>
              <pc:sldMasterMk cId="2402646876" sldId="2147483657"/>
              <pc:sldLayoutMk cId="4054005621" sldId="2147483666"/>
              <ac:spMk id="8" creationId="{00000000-0000-0000-0000-000000000000}"/>
            </ac:spMkLst>
          </pc:spChg>
          <pc:spChg chg="add mod">
            <ac:chgData name="Tamas Szabolics" userId="cd3bfe97-2fa8-411c-81f0-3ee7e59ce51b" providerId="ADAL" clId="{8234C197-AA9D-7B4D-8F1B-2AD2DD247065}" dt="2024-11-06T12:25:33.386" v="239" actId="1038"/>
            <ac:spMkLst>
              <pc:docMk/>
              <pc:sldMasterMk cId="2402646876" sldId="2147483657"/>
              <pc:sldLayoutMk cId="4054005621" sldId="2147483666"/>
              <ac:spMk id="12" creationId="{C16436CB-AC07-4BBB-7928-069CF8956E3B}"/>
            </ac:spMkLst>
          </pc:spChg>
          <pc:picChg chg="add mod">
            <ac:chgData name="Tamas Szabolics" userId="cd3bfe97-2fa8-411c-81f0-3ee7e59ce51b" providerId="ADAL" clId="{8234C197-AA9D-7B4D-8F1B-2AD2DD247065}" dt="2024-10-23T07:28:54.666" v="188"/>
            <ac:picMkLst>
              <pc:docMk/>
              <pc:sldMasterMk cId="2402646876" sldId="2147483657"/>
              <pc:sldLayoutMk cId="4054005621" sldId="2147483666"/>
              <ac:picMk id="2" creationId="{4B54540B-5211-6405-3954-CAE563B89955}"/>
            </ac:picMkLst>
          </pc:picChg>
          <pc:picChg chg="add mod">
            <ac:chgData name="Tamas Szabolics" userId="cd3bfe97-2fa8-411c-81f0-3ee7e59ce51b" providerId="ADAL" clId="{8234C197-AA9D-7B4D-8F1B-2AD2DD247065}" dt="2024-10-18T07:37:11.614" v="33" actId="14100"/>
            <ac:picMkLst>
              <pc:docMk/>
              <pc:sldMasterMk cId="2402646876" sldId="2147483657"/>
              <pc:sldLayoutMk cId="4054005621" sldId="2147483666"/>
              <ac:picMk id="3" creationId="{E6A79DA8-5CC9-F046-C150-72773BF96224}"/>
            </ac:picMkLst>
          </pc:picChg>
        </pc:sldLayoutChg>
        <pc:sldLayoutChg chg="addSp delSp modSp mod ord">
          <pc:chgData name="Tamas Szabolics" userId="cd3bfe97-2fa8-411c-81f0-3ee7e59ce51b" providerId="ADAL" clId="{8234C197-AA9D-7B4D-8F1B-2AD2DD247065}" dt="2024-11-25T15:29:09.884" v="483" actId="20578"/>
          <pc:sldLayoutMkLst>
            <pc:docMk/>
            <pc:sldMasterMk cId="2402646876" sldId="2147483657"/>
            <pc:sldLayoutMk cId="3048919335" sldId="2147483667"/>
          </pc:sldLayoutMkLst>
          <pc:spChg chg="mod">
            <ac:chgData name="Tamas Szabolics" userId="cd3bfe97-2fa8-411c-81f0-3ee7e59ce51b" providerId="ADAL" clId="{8234C197-AA9D-7B4D-8F1B-2AD2DD247065}" dt="2024-10-23T07:27:57.843" v="175" actId="14100"/>
            <ac:spMkLst>
              <pc:docMk/>
              <pc:sldMasterMk cId="2402646876" sldId="2147483657"/>
              <pc:sldLayoutMk cId="3048919335" sldId="2147483667"/>
              <ac:spMk id="4" creationId="{47ECB478-BAE3-9650-1ED0-40553289DFEC}"/>
            </ac:spMkLst>
          </pc:spChg>
          <pc:spChg chg="add mod">
            <ac:chgData name="Tamas Szabolics" userId="cd3bfe97-2fa8-411c-81f0-3ee7e59ce51b" providerId="ADAL" clId="{8234C197-AA9D-7B4D-8F1B-2AD2DD247065}" dt="2024-11-06T12:25:24.116" v="233" actId="1038"/>
            <ac:spMkLst>
              <pc:docMk/>
              <pc:sldMasterMk cId="2402646876" sldId="2147483657"/>
              <pc:sldLayoutMk cId="3048919335" sldId="2147483667"/>
              <ac:spMk id="5" creationId="{02484EB3-402E-4F49-FFDD-1AF24F678560}"/>
            </ac:spMkLst>
          </pc:spChg>
          <pc:picChg chg="add mod">
            <ac:chgData name="Tamas Szabolics" userId="cd3bfe97-2fa8-411c-81f0-3ee7e59ce51b" providerId="ADAL" clId="{8234C197-AA9D-7B4D-8F1B-2AD2DD247065}" dt="2024-10-23T07:29:12.062" v="192"/>
            <ac:picMkLst>
              <pc:docMk/>
              <pc:sldMasterMk cId="2402646876" sldId="2147483657"/>
              <pc:sldLayoutMk cId="3048919335" sldId="2147483667"/>
              <ac:picMk id="7" creationId="{FC763037-8E92-533F-A2B0-EF01A1FA3FB9}"/>
            </ac:picMkLst>
          </pc:picChg>
          <pc:picChg chg="add mod">
            <ac:chgData name="Tamas Szabolics" userId="cd3bfe97-2fa8-411c-81f0-3ee7e59ce51b" providerId="ADAL" clId="{8234C197-AA9D-7B4D-8F1B-2AD2DD247065}" dt="2024-10-23T14:40:46.486" v="217" actId="1076"/>
            <ac:picMkLst>
              <pc:docMk/>
              <pc:sldMasterMk cId="2402646876" sldId="2147483657"/>
              <pc:sldLayoutMk cId="3048919335" sldId="2147483667"/>
              <ac:picMk id="13" creationId="{03FA7AAB-EA32-20E6-77CB-9DAA1586D8E7}"/>
            </ac:picMkLst>
          </pc:picChg>
        </pc:sldLayoutChg>
        <pc:sldLayoutChg chg="addSp delSp modSp mod">
          <pc:chgData name="Tamas Szabolics" userId="cd3bfe97-2fa8-411c-81f0-3ee7e59ce51b" providerId="ADAL" clId="{8234C197-AA9D-7B4D-8F1B-2AD2DD247065}" dt="2024-11-25T16:04:40.919" v="740" actId="1076"/>
          <pc:sldLayoutMkLst>
            <pc:docMk/>
            <pc:sldMasterMk cId="2402646876" sldId="2147483657"/>
            <pc:sldLayoutMk cId="2045912402" sldId="2147483668"/>
          </pc:sldLayoutMkLst>
          <pc:spChg chg="add mod">
            <ac:chgData name="Tamas Szabolics" userId="cd3bfe97-2fa8-411c-81f0-3ee7e59ce51b" providerId="ADAL" clId="{8234C197-AA9D-7B4D-8F1B-2AD2DD247065}" dt="2024-11-25T16:01:35.230" v="695" actId="14100"/>
            <ac:spMkLst>
              <pc:docMk/>
              <pc:sldMasterMk cId="2402646876" sldId="2147483657"/>
              <pc:sldLayoutMk cId="2045912402" sldId="2147483668"/>
              <ac:spMk id="12" creationId="{C8275B34-5F14-82E5-77B3-EBE27FBE272A}"/>
            </ac:spMkLst>
          </pc:spChg>
          <pc:picChg chg="add mod">
            <ac:chgData name="Tamas Szabolics" userId="cd3bfe97-2fa8-411c-81f0-3ee7e59ce51b" providerId="ADAL" clId="{8234C197-AA9D-7B4D-8F1B-2AD2DD247065}" dt="2024-11-11T14:35:18.902" v="274" actId="1076"/>
            <ac:picMkLst>
              <pc:docMk/>
              <pc:sldMasterMk cId="2402646876" sldId="2147483657"/>
              <pc:sldLayoutMk cId="2045912402" sldId="2147483668"/>
              <ac:picMk id="5" creationId="{73BD9AAF-FD9A-1CC2-D729-3753918186B2}"/>
            </ac:picMkLst>
          </pc:picChg>
          <pc:picChg chg="add mod">
            <ac:chgData name="Tamas Szabolics" userId="cd3bfe97-2fa8-411c-81f0-3ee7e59ce51b" providerId="ADAL" clId="{8234C197-AA9D-7B4D-8F1B-2AD2DD247065}" dt="2024-11-25T16:04:40.919" v="740" actId="1076"/>
            <ac:picMkLst>
              <pc:docMk/>
              <pc:sldMasterMk cId="2402646876" sldId="2147483657"/>
              <pc:sldLayoutMk cId="2045912402" sldId="2147483668"/>
              <ac:picMk id="10" creationId="{D5DD0C48-F720-08EA-F6CF-5E3528E640CC}"/>
            </ac:picMkLst>
          </pc:picChg>
          <pc:picChg chg="add mod">
            <ac:chgData name="Tamas Szabolics" userId="cd3bfe97-2fa8-411c-81f0-3ee7e59ce51b" providerId="ADAL" clId="{8234C197-AA9D-7B4D-8F1B-2AD2DD247065}" dt="2024-11-12T18:31:19.649" v="341" actId="1076"/>
            <ac:picMkLst>
              <pc:docMk/>
              <pc:sldMasterMk cId="2402646876" sldId="2147483657"/>
              <pc:sldLayoutMk cId="2045912402" sldId="2147483668"/>
              <ac:picMk id="11" creationId="{91352402-9C53-2D42-47B4-F358B7FF6AFB}"/>
            </ac:picMkLst>
          </pc:picChg>
          <pc:picChg chg="add mod">
            <ac:chgData name="Tamas Szabolics" userId="cd3bfe97-2fa8-411c-81f0-3ee7e59ce51b" providerId="ADAL" clId="{8234C197-AA9D-7B4D-8F1B-2AD2DD247065}" dt="2024-11-12T18:31:23.253" v="342" actId="1076"/>
            <ac:picMkLst>
              <pc:docMk/>
              <pc:sldMasterMk cId="2402646876" sldId="2147483657"/>
              <pc:sldLayoutMk cId="2045912402" sldId="2147483668"/>
              <ac:picMk id="13" creationId="{7685BD55-BC1C-6498-4299-C61B81575713}"/>
            </ac:picMkLst>
          </pc:picChg>
          <pc:picChg chg="add mod">
            <ac:chgData name="Tamas Szabolics" userId="cd3bfe97-2fa8-411c-81f0-3ee7e59ce51b" providerId="ADAL" clId="{8234C197-AA9D-7B4D-8F1B-2AD2DD247065}" dt="2024-11-12T18:31:46.294" v="348" actId="1076"/>
            <ac:picMkLst>
              <pc:docMk/>
              <pc:sldMasterMk cId="2402646876" sldId="2147483657"/>
              <pc:sldLayoutMk cId="2045912402" sldId="2147483668"/>
              <ac:picMk id="15" creationId="{1874E19B-511F-0030-2D8B-B2ACBF39BADF}"/>
            </ac:picMkLst>
          </pc:picChg>
          <pc:picChg chg="add mod">
            <ac:chgData name="Tamas Szabolics" userId="cd3bfe97-2fa8-411c-81f0-3ee7e59ce51b" providerId="ADAL" clId="{8234C197-AA9D-7B4D-8F1B-2AD2DD247065}" dt="2024-11-12T18:31:42.055" v="347" actId="1076"/>
            <ac:picMkLst>
              <pc:docMk/>
              <pc:sldMasterMk cId="2402646876" sldId="2147483657"/>
              <pc:sldLayoutMk cId="2045912402" sldId="2147483668"/>
              <ac:picMk id="17" creationId="{27268761-FB3D-E1F8-20BB-D829350ED86C}"/>
            </ac:picMkLst>
          </pc:picChg>
          <pc:picChg chg="add mod">
            <ac:chgData name="Tamas Szabolics" userId="cd3bfe97-2fa8-411c-81f0-3ee7e59ce51b" providerId="ADAL" clId="{8234C197-AA9D-7B4D-8F1B-2AD2DD247065}" dt="2024-11-12T18:31:39.085" v="346" actId="1076"/>
            <ac:picMkLst>
              <pc:docMk/>
              <pc:sldMasterMk cId="2402646876" sldId="2147483657"/>
              <pc:sldLayoutMk cId="2045912402" sldId="2147483668"/>
              <ac:picMk id="19" creationId="{D2FCBC92-3D1A-6374-B1CA-E903024761A1}"/>
            </ac:picMkLst>
          </pc:picChg>
          <pc:picChg chg="add mod">
            <ac:chgData name="Tamas Szabolics" userId="cd3bfe97-2fa8-411c-81f0-3ee7e59ce51b" providerId="ADAL" clId="{8234C197-AA9D-7B4D-8F1B-2AD2DD247065}" dt="2024-11-12T18:31:34.398" v="345" actId="1076"/>
            <ac:picMkLst>
              <pc:docMk/>
              <pc:sldMasterMk cId="2402646876" sldId="2147483657"/>
              <pc:sldLayoutMk cId="2045912402" sldId="2147483668"/>
              <ac:picMk id="21" creationId="{2EFD888F-46F1-6AF2-B54A-DB8AED2A23AC}"/>
            </ac:picMkLst>
          </pc:picChg>
          <pc:picChg chg="add mod">
            <ac:chgData name="Tamas Szabolics" userId="cd3bfe97-2fa8-411c-81f0-3ee7e59ce51b" providerId="ADAL" clId="{8234C197-AA9D-7B4D-8F1B-2AD2DD247065}" dt="2024-11-12T18:31:30.872" v="344" actId="1076"/>
            <ac:picMkLst>
              <pc:docMk/>
              <pc:sldMasterMk cId="2402646876" sldId="2147483657"/>
              <pc:sldLayoutMk cId="2045912402" sldId="2147483668"/>
              <ac:picMk id="23" creationId="{A5D099B7-7F0C-F012-4ACA-A9AE1F801CFA}"/>
            </ac:picMkLst>
          </pc:picChg>
          <pc:picChg chg="add mod">
            <ac:chgData name="Tamas Szabolics" userId="cd3bfe97-2fa8-411c-81f0-3ee7e59ce51b" providerId="ADAL" clId="{8234C197-AA9D-7B4D-8F1B-2AD2DD247065}" dt="2024-11-12T18:31:26.558" v="343" actId="1076"/>
            <ac:picMkLst>
              <pc:docMk/>
              <pc:sldMasterMk cId="2402646876" sldId="2147483657"/>
              <pc:sldLayoutMk cId="2045912402" sldId="2147483668"/>
              <ac:picMk id="25" creationId="{3187A4B3-34C9-3C95-62A9-002571104AA5}"/>
            </ac:picMkLst>
          </pc:picChg>
        </pc:sldLayoutChg>
        <pc:sldLayoutChg chg="addSp delSp modSp mod">
          <pc:chgData name="Tamas Szabolics" userId="cd3bfe97-2fa8-411c-81f0-3ee7e59ce51b" providerId="ADAL" clId="{8234C197-AA9D-7B4D-8F1B-2AD2DD247065}" dt="2024-10-23T07:28:41.070" v="183"/>
          <pc:sldLayoutMkLst>
            <pc:docMk/>
            <pc:sldMasterMk cId="2402646876" sldId="2147483657"/>
            <pc:sldLayoutMk cId="1308084676" sldId="2147483669"/>
          </pc:sldLayoutMkLst>
          <pc:spChg chg="mod">
            <ac:chgData name="Tamas Szabolics" userId="cd3bfe97-2fa8-411c-81f0-3ee7e59ce51b" providerId="ADAL" clId="{8234C197-AA9D-7B4D-8F1B-2AD2DD247065}" dt="2024-10-18T07:29:20.067" v="22" actId="2085"/>
            <ac:spMkLst>
              <pc:docMk/>
              <pc:sldMasterMk cId="2402646876" sldId="2147483657"/>
              <pc:sldLayoutMk cId="1308084676" sldId="2147483669"/>
              <ac:spMk id="4" creationId="{47ECB478-BAE3-9650-1ED0-40553289DFEC}"/>
            </ac:spMkLst>
          </pc:spChg>
          <pc:spChg chg="add mod">
            <ac:chgData name="Tamas Szabolics" userId="cd3bfe97-2fa8-411c-81f0-3ee7e59ce51b" providerId="ADAL" clId="{8234C197-AA9D-7B4D-8F1B-2AD2DD247065}" dt="2024-10-18T08:42:43.942" v="132" actId="20577"/>
            <ac:spMkLst>
              <pc:docMk/>
              <pc:sldMasterMk cId="2402646876" sldId="2147483657"/>
              <pc:sldLayoutMk cId="1308084676" sldId="2147483669"/>
              <ac:spMk id="10" creationId="{C4FC0C94-3F09-A426-49C2-6BCA659CC317}"/>
            </ac:spMkLst>
          </pc:spChg>
          <pc:picChg chg="add mod">
            <ac:chgData name="Tamas Szabolics" userId="cd3bfe97-2fa8-411c-81f0-3ee7e59ce51b" providerId="ADAL" clId="{8234C197-AA9D-7B4D-8F1B-2AD2DD247065}" dt="2024-10-23T07:28:41.070" v="183"/>
            <ac:picMkLst>
              <pc:docMk/>
              <pc:sldMasterMk cId="2402646876" sldId="2147483657"/>
              <pc:sldLayoutMk cId="1308084676" sldId="2147483669"/>
              <ac:picMk id="2" creationId="{F84EBC05-6609-C5DD-15BD-05B21625A052}"/>
            </ac:picMkLst>
          </pc:picChg>
        </pc:sldLayoutChg>
        <pc:sldLayoutChg chg="addSp delSp modSp add mod ord modTransition">
          <pc:chgData name="Tamas Szabolics" userId="cd3bfe97-2fa8-411c-81f0-3ee7e59ce51b" providerId="ADAL" clId="{8234C197-AA9D-7B4D-8F1B-2AD2DD247065}" dt="2024-11-25T16:03:31.693" v="734" actId="1076"/>
          <pc:sldLayoutMkLst>
            <pc:docMk/>
            <pc:sldMasterMk cId="2402646876" sldId="2147483657"/>
            <pc:sldLayoutMk cId="955192769" sldId="2147483670"/>
          </pc:sldLayoutMkLst>
          <pc:spChg chg="add mod">
            <ac:chgData name="Tamas Szabolics" userId="cd3bfe97-2fa8-411c-81f0-3ee7e59ce51b" providerId="ADAL" clId="{8234C197-AA9D-7B4D-8F1B-2AD2DD247065}" dt="2024-11-25T15:49:35.308" v="519" actId="1076"/>
            <ac:spMkLst>
              <pc:docMk/>
              <pc:sldMasterMk cId="2402646876" sldId="2147483657"/>
              <pc:sldLayoutMk cId="955192769" sldId="2147483670"/>
              <ac:spMk id="6" creationId="{5966BD16-7752-454F-C58B-251A11EFB1B2}"/>
            </ac:spMkLst>
          </pc:spChg>
          <pc:spChg chg="mod">
            <ac:chgData name="Tamas Szabolics" userId="cd3bfe97-2fa8-411c-81f0-3ee7e59ce51b" providerId="ADAL" clId="{8234C197-AA9D-7B4D-8F1B-2AD2DD247065}" dt="2024-11-25T16:02:30.909" v="729"/>
            <ac:spMkLst>
              <pc:docMk/>
              <pc:sldMasterMk cId="2402646876" sldId="2147483657"/>
              <pc:sldLayoutMk cId="955192769" sldId="2147483670"/>
              <ac:spMk id="8" creationId="{00000000-0000-0000-0000-000000000000}"/>
            </ac:spMkLst>
          </pc:spChg>
          <pc:spChg chg="add mod">
            <ac:chgData name="Tamas Szabolics" userId="cd3bfe97-2fa8-411c-81f0-3ee7e59ce51b" providerId="ADAL" clId="{8234C197-AA9D-7B4D-8F1B-2AD2DD247065}" dt="2024-11-25T15:56:43.175" v="603" actId="1076"/>
            <ac:spMkLst>
              <pc:docMk/>
              <pc:sldMasterMk cId="2402646876" sldId="2147483657"/>
              <pc:sldLayoutMk cId="955192769" sldId="2147483670"/>
              <ac:spMk id="23" creationId="{3F4C3661-F367-DD87-C4F0-0F3D609FF14F}"/>
            </ac:spMkLst>
          </pc:spChg>
          <pc:spChg chg="add mod">
            <ac:chgData name="Tamas Szabolics" userId="cd3bfe97-2fa8-411c-81f0-3ee7e59ce51b" providerId="ADAL" clId="{8234C197-AA9D-7B4D-8F1B-2AD2DD247065}" dt="2024-11-25T15:57:00.826" v="620" actId="20577"/>
            <ac:spMkLst>
              <pc:docMk/>
              <pc:sldMasterMk cId="2402646876" sldId="2147483657"/>
              <pc:sldLayoutMk cId="955192769" sldId="2147483670"/>
              <ac:spMk id="24" creationId="{610AD9B7-CA49-CFD0-EC71-07952B731B92}"/>
            </ac:spMkLst>
          </pc:spChg>
          <pc:spChg chg="add mod">
            <ac:chgData name="Tamas Szabolics" userId="cd3bfe97-2fa8-411c-81f0-3ee7e59ce51b" providerId="ADAL" clId="{8234C197-AA9D-7B4D-8F1B-2AD2DD247065}" dt="2024-11-25T15:57:22.755" v="641" actId="20577"/>
            <ac:spMkLst>
              <pc:docMk/>
              <pc:sldMasterMk cId="2402646876" sldId="2147483657"/>
              <pc:sldLayoutMk cId="955192769" sldId="2147483670"/>
              <ac:spMk id="25" creationId="{037898E9-5B8E-5DA0-DF2B-DC22864A93CC}"/>
            </ac:spMkLst>
          </pc:spChg>
          <pc:spChg chg="add mod">
            <ac:chgData name="Tamas Szabolics" userId="cd3bfe97-2fa8-411c-81f0-3ee7e59ce51b" providerId="ADAL" clId="{8234C197-AA9D-7B4D-8F1B-2AD2DD247065}" dt="2024-11-25T15:57:47.308" v="655" actId="14100"/>
            <ac:spMkLst>
              <pc:docMk/>
              <pc:sldMasterMk cId="2402646876" sldId="2147483657"/>
              <pc:sldLayoutMk cId="955192769" sldId="2147483670"/>
              <ac:spMk id="26" creationId="{36FB1264-C2E8-DD08-2C49-DD49CB0ABAD1}"/>
            </ac:spMkLst>
          </pc:spChg>
          <pc:spChg chg="add mod">
            <ac:chgData name="Tamas Szabolics" userId="cd3bfe97-2fa8-411c-81f0-3ee7e59ce51b" providerId="ADAL" clId="{8234C197-AA9D-7B4D-8F1B-2AD2DD247065}" dt="2024-11-25T15:58:25.071" v="660" actId="20577"/>
            <ac:spMkLst>
              <pc:docMk/>
              <pc:sldMasterMk cId="2402646876" sldId="2147483657"/>
              <pc:sldLayoutMk cId="955192769" sldId="2147483670"/>
              <ac:spMk id="27" creationId="{5307E400-DD53-4AFF-D83E-2882C9D3BCFF}"/>
            </ac:spMkLst>
          </pc:spChg>
          <pc:spChg chg="add mod">
            <ac:chgData name="Tamas Szabolics" userId="cd3bfe97-2fa8-411c-81f0-3ee7e59ce51b" providerId="ADAL" clId="{8234C197-AA9D-7B4D-8F1B-2AD2DD247065}" dt="2024-11-25T15:58:45.439" v="665" actId="14100"/>
            <ac:spMkLst>
              <pc:docMk/>
              <pc:sldMasterMk cId="2402646876" sldId="2147483657"/>
              <pc:sldLayoutMk cId="955192769" sldId="2147483670"/>
              <ac:spMk id="28" creationId="{66A624E3-3044-B88F-1376-898A84380400}"/>
            </ac:spMkLst>
          </pc:spChg>
          <pc:spChg chg="add mod">
            <ac:chgData name="Tamas Szabolics" userId="cd3bfe97-2fa8-411c-81f0-3ee7e59ce51b" providerId="ADAL" clId="{8234C197-AA9D-7B4D-8F1B-2AD2DD247065}" dt="2024-11-25T16:03:31.693" v="734" actId="1076"/>
            <ac:spMkLst>
              <pc:docMk/>
              <pc:sldMasterMk cId="2402646876" sldId="2147483657"/>
              <pc:sldLayoutMk cId="955192769" sldId="2147483670"/>
              <ac:spMk id="29" creationId="{52F7C2E1-47EF-402C-1FD2-5E75EF1540AD}"/>
            </ac:spMkLst>
          </pc:sp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0" creationId="{138A6984-7C86-595B-8E5D-01900B91B6E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2" creationId="{D8722D63-74D6-7BF0-51FD-94F45C212BA6}"/>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4" creationId="{A3CAC57B-2782-2657-2AD5-AAE913C1979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6" creationId="{0F37F52F-AF8C-654D-F3B1-ED83AD4E20FB}"/>
            </ac:picMkLst>
          </pc:picChg>
          <pc:picChg chg="add mod">
            <ac:chgData name="Tamas Szabolics" userId="cd3bfe97-2fa8-411c-81f0-3ee7e59ce51b" providerId="ADAL" clId="{8234C197-AA9D-7B4D-8F1B-2AD2DD247065}" dt="2024-11-25T15:56:04.260" v="576" actId="1076"/>
            <ac:picMkLst>
              <pc:docMk/>
              <pc:sldMasterMk cId="2402646876" sldId="2147483657"/>
              <pc:sldLayoutMk cId="955192769" sldId="2147483670"/>
              <ac:picMk id="20" creationId="{D29BE78D-AA53-704B-61E8-A12E1D569361}"/>
            </ac:picMkLst>
          </pc:picChg>
          <pc:picChg chg="add mod">
            <ac:chgData name="Tamas Szabolics" userId="cd3bfe97-2fa8-411c-81f0-3ee7e59ce51b" providerId="ADAL" clId="{8234C197-AA9D-7B4D-8F1B-2AD2DD247065}" dt="2024-11-25T15:56:02.115" v="575" actId="1076"/>
            <ac:picMkLst>
              <pc:docMk/>
              <pc:sldMasterMk cId="2402646876" sldId="2147483657"/>
              <pc:sldLayoutMk cId="955192769" sldId="2147483670"/>
              <ac:picMk id="22" creationId="{AA77A93C-B0C1-ADE8-6757-95598466950B}"/>
            </ac:picMkLst>
          </pc:picChg>
        </pc:sldLayoutChg>
        <pc:sldLayoutChg chg="modSp add mod modTransition">
          <pc:chgData name="Tamas Szabolics" userId="cd3bfe97-2fa8-411c-81f0-3ee7e59ce51b" providerId="ADAL" clId="{8234C197-AA9D-7B4D-8F1B-2AD2DD247065}" dt="2024-11-12T16:56:24.914" v="304" actId="20577"/>
          <pc:sldLayoutMkLst>
            <pc:docMk/>
            <pc:sldMasterMk cId="2402646876" sldId="2147483657"/>
            <pc:sldLayoutMk cId="2704862446" sldId="2147483670"/>
          </pc:sldLayoutMkLst>
        </pc:sldLayoutChg>
      </pc:sldMasterChg>
    </pc:docChg>
  </pc:docChgLst>
  <pc:docChgLst>
    <pc:chgData name="Eva Belonohy" userId="S::eva.belonohy@euro-fusion.org::3ff31e48-f040-458c-8486-e3c844f61368" providerId="AD" clId="Web-{0A24F82D-39AF-2F97-3CD1-1742504E6FCB}"/>
    <pc:docChg chg="modSld">
      <pc:chgData name="Eva Belonohy" userId="S::eva.belonohy@euro-fusion.org::3ff31e48-f040-458c-8486-e3c844f61368" providerId="AD" clId="Web-{0A24F82D-39AF-2F97-3CD1-1742504E6FCB}" dt="2024-12-02T09:45:10.705" v="6" actId="20577"/>
      <pc:docMkLst>
        <pc:docMk/>
      </pc:docMkLst>
      <pc:sldChg chg="modSp">
        <pc:chgData name="Eva Belonohy" userId="S::eva.belonohy@euro-fusion.org::3ff31e48-f040-458c-8486-e3c844f61368" providerId="AD" clId="Web-{0A24F82D-39AF-2F97-3CD1-1742504E6FCB}" dt="2024-12-02T09:45:10.705" v="6" actId="20577"/>
        <pc:sldMkLst>
          <pc:docMk/>
          <pc:sldMk cId="3476055104" sldId="270"/>
        </pc:sldMkLst>
        <pc:spChg chg="mod">
          <ac:chgData name="Eva Belonohy" userId="S::eva.belonohy@euro-fusion.org::3ff31e48-f040-458c-8486-e3c844f61368" providerId="AD" clId="Web-{0A24F82D-39AF-2F97-3CD1-1742504E6FCB}" dt="2024-12-02T09:45:10.705" v="6" actId="20577"/>
          <ac:spMkLst>
            <pc:docMk/>
            <pc:sldMk cId="3476055104" sldId="270"/>
            <ac:spMk id="4" creationId="{1B2253B3-EB04-3485-955A-35D566CC4A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07/11/2025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p:txBody>
          <a:bodyPr>
            <a:normAutofit fontScale="90000"/>
          </a:bodyPr>
          <a:lstStyle/>
          <a:p>
            <a:r>
              <a:rPr lang="en-US" dirty="0"/>
              <a:t>Compact Neutron Spectrometer</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a:xfrm>
            <a:off x="407367" y="3693074"/>
            <a:ext cx="6952657" cy="457848"/>
          </a:xfrm>
        </p:spPr>
        <p:txBody>
          <a:bodyPr>
            <a:normAutofit fontScale="77500" lnSpcReduction="20000"/>
          </a:bodyPr>
          <a:lstStyle/>
          <a:p>
            <a:r>
              <a:rPr lang="en-US" dirty="0"/>
              <a:t>D. </a:t>
            </a:r>
            <a:r>
              <a:rPr lang="en-US" dirty="0" err="1"/>
              <a:t>Rigamonti</a:t>
            </a:r>
            <a:r>
              <a:rPr lang="en-US" dirty="0"/>
              <a:t> on behalf of the WPSA Enhancement neutron team</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8" y="4159260"/>
            <a:ext cx="8198750" cy="457848"/>
          </a:xfrm>
        </p:spPr>
        <p:txBody>
          <a:bodyPr>
            <a:normAutofit fontScale="70000" lnSpcReduction="20000"/>
          </a:bodyPr>
          <a:lstStyle/>
          <a:p>
            <a:r>
              <a:rPr lang="en-US" i="1" dirty="0"/>
              <a:t>Institute for Plasma Science and Technology, National Research Council of Italy, Milan, Italy </a:t>
            </a:r>
          </a:p>
          <a:p>
            <a:endParaRPr lang="en-US" dirty="0"/>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2025 WPSA Progress Meeting</a:t>
            </a:r>
          </a:p>
        </p:txBody>
      </p:sp>
      <p:pic>
        <p:nvPicPr>
          <p:cNvPr id="11" name="Elemento grafico 10">
            <a:extLst>
              <a:ext uri="{FF2B5EF4-FFF2-40B4-BE49-F238E27FC236}">
                <a16:creationId xmlns:a16="http://schemas.microsoft.com/office/drawing/2014/main" id="{FEDE8962-7845-44FE-871F-0E54CA1D9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7" y="4949825"/>
            <a:ext cx="2209800" cy="628650"/>
          </a:xfrm>
          <a:prstGeom prst="rect">
            <a:avLst/>
          </a:prstGeom>
        </p:spPr>
      </p:pic>
      <p:pic>
        <p:nvPicPr>
          <p:cNvPr id="12" name="Immagine 11">
            <a:extLst>
              <a:ext uri="{FF2B5EF4-FFF2-40B4-BE49-F238E27FC236}">
                <a16:creationId xmlns:a16="http://schemas.microsoft.com/office/drawing/2014/main" id="{0D138312-6D97-4E0C-93D9-A36B0FB7C117}"/>
              </a:ext>
            </a:extLst>
          </p:cNvPr>
          <p:cNvPicPr>
            <a:picLocks noChangeAspect="1"/>
          </p:cNvPicPr>
          <p:nvPr/>
        </p:nvPicPr>
        <p:blipFill>
          <a:blip r:embed="rId4"/>
          <a:stretch>
            <a:fillRect/>
          </a:stretch>
        </p:blipFill>
        <p:spPr>
          <a:xfrm>
            <a:off x="3050227" y="4949825"/>
            <a:ext cx="824873" cy="754099"/>
          </a:xfrm>
          <a:prstGeom prst="rect">
            <a:avLst/>
          </a:prstGeom>
        </p:spPr>
      </p:pic>
      <p:pic>
        <p:nvPicPr>
          <p:cNvPr id="13" name="Immagine 12">
            <a:extLst>
              <a:ext uri="{FF2B5EF4-FFF2-40B4-BE49-F238E27FC236}">
                <a16:creationId xmlns:a16="http://schemas.microsoft.com/office/drawing/2014/main" id="{B776D7EA-2684-4052-9796-B21684EC72EA}"/>
              </a:ext>
            </a:extLst>
          </p:cNvPr>
          <p:cNvPicPr>
            <a:picLocks noChangeAspect="1"/>
          </p:cNvPicPr>
          <p:nvPr/>
        </p:nvPicPr>
        <p:blipFill>
          <a:blip r:embed="rId5"/>
          <a:stretch>
            <a:fillRect/>
          </a:stretch>
        </p:blipFill>
        <p:spPr>
          <a:xfrm>
            <a:off x="4247776" y="4882337"/>
            <a:ext cx="1608463" cy="876525"/>
          </a:xfrm>
          <a:prstGeom prst="rect">
            <a:avLst/>
          </a:prstGeom>
        </p:spPr>
      </p:pic>
      <p:pic>
        <p:nvPicPr>
          <p:cNvPr id="14" name="Segnaposto contenuto 35">
            <a:extLst>
              <a:ext uri="{FF2B5EF4-FFF2-40B4-BE49-F238E27FC236}">
                <a16:creationId xmlns:a16="http://schemas.microsoft.com/office/drawing/2014/main" id="{6A70825C-9006-4495-864A-4CACCB4F621F}"/>
              </a:ext>
            </a:extLst>
          </p:cNvPr>
          <p:cNvPicPr>
            <a:picLocks noChangeAspect="1"/>
          </p:cNvPicPr>
          <p:nvPr/>
        </p:nvPicPr>
        <p:blipFill>
          <a:blip r:embed="rId6"/>
          <a:stretch>
            <a:fillRect/>
          </a:stretch>
        </p:blipFill>
        <p:spPr>
          <a:xfrm>
            <a:off x="6228915" y="4898835"/>
            <a:ext cx="753035" cy="805089"/>
          </a:xfrm>
          <a:prstGeom prst="rect">
            <a:avLst/>
          </a:prstGeom>
        </p:spPr>
      </p:pic>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Relevant consideration in view of JT-60SA</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599" y="836712"/>
            <a:ext cx="10623177" cy="5688632"/>
          </a:xfrm>
        </p:spPr>
        <p:txBody>
          <a:bodyPr/>
          <a:lstStyle/>
          <a:p>
            <a:r>
              <a:rPr lang="en-US" dirty="0"/>
              <a:t>The MAST-U enhancement is </a:t>
            </a:r>
            <a:r>
              <a:rPr lang="en-US" b="1" dirty="0">
                <a:solidFill>
                  <a:srgbClr val="FF0000"/>
                </a:solidFill>
              </a:rPr>
              <a:t>particularly relevant for JT-60SA </a:t>
            </a:r>
            <a:r>
              <a:rPr lang="en-US" dirty="0"/>
              <a:t>since the detector has been installed in a shared neutron collimator inside the Torus Hall - similar to the one under design for JT-60SA - with 30 m long cable.</a:t>
            </a:r>
          </a:p>
          <a:p>
            <a:endParaRPr lang="en-US"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pic>
        <p:nvPicPr>
          <p:cNvPr id="7" name="Immagine 6">
            <a:extLst>
              <a:ext uri="{FF2B5EF4-FFF2-40B4-BE49-F238E27FC236}">
                <a16:creationId xmlns:a16="http://schemas.microsoft.com/office/drawing/2014/main" id="{B420D27C-BE5F-4B6F-AE65-798251EC2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936" y="2250141"/>
            <a:ext cx="2892440" cy="3856586"/>
          </a:xfrm>
          <a:prstGeom prst="rect">
            <a:avLst/>
          </a:prstGeom>
        </p:spPr>
      </p:pic>
      <p:pic>
        <p:nvPicPr>
          <p:cNvPr id="8" name="Immagine 7">
            <a:extLst>
              <a:ext uri="{FF2B5EF4-FFF2-40B4-BE49-F238E27FC236}">
                <a16:creationId xmlns:a16="http://schemas.microsoft.com/office/drawing/2014/main" id="{01B2B7A7-67D8-42F6-8E7A-46ABFCDA376B}"/>
              </a:ext>
            </a:extLst>
          </p:cNvPr>
          <p:cNvPicPr>
            <a:picLocks noChangeAspect="1"/>
          </p:cNvPicPr>
          <p:nvPr/>
        </p:nvPicPr>
        <p:blipFill>
          <a:blip r:embed="rId3"/>
          <a:stretch>
            <a:fillRect/>
          </a:stretch>
        </p:blipFill>
        <p:spPr>
          <a:xfrm>
            <a:off x="7129182" y="2250140"/>
            <a:ext cx="2892440" cy="3856587"/>
          </a:xfrm>
          <a:prstGeom prst="rect">
            <a:avLst/>
          </a:prstGeom>
        </p:spPr>
      </p:pic>
    </p:spTree>
    <p:extLst>
      <p:ext uri="{BB962C8B-B14F-4D97-AF65-F5344CB8AC3E}">
        <p14:creationId xmlns:p14="http://schemas.microsoft.com/office/powerpoint/2010/main" val="272751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Shared collimator</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599" y="836712"/>
            <a:ext cx="10623177" cy="5688632"/>
          </a:xfrm>
        </p:spPr>
        <p:txBody>
          <a:bodyPr/>
          <a:lstStyle/>
          <a:p>
            <a:r>
              <a:rPr lang="en-US" dirty="0"/>
              <a:t>A </a:t>
            </a:r>
            <a:r>
              <a:rPr lang="en-US" b="1" dirty="0"/>
              <a:t>preliminary design</a:t>
            </a:r>
            <a:r>
              <a:rPr lang="en-US" dirty="0"/>
              <a:t> of the </a:t>
            </a:r>
            <a:r>
              <a:rPr lang="en-US" b="1" dirty="0"/>
              <a:t>collimator</a:t>
            </a:r>
            <a:r>
              <a:rPr lang="en-US" dirty="0"/>
              <a:t> has been done by the Japanese colleagues.</a:t>
            </a:r>
          </a:p>
          <a:p>
            <a:r>
              <a:rPr lang="en-US" dirty="0"/>
              <a:t>In Milano we modelled in MCNP the collimator to check the performances.</a:t>
            </a:r>
          </a:p>
          <a:p>
            <a:r>
              <a:rPr lang="en-US" dirty="0"/>
              <a:t>The activity is still on going. The aim is to check performances, define the collimator size and detector box size.</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pic>
        <p:nvPicPr>
          <p:cNvPr id="13" name="Immagine 12">
            <a:extLst>
              <a:ext uri="{FF2B5EF4-FFF2-40B4-BE49-F238E27FC236}">
                <a16:creationId xmlns:a16="http://schemas.microsoft.com/office/drawing/2014/main" id="{8DB78254-FC5C-4CD1-9ABA-96A9E90DD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29" y="2510117"/>
            <a:ext cx="4707466" cy="3657600"/>
          </a:xfrm>
          <a:prstGeom prst="rect">
            <a:avLst/>
          </a:prstGeom>
        </p:spPr>
      </p:pic>
      <p:pic>
        <p:nvPicPr>
          <p:cNvPr id="15" name="Immagine 14">
            <a:extLst>
              <a:ext uri="{FF2B5EF4-FFF2-40B4-BE49-F238E27FC236}">
                <a16:creationId xmlns:a16="http://schemas.microsoft.com/office/drawing/2014/main" id="{DF551F4F-F4BA-4C8B-8DB6-A635386FE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135" y="2510117"/>
            <a:ext cx="4691670" cy="3657600"/>
          </a:xfrm>
          <a:prstGeom prst="rect">
            <a:avLst/>
          </a:prstGeom>
        </p:spPr>
      </p:pic>
      <p:sp>
        <p:nvSpPr>
          <p:cNvPr id="16" name="CasellaDiTesto 15">
            <a:extLst>
              <a:ext uri="{FF2B5EF4-FFF2-40B4-BE49-F238E27FC236}">
                <a16:creationId xmlns:a16="http://schemas.microsoft.com/office/drawing/2014/main" id="{05719C02-DDCA-4F45-8AB1-D755D4260420}"/>
              </a:ext>
            </a:extLst>
          </p:cNvPr>
          <p:cNvSpPr txBox="1"/>
          <p:nvPr/>
        </p:nvSpPr>
        <p:spPr>
          <a:xfrm>
            <a:off x="9978282" y="6186438"/>
            <a:ext cx="2181046" cy="369332"/>
          </a:xfrm>
          <a:prstGeom prst="rect">
            <a:avLst/>
          </a:prstGeom>
          <a:noFill/>
        </p:spPr>
        <p:txBody>
          <a:bodyPr wrap="none" rtlCol="0">
            <a:spAutoFit/>
          </a:bodyPr>
          <a:lstStyle/>
          <a:p>
            <a:pPr algn="l"/>
            <a:r>
              <a:rPr lang="en-US" b="1" dirty="0"/>
              <a:t>Thanks to S. </a:t>
            </a:r>
            <a:r>
              <a:rPr lang="en-US" b="1" dirty="0" err="1"/>
              <a:t>Colombi</a:t>
            </a:r>
            <a:endParaRPr lang="en-US" b="1" dirty="0"/>
          </a:p>
        </p:txBody>
      </p:sp>
      <p:sp>
        <p:nvSpPr>
          <p:cNvPr id="17" name="CasellaDiTesto 16">
            <a:extLst>
              <a:ext uri="{FF2B5EF4-FFF2-40B4-BE49-F238E27FC236}">
                <a16:creationId xmlns:a16="http://schemas.microsoft.com/office/drawing/2014/main" id="{3B67891A-6EBA-4DF1-A96F-A71F82CACD40}"/>
              </a:ext>
            </a:extLst>
          </p:cNvPr>
          <p:cNvSpPr txBox="1"/>
          <p:nvPr/>
        </p:nvSpPr>
        <p:spPr>
          <a:xfrm>
            <a:off x="4083748" y="5415234"/>
            <a:ext cx="3283335" cy="523220"/>
          </a:xfrm>
          <a:prstGeom prst="rect">
            <a:avLst/>
          </a:prstGeom>
          <a:noFill/>
        </p:spPr>
        <p:txBody>
          <a:bodyPr wrap="none" rtlCol="0">
            <a:spAutoFit/>
          </a:bodyPr>
          <a:lstStyle/>
          <a:p>
            <a:pPr algn="l"/>
            <a:r>
              <a:rPr lang="en-US" sz="2800" b="1" dirty="0"/>
              <a:t>Preliminary analysis!</a:t>
            </a:r>
          </a:p>
        </p:txBody>
      </p:sp>
    </p:spTree>
    <p:extLst>
      <p:ext uri="{BB962C8B-B14F-4D97-AF65-F5344CB8AC3E}">
        <p14:creationId xmlns:p14="http://schemas.microsoft.com/office/powerpoint/2010/main" val="349126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Open questions and future plans</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599" y="836712"/>
            <a:ext cx="10623177" cy="5688632"/>
          </a:xfrm>
        </p:spPr>
        <p:txBody>
          <a:bodyPr/>
          <a:lstStyle/>
          <a:p>
            <a:pPr marL="0" indent="0">
              <a:buNone/>
            </a:pPr>
            <a:r>
              <a:rPr lang="en-US" b="1" dirty="0">
                <a:solidFill>
                  <a:srgbClr val="FF0000"/>
                </a:solidFill>
              </a:rPr>
              <a:t>Open questions</a:t>
            </a:r>
          </a:p>
          <a:p>
            <a:r>
              <a:rPr lang="en-US" dirty="0"/>
              <a:t>Magnetic field at the detector position.</a:t>
            </a:r>
          </a:p>
          <a:p>
            <a:r>
              <a:rPr lang="en-US" dirty="0"/>
              <a:t>Confirm the coordinates of the collimator (and MCNP model of JT-60SA)</a:t>
            </a:r>
          </a:p>
          <a:p>
            <a:r>
              <a:rPr lang="en-US" dirty="0"/>
              <a:t>The activity is still on going. The aim is to check performances, define the collimator size and detector box size.</a:t>
            </a:r>
          </a:p>
          <a:p>
            <a:r>
              <a:rPr lang="en-US" dirty="0"/>
              <a:t>DAQ and LED system.</a:t>
            </a:r>
          </a:p>
          <a:p>
            <a:pPr marL="0" indent="0">
              <a:buNone/>
            </a:pPr>
            <a:endParaRPr lang="en-US" dirty="0"/>
          </a:p>
          <a:p>
            <a:pPr marL="0" indent="0">
              <a:buNone/>
            </a:pPr>
            <a:r>
              <a:rPr lang="en-US" b="1" dirty="0">
                <a:solidFill>
                  <a:srgbClr val="FF0000"/>
                </a:solidFill>
              </a:rPr>
              <a:t>Future plans</a:t>
            </a:r>
          </a:p>
          <a:p>
            <a:r>
              <a:rPr lang="en-US" dirty="0"/>
              <a:t>Perform the first calculations of the expected</a:t>
            </a:r>
            <a:r>
              <a:rPr lang="en-GB" dirty="0"/>
              <a:t> DD neutron fluxes at the position of the NES(EU) in P12 and the expected energy spectra.</a:t>
            </a:r>
          </a:p>
          <a:p>
            <a:r>
              <a:rPr lang="en-GB" dirty="0"/>
              <a:t>Complete the design of the line of sight.</a:t>
            </a:r>
          </a:p>
          <a:p>
            <a:r>
              <a:rPr lang="en-GB" dirty="0"/>
              <a:t>Assess the interferences with EDICAM and try to solve them.</a:t>
            </a:r>
            <a:r>
              <a:rPr lang="en-US" dirty="0"/>
              <a:t> </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Tree>
    <p:extLst>
      <p:ext uri="{BB962C8B-B14F-4D97-AF65-F5344CB8AC3E}">
        <p14:creationId xmlns:p14="http://schemas.microsoft.com/office/powerpoint/2010/main" val="154200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599" y="836712"/>
            <a:ext cx="10623177" cy="5688632"/>
          </a:xfrm>
        </p:spPr>
        <p:txBody>
          <a:bodyPr anchor="ctr">
            <a:normAutofit/>
          </a:bodyPr>
          <a:lstStyle/>
          <a:p>
            <a:pPr marL="0" indent="0" algn="ctr">
              <a:buNone/>
            </a:pPr>
            <a:r>
              <a:rPr lang="en-US" sz="4000" b="1" dirty="0"/>
              <a:t>Thank you</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spTree>
    <p:extLst>
      <p:ext uri="{BB962C8B-B14F-4D97-AF65-F5344CB8AC3E}">
        <p14:creationId xmlns:p14="http://schemas.microsoft.com/office/powerpoint/2010/main" val="3345967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Motivation and scientific background</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1" y="836712"/>
            <a:ext cx="7879976" cy="5688632"/>
          </a:xfrm>
        </p:spPr>
        <p:txBody>
          <a:bodyPr/>
          <a:lstStyle/>
          <a:p>
            <a:pPr marL="0" indent="0">
              <a:buNone/>
            </a:pPr>
            <a:r>
              <a:rPr lang="en-US" b="1" dirty="0">
                <a:solidFill>
                  <a:srgbClr val="FF0000"/>
                </a:solidFill>
              </a:rPr>
              <a:t>Feasibility and conceptual design of compact 2.5 MeV neutron spectrometer.</a:t>
            </a:r>
          </a:p>
          <a:p>
            <a:pPr marL="0" indent="0">
              <a:buNone/>
            </a:pPr>
            <a:endParaRPr lang="en-US" sz="1200" b="1" dirty="0"/>
          </a:p>
          <a:p>
            <a:pPr marL="0" indent="0">
              <a:buNone/>
            </a:pPr>
            <a:r>
              <a:rPr lang="en-US" b="1" dirty="0"/>
              <a:t>Motivation and scientific background</a:t>
            </a:r>
          </a:p>
          <a:p>
            <a:r>
              <a:rPr lang="en-US" sz="1800" dirty="0"/>
              <a:t>Time-of-Flight detector is the state of the art 2.5 MeV neutron spectrometers </a:t>
            </a:r>
            <a:r>
              <a:rPr lang="en-US" sz="1800" b="1" dirty="0"/>
              <a:t>but</a:t>
            </a:r>
            <a:r>
              <a:rPr lang="en-US" sz="1800" dirty="0"/>
              <a:t> -&gt; it cannot be installed at JT-60SA due to space limitations.</a:t>
            </a:r>
          </a:p>
          <a:p>
            <a:r>
              <a:rPr lang="en-US" sz="1800" dirty="0"/>
              <a:t>Standard organic scintillators are not an option for spectroscopy.</a:t>
            </a:r>
          </a:p>
          <a:p>
            <a:r>
              <a:rPr lang="en-US" sz="1800" dirty="0"/>
              <a:t>Chlorine-based scintillators open up to compact and easy solutions.</a:t>
            </a:r>
          </a:p>
          <a:p>
            <a:pPr marL="0" indent="0">
              <a:buNone/>
            </a:pPr>
            <a:endParaRPr lang="en-US" sz="1800" dirty="0"/>
          </a:p>
          <a:p>
            <a:pPr marL="0" indent="0">
              <a:buNone/>
            </a:pPr>
            <a:r>
              <a:rPr lang="en-US" b="1" kern="0" dirty="0">
                <a:solidFill>
                  <a:srgbClr val="000000"/>
                </a:solidFill>
              </a:rPr>
              <a:t>Chlorine based scintillators </a:t>
            </a:r>
            <a:endParaRPr lang="en-US" dirty="0"/>
          </a:p>
          <a:p>
            <a:r>
              <a:rPr lang="en-US" sz="1800" dirty="0"/>
              <a:t>Detection of DD neutrons mainly based on </a:t>
            </a:r>
            <a:r>
              <a:rPr lang="en-US" sz="1800" baseline="30000" dirty="0"/>
              <a:t>35</a:t>
            </a:r>
            <a:r>
              <a:rPr lang="en-US" sz="1800" dirty="0"/>
              <a:t>Cl(</a:t>
            </a:r>
            <a:r>
              <a:rPr lang="en-US" sz="1800" dirty="0" err="1"/>
              <a:t>n,p</a:t>
            </a:r>
            <a:r>
              <a:rPr lang="en-US" sz="1800" dirty="0"/>
              <a:t>)</a:t>
            </a:r>
            <a:r>
              <a:rPr lang="en-US" sz="1800" baseline="30000" dirty="0"/>
              <a:t>35</a:t>
            </a:r>
            <a:r>
              <a:rPr lang="en-US" sz="1800" dirty="0"/>
              <a:t>S nuclear reactions.</a:t>
            </a:r>
          </a:p>
          <a:p>
            <a:r>
              <a:rPr lang="en-US" sz="1800" dirty="0"/>
              <a:t>Neutron/gamma discrimination via pulse shape discrimination (PSD)</a:t>
            </a:r>
          </a:p>
          <a:p>
            <a:r>
              <a:rPr lang="en-US" sz="1800" dirty="0"/>
              <a:t>CLYC has better PSD but slower signal (a few us)</a:t>
            </a:r>
          </a:p>
          <a:p>
            <a:r>
              <a:rPr lang="en-US" sz="1800" dirty="0"/>
              <a:t>LaCl</a:t>
            </a:r>
            <a:r>
              <a:rPr lang="en-US" sz="1800" baseline="-25000" dirty="0"/>
              <a:t>3</a:t>
            </a:r>
            <a:r>
              <a:rPr lang="en-US" sz="1800" dirty="0"/>
              <a:t> has better energy res. faster signal (150 ns) but more challenging PSD</a:t>
            </a:r>
          </a:p>
          <a:p>
            <a:r>
              <a:rPr lang="en-US" sz="1800" dirty="0"/>
              <a:t>The use of CLYC already demonstrated on EAST and </a:t>
            </a:r>
            <a:r>
              <a:rPr lang="en-US" sz="1800" dirty="0" err="1"/>
              <a:t>ASDEXu</a:t>
            </a:r>
            <a:endParaRPr lang="en-US" sz="1800"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9" name="Rettangolo 8">
            <a:extLst>
              <a:ext uri="{FF2B5EF4-FFF2-40B4-BE49-F238E27FC236}">
                <a16:creationId xmlns:a16="http://schemas.microsoft.com/office/drawing/2014/main" id="{7B740B24-405D-4B2B-9EA6-78F511AA63EC}"/>
              </a:ext>
            </a:extLst>
          </p:cNvPr>
          <p:cNvSpPr/>
          <p:nvPr/>
        </p:nvSpPr>
        <p:spPr>
          <a:xfrm>
            <a:off x="9204126" y="5914171"/>
            <a:ext cx="2716256" cy="276999"/>
          </a:xfrm>
          <a:prstGeom prst="rect">
            <a:avLst/>
          </a:prstGeom>
        </p:spPr>
        <p:txBody>
          <a:bodyPr wrap="none">
            <a:spAutoFit/>
          </a:bodyPr>
          <a:lstStyle/>
          <a:p>
            <a:r>
              <a:rPr lang="en-GB" sz="1200" i="1" dirty="0"/>
              <a:t>D. </a:t>
            </a:r>
            <a:r>
              <a:rPr lang="en-GB" sz="1200" i="1" dirty="0" err="1"/>
              <a:t>Rigamonti</a:t>
            </a:r>
            <a:r>
              <a:rPr lang="en-GB" sz="1200" i="1" dirty="0"/>
              <a:t> et al.2019 JINST 14 C09025</a:t>
            </a:r>
          </a:p>
        </p:txBody>
      </p:sp>
      <p:grpSp>
        <p:nvGrpSpPr>
          <p:cNvPr id="10" name="Gruppo 9">
            <a:extLst>
              <a:ext uri="{FF2B5EF4-FFF2-40B4-BE49-F238E27FC236}">
                <a16:creationId xmlns:a16="http://schemas.microsoft.com/office/drawing/2014/main" id="{4452A888-584E-468F-AC49-679513D641C4}"/>
              </a:ext>
            </a:extLst>
          </p:cNvPr>
          <p:cNvGrpSpPr/>
          <p:nvPr/>
        </p:nvGrpSpPr>
        <p:grpSpPr>
          <a:xfrm>
            <a:off x="8489577" y="1105465"/>
            <a:ext cx="3466316" cy="4491456"/>
            <a:chOff x="745423" y="962621"/>
            <a:chExt cx="2950818" cy="3823503"/>
          </a:xfrm>
        </p:grpSpPr>
        <p:pic>
          <p:nvPicPr>
            <p:cNvPr id="11" name="Picture 17" descr="Chart&#10;&#10;Description automatically generated">
              <a:extLst>
                <a:ext uri="{FF2B5EF4-FFF2-40B4-BE49-F238E27FC236}">
                  <a16:creationId xmlns:a16="http://schemas.microsoft.com/office/drawing/2014/main" id="{7EA41CE5-52D4-48AC-B0F0-5AAA10113274}"/>
                </a:ext>
              </a:extLst>
            </p:cNvPr>
            <p:cNvPicPr>
              <a:picLocks noChangeAspect="1"/>
            </p:cNvPicPr>
            <p:nvPr/>
          </p:nvPicPr>
          <p:blipFill rotWithShape="1">
            <a:blip r:embed="rId2">
              <a:extLst>
                <a:ext uri="{28A0092B-C50C-407E-A947-70E740481C1C}">
                  <a14:useLocalDpi xmlns:a14="http://schemas.microsoft.com/office/drawing/2010/main" val="0"/>
                </a:ext>
              </a:extLst>
            </a:blip>
            <a:srcRect l="2310" t="8575" r="51785" b="7676"/>
            <a:stretch/>
          </p:blipFill>
          <p:spPr>
            <a:xfrm>
              <a:off x="775654" y="962621"/>
              <a:ext cx="2890357" cy="1917510"/>
            </a:xfrm>
            <a:prstGeom prst="rect">
              <a:avLst/>
            </a:prstGeom>
          </p:spPr>
        </p:pic>
        <p:pic>
          <p:nvPicPr>
            <p:cNvPr id="12" name="Picture 17" descr="Chart&#10;&#10;Description automatically generated">
              <a:extLst>
                <a:ext uri="{FF2B5EF4-FFF2-40B4-BE49-F238E27FC236}">
                  <a16:creationId xmlns:a16="http://schemas.microsoft.com/office/drawing/2014/main" id="{2CFAD6A4-C3AA-49BD-BEE6-356999C9C7F5}"/>
                </a:ext>
              </a:extLst>
            </p:cNvPr>
            <p:cNvPicPr>
              <a:picLocks noChangeAspect="1"/>
            </p:cNvPicPr>
            <p:nvPr/>
          </p:nvPicPr>
          <p:blipFill rotWithShape="1">
            <a:blip r:embed="rId2">
              <a:extLst>
                <a:ext uri="{28A0092B-C50C-407E-A947-70E740481C1C}">
                  <a14:useLocalDpi xmlns:a14="http://schemas.microsoft.com/office/drawing/2010/main" val="0"/>
                </a:ext>
              </a:extLst>
            </a:blip>
            <a:srcRect l="51033" t="8575" r="2102" b="7676"/>
            <a:stretch/>
          </p:blipFill>
          <p:spPr>
            <a:xfrm>
              <a:off x="745423" y="2868614"/>
              <a:ext cx="2950818" cy="1917510"/>
            </a:xfrm>
            <a:prstGeom prst="rect">
              <a:avLst/>
            </a:prstGeom>
          </p:spPr>
        </p:pic>
      </p:grpSp>
      <p:sp>
        <p:nvSpPr>
          <p:cNvPr id="13" name="CasellaDiTesto 12">
            <a:extLst>
              <a:ext uri="{FF2B5EF4-FFF2-40B4-BE49-F238E27FC236}">
                <a16:creationId xmlns:a16="http://schemas.microsoft.com/office/drawing/2014/main" id="{FD11A1A9-06D7-4B65-94C4-121DC459056A}"/>
              </a:ext>
            </a:extLst>
          </p:cNvPr>
          <p:cNvSpPr txBox="1"/>
          <p:nvPr/>
        </p:nvSpPr>
        <p:spPr>
          <a:xfrm>
            <a:off x="8850885" y="5642608"/>
            <a:ext cx="3263714" cy="233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100" i="1" dirty="0">
                <a:latin typeface="+mn-lt"/>
              </a:rPr>
              <a:t>Measured neutron spectrum at EAST with CLYC detector.</a:t>
            </a: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Compact Neutron Spectrometer for JT-60SA</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836712"/>
            <a:ext cx="8573255" cy="5688632"/>
          </a:xfrm>
        </p:spPr>
        <p:txBody>
          <a:bodyPr>
            <a:normAutofit/>
          </a:bodyPr>
          <a:lstStyle/>
          <a:p>
            <a:pPr marL="0" indent="0">
              <a:buNone/>
            </a:pPr>
            <a:r>
              <a:rPr lang="en-US" b="1" dirty="0">
                <a:solidFill>
                  <a:srgbClr val="FF0000"/>
                </a:solidFill>
              </a:rPr>
              <a:t>LaCl</a:t>
            </a:r>
            <a:r>
              <a:rPr lang="en-US" b="1" baseline="-25000" dirty="0">
                <a:solidFill>
                  <a:srgbClr val="FF0000"/>
                </a:solidFill>
              </a:rPr>
              <a:t>3</a:t>
            </a:r>
            <a:r>
              <a:rPr lang="en-US" b="1" dirty="0">
                <a:solidFill>
                  <a:srgbClr val="FF0000"/>
                </a:solidFill>
              </a:rPr>
              <a:t> scintillator </a:t>
            </a:r>
            <a:r>
              <a:rPr lang="en-US" dirty="0"/>
              <a:t>coupled to a </a:t>
            </a:r>
            <a:r>
              <a:rPr lang="en-US" b="1" dirty="0">
                <a:solidFill>
                  <a:srgbClr val="FF0000"/>
                </a:solidFill>
              </a:rPr>
              <a:t>photomultiplier tube  (PMT)</a:t>
            </a:r>
            <a:r>
              <a:rPr lang="en-US" dirty="0"/>
              <a:t> in then </a:t>
            </a:r>
            <a:r>
              <a:rPr lang="en-US" b="1" dirty="0">
                <a:solidFill>
                  <a:srgbClr val="FF0000"/>
                </a:solidFill>
              </a:rPr>
              <a:t>shared collimator </a:t>
            </a:r>
            <a:r>
              <a:rPr lang="en-US" dirty="0"/>
              <a:t>proposed by Dr. S. Sumida in </a:t>
            </a:r>
            <a:r>
              <a:rPr lang="en-US" b="1" dirty="0">
                <a:solidFill>
                  <a:srgbClr val="FF0000"/>
                </a:solidFill>
              </a:rPr>
              <a:t>P12</a:t>
            </a:r>
            <a:r>
              <a:rPr lang="en-US" dirty="0"/>
              <a:t>.</a:t>
            </a:r>
          </a:p>
          <a:p>
            <a:pPr marL="0" indent="0">
              <a:buNone/>
            </a:pPr>
            <a:endParaRPr lang="en-US" dirty="0"/>
          </a:p>
          <a:p>
            <a:pPr algn="just">
              <a:lnSpc>
                <a:spcPct val="150000"/>
              </a:lnSpc>
            </a:pPr>
            <a:r>
              <a:rPr lang="en-US" b="1" dirty="0">
                <a:solidFill>
                  <a:schemeClr val="tx2"/>
                </a:solidFill>
              </a:rPr>
              <a:t>LaCl</a:t>
            </a:r>
            <a:r>
              <a:rPr lang="en-US" b="1" baseline="-25000" dirty="0">
                <a:solidFill>
                  <a:schemeClr val="tx2"/>
                </a:solidFill>
              </a:rPr>
              <a:t>3</a:t>
            </a:r>
            <a:r>
              <a:rPr lang="en-US" b="1" dirty="0">
                <a:solidFill>
                  <a:schemeClr val="tx2"/>
                </a:solidFill>
              </a:rPr>
              <a:t> exploits n-p reactions with </a:t>
            </a:r>
            <a:r>
              <a:rPr lang="en-US" b="1" baseline="30000" dirty="0">
                <a:solidFill>
                  <a:schemeClr val="tx2"/>
                </a:solidFill>
              </a:rPr>
              <a:t>35</a:t>
            </a:r>
            <a:r>
              <a:rPr lang="en-US" b="1" dirty="0">
                <a:solidFill>
                  <a:schemeClr val="tx2"/>
                </a:solidFill>
              </a:rPr>
              <a:t>Cl (as for the CLYC scintillator)</a:t>
            </a:r>
          </a:p>
          <a:p>
            <a:pPr algn="just">
              <a:lnSpc>
                <a:spcPct val="150000"/>
              </a:lnSpc>
            </a:pPr>
            <a:r>
              <a:rPr lang="en-US" b="1" dirty="0">
                <a:solidFill>
                  <a:srgbClr val="FF0000"/>
                </a:solidFill>
              </a:rPr>
              <a:t>High energy resolution (49000 </a:t>
            </a:r>
            <a:r>
              <a:rPr lang="en-US" b="1" dirty="0" err="1">
                <a:solidFill>
                  <a:srgbClr val="FF0000"/>
                </a:solidFill>
              </a:rPr>
              <a:t>ph</a:t>
            </a:r>
            <a:r>
              <a:rPr lang="en-US" b="1" dirty="0">
                <a:solidFill>
                  <a:srgbClr val="FF0000"/>
                </a:solidFill>
              </a:rPr>
              <a:t>/MeV)</a:t>
            </a:r>
          </a:p>
          <a:p>
            <a:pPr algn="just">
              <a:lnSpc>
                <a:spcPct val="150000"/>
              </a:lnSpc>
            </a:pPr>
            <a:r>
              <a:rPr lang="en-US" b="1" dirty="0">
                <a:solidFill>
                  <a:srgbClr val="00B0F0"/>
                </a:solidFill>
              </a:rPr>
              <a:t>Fast scintillation (28 ns) -&gt; higher count rates</a:t>
            </a:r>
          </a:p>
          <a:p>
            <a:pPr algn="just">
              <a:lnSpc>
                <a:spcPct val="150000"/>
              </a:lnSpc>
            </a:pPr>
            <a:r>
              <a:rPr lang="en-US" b="1" dirty="0"/>
              <a:t>n/</a:t>
            </a:r>
            <a:r>
              <a:rPr lang="en-US" b="1" dirty="0">
                <a:latin typeface="Symbol" panose="05050102010706020507" pitchFamily="18" charset="2"/>
              </a:rPr>
              <a:t>g</a:t>
            </a:r>
            <a:r>
              <a:rPr lang="en-US" b="1" dirty="0"/>
              <a:t> discrimination with enhanced algorithm</a:t>
            </a:r>
            <a:endParaRPr lang="en-US" dirty="0"/>
          </a:p>
          <a:p>
            <a:endParaRPr lang="en-US"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grpSp>
        <p:nvGrpSpPr>
          <p:cNvPr id="32" name="Gruppo 31">
            <a:extLst>
              <a:ext uri="{FF2B5EF4-FFF2-40B4-BE49-F238E27FC236}">
                <a16:creationId xmlns:a16="http://schemas.microsoft.com/office/drawing/2014/main" id="{A19894DC-9639-486B-810D-D0867F74FF16}"/>
              </a:ext>
            </a:extLst>
          </p:cNvPr>
          <p:cNvGrpSpPr/>
          <p:nvPr/>
        </p:nvGrpSpPr>
        <p:grpSpPr>
          <a:xfrm>
            <a:off x="7645800" y="3429000"/>
            <a:ext cx="4009752" cy="2733145"/>
            <a:chOff x="5714346" y="1494841"/>
            <a:chExt cx="3159832" cy="2153818"/>
          </a:xfrm>
        </p:grpSpPr>
        <p:pic>
          <p:nvPicPr>
            <p:cNvPr id="33" name="Picture 3" descr="Chart, line chart, histogram&#10;&#10;Description automatically generated">
              <a:extLst>
                <a:ext uri="{FF2B5EF4-FFF2-40B4-BE49-F238E27FC236}">
                  <a16:creationId xmlns:a16="http://schemas.microsoft.com/office/drawing/2014/main" id="{A41AF34E-06C6-4976-8238-26C473FD0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346" y="1494841"/>
              <a:ext cx="3159832" cy="2153818"/>
            </a:xfrm>
            <a:prstGeom prst="rect">
              <a:avLst/>
            </a:prstGeom>
          </p:spPr>
        </p:pic>
        <p:sp>
          <p:nvSpPr>
            <p:cNvPr id="34" name="Rettangolo 33">
              <a:extLst>
                <a:ext uri="{FF2B5EF4-FFF2-40B4-BE49-F238E27FC236}">
                  <a16:creationId xmlns:a16="http://schemas.microsoft.com/office/drawing/2014/main" id="{4FF2C088-6911-45F6-B513-88ECD39299F9}"/>
                </a:ext>
              </a:extLst>
            </p:cNvPr>
            <p:cNvSpPr/>
            <p:nvPr/>
          </p:nvSpPr>
          <p:spPr>
            <a:xfrm>
              <a:off x="6716548" y="1617512"/>
              <a:ext cx="533400" cy="1686441"/>
            </a:xfrm>
            <a:prstGeom prst="rect">
              <a:avLst/>
            </a:prstGeom>
            <a:solidFill>
              <a:srgbClr val="FFFF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CasellaDiTesto 34">
            <a:extLst>
              <a:ext uri="{FF2B5EF4-FFF2-40B4-BE49-F238E27FC236}">
                <a16:creationId xmlns:a16="http://schemas.microsoft.com/office/drawing/2014/main" id="{223952EE-1AE6-491A-A858-A62E90835B4E}"/>
              </a:ext>
            </a:extLst>
          </p:cNvPr>
          <p:cNvSpPr txBox="1"/>
          <p:nvPr/>
        </p:nvSpPr>
        <p:spPr>
          <a:xfrm>
            <a:off x="9323260" y="6116682"/>
            <a:ext cx="1526059"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400" i="1" dirty="0">
                <a:solidFill>
                  <a:srgbClr val="000000"/>
                </a:solidFill>
              </a:rPr>
              <a:t>n-</a:t>
            </a:r>
            <a:r>
              <a:rPr lang="en-US" sz="1400" i="1" baseline="30000" dirty="0">
                <a:solidFill>
                  <a:srgbClr val="000000"/>
                </a:solidFill>
              </a:rPr>
              <a:t>35</a:t>
            </a:r>
            <a:r>
              <a:rPr lang="en-US" sz="1400" i="1" dirty="0">
                <a:solidFill>
                  <a:srgbClr val="000000"/>
                </a:solidFill>
                <a:latin typeface="+mn-lt"/>
              </a:rPr>
              <a:t>Cl cross sections.</a:t>
            </a:r>
          </a:p>
        </p:txBody>
      </p:sp>
      <p:pic>
        <p:nvPicPr>
          <p:cNvPr id="36" name="Immagine 35">
            <a:extLst>
              <a:ext uri="{FF2B5EF4-FFF2-40B4-BE49-F238E27FC236}">
                <a16:creationId xmlns:a16="http://schemas.microsoft.com/office/drawing/2014/main" id="{61EE8446-5FFC-452E-85DE-A2EBF9890330}"/>
              </a:ext>
            </a:extLst>
          </p:cNvPr>
          <p:cNvPicPr>
            <a:picLocks noChangeAspect="1"/>
          </p:cNvPicPr>
          <p:nvPr/>
        </p:nvPicPr>
        <p:blipFill rotWithShape="1">
          <a:blip r:embed="rId3">
            <a:extLst>
              <a:ext uri="{28A0092B-C50C-407E-A947-70E740481C1C}">
                <a14:useLocalDpi xmlns:a14="http://schemas.microsoft.com/office/drawing/2010/main" val="0"/>
              </a:ext>
            </a:extLst>
          </a:blip>
          <a:srcRect l="13804" t="26891" r="7709" b="23453"/>
          <a:stretch/>
        </p:blipFill>
        <p:spPr>
          <a:xfrm>
            <a:off x="9364658" y="982774"/>
            <a:ext cx="2141100" cy="1806145"/>
          </a:xfrm>
          <a:prstGeom prst="rect">
            <a:avLst/>
          </a:prstGeom>
        </p:spPr>
      </p:pic>
      <p:sp>
        <p:nvSpPr>
          <p:cNvPr id="37" name="CasellaDiTesto 36">
            <a:extLst>
              <a:ext uri="{FF2B5EF4-FFF2-40B4-BE49-F238E27FC236}">
                <a16:creationId xmlns:a16="http://schemas.microsoft.com/office/drawing/2014/main" id="{5C113672-1BBC-4D6F-82D2-2D43AA5A96DA}"/>
              </a:ext>
            </a:extLst>
          </p:cNvPr>
          <p:cNvSpPr txBox="1"/>
          <p:nvPr/>
        </p:nvSpPr>
        <p:spPr>
          <a:xfrm>
            <a:off x="8910437" y="2813674"/>
            <a:ext cx="2938881"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400" i="1" dirty="0">
                <a:solidFill>
                  <a:srgbClr val="000000"/>
                </a:solidFill>
              </a:rPr>
              <a:t>Picture of a PMT and a LaCl</a:t>
            </a:r>
            <a:r>
              <a:rPr lang="en-US" sz="1400" i="1" baseline="-25000" dirty="0">
                <a:solidFill>
                  <a:srgbClr val="000000"/>
                </a:solidFill>
              </a:rPr>
              <a:t>3</a:t>
            </a:r>
            <a:r>
              <a:rPr lang="en-US" sz="1400" i="1" dirty="0">
                <a:solidFill>
                  <a:srgbClr val="000000"/>
                </a:solidFill>
              </a:rPr>
              <a:t> scintillator</a:t>
            </a:r>
            <a:r>
              <a:rPr lang="en-US" sz="1400" i="1" dirty="0">
                <a:solidFill>
                  <a:srgbClr val="000000"/>
                </a:solidFill>
                <a:latin typeface="+mn-lt"/>
              </a:rPr>
              <a:t>.</a:t>
            </a:r>
          </a:p>
        </p:txBody>
      </p:sp>
    </p:spTree>
    <p:extLst>
      <p:ext uri="{BB962C8B-B14F-4D97-AF65-F5344CB8AC3E}">
        <p14:creationId xmlns:p14="http://schemas.microsoft.com/office/powerpoint/2010/main" val="366092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Enhanced algorithm for particle discrimination</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756027"/>
            <a:ext cx="8573255" cy="5688632"/>
          </a:xfrm>
        </p:spPr>
        <p:txBody>
          <a:bodyPr>
            <a:normAutofit/>
          </a:bodyPr>
          <a:lstStyle/>
          <a:p>
            <a:pPr marL="0" indent="0">
              <a:buNone/>
            </a:pPr>
            <a:r>
              <a:rPr lang="en-US" b="1" dirty="0">
                <a:solidFill>
                  <a:srgbClr val="FF0000"/>
                </a:solidFill>
              </a:rPr>
              <a:t>Standard PSD</a:t>
            </a:r>
            <a:endParaRPr lang="en-US" dirty="0"/>
          </a:p>
          <a:p>
            <a:endParaRPr lang="en-US" dirty="0"/>
          </a:p>
          <a:p>
            <a:endParaRPr lang="en-US" dirty="0"/>
          </a:p>
          <a:p>
            <a:endParaRPr lang="en-US" dirty="0"/>
          </a:p>
          <a:p>
            <a:endParaRPr lang="en-US" dirty="0"/>
          </a:p>
          <a:p>
            <a:pPr marL="0" indent="0">
              <a:buNone/>
            </a:pPr>
            <a:r>
              <a:rPr lang="en-US" b="1" dirty="0">
                <a:solidFill>
                  <a:srgbClr val="FF0000"/>
                </a:solidFill>
              </a:rPr>
              <a:t>Enhanced algorithm based on FFT</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grpSp>
        <p:nvGrpSpPr>
          <p:cNvPr id="11" name="Gruppo 10">
            <a:extLst>
              <a:ext uri="{FF2B5EF4-FFF2-40B4-BE49-F238E27FC236}">
                <a16:creationId xmlns:a16="http://schemas.microsoft.com/office/drawing/2014/main" id="{5ED133EA-FF79-48DF-8DD6-56BB7EBEB9C3}"/>
              </a:ext>
            </a:extLst>
          </p:cNvPr>
          <p:cNvGrpSpPr/>
          <p:nvPr/>
        </p:nvGrpSpPr>
        <p:grpSpPr>
          <a:xfrm>
            <a:off x="7297631" y="896153"/>
            <a:ext cx="3328723" cy="2196494"/>
            <a:chOff x="654050" y="660400"/>
            <a:chExt cx="3765550" cy="2484739"/>
          </a:xfrm>
        </p:grpSpPr>
        <p:pic>
          <p:nvPicPr>
            <p:cNvPr id="12" name="Immagine 11">
              <a:extLst>
                <a:ext uri="{FF2B5EF4-FFF2-40B4-BE49-F238E27FC236}">
                  <a16:creationId xmlns:a16="http://schemas.microsoft.com/office/drawing/2014/main" id="{5E9EA517-2ADB-4F5F-8085-77D797AF722A}"/>
                </a:ext>
              </a:extLst>
            </p:cNvPr>
            <p:cNvPicPr>
              <a:picLocks noChangeAspect="1"/>
            </p:cNvPicPr>
            <p:nvPr/>
          </p:nvPicPr>
          <p:blipFill>
            <a:blip r:embed="rId2"/>
            <a:stretch>
              <a:fillRect/>
            </a:stretch>
          </p:blipFill>
          <p:spPr>
            <a:xfrm>
              <a:off x="654050" y="660400"/>
              <a:ext cx="3743397" cy="2302277"/>
            </a:xfrm>
            <a:prstGeom prst="rect">
              <a:avLst/>
            </a:prstGeom>
          </p:spPr>
        </p:pic>
        <p:pic>
          <p:nvPicPr>
            <p:cNvPr id="13" name="Immagine 12">
              <a:extLst>
                <a:ext uri="{FF2B5EF4-FFF2-40B4-BE49-F238E27FC236}">
                  <a16:creationId xmlns:a16="http://schemas.microsoft.com/office/drawing/2014/main" id="{BF602EE4-5837-40FA-B2F5-066878AC8024}"/>
                </a:ext>
              </a:extLst>
            </p:cNvPr>
            <p:cNvPicPr>
              <a:picLocks noChangeAspect="1"/>
            </p:cNvPicPr>
            <p:nvPr/>
          </p:nvPicPr>
          <p:blipFill rotWithShape="1">
            <a:blip r:embed="rId3"/>
            <a:srcRect t="10043"/>
            <a:stretch/>
          </p:blipFill>
          <p:spPr>
            <a:xfrm>
              <a:off x="972271" y="2953151"/>
              <a:ext cx="3447329" cy="191988"/>
            </a:xfrm>
            <a:prstGeom prst="rect">
              <a:avLst/>
            </a:prstGeom>
          </p:spPr>
        </p:pic>
      </p:grpSp>
      <p:pic>
        <p:nvPicPr>
          <p:cNvPr id="14" name="Immagine 13">
            <a:extLst>
              <a:ext uri="{FF2B5EF4-FFF2-40B4-BE49-F238E27FC236}">
                <a16:creationId xmlns:a16="http://schemas.microsoft.com/office/drawing/2014/main" id="{84D7B50F-2493-4DC0-826D-73043F171068}"/>
              </a:ext>
            </a:extLst>
          </p:cNvPr>
          <p:cNvPicPr>
            <a:picLocks noChangeAspect="1"/>
          </p:cNvPicPr>
          <p:nvPr/>
        </p:nvPicPr>
        <p:blipFill>
          <a:blip r:embed="rId4"/>
          <a:stretch>
            <a:fillRect/>
          </a:stretch>
        </p:blipFill>
        <p:spPr>
          <a:xfrm>
            <a:off x="7227676" y="3279644"/>
            <a:ext cx="3309140" cy="2481855"/>
          </a:xfrm>
          <a:prstGeom prst="rect">
            <a:avLst/>
          </a:prstGeom>
        </p:spPr>
      </p:pic>
      <p:pic>
        <p:nvPicPr>
          <p:cNvPr id="15" name="Immagine 14">
            <a:extLst>
              <a:ext uri="{FF2B5EF4-FFF2-40B4-BE49-F238E27FC236}">
                <a16:creationId xmlns:a16="http://schemas.microsoft.com/office/drawing/2014/main" id="{03997FB7-B313-4C6D-93AD-5A53E335C9A8}"/>
              </a:ext>
            </a:extLst>
          </p:cNvPr>
          <p:cNvPicPr>
            <a:picLocks noChangeAspect="1"/>
          </p:cNvPicPr>
          <p:nvPr/>
        </p:nvPicPr>
        <p:blipFill>
          <a:blip r:embed="rId5"/>
          <a:stretch>
            <a:fillRect/>
          </a:stretch>
        </p:blipFill>
        <p:spPr>
          <a:xfrm>
            <a:off x="3120201" y="1225300"/>
            <a:ext cx="2209405" cy="1665934"/>
          </a:xfrm>
          <a:prstGeom prst="rect">
            <a:avLst/>
          </a:prstGeom>
        </p:spPr>
      </p:pic>
      <p:pic>
        <p:nvPicPr>
          <p:cNvPr id="16" name="Immagine 15">
            <a:extLst>
              <a:ext uri="{FF2B5EF4-FFF2-40B4-BE49-F238E27FC236}">
                <a16:creationId xmlns:a16="http://schemas.microsoft.com/office/drawing/2014/main" id="{B769AD26-C456-4AB3-8EF5-C75487B64EF8}"/>
              </a:ext>
            </a:extLst>
          </p:cNvPr>
          <p:cNvPicPr>
            <a:picLocks noChangeAspect="1"/>
          </p:cNvPicPr>
          <p:nvPr/>
        </p:nvPicPr>
        <p:blipFill>
          <a:blip r:embed="rId6"/>
          <a:stretch>
            <a:fillRect/>
          </a:stretch>
        </p:blipFill>
        <p:spPr>
          <a:xfrm>
            <a:off x="845720" y="1225300"/>
            <a:ext cx="2207660" cy="1630837"/>
          </a:xfrm>
          <a:prstGeom prst="rect">
            <a:avLst/>
          </a:prstGeom>
        </p:spPr>
      </p:pic>
      <p:sp>
        <p:nvSpPr>
          <p:cNvPr id="17" name="CasellaDiTesto 16">
            <a:extLst>
              <a:ext uri="{FF2B5EF4-FFF2-40B4-BE49-F238E27FC236}">
                <a16:creationId xmlns:a16="http://schemas.microsoft.com/office/drawing/2014/main" id="{0C677AC0-09A8-4B1E-A4CD-813860AE30E9}"/>
              </a:ext>
            </a:extLst>
          </p:cNvPr>
          <p:cNvSpPr txBox="1"/>
          <p:nvPr/>
        </p:nvSpPr>
        <p:spPr>
          <a:xfrm>
            <a:off x="4025105" y="2790534"/>
            <a:ext cx="341697" cy="248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200" i="1" dirty="0">
                <a:solidFill>
                  <a:schemeClr val="tx2"/>
                </a:solidFill>
                <a:latin typeface="+mn-lt"/>
              </a:rPr>
              <a:t>FOM</a:t>
            </a:r>
          </a:p>
        </p:txBody>
      </p:sp>
      <p:sp>
        <p:nvSpPr>
          <p:cNvPr id="18" name="CasellaDiTesto 17">
            <a:extLst>
              <a:ext uri="{FF2B5EF4-FFF2-40B4-BE49-F238E27FC236}">
                <a16:creationId xmlns:a16="http://schemas.microsoft.com/office/drawing/2014/main" id="{71D1BE81-48BA-4B60-84E5-1294FBDBADCF}"/>
              </a:ext>
            </a:extLst>
          </p:cNvPr>
          <p:cNvSpPr txBox="1"/>
          <p:nvPr/>
        </p:nvSpPr>
        <p:spPr>
          <a:xfrm>
            <a:off x="1822587" y="2763176"/>
            <a:ext cx="723853" cy="248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200" i="1" dirty="0">
                <a:solidFill>
                  <a:schemeClr val="tx2"/>
                </a:solidFill>
                <a:latin typeface="+mn-lt"/>
              </a:rPr>
              <a:t>waveforms</a:t>
            </a:r>
          </a:p>
        </p:txBody>
      </p:sp>
      <p:pic>
        <p:nvPicPr>
          <p:cNvPr id="19" name="Immagine 18">
            <a:extLst>
              <a:ext uri="{FF2B5EF4-FFF2-40B4-BE49-F238E27FC236}">
                <a16:creationId xmlns:a16="http://schemas.microsoft.com/office/drawing/2014/main" id="{3D90EEBD-0717-445A-ACF3-699130EB7B00}"/>
              </a:ext>
            </a:extLst>
          </p:cNvPr>
          <p:cNvPicPr>
            <a:picLocks noChangeAspect="1"/>
          </p:cNvPicPr>
          <p:nvPr/>
        </p:nvPicPr>
        <p:blipFill>
          <a:blip r:embed="rId7"/>
          <a:stretch>
            <a:fillRect/>
          </a:stretch>
        </p:blipFill>
        <p:spPr>
          <a:xfrm>
            <a:off x="3057512" y="3435693"/>
            <a:ext cx="2399652" cy="1743178"/>
          </a:xfrm>
          <a:prstGeom prst="rect">
            <a:avLst/>
          </a:prstGeom>
        </p:spPr>
      </p:pic>
      <p:pic>
        <p:nvPicPr>
          <p:cNvPr id="20" name="Immagine 19">
            <a:extLst>
              <a:ext uri="{FF2B5EF4-FFF2-40B4-BE49-F238E27FC236}">
                <a16:creationId xmlns:a16="http://schemas.microsoft.com/office/drawing/2014/main" id="{9133024B-7401-4492-AB7A-01145E788209}"/>
              </a:ext>
            </a:extLst>
          </p:cNvPr>
          <p:cNvPicPr>
            <a:picLocks noChangeAspect="1"/>
          </p:cNvPicPr>
          <p:nvPr/>
        </p:nvPicPr>
        <p:blipFill>
          <a:blip r:embed="rId8"/>
          <a:stretch>
            <a:fillRect/>
          </a:stretch>
        </p:blipFill>
        <p:spPr>
          <a:xfrm>
            <a:off x="728282" y="3475790"/>
            <a:ext cx="2188609" cy="1644548"/>
          </a:xfrm>
          <a:prstGeom prst="rect">
            <a:avLst/>
          </a:prstGeom>
        </p:spPr>
      </p:pic>
      <p:sp>
        <p:nvSpPr>
          <p:cNvPr id="21" name="CasellaDiTesto 20">
            <a:extLst>
              <a:ext uri="{FF2B5EF4-FFF2-40B4-BE49-F238E27FC236}">
                <a16:creationId xmlns:a16="http://schemas.microsoft.com/office/drawing/2014/main" id="{5BC87682-8DD1-4DF9-BB1E-5E38BC134E5A}"/>
              </a:ext>
            </a:extLst>
          </p:cNvPr>
          <p:cNvSpPr txBox="1"/>
          <p:nvPr/>
        </p:nvSpPr>
        <p:spPr>
          <a:xfrm>
            <a:off x="4063223" y="5078309"/>
            <a:ext cx="341697" cy="248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200" i="1" dirty="0">
                <a:solidFill>
                  <a:schemeClr val="tx2"/>
                </a:solidFill>
                <a:latin typeface="+mn-lt"/>
              </a:rPr>
              <a:t>FOM</a:t>
            </a:r>
          </a:p>
        </p:txBody>
      </p:sp>
      <p:sp>
        <p:nvSpPr>
          <p:cNvPr id="22" name="CasellaDiTesto 21">
            <a:extLst>
              <a:ext uri="{FF2B5EF4-FFF2-40B4-BE49-F238E27FC236}">
                <a16:creationId xmlns:a16="http://schemas.microsoft.com/office/drawing/2014/main" id="{32CD6E7F-81C8-4246-9534-E035EEE03162}"/>
              </a:ext>
            </a:extLst>
          </p:cNvPr>
          <p:cNvSpPr txBox="1"/>
          <p:nvPr/>
        </p:nvSpPr>
        <p:spPr>
          <a:xfrm>
            <a:off x="1305069" y="5041733"/>
            <a:ext cx="1382686" cy="248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9050" tIns="19050" rIns="19050" bIns="19050" numCol="1" spcCol="38100" rtlCol="0" anchor="ctr">
            <a:spAutoFit/>
          </a:bodyPr>
          <a:lstStyle/>
          <a:p>
            <a:pPr algn="just">
              <a:spcBef>
                <a:spcPts val="150"/>
              </a:spcBef>
            </a:pPr>
            <a:r>
              <a:rPr lang="en-US" sz="1200" i="1" dirty="0">
                <a:solidFill>
                  <a:schemeClr val="tx2"/>
                </a:solidFill>
                <a:latin typeface="+mn-lt"/>
              </a:rPr>
              <a:t>FFT of the waveforms</a:t>
            </a:r>
          </a:p>
        </p:txBody>
      </p:sp>
      <p:sp>
        <p:nvSpPr>
          <p:cNvPr id="6" name="CasellaDiTesto 5">
            <a:extLst>
              <a:ext uri="{FF2B5EF4-FFF2-40B4-BE49-F238E27FC236}">
                <a16:creationId xmlns:a16="http://schemas.microsoft.com/office/drawing/2014/main" id="{6CAF0A28-FC55-45D4-815A-82FECBFDA89B}"/>
              </a:ext>
            </a:extLst>
          </p:cNvPr>
          <p:cNvSpPr txBox="1"/>
          <p:nvPr/>
        </p:nvSpPr>
        <p:spPr>
          <a:xfrm>
            <a:off x="9200063" y="4677803"/>
            <a:ext cx="2632131" cy="523220"/>
          </a:xfrm>
          <a:prstGeom prst="rect">
            <a:avLst/>
          </a:prstGeom>
          <a:noFill/>
        </p:spPr>
        <p:txBody>
          <a:bodyPr wrap="none" rtlCol="0">
            <a:spAutoFit/>
          </a:bodyPr>
          <a:lstStyle/>
          <a:p>
            <a:pPr algn="l"/>
            <a:r>
              <a:rPr lang="en-US" sz="2800" b="1" dirty="0"/>
              <a:t>Very promising!</a:t>
            </a:r>
          </a:p>
        </p:txBody>
      </p:sp>
      <p:pic>
        <p:nvPicPr>
          <p:cNvPr id="24" name="Immagine 23">
            <a:extLst>
              <a:ext uri="{FF2B5EF4-FFF2-40B4-BE49-F238E27FC236}">
                <a16:creationId xmlns:a16="http://schemas.microsoft.com/office/drawing/2014/main" id="{5CAEA20D-372D-4272-81D2-C0C3765C6BC5}"/>
              </a:ext>
            </a:extLst>
          </p:cNvPr>
          <p:cNvPicPr>
            <a:picLocks noChangeAspect="1"/>
          </p:cNvPicPr>
          <p:nvPr/>
        </p:nvPicPr>
        <p:blipFill rotWithShape="1">
          <a:blip r:embed="rId9"/>
          <a:srcRect t="31130"/>
          <a:stretch/>
        </p:blipFill>
        <p:spPr>
          <a:xfrm>
            <a:off x="983432" y="5373223"/>
            <a:ext cx="3845335" cy="796827"/>
          </a:xfrm>
          <a:prstGeom prst="rect">
            <a:avLst/>
          </a:prstGeom>
        </p:spPr>
      </p:pic>
      <p:sp>
        <p:nvSpPr>
          <p:cNvPr id="25" name="CasellaDiTesto 24">
            <a:extLst>
              <a:ext uri="{FF2B5EF4-FFF2-40B4-BE49-F238E27FC236}">
                <a16:creationId xmlns:a16="http://schemas.microsoft.com/office/drawing/2014/main" id="{D04174D5-1247-4D0C-BB1E-7CFA55C16405}"/>
              </a:ext>
            </a:extLst>
          </p:cNvPr>
          <p:cNvSpPr txBox="1"/>
          <p:nvPr/>
        </p:nvSpPr>
        <p:spPr>
          <a:xfrm>
            <a:off x="4801157" y="5535012"/>
            <a:ext cx="2516405" cy="5719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just">
              <a:spcBef>
                <a:spcPts val="150"/>
              </a:spcBef>
            </a:pPr>
            <a:r>
              <a:rPr lang="en-US" sz="1100" i="1" dirty="0">
                <a:solidFill>
                  <a:schemeClr val="tx2"/>
                </a:solidFill>
                <a:latin typeface="+mn-lt"/>
              </a:rPr>
              <a:t>Table: Summary of </a:t>
            </a:r>
            <a:r>
              <a:rPr lang="en-US" sz="1100" i="1" dirty="0">
                <a:solidFill>
                  <a:schemeClr val="tx2"/>
                </a:solidFill>
              </a:rPr>
              <a:t>the Figures-Of-Merit obtained with standard PSD and FFT methods.</a:t>
            </a:r>
            <a:endParaRPr lang="en-US" sz="1100" i="1" dirty="0">
              <a:solidFill>
                <a:schemeClr val="tx2"/>
              </a:solidFill>
              <a:latin typeface="+mn-lt"/>
            </a:endParaRPr>
          </a:p>
        </p:txBody>
      </p:sp>
      <p:sp>
        <p:nvSpPr>
          <p:cNvPr id="8" name="Rettangolo 7">
            <a:extLst>
              <a:ext uri="{FF2B5EF4-FFF2-40B4-BE49-F238E27FC236}">
                <a16:creationId xmlns:a16="http://schemas.microsoft.com/office/drawing/2014/main" id="{28A2035B-A0E7-48CE-9A1F-C57712595890}"/>
              </a:ext>
            </a:extLst>
          </p:cNvPr>
          <p:cNvSpPr/>
          <p:nvPr/>
        </p:nvSpPr>
        <p:spPr>
          <a:xfrm>
            <a:off x="7503249" y="5886707"/>
            <a:ext cx="4704098" cy="523220"/>
          </a:xfrm>
          <a:prstGeom prst="rect">
            <a:avLst/>
          </a:prstGeom>
        </p:spPr>
        <p:txBody>
          <a:bodyPr wrap="square">
            <a:spAutoFit/>
          </a:bodyPr>
          <a:lstStyle/>
          <a:p>
            <a:r>
              <a:rPr lang="en-US" sz="1400" dirty="0"/>
              <a:t>D. </a:t>
            </a:r>
            <a:r>
              <a:rPr lang="en-US" sz="1400" dirty="0" err="1"/>
              <a:t>Rigamonti</a:t>
            </a:r>
            <a:r>
              <a:rPr lang="en-US" sz="1400" dirty="0"/>
              <a:t> et al.,</a:t>
            </a:r>
            <a:r>
              <a:rPr lang="en-US" sz="1400" dirty="0" err="1"/>
              <a:t>Meas</a:t>
            </a:r>
            <a:r>
              <a:rPr lang="en-US" sz="1400" dirty="0"/>
              <a:t>. Sci. Technol. 36 (2025) 015907 (8pp) https://doi.org/10.1088/1361-6501/ad8f4e</a:t>
            </a:r>
          </a:p>
        </p:txBody>
      </p:sp>
      <p:cxnSp>
        <p:nvCxnSpPr>
          <p:cNvPr id="9" name="Connettore 2 8">
            <a:extLst>
              <a:ext uri="{FF2B5EF4-FFF2-40B4-BE49-F238E27FC236}">
                <a16:creationId xmlns:a16="http://schemas.microsoft.com/office/drawing/2014/main" id="{2D1DDEBA-ACC0-4814-B7C5-ADFFB59B23CD}"/>
              </a:ext>
            </a:extLst>
          </p:cNvPr>
          <p:cNvCxnSpPr/>
          <p:nvPr/>
        </p:nvCxnSpPr>
        <p:spPr>
          <a:xfrm>
            <a:off x="1305069" y="1828797"/>
            <a:ext cx="151881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19D57978-536C-4D71-A8A3-1D9A3327FAB5}"/>
              </a:ext>
            </a:extLst>
          </p:cNvPr>
          <p:cNvCxnSpPr>
            <a:cxnSpLocks/>
          </p:cNvCxnSpPr>
          <p:nvPr/>
        </p:nvCxnSpPr>
        <p:spPr>
          <a:xfrm>
            <a:off x="1305069" y="1631574"/>
            <a:ext cx="51751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6937A66A-A361-4CC3-ADCA-46309BCA1905}"/>
              </a:ext>
            </a:extLst>
          </p:cNvPr>
          <p:cNvSpPr txBox="1"/>
          <p:nvPr/>
        </p:nvSpPr>
        <p:spPr>
          <a:xfrm>
            <a:off x="1557788" y="1405585"/>
            <a:ext cx="824713" cy="276999"/>
          </a:xfrm>
          <a:prstGeom prst="rect">
            <a:avLst/>
          </a:prstGeom>
          <a:noFill/>
        </p:spPr>
        <p:txBody>
          <a:bodyPr wrap="none" rtlCol="0">
            <a:spAutoFit/>
          </a:bodyPr>
          <a:lstStyle/>
          <a:p>
            <a:pPr algn="l"/>
            <a:r>
              <a:rPr lang="en-US" sz="1200" dirty="0"/>
              <a:t>Short gate</a:t>
            </a:r>
          </a:p>
        </p:txBody>
      </p:sp>
      <p:sp>
        <p:nvSpPr>
          <p:cNvPr id="27" name="CasellaDiTesto 26">
            <a:extLst>
              <a:ext uri="{FF2B5EF4-FFF2-40B4-BE49-F238E27FC236}">
                <a16:creationId xmlns:a16="http://schemas.microsoft.com/office/drawing/2014/main" id="{5166D0D6-2A37-44FA-B4D1-F64571E985F6}"/>
              </a:ext>
            </a:extLst>
          </p:cNvPr>
          <p:cNvSpPr txBox="1"/>
          <p:nvPr/>
        </p:nvSpPr>
        <p:spPr>
          <a:xfrm>
            <a:off x="2032049" y="1596226"/>
            <a:ext cx="786241" cy="276999"/>
          </a:xfrm>
          <a:prstGeom prst="rect">
            <a:avLst/>
          </a:prstGeom>
          <a:noFill/>
        </p:spPr>
        <p:txBody>
          <a:bodyPr wrap="none" rtlCol="0">
            <a:spAutoFit/>
          </a:bodyPr>
          <a:lstStyle/>
          <a:p>
            <a:pPr algn="l"/>
            <a:r>
              <a:rPr lang="en-US" sz="1200" dirty="0"/>
              <a:t>Long gate</a:t>
            </a:r>
          </a:p>
        </p:txBody>
      </p:sp>
      <p:sp>
        <p:nvSpPr>
          <p:cNvPr id="28" name="Rettangolo 27">
            <a:extLst>
              <a:ext uri="{FF2B5EF4-FFF2-40B4-BE49-F238E27FC236}">
                <a16:creationId xmlns:a16="http://schemas.microsoft.com/office/drawing/2014/main" id="{8171F94A-E370-4B23-B5C3-9FCF8F9B4C90}"/>
              </a:ext>
            </a:extLst>
          </p:cNvPr>
          <p:cNvSpPr/>
          <p:nvPr/>
        </p:nvSpPr>
        <p:spPr>
          <a:xfrm>
            <a:off x="609600" y="6119522"/>
            <a:ext cx="2164503" cy="400110"/>
          </a:xfrm>
          <a:prstGeom prst="rect">
            <a:avLst/>
          </a:prstGeom>
        </p:spPr>
        <p:txBody>
          <a:bodyPr wrap="none">
            <a:spAutoFit/>
          </a:bodyPr>
          <a:lstStyle/>
          <a:p>
            <a:r>
              <a:rPr lang="en-US" sz="2000" b="1" dirty="0">
                <a:solidFill>
                  <a:srgbClr val="FF0000"/>
                </a:solidFill>
              </a:rPr>
              <a:t>(+ neural network)</a:t>
            </a:r>
            <a:endParaRPr lang="en-US" sz="2000" dirty="0"/>
          </a:p>
        </p:txBody>
      </p:sp>
    </p:spTree>
    <p:extLst>
      <p:ext uri="{BB962C8B-B14F-4D97-AF65-F5344CB8AC3E}">
        <p14:creationId xmlns:p14="http://schemas.microsoft.com/office/powerpoint/2010/main" val="297272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Compact Neutron Spectrometer for JT-60SA</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836712"/>
            <a:ext cx="10515599" cy="5688632"/>
          </a:xfrm>
        </p:spPr>
        <p:txBody>
          <a:bodyPr>
            <a:normAutofit/>
          </a:bodyPr>
          <a:lstStyle/>
          <a:p>
            <a:pPr marL="0" indent="0">
              <a:buNone/>
            </a:pPr>
            <a:r>
              <a:rPr lang="en-US" dirty="0"/>
              <a:t>The proposed solution is to install a </a:t>
            </a:r>
            <a:r>
              <a:rPr lang="en-US" b="1" dirty="0">
                <a:solidFill>
                  <a:srgbClr val="FF0000"/>
                </a:solidFill>
              </a:rPr>
              <a:t>LaCl</a:t>
            </a:r>
            <a:r>
              <a:rPr lang="en-US" b="1" baseline="-25000" dirty="0">
                <a:solidFill>
                  <a:srgbClr val="FF0000"/>
                </a:solidFill>
              </a:rPr>
              <a:t>3</a:t>
            </a:r>
            <a:r>
              <a:rPr lang="en-US" b="1" dirty="0">
                <a:solidFill>
                  <a:srgbClr val="FF0000"/>
                </a:solidFill>
              </a:rPr>
              <a:t> scintillator </a:t>
            </a:r>
            <a:r>
              <a:rPr lang="en-US" dirty="0"/>
              <a:t>coupled to a </a:t>
            </a:r>
            <a:r>
              <a:rPr lang="en-US" b="1" dirty="0">
                <a:solidFill>
                  <a:srgbClr val="FF0000"/>
                </a:solidFill>
              </a:rPr>
              <a:t>photomultiplier tube  (PMT)</a:t>
            </a:r>
            <a:r>
              <a:rPr lang="en-US" dirty="0"/>
              <a:t> in then </a:t>
            </a:r>
            <a:r>
              <a:rPr lang="en-US" b="1" dirty="0">
                <a:solidFill>
                  <a:srgbClr val="FF0000"/>
                </a:solidFill>
              </a:rPr>
              <a:t>shared collimator </a:t>
            </a:r>
            <a:r>
              <a:rPr lang="en-US" dirty="0"/>
              <a:t>proposed by Dr. S. Sumida in </a:t>
            </a:r>
            <a:r>
              <a:rPr lang="en-US" b="1" dirty="0">
                <a:solidFill>
                  <a:srgbClr val="FF0000"/>
                </a:solidFill>
              </a:rPr>
              <a:t>P12</a:t>
            </a:r>
            <a:r>
              <a:rPr lang="en-US" dirty="0"/>
              <a:t>.</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grpSp>
        <p:nvGrpSpPr>
          <p:cNvPr id="6" name="Gruppo 5">
            <a:extLst>
              <a:ext uri="{FF2B5EF4-FFF2-40B4-BE49-F238E27FC236}">
                <a16:creationId xmlns:a16="http://schemas.microsoft.com/office/drawing/2014/main" id="{50944031-EE10-4B4B-B1BA-727952D4F493}"/>
              </a:ext>
            </a:extLst>
          </p:cNvPr>
          <p:cNvGrpSpPr/>
          <p:nvPr/>
        </p:nvGrpSpPr>
        <p:grpSpPr>
          <a:xfrm>
            <a:off x="608151" y="2216165"/>
            <a:ext cx="1915961" cy="3333441"/>
            <a:chOff x="9575551" y="2014310"/>
            <a:chExt cx="1915961" cy="3333441"/>
          </a:xfrm>
        </p:grpSpPr>
        <p:sp>
          <p:nvSpPr>
            <p:cNvPr id="15" name="直方体 10">
              <a:extLst>
                <a:ext uri="{FF2B5EF4-FFF2-40B4-BE49-F238E27FC236}">
                  <a16:creationId xmlns:a16="http://schemas.microsoft.com/office/drawing/2014/main" id="{F727F93A-C191-44B7-A364-2D5BD64FF403}"/>
                </a:ext>
              </a:extLst>
            </p:cNvPr>
            <p:cNvSpPr/>
            <p:nvPr/>
          </p:nvSpPr>
          <p:spPr>
            <a:xfrm>
              <a:off x="9807678" y="2014310"/>
              <a:ext cx="1683834" cy="3111190"/>
            </a:xfrm>
            <a:prstGeom prst="cube">
              <a:avLst/>
            </a:prstGeom>
            <a:ln w="15875">
              <a:solidFill>
                <a:schemeClr val="tx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円/楕円 12">
              <a:extLst>
                <a:ext uri="{FF2B5EF4-FFF2-40B4-BE49-F238E27FC236}">
                  <a16:creationId xmlns:a16="http://schemas.microsoft.com/office/drawing/2014/main" id="{CB67A3DD-5C10-4BEE-B865-B093B56D35AB}"/>
                </a:ext>
              </a:extLst>
            </p:cNvPr>
            <p:cNvSpPr/>
            <p:nvPr/>
          </p:nvSpPr>
          <p:spPr>
            <a:xfrm>
              <a:off x="10264879" y="2903601"/>
              <a:ext cx="299766" cy="301083"/>
            </a:xfrm>
            <a:prstGeom prst="ellipse">
              <a:avLst/>
            </a:prstGeom>
            <a:solidFill>
              <a:schemeClr val="bg1"/>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3">
              <a:extLst>
                <a:ext uri="{FF2B5EF4-FFF2-40B4-BE49-F238E27FC236}">
                  <a16:creationId xmlns:a16="http://schemas.microsoft.com/office/drawing/2014/main" id="{9789CE77-A9B4-4894-ABF2-CEADBB5DF625}"/>
                </a:ext>
              </a:extLst>
            </p:cNvPr>
            <p:cNvSpPr/>
            <p:nvPr/>
          </p:nvSpPr>
          <p:spPr>
            <a:xfrm>
              <a:off x="10264879" y="3654884"/>
              <a:ext cx="299766" cy="301083"/>
            </a:xfrm>
            <a:prstGeom prst="ellipse">
              <a:avLst/>
            </a:prstGeom>
            <a:solidFill>
              <a:schemeClr val="bg1"/>
            </a:solidFill>
            <a:ln w="2540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4">
              <a:extLst>
                <a:ext uri="{FF2B5EF4-FFF2-40B4-BE49-F238E27FC236}">
                  <a16:creationId xmlns:a16="http://schemas.microsoft.com/office/drawing/2014/main" id="{C82C4EBF-E676-4C51-99BF-BD2AC723C8D2}"/>
                </a:ext>
              </a:extLst>
            </p:cNvPr>
            <p:cNvSpPr/>
            <p:nvPr/>
          </p:nvSpPr>
          <p:spPr>
            <a:xfrm>
              <a:off x="10264879" y="4406167"/>
              <a:ext cx="299766" cy="301083"/>
            </a:xfrm>
            <a:prstGeom prst="ellipse">
              <a:avLst/>
            </a:prstGeom>
            <a:solidFill>
              <a:schemeClr val="bg1"/>
            </a:solidFill>
            <a:ln w="2540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2">
              <a:extLst>
                <a:ext uri="{FF2B5EF4-FFF2-40B4-BE49-F238E27FC236}">
                  <a16:creationId xmlns:a16="http://schemas.microsoft.com/office/drawing/2014/main" id="{C06B0EEB-E551-4EA8-8E74-94F1DBA539EB}"/>
                </a:ext>
              </a:extLst>
            </p:cNvPr>
            <p:cNvSpPr txBox="1"/>
            <p:nvPr/>
          </p:nvSpPr>
          <p:spPr>
            <a:xfrm>
              <a:off x="9941619" y="2521803"/>
              <a:ext cx="946285" cy="369332"/>
            </a:xfrm>
            <a:prstGeom prst="rect">
              <a:avLst/>
            </a:prstGeom>
            <a:noFill/>
          </p:spPr>
          <p:txBody>
            <a:bodyPr wrap="none" rtlCol="0">
              <a:spAutoFit/>
            </a:bodyPr>
            <a:lstStyle/>
            <a:p>
              <a:r>
                <a:rPr kumimoji="1" lang="en-US" altLang="ja-JP" dirty="0">
                  <a:effectLst>
                    <a:glow rad="63500">
                      <a:schemeClr val="bg1"/>
                    </a:glow>
                  </a:effectLst>
                </a:rPr>
                <a:t>NES (JA)</a:t>
              </a:r>
              <a:endParaRPr kumimoji="1" lang="ja-JP" altLang="en-US">
                <a:effectLst>
                  <a:glow rad="63500">
                    <a:schemeClr val="bg1"/>
                  </a:glow>
                </a:effectLst>
              </a:endParaRPr>
            </a:p>
          </p:txBody>
        </p:sp>
        <p:sp>
          <p:nvSpPr>
            <p:cNvPr id="20" name="テキスト ボックス 24">
              <a:extLst>
                <a:ext uri="{FF2B5EF4-FFF2-40B4-BE49-F238E27FC236}">
                  <a16:creationId xmlns:a16="http://schemas.microsoft.com/office/drawing/2014/main" id="{12B1367F-5022-489E-B201-EC37F99A4161}"/>
                </a:ext>
              </a:extLst>
            </p:cNvPr>
            <p:cNvSpPr txBox="1"/>
            <p:nvPr/>
          </p:nvSpPr>
          <p:spPr>
            <a:xfrm>
              <a:off x="9961174" y="3321765"/>
              <a:ext cx="1012008" cy="369332"/>
            </a:xfrm>
            <a:prstGeom prst="rect">
              <a:avLst/>
            </a:prstGeom>
            <a:noFill/>
          </p:spPr>
          <p:txBody>
            <a:bodyPr wrap="none" rtlCol="0">
              <a:spAutoFit/>
            </a:bodyPr>
            <a:lstStyle/>
            <a:p>
              <a:r>
                <a:rPr kumimoji="1" lang="en-US" altLang="ja-JP" dirty="0">
                  <a:effectLst>
                    <a:glow rad="63500">
                      <a:schemeClr val="bg1"/>
                    </a:glow>
                  </a:effectLst>
                </a:rPr>
                <a:t>GRS (EU)</a:t>
              </a:r>
              <a:endParaRPr kumimoji="1" lang="ja-JP" altLang="en-US">
                <a:effectLst>
                  <a:glow rad="63500">
                    <a:schemeClr val="bg1"/>
                  </a:glow>
                </a:effectLst>
              </a:endParaRPr>
            </a:p>
          </p:txBody>
        </p:sp>
        <p:sp>
          <p:nvSpPr>
            <p:cNvPr id="21" name="テキスト ボックス 26">
              <a:extLst>
                <a:ext uri="{FF2B5EF4-FFF2-40B4-BE49-F238E27FC236}">
                  <a16:creationId xmlns:a16="http://schemas.microsoft.com/office/drawing/2014/main" id="{320D8EB2-62FD-4810-968E-93586884F9E2}"/>
                </a:ext>
              </a:extLst>
            </p:cNvPr>
            <p:cNvSpPr txBox="1"/>
            <p:nvPr/>
          </p:nvSpPr>
          <p:spPr>
            <a:xfrm>
              <a:off x="9941619" y="4079753"/>
              <a:ext cx="1003160" cy="369332"/>
            </a:xfrm>
            <a:prstGeom prst="rect">
              <a:avLst/>
            </a:prstGeom>
            <a:noFill/>
          </p:spPr>
          <p:txBody>
            <a:bodyPr wrap="none" rtlCol="0">
              <a:spAutoFit/>
            </a:bodyPr>
            <a:lstStyle/>
            <a:p>
              <a:r>
                <a:rPr kumimoji="1" lang="en-US" altLang="ja-JP" dirty="0">
                  <a:effectLst>
                    <a:glow rad="63500">
                      <a:schemeClr val="bg1"/>
                    </a:glow>
                  </a:effectLst>
                </a:rPr>
                <a:t>NES (EU)</a:t>
              </a:r>
              <a:endParaRPr kumimoji="1" lang="ja-JP" altLang="en-US">
                <a:effectLst>
                  <a:glow rad="63500">
                    <a:schemeClr val="bg1"/>
                  </a:glow>
                </a:effectLst>
              </a:endParaRPr>
            </a:p>
          </p:txBody>
        </p:sp>
        <p:cxnSp>
          <p:nvCxnSpPr>
            <p:cNvPr id="22" name="直線コネクタ 31">
              <a:extLst>
                <a:ext uri="{FF2B5EF4-FFF2-40B4-BE49-F238E27FC236}">
                  <a16:creationId xmlns:a16="http://schemas.microsoft.com/office/drawing/2014/main" id="{85E0F525-4642-4FE0-8EDC-BF5337FE7930}"/>
                </a:ext>
              </a:extLst>
            </p:cNvPr>
            <p:cNvCxnSpPr>
              <a:cxnSpLocks/>
            </p:cNvCxnSpPr>
            <p:nvPr/>
          </p:nvCxnSpPr>
          <p:spPr>
            <a:xfrm flipH="1">
              <a:off x="9579139" y="2969996"/>
              <a:ext cx="930455" cy="872064"/>
            </a:xfrm>
            <a:prstGeom prst="line">
              <a:avLst/>
            </a:prstGeom>
            <a:ln w="127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3" name="直線コネクタ 33">
              <a:extLst>
                <a:ext uri="{FF2B5EF4-FFF2-40B4-BE49-F238E27FC236}">
                  <a16:creationId xmlns:a16="http://schemas.microsoft.com/office/drawing/2014/main" id="{FF4C5708-B865-470F-85A5-AB88BBEBD580}"/>
                </a:ext>
              </a:extLst>
            </p:cNvPr>
            <p:cNvCxnSpPr>
              <a:cxnSpLocks/>
            </p:cNvCxnSpPr>
            <p:nvPr/>
          </p:nvCxnSpPr>
          <p:spPr>
            <a:xfrm flipH="1">
              <a:off x="9577345" y="3700761"/>
              <a:ext cx="930455" cy="872064"/>
            </a:xfrm>
            <a:prstGeom prst="line">
              <a:avLst/>
            </a:prstGeom>
            <a:ln w="127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24" name="直線コネクタ 34">
              <a:extLst>
                <a:ext uri="{FF2B5EF4-FFF2-40B4-BE49-F238E27FC236}">
                  <a16:creationId xmlns:a16="http://schemas.microsoft.com/office/drawing/2014/main" id="{15C32589-915F-4738-BAD1-9D515C4D1E0E}"/>
                </a:ext>
              </a:extLst>
            </p:cNvPr>
            <p:cNvCxnSpPr>
              <a:cxnSpLocks/>
            </p:cNvCxnSpPr>
            <p:nvPr/>
          </p:nvCxnSpPr>
          <p:spPr>
            <a:xfrm flipH="1">
              <a:off x="9575551" y="4475687"/>
              <a:ext cx="930455" cy="872064"/>
            </a:xfrm>
            <a:prstGeom prst="line">
              <a:avLst/>
            </a:prstGeom>
            <a:ln w="127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grpSp>
      <p:graphicFrame>
        <p:nvGraphicFramePr>
          <p:cNvPr id="25" name="表 27">
            <a:extLst>
              <a:ext uri="{FF2B5EF4-FFF2-40B4-BE49-F238E27FC236}">
                <a16:creationId xmlns:a16="http://schemas.microsoft.com/office/drawing/2014/main" id="{A95732F5-C3D0-4247-A8B9-F80FD7515253}"/>
              </a:ext>
            </a:extLst>
          </p:cNvPr>
          <p:cNvGraphicFramePr>
            <a:graphicFrameLocks noGrp="1"/>
          </p:cNvGraphicFramePr>
          <p:nvPr/>
        </p:nvGraphicFramePr>
        <p:xfrm>
          <a:off x="3720738" y="1800746"/>
          <a:ext cx="6470712" cy="3632200"/>
        </p:xfrm>
        <a:graphic>
          <a:graphicData uri="http://schemas.openxmlformats.org/drawingml/2006/table">
            <a:tbl>
              <a:tblPr firstRow="1" bandRow="1">
                <a:tableStyleId>{5C22544A-7EE6-4342-B048-85BDC9FD1C3A}</a:tableStyleId>
              </a:tblPr>
              <a:tblGrid>
                <a:gridCol w="1368780">
                  <a:extLst>
                    <a:ext uri="{9D8B030D-6E8A-4147-A177-3AD203B41FA5}">
                      <a16:colId xmlns:a16="http://schemas.microsoft.com/office/drawing/2014/main" val="1782438312"/>
                    </a:ext>
                  </a:extLst>
                </a:gridCol>
                <a:gridCol w="1836947">
                  <a:extLst>
                    <a:ext uri="{9D8B030D-6E8A-4147-A177-3AD203B41FA5}">
                      <a16:colId xmlns:a16="http://schemas.microsoft.com/office/drawing/2014/main" val="693981426"/>
                    </a:ext>
                  </a:extLst>
                </a:gridCol>
                <a:gridCol w="1372655">
                  <a:extLst>
                    <a:ext uri="{9D8B030D-6E8A-4147-A177-3AD203B41FA5}">
                      <a16:colId xmlns:a16="http://schemas.microsoft.com/office/drawing/2014/main" val="1580840685"/>
                    </a:ext>
                  </a:extLst>
                </a:gridCol>
                <a:gridCol w="1892330">
                  <a:extLst>
                    <a:ext uri="{9D8B030D-6E8A-4147-A177-3AD203B41FA5}">
                      <a16:colId xmlns:a16="http://schemas.microsoft.com/office/drawing/2014/main" val="107615722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Diagnostics</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Neutron energy spectrometer (NES) </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 altLang="ja-JP" sz="1400" b="0" dirty="0">
                          <a:solidFill>
                            <a:schemeClr val="tx1"/>
                          </a:solidFill>
                          <a:latin typeface="Arial" panose="020B0604020202020204" pitchFamily="34" charset="0"/>
                          <a:cs typeface="Arial" panose="020B0604020202020204" pitchFamily="34" charset="0"/>
                        </a:rPr>
                        <a:t>Gamma-ray spectrometer (GRS)</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Neutron energy spectrometer (NES) </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1449981"/>
                  </a:ext>
                </a:extLst>
              </a:tr>
              <a:tr h="370840">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Target</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N-NBI fast D ion</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D-</a:t>
                      </a:r>
                      <a:r>
                        <a:rPr kumimoji="1" lang="en-US" altLang="ja-JP" sz="1400" b="0" baseline="30000" dirty="0">
                          <a:solidFill>
                            <a:schemeClr val="tx1"/>
                          </a:solidFill>
                          <a:latin typeface="Arial" panose="020B0604020202020204" pitchFamily="34" charset="0"/>
                          <a:cs typeface="Arial" panose="020B0604020202020204" pitchFamily="34" charset="0"/>
                        </a:rPr>
                        <a:t>3</a:t>
                      </a:r>
                      <a:r>
                        <a:rPr kumimoji="1" lang="en-US" altLang="ja-JP" sz="1400" b="0" dirty="0">
                          <a:solidFill>
                            <a:schemeClr val="tx1"/>
                          </a:solidFill>
                          <a:latin typeface="Arial" panose="020B0604020202020204" pitchFamily="34" charset="0"/>
                          <a:cs typeface="Arial" panose="020B0604020202020204" pitchFamily="34" charset="0"/>
                        </a:rPr>
                        <a:t>He fusion </a:t>
                      </a:r>
                    </a:p>
                    <a:p>
                      <a:pPr algn="ctr"/>
                      <a:r>
                        <a:rPr kumimoji="1" lang="en-US" altLang="ja-JP" sz="1400" b="0" dirty="0">
                          <a:solidFill>
                            <a:schemeClr val="tx1"/>
                          </a:solidFill>
                          <a:latin typeface="Arial" panose="020B0604020202020204" pitchFamily="34" charset="0"/>
                          <a:cs typeface="Arial" panose="020B0604020202020204" pitchFamily="34" charset="0"/>
                        </a:rPr>
                        <a:t>α particle</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N-NBI fast D ion</a:t>
                      </a:r>
                      <a:endParaRPr kumimoji="1" lang="ja-JP" altLang="en-US"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4093890"/>
                  </a:ext>
                </a:extLst>
              </a:tr>
              <a:tr h="370840">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JA or EU</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a:solidFill>
                            <a:srgbClr val="FF0000"/>
                          </a:solidFill>
                          <a:latin typeface="Arial" panose="020B0604020202020204" pitchFamily="34" charset="0"/>
                          <a:cs typeface="Arial" panose="020B0604020202020204" pitchFamily="34" charset="0"/>
                        </a:rPr>
                        <a:t>JA</a:t>
                      </a:r>
                      <a:endParaRPr kumimoji="1" lang="ja-JP" altLang="en-US" sz="1400" b="1">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a:solidFill>
                            <a:srgbClr val="0432FF"/>
                          </a:solidFill>
                          <a:latin typeface="Arial" panose="020B0604020202020204" pitchFamily="34" charset="0"/>
                          <a:cs typeface="Arial" panose="020B0604020202020204" pitchFamily="34" charset="0"/>
                        </a:rPr>
                        <a:t>EU</a:t>
                      </a:r>
                      <a:endParaRPr kumimoji="1" lang="ja-JP" altLang="en-US" sz="1400" b="1">
                        <a:solidFill>
                          <a:srgbClr val="0432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a:solidFill>
                            <a:srgbClr val="0432FF"/>
                          </a:solidFill>
                          <a:latin typeface="Arial" panose="020B0604020202020204" pitchFamily="34" charset="0"/>
                          <a:cs typeface="Arial" panose="020B0604020202020204" pitchFamily="34" charset="0"/>
                        </a:rPr>
                        <a:t>EU</a:t>
                      </a:r>
                      <a:endParaRPr kumimoji="1" lang="ja-JP" altLang="en-US" sz="1400" b="1">
                        <a:solidFill>
                          <a:srgbClr val="0432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035959"/>
                  </a:ext>
                </a:extLst>
              </a:tr>
              <a:tr h="370840">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Detector</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 altLang="ja-JP" sz="1400" b="0" dirty="0">
                          <a:solidFill>
                            <a:schemeClr val="tx1"/>
                          </a:solidFill>
                          <a:latin typeface="Arial" panose="020B0604020202020204" pitchFamily="34" charset="0"/>
                          <a:cs typeface="Arial" panose="020B0604020202020204" pitchFamily="34" charset="0"/>
                        </a:rPr>
                        <a:t>CLYC-7 </a:t>
                      </a:r>
                    </a:p>
                    <a:p>
                      <a:pPr algn="l"/>
                      <a:r>
                        <a:rPr kumimoji="1" lang="en" altLang="ja-JP" sz="1100" b="0" dirty="0">
                          <a:solidFill>
                            <a:schemeClr val="tx1"/>
                          </a:solidFill>
                          <a:latin typeface="Arial" panose="020B0604020202020204" pitchFamily="34" charset="0"/>
                          <a:cs typeface="Arial" panose="020B0604020202020204" pitchFamily="34" charset="0"/>
                        </a:rPr>
                        <a:t>   One option</a:t>
                      </a:r>
                    </a:p>
                    <a:p>
                      <a:pPr algn="l"/>
                      <a:r>
                        <a:rPr kumimoji="1" lang="en" altLang="ja-JP" sz="1100" b="0" dirty="0">
                          <a:solidFill>
                            <a:schemeClr val="tx1"/>
                          </a:solidFill>
                          <a:latin typeface="Arial" panose="020B0604020202020204" pitchFamily="34" charset="0"/>
                          <a:cs typeface="Arial" panose="020B0604020202020204" pitchFamily="34" charset="0"/>
                        </a:rPr>
                        <a:t>     : delivery from LHD</a:t>
                      </a:r>
                      <a:endParaRPr kumimoji="1" lang="en" altLang="ja-JP"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LaBr</a:t>
                      </a:r>
                      <a:r>
                        <a:rPr kumimoji="1" lang="en-US" altLang="ja-JP" sz="1400" b="0" baseline="-25000" dirty="0">
                          <a:solidFill>
                            <a:schemeClr val="tx1"/>
                          </a:solidFill>
                          <a:latin typeface="Arial" panose="020B0604020202020204" pitchFamily="34" charset="0"/>
                          <a:cs typeface="Arial" panose="020B0604020202020204" pitchFamily="34" charset="0"/>
                        </a:rPr>
                        <a:t>3</a:t>
                      </a:r>
                      <a:r>
                        <a:rPr kumimoji="1" lang="en-US" altLang="ja-JP" sz="1400" b="0" dirty="0">
                          <a:solidFill>
                            <a:schemeClr val="tx1"/>
                          </a:solidFill>
                          <a:latin typeface="Arial" panose="020B0604020202020204" pitchFamily="34" charset="0"/>
                          <a:cs typeface="Arial" panose="020B0604020202020204" pitchFamily="34" charset="0"/>
                        </a:rPr>
                        <a:t>(Ce)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LaCl</a:t>
                      </a:r>
                      <a:r>
                        <a:rPr kumimoji="1" lang="en-US" altLang="ja-JP" sz="1400" b="0" baseline="-25000" dirty="0">
                          <a:solidFill>
                            <a:schemeClr val="tx1"/>
                          </a:solidFill>
                          <a:latin typeface="Arial" panose="020B0604020202020204" pitchFamily="34" charset="0"/>
                          <a:cs typeface="Arial" panose="020B0604020202020204" pitchFamily="34" charset="0"/>
                        </a:rPr>
                        <a:t>3</a:t>
                      </a:r>
                      <a:r>
                        <a:rPr kumimoji="1" lang="en-US" altLang="ja-JP" sz="1400" b="0" dirty="0">
                          <a:solidFill>
                            <a:schemeClr val="tx1"/>
                          </a:solidFill>
                          <a:latin typeface="Arial" panose="020B0604020202020204" pitchFamily="34" charset="0"/>
                          <a:cs typeface="Arial" panose="020B0604020202020204" pitchFamily="34" charset="0"/>
                        </a:rPr>
                        <a:t>(Ce)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348952"/>
                  </a:ext>
                </a:extLst>
              </a:tr>
              <a:tr h="370840">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Characteristics</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ja-JP" sz="1200" b="0" dirty="0">
                          <a:solidFill>
                            <a:schemeClr val="tx1"/>
                          </a:solidFill>
                          <a:latin typeface="Arial" panose="020B0604020202020204" pitchFamily="34" charset="0"/>
                          <a:cs typeface="Arial" panose="020B0604020202020204" pitchFamily="34" charset="0"/>
                        </a:rPr>
                        <a:t>Well established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ja-JP" sz="1200" b="0" dirty="0">
                          <a:solidFill>
                            <a:schemeClr val="tx1"/>
                          </a:solidFill>
                          <a:latin typeface="Arial" panose="020B0604020202020204" pitchFamily="34" charset="0"/>
                          <a:cs typeface="Arial" panose="020B0604020202020204" pitchFamily="34" charset="0"/>
                        </a:rPr>
                        <a:t>Long time resolution of ~1 s</a:t>
                      </a:r>
                      <a:endParaRPr kumimoji="1" lang="ja-JP" altLang="en-US" sz="1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 altLang="ja-JP" sz="1200" b="0" dirty="0">
                          <a:solidFill>
                            <a:schemeClr val="tx1"/>
                          </a:solidFill>
                          <a:latin typeface="Arial" panose="020B0604020202020204" pitchFamily="34" charset="0"/>
                          <a:cs typeface="Arial" panose="020B0604020202020204" pitchFamily="34" charset="0"/>
                        </a:rPr>
                        <a:t>First try (AUG </a:t>
                      </a:r>
                      <a:r>
                        <a:rPr kumimoji="1" lang="en-US" altLang="ja-JP" sz="1200" b="0" dirty="0">
                          <a:solidFill>
                            <a:schemeClr val="tx1"/>
                          </a:solidFill>
                          <a:latin typeface="Arial" panose="020B0604020202020204" pitchFamily="34" charset="0"/>
                          <a:cs typeface="Arial" panose="020B0604020202020204" pitchFamily="34" charset="0"/>
                        </a:rPr>
                        <a:t>and </a:t>
                      </a:r>
                      <a:r>
                        <a:rPr kumimoji="1" lang="en-US" altLang="ja-JP" sz="1200" b="0" dirty="0" err="1">
                          <a:solidFill>
                            <a:schemeClr val="tx1"/>
                          </a:solidFill>
                          <a:latin typeface="Arial" panose="020B0604020202020204" pitchFamily="34" charset="0"/>
                          <a:cs typeface="Arial" panose="020B0604020202020204" pitchFamily="34" charset="0"/>
                        </a:rPr>
                        <a:t>MASTu</a:t>
                      </a:r>
                      <a:r>
                        <a:rPr kumimoji="1" lang="en" altLang="ja-JP" sz="1200" b="0" dirty="0">
                          <a:solidFill>
                            <a:schemeClr val="tx1"/>
                          </a:solidFill>
                          <a:latin typeface="Arial" panose="020B0604020202020204" pitchFamily="34" charset="0"/>
                          <a:cs typeface="Arial" panose="020B0604020202020204" pitchFamily="34" charset="0"/>
                        </a:rPr>
                        <a:t>) in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dirty="0">
                          <a:solidFill>
                            <a:schemeClr val="tx1"/>
                          </a:solidFill>
                          <a:latin typeface="Arial" panose="020B0604020202020204" pitchFamily="34" charset="0"/>
                          <a:cs typeface="Arial" panose="020B0604020202020204" pitchFamily="34" charset="0"/>
                        </a:rPr>
                        <a:t>Fast detector</a:t>
                      </a:r>
                      <a:endParaRPr kumimoji="1" lang="ja-JP" altLang="en-US" sz="12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092260"/>
                  </a:ext>
                </a:extLst>
              </a:tr>
              <a:tr h="370840">
                <a:tc>
                  <a:txBody>
                    <a:bodyPr/>
                    <a:lstStyle/>
                    <a:p>
                      <a:pPr algn="ctr"/>
                      <a:r>
                        <a:rPr kumimoji="1" lang="en-US" altLang="ja-JP" sz="1400" b="0" i="1" dirty="0">
                          <a:solidFill>
                            <a:schemeClr val="tx1"/>
                          </a:solidFill>
                          <a:latin typeface="Arial" panose="020B0604020202020204" pitchFamily="34" charset="0"/>
                          <a:cs typeface="Arial" panose="020B0604020202020204" pitchFamily="34" charset="0"/>
                        </a:rPr>
                        <a:t>Desirable </a:t>
                      </a:r>
                      <a:r>
                        <a:rPr kumimoji="1" lang="en-US" altLang="ja-JP" sz="1400" b="0" dirty="0">
                          <a:solidFill>
                            <a:schemeClr val="tx1"/>
                          </a:solidFill>
                          <a:latin typeface="Arial" panose="020B0604020202020204" pitchFamily="34" charset="0"/>
                          <a:cs typeface="Arial" panose="020B0604020202020204" pitchFamily="34" charset="0"/>
                        </a:rPr>
                        <a:t>installation timing</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400" b="0" dirty="0">
                          <a:solidFill>
                            <a:schemeClr val="tx1"/>
                          </a:solidFill>
                          <a:latin typeface="Arial" panose="020B0604020202020204" pitchFamily="34" charset="0"/>
                          <a:cs typeface="Arial" panose="020B0604020202020204" pitchFamily="34" charset="0"/>
                        </a:rPr>
                        <a:t>M/E2</a:t>
                      </a:r>
                      <a:endParaRPr kumimoji="1" lang="ja-JP" altLang="en-US"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M/E2</a:t>
                      </a:r>
                      <a:endParaRPr kumimoji="1" lang="ja-JP" altLang="en-US"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400" b="0" i="0" dirty="0">
                          <a:solidFill>
                            <a:schemeClr val="tx1"/>
                          </a:solidFill>
                          <a:latin typeface="Arial" panose="020B0604020202020204" pitchFamily="34" charset="0"/>
                          <a:cs typeface="Arial" panose="020B0604020202020204" pitchFamily="34" charset="0"/>
                        </a:rPr>
                        <a:t>≧</a:t>
                      </a:r>
                      <a:r>
                        <a:rPr kumimoji="1" lang="en-US" altLang="ja-JP" sz="1400" b="0" i="0" dirty="0">
                          <a:solidFill>
                            <a:schemeClr val="tx1"/>
                          </a:solidFill>
                          <a:latin typeface="Arial" panose="020B0604020202020204" pitchFamily="34" charset="0"/>
                          <a:cs typeface="Arial" panose="020B0604020202020204" pitchFamily="34" charset="0"/>
                        </a:rPr>
                        <a:t>M/E3</a:t>
                      </a:r>
                      <a:endParaRPr kumimoji="1" lang="ja-JP" altLang="en-US" sz="14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3558311"/>
                  </a:ext>
                </a:extLst>
              </a:tr>
            </a:tbl>
          </a:graphicData>
        </a:graphic>
      </p:graphicFrame>
      <p:pic>
        <p:nvPicPr>
          <p:cNvPr id="26" name="図 2" descr="コンピューターのスクリーンショット&#10;&#10;自動的に生成された説明">
            <a:extLst>
              <a:ext uri="{FF2B5EF4-FFF2-40B4-BE49-F238E27FC236}">
                <a16:creationId xmlns:a16="http://schemas.microsoft.com/office/drawing/2014/main" id="{9D18DA39-78D7-484A-A075-3DC01EAB9D5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40278" y="5686763"/>
            <a:ext cx="10121152" cy="785680"/>
          </a:xfrm>
          <a:prstGeom prst="rect">
            <a:avLst/>
          </a:prstGeom>
        </p:spPr>
      </p:pic>
      <p:sp>
        <p:nvSpPr>
          <p:cNvPr id="29" name="正方形/長方形 15">
            <a:extLst>
              <a:ext uri="{FF2B5EF4-FFF2-40B4-BE49-F238E27FC236}">
                <a16:creationId xmlns:a16="http://schemas.microsoft.com/office/drawing/2014/main" id="{AF080AC6-22B7-4AAA-8968-8874CEBBAE57}"/>
              </a:ext>
            </a:extLst>
          </p:cNvPr>
          <p:cNvSpPr/>
          <p:nvPr/>
        </p:nvSpPr>
        <p:spPr>
          <a:xfrm>
            <a:off x="9513625" y="6054864"/>
            <a:ext cx="444459" cy="432792"/>
          </a:xfrm>
          <a:prstGeom prst="rect">
            <a:avLst/>
          </a:prstGeom>
          <a:noFill/>
          <a:ln w="28575">
            <a:solidFill>
              <a:srgbClr val="FFC000"/>
            </a:solidFill>
          </a:ln>
          <a:effectLst>
            <a:glow rad="127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CasellaDiTesto 30">
            <a:extLst>
              <a:ext uri="{FF2B5EF4-FFF2-40B4-BE49-F238E27FC236}">
                <a16:creationId xmlns:a16="http://schemas.microsoft.com/office/drawing/2014/main" id="{0A9B73F8-E157-4388-A78C-3CB923CEDB59}"/>
              </a:ext>
            </a:extLst>
          </p:cNvPr>
          <p:cNvSpPr txBox="1"/>
          <p:nvPr/>
        </p:nvSpPr>
        <p:spPr>
          <a:xfrm>
            <a:off x="10961430" y="6195444"/>
            <a:ext cx="1215076" cy="276999"/>
          </a:xfrm>
          <a:prstGeom prst="rect">
            <a:avLst/>
          </a:prstGeom>
          <a:noFill/>
        </p:spPr>
        <p:txBody>
          <a:bodyPr wrap="none" rtlCol="0">
            <a:spAutoFit/>
          </a:bodyPr>
          <a:lstStyle/>
          <a:p>
            <a:pPr algn="l"/>
            <a:r>
              <a:rPr lang="en-US" sz="1200" dirty="0"/>
              <a:t>From Dr. Sumida</a:t>
            </a:r>
          </a:p>
        </p:txBody>
      </p:sp>
    </p:spTree>
    <p:extLst>
      <p:ext uri="{BB962C8B-B14F-4D97-AF65-F5344CB8AC3E}">
        <p14:creationId xmlns:p14="http://schemas.microsoft.com/office/powerpoint/2010/main" val="23774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Compact Neutron Spectrometer for JT-60SA</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4823496"/>
            <a:ext cx="10515599" cy="1126102"/>
          </a:xfrm>
        </p:spPr>
        <p:txBody>
          <a:bodyPr>
            <a:normAutofit/>
          </a:bodyPr>
          <a:lstStyle/>
          <a:p>
            <a:r>
              <a:rPr lang="en-US" dirty="0"/>
              <a:t>Possible interferences between NES </a:t>
            </a:r>
            <a:r>
              <a:rPr lang="en-US" dirty="0" err="1"/>
              <a:t>LoS</a:t>
            </a:r>
            <a:r>
              <a:rPr lang="en-US" dirty="0"/>
              <a:t> and EDICAM need to be assessed.</a:t>
            </a:r>
          </a:p>
          <a:p>
            <a:r>
              <a:rPr lang="en-US" dirty="0"/>
              <a:t>Collimator inside the Torus Hall -&gt; long cable, </a:t>
            </a:r>
            <a:r>
              <a:rPr lang="en-US" dirty="0" err="1"/>
              <a:t>e.m.</a:t>
            </a:r>
            <a:r>
              <a:rPr lang="en-US" dirty="0"/>
              <a:t> noise to be studied.</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31" name="CasellaDiTesto 30">
            <a:extLst>
              <a:ext uri="{FF2B5EF4-FFF2-40B4-BE49-F238E27FC236}">
                <a16:creationId xmlns:a16="http://schemas.microsoft.com/office/drawing/2014/main" id="{0A9B73F8-E157-4388-A78C-3CB923CEDB59}"/>
              </a:ext>
            </a:extLst>
          </p:cNvPr>
          <p:cNvSpPr txBox="1"/>
          <p:nvPr/>
        </p:nvSpPr>
        <p:spPr>
          <a:xfrm>
            <a:off x="10631893" y="6100540"/>
            <a:ext cx="1560107" cy="338554"/>
          </a:xfrm>
          <a:prstGeom prst="rect">
            <a:avLst/>
          </a:prstGeom>
          <a:noFill/>
        </p:spPr>
        <p:txBody>
          <a:bodyPr wrap="none" rtlCol="0">
            <a:spAutoFit/>
          </a:bodyPr>
          <a:lstStyle/>
          <a:p>
            <a:pPr algn="l"/>
            <a:r>
              <a:rPr lang="en-US" sz="1600" dirty="0"/>
              <a:t>From Dr. Sumida</a:t>
            </a:r>
          </a:p>
        </p:txBody>
      </p:sp>
      <p:grpSp>
        <p:nvGrpSpPr>
          <p:cNvPr id="28" name="グループ化 51">
            <a:extLst>
              <a:ext uri="{FF2B5EF4-FFF2-40B4-BE49-F238E27FC236}">
                <a16:creationId xmlns:a16="http://schemas.microsoft.com/office/drawing/2014/main" id="{1EA2EEA8-64CD-4880-BD4E-56489852BBDC}"/>
              </a:ext>
            </a:extLst>
          </p:cNvPr>
          <p:cNvGrpSpPr/>
          <p:nvPr/>
        </p:nvGrpSpPr>
        <p:grpSpPr>
          <a:xfrm>
            <a:off x="609600" y="908402"/>
            <a:ext cx="11305666" cy="3656406"/>
            <a:chOff x="733575" y="3888842"/>
            <a:chExt cx="7913725" cy="2559406"/>
          </a:xfrm>
        </p:grpSpPr>
        <p:grpSp>
          <p:nvGrpSpPr>
            <p:cNvPr id="30" name="グループ化 42">
              <a:extLst>
                <a:ext uri="{FF2B5EF4-FFF2-40B4-BE49-F238E27FC236}">
                  <a16:creationId xmlns:a16="http://schemas.microsoft.com/office/drawing/2014/main" id="{239DCC9E-77EB-45AF-B76B-CCC667546D6F}"/>
                </a:ext>
              </a:extLst>
            </p:cNvPr>
            <p:cNvGrpSpPr/>
            <p:nvPr/>
          </p:nvGrpSpPr>
          <p:grpSpPr>
            <a:xfrm>
              <a:off x="733575" y="3888842"/>
              <a:ext cx="7913725" cy="2559406"/>
              <a:chOff x="733575" y="3888842"/>
              <a:chExt cx="7913725" cy="2559406"/>
            </a:xfrm>
          </p:grpSpPr>
          <p:grpSp>
            <p:nvGrpSpPr>
              <p:cNvPr id="33" name="グループ化 21">
                <a:extLst>
                  <a:ext uri="{FF2B5EF4-FFF2-40B4-BE49-F238E27FC236}">
                    <a16:creationId xmlns:a16="http://schemas.microsoft.com/office/drawing/2014/main" id="{CDD78C0A-4A7E-4445-BB1A-E018CCB70D63}"/>
                  </a:ext>
                </a:extLst>
              </p:cNvPr>
              <p:cNvGrpSpPr/>
              <p:nvPr/>
            </p:nvGrpSpPr>
            <p:grpSpPr>
              <a:xfrm>
                <a:off x="733575" y="3888842"/>
                <a:ext cx="7913725" cy="2559406"/>
                <a:chOff x="447821" y="1695696"/>
                <a:chExt cx="7913725" cy="2559406"/>
              </a:xfrm>
            </p:grpSpPr>
            <p:pic>
              <p:nvPicPr>
                <p:cNvPr id="38" name="図 5" descr="テーブル, 座る, 時計, 立つ が含まれている画像&#10;&#10;自動的に生成された説明">
                  <a:extLst>
                    <a:ext uri="{FF2B5EF4-FFF2-40B4-BE49-F238E27FC236}">
                      <a16:creationId xmlns:a16="http://schemas.microsoft.com/office/drawing/2014/main" id="{7F4C8AA4-1FCF-47BE-ADC3-02B26320E84B}"/>
                    </a:ext>
                  </a:extLst>
                </p:cNvPr>
                <p:cNvPicPr>
                  <a:picLocks noChangeAspect="1"/>
                </p:cNvPicPr>
                <p:nvPr/>
              </p:nvPicPr>
              <p:blipFill>
                <a:blip r:embed="rId2">
                  <a:extLst>
                    <a:ext uri="{28A0092B-C50C-407E-A947-70E740481C1C}">
                      <a14:useLocalDpi xmlns:a14="http://schemas.microsoft.com/office/drawing/2010/main"/>
                    </a:ext>
                  </a:extLst>
                </a:blip>
                <a:srcRect l="12103" r="12132" b="5546"/>
                <a:stretch/>
              </p:blipFill>
              <p:spPr>
                <a:xfrm>
                  <a:off x="447821" y="1736726"/>
                  <a:ext cx="3645548" cy="2510930"/>
                </a:xfrm>
                <a:prstGeom prst="rect">
                  <a:avLst/>
                </a:prstGeom>
              </p:spPr>
            </p:pic>
            <p:pic>
              <p:nvPicPr>
                <p:cNvPr id="39" name="図 7" descr="屋内, 建物, テーブル, 店 が含まれている画像&#10;&#10;自動的に生成された説明">
                  <a:extLst>
                    <a:ext uri="{FF2B5EF4-FFF2-40B4-BE49-F238E27FC236}">
                      <a16:creationId xmlns:a16="http://schemas.microsoft.com/office/drawing/2014/main" id="{E8CFA3F5-0A98-4CE6-82EA-3F42AEE1FA75}"/>
                    </a:ext>
                  </a:extLst>
                </p:cNvPr>
                <p:cNvPicPr>
                  <a:picLocks noChangeAspect="1"/>
                </p:cNvPicPr>
                <p:nvPr/>
              </p:nvPicPr>
              <p:blipFill>
                <a:blip r:embed="rId3">
                  <a:extLst>
                    <a:ext uri="{28A0092B-C50C-407E-A947-70E740481C1C}">
                      <a14:useLocalDpi xmlns:a14="http://schemas.microsoft.com/office/drawing/2010/main"/>
                    </a:ext>
                  </a:extLst>
                </a:blip>
                <a:srcRect t="15988" r="15165" b="12064"/>
                <a:stretch/>
              </p:blipFill>
              <p:spPr>
                <a:xfrm>
                  <a:off x="4368250" y="1736725"/>
                  <a:ext cx="3925643" cy="1692275"/>
                </a:xfrm>
                <a:prstGeom prst="rect">
                  <a:avLst/>
                </a:prstGeom>
              </p:spPr>
            </p:pic>
            <p:cxnSp>
              <p:nvCxnSpPr>
                <p:cNvPr id="40" name="直線コネクタ 8">
                  <a:extLst>
                    <a:ext uri="{FF2B5EF4-FFF2-40B4-BE49-F238E27FC236}">
                      <a16:creationId xmlns:a16="http://schemas.microsoft.com/office/drawing/2014/main" id="{342F9616-D35B-4B75-9B87-FDB369CD790A}"/>
                    </a:ext>
                  </a:extLst>
                </p:cNvPr>
                <p:cNvCxnSpPr>
                  <a:cxnSpLocks/>
                </p:cNvCxnSpPr>
                <p:nvPr/>
              </p:nvCxnSpPr>
              <p:spPr>
                <a:xfrm flipV="1">
                  <a:off x="1406521" y="3429000"/>
                  <a:ext cx="163746" cy="818655"/>
                </a:xfrm>
                <a:prstGeom prst="line">
                  <a:avLst/>
                </a:prstGeom>
                <a:ln w="28575">
                  <a:solidFill>
                    <a:srgbClr val="0432FF"/>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9">
                  <a:extLst>
                    <a:ext uri="{FF2B5EF4-FFF2-40B4-BE49-F238E27FC236}">
                      <a16:creationId xmlns:a16="http://schemas.microsoft.com/office/drawing/2014/main" id="{CE264ED6-18F5-4B0F-8AC3-D135DE7F0A07}"/>
                    </a:ext>
                  </a:extLst>
                </p:cNvPr>
                <p:cNvSpPr txBox="1"/>
                <p:nvPr/>
              </p:nvSpPr>
              <p:spPr>
                <a:xfrm>
                  <a:off x="793246" y="3905915"/>
                  <a:ext cx="676788" cy="338554"/>
                </a:xfrm>
                <a:prstGeom prst="rect">
                  <a:avLst/>
                </a:prstGeom>
                <a:noFill/>
              </p:spPr>
              <p:txBody>
                <a:bodyPr wrap="none" rtlCol="0">
                  <a:spAutoFit/>
                </a:bodyPr>
                <a:lstStyle/>
                <a:p>
                  <a:r>
                    <a:rPr kumimoji="1" lang="en-US" altLang="ja-JP" sz="1600" dirty="0">
                      <a:solidFill>
                        <a:srgbClr val="0432FF"/>
                      </a:solidFill>
                      <a:effectLst>
                        <a:glow rad="63500">
                          <a:schemeClr val="bg1"/>
                        </a:glow>
                      </a:effectLst>
                    </a:rPr>
                    <a:t>N-NBI</a:t>
                  </a:r>
                  <a:endParaRPr kumimoji="1" lang="ja-JP" altLang="en-US" sz="1600">
                    <a:solidFill>
                      <a:srgbClr val="0432FF"/>
                    </a:solidFill>
                    <a:effectLst>
                      <a:glow rad="63500">
                        <a:schemeClr val="bg1"/>
                      </a:glow>
                    </a:effectLst>
                  </a:endParaRPr>
                </a:p>
              </p:txBody>
            </p:sp>
            <p:sp>
              <p:nvSpPr>
                <p:cNvPr id="42" name="テキスト ボックス 13">
                  <a:extLst>
                    <a:ext uri="{FF2B5EF4-FFF2-40B4-BE49-F238E27FC236}">
                      <a16:creationId xmlns:a16="http://schemas.microsoft.com/office/drawing/2014/main" id="{31524AC8-13BC-4182-B18E-DF0B461CC028}"/>
                    </a:ext>
                  </a:extLst>
                </p:cNvPr>
                <p:cNvSpPr txBox="1"/>
                <p:nvPr/>
              </p:nvSpPr>
              <p:spPr>
                <a:xfrm rot="19236020">
                  <a:off x="2531838" y="2710819"/>
                  <a:ext cx="797013" cy="261610"/>
                </a:xfrm>
                <a:prstGeom prst="rect">
                  <a:avLst/>
                </a:prstGeom>
                <a:noFill/>
              </p:spPr>
              <p:txBody>
                <a:bodyPr wrap="none" rtlCol="0">
                  <a:spAutoFit/>
                </a:bodyPr>
                <a:lstStyle/>
                <a:p>
                  <a:r>
                    <a:rPr kumimoji="1" lang="en-US" altLang="ja-JP" sz="1100" i="1" dirty="0">
                      <a:effectLst>
                        <a:glow rad="25400">
                          <a:schemeClr val="bg1"/>
                        </a:glow>
                      </a:effectLst>
                      <a:latin typeface="Arial" panose="020B0604020202020204" pitchFamily="34" charset="0"/>
                      <a:cs typeface="Arial" panose="020B0604020202020204" pitchFamily="34" charset="0"/>
                    </a:rPr>
                    <a:t>R</a:t>
                  </a:r>
                  <a:r>
                    <a:rPr kumimoji="1" lang="en-US" altLang="ja-JP" sz="1100" dirty="0">
                      <a:effectLst>
                        <a:glow rad="25400">
                          <a:schemeClr val="bg1"/>
                        </a:glow>
                      </a:effectLst>
                      <a:latin typeface="Arial" panose="020B0604020202020204" pitchFamily="34" charset="0"/>
                      <a:cs typeface="Arial" panose="020B0604020202020204" pitchFamily="34" charset="0"/>
                    </a:rPr>
                    <a:t> = 9.4 m</a:t>
                  </a:r>
                  <a:endParaRPr kumimoji="1" lang="ja-JP" altLang="en-US" sz="1100">
                    <a:effectLst>
                      <a:glow rad="25400">
                        <a:schemeClr val="bg1"/>
                      </a:glow>
                    </a:effectLst>
                    <a:latin typeface="Arial" panose="020B0604020202020204" pitchFamily="34" charset="0"/>
                    <a:cs typeface="Arial" panose="020B0604020202020204" pitchFamily="34" charset="0"/>
                  </a:endParaRPr>
                </a:p>
              </p:txBody>
            </p:sp>
            <p:sp>
              <p:nvSpPr>
                <p:cNvPr id="43" name="テキスト ボックス 14">
                  <a:extLst>
                    <a:ext uri="{FF2B5EF4-FFF2-40B4-BE49-F238E27FC236}">
                      <a16:creationId xmlns:a16="http://schemas.microsoft.com/office/drawing/2014/main" id="{FE690353-7A1C-49E0-9E8B-2607937BC42D}"/>
                    </a:ext>
                  </a:extLst>
                </p:cNvPr>
                <p:cNvSpPr txBox="1"/>
                <p:nvPr/>
              </p:nvSpPr>
              <p:spPr>
                <a:xfrm>
                  <a:off x="2767211" y="2128504"/>
                  <a:ext cx="463845" cy="276999"/>
                </a:xfrm>
                <a:prstGeom prst="rect">
                  <a:avLst/>
                </a:prstGeom>
                <a:noFill/>
                <a:effectLst>
                  <a:glow rad="63500">
                    <a:schemeClr val="bg1"/>
                  </a:glow>
                </a:effectLst>
              </p:spPr>
              <p:txBody>
                <a:bodyPr wrap="none" rtlCol="0">
                  <a:spAutoFit/>
                </a:bodyPr>
                <a:lstStyle/>
                <a:p>
                  <a:r>
                    <a:rPr kumimoji="1" lang="en-US" altLang="ja-JP" sz="1200" dirty="0">
                      <a:effectLst>
                        <a:glow rad="63500">
                          <a:schemeClr val="bg1"/>
                        </a:glow>
                      </a:effectLst>
                    </a:rPr>
                    <a:t>P-12</a:t>
                  </a:r>
                  <a:endParaRPr kumimoji="1" lang="ja-JP" altLang="en-US" sz="1200">
                    <a:effectLst>
                      <a:glow rad="63500">
                        <a:schemeClr val="bg1"/>
                      </a:glow>
                    </a:effectLst>
                  </a:endParaRPr>
                </a:p>
              </p:txBody>
            </p:sp>
            <p:sp>
              <p:nvSpPr>
                <p:cNvPr id="44" name="テキスト ボックス 15">
                  <a:extLst>
                    <a:ext uri="{FF2B5EF4-FFF2-40B4-BE49-F238E27FC236}">
                      <a16:creationId xmlns:a16="http://schemas.microsoft.com/office/drawing/2014/main" id="{0D48AD30-B3A5-4376-B16F-23C15F8A200F}"/>
                    </a:ext>
                  </a:extLst>
                </p:cNvPr>
                <p:cNvSpPr txBox="1"/>
                <p:nvPr/>
              </p:nvSpPr>
              <p:spPr>
                <a:xfrm>
                  <a:off x="3036889" y="1695696"/>
                  <a:ext cx="1250125" cy="307777"/>
                </a:xfrm>
                <a:prstGeom prst="rect">
                  <a:avLst/>
                </a:prstGeom>
                <a:noFill/>
                <a:effectLst>
                  <a:glow rad="63500">
                    <a:schemeClr val="bg1"/>
                  </a:glow>
                </a:effectLst>
              </p:spPr>
              <p:txBody>
                <a:bodyPr wrap="square" rtlCol="0">
                  <a:spAutoFit/>
                </a:bodyPr>
                <a:lstStyle/>
                <a:p>
                  <a:pPr algn="ctr"/>
                  <a:r>
                    <a:rPr kumimoji="1" lang="en-US" altLang="ja-JP" sz="1400" dirty="0">
                      <a:solidFill>
                        <a:srgbClr val="FF0000"/>
                      </a:solidFill>
                      <a:effectLst>
                        <a:glow rad="63500">
                          <a:schemeClr val="bg1"/>
                        </a:glow>
                      </a:effectLst>
                      <a:latin typeface="Arial" panose="020B0604020202020204" pitchFamily="34" charset="0"/>
                      <a:cs typeface="Arial" panose="020B0604020202020204" pitchFamily="34" charset="0"/>
                    </a:rPr>
                    <a:t>Collimator</a:t>
                  </a:r>
                  <a:endParaRPr kumimoji="1" lang="ja-JP" altLang="en-US" sz="1400">
                    <a:solidFill>
                      <a:srgbClr val="FF0000"/>
                    </a:solidFill>
                    <a:effectLst>
                      <a:glow rad="63500">
                        <a:schemeClr val="bg1"/>
                      </a:glow>
                    </a:effectLst>
                    <a:latin typeface="Arial" panose="020B0604020202020204" pitchFamily="34" charset="0"/>
                    <a:cs typeface="Arial" panose="020B0604020202020204" pitchFamily="34" charset="0"/>
                  </a:endParaRPr>
                </a:p>
              </p:txBody>
            </p:sp>
            <p:sp>
              <p:nvSpPr>
                <p:cNvPr id="45" name="テキスト ボックス 17">
                  <a:extLst>
                    <a:ext uri="{FF2B5EF4-FFF2-40B4-BE49-F238E27FC236}">
                      <a16:creationId xmlns:a16="http://schemas.microsoft.com/office/drawing/2014/main" id="{BCBECD0F-A7E0-4A71-ACD9-AA1C8350B955}"/>
                    </a:ext>
                  </a:extLst>
                </p:cNvPr>
                <p:cNvSpPr txBox="1"/>
                <p:nvPr/>
              </p:nvSpPr>
              <p:spPr>
                <a:xfrm>
                  <a:off x="7521251" y="3152001"/>
                  <a:ext cx="840295" cy="276999"/>
                </a:xfrm>
                <a:prstGeom prst="rect">
                  <a:avLst/>
                </a:prstGeom>
                <a:solidFill>
                  <a:schemeClr val="bg1"/>
                </a:solidFill>
              </p:spPr>
              <p:txBody>
                <a:bodyPr wrap="none" rtlCol="0">
                  <a:spAutoFit/>
                </a:bodyPr>
                <a:lstStyle/>
                <a:p>
                  <a:r>
                    <a:rPr kumimoji="1" lang="en-US" altLang="ja-JP" sz="1200" dirty="0">
                      <a:latin typeface="Arial" panose="020B0604020202020204" pitchFamily="34" charset="0"/>
                      <a:cs typeface="Arial" panose="020B0604020202020204" pitchFamily="34" charset="0"/>
                    </a:rPr>
                    <a:t>Side view</a:t>
                  </a:r>
                  <a:endParaRPr kumimoji="1" lang="ja-JP" altLang="en-US" sz="1200">
                    <a:latin typeface="Arial" panose="020B0604020202020204" pitchFamily="34" charset="0"/>
                    <a:cs typeface="Arial" panose="020B0604020202020204" pitchFamily="34" charset="0"/>
                  </a:endParaRPr>
                </a:p>
              </p:txBody>
            </p:sp>
            <p:sp>
              <p:nvSpPr>
                <p:cNvPr id="46" name="テキスト ボックス 18">
                  <a:extLst>
                    <a:ext uri="{FF2B5EF4-FFF2-40B4-BE49-F238E27FC236}">
                      <a16:creationId xmlns:a16="http://schemas.microsoft.com/office/drawing/2014/main" id="{880FDAD7-2D0F-4084-A054-F4D657C661B9}"/>
                    </a:ext>
                  </a:extLst>
                </p:cNvPr>
                <p:cNvSpPr txBox="1"/>
                <p:nvPr/>
              </p:nvSpPr>
              <p:spPr>
                <a:xfrm>
                  <a:off x="3311808" y="3978103"/>
                  <a:ext cx="781561" cy="276999"/>
                </a:xfrm>
                <a:prstGeom prst="rect">
                  <a:avLst/>
                </a:prstGeom>
                <a:solidFill>
                  <a:schemeClr val="bg1"/>
                </a:solidFill>
              </p:spPr>
              <p:txBody>
                <a:bodyPr wrap="none" rtlCol="0">
                  <a:spAutoFit/>
                </a:bodyPr>
                <a:lstStyle/>
                <a:p>
                  <a:r>
                    <a:rPr kumimoji="1" lang="en-US" altLang="ja-JP" sz="1200" dirty="0">
                      <a:latin typeface="Arial" panose="020B0604020202020204" pitchFamily="34" charset="0"/>
                      <a:cs typeface="Arial" panose="020B0604020202020204" pitchFamily="34" charset="0"/>
                    </a:rPr>
                    <a:t>Top view</a:t>
                  </a:r>
                  <a:endParaRPr kumimoji="1" lang="ja-JP" altLang="en-US" sz="1200">
                    <a:latin typeface="Arial" panose="020B0604020202020204" pitchFamily="34" charset="0"/>
                    <a:cs typeface="Arial" panose="020B0604020202020204" pitchFamily="34" charset="0"/>
                  </a:endParaRPr>
                </a:p>
              </p:txBody>
            </p:sp>
            <p:sp>
              <p:nvSpPr>
                <p:cNvPr id="47" name="テキスト ボックス 19">
                  <a:extLst>
                    <a:ext uri="{FF2B5EF4-FFF2-40B4-BE49-F238E27FC236}">
                      <a16:creationId xmlns:a16="http://schemas.microsoft.com/office/drawing/2014/main" id="{D8CDA935-B52C-49D9-BC0D-46780A382D38}"/>
                    </a:ext>
                  </a:extLst>
                </p:cNvPr>
                <p:cNvSpPr txBox="1"/>
                <p:nvPr/>
              </p:nvSpPr>
              <p:spPr>
                <a:xfrm>
                  <a:off x="5553589" y="2210604"/>
                  <a:ext cx="463845" cy="276999"/>
                </a:xfrm>
                <a:prstGeom prst="rect">
                  <a:avLst/>
                </a:prstGeom>
                <a:noFill/>
                <a:effectLst>
                  <a:glow rad="63500">
                    <a:schemeClr val="bg1"/>
                  </a:glow>
                </a:effectLst>
              </p:spPr>
              <p:txBody>
                <a:bodyPr wrap="none" rtlCol="0">
                  <a:spAutoFit/>
                </a:bodyPr>
                <a:lstStyle/>
                <a:p>
                  <a:r>
                    <a:rPr kumimoji="1" lang="en-US" altLang="ja-JP" sz="1200" dirty="0">
                      <a:effectLst>
                        <a:glow rad="63500">
                          <a:schemeClr val="bg1"/>
                        </a:glow>
                      </a:effectLst>
                    </a:rPr>
                    <a:t>P-12</a:t>
                  </a:r>
                  <a:endParaRPr kumimoji="1" lang="ja-JP" altLang="en-US" sz="1200">
                    <a:effectLst>
                      <a:glow rad="63500">
                        <a:schemeClr val="bg1"/>
                      </a:glow>
                    </a:effectLst>
                  </a:endParaRPr>
                </a:p>
              </p:txBody>
            </p:sp>
          </p:grpSp>
          <p:cxnSp>
            <p:nvCxnSpPr>
              <p:cNvPr id="34" name="直線コネクタ 25">
                <a:extLst>
                  <a:ext uri="{FF2B5EF4-FFF2-40B4-BE49-F238E27FC236}">
                    <a16:creationId xmlns:a16="http://schemas.microsoft.com/office/drawing/2014/main" id="{80982FF6-EDF2-4FE6-8BB6-FE5FEF29495B}"/>
                  </a:ext>
                </a:extLst>
              </p:cNvPr>
              <p:cNvCxnSpPr>
                <a:cxnSpLocks/>
              </p:cNvCxnSpPr>
              <p:nvPr/>
            </p:nvCxnSpPr>
            <p:spPr>
              <a:xfrm flipH="1">
                <a:off x="1580030" y="4284696"/>
                <a:ext cx="2458570" cy="1188000"/>
              </a:xfrm>
              <a:prstGeom prst="line">
                <a:avLst/>
              </a:prstGeom>
              <a:ln w="19050">
                <a:solidFill>
                  <a:srgbClr val="FFC000"/>
                </a:solidFill>
              </a:ln>
              <a:effectLst>
                <a:glow rad="6350">
                  <a:schemeClr val="bg1"/>
                </a:glow>
              </a:effectLst>
            </p:spPr>
            <p:style>
              <a:lnRef idx="1">
                <a:schemeClr val="accent1"/>
              </a:lnRef>
              <a:fillRef idx="0">
                <a:schemeClr val="accent1"/>
              </a:fillRef>
              <a:effectRef idx="0">
                <a:schemeClr val="accent1"/>
              </a:effectRef>
              <a:fontRef idx="minor">
                <a:schemeClr val="tx1"/>
              </a:fontRef>
            </p:style>
          </p:cxnSp>
          <p:cxnSp>
            <p:nvCxnSpPr>
              <p:cNvPr id="35" name="直線コネクタ 28">
                <a:extLst>
                  <a:ext uri="{FF2B5EF4-FFF2-40B4-BE49-F238E27FC236}">
                    <a16:creationId xmlns:a16="http://schemas.microsoft.com/office/drawing/2014/main" id="{2C77B9DC-863F-4F8E-8DB8-9DFF76957216}"/>
                  </a:ext>
                </a:extLst>
              </p:cNvPr>
              <p:cNvCxnSpPr>
                <a:cxnSpLocks/>
              </p:cNvCxnSpPr>
              <p:nvPr/>
            </p:nvCxnSpPr>
            <p:spPr>
              <a:xfrm flipH="1">
                <a:off x="5040258" y="4703790"/>
                <a:ext cx="3060000" cy="0"/>
              </a:xfrm>
              <a:prstGeom prst="line">
                <a:avLst/>
              </a:prstGeom>
              <a:ln w="19050">
                <a:solidFill>
                  <a:srgbClr val="FFC000"/>
                </a:solidFill>
              </a:ln>
              <a:effectLst>
                <a:glow rad="6350">
                  <a:schemeClr val="bg1"/>
                </a:glow>
              </a:effectLst>
            </p:spPr>
            <p:style>
              <a:lnRef idx="1">
                <a:schemeClr val="accent1"/>
              </a:lnRef>
              <a:fillRef idx="0">
                <a:schemeClr val="accent1"/>
              </a:fillRef>
              <a:effectRef idx="0">
                <a:schemeClr val="accent1"/>
              </a:effectRef>
              <a:fontRef idx="minor">
                <a:schemeClr val="tx1"/>
              </a:fontRef>
            </p:style>
          </p:cxnSp>
          <p:cxnSp>
            <p:nvCxnSpPr>
              <p:cNvPr id="36" name="直線コネクタ 31">
                <a:extLst>
                  <a:ext uri="{FF2B5EF4-FFF2-40B4-BE49-F238E27FC236}">
                    <a16:creationId xmlns:a16="http://schemas.microsoft.com/office/drawing/2014/main" id="{46A39502-1544-4203-A4EC-7CD9A4CD5DE0}"/>
                  </a:ext>
                </a:extLst>
              </p:cNvPr>
              <p:cNvCxnSpPr>
                <a:cxnSpLocks/>
              </p:cNvCxnSpPr>
              <p:nvPr/>
            </p:nvCxnSpPr>
            <p:spPr>
              <a:xfrm flipH="1">
                <a:off x="5040258" y="4753798"/>
                <a:ext cx="3060000" cy="0"/>
              </a:xfrm>
              <a:prstGeom prst="line">
                <a:avLst/>
              </a:prstGeom>
              <a:ln w="19050">
                <a:solidFill>
                  <a:srgbClr val="FFC000"/>
                </a:solidFill>
              </a:ln>
              <a:effectLst>
                <a:glow rad="6350">
                  <a:schemeClr val="bg1"/>
                </a:glow>
              </a:effectLst>
            </p:spPr>
            <p:style>
              <a:lnRef idx="1">
                <a:schemeClr val="accent1"/>
              </a:lnRef>
              <a:fillRef idx="0">
                <a:schemeClr val="accent1"/>
              </a:fillRef>
              <a:effectRef idx="0">
                <a:schemeClr val="accent1"/>
              </a:effectRef>
              <a:fontRef idx="minor">
                <a:schemeClr val="tx1"/>
              </a:fontRef>
            </p:style>
          </p:cxnSp>
          <p:cxnSp>
            <p:nvCxnSpPr>
              <p:cNvPr id="37" name="直線コネクタ 32">
                <a:extLst>
                  <a:ext uri="{FF2B5EF4-FFF2-40B4-BE49-F238E27FC236}">
                    <a16:creationId xmlns:a16="http://schemas.microsoft.com/office/drawing/2014/main" id="{6185499D-6311-47E3-9FF6-6560F026A30F}"/>
                  </a:ext>
                </a:extLst>
              </p:cNvPr>
              <p:cNvCxnSpPr>
                <a:cxnSpLocks/>
              </p:cNvCxnSpPr>
              <p:nvPr/>
            </p:nvCxnSpPr>
            <p:spPr>
              <a:xfrm flipH="1">
                <a:off x="5040258" y="4804584"/>
                <a:ext cx="3060000" cy="0"/>
              </a:xfrm>
              <a:prstGeom prst="line">
                <a:avLst/>
              </a:prstGeom>
              <a:ln w="19050">
                <a:solidFill>
                  <a:srgbClr val="FFC000"/>
                </a:solidFill>
              </a:ln>
              <a:effectLst>
                <a:glow rad="6350">
                  <a:schemeClr val="bg1"/>
                </a:glow>
              </a:effectLst>
            </p:spPr>
            <p:style>
              <a:lnRef idx="1">
                <a:schemeClr val="accent1"/>
              </a:lnRef>
              <a:fillRef idx="0">
                <a:schemeClr val="accent1"/>
              </a:fillRef>
              <a:effectRef idx="0">
                <a:schemeClr val="accent1"/>
              </a:effectRef>
              <a:fontRef idx="minor">
                <a:schemeClr val="tx1"/>
              </a:fontRef>
            </p:style>
          </p:cxnSp>
        </p:grpSp>
        <p:sp>
          <p:nvSpPr>
            <p:cNvPr id="32" name="テキスト ボックス 46">
              <a:extLst>
                <a:ext uri="{FF2B5EF4-FFF2-40B4-BE49-F238E27FC236}">
                  <a16:creationId xmlns:a16="http://schemas.microsoft.com/office/drawing/2014/main" id="{3872842E-291D-44FC-865A-294330750177}"/>
                </a:ext>
              </a:extLst>
            </p:cNvPr>
            <p:cNvSpPr txBox="1"/>
            <p:nvPr/>
          </p:nvSpPr>
          <p:spPr>
            <a:xfrm rot="20112640">
              <a:off x="1932976" y="4704496"/>
              <a:ext cx="1149674" cy="307777"/>
            </a:xfrm>
            <a:prstGeom prst="rect">
              <a:avLst/>
            </a:prstGeom>
            <a:noFill/>
          </p:spPr>
          <p:txBody>
            <a:bodyPr wrap="none" rtlCol="0">
              <a:spAutoFit/>
            </a:bodyPr>
            <a:lstStyle/>
            <a:p>
              <a:r>
                <a:rPr kumimoji="1" lang="en-US" altLang="ja-JP" sz="1400" dirty="0">
                  <a:solidFill>
                    <a:schemeClr val="accent2">
                      <a:lumMod val="75000"/>
                    </a:schemeClr>
                  </a:solidFill>
                  <a:effectLst>
                    <a:glow rad="25400">
                      <a:schemeClr val="bg1"/>
                    </a:glow>
                  </a:effectLst>
                  <a:latin typeface="Arial" panose="020B0604020202020204" pitchFamily="34" charset="0"/>
                  <a:cs typeface="Arial" panose="020B0604020202020204" pitchFamily="34" charset="0"/>
                </a:rPr>
                <a:t>Line of sight</a:t>
              </a:r>
              <a:endParaRPr kumimoji="1" lang="ja-JP" altLang="en-US" sz="1400">
                <a:solidFill>
                  <a:schemeClr val="accent2">
                    <a:lumMod val="75000"/>
                  </a:schemeClr>
                </a:solidFill>
                <a:effectLst>
                  <a:glow rad="25400">
                    <a:schemeClr val="bg1"/>
                  </a:glow>
                </a:effectLst>
                <a:latin typeface="Arial" panose="020B0604020202020204" pitchFamily="34" charset="0"/>
                <a:cs typeface="Arial" panose="020B0604020202020204" pitchFamily="34" charset="0"/>
              </a:endParaRPr>
            </a:p>
          </p:txBody>
        </p:sp>
      </p:grpSp>
      <p:sp>
        <p:nvSpPr>
          <p:cNvPr id="48" name="テキスト ボックス 68">
            <a:extLst>
              <a:ext uri="{FF2B5EF4-FFF2-40B4-BE49-F238E27FC236}">
                <a16:creationId xmlns:a16="http://schemas.microsoft.com/office/drawing/2014/main" id="{09EEC3B7-5E7F-40DF-90D8-E2B12EE05317}"/>
              </a:ext>
            </a:extLst>
          </p:cNvPr>
          <p:cNvSpPr txBox="1"/>
          <p:nvPr/>
        </p:nvSpPr>
        <p:spPr>
          <a:xfrm>
            <a:off x="5869218" y="1644007"/>
            <a:ext cx="1785948" cy="307777"/>
          </a:xfrm>
          <a:prstGeom prst="rect">
            <a:avLst/>
          </a:prstGeom>
          <a:noFill/>
          <a:effectLst>
            <a:glow rad="63500">
              <a:schemeClr val="bg1"/>
            </a:glow>
          </a:effectLst>
        </p:spPr>
        <p:txBody>
          <a:bodyPr wrap="square" rtlCol="0">
            <a:spAutoFit/>
          </a:bodyPr>
          <a:lstStyle/>
          <a:p>
            <a:pPr algn="ctr"/>
            <a:r>
              <a:rPr kumimoji="1" lang="en-US" altLang="ja-JP" sz="1400" dirty="0">
                <a:solidFill>
                  <a:srgbClr val="FF0000"/>
                </a:solidFill>
                <a:effectLst>
                  <a:glow rad="63500">
                    <a:schemeClr val="bg1"/>
                  </a:glow>
                </a:effectLst>
                <a:latin typeface="Arial" panose="020B0604020202020204" pitchFamily="34" charset="0"/>
                <a:cs typeface="Arial" panose="020B0604020202020204" pitchFamily="34" charset="0"/>
              </a:rPr>
              <a:t>Collimator</a:t>
            </a:r>
            <a:endParaRPr kumimoji="1" lang="ja-JP" altLang="en-US" sz="1400" dirty="0">
              <a:solidFill>
                <a:srgbClr val="FF0000"/>
              </a:solidFill>
              <a:effectLst>
                <a:glow rad="63500">
                  <a:schemeClr val="bg1"/>
                </a:glow>
              </a:effectLst>
              <a:latin typeface="Arial" panose="020B0604020202020204" pitchFamily="34" charset="0"/>
              <a:cs typeface="Arial" panose="020B0604020202020204" pitchFamily="34" charset="0"/>
            </a:endParaRPr>
          </a:p>
        </p:txBody>
      </p:sp>
      <p:cxnSp>
        <p:nvCxnSpPr>
          <p:cNvPr id="49" name="直線矢印コネクタ 71">
            <a:extLst>
              <a:ext uri="{FF2B5EF4-FFF2-40B4-BE49-F238E27FC236}">
                <a16:creationId xmlns:a16="http://schemas.microsoft.com/office/drawing/2014/main" id="{BA65CB81-B5A6-4B29-8AA2-F16C62A145C3}"/>
              </a:ext>
            </a:extLst>
          </p:cNvPr>
          <p:cNvCxnSpPr>
            <a:cxnSpLocks/>
          </p:cNvCxnSpPr>
          <p:nvPr/>
        </p:nvCxnSpPr>
        <p:spPr>
          <a:xfrm>
            <a:off x="2276328" y="2209267"/>
            <a:ext cx="2280718" cy="645476"/>
          </a:xfrm>
          <a:prstGeom prst="straightConnector1">
            <a:avLst/>
          </a:prstGeom>
          <a:ln w="12700">
            <a:solidFill>
              <a:schemeClr val="tx1"/>
            </a:solidFill>
            <a:prstDash val="sysDot"/>
            <a:headEnd type="arrow"/>
            <a:tailEnd type="arrow"/>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50" name="テキスト ボックス 1">
            <a:extLst>
              <a:ext uri="{FF2B5EF4-FFF2-40B4-BE49-F238E27FC236}">
                <a16:creationId xmlns:a16="http://schemas.microsoft.com/office/drawing/2014/main" id="{B22722FD-B94B-47BA-9AFC-1E1ED9AFDC82}"/>
              </a:ext>
            </a:extLst>
          </p:cNvPr>
          <p:cNvSpPr txBox="1"/>
          <p:nvPr/>
        </p:nvSpPr>
        <p:spPr>
          <a:xfrm>
            <a:off x="2672514" y="3197470"/>
            <a:ext cx="1805037" cy="307777"/>
          </a:xfrm>
          <a:prstGeom prst="rect">
            <a:avLst/>
          </a:prstGeom>
          <a:noFill/>
          <a:effectLst>
            <a:glow rad="63500">
              <a:schemeClr val="bg1"/>
            </a:glow>
          </a:effectLst>
        </p:spPr>
        <p:txBody>
          <a:bodyPr wrap="square" rtlCol="0">
            <a:spAutoFit/>
          </a:bodyPr>
          <a:lstStyle/>
          <a:p>
            <a:r>
              <a:rPr kumimoji="1" lang="en-US" altLang="ja-JP" sz="1400" i="1" dirty="0" err="1">
                <a:solidFill>
                  <a:srgbClr val="FF0000"/>
                </a:solidFill>
                <a:effectLst>
                  <a:glow rad="63500">
                    <a:schemeClr val="bg1"/>
                  </a:glow>
                </a:effectLst>
                <a:latin typeface="Times New Roman" panose="02020603050405020304" pitchFamily="18" charset="0"/>
                <a:ea typeface="+mj-ea"/>
                <a:cs typeface="Times New Roman" panose="02020603050405020304" pitchFamily="18" charset="0"/>
              </a:rPr>
              <a:t>R</a:t>
            </a:r>
            <a:r>
              <a:rPr kumimoji="1" lang="en-US" altLang="ja-JP" sz="1400" baseline="-25000" dirty="0" err="1">
                <a:solidFill>
                  <a:srgbClr val="FF0000"/>
                </a:solidFill>
                <a:effectLst>
                  <a:glow rad="63500">
                    <a:schemeClr val="bg1"/>
                  </a:glow>
                </a:effectLst>
                <a:latin typeface="Times New Roman" panose="02020603050405020304" pitchFamily="18" charset="0"/>
                <a:ea typeface="+mj-ea"/>
                <a:cs typeface="Times New Roman" panose="02020603050405020304" pitchFamily="18" charset="0"/>
              </a:rPr>
              <a:t>tan</a:t>
            </a:r>
            <a:r>
              <a:rPr kumimoji="1" lang="en-US" altLang="ja-JP" sz="1400" dirty="0">
                <a:solidFill>
                  <a:srgbClr val="FF0000"/>
                </a:solidFill>
                <a:effectLst>
                  <a:glow rad="63500">
                    <a:schemeClr val="bg1"/>
                  </a:glow>
                </a:effectLst>
                <a:latin typeface="Times New Roman" panose="02020603050405020304" pitchFamily="18" charset="0"/>
                <a:ea typeface="+mj-ea"/>
                <a:cs typeface="Times New Roman" panose="02020603050405020304" pitchFamily="18" charset="0"/>
              </a:rPr>
              <a:t> = 2.105 m </a:t>
            </a:r>
            <a:endParaRPr kumimoji="1" lang="ja-JP" altLang="en-US" sz="1400" dirty="0">
              <a:solidFill>
                <a:srgbClr val="FF0000"/>
              </a:solidFill>
              <a:effectLst>
                <a:glow rad="63500">
                  <a:schemeClr val="bg1"/>
                </a:glow>
              </a:effectLst>
              <a:latin typeface="Times New Roman" panose="02020603050405020304" pitchFamily="18" charset="0"/>
              <a:ea typeface="+mj-ea"/>
              <a:cs typeface="Times New Roman" panose="02020603050405020304" pitchFamily="18" charset="0"/>
            </a:endParaRPr>
          </a:p>
        </p:txBody>
      </p:sp>
      <p:cxnSp>
        <p:nvCxnSpPr>
          <p:cNvPr id="51" name="直線矢印コネクタ 4">
            <a:extLst>
              <a:ext uri="{FF2B5EF4-FFF2-40B4-BE49-F238E27FC236}">
                <a16:creationId xmlns:a16="http://schemas.microsoft.com/office/drawing/2014/main" id="{43118037-9DE3-4C7A-A70F-CE259E7C4B38}"/>
              </a:ext>
            </a:extLst>
          </p:cNvPr>
          <p:cNvCxnSpPr>
            <a:cxnSpLocks/>
          </p:cNvCxnSpPr>
          <p:nvPr/>
        </p:nvCxnSpPr>
        <p:spPr>
          <a:xfrm>
            <a:off x="2799943" y="2736169"/>
            <a:ext cx="203130" cy="491008"/>
          </a:xfrm>
          <a:prstGeom prst="straightConnector1">
            <a:avLst/>
          </a:prstGeom>
          <a:ln w="9525">
            <a:solidFill>
              <a:srgbClr val="FF0000"/>
            </a:solidFill>
            <a:headEnd type="triangle"/>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52" name="テキスト ボックス 2">
            <a:extLst>
              <a:ext uri="{FF2B5EF4-FFF2-40B4-BE49-F238E27FC236}">
                <a16:creationId xmlns:a16="http://schemas.microsoft.com/office/drawing/2014/main" id="{C80831FE-1230-457E-AABB-5839BB4657AA}"/>
              </a:ext>
            </a:extLst>
          </p:cNvPr>
          <p:cNvSpPr txBox="1"/>
          <p:nvPr/>
        </p:nvSpPr>
        <p:spPr>
          <a:xfrm>
            <a:off x="9014500" y="2177857"/>
            <a:ext cx="1642442" cy="307777"/>
          </a:xfrm>
          <a:prstGeom prst="rect">
            <a:avLst/>
          </a:prstGeom>
          <a:noFill/>
        </p:spPr>
        <p:txBody>
          <a:bodyPr wrap="square" rtlCol="0">
            <a:spAutoFit/>
          </a:bodyPr>
          <a:lstStyle/>
          <a:p>
            <a:r>
              <a:rPr kumimoji="1" lang="en-US" altLang="ja-JP" sz="1400" dirty="0">
                <a:solidFill>
                  <a:schemeClr val="accent2">
                    <a:lumMod val="75000"/>
                  </a:schemeClr>
                </a:solidFill>
                <a:effectLst>
                  <a:glow rad="25400">
                    <a:schemeClr val="bg1"/>
                  </a:glow>
                </a:effectLst>
                <a:latin typeface="Arial" panose="020B0604020202020204" pitchFamily="34" charset="0"/>
                <a:cs typeface="Arial" panose="020B0604020202020204" pitchFamily="34" charset="0"/>
              </a:rPr>
              <a:t>Lines of sight</a:t>
            </a:r>
            <a:endParaRPr kumimoji="1" lang="ja-JP" altLang="en-US" sz="1400" dirty="0">
              <a:solidFill>
                <a:schemeClr val="accent2">
                  <a:lumMod val="75000"/>
                </a:schemeClr>
              </a:solidFill>
              <a:effectLst>
                <a:glow rad="254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66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Effect of long cable on particle discrimination</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836712"/>
            <a:ext cx="8032376" cy="5688632"/>
          </a:xfrm>
        </p:spPr>
        <p:txBody>
          <a:bodyPr/>
          <a:lstStyle/>
          <a:p>
            <a:r>
              <a:rPr lang="en-US" dirty="0"/>
              <a:t>Long cables smooth the signals, potentially compromising the particle discrimination.</a:t>
            </a:r>
          </a:p>
          <a:p>
            <a:r>
              <a:rPr lang="en-US" dirty="0"/>
              <a:t>Tests with 100 m long cable has been performed.</a:t>
            </a:r>
          </a:p>
          <a:p>
            <a:r>
              <a:rPr lang="en-US" dirty="0"/>
              <a:t>No significant degradation has been found in terms of FOM.</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pic>
        <p:nvPicPr>
          <p:cNvPr id="16" name="Immagine 15">
            <a:extLst>
              <a:ext uri="{FF2B5EF4-FFF2-40B4-BE49-F238E27FC236}">
                <a16:creationId xmlns:a16="http://schemas.microsoft.com/office/drawing/2014/main" id="{67A60ECA-56B5-4D65-91F8-6F9568817A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92303" y="1653429"/>
            <a:ext cx="3239770" cy="2524125"/>
          </a:xfrm>
          <a:prstGeom prst="rect">
            <a:avLst/>
          </a:prstGeom>
          <a:noFill/>
        </p:spPr>
      </p:pic>
      <p:grpSp>
        <p:nvGrpSpPr>
          <p:cNvPr id="17" name="Gruppo 16">
            <a:extLst>
              <a:ext uri="{FF2B5EF4-FFF2-40B4-BE49-F238E27FC236}">
                <a16:creationId xmlns:a16="http://schemas.microsoft.com/office/drawing/2014/main" id="{E85ECBCB-89DD-4F60-9AE1-7764CBDDBB7D}"/>
              </a:ext>
            </a:extLst>
          </p:cNvPr>
          <p:cNvGrpSpPr/>
          <p:nvPr/>
        </p:nvGrpSpPr>
        <p:grpSpPr>
          <a:xfrm>
            <a:off x="1207452" y="3361765"/>
            <a:ext cx="6194262" cy="2380615"/>
            <a:chOff x="0" y="0"/>
            <a:chExt cx="6194262" cy="2380615"/>
          </a:xfrm>
        </p:grpSpPr>
        <p:pic>
          <p:nvPicPr>
            <p:cNvPr id="18" name="Immagine 17">
              <a:extLst>
                <a:ext uri="{FF2B5EF4-FFF2-40B4-BE49-F238E27FC236}">
                  <a16:creationId xmlns:a16="http://schemas.microsoft.com/office/drawing/2014/main" id="{34D1FFC9-145E-4451-B572-5E8779007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7675" cy="2380615"/>
            </a:xfrm>
            <a:prstGeom prst="rect">
              <a:avLst/>
            </a:prstGeom>
            <a:noFill/>
          </p:spPr>
        </p:pic>
        <p:pic>
          <p:nvPicPr>
            <p:cNvPr id="19" name="Immagine 18">
              <a:extLst>
                <a:ext uri="{FF2B5EF4-FFF2-40B4-BE49-F238E27FC236}">
                  <a16:creationId xmlns:a16="http://schemas.microsoft.com/office/drawing/2014/main" id="{CCE4571D-3A6F-4F72-A105-4747E97296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6943" y="0"/>
              <a:ext cx="3087319" cy="2380615"/>
            </a:xfrm>
            <a:prstGeom prst="rect">
              <a:avLst/>
            </a:prstGeom>
            <a:noFill/>
          </p:spPr>
        </p:pic>
      </p:grpSp>
      <p:sp>
        <p:nvSpPr>
          <p:cNvPr id="7" name="CasellaDiTesto 6">
            <a:extLst>
              <a:ext uri="{FF2B5EF4-FFF2-40B4-BE49-F238E27FC236}">
                <a16:creationId xmlns:a16="http://schemas.microsoft.com/office/drawing/2014/main" id="{DCA6A44F-F0E8-446C-A027-3FF58A8C6B58}"/>
              </a:ext>
            </a:extLst>
          </p:cNvPr>
          <p:cNvSpPr txBox="1"/>
          <p:nvPr/>
        </p:nvSpPr>
        <p:spPr>
          <a:xfrm>
            <a:off x="2464372" y="3608294"/>
            <a:ext cx="878702" cy="369332"/>
          </a:xfrm>
          <a:prstGeom prst="rect">
            <a:avLst/>
          </a:prstGeom>
          <a:noFill/>
        </p:spPr>
        <p:txBody>
          <a:bodyPr wrap="none" rtlCol="0">
            <a:spAutoFit/>
          </a:bodyPr>
          <a:lstStyle/>
          <a:p>
            <a:pPr algn="l"/>
            <a:r>
              <a:rPr lang="en-US" b="1" dirty="0"/>
              <a:t>FOM≈2</a:t>
            </a:r>
          </a:p>
        </p:txBody>
      </p:sp>
      <p:sp>
        <p:nvSpPr>
          <p:cNvPr id="20" name="CasellaDiTesto 19">
            <a:extLst>
              <a:ext uri="{FF2B5EF4-FFF2-40B4-BE49-F238E27FC236}">
                <a16:creationId xmlns:a16="http://schemas.microsoft.com/office/drawing/2014/main" id="{EC7936CC-30E5-4B05-A800-197EB3B4795A}"/>
              </a:ext>
            </a:extLst>
          </p:cNvPr>
          <p:cNvSpPr txBox="1"/>
          <p:nvPr/>
        </p:nvSpPr>
        <p:spPr>
          <a:xfrm>
            <a:off x="5557196" y="3608294"/>
            <a:ext cx="1056636" cy="369332"/>
          </a:xfrm>
          <a:prstGeom prst="rect">
            <a:avLst/>
          </a:prstGeom>
          <a:noFill/>
        </p:spPr>
        <p:txBody>
          <a:bodyPr wrap="none" rtlCol="0">
            <a:spAutoFit/>
          </a:bodyPr>
          <a:lstStyle/>
          <a:p>
            <a:pPr algn="l"/>
            <a:r>
              <a:rPr lang="en-US" b="1" dirty="0"/>
              <a:t>FOM≈1.8</a:t>
            </a:r>
          </a:p>
        </p:txBody>
      </p:sp>
      <p:sp>
        <p:nvSpPr>
          <p:cNvPr id="12" name="CasellaDiTesto 11">
            <a:extLst>
              <a:ext uri="{FF2B5EF4-FFF2-40B4-BE49-F238E27FC236}">
                <a16:creationId xmlns:a16="http://schemas.microsoft.com/office/drawing/2014/main" id="{B8687BB3-7B89-42F8-8A01-85D8380790A0}"/>
              </a:ext>
            </a:extLst>
          </p:cNvPr>
          <p:cNvSpPr txBox="1"/>
          <p:nvPr/>
        </p:nvSpPr>
        <p:spPr>
          <a:xfrm>
            <a:off x="1309312" y="5651956"/>
            <a:ext cx="2855590" cy="338554"/>
          </a:xfrm>
          <a:prstGeom prst="rect">
            <a:avLst/>
          </a:prstGeom>
          <a:noFill/>
        </p:spPr>
        <p:txBody>
          <a:bodyPr wrap="none" rtlCol="0">
            <a:spAutoFit/>
          </a:bodyPr>
          <a:lstStyle/>
          <a:p>
            <a:pPr algn="l"/>
            <a:r>
              <a:rPr lang="en-US" sz="1600" i="1" dirty="0"/>
              <a:t>Figure of Merit with short cable.</a:t>
            </a:r>
          </a:p>
        </p:txBody>
      </p:sp>
      <p:sp>
        <p:nvSpPr>
          <p:cNvPr id="13" name="CasellaDiTesto 12">
            <a:extLst>
              <a:ext uri="{FF2B5EF4-FFF2-40B4-BE49-F238E27FC236}">
                <a16:creationId xmlns:a16="http://schemas.microsoft.com/office/drawing/2014/main" id="{DFF7D7A0-37D8-4B42-9CDB-F1B6079F7E86}"/>
              </a:ext>
            </a:extLst>
          </p:cNvPr>
          <p:cNvSpPr txBox="1"/>
          <p:nvPr/>
        </p:nvSpPr>
        <p:spPr>
          <a:xfrm>
            <a:off x="4314395" y="5651956"/>
            <a:ext cx="3355727" cy="338554"/>
          </a:xfrm>
          <a:prstGeom prst="rect">
            <a:avLst/>
          </a:prstGeom>
          <a:noFill/>
        </p:spPr>
        <p:txBody>
          <a:bodyPr wrap="none" rtlCol="0">
            <a:spAutoFit/>
          </a:bodyPr>
          <a:lstStyle/>
          <a:p>
            <a:pPr algn="l"/>
            <a:r>
              <a:rPr lang="en-US" sz="1600" i="1" dirty="0"/>
              <a:t>Figure of Merit with 100 m long cable.</a:t>
            </a:r>
          </a:p>
        </p:txBody>
      </p:sp>
      <p:sp>
        <p:nvSpPr>
          <p:cNvPr id="14" name="CasellaDiTesto 13">
            <a:extLst>
              <a:ext uri="{FF2B5EF4-FFF2-40B4-BE49-F238E27FC236}">
                <a16:creationId xmlns:a16="http://schemas.microsoft.com/office/drawing/2014/main" id="{1948D7B7-E0C0-4691-9D27-F4C8078DB1A1}"/>
              </a:ext>
            </a:extLst>
          </p:cNvPr>
          <p:cNvSpPr txBox="1"/>
          <p:nvPr/>
        </p:nvSpPr>
        <p:spPr>
          <a:xfrm>
            <a:off x="8641976" y="4213518"/>
            <a:ext cx="3016624" cy="584775"/>
          </a:xfrm>
          <a:prstGeom prst="rect">
            <a:avLst/>
          </a:prstGeom>
          <a:noFill/>
        </p:spPr>
        <p:txBody>
          <a:bodyPr wrap="square" rtlCol="0">
            <a:spAutoFit/>
          </a:bodyPr>
          <a:lstStyle/>
          <a:p>
            <a:pPr algn="l"/>
            <a:r>
              <a:rPr lang="en-US" sz="1600" i="1" dirty="0"/>
              <a:t>Example of waveforms recorded with short and long cables.</a:t>
            </a:r>
          </a:p>
        </p:txBody>
      </p:sp>
    </p:spTree>
    <p:extLst>
      <p:ext uri="{BB962C8B-B14F-4D97-AF65-F5344CB8AC3E}">
        <p14:creationId xmlns:p14="http://schemas.microsoft.com/office/powerpoint/2010/main" val="252230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Effects of </a:t>
            </a:r>
            <a:r>
              <a:rPr lang="en-US" dirty="0" err="1"/>
              <a:t>e.m.</a:t>
            </a:r>
            <a:r>
              <a:rPr lang="en-US" dirty="0"/>
              <a:t> noise on particle discrimination </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600" y="836712"/>
            <a:ext cx="10219765" cy="5688632"/>
          </a:xfrm>
        </p:spPr>
        <p:txBody>
          <a:bodyPr/>
          <a:lstStyle/>
          <a:p>
            <a:r>
              <a:rPr lang="en-US" dirty="0"/>
              <a:t>Measurements done with 2.5 MV neutrons at neutron facility. </a:t>
            </a:r>
          </a:p>
          <a:p>
            <a:r>
              <a:rPr lang="en-US" dirty="0" err="1"/>
              <a:t>Poissonian</a:t>
            </a:r>
            <a:r>
              <a:rPr lang="en-US" dirty="0"/>
              <a:t> noise added offline to the recorded waveforms.</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pic>
        <p:nvPicPr>
          <p:cNvPr id="8" name="Immagine 7">
            <a:extLst>
              <a:ext uri="{FF2B5EF4-FFF2-40B4-BE49-F238E27FC236}">
                <a16:creationId xmlns:a16="http://schemas.microsoft.com/office/drawing/2014/main" id="{A1D54C0A-E77E-4BFE-8857-A4ADBAF7CD8B}"/>
              </a:ext>
            </a:extLst>
          </p:cNvPr>
          <p:cNvPicPr>
            <a:picLocks noChangeAspect="1"/>
          </p:cNvPicPr>
          <p:nvPr/>
        </p:nvPicPr>
        <p:blipFill>
          <a:blip r:embed="rId2"/>
          <a:stretch>
            <a:fillRect/>
          </a:stretch>
        </p:blipFill>
        <p:spPr>
          <a:xfrm>
            <a:off x="8491803" y="1616935"/>
            <a:ext cx="3194892" cy="2597112"/>
          </a:xfrm>
          <a:prstGeom prst="rect">
            <a:avLst/>
          </a:prstGeom>
        </p:spPr>
      </p:pic>
      <p:pic>
        <p:nvPicPr>
          <p:cNvPr id="21" name="Immagine 20">
            <a:extLst>
              <a:ext uri="{FF2B5EF4-FFF2-40B4-BE49-F238E27FC236}">
                <a16:creationId xmlns:a16="http://schemas.microsoft.com/office/drawing/2014/main" id="{41A857B3-2B0B-4183-B7B4-586F337A1895}"/>
              </a:ext>
            </a:extLst>
          </p:cNvPr>
          <p:cNvPicPr>
            <a:picLocks noChangeAspect="1"/>
          </p:cNvPicPr>
          <p:nvPr/>
        </p:nvPicPr>
        <p:blipFill>
          <a:blip r:embed="rId3"/>
          <a:stretch>
            <a:fillRect/>
          </a:stretch>
        </p:blipFill>
        <p:spPr>
          <a:xfrm>
            <a:off x="910950" y="1840188"/>
            <a:ext cx="2734594" cy="2286000"/>
          </a:xfrm>
          <a:prstGeom prst="rect">
            <a:avLst/>
          </a:prstGeom>
        </p:spPr>
      </p:pic>
      <p:pic>
        <p:nvPicPr>
          <p:cNvPr id="22" name="Immagine 21">
            <a:extLst>
              <a:ext uri="{FF2B5EF4-FFF2-40B4-BE49-F238E27FC236}">
                <a16:creationId xmlns:a16="http://schemas.microsoft.com/office/drawing/2014/main" id="{07B97B6D-4C79-4285-9300-B3E7187E08F6}"/>
              </a:ext>
            </a:extLst>
          </p:cNvPr>
          <p:cNvPicPr>
            <a:picLocks noChangeAspect="1"/>
          </p:cNvPicPr>
          <p:nvPr/>
        </p:nvPicPr>
        <p:blipFill>
          <a:blip r:embed="rId4"/>
          <a:stretch>
            <a:fillRect/>
          </a:stretch>
        </p:blipFill>
        <p:spPr>
          <a:xfrm>
            <a:off x="3931284" y="1840188"/>
            <a:ext cx="2695804" cy="2286000"/>
          </a:xfrm>
          <a:prstGeom prst="rect">
            <a:avLst/>
          </a:prstGeom>
        </p:spPr>
      </p:pic>
      <p:pic>
        <p:nvPicPr>
          <p:cNvPr id="23" name="Immagine 22">
            <a:extLst>
              <a:ext uri="{FF2B5EF4-FFF2-40B4-BE49-F238E27FC236}">
                <a16:creationId xmlns:a16="http://schemas.microsoft.com/office/drawing/2014/main" id="{47167AAF-85A3-4AB9-941F-7949A5AA2A39}"/>
              </a:ext>
            </a:extLst>
          </p:cNvPr>
          <p:cNvPicPr>
            <a:picLocks noChangeAspect="1"/>
          </p:cNvPicPr>
          <p:nvPr/>
        </p:nvPicPr>
        <p:blipFill>
          <a:blip r:embed="rId5"/>
          <a:stretch>
            <a:fillRect/>
          </a:stretch>
        </p:blipFill>
        <p:spPr>
          <a:xfrm>
            <a:off x="720080" y="4239344"/>
            <a:ext cx="2925765" cy="2286000"/>
          </a:xfrm>
          <a:prstGeom prst="rect">
            <a:avLst/>
          </a:prstGeom>
        </p:spPr>
      </p:pic>
      <p:pic>
        <p:nvPicPr>
          <p:cNvPr id="24" name="Immagine 23">
            <a:extLst>
              <a:ext uri="{FF2B5EF4-FFF2-40B4-BE49-F238E27FC236}">
                <a16:creationId xmlns:a16="http://schemas.microsoft.com/office/drawing/2014/main" id="{4E22305F-B465-4989-83AC-73FB3714DF09}"/>
              </a:ext>
            </a:extLst>
          </p:cNvPr>
          <p:cNvPicPr>
            <a:picLocks noChangeAspect="1"/>
          </p:cNvPicPr>
          <p:nvPr/>
        </p:nvPicPr>
        <p:blipFill>
          <a:blip r:embed="rId6"/>
          <a:stretch>
            <a:fillRect/>
          </a:stretch>
        </p:blipFill>
        <p:spPr>
          <a:xfrm>
            <a:off x="3700717" y="4239344"/>
            <a:ext cx="2925765" cy="2286000"/>
          </a:xfrm>
          <a:prstGeom prst="rect">
            <a:avLst/>
          </a:prstGeom>
        </p:spPr>
      </p:pic>
      <p:sp>
        <p:nvSpPr>
          <p:cNvPr id="25" name="CasellaDiTesto 24">
            <a:extLst>
              <a:ext uri="{FF2B5EF4-FFF2-40B4-BE49-F238E27FC236}">
                <a16:creationId xmlns:a16="http://schemas.microsoft.com/office/drawing/2014/main" id="{7536DB2A-4F07-460D-944E-84F73197244B}"/>
              </a:ext>
            </a:extLst>
          </p:cNvPr>
          <p:cNvSpPr txBox="1"/>
          <p:nvPr/>
        </p:nvSpPr>
        <p:spPr>
          <a:xfrm>
            <a:off x="8602689" y="4994270"/>
            <a:ext cx="3266581" cy="646331"/>
          </a:xfrm>
          <a:prstGeom prst="rect">
            <a:avLst/>
          </a:prstGeom>
          <a:noFill/>
        </p:spPr>
        <p:txBody>
          <a:bodyPr wrap="square" rtlCol="0">
            <a:spAutoFit/>
          </a:bodyPr>
          <a:lstStyle/>
          <a:p>
            <a:pPr algn="l"/>
            <a:r>
              <a:rPr lang="en-US" b="1" dirty="0">
                <a:highlight>
                  <a:srgbClr val="FFFF00"/>
                </a:highlight>
              </a:rPr>
              <a:t>e. m. noise can definitely affect the particle discrimination!</a:t>
            </a:r>
          </a:p>
        </p:txBody>
      </p:sp>
      <p:sp>
        <p:nvSpPr>
          <p:cNvPr id="27" name="CasellaDiTesto 26">
            <a:extLst>
              <a:ext uri="{FF2B5EF4-FFF2-40B4-BE49-F238E27FC236}">
                <a16:creationId xmlns:a16="http://schemas.microsoft.com/office/drawing/2014/main" id="{96D498D7-B8E5-416A-B85A-252E39576326}"/>
              </a:ext>
            </a:extLst>
          </p:cNvPr>
          <p:cNvSpPr txBox="1"/>
          <p:nvPr/>
        </p:nvSpPr>
        <p:spPr>
          <a:xfrm>
            <a:off x="8641976" y="4213518"/>
            <a:ext cx="3016624" cy="584775"/>
          </a:xfrm>
          <a:prstGeom prst="rect">
            <a:avLst/>
          </a:prstGeom>
          <a:noFill/>
        </p:spPr>
        <p:txBody>
          <a:bodyPr wrap="square" rtlCol="0">
            <a:spAutoFit/>
          </a:bodyPr>
          <a:lstStyle/>
          <a:p>
            <a:pPr algn="l"/>
            <a:r>
              <a:rPr lang="en-US" sz="1600" i="1" dirty="0"/>
              <a:t>Example of waveforms with and without </a:t>
            </a:r>
            <a:r>
              <a:rPr lang="en-US" sz="1600" i="1" dirty="0" err="1"/>
              <a:t>poissonian</a:t>
            </a:r>
            <a:r>
              <a:rPr lang="en-US" sz="1600" i="1" dirty="0"/>
              <a:t> noise.</a:t>
            </a:r>
          </a:p>
        </p:txBody>
      </p:sp>
    </p:spTree>
    <p:extLst>
      <p:ext uri="{BB962C8B-B14F-4D97-AF65-F5344CB8AC3E}">
        <p14:creationId xmlns:p14="http://schemas.microsoft.com/office/powerpoint/2010/main" val="185626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Relevant consideration in view of JT-60SA</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609599" y="836712"/>
            <a:ext cx="10623177" cy="5688632"/>
          </a:xfrm>
        </p:spPr>
        <p:txBody>
          <a:bodyPr/>
          <a:lstStyle/>
          <a:p>
            <a:r>
              <a:rPr lang="en-US" dirty="0"/>
              <a:t>Two LaCl</a:t>
            </a:r>
            <a:r>
              <a:rPr lang="en-US" baseline="-25000" dirty="0"/>
              <a:t>3</a:t>
            </a:r>
            <a:r>
              <a:rPr lang="en-US" dirty="0"/>
              <a:t> detectors have been recently installed on </a:t>
            </a:r>
            <a:r>
              <a:rPr lang="en-US" dirty="0" err="1"/>
              <a:t>ASDEXu</a:t>
            </a:r>
            <a:r>
              <a:rPr lang="en-US" dirty="0"/>
              <a:t> and MAST-U within the WPTE-Enhancement project. </a:t>
            </a:r>
          </a:p>
          <a:p>
            <a:r>
              <a:rPr lang="en-US" dirty="0"/>
              <a:t>The detectors have been successfully tested and used in plasma experiments.</a:t>
            </a:r>
          </a:p>
          <a:p>
            <a:r>
              <a:rPr lang="en-US" dirty="0"/>
              <a:t>Preliminary analysis shows that the detector performances are not compromised when used on a tokamak!</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4391835" cy="329614"/>
          </a:xfrm>
        </p:spPr>
        <p:txBody>
          <a:bodyPr/>
          <a:lstStyle/>
          <a:p>
            <a:r>
              <a:rPr lang="en-GB" dirty="0">
                <a:solidFill>
                  <a:prstClr val="white"/>
                </a:solidFill>
              </a:rPr>
              <a:t>D. </a:t>
            </a:r>
            <a:r>
              <a:rPr lang="en-GB" dirty="0" err="1">
                <a:solidFill>
                  <a:prstClr val="white"/>
                </a:solidFill>
              </a:rPr>
              <a:t>Rigamonti</a:t>
            </a:r>
            <a:r>
              <a:rPr lang="en-GB" dirty="0">
                <a:solidFill>
                  <a:prstClr val="white"/>
                </a:solidFill>
              </a:rPr>
              <a:t> | WPSA progress Meeting | 11 July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pic>
        <p:nvPicPr>
          <p:cNvPr id="14" name="Immagine 13">
            <a:extLst>
              <a:ext uri="{FF2B5EF4-FFF2-40B4-BE49-F238E27FC236}">
                <a16:creationId xmlns:a16="http://schemas.microsoft.com/office/drawing/2014/main" id="{6E30FF91-D33B-416E-8FC2-B4656AB5B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02" y="3337364"/>
            <a:ext cx="5486400" cy="2194560"/>
          </a:xfrm>
          <a:prstGeom prst="rect">
            <a:avLst/>
          </a:prstGeom>
        </p:spPr>
      </p:pic>
      <p:pic>
        <p:nvPicPr>
          <p:cNvPr id="15" name="Immagine 14">
            <a:extLst>
              <a:ext uri="{FF2B5EF4-FFF2-40B4-BE49-F238E27FC236}">
                <a16:creationId xmlns:a16="http://schemas.microsoft.com/office/drawing/2014/main" id="{37D00F09-F452-417A-A511-247DCD578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983" y="3410733"/>
            <a:ext cx="5486400" cy="2194560"/>
          </a:xfrm>
          <a:prstGeom prst="rect">
            <a:avLst/>
          </a:prstGeom>
        </p:spPr>
      </p:pic>
      <p:sp>
        <p:nvSpPr>
          <p:cNvPr id="9" name="CasellaDiTesto 8">
            <a:extLst>
              <a:ext uri="{FF2B5EF4-FFF2-40B4-BE49-F238E27FC236}">
                <a16:creationId xmlns:a16="http://schemas.microsoft.com/office/drawing/2014/main" id="{5FDE7E0C-6485-47E1-A74A-4E06BC552CD6}"/>
              </a:ext>
            </a:extLst>
          </p:cNvPr>
          <p:cNvSpPr txBox="1"/>
          <p:nvPr/>
        </p:nvSpPr>
        <p:spPr>
          <a:xfrm>
            <a:off x="6633897" y="5511320"/>
            <a:ext cx="4909486" cy="369332"/>
          </a:xfrm>
          <a:prstGeom prst="rect">
            <a:avLst/>
          </a:prstGeom>
          <a:noFill/>
        </p:spPr>
        <p:txBody>
          <a:bodyPr wrap="none" rtlCol="0">
            <a:spAutoFit/>
          </a:bodyPr>
          <a:lstStyle/>
          <a:p>
            <a:pPr algn="l"/>
            <a:r>
              <a:rPr lang="en-US" i="1" dirty="0"/>
              <a:t>Neutron peak measured with the LaCl</a:t>
            </a:r>
            <a:r>
              <a:rPr lang="en-US" i="1" baseline="-25000" dirty="0"/>
              <a:t>3</a:t>
            </a:r>
            <a:r>
              <a:rPr lang="en-US" i="1" dirty="0"/>
              <a:t> at MAST-U</a:t>
            </a:r>
          </a:p>
        </p:txBody>
      </p:sp>
      <p:sp>
        <p:nvSpPr>
          <p:cNvPr id="21" name="CasellaDiTesto 20">
            <a:extLst>
              <a:ext uri="{FF2B5EF4-FFF2-40B4-BE49-F238E27FC236}">
                <a16:creationId xmlns:a16="http://schemas.microsoft.com/office/drawing/2014/main" id="{70B4A115-82E9-4B15-AC80-90BAA6F2600E}"/>
              </a:ext>
            </a:extLst>
          </p:cNvPr>
          <p:cNvSpPr txBox="1"/>
          <p:nvPr/>
        </p:nvSpPr>
        <p:spPr>
          <a:xfrm>
            <a:off x="460102" y="5511320"/>
            <a:ext cx="4642618" cy="369332"/>
          </a:xfrm>
          <a:prstGeom prst="rect">
            <a:avLst/>
          </a:prstGeom>
          <a:noFill/>
        </p:spPr>
        <p:txBody>
          <a:bodyPr wrap="none" rtlCol="0">
            <a:spAutoFit/>
          </a:bodyPr>
          <a:lstStyle/>
          <a:p>
            <a:pPr algn="l"/>
            <a:r>
              <a:rPr lang="en-US" i="1" dirty="0"/>
              <a:t>PSD matrix measured with the LaCl</a:t>
            </a:r>
            <a:r>
              <a:rPr lang="en-US" i="1" baseline="-25000" dirty="0"/>
              <a:t>3</a:t>
            </a:r>
            <a:r>
              <a:rPr lang="en-US" i="1" dirty="0"/>
              <a:t> at MAST-U</a:t>
            </a:r>
          </a:p>
        </p:txBody>
      </p:sp>
      <p:cxnSp>
        <p:nvCxnSpPr>
          <p:cNvPr id="7" name="Connettore 2 6">
            <a:extLst>
              <a:ext uri="{FF2B5EF4-FFF2-40B4-BE49-F238E27FC236}">
                <a16:creationId xmlns:a16="http://schemas.microsoft.com/office/drawing/2014/main" id="{3CC317CE-6B7E-431C-834C-F88F1F230B32}"/>
              </a:ext>
            </a:extLst>
          </p:cNvPr>
          <p:cNvCxnSpPr/>
          <p:nvPr/>
        </p:nvCxnSpPr>
        <p:spPr>
          <a:xfrm flipH="1" flipV="1">
            <a:off x="1828800" y="4482353"/>
            <a:ext cx="564776" cy="394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e 7">
            <a:extLst>
              <a:ext uri="{FF2B5EF4-FFF2-40B4-BE49-F238E27FC236}">
                <a16:creationId xmlns:a16="http://schemas.microsoft.com/office/drawing/2014/main" id="{B8412E56-A457-4A45-BF04-9DD5227E2420}"/>
              </a:ext>
            </a:extLst>
          </p:cNvPr>
          <p:cNvSpPr/>
          <p:nvPr/>
        </p:nvSpPr>
        <p:spPr>
          <a:xfrm>
            <a:off x="1422484" y="4202668"/>
            <a:ext cx="43927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8B0884C6-B4F2-4279-82E2-516309F0B39E}"/>
              </a:ext>
            </a:extLst>
          </p:cNvPr>
          <p:cNvSpPr txBox="1"/>
          <p:nvPr/>
        </p:nvSpPr>
        <p:spPr>
          <a:xfrm>
            <a:off x="2393576" y="4615190"/>
            <a:ext cx="2235356" cy="523220"/>
          </a:xfrm>
          <a:prstGeom prst="rect">
            <a:avLst/>
          </a:prstGeom>
          <a:noFill/>
        </p:spPr>
        <p:txBody>
          <a:bodyPr wrap="none" rtlCol="0">
            <a:spAutoFit/>
          </a:bodyPr>
          <a:lstStyle/>
          <a:p>
            <a:pPr algn="l"/>
            <a:r>
              <a:rPr lang="en-US" sz="2800" b="1" dirty="0">
                <a:solidFill>
                  <a:srgbClr val="FF0000"/>
                </a:solidFill>
              </a:rPr>
              <a:t>Neutron peak</a:t>
            </a:r>
          </a:p>
        </p:txBody>
      </p:sp>
      <p:sp>
        <p:nvSpPr>
          <p:cNvPr id="11" name="Rettangolo 10">
            <a:extLst>
              <a:ext uri="{FF2B5EF4-FFF2-40B4-BE49-F238E27FC236}">
                <a16:creationId xmlns:a16="http://schemas.microsoft.com/office/drawing/2014/main" id="{F574C662-BBB8-4946-9CF2-966187F296D5}"/>
              </a:ext>
            </a:extLst>
          </p:cNvPr>
          <p:cNvSpPr/>
          <p:nvPr/>
        </p:nvSpPr>
        <p:spPr>
          <a:xfrm>
            <a:off x="8650941" y="5427654"/>
            <a:ext cx="466165" cy="20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3CC69F74-6726-44E3-944A-BF73C414A087}"/>
              </a:ext>
            </a:extLst>
          </p:cNvPr>
          <p:cNvSpPr txBox="1"/>
          <p:nvPr/>
        </p:nvSpPr>
        <p:spPr>
          <a:xfrm>
            <a:off x="8526047" y="5350405"/>
            <a:ext cx="1233415" cy="338554"/>
          </a:xfrm>
          <a:prstGeom prst="rect">
            <a:avLst/>
          </a:prstGeom>
          <a:noFill/>
        </p:spPr>
        <p:txBody>
          <a:bodyPr wrap="none" rtlCol="0">
            <a:spAutoFit/>
          </a:bodyPr>
          <a:lstStyle/>
          <a:p>
            <a:pPr algn="l"/>
            <a:r>
              <a:rPr lang="en-US" sz="1600" dirty="0"/>
              <a:t>Energy [</a:t>
            </a:r>
            <a:r>
              <a:rPr lang="en-US" sz="1600" dirty="0" err="1"/>
              <a:t>a.u</a:t>
            </a:r>
            <a:r>
              <a:rPr lang="en-US" sz="1600" dirty="0"/>
              <a:t>.]</a:t>
            </a:r>
          </a:p>
        </p:txBody>
      </p:sp>
      <p:sp>
        <p:nvSpPr>
          <p:cNvPr id="16" name="Rettangolo 15">
            <a:extLst>
              <a:ext uri="{FF2B5EF4-FFF2-40B4-BE49-F238E27FC236}">
                <a16:creationId xmlns:a16="http://schemas.microsoft.com/office/drawing/2014/main" id="{173DB19E-EA45-4098-9007-14FB7DCF44EA}"/>
              </a:ext>
            </a:extLst>
          </p:cNvPr>
          <p:cNvSpPr/>
          <p:nvPr/>
        </p:nvSpPr>
        <p:spPr>
          <a:xfrm>
            <a:off x="2570686" y="5348496"/>
            <a:ext cx="466165" cy="20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CD2FF58C-824E-4E53-90C7-7A9161994EC4}"/>
              </a:ext>
            </a:extLst>
          </p:cNvPr>
          <p:cNvSpPr txBox="1"/>
          <p:nvPr/>
        </p:nvSpPr>
        <p:spPr>
          <a:xfrm>
            <a:off x="2445792" y="5271247"/>
            <a:ext cx="1233415" cy="338554"/>
          </a:xfrm>
          <a:prstGeom prst="rect">
            <a:avLst/>
          </a:prstGeom>
          <a:noFill/>
        </p:spPr>
        <p:txBody>
          <a:bodyPr wrap="none" rtlCol="0">
            <a:spAutoFit/>
          </a:bodyPr>
          <a:lstStyle/>
          <a:p>
            <a:pPr algn="l"/>
            <a:r>
              <a:rPr lang="en-US" sz="1600" dirty="0"/>
              <a:t>Energy [</a:t>
            </a:r>
            <a:r>
              <a:rPr lang="en-US" sz="1600" dirty="0" err="1"/>
              <a:t>a.u</a:t>
            </a:r>
            <a:r>
              <a:rPr lang="en-US" sz="1600" dirty="0"/>
              <a:t>.]</a:t>
            </a:r>
          </a:p>
        </p:txBody>
      </p:sp>
      <p:sp>
        <p:nvSpPr>
          <p:cNvPr id="18" name="Rettangolo 17">
            <a:extLst>
              <a:ext uri="{FF2B5EF4-FFF2-40B4-BE49-F238E27FC236}">
                <a16:creationId xmlns:a16="http://schemas.microsoft.com/office/drawing/2014/main" id="{F91F598F-F058-45A9-9155-FAFE65A60901}"/>
              </a:ext>
            </a:extLst>
          </p:cNvPr>
          <p:cNvSpPr/>
          <p:nvPr/>
        </p:nvSpPr>
        <p:spPr>
          <a:xfrm rot="16200000">
            <a:off x="5885807" y="4193713"/>
            <a:ext cx="466165" cy="20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sellaDiTesto 18">
            <a:extLst>
              <a:ext uri="{FF2B5EF4-FFF2-40B4-BE49-F238E27FC236}">
                <a16:creationId xmlns:a16="http://schemas.microsoft.com/office/drawing/2014/main" id="{CB4B7FAC-66F2-40B4-8CB4-449F4713206E}"/>
              </a:ext>
            </a:extLst>
          </p:cNvPr>
          <p:cNvSpPr txBox="1"/>
          <p:nvPr/>
        </p:nvSpPr>
        <p:spPr>
          <a:xfrm rot="16200000">
            <a:off x="5730109" y="4128706"/>
            <a:ext cx="764633" cy="338554"/>
          </a:xfrm>
          <a:prstGeom prst="rect">
            <a:avLst/>
          </a:prstGeom>
          <a:noFill/>
        </p:spPr>
        <p:txBody>
          <a:bodyPr wrap="none" rtlCol="0">
            <a:spAutoFit/>
          </a:bodyPr>
          <a:lstStyle/>
          <a:p>
            <a:pPr algn="l"/>
            <a:r>
              <a:rPr lang="en-US" sz="1600" dirty="0"/>
              <a:t>Counts</a:t>
            </a:r>
          </a:p>
        </p:txBody>
      </p:sp>
      <p:sp>
        <p:nvSpPr>
          <p:cNvPr id="20" name="Rettangolo 19">
            <a:extLst>
              <a:ext uri="{FF2B5EF4-FFF2-40B4-BE49-F238E27FC236}">
                <a16:creationId xmlns:a16="http://schemas.microsoft.com/office/drawing/2014/main" id="{33C38DB7-D9CD-4AC9-833A-4D99E811886F}"/>
              </a:ext>
            </a:extLst>
          </p:cNvPr>
          <p:cNvSpPr/>
          <p:nvPr/>
        </p:nvSpPr>
        <p:spPr>
          <a:xfrm rot="16200000">
            <a:off x="329990" y="4287724"/>
            <a:ext cx="466165" cy="20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a:extLst>
              <a:ext uri="{FF2B5EF4-FFF2-40B4-BE49-F238E27FC236}">
                <a16:creationId xmlns:a16="http://schemas.microsoft.com/office/drawing/2014/main" id="{66B49E5D-6A14-4DB2-BF42-3706B742EFA0}"/>
              </a:ext>
            </a:extLst>
          </p:cNvPr>
          <p:cNvSpPr txBox="1"/>
          <p:nvPr/>
        </p:nvSpPr>
        <p:spPr>
          <a:xfrm rot="16200000">
            <a:off x="125241" y="4222717"/>
            <a:ext cx="862737" cy="338554"/>
          </a:xfrm>
          <a:prstGeom prst="rect">
            <a:avLst/>
          </a:prstGeom>
          <a:noFill/>
        </p:spPr>
        <p:txBody>
          <a:bodyPr wrap="none" rtlCol="0">
            <a:spAutoFit/>
          </a:bodyPr>
          <a:lstStyle/>
          <a:p>
            <a:pPr algn="l"/>
            <a:r>
              <a:rPr lang="en-US" sz="1600" dirty="0"/>
              <a:t>PSD-FFT</a:t>
            </a:r>
          </a:p>
        </p:txBody>
      </p:sp>
    </p:spTree>
    <p:extLst>
      <p:ext uri="{BB962C8B-B14F-4D97-AF65-F5344CB8AC3E}">
        <p14:creationId xmlns:p14="http://schemas.microsoft.com/office/powerpoint/2010/main" val="111206932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D49AD-6A3B-49D0-B154-A3C5A5485D0C}">
  <ds:schemaRefs>
    <ds:schemaRef ds:uri="http://schemas.microsoft.com/office/2006/documentManagement/types"/>
    <ds:schemaRef ds:uri="http://purl.org/dc/terms/"/>
    <ds:schemaRef ds:uri="cbbfa1f3-60c2-42de-b5b6-3ee8cb87d964"/>
    <ds:schemaRef ds:uri="http://schemas.openxmlformats.org/package/2006/metadata/core-properties"/>
    <ds:schemaRef ds:uri="http://schemas.microsoft.com/office/2006/metadata/properties"/>
    <ds:schemaRef ds:uri="http://purl.org/dc/dcmitype/"/>
    <ds:schemaRef ds:uri="e5ba6352-0726-4226-96e7-82f7f1c59ac0"/>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3.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3596</TotalTime>
  <Words>1102</Words>
  <Application>Microsoft Office PowerPoint</Application>
  <PresentationFormat>Widescreen</PresentationFormat>
  <Paragraphs>164</Paragraphs>
  <Slides>13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ＭＳ Ｐゴシック</vt:lpstr>
      <vt:lpstr>Aptos</vt:lpstr>
      <vt:lpstr>Arial</vt:lpstr>
      <vt:lpstr>Calibri</vt:lpstr>
      <vt:lpstr>Poppins</vt:lpstr>
      <vt:lpstr>Symbol</vt:lpstr>
      <vt:lpstr>Times New Roman</vt:lpstr>
      <vt:lpstr>EUROfusion.1line_5_3_2019</vt:lpstr>
      <vt:lpstr>Compact Neutron Spectrometer</vt:lpstr>
      <vt:lpstr>Motivation and scientific background</vt:lpstr>
      <vt:lpstr>Compact Neutron Spectrometer for JT-60SA</vt:lpstr>
      <vt:lpstr>Enhanced algorithm for particle discrimination</vt:lpstr>
      <vt:lpstr>Compact Neutron Spectrometer for JT-60SA</vt:lpstr>
      <vt:lpstr>Compact Neutron Spectrometer for JT-60SA</vt:lpstr>
      <vt:lpstr>Effect of long cable on particle discrimination</vt:lpstr>
      <vt:lpstr>Effects of e.m. noise on particle discrimination </vt:lpstr>
      <vt:lpstr>Relevant consideration in view of JT-60SA</vt:lpstr>
      <vt:lpstr>Relevant consideration in view of JT-60SA</vt:lpstr>
      <vt:lpstr>Shared collimator</vt:lpstr>
      <vt:lpstr>Open questions and future plans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JT-60SA Progress Meeting July 2025</dc:title>
  <dc:creator>Fabio Vinagre</dc:creator>
  <cp:lastModifiedBy>RIGAMONTI Davide</cp:lastModifiedBy>
  <cp:revision>50</cp:revision>
  <dcterms:created xsi:type="dcterms:W3CDTF">2023-11-15T09:40:03Z</dcterms:created>
  <dcterms:modified xsi:type="dcterms:W3CDTF">2025-07-11T13:38:52Z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